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4.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5.xml" ContentType="application/vnd.openxmlformats-officedocument.theme+xml"/>
  <Override PartName="/ppt/tags/tag2.xml" ContentType="application/vnd.openxmlformats-officedocument.presentationml.tags+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6.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7.xml" ContentType="application/vnd.openxmlformats-officedocument.theme+xml"/>
  <Override PartName="/ppt/tags/tag3.xml" ContentType="application/vnd.openxmlformats-officedocument.presentationml.tags+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9.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10.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11.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12.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3.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4.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7.xml" ContentType="application/vnd.openxmlformats-officedocument.presentationml.tags+xml"/>
  <Override PartName="/ppt/notesSlides/notesSlide1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8.xml" ContentType="application/vnd.openxmlformats-officedocument.presentationml.tags+xml"/>
  <Override PartName="/ppt/tags/tag9.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10.xml" ContentType="application/vnd.openxmlformats-officedocument.presentationml.tags+xml"/>
  <Override PartName="/ppt/notesSlides/notesSlide17.xml" ContentType="application/vnd.openxmlformats-officedocument.presentationml.notesSlide+xml"/>
  <Override PartName="/ppt/tags/tag11.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229" r:id="rId4"/>
    <p:sldMasterId id="2147484277" r:id="rId5"/>
    <p:sldMasterId id="2147484285" r:id="rId6"/>
    <p:sldMasterId id="2147484352" r:id="rId7"/>
    <p:sldMasterId id="2147484383" r:id="rId8"/>
    <p:sldMasterId id="2147484419" r:id="rId9"/>
    <p:sldMasterId id="2147484433" r:id="rId10"/>
    <p:sldMasterId id="2147484468" r:id="rId11"/>
    <p:sldMasterId id="2147484482" r:id="rId12"/>
    <p:sldMasterId id="2147484496" r:id="rId13"/>
    <p:sldMasterId id="2147484510" r:id="rId14"/>
    <p:sldMasterId id="2147484545" r:id="rId15"/>
    <p:sldMasterId id="2147484559" r:id="rId16"/>
    <p:sldMasterId id="2147484567" r:id="rId17"/>
    <p:sldMasterId id="2147484583" r:id="rId18"/>
  </p:sldMasterIdLst>
  <p:notesMasterIdLst>
    <p:notesMasterId r:id="rId53"/>
  </p:notesMasterIdLst>
  <p:handoutMasterIdLst>
    <p:handoutMasterId r:id="rId54"/>
  </p:handoutMasterIdLst>
  <p:sldIdLst>
    <p:sldId id="1368" r:id="rId19"/>
    <p:sldId id="1502" r:id="rId20"/>
    <p:sldId id="1505" r:id="rId21"/>
    <p:sldId id="1504" r:id="rId22"/>
    <p:sldId id="1464" r:id="rId23"/>
    <p:sldId id="1465" r:id="rId24"/>
    <p:sldId id="1467" r:id="rId25"/>
    <p:sldId id="1468" r:id="rId26"/>
    <p:sldId id="1470" r:id="rId27"/>
    <p:sldId id="1474" r:id="rId28"/>
    <p:sldId id="1473" r:id="rId29"/>
    <p:sldId id="1477" r:id="rId30"/>
    <p:sldId id="1475" r:id="rId31"/>
    <p:sldId id="1478" r:id="rId32"/>
    <p:sldId id="1480" r:id="rId33"/>
    <p:sldId id="1481" r:id="rId34"/>
    <p:sldId id="1482" r:id="rId35"/>
    <p:sldId id="1483" r:id="rId36"/>
    <p:sldId id="1484" r:id="rId37"/>
    <p:sldId id="1485" r:id="rId38"/>
    <p:sldId id="1486" r:id="rId39"/>
    <p:sldId id="1487" r:id="rId40"/>
    <p:sldId id="1488" r:id="rId41"/>
    <p:sldId id="1489" r:id="rId42"/>
    <p:sldId id="1491" r:id="rId43"/>
    <p:sldId id="1492" r:id="rId44"/>
    <p:sldId id="1493" r:id="rId45"/>
    <p:sldId id="1494" r:id="rId46"/>
    <p:sldId id="1497" r:id="rId47"/>
    <p:sldId id="1498" r:id="rId48"/>
    <p:sldId id="1500" r:id="rId49"/>
    <p:sldId id="1506" r:id="rId50"/>
    <p:sldId id="1503" r:id="rId51"/>
    <p:sldId id="1507" r:id="rId52"/>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Microsoft Ignite Breakout Template" id="{A073DAE3-B461-442F-A3D3-6642BD875E45}">
          <p14:sldIdLst>
            <p14:sldId id="1368"/>
            <p14:sldId id="1502"/>
            <p14:sldId id="1505"/>
            <p14:sldId id="1504"/>
            <p14:sldId id="1464"/>
            <p14:sldId id="1465"/>
            <p14:sldId id="1467"/>
            <p14:sldId id="1468"/>
            <p14:sldId id="1470"/>
            <p14:sldId id="1474"/>
            <p14:sldId id="1473"/>
            <p14:sldId id="1477"/>
            <p14:sldId id="1475"/>
            <p14:sldId id="1478"/>
            <p14:sldId id="1480"/>
            <p14:sldId id="1481"/>
            <p14:sldId id="1482"/>
            <p14:sldId id="1483"/>
            <p14:sldId id="1484"/>
            <p14:sldId id="1485"/>
            <p14:sldId id="1486"/>
            <p14:sldId id="1487"/>
            <p14:sldId id="1488"/>
            <p14:sldId id="1489"/>
            <p14:sldId id="1491"/>
            <p14:sldId id="1492"/>
            <p14:sldId id="1493"/>
            <p14:sldId id="1494"/>
            <p14:sldId id="1497"/>
            <p14:sldId id="1498"/>
            <p14:sldId id="1500"/>
            <p14:sldId id="1506"/>
            <p14:sldId id="1503"/>
            <p14:sldId id="1507"/>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 id="2" name="Monica Lueder" initials="ML" lastIdx="22" clrIdx="2">
    <p:extLst>
      <p:ext uri="{19B8F6BF-5375-455C-9EA6-DF929625EA0E}">
        <p15:presenceInfo xmlns:p15="http://schemas.microsoft.com/office/powerpoint/2012/main" userId="S-1-5-21-2127521184-1604012920-1887927527-2598260" providerId="AD"/>
      </p:ext>
    </p:extLst>
  </p:cmAuthor>
  <p:cmAuthor id="3" name="Mary Feil-Jacobs" initials="MF" lastIdx="22" clrIdx="3">
    <p:extLst>
      <p:ext uri="{19B8F6BF-5375-455C-9EA6-DF929625EA0E}">
        <p15:presenceInfo xmlns:p15="http://schemas.microsoft.com/office/powerpoint/2012/main" userId="S-1-5-21-2127521184-1604012920-1887927527-650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47D8FF"/>
    <a:srgbClr val="11CCFF"/>
    <a:srgbClr val="85E5FF"/>
    <a:srgbClr val="43D7FF"/>
    <a:srgbClr val="B4A0FF"/>
    <a:srgbClr val="505050"/>
    <a:srgbClr val="000000"/>
    <a:srgbClr val="00BCF2"/>
    <a:srgbClr val="52525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575" autoAdjust="0"/>
    <p:restoredTop sz="94145" autoAdjust="0"/>
  </p:normalViewPr>
  <p:slideViewPr>
    <p:cSldViewPr>
      <p:cViewPr varScale="1">
        <p:scale>
          <a:sx n="113" d="100"/>
          <a:sy n="113" d="100"/>
        </p:scale>
        <p:origin x="84" y="114"/>
      </p:cViewPr>
      <p:guideLst/>
    </p:cSldViewPr>
  </p:slideViewPr>
  <p:outlineViewPr>
    <p:cViewPr>
      <p:scale>
        <a:sx n="33" d="100"/>
        <a:sy n="33" d="100"/>
      </p:scale>
      <p:origin x="0" y="-342"/>
    </p:cViewPr>
  </p:outlineViewPr>
  <p:notesTextViewPr>
    <p:cViewPr>
      <p:scale>
        <a:sx n="100" d="100"/>
        <a:sy n="100" d="100"/>
      </p:scale>
      <p:origin x="0" y="0"/>
    </p:cViewPr>
  </p:notesTextViewPr>
  <p:sorterViewPr>
    <p:cViewPr>
      <p:scale>
        <a:sx n="75" d="100"/>
        <a:sy n="75" d="100"/>
      </p:scale>
      <p:origin x="0" y="-1332"/>
    </p:cViewPr>
  </p:sorterViewPr>
  <p:notesViewPr>
    <p:cSldViewPr showGuides="1">
      <p:cViewPr varScale="1">
        <p:scale>
          <a:sx n="83" d="100"/>
          <a:sy n="83" d="100"/>
        </p:scale>
        <p:origin x="2994"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commentAuthors" Target="commen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1.xml"/><Relationship Id="rId11" Type="http://schemas.openxmlformats.org/officeDocument/2006/relationships/slideMaster" Target="slideMasters/slideMaster8.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notesMaster" Target="notesMasters/notesMaster1.xml"/><Relationship Id="rId58" Type="http://schemas.openxmlformats.org/officeDocument/2006/relationships/theme" Target="theme/theme1.xml"/><Relationship Id="rId5" Type="http://schemas.openxmlformats.org/officeDocument/2006/relationships/slideMaster" Target="slideMasters/slideMaster2.xml"/><Relationship Id="rId19" Type="http://schemas.openxmlformats.org/officeDocument/2006/relationships/slide" Target="slides/slid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slide" Target="slides/slide33.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tableStyles" Target="tableStyle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viewProps" Target="viewProps.xml"/><Relationship Id="rId10" Type="http://schemas.openxmlformats.org/officeDocument/2006/relationships/slideMaster" Target="slideMasters/slideMaster7.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s>
</file>

<file path=ppt/charts/_rels/chart1.xml.rels><?xml version="1.0" encoding="UTF-8" standalone="yes"?>
<Relationships xmlns="http://schemas.openxmlformats.org/package/2006/relationships"><Relationship Id="rId3" Type="http://schemas.openxmlformats.org/officeDocument/2006/relationships/oleObject" Target="file:///C:\projects\ziosk\docs\Azure%20Pricing%20and%20Growth%20Estimates.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v>Restaurants</c:v>
          </c:tx>
          <c:spPr>
            <a:solidFill>
              <a:schemeClr val="bg1"/>
            </a:solidFill>
            <a:ln>
              <a:noFill/>
            </a:ln>
            <a:effectLst/>
          </c:spPr>
          <c:invertIfNegative val="0"/>
          <c:cat>
            <c:numRef>
              <c:f>'Data Growth Estimates'!$A$2:$A$7</c:f>
              <c:numCache>
                <c:formatCode>General</c:formatCode>
                <c:ptCount val="6"/>
                <c:pt idx="0">
                  <c:v>2013</c:v>
                </c:pt>
                <c:pt idx="1">
                  <c:v>2014</c:v>
                </c:pt>
                <c:pt idx="2">
                  <c:v>2015</c:v>
                </c:pt>
                <c:pt idx="3">
                  <c:v>2016</c:v>
                </c:pt>
                <c:pt idx="4">
                  <c:v>2017</c:v>
                </c:pt>
                <c:pt idx="5">
                  <c:v>2018</c:v>
                </c:pt>
              </c:numCache>
            </c:numRef>
          </c:cat>
          <c:val>
            <c:numRef>
              <c:f>'Data Growth Estimates'!$B$2:$B$7</c:f>
              <c:numCache>
                <c:formatCode>_(* #,##0_);_(* \(#,##0\);_(* "-"??_);_(@_)</c:formatCode>
                <c:ptCount val="6"/>
                <c:pt idx="0">
                  <c:v>1000</c:v>
                </c:pt>
                <c:pt idx="1">
                  <c:v>2000</c:v>
                </c:pt>
                <c:pt idx="2">
                  <c:v>4000</c:v>
                </c:pt>
                <c:pt idx="3">
                  <c:v>8000</c:v>
                </c:pt>
                <c:pt idx="4">
                  <c:v>12000</c:v>
                </c:pt>
                <c:pt idx="5">
                  <c:v>15000</c:v>
                </c:pt>
              </c:numCache>
            </c:numRef>
          </c:val>
          <c:extLst>
            <c:ext xmlns:c16="http://schemas.microsoft.com/office/drawing/2014/chart" uri="{C3380CC4-5D6E-409C-BE32-E72D297353CC}">
              <c16:uniqueId val="{00000000-A19D-4B97-9ABB-6FBE6C1B6EBF}"/>
            </c:ext>
          </c:extLst>
        </c:ser>
        <c:dLbls>
          <c:showLegendKey val="0"/>
          <c:showVal val="0"/>
          <c:showCatName val="0"/>
          <c:showSerName val="0"/>
          <c:showPercent val="0"/>
          <c:showBubbleSize val="0"/>
        </c:dLbls>
        <c:gapWidth val="150"/>
        <c:axId val="-1697476480"/>
        <c:axId val="-1257154928"/>
      </c:barChart>
      <c:catAx>
        <c:axId val="-16974764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1257154928"/>
        <c:crosses val="autoZero"/>
        <c:auto val="1"/>
        <c:lblAlgn val="ctr"/>
        <c:lblOffset val="100"/>
        <c:noMultiLvlLbl val="0"/>
      </c:catAx>
      <c:valAx>
        <c:axId val="-1257154928"/>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1697476480"/>
        <c:crosses val="autoZero"/>
        <c:crossBetween val="between"/>
        <c:majorUnit val="20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11574"/>
            <a:ext cx="2971800" cy="457200"/>
          </a:xfrm>
          <a:prstGeom prst="rect">
            <a:avLst/>
          </a:prstGeom>
        </p:spPr>
        <p:txBody>
          <a:bodyPr vert="horz" lIns="91440" tIns="45720" rIns="91440" bIns="45720" rtlCol="0"/>
          <a:lstStyle>
            <a:lvl1pPr algn="l">
              <a:defRPr sz="1200"/>
            </a:lvl1pPr>
          </a:lstStyle>
          <a:p>
            <a:r>
              <a:rPr lang="en-US" dirty="0" smtClean="0">
                <a:latin typeface="Segoe UI" pitchFamily="34" charset="0"/>
              </a:rPr>
              <a:t>Microsoft Ignite 2015</a:t>
            </a:r>
            <a:endParaRPr lang="en-US" dirty="0">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8C8D045D-9A66-44E7-900A-FC6D0BD4E54A}" type="datetime8">
              <a:rPr lang="en-US" smtClean="0">
                <a:latin typeface="Segoe UI" pitchFamily="34" charset="0"/>
              </a:rPr>
              <a:t>5/6/2015 10:20 AM</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r>
              <a:rPr lang="en-US" dirty="0" smtClean="0"/>
              <a:t>Microsoft Ignite 2015</a:t>
            </a:r>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38EEC551-8CDA-4EB6-89BB-2A86C9F091C8}" type="datetime8">
              <a:rPr lang="en-US" smtClean="0"/>
              <a:t>5/6/2015 10:20 AM</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dirty="0" smtClean="0"/>
              <a:t>Microsoft Ignite 2015</a:t>
            </a:r>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5/6/2015 10:20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Tree>
    <p:extLst>
      <p:ext uri="{BB962C8B-B14F-4D97-AF65-F5344CB8AC3E}">
        <p14:creationId xmlns:p14="http://schemas.microsoft.com/office/powerpoint/2010/main" val="38316012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DA44F5F-82C8-4818-B449-862AC7BBC965}"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9213340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76A117A2-DF87-459B-A4CF-D16F4AB17ECD}"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211429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E64094E-BD41-4DB4-8539-4C225D18664F}"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6363412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4" name="Date Placeholder 3"/>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D1913638-8AD8-4121-817A-150B21EE87AF}"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7" name="Header Placeholder 6"/>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3450344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937765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39150582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41803933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endParaRP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069936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9122779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72ED39EB-E521-48F8-AB60-ED38DAE29BE8}"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6748110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p:cNvSpPr>
            <a:spLocks noGrp="1"/>
          </p:cNvSpPr>
          <p:nvPr>
            <p:ph type="body" idx="1"/>
          </p:nvPr>
        </p:nvSpPr>
        <p:spPr/>
        <p:txBody>
          <a:bodyPr wrap="square" numCol="1" anchor="t" anchorCtr="0" compatLnSpc="1">
            <a:prstTxWarp prst="textNoShape">
              <a:avLst/>
            </a:prstTxWarp>
          </a:bodyPr>
          <a:lstStyle/>
          <a:p>
            <a:pPr eaLnBrk="1" hangingPunct="1">
              <a:spcBef>
                <a:spcPct val="0"/>
              </a:spcBef>
            </a:pPr>
            <a:endParaRPr lang="en-US" dirty="0" smtClean="0"/>
          </a:p>
        </p:txBody>
      </p:sp>
      <p:sp>
        <p:nvSpPr>
          <p:cNvPr id="41987" name="Header Placeholder 3"/>
          <p:cNvSpPr>
            <a:spLocks noGrp="1"/>
          </p:cNvSpPr>
          <p:nvPr>
            <p:ph type="hdr" sz="quarter"/>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defTabSz="931863" eaLnBrk="1" fontAlgn="base" hangingPunct="1">
              <a:spcBef>
                <a:spcPct val="0"/>
              </a:spcBef>
              <a:spcAft>
                <a:spcPct val="0"/>
              </a:spcAft>
            </a:pPr>
            <a:r>
              <a:rPr lang="en-US" sz="1200" dirty="0" smtClean="0">
                <a:solidFill>
                  <a:srgbClr val="000000"/>
                </a:solidFill>
                <a:latin typeface="Calibri" panose="020F0502020204030204" pitchFamily="34" charset="0"/>
              </a:rPr>
              <a:t>Data Insights Conversation</a:t>
            </a:r>
          </a:p>
        </p:txBody>
      </p:sp>
      <p:sp>
        <p:nvSpPr>
          <p:cNvPr id="5" name="Footer Placeholder 4"/>
          <p:cNvSpPr>
            <a:spLocks noGrp="1"/>
          </p:cNvSpPr>
          <p:nvPr>
            <p:ph type="ftr" sz="quarter" idx="4"/>
          </p:nvPr>
        </p:nvSpPr>
        <p:spPr>
          <a:xfrm>
            <a:off x="0" y="8829967"/>
            <a:ext cx="3037840" cy="466433"/>
          </a:xfrm>
        </p:spPr>
        <p:txBody>
          <a:bodyPr/>
          <a:lstStyle/>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a:t>
            </a:r>
          </a:p>
          <a:p>
            <a:pPr defTabSz="949053" eaLnBrk="0" hangingPunct="0">
              <a:defRPr/>
            </a:pPr>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41989" name="Date Placeholder 5"/>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2117A66F-48CC-49DD-8E54-9CFE9A2030E5}" type="datetime1">
              <a:rPr lang="en-US" sz="1200">
                <a:solidFill>
                  <a:srgbClr val="000000"/>
                </a:solidFill>
                <a:latin typeface="Calibri" panose="020F0502020204030204" pitchFamily="34" charset="0"/>
              </a:rPr>
              <a:pPr eaLnBrk="1" hangingPunct="1"/>
              <a:t>5/6/2015</a:t>
            </a:fld>
            <a:endParaRPr lang="en-US" sz="1200" dirty="0">
              <a:solidFill>
                <a:srgbClr val="000000"/>
              </a:solidFill>
              <a:latin typeface="Calibri" panose="020F0502020204030204" pitchFamily="34" charset="0"/>
            </a:endParaRPr>
          </a:p>
        </p:txBody>
      </p:sp>
      <p:sp>
        <p:nvSpPr>
          <p:cNvPr id="41990" name="Slide Number Placeholder 6"/>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panose="020B0502040204020203" pitchFamily="34" charset="0"/>
                <a:ea typeface="MS PGothic" panose="020B0600070205080204" pitchFamily="34" charset="-128"/>
              </a:defRPr>
            </a:lvl1pPr>
            <a:lvl2pPr marL="742950" indent="-285750" eaLnBrk="0" hangingPunct="0">
              <a:defRPr sz="2400">
                <a:solidFill>
                  <a:schemeClr val="tx1"/>
                </a:solidFill>
                <a:latin typeface="Segoe UI" panose="020B0502040204020203" pitchFamily="34" charset="0"/>
                <a:ea typeface="MS PGothic" panose="020B0600070205080204" pitchFamily="34" charset="-128"/>
              </a:defRPr>
            </a:lvl2pPr>
            <a:lvl3pPr marL="1143000" indent="-228600" eaLnBrk="0" hangingPunct="0">
              <a:defRPr sz="2400">
                <a:solidFill>
                  <a:schemeClr val="tx1"/>
                </a:solidFill>
                <a:latin typeface="Segoe UI" panose="020B0502040204020203" pitchFamily="34" charset="0"/>
                <a:ea typeface="MS PGothic" panose="020B0600070205080204" pitchFamily="34" charset="-128"/>
              </a:defRPr>
            </a:lvl3pPr>
            <a:lvl4pPr marL="1600200" indent="-228600" eaLnBrk="0" hangingPunct="0">
              <a:defRPr sz="2400">
                <a:solidFill>
                  <a:schemeClr val="tx1"/>
                </a:solidFill>
                <a:latin typeface="Segoe UI" panose="020B0502040204020203" pitchFamily="34" charset="0"/>
                <a:ea typeface="MS PGothic" panose="020B0600070205080204" pitchFamily="34" charset="-128"/>
              </a:defRPr>
            </a:lvl4pPr>
            <a:lvl5pPr marL="2057400" indent="-228600" eaLnBrk="0" hangingPunct="0">
              <a:defRPr sz="2400">
                <a:solidFill>
                  <a:schemeClr val="tx1"/>
                </a:solidFill>
                <a:latin typeface="Segoe UI" panose="020B0502040204020203" pitchFamily="34" charset="0"/>
                <a:ea typeface="MS PGothic"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Segoe UI" panose="020B0502040204020203" pitchFamily="34" charset="0"/>
                <a:ea typeface="MS PGothic" panose="020B0600070205080204" pitchFamily="34" charset="-128"/>
              </a:defRPr>
            </a:lvl9pPr>
          </a:lstStyle>
          <a:p>
            <a:pPr eaLnBrk="1" hangingPunct="1"/>
            <a:fld id="{BC1AC9D2-689E-4E08-A4C5-A85CD83B67C8}" type="slidenum">
              <a:rPr lang="en-US" sz="1200">
                <a:solidFill>
                  <a:srgbClr val="000000"/>
                </a:solidFill>
                <a:latin typeface="Calibri" panose="020F0502020204030204" pitchFamily="34" charset="0"/>
              </a:rPr>
              <a:pPr eaLnBrk="1" hangingPunct="1"/>
              <a:t>3</a:t>
            </a:fld>
            <a:endParaRPr lang="en-US" sz="120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7434987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a:spcBef>
                <a:spcPts val="300"/>
              </a:spcBef>
              <a:spcAft>
                <a:spcPts val="300"/>
              </a:spcAft>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1A515EA5-F361-44AC-97C3-508E2DB6E7AD}"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5621266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defTabSz="961316">
              <a:spcAft>
                <a:spcPts val="351"/>
              </a:spcAft>
              <a:defRPr/>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69B156F8-DCBE-46F1-BCF2-5929810CFB90}"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8447306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defTabSz="959493">
              <a:spcAft>
                <a:spcPts val="350"/>
              </a:spcAft>
              <a:defRPr/>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A451C6AC-296C-46F7-98AF-E77D0075C866}"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42205266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5749851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036661D3-8790-4E90-BA7A-B2F97CC02EE6}"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9582209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6717030"/>
          </a:xfrm>
          <a:prstGeom prst="rect">
            <a:avLst/>
          </a:prstGeom>
        </p:spPr>
        <p:txBody>
          <a:bodyPr/>
          <a:lstStyle/>
          <a:p>
            <a:pPr marL="0" indent="0">
              <a:buFont typeface="Arial" pitchFamily="34" charset="0"/>
              <a:buNone/>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88BFF3A8-1264-4699-A74B-C409F7BC4543}"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6303690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defTabSz="941550">
              <a:spcAft>
                <a:spcPts val="343"/>
              </a:spcAft>
              <a:defRPr/>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EA485A2-B608-4289-A6E3-F9873009292B}"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32261078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defTabSz="941550">
              <a:spcAft>
                <a:spcPts val="343"/>
              </a:spcAft>
              <a:defRPr/>
            </a:pPr>
            <a:endParaRPr lang="en-US" dirty="0"/>
          </a:p>
        </p:txBody>
      </p:sp>
      <p:sp>
        <p:nvSpPr>
          <p:cNvPr id="4" name="Date Placeholder 3"/>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DB4DA675-5381-4483-85EE-034967E64E5B}"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7" name="Header Placeholder 6"/>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8167064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300"/>
              </a:spcBef>
              <a:spcAft>
                <a:spcPts val="300"/>
              </a:spcAft>
            </a:pPr>
            <a:endParaRPr lang="en-US" dirty="0"/>
          </a:p>
        </p:txBody>
      </p:sp>
      <p:sp>
        <p:nvSpPr>
          <p:cNvPr id="8" name="Date Placeholder 7"/>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9EBA8342-DA43-479D-8D20-B277E4DD3703}"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9" name="Footer Placeholder 8"/>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Slide Number Placeholder 9"/>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1" name="Header Placeholder 10"/>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30434502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8" name="Date Placeholder 7"/>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D4CA8CE5-FB81-4BD6-84A2-9E7F9A7BA276}"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9" name="Footer Placeholder 8"/>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Slide Number Placeholder 9"/>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1" name="Header Placeholder 10"/>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3456807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solidFill>
                  <a:prstClr val="black"/>
                </a:solidFill>
              </a:rPr>
              <a:t>System Center Marketing</a:t>
            </a:r>
            <a:endParaRPr lang="en-US" dirty="0" smtClean="0">
              <a:solidFill>
                <a:prstClr val="black"/>
              </a:solidFill>
            </a:endParaRPr>
          </a:p>
        </p:txBody>
      </p:sp>
      <p:sp>
        <p:nvSpPr>
          <p:cNvPr id="5" name="Footer Placeholder 4"/>
          <p:cNvSpPr>
            <a:spLocks noGrp="1"/>
          </p:cNvSpPr>
          <p:nvPr>
            <p:ph type="ftr" sz="quarter" idx="11"/>
          </p:nvPr>
        </p:nvSpPr>
        <p:spPr/>
        <p:txBody>
          <a:bodyPr/>
          <a:lstStyle/>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5/6/2015</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a:t>
            </a:fld>
            <a:endParaRPr lang="en-US" dirty="0">
              <a:solidFill>
                <a:prstClr val="black"/>
              </a:solidFill>
            </a:endParaRPr>
          </a:p>
        </p:txBody>
      </p:sp>
    </p:spTree>
    <p:extLst>
      <p:ext uri="{BB962C8B-B14F-4D97-AF65-F5344CB8AC3E}">
        <p14:creationId xmlns:p14="http://schemas.microsoft.com/office/powerpoint/2010/main" val="67645283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1255D4B-36D8-4F86-B0F9-2F435ED8F4E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9022967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90EC29EE-A8AD-4CE0-9C0B-116E0D4D7533}" type="datetime8">
              <a:rPr lang="en-US" smtClean="0">
                <a:solidFill>
                  <a:prstClr val="black"/>
                </a:solidFill>
              </a:rPr>
              <a:pPr/>
              <a:t>5/6/2015 10:21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32</a:t>
            </a:fld>
            <a:endParaRPr lang="en-US" dirty="0">
              <a:solidFill>
                <a:prstClr val="black"/>
              </a:solidFill>
            </a:endParaRPr>
          </a:p>
        </p:txBody>
      </p:sp>
    </p:spTree>
    <p:extLst>
      <p:ext uri="{BB962C8B-B14F-4D97-AF65-F5344CB8AC3E}">
        <p14:creationId xmlns:p14="http://schemas.microsoft.com/office/powerpoint/2010/main" val="16751616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endParaRPr lang="en-US" dirty="0"/>
          </a:p>
        </p:txBody>
      </p:sp>
      <p:sp>
        <p:nvSpPr>
          <p:cNvPr id="13" name="Date Placeholder 12"/>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A7331DAC-1315-4310-BDA2-B9C4879D8627}"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Footer Placeholder 13"/>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Slide Number Placeholder 14"/>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6" name="Header Placeholder 15"/>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13672777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30772" indent="-230772" defTabSz="941603">
              <a:spcAft>
                <a:spcPts val="343"/>
              </a:spcAft>
              <a:buFont typeface="+mj-lt"/>
              <a:buAutoNum type="arabicPeriod"/>
              <a:defRPr/>
            </a:pPr>
            <a:endParaRPr lang="en-US" dirty="0"/>
          </a:p>
        </p:txBody>
      </p:sp>
      <p:sp>
        <p:nvSpPr>
          <p:cNvPr id="4" name="Header Placeholder 3"/>
          <p:cNvSpPr>
            <a:spLocks noGrp="1"/>
          </p:cNvSpPr>
          <p:nvPr>
            <p:ph type="hd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2278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6F00ABC1-93F4-48B9-AA3F-CB8F1A797941}"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3035862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5337810"/>
          </a:xfrm>
          <a:prstGeom prst="rect">
            <a:avLst/>
          </a:prstGeom>
        </p:spPr>
        <p:txBody>
          <a:bodyPr/>
          <a:lstStyle/>
          <a:p>
            <a:pPr defTabSz="950411">
              <a:defRPr/>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001B949D-7AF1-4C19-958B-E1549459D7C0}"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2373262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98438" y="392113"/>
            <a:ext cx="3841750" cy="2162175"/>
          </a:xfrm>
        </p:spPr>
      </p:sp>
      <p:sp>
        <p:nvSpPr>
          <p:cNvPr id="3" name="Notes Placeholder 2"/>
          <p:cNvSpPr>
            <a:spLocks noGrp="1"/>
          </p:cNvSpPr>
          <p:nvPr>
            <p:ph type="body" idx="1"/>
          </p:nvPr>
        </p:nvSpPr>
        <p:spPr>
          <a:xfrm>
            <a:off x="201061" y="2621996"/>
            <a:ext cx="6548647" cy="3630453"/>
          </a:xfrm>
        </p:spPr>
        <p:txBody>
          <a:bodyPr>
            <a:noAutofit/>
          </a:bodyPr>
          <a:lstStyle/>
          <a:p>
            <a:pPr marL="169838" indent="-169838">
              <a:buFont typeface="Arial" panose="020B0604020202020204" pitchFamily="34" charset="0"/>
              <a:buChar char="•"/>
            </a:pPr>
            <a:endParaRPr lang="en-US" dirty="0"/>
          </a:p>
        </p:txBody>
      </p:sp>
      <p:sp>
        <p:nvSpPr>
          <p:cNvPr id="7" name="Slide Number Placeholder 6"/>
          <p:cNvSpPr>
            <a:spLocks noGrp="1"/>
          </p:cNvSpPr>
          <p:nvPr>
            <p:ph type="sldNum" sz="quarter" idx="13"/>
          </p:nvPr>
        </p:nvSpPr>
        <p:spPr>
          <a:xfrm>
            <a:off x="3927779" y="8757592"/>
            <a:ext cx="3004820" cy="462610"/>
          </a:xfrm>
          <a:prstGeom prst="rect">
            <a:avLst/>
          </a:prstGeom>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EC87E0CF-87F6-4B58-B8B8-DCAB2DAAF3CA}"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9" name="Footer Placeholder 8"/>
          <p:cNvSpPr>
            <a:spLocks noGrp="1"/>
          </p:cNvSpPr>
          <p:nvPr>
            <p:ph type="ftr" sz="quarter" idx="4"/>
          </p:nvPr>
        </p:nvSpPr>
        <p:spPr>
          <a:xfrm>
            <a:off x="0" y="8622365"/>
            <a:ext cx="5237774" cy="597836"/>
          </a:xfrm>
          <a:prstGeom prst="rect">
            <a:avLst/>
          </a:prstGeom>
        </p:spPr>
        <p:txBody>
          <a:bodyPr/>
          <a:lstStyle/>
          <a:p>
            <a:pPr marL="0" marR="0" lvl="0" indent="0" algn="l" defTabSz="92237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 2014 Microsoft Corporation. All rights reserved. Microsoft, Windows, and other product names are or may be registered trademarks and/or trademarks in the U.S. and/or other countries.</a:t>
            </a:r>
          </a:p>
          <a:p>
            <a:pPr marL="0" marR="0" lvl="0" indent="0" algn="l" defTabSz="922373"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0" name="Header Placeholder 4"/>
          <p:cNvSpPr>
            <a:spLocks noGrp="1"/>
          </p:cNvSpPr>
          <p:nvPr>
            <p:ph type="hdr" sz="quarter"/>
          </p:nvPr>
        </p:nvSpPr>
        <p:spPr>
          <a:xfrm>
            <a:off x="0" y="0"/>
            <a:ext cx="5967663" cy="466725"/>
          </a:xfrm>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Script is for Microsoft or partner speaker prep only – not for public distribution</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8488833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7253046"/>
          </a:xfrm>
          <a:prstGeom prst="rect">
            <a:avLst/>
          </a:prstGeom>
        </p:spPr>
        <p:txBody>
          <a:bodyPr/>
          <a:lstStyle/>
          <a:p>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CEDF7C8F-8025-46D4-923C-35CCC771810B}"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3828273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a:xfrm>
            <a:off x="701040" y="4415790"/>
            <a:ext cx="5608320" cy="4183380"/>
          </a:xfrm>
          <a:prstGeom prst="rect">
            <a:avLst/>
          </a:prstGeom>
        </p:spPr>
        <p:txBody>
          <a:bodyPr/>
          <a:lstStyle/>
          <a:p>
            <a:pPr marL="171441" indent="-171441">
              <a:buFont typeface="Arial" panose="020B0604020202020204" pitchFamily="34" charset="0"/>
              <a:buChar char="•"/>
            </a:pPr>
            <a:endParaRPr lang="en-US" dirty="0"/>
          </a:p>
        </p:txBody>
      </p:sp>
      <p:sp>
        <p:nvSpPr>
          <p:cNvPr id="12" name="Date Placeholder 11"/>
          <p:cNvSpPr>
            <a:spLocks noGrp="1"/>
          </p:cNvSpPr>
          <p:nvPr>
            <p:ph type="dt" idx="10"/>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937D74E4-06C1-4780-8C87-682D34BE1F3C}" type="datetime1">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5/6/2015</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3" name="Footer Placeholder 12"/>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smtClean="0">
                <a:ln>
                  <a:noFill/>
                </a:ln>
                <a:solidFill>
                  <a:prstClr val="black"/>
                </a:solidFill>
                <a:effectLst/>
                <a:uLnTx/>
                <a:uFillTx/>
                <a:latin typeface="Segoe UI"/>
                <a:ea typeface="+mn-ea"/>
                <a:cs typeface="+mn-cs"/>
              </a:rPr>
              <a:t>© 2014 Microsoft Corporation. All rights reserved. Microsoft, Windows, and other product names are or may be registered trademarks and/or trademarks in the U.S. and/or other countries.</a:t>
            </a:r>
            <a:endParaRPr kumimoji="0" lang="en-US" sz="6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4" name="Slide Number Placeholder 13"/>
          <p:cNvSpPr>
            <a:spLocks noGrp="1"/>
          </p:cNvSpPr>
          <p:nvPr>
            <p:ph type="sldNum" sz="quarter" idx="12"/>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4B3ECC09-09B7-4756-9F32-FA1EF90A933B}" type="slidenum">
              <a:rPr kumimoji="0" lang="en-US" sz="1200" b="0" i="0" u="none" strike="noStrike" kern="1200" cap="none" spc="0" normalizeH="0" baseline="0" noProof="0" smtClean="0">
                <a:ln>
                  <a:noFill/>
                </a:ln>
                <a:solidFill>
                  <a:prstClr val="black"/>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
        <p:nvSpPr>
          <p:cNvPr id="15" name="Header Placeholder 14"/>
          <p:cNvSpPr>
            <a:spLocks noGrp="1"/>
          </p:cNvSpPr>
          <p:nvPr>
            <p:ph type="hdr" sz="quarter" idx="13"/>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Segoe UI"/>
                <a:ea typeface="+mn-ea"/>
                <a:cs typeface="+mn-cs"/>
              </a:rPr>
              <a:t>Microsoft Analytics Platform System</a:t>
            </a:r>
            <a:endParaRPr kumimoji="0" lang="en-US" sz="1200" b="0" i="0" u="none" strike="noStrike" kern="1200" cap="none" spc="0" normalizeH="0" baseline="0" noProof="0" dirty="0">
              <a:ln>
                <a:noFill/>
              </a:ln>
              <a:solidFill>
                <a:prstClr val="black"/>
              </a:solidFill>
              <a:effectLst/>
              <a:uLnTx/>
              <a:uFillTx/>
              <a:latin typeface="Segoe UI"/>
              <a:ea typeface="+mn-ea"/>
              <a:cs typeface="+mn-cs"/>
            </a:endParaRPr>
          </a:p>
        </p:txBody>
      </p:sp>
    </p:spTree>
    <p:extLst>
      <p:ext uri="{BB962C8B-B14F-4D97-AF65-F5344CB8AC3E}">
        <p14:creationId xmlns:p14="http://schemas.microsoft.com/office/powerpoint/2010/main" val="262235184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5.xml"/><Relationship Id="rId1" Type="http://schemas.openxmlformats.org/officeDocument/2006/relationships/tags" Target="../tags/tag2.xml"/><Relationship Id="rId4" Type="http://schemas.openxmlformats.org/officeDocument/2006/relationships/image" Target="../media/image12.png"/></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7.xml"/><Relationship Id="rId1" Type="http://schemas.openxmlformats.org/officeDocument/2006/relationships/tags" Target="../tags/tag3.xml"/><Relationship Id="rId4" Type="http://schemas.openxmlformats.org/officeDocument/2006/relationships/image" Target="../media/image1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3.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3.xml"/><Relationship Id="rId1" Type="http://schemas.openxmlformats.org/officeDocument/2006/relationships/tags" Target="../tags/tag1.xml"/><Relationship Id="rId4" Type="http://schemas.openxmlformats.org/officeDocument/2006/relationships/image" Target="../media/image12.png"/></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Master" Target="../slideMasters/slideMaster4.xml"/><Relationship Id="rId4" Type="http://schemas.openxmlformats.org/officeDocument/2006/relationships/image" Target="../media/image24.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No tile">
    <p:bg>
      <p:bgRef idx="1001">
        <a:schemeClr val="bg2"/>
      </p:bgRef>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587"/>
            <a:ext cx="12430199" cy="6991986"/>
          </a:xfrm>
          <a:prstGeom prst="rect">
            <a:avLst/>
          </a:prstGeom>
          <a:noFill/>
          <a:ln>
            <a:noFill/>
          </a:ln>
        </p:spPr>
      </p:pic>
      <p:sp>
        <p:nvSpPr>
          <p:cNvPr id="3" name="Rectangle 2"/>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5"/>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9" name="Rectangle 8"/>
          <p:cNvSpPr/>
          <p:nvPr userDrawn="1"/>
        </p:nvSpPr>
        <p:spPr>
          <a:xfrm>
            <a:off x="293752" y="3040063"/>
            <a:ext cx="4333238" cy="784830"/>
          </a:xfrm>
          <a:prstGeom prst="rect">
            <a:avLst/>
          </a:prstGeom>
        </p:spPr>
        <p:txBody>
          <a:bodyPr wrap="none" anchor="ctr">
            <a:spAutoFit/>
          </a:bodyPr>
          <a:lstStyle/>
          <a:p>
            <a:pPr algn="r" defTabSz="1165834" rtl="0" eaLnBrk="1" latinLnBrk="0" hangingPunct="1">
              <a:lnSpc>
                <a:spcPct val="90000"/>
              </a:lnSpc>
              <a:spcBef>
                <a:spcPct val="0"/>
              </a:spcBef>
              <a:buNone/>
            </a:pPr>
            <a:r>
              <a:rPr lang="en-US" sz="5000" b="0" kern="1200" cap="none" spc="-125" baseline="0" noProof="0" dirty="0" smtClean="0">
                <a:ln w="3175">
                  <a:noFill/>
                </a:ln>
                <a:gradFill>
                  <a:gsLst>
                    <a:gs pos="84066">
                      <a:srgbClr val="000000"/>
                    </a:gs>
                    <a:gs pos="57576">
                      <a:srgbClr val="000000"/>
                    </a:gs>
                  </a:gsLst>
                  <a:lin ang="5400000" scaled="0"/>
                </a:gradFill>
                <a:effectLst/>
                <a:latin typeface="+mj-lt"/>
                <a:ea typeface="+mn-ea"/>
                <a:cs typeface="Segoe UI" pitchFamily="34" charset="0"/>
              </a:rPr>
              <a:t>Spark the future.</a:t>
            </a:r>
            <a:endParaRPr lang="en-US" sz="5000" b="0" kern="1200" cap="none" spc="-125" baseline="0" dirty="0">
              <a:ln w="3175">
                <a:noFill/>
              </a:ln>
              <a:gradFill>
                <a:gsLst>
                  <a:gs pos="84066">
                    <a:srgbClr val="000000"/>
                  </a:gs>
                  <a:gs pos="57576">
                    <a:srgbClr val="000000"/>
                  </a:gs>
                </a:gsLst>
                <a:lin ang="5400000" scaled="0"/>
              </a:gradFill>
              <a:effectLst/>
              <a:latin typeface="+mj-lt"/>
              <a:ea typeface="+mn-ea"/>
              <a:cs typeface="Segoe UI" pitchFamily="34" charset="0"/>
            </a:endParaRPr>
          </a:p>
        </p:txBody>
      </p:sp>
      <p:sp>
        <p:nvSpPr>
          <p:cNvPr id="10" name="Rectangle 9"/>
          <p:cNvSpPr/>
          <p:nvPr userDrawn="1"/>
        </p:nvSpPr>
        <p:spPr>
          <a:xfrm>
            <a:off x="2441776" y="4617847"/>
            <a:ext cx="2185214" cy="715581"/>
          </a:xfrm>
          <a:prstGeom prst="rect">
            <a:avLst/>
          </a:prstGeom>
        </p:spPr>
        <p:txBody>
          <a:bodyPr wrap="none" anchor="ctr">
            <a:spAutoFit/>
          </a:bodyPr>
          <a:lstStyle/>
          <a:p>
            <a:pPr algn="r" defTabSz="1165834" rtl="0" eaLnBrk="1" latinLnBrk="0" hangingPunct="1">
              <a:lnSpc>
                <a:spcPct val="90000"/>
              </a:lnSpc>
              <a:spcBef>
                <a:spcPct val="0"/>
              </a:spcBef>
              <a:buNone/>
            </a:pPr>
            <a: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t>May 4 – 8, 2015</a:t>
            </a:r>
            <a:b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br>
            <a:r>
              <a:rPr lang="en-US" sz="2250" b="0" kern="1200" cap="none" spc="0" baseline="0" noProof="0" dirty="0" smtClean="0">
                <a:ln w="3175">
                  <a:noFill/>
                </a:ln>
                <a:gradFill>
                  <a:gsLst>
                    <a:gs pos="84066">
                      <a:srgbClr val="000000"/>
                    </a:gs>
                    <a:gs pos="57576">
                      <a:srgbClr val="000000"/>
                    </a:gs>
                  </a:gsLst>
                  <a:lin ang="5400000" scaled="0"/>
                </a:gradFill>
                <a:effectLst/>
                <a:latin typeface="+mn-lt"/>
                <a:ea typeface="+mn-ea"/>
                <a:cs typeface="Segoe UI" pitchFamily="34" charset="0"/>
              </a:rPr>
              <a:t>Chicago, IL</a:t>
            </a:r>
            <a:endParaRPr lang="en-US" sz="2250" b="0" kern="1200" cap="none" spc="0" baseline="0" dirty="0">
              <a:ln w="3175">
                <a:noFill/>
              </a:ln>
              <a:gradFill>
                <a:gsLst>
                  <a:gs pos="84066">
                    <a:srgbClr val="000000"/>
                  </a:gs>
                  <a:gs pos="57576">
                    <a:srgbClr val="000000"/>
                  </a:gs>
                </a:gsLst>
                <a:lin ang="5400000" scaled="0"/>
              </a:gradFill>
              <a:effectLst/>
              <a:latin typeface="+mn-lt"/>
              <a:ea typeface="+mn-ea"/>
              <a:cs typeface="Segoe UI" pitchFamily="34" charset="0"/>
            </a:endParaRPr>
          </a:p>
        </p:txBody>
      </p:sp>
      <p:pic>
        <p:nvPicPr>
          <p:cNvPr id="11" name="Picture 1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002510" y="4088040"/>
            <a:ext cx="2494315" cy="384949"/>
          </a:xfrm>
          <a:prstGeom prst="rect">
            <a:avLst/>
          </a:prstGeom>
        </p:spPr>
      </p:pic>
    </p:spTree>
    <p:extLst>
      <p:ext uri="{BB962C8B-B14F-4D97-AF65-F5344CB8AC3E}">
        <p14:creationId xmlns:p14="http://schemas.microsoft.com/office/powerpoint/2010/main" val="2655962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78982855"/>
      </p:ext>
    </p:extLst>
  </p:cSld>
  <p:clrMapOvr>
    <a:masterClrMapping/>
  </p:clrMapOvr>
  <p:transition>
    <p:fade/>
  </p:transition>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77163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12391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2872184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836749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666007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42708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3523832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2942668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298185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36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018009500"/>
      </p:ext>
    </p:extLst>
  </p:cSld>
  <p:clrMapOvr>
    <a:masterClrMapping/>
  </p:clrMapOvr>
  <p:transition>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2189335521"/>
      </p:ext>
    </p:extLst>
  </p:cSld>
  <p:clrMapOvr>
    <a:masterClrMapping/>
  </p:clrMapOvr>
  <p:transition>
    <p:fade/>
  </p:transition>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1134336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1824" y="280105"/>
            <a:ext cx="11192828" cy="574782"/>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621824" y="1010320"/>
            <a:ext cx="11192828" cy="5284752"/>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1824" y="6482889"/>
            <a:ext cx="2901844" cy="372394"/>
          </a:xfrm>
          <a:prstGeom prst="rect">
            <a:avLst/>
          </a:prstGeom>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pic>
        <p:nvPicPr>
          <p:cNvPr id="8" name="Picture 7"/>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9968355" y="6502318"/>
            <a:ext cx="1742658" cy="360385"/>
          </a:xfrm>
          <a:prstGeom prst="rect">
            <a:avLst/>
          </a:prstGeom>
        </p:spPr>
      </p:pic>
      <p:sp>
        <p:nvSpPr>
          <p:cNvPr id="9" name="Slide Number Placeholder 3"/>
          <p:cNvSpPr txBox="1">
            <a:spLocks/>
          </p:cNvSpPr>
          <p:nvPr userDrawn="1">
            <p:custDataLst>
              <p:tags r:id="rId1"/>
            </p:custDataLst>
          </p:nvPr>
        </p:nvSpPr>
        <p:spPr>
          <a:xfrm>
            <a:off x="11931244" y="6485048"/>
            <a:ext cx="505232" cy="496525"/>
          </a:xfrm>
          <a:prstGeom prst="rect">
            <a:avLst/>
          </a:prstGeom>
        </p:spPr>
        <p:txBody>
          <a:bodyPr vert="horz" lIns="124347" tIns="62174" rIns="124347" bIns="62174" rtlCol="0" anchor="ctr"/>
          <a:lstStyle>
            <a:defPPr>
              <a:defRPr lang="en-US"/>
            </a:defPPr>
            <a:lvl1pPr marL="0" algn="r" defTabSz="914400" rtl="0" eaLnBrk="1" latinLnBrk="0" hangingPunct="1">
              <a:defRPr sz="800" kern="1200">
                <a:gradFill>
                  <a:gsLst>
                    <a:gs pos="0">
                      <a:schemeClr val="bg1"/>
                    </a:gs>
                    <a:gs pos="100000">
                      <a:schemeClr val="bg1"/>
                    </a:gs>
                  </a:gsLst>
                  <a:lin ang="5400000" scaled="0"/>
                </a:gra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D271169-D5A2-4E26-9D3F-58E320BF9E89}" type="slidenum">
              <a:rPr kumimoji="0" lang="en-US" sz="1088" b="0" i="0" u="none" strike="noStrike" kern="1200" cap="none" spc="0" normalizeH="0" baseline="0" noProof="0" smtClean="0">
                <a:ln>
                  <a:noFill/>
                </a:ln>
                <a:gradFill>
                  <a:gsLst>
                    <a:gs pos="0">
                      <a:srgbClr val="FFFFFF"/>
                    </a:gs>
                    <a:gs pos="100000">
                      <a:srgbClr val="FFFFFF"/>
                    </a:gs>
                  </a:gsLst>
                  <a:lin ang="5400000" scaled="0"/>
                </a:gradFill>
                <a:effectLst/>
                <a:uLnTx/>
                <a:uFillTx/>
                <a:latin typeface="Segoe U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88"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pic>
        <p:nvPicPr>
          <p:cNvPr id="10" name="Picture 9" descr="C:\Users\Dallas - Work\Desktop\Projects\Microsoft\NEW_MS_Logo\MSFT_logo_rgb_C-Wht.png"/>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2" y="6472338"/>
            <a:ext cx="1420355" cy="522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357098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Short Quote">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0" y="0"/>
            <a:ext cx="12436475" cy="6994525"/>
          </a:xfrm>
          <a:prstGeom prst="rect">
            <a:avLst/>
          </a:prstGeom>
        </p:spPr>
      </p:pic>
      <p:sp>
        <p:nvSpPr>
          <p:cNvPr id="2" name="Footer Placeholder 1"/>
          <p:cNvSpPr>
            <a:spLocks noGrp="1"/>
          </p:cNvSpPr>
          <p:nvPr>
            <p:ph type="ftr" sz="quarter" idx="12"/>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 name="Text Placeholder 5"/>
          <p:cNvSpPr>
            <a:spLocks noGrp="1"/>
          </p:cNvSpPr>
          <p:nvPr>
            <p:ph type="body" sz="quarter" idx="14" hasCustomPrompt="1"/>
          </p:nvPr>
        </p:nvSpPr>
        <p:spPr>
          <a:xfrm>
            <a:off x="4426014" y="3628284"/>
            <a:ext cx="2249424" cy="2249424"/>
          </a:xfrm>
          <a:prstGeom prst="rect">
            <a:avLst/>
          </a:prstGeom>
          <a:solidFill>
            <a:schemeClr val="accent3"/>
          </a:solidFill>
        </p:spPr>
        <p:txBody>
          <a:bodyPr/>
          <a:lstStyle>
            <a:lvl1pPr marL="0" indent="0">
              <a:lnSpc>
                <a:spcPts val="3700"/>
              </a:lnSpc>
              <a:spcBef>
                <a:spcPts val="0"/>
              </a:spcBef>
              <a:buNone/>
              <a:defRPr sz="32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Quote</a:t>
            </a:r>
          </a:p>
          <a:p>
            <a:pPr lvl="0"/>
            <a:r>
              <a:rPr lang="en-US" smtClean="0"/>
              <a:t>statement</a:t>
            </a:r>
          </a:p>
          <a:p>
            <a:pPr lvl="0"/>
            <a:r>
              <a:rPr lang="en-US" smtClean="0"/>
              <a:t>here</a:t>
            </a:r>
            <a:endParaRPr lang="en-US"/>
          </a:p>
        </p:txBody>
      </p:sp>
      <p:sp>
        <p:nvSpPr>
          <p:cNvPr id="20" name="Text Placeholder 5"/>
          <p:cNvSpPr>
            <a:spLocks noGrp="1"/>
          </p:cNvSpPr>
          <p:nvPr>
            <p:ph type="body" sz="quarter" idx="15" hasCustomPrompt="1"/>
          </p:nvPr>
        </p:nvSpPr>
        <p:spPr>
          <a:xfrm>
            <a:off x="6033080"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1" name="Text Placeholder 5"/>
          <p:cNvSpPr>
            <a:spLocks noGrp="1"/>
          </p:cNvSpPr>
          <p:nvPr>
            <p:ph type="body" sz="quarter" idx="16" hasCustomPrompt="1"/>
          </p:nvPr>
        </p:nvSpPr>
        <p:spPr>
          <a:xfrm>
            <a:off x="9418638"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2" name="Text Placeholder 5"/>
          <p:cNvSpPr>
            <a:spLocks noGrp="1"/>
          </p:cNvSpPr>
          <p:nvPr>
            <p:ph type="body" sz="quarter" idx="17" hasCustomPrompt="1"/>
          </p:nvPr>
        </p:nvSpPr>
        <p:spPr>
          <a:xfrm>
            <a:off x="9418638" y="3631833"/>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Tree>
    <p:extLst>
      <p:ext uri="{BB962C8B-B14F-4D97-AF65-F5344CB8AC3E}">
        <p14:creationId xmlns:p14="http://schemas.microsoft.com/office/powerpoint/2010/main" val="3569277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6">
                                            <p:bg/>
                                          </p:spTgt>
                                        </p:tgtEl>
                                        <p:attrNameLst>
                                          <p:attrName>style.visibility</p:attrName>
                                        </p:attrNameLst>
                                      </p:cBhvr>
                                      <p:to>
                                        <p:strVal val="visible"/>
                                      </p:to>
                                    </p:set>
                                    <p:anim calcmode="lin" valueType="num">
                                      <p:cBhvr>
                                        <p:cTn id="7" dur="500" fill="hold"/>
                                        <p:tgtEl>
                                          <p:spTgt spid="6">
                                            <p:bg/>
                                          </p:spTgt>
                                        </p:tgtEl>
                                        <p:attrNameLst>
                                          <p:attrName>ppt_w</p:attrName>
                                        </p:attrNameLst>
                                      </p:cBhvr>
                                      <p:tavLst>
                                        <p:tav tm="0">
                                          <p:val>
                                            <p:fltVal val="0"/>
                                          </p:val>
                                        </p:tav>
                                        <p:tav tm="100000">
                                          <p:val>
                                            <p:strVal val="#ppt_w"/>
                                          </p:val>
                                        </p:tav>
                                      </p:tavLst>
                                    </p:anim>
                                    <p:anim calcmode="lin" valueType="num">
                                      <p:cBhvr>
                                        <p:cTn id="8" dur="500" fill="hold"/>
                                        <p:tgtEl>
                                          <p:spTgt spid="6">
                                            <p:bg/>
                                          </p:spTgt>
                                        </p:tgtEl>
                                        <p:attrNameLst>
                                          <p:attrName>ppt_h</p:attrName>
                                        </p:attrNameLst>
                                      </p:cBhvr>
                                      <p:tavLst>
                                        <p:tav tm="0">
                                          <p:val>
                                            <p:fltVal val="0"/>
                                          </p:val>
                                        </p:tav>
                                        <p:tav tm="100000">
                                          <p:val>
                                            <p:strVal val="#ppt_h"/>
                                          </p:val>
                                        </p:tav>
                                      </p:tavLst>
                                    </p:anim>
                                    <p:animEffect transition="in" filter="fade">
                                      <p:cBhvr>
                                        <p:cTn id="9" dur="500"/>
                                        <p:tgtEl>
                                          <p:spTgt spid="6">
                                            <p:bg/>
                                          </p:spTgt>
                                        </p:tgtEl>
                                      </p:cBhvr>
                                    </p:animEffect>
                                    <p:anim calcmode="lin" valueType="num">
                                      <p:cBhvr>
                                        <p:cTn id="10" dur="500" fill="hold"/>
                                        <p:tgtEl>
                                          <p:spTgt spid="6">
                                            <p:bg/>
                                          </p:spTgt>
                                        </p:tgtEl>
                                        <p:attrNameLst>
                                          <p:attrName>ppt_x</p:attrName>
                                        </p:attrNameLst>
                                      </p:cBhvr>
                                      <p:tavLst>
                                        <p:tav tm="0">
                                          <p:val>
                                            <p:fltVal val="0.5"/>
                                          </p:val>
                                        </p:tav>
                                        <p:tav tm="100000">
                                          <p:val>
                                            <p:strVal val="#ppt_x"/>
                                          </p:val>
                                        </p:tav>
                                      </p:tavLst>
                                    </p:anim>
                                    <p:anim calcmode="lin" valueType="num">
                                      <p:cBhvr>
                                        <p:cTn id="11" dur="500" fill="hold"/>
                                        <p:tgtEl>
                                          <p:spTgt spid="6">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6">
                                            <p:txEl>
                                              <p:pRg st="0" end="0"/>
                                            </p:txEl>
                                          </p:spTgt>
                                        </p:tgtEl>
                                      </p:cBhvr>
                                    </p:animEffect>
                                    <p:anim calcmode="lin" valueType="num">
                                      <p:cBhvr>
                                        <p:cTn id="17" dur="500" fill="hold"/>
                                        <p:tgtEl>
                                          <p:spTgt spid="6">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6">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p:cTn id="2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6">
                                            <p:txEl>
                                              <p:pRg st="1" end="1"/>
                                            </p:txEl>
                                          </p:spTgt>
                                        </p:tgtEl>
                                      </p:cBhvr>
                                    </p:animEffect>
                                    <p:anim calcmode="lin" valueType="num">
                                      <p:cBhvr>
                                        <p:cTn id="24" dur="500" fill="hold"/>
                                        <p:tgtEl>
                                          <p:spTgt spid="6">
                                            <p:txEl>
                                              <p:pRg st="1" end="1"/>
                                            </p:txEl>
                                          </p:spTgt>
                                        </p:tgtEl>
                                        <p:attrNameLst>
                                          <p:attrName>ppt_x</p:attrName>
                                        </p:attrNameLst>
                                      </p:cBhvr>
                                      <p:tavLst>
                                        <p:tav tm="0">
                                          <p:val>
                                            <p:fltVal val="0.5"/>
                                          </p:val>
                                        </p:tav>
                                        <p:tav tm="100000">
                                          <p:val>
                                            <p:strVal val="#ppt_x"/>
                                          </p:val>
                                        </p:tav>
                                      </p:tavLst>
                                    </p:anim>
                                    <p:anim calcmode="lin" valueType="num">
                                      <p:cBhvr>
                                        <p:cTn id="25" dur="500" fill="hold"/>
                                        <p:tgtEl>
                                          <p:spTgt spid="6">
                                            <p:txEl>
                                              <p:pRg st="1" end="1"/>
                                            </p:tx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 calcmode="lin" valueType="num">
                                      <p:cBhvr>
                                        <p:cTn id="28"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6">
                                            <p:txEl>
                                              <p:pRg st="2" end="2"/>
                                            </p:txEl>
                                          </p:spTgt>
                                        </p:tgtEl>
                                      </p:cBhvr>
                                    </p:animEffect>
                                    <p:anim calcmode="lin" valueType="num">
                                      <p:cBhvr>
                                        <p:cTn id="31" dur="500" fill="hold"/>
                                        <p:tgtEl>
                                          <p:spTgt spid="6">
                                            <p:txEl>
                                              <p:pRg st="2" end="2"/>
                                            </p:txEl>
                                          </p:spTgt>
                                        </p:tgtEl>
                                        <p:attrNameLst>
                                          <p:attrName>ppt_x</p:attrName>
                                        </p:attrNameLst>
                                      </p:cBhvr>
                                      <p:tavLst>
                                        <p:tav tm="0">
                                          <p:val>
                                            <p:fltVal val="0.5"/>
                                          </p:val>
                                        </p:tav>
                                        <p:tav tm="100000">
                                          <p:val>
                                            <p:strVal val="#ppt_x"/>
                                          </p:val>
                                        </p:tav>
                                      </p:tavLst>
                                    </p:anim>
                                    <p:anim calcmode="lin" valueType="num">
                                      <p:cBhvr>
                                        <p:cTn id="32" dur="500" fill="hold"/>
                                        <p:tgtEl>
                                          <p:spTgt spid="6">
                                            <p:txEl>
                                              <p:pRg st="2" end="2"/>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20">
                                            <p:bg/>
                                          </p:spTgt>
                                        </p:tgtEl>
                                        <p:attrNameLst>
                                          <p:attrName>style.visibility</p:attrName>
                                        </p:attrNameLst>
                                      </p:cBhvr>
                                      <p:to>
                                        <p:strVal val="visible"/>
                                      </p:to>
                                    </p:set>
                                    <p:anim calcmode="lin" valueType="num">
                                      <p:cBhvr>
                                        <p:cTn id="35" dur="500" fill="hold"/>
                                        <p:tgtEl>
                                          <p:spTgt spid="20">
                                            <p:bg/>
                                          </p:spTgt>
                                        </p:tgtEl>
                                        <p:attrNameLst>
                                          <p:attrName>ppt_w</p:attrName>
                                        </p:attrNameLst>
                                      </p:cBhvr>
                                      <p:tavLst>
                                        <p:tav tm="0">
                                          <p:val>
                                            <p:fltVal val="0"/>
                                          </p:val>
                                        </p:tav>
                                        <p:tav tm="100000">
                                          <p:val>
                                            <p:strVal val="#ppt_w"/>
                                          </p:val>
                                        </p:tav>
                                      </p:tavLst>
                                    </p:anim>
                                    <p:anim calcmode="lin" valueType="num">
                                      <p:cBhvr>
                                        <p:cTn id="36" dur="500" fill="hold"/>
                                        <p:tgtEl>
                                          <p:spTgt spid="20">
                                            <p:bg/>
                                          </p:spTgt>
                                        </p:tgtEl>
                                        <p:attrNameLst>
                                          <p:attrName>ppt_h</p:attrName>
                                        </p:attrNameLst>
                                      </p:cBhvr>
                                      <p:tavLst>
                                        <p:tav tm="0">
                                          <p:val>
                                            <p:fltVal val="0"/>
                                          </p:val>
                                        </p:tav>
                                        <p:tav tm="100000">
                                          <p:val>
                                            <p:strVal val="#ppt_h"/>
                                          </p:val>
                                        </p:tav>
                                      </p:tavLst>
                                    </p:anim>
                                    <p:animEffect transition="in" filter="fade">
                                      <p:cBhvr>
                                        <p:cTn id="37" dur="500"/>
                                        <p:tgtEl>
                                          <p:spTgt spid="20">
                                            <p:bg/>
                                          </p:spTgt>
                                        </p:tgtEl>
                                      </p:cBhvr>
                                    </p:animEffect>
                                    <p:anim calcmode="lin" valueType="num">
                                      <p:cBhvr>
                                        <p:cTn id="38" dur="500" fill="hold"/>
                                        <p:tgtEl>
                                          <p:spTgt spid="20">
                                            <p:bg/>
                                          </p:spTgt>
                                        </p:tgtEl>
                                        <p:attrNameLst>
                                          <p:attrName>ppt_x</p:attrName>
                                        </p:attrNameLst>
                                      </p:cBhvr>
                                      <p:tavLst>
                                        <p:tav tm="0">
                                          <p:val>
                                            <p:fltVal val="0.5"/>
                                          </p:val>
                                        </p:tav>
                                        <p:tav tm="100000">
                                          <p:val>
                                            <p:strVal val="#ppt_x"/>
                                          </p:val>
                                        </p:tav>
                                      </p:tavLst>
                                    </p:anim>
                                    <p:anim calcmode="lin" valueType="num">
                                      <p:cBhvr>
                                        <p:cTn id="39" dur="500" fill="hold"/>
                                        <p:tgtEl>
                                          <p:spTgt spid="20">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20">
                                            <p:txEl>
                                              <p:pRg st="0" end="0"/>
                                            </p:txEl>
                                          </p:spTgt>
                                        </p:tgtEl>
                                        <p:attrNameLst>
                                          <p:attrName>style.visibility</p:attrName>
                                        </p:attrNameLst>
                                      </p:cBhvr>
                                      <p:to>
                                        <p:strVal val="visible"/>
                                      </p:to>
                                    </p:set>
                                    <p:anim calcmode="lin" valueType="num">
                                      <p:cBhvr>
                                        <p:cTn id="4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20">
                                            <p:txEl>
                                              <p:pRg st="0" end="0"/>
                                            </p:txEl>
                                          </p:spTgt>
                                        </p:tgtEl>
                                      </p:cBhvr>
                                    </p:animEffect>
                                    <p:anim calcmode="lin" valueType="num">
                                      <p:cBhvr>
                                        <p:cTn id="45" dur="500" fill="hold"/>
                                        <p:tgtEl>
                                          <p:spTgt spid="20">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20">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21">
                                            <p:bg/>
                                          </p:spTgt>
                                        </p:tgtEl>
                                        <p:attrNameLst>
                                          <p:attrName>style.visibility</p:attrName>
                                        </p:attrNameLst>
                                      </p:cBhvr>
                                      <p:to>
                                        <p:strVal val="visible"/>
                                      </p:to>
                                    </p:set>
                                    <p:anim calcmode="lin" valueType="num">
                                      <p:cBhvr>
                                        <p:cTn id="49" dur="500" fill="hold"/>
                                        <p:tgtEl>
                                          <p:spTgt spid="21">
                                            <p:bg/>
                                          </p:spTgt>
                                        </p:tgtEl>
                                        <p:attrNameLst>
                                          <p:attrName>ppt_w</p:attrName>
                                        </p:attrNameLst>
                                      </p:cBhvr>
                                      <p:tavLst>
                                        <p:tav tm="0">
                                          <p:val>
                                            <p:fltVal val="0"/>
                                          </p:val>
                                        </p:tav>
                                        <p:tav tm="100000">
                                          <p:val>
                                            <p:strVal val="#ppt_w"/>
                                          </p:val>
                                        </p:tav>
                                      </p:tavLst>
                                    </p:anim>
                                    <p:anim calcmode="lin" valueType="num">
                                      <p:cBhvr>
                                        <p:cTn id="50" dur="500" fill="hold"/>
                                        <p:tgtEl>
                                          <p:spTgt spid="21">
                                            <p:bg/>
                                          </p:spTgt>
                                        </p:tgtEl>
                                        <p:attrNameLst>
                                          <p:attrName>ppt_h</p:attrName>
                                        </p:attrNameLst>
                                      </p:cBhvr>
                                      <p:tavLst>
                                        <p:tav tm="0">
                                          <p:val>
                                            <p:fltVal val="0"/>
                                          </p:val>
                                        </p:tav>
                                        <p:tav tm="100000">
                                          <p:val>
                                            <p:strVal val="#ppt_h"/>
                                          </p:val>
                                        </p:tav>
                                      </p:tavLst>
                                    </p:anim>
                                    <p:animEffect transition="in" filter="fade">
                                      <p:cBhvr>
                                        <p:cTn id="51" dur="500"/>
                                        <p:tgtEl>
                                          <p:spTgt spid="21">
                                            <p:bg/>
                                          </p:spTgt>
                                        </p:tgtEl>
                                      </p:cBhvr>
                                    </p:animEffect>
                                    <p:anim calcmode="lin" valueType="num">
                                      <p:cBhvr>
                                        <p:cTn id="52" dur="500" fill="hold"/>
                                        <p:tgtEl>
                                          <p:spTgt spid="21">
                                            <p:bg/>
                                          </p:spTgt>
                                        </p:tgtEl>
                                        <p:attrNameLst>
                                          <p:attrName>ppt_x</p:attrName>
                                        </p:attrNameLst>
                                      </p:cBhvr>
                                      <p:tavLst>
                                        <p:tav tm="0">
                                          <p:val>
                                            <p:fltVal val="0.5"/>
                                          </p:val>
                                        </p:tav>
                                        <p:tav tm="100000">
                                          <p:val>
                                            <p:strVal val="#ppt_x"/>
                                          </p:val>
                                        </p:tav>
                                      </p:tavLst>
                                    </p:anim>
                                    <p:anim calcmode="lin" valueType="num">
                                      <p:cBhvr>
                                        <p:cTn id="53" dur="500" fill="hold"/>
                                        <p:tgtEl>
                                          <p:spTgt spid="21">
                                            <p:bg/>
                                          </p:spTgt>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p:cTn id="56"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21">
                                            <p:txEl>
                                              <p:pRg st="0" end="0"/>
                                            </p:txEl>
                                          </p:spTgt>
                                        </p:tgtEl>
                                      </p:cBhvr>
                                    </p:animEffect>
                                    <p:anim calcmode="lin" valueType="num">
                                      <p:cBhvr>
                                        <p:cTn id="59" dur="500" fill="hold"/>
                                        <p:tgtEl>
                                          <p:spTgt spid="21">
                                            <p:txEl>
                                              <p:pRg st="0" end="0"/>
                                            </p:txEl>
                                          </p:spTgt>
                                        </p:tgtEl>
                                        <p:attrNameLst>
                                          <p:attrName>ppt_x</p:attrName>
                                        </p:attrNameLst>
                                      </p:cBhvr>
                                      <p:tavLst>
                                        <p:tav tm="0">
                                          <p:val>
                                            <p:fltVal val="0.5"/>
                                          </p:val>
                                        </p:tav>
                                        <p:tav tm="100000">
                                          <p:val>
                                            <p:strVal val="#ppt_x"/>
                                          </p:val>
                                        </p:tav>
                                      </p:tavLst>
                                    </p:anim>
                                    <p:anim calcmode="lin" valueType="num">
                                      <p:cBhvr>
                                        <p:cTn id="60" dur="500" fill="hold"/>
                                        <p:tgtEl>
                                          <p:spTgt spid="21">
                                            <p:txEl>
                                              <p:pRg st="0" end="0"/>
                                            </p:txEl>
                                          </p:spTgt>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0"/>
                                  </p:stCondLst>
                                  <p:childTnLst>
                                    <p:set>
                                      <p:cBhvr>
                                        <p:cTn id="62" dur="1" fill="hold">
                                          <p:stCondLst>
                                            <p:cond delay="0"/>
                                          </p:stCondLst>
                                        </p:cTn>
                                        <p:tgtEl>
                                          <p:spTgt spid="22">
                                            <p:bg/>
                                          </p:spTgt>
                                        </p:tgtEl>
                                        <p:attrNameLst>
                                          <p:attrName>style.visibility</p:attrName>
                                        </p:attrNameLst>
                                      </p:cBhvr>
                                      <p:to>
                                        <p:strVal val="visible"/>
                                      </p:to>
                                    </p:set>
                                    <p:anim calcmode="lin" valueType="num">
                                      <p:cBhvr>
                                        <p:cTn id="63" dur="500" fill="hold"/>
                                        <p:tgtEl>
                                          <p:spTgt spid="22">
                                            <p:bg/>
                                          </p:spTgt>
                                        </p:tgtEl>
                                        <p:attrNameLst>
                                          <p:attrName>ppt_w</p:attrName>
                                        </p:attrNameLst>
                                      </p:cBhvr>
                                      <p:tavLst>
                                        <p:tav tm="0">
                                          <p:val>
                                            <p:fltVal val="0"/>
                                          </p:val>
                                        </p:tav>
                                        <p:tav tm="100000">
                                          <p:val>
                                            <p:strVal val="#ppt_w"/>
                                          </p:val>
                                        </p:tav>
                                      </p:tavLst>
                                    </p:anim>
                                    <p:anim calcmode="lin" valueType="num">
                                      <p:cBhvr>
                                        <p:cTn id="64" dur="500" fill="hold"/>
                                        <p:tgtEl>
                                          <p:spTgt spid="22">
                                            <p:bg/>
                                          </p:spTgt>
                                        </p:tgtEl>
                                        <p:attrNameLst>
                                          <p:attrName>ppt_h</p:attrName>
                                        </p:attrNameLst>
                                      </p:cBhvr>
                                      <p:tavLst>
                                        <p:tav tm="0">
                                          <p:val>
                                            <p:fltVal val="0"/>
                                          </p:val>
                                        </p:tav>
                                        <p:tav tm="100000">
                                          <p:val>
                                            <p:strVal val="#ppt_h"/>
                                          </p:val>
                                        </p:tav>
                                      </p:tavLst>
                                    </p:anim>
                                    <p:animEffect transition="in" filter="fade">
                                      <p:cBhvr>
                                        <p:cTn id="65" dur="500"/>
                                        <p:tgtEl>
                                          <p:spTgt spid="22">
                                            <p:bg/>
                                          </p:spTgt>
                                        </p:tgtEl>
                                      </p:cBhvr>
                                    </p:animEffect>
                                    <p:anim calcmode="lin" valueType="num">
                                      <p:cBhvr>
                                        <p:cTn id="66" dur="500" fill="hold"/>
                                        <p:tgtEl>
                                          <p:spTgt spid="22">
                                            <p:bg/>
                                          </p:spTgt>
                                        </p:tgtEl>
                                        <p:attrNameLst>
                                          <p:attrName>ppt_x</p:attrName>
                                        </p:attrNameLst>
                                      </p:cBhvr>
                                      <p:tavLst>
                                        <p:tav tm="0">
                                          <p:val>
                                            <p:fltVal val="0.5"/>
                                          </p:val>
                                        </p:tav>
                                        <p:tav tm="100000">
                                          <p:val>
                                            <p:strVal val="#ppt_x"/>
                                          </p:val>
                                        </p:tav>
                                      </p:tavLst>
                                    </p:anim>
                                    <p:anim calcmode="lin" valueType="num">
                                      <p:cBhvr>
                                        <p:cTn id="67" dur="500" fill="hold"/>
                                        <p:tgtEl>
                                          <p:spTgt spid="22">
                                            <p:bg/>
                                          </p:spTgt>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xEl>
                                              <p:pRg st="0" end="0"/>
                                            </p:txEl>
                                          </p:spTgt>
                                        </p:tgtEl>
                                        <p:attrNameLst>
                                          <p:attrName>style.visibility</p:attrName>
                                        </p:attrNameLst>
                                      </p:cBhvr>
                                      <p:to>
                                        <p:strVal val="visible"/>
                                      </p:to>
                                    </p:set>
                                    <p:anim calcmode="lin" valueType="num">
                                      <p:cBhvr>
                                        <p:cTn id="70"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71"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72" dur="500"/>
                                        <p:tgtEl>
                                          <p:spTgt spid="22">
                                            <p:txEl>
                                              <p:pRg st="0" end="0"/>
                                            </p:txEl>
                                          </p:spTgt>
                                        </p:tgtEl>
                                      </p:cBhvr>
                                    </p:animEffect>
                                    <p:anim calcmode="lin" valueType="num">
                                      <p:cBhvr>
                                        <p:cTn id="73" dur="500" fill="hold"/>
                                        <p:tgtEl>
                                          <p:spTgt spid="22">
                                            <p:txEl>
                                              <p:pRg st="0" end="0"/>
                                            </p:txEl>
                                          </p:spTgt>
                                        </p:tgtEl>
                                        <p:attrNameLst>
                                          <p:attrName>ppt_x</p:attrName>
                                        </p:attrNameLst>
                                      </p:cBhvr>
                                      <p:tavLst>
                                        <p:tav tm="0">
                                          <p:val>
                                            <p:fltVal val="0.5"/>
                                          </p:val>
                                        </p:tav>
                                        <p:tav tm="100000">
                                          <p:val>
                                            <p:strVal val="#ppt_x"/>
                                          </p:val>
                                        </p:tav>
                                      </p:tavLst>
                                    </p:anim>
                                    <p:anim calcmode="lin" valueType="num">
                                      <p:cBhvr>
                                        <p:cTn id="74" dur="500" fill="hold"/>
                                        <p:tgtEl>
                                          <p:spTgt spid="22">
                                            <p:txEl>
                                              <p:pRg st="0" end="0"/>
                                            </p:tx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tmplLst>
          <p:tmpl>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Lst>
      </p:bldP>
      <p:bldP spid="20" grpId="0" build="p" animBg="1">
        <p:tmplLst>
          <p:tmpl>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Lst>
      </p:bldP>
      <p:bldP spid="21" grpId="0" build="p" animBg="1">
        <p:tmplLst>
          <p:tmpl>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Lst>
      </p:bldP>
      <p:bldP spid="22" grpId="0" build="p" animBg="1">
        <p:tmplLst>
          <p:tmpl>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58pt Title/16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1412779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58pt Title/16pt Text - Blu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2694491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58pt Title/16pt Text - Purpl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2055463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2282938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58pt Title/24pt Text - Gray">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6"/>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130336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58pt Title/24pt Text - Orang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1634689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3"/>
            <a:ext cx="9144000" cy="4082870"/>
          </a:xfrm>
          <a:prstGeom prst="rect">
            <a:avLst/>
          </a:prstGeom>
        </p:spPr>
        <p:txBody>
          <a:bodyPr/>
          <a:lstStyle>
            <a:lvl1pPr marL="233363" indent="-233363">
              <a:spcBef>
                <a:spcPts val="1200"/>
              </a:spcBef>
              <a:defRPr sz="2600">
                <a:latin typeface="+mn-lt"/>
              </a:defRPr>
            </a:lvl1pPr>
            <a:lvl2pPr marL="690563" indent="-233363">
              <a:spcBef>
                <a:spcPts val="1200"/>
              </a:spcBef>
              <a:buSzPct val="100000"/>
              <a:buFont typeface="Segoe UI" pitchFamily="34" charset="0"/>
              <a:buChar char="‐"/>
              <a:defRPr/>
            </a:lvl2pPr>
            <a:lvl3pPr marL="1147763" indent="-233363">
              <a:spcBef>
                <a:spcPts val="1200"/>
              </a:spcBef>
              <a:buFont typeface="Wingdings" pitchFamily="2" charset="2"/>
              <a:buChar char="§"/>
              <a:defRPr/>
            </a:lvl3pPr>
            <a:lvl4pPr marL="1600200" indent="-342900">
              <a:spcBef>
                <a:spcPts val="1200"/>
              </a:spcBef>
              <a:buFont typeface="+mj-lt"/>
              <a:buAutoNum type="arabicPeriod"/>
              <a:defRPr/>
            </a:lvl4pPr>
            <a:lvl5pPr marL="1946275" indent="-342900">
              <a:spcBef>
                <a:spcPts val="1200"/>
              </a:spcBef>
              <a:buFont typeface="+mj-lt"/>
              <a:buAutoNum type="alphaLcParenR"/>
              <a:defRPr/>
            </a:lvl5pPr>
          </a:lstStyle>
          <a:p>
            <a:pPr lvl="0"/>
            <a:r>
              <a:rPr lang="en-US" smtClean="0"/>
              <a:t>Lorem ipsum dolor sit amet, consectetur adipiscing </a:t>
            </a:r>
            <a:br>
              <a:rPr lang="en-US" smtClean="0"/>
            </a:br>
            <a:r>
              <a:rPr lang="en-US" smtClean="0"/>
              <a:t>elit. Nunc et sagittis ligula</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9757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36776"/>
            <a:ext cx="10056812" cy="1181862"/>
          </a:xfrm>
          <a:noFill/>
        </p:spPr>
        <p:txBody>
          <a:bodyPr tIns="91440" bIns="91440" anchor="t" anchorCtr="0">
            <a:spAutoFit/>
          </a:bodyPr>
          <a:lstStyle>
            <a:lvl1pPr>
              <a:defRPr sz="7199" spc="-100" baseline="0">
                <a:gradFill>
                  <a:gsLst>
                    <a:gs pos="0">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9" y="4881266"/>
            <a:ext cx="10058401" cy="738664"/>
          </a:xfrm>
          <a:noFill/>
        </p:spPr>
        <p:txBody>
          <a:bodyPr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6" name="Rectangle 5"/>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38976025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0pt Text">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1" y="0"/>
            <a:ext cx="5964865" cy="6994525"/>
          </a:xfrm>
          <a:prstGeom prst="rect">
            <a:avLst/>
          </a:prstGeom>
        </p:spPr>
      </p:pic>
      <p:sp>
        <p:nvSpPr>
          <p:cNvPr id="9" name="Rectangle 8"/>
          <p:cNvSpPr/>
          <p:nvPr userDrawn="1"/>
        </p:nvSpPr>
        <p:spPr bwMode="auto">
          <a:xfrm>
            <a:off x="4891618" y="0"/>
            <a:ext cx="2011658" cy="6994525"/>
          </a:xfrm>
          <a:prstGeom prst="rect">
            <a:avLst/>
          </a:prstGeom>
          <a:gradFill>
            <a:gsLst>
              <a:gs pos="63000">
                <a:schemeClr val="bg1"/>
              </a:gs>
              <a:gs pos="75325">
                <a:srgbClr val="FFFFFF">
                  <a:alpha val="92000"/>
                </a:srgbClr>
              </a:gs>
              <a:gs pos="88000">
                <a:schemeClr val="bg1">
                  <a:alpha val="33000"/>
                </a:schemeClr>
              </a:gs>
              <a:gs pos="100000">
                <a:schemeClr val="bg1">
                  <a:alpha val="0"/>
                </a:schemeClr>
              </a:gs>
            </a:gsLst>
            <a:lin ang="108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 Placeholder 6"/>
          <p:cNvSpPr>
            <a:spLocks noGrp="1"/>
          </p:cNvSpPr>
          <p:nvPr>
            <p:ph type="body" sz="quarter" idx="12" hasCustomPrompt="1"/>
          </p:nvPr>
        </p:nvSpPr>
        <p:spPr>
          <a:xfrm>
            <a:off x="5761038" y="1028410"/>
            <a:ext cx="6409624" cy="5303462"/>
          </a:xfrm>
          <a:prstGeom prst="rect">
            <a:avLst/>
          </a:prstGeom>
        </p:spPr>
        <p:txBody>
          <a:bodyPr/>
          <a:lstStyle>
            <a:lvl1pPr marL="0" indent="0">
              <a:lnSpc>
                <a:spcPts val="3400"/>
              </a:lnSpc>
              <a:spcBef>
                <a:spcPts val="3600"/>
              </a:spcBef>
              <a:buNone/>
              <a:defRPr sz="3000" baseline="0">
                <a:solidFill>
                  <a:schemeClr val="tx2"/>
                </a:solidFill>
                <a:latin typeface="+mj-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Suspendisse eu justo tempus. </a:t>
            </a:r>
          </a:p>
          <a:p>
            <a:pPr lvl="0"/>
            <a:r>
              <a:rPr lang="en-US" smtClean="0"/>
              <a:t>Aenean porttitor pulvinar lorem, </a:t>
            </a:r>
            <a:br>
              <a:rPr lang="en-US" smtClean="0"/>
            </a:br>
            <a:r>
              <a:rPr lang="en-US" smtClean="0"/>
              <a:t>eu accumsan purus mattis nec. </a:t>
            </a:r>
          </a:p>
          <a:p>
            <a:pPr lvl="0"/>
            <a:r>
              <a:rPr lang="en-US" smtClean="0"/>
              <a:t>Cum sociis natoque penatibus </a:t>
            </a:r>
            <a:br>
              <a:rPr lang="en-US" smtClean="0"/>
            </a:br>
            <a:r>
              <a:rPr lang="en-US" smtClean="0"/>
              <a:t>et magnis dis parturient montes, nascetur ridiculus mus.</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600339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961797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36pt Header w/Subtext">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4"/>
          <p:cNvSpPr>
            <a:spLocks noGrp="1"/>
          </p:cNvSpPr>
          <p:nvPr>
            <p:ph type="body" sz="quarter" idx="11"/>
          </p:nvPr>
        </p:nvSpPr>
        <p:spPr>
          <a:xfrm>
            <a:off x="274639" y="355512"/>
            <a:ext cx="6400799" cy="629914"/>
          </a:xfrm>
          <a:prstGeom prst="rect">
            <a:avLst/>
          </a:prstGeom>
        </p:spPr>
        <p:txBody>
          <a:bodyPr lIns="146304" tIns="109728" rIns="146304" bIns="109728" anchor="t" anchorCtr="0"/>
          <a:lstStyle>
            <a:lvl1pPr marL="0" indent="0">
              <a:lnSpc>
                <a:spcPts val="3600"/>
              </a:lnSpc>
              <a:buFontTx/>
              <a:buNone/>
              <a:defRPr sz="36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11" name="Text Placeholder 10"/>
          <p:cNvSpPr>
            <a:spLocks noGrp="1"/>
          </p:cNvSpPr>
          <p:nvPr>
            <p:ph type="body" sz="quarter" idx="14"/>
          </p:nvPr>
        </p:nvSpPr>
        <p:spPr>
          <a:xfrm>
            <a:off x="274638" y="2125663"/>
            <a:ext cx="3200429" cy="2743200"/>
          </a:xfrm>
          <a:prstGeom prst="rect">
            <a:avLst/>
          </a:prstGeom>
        </p:spPr>
        <p:txBody>
          <a:bodyPr/>
          <a:lstStyle>
            <a:lvl1pPr marL="0" indent="0">
              <a:lnSpc>
                <a:spcPct val="100000"/>
              </a:lnSpc>
              <a:spcBef>
                <a:spcPts val="0"/>
              </a:spcBef>
              <a:spcAft>
                <a:spcPts val="3000"/>
              </a:spcAft>
              <a:buNone/>
              <a:defRPr sz="1800">
                <a:latin typeface="+mn-lt"/>
              </a:defRPr>
            </a:lvl1pPr>
            <a:lvl2pPr marL="3175" indent="0">
              <a:lnSpc>
                <a:spcPts val="1450"/>
              </a:lnSpc>
              <a:spcBef>
                <a:spcPts val="0"/>
              </a:spcBef>
              <a:spcAft>
                <a:spcPts val="1200"/>
              </a:spcAft>
              <a:buNone/>
              <a:defRPr sz="1300" b="1"/>
            </a:lvl2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1947808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0pt Header &amp; 24pt Title Box">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a:prstGeom prst="rect">
            <a:avLst/>
          </a:prstGeom>
        </p:spPr>
        <p:txBody>
          <a:bodyPr/>
          <a:lstStyle>
            <a:lvl1pPr marL="0" indent="0">
              <a:buNone/>
              <a:defRPr>
                <a:solidFill>
                  <a:srgbClr val="505050"/>
                </a:solidFill>
              </a:defRPr>
            </a:lvl1pPr>
          </a:lstStyle>
          <a:p>
            <a:r>
              <a:rPr lang="en-US" dirty="0" smtClean="0"/>
              <a:t>Click icon to add picture</a:t>
            </a:r>
            <a:endParaRPr lang="en-US" dirty="0"/>
          </a:p>
        </p:txBody>
      </p:sp>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8"/>
          <p:cNvSpPr>
            <a:spLocks noGrp="1"/>
          </p:cNvSpPr>
          <p:nvPr>
            <p:ph type="body" sz="quarter" idx="14"/>
          </p:nvPr>
        </p:nvSpPr>
        <p:spPr>
          <a:xfrm>
            <a:off x="274638" y="1242535"/>
            <a:ext cx="5029200" cy="5029200"/>
          </a:xfrm>
          <a:prstGeom prst="rect">
            <a:avLst/>
          </a:prstGeom>
        </p:spPr>
        <p:txBody>
          <a:bodyPr lIns="146304" tIns="91440" rIns="146304" bIns="91440"/>
          <a:lstStyle>
            <a:lvl1pPr marL="0" indent="0">
              <a:lnSpc>
                <a:spcPts val="2900"/>
              </a:lnSpc>
              <a:spcBef>
                <a:spcPts val="0"/>
              </a:spcBef>
              <a:spcAft>
                <a:spcPts val="2400"/>
              </a:spcAft>
              <a:buNone/>
              <a:defRPr lang="en-US" sz="2400" kern="1200" spc="0" baseline="0">
                <a:solidFill>
                  <a:schemeClr val="bg1"/>
                </a:solidFill>
                <a:latin typeface="+mj-lt"/>
                <a:ea typeface="+mn-ea"/>
                <a:cs typeface="+mn-cs"/>
              </a:defRPr>
            </a:lvl1pPr>
            <a:lvl2pPr marL="342900" indent="0">
              <a:buNone/>
              <a:defRPr/>
            </a:lvl2pPr>
            <a:lvl3pPr marL="571500" indent="0">
              <a:buNone/>
              <a:defRPr/>
            </a:lvl3pPr>
            <a:lvl4pPr marL="800100" indent="0">
              <a:buNone/>
              <a:defRPr/>
            </a:lvl4pPr>
            <a:lvl5pPr marL="1028700" indent="0">
              <a:buNone/>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a:p>
        </p:txBody>
      </p:sp>
    </p:spTree>
    <p:extLst>
      <p:ext uri="{BB962C8B-B14F-4D97-AF65-F5344CB8AC3E}">
        <p14:creationId xmlns:p14="http://schemas.microsoft.com/office/powerpoint/2010/main" val="1091235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24pt Title">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4"/>
          <p:cNvSpPr>
            <a:spLocks noGrp="1"/>
          </p:cNvSpPr>
          <p:nvPr>
            <p:ph type="body" sz="quarter" idx="10"/>
          </p:nvPr>
        </p:nvSpPr>
        <p:spPr>
          <a:xfrm>
            <a:off x="274818"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1329838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24pt Title/48pt header">
    <p:spTree>
      <p:nvGrpSpPr>
        <p:cNvPr id="1" name=""/>
        <p:cNvGrpSpPr/>
        <p:nvPr/>
      </p:nvGrpSpPr>
      <p:grpSpPr>
        <a:xfrm>
          <a:off x="0" y="0"/>
          <a:ext cx="0" cy="0"/>
          <a:chOff x="0" y="0"/>
          <a:chExt cx="0" cy="0"/>
        </a:xfrm>
      </p:grpSpPr>
      <p:sp>
        <p:nvSpPr>
          <p:cNvPr id="6" name="Text Placeholder 4"/>
          <p:cNvSpPr>
            <a:spLocks noGrp="1"/>
          </p:cNvSpPr>
          <p:nvPr>
            <p:ph type="body" sz="quarter" idx="13"/>
          </p:nvPr>
        </p:nvSpPr>
        <p:spPr>
          <a:xfrm>
            <a:off x="259554" y="1499851"/>
            <a:ext cx="8244658" cy="677108"/>
          </a:xfrm>
          <a:prstGeom prst="rect">
            <a:avLst/>
          </a:prstGeom>
        </p:spPr>
        <p:txBody>
          <a:bodyPr lIns="146304" tIns="91440" rIns="146304" bIns="91440"/>
          <a:lstStyle>
            <a:lvl1pPr marL="0" indent="0">
              <a:lnSpc>
                <a:spcPct val="90000"/>
              </a:lnSpc>
              <a:buFontTx/>
              <a:buNone/>
              <a:defRPr sz="48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2" name="Footer Placeholder 1"/>
          <p:cNvSpPr>
            <a:spLocks noGrp="1"/>
          </p:cNvSpPr>
          <p:nvPr>
            <p:ph type="ftr" sz="quarter" idx="14"/>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4210250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384213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Gray Background &amp; Tiles">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 name="Group 12"/>
          <p:cNvGrpSpPr/>
          <p:nvPr userDrawn="1"/>
        </p:nvGrpSpPr>
        <p:grpSpPr>
          <a:xfrm>
            <a:off x="278608" y="296863"/>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1" name="Picture 10"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2" name="Picture 11"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14" name="Text Placeholder 4"/>
          <p:cNvSpPr>
            <a:spLocks noGrp="1"/>
          </p:cNvSpPr>
          <p:nvPr>
            <p:ph type="body" sz="quarter" idx="13"/>
          </p:nvPr>
        </p:nvSpPr>
        <p:spPr>
          <a:xfrm>
            <a:off x="274638" y="2122379"/>
            <a:ext cx="11887200" cy="1828800"/>
          </a:xfrm>
          <a:prstGeom prst="rect">
            <a:avLst/>
          </a:prstGeom>
        </p:spPr>
        <p:txBody>
          <a:bodyPr lIns="146304" tIns="91440" rIns="146304" bIns="91440"/>
          <a:lstStyle>
            <a:lvl1pPr marL="0" indent="0">
              <a:lnSpc>
                <a:spcPct val="90000"/>
              </a:lnSpc>
              <a:buFontTx/>
              <a:buNone/>
              <a:defRPr sz="8800" b="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769856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54pt Text- Gray Background">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Text Placeholder 4"/>
          <p:cNvSpPr>
            <a:spLocks noGrp="1"/>
          </p:cNvSpPr>
          <p:nvPr>
            <p:ph type="body" sz="quarter" idx="13"/>
          </p:nvPr>
        </p:nvSpPr>
        <p:spPr>
          <a:xfrm>
            <a:off x="274638" y="296863"/>
            <a:ext cx="11887200" cy="1828800"/>
          </a:xfrm>
          <a:prstGeom prst="rect">
            <a:avLst/>
          </a:prstGeom>
        </p:spPr>
        <p:txBody>
          <a:bodyPr lIns="146304" tIns="91440" rIns="146304" bIns="91440"/>
          <a:lstStyle>
            <a:lvl1pPr marL="0" indent="0">
              <a:lnSpc>
                <a:spcPct val="90000"/>
              </a:lnSpc>
              <a:buFontTx/>
              <a:buNone/>
              <a:defRPr sz="540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488873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Blank - Black Background">
    <p:bg>
      <p:bgPr>
        <a:solidFill>
          <a:schemeClr val="tx1"/>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058921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25663"/>
            <a:ext cx="10056812" cy="1181862"/>
          </a:xfrm>
          <a:noFill/>
        </p:spPr>
        <p:txBody>
          <a:bodyPr tIns="91440" bIns="91440" anchor="t" anchorCtr="0">
            <a:spAutoFit/>
          </a:bodyPr>
          <a:lstStyle>
            <a:lvl1pPr>
              <a:defRPr lang="en-US" sz="7199"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smtClean="0"/>
              <a:t>Video title</a:t>
            </a:r>
            <a:endParaRPr lang="en-US" dirty="0"/>
          </a:p>
        </p:txBody>
      </p:sp>
      <p:sp>
        <p:nvSpPr>
          <p:cNvPr id="4" name="Rectangle 3"/>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20258259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hank You Slide Soli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674311"/>
            <a:ext cx="11228387" cy="1737340"/>
          </a:xfrm>
          <a:prstGeom prst="rect">
            <a:avLst/>
          </a:prstGeom>
        </p:spPr>
        <p:txBody>
          <a:bodyPr anchor="ctr"/>
          <a:lstStyle>
            <a:lvl1pPr>
              <a:defRPr sz="6000">
                <a:solidFill>
                  <a:schemeClr val="tx2"/>
                </a:solidFill>
              </a:defRPr>
            </a:lvl1pPr>
          </a:lstStyle>
          <a:p>
            <a:r>
              <a:rPr lang="en-US" smtClean="0"/>
              <a:t>Thank you</a:t>
            </a:r>
            <a:endParaRPr lang="en-US"/>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80440" y="492475"/>
            <a:ext cx="1250445" cy="266701"/>
          </a:xfrm>
          <a:prstGeom prst="rect">
            <a:avLst/>
          </a:prstGeom>
        </p:spPr>
      </p:pic>
    </p:spTree>
    <p:extLst>
      <p:ext uri="{BB962C8B-B14F-4D97-AF65-F5344CB8AC3E}">
        <p14:creationId xmlns:p14="http://schemas.microsoft.com/office/powerpoint/2010/main" val="236286538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8 Categories">
    <p:bg>
      <p:bgPr>
        <a:solidFill>
          <a:schemeClr val="accent4"/>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4"/>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bg1"/>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
        <p:nvSpPr>
          <p:cNvPr id="7" name="Text Placeholder 26"/>
          <p:cNvSpPr>
            <a:spLocks noGrp="1"/>
          </p:cNvSpPr>
          <p:nvPr>
            <p:ph type="body" sz="quarter" idx="29" hasCustomPrompt="1"/>
          </p:nvPr>
        </p:nvSpPr>
        <p:spPr>
          <a:xfrm>
            <a:off x="457580" y="1091909"/>
            <a:ext cx="2743200"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a:t>
            </a:r>
            <a:r>
              <a:rPr lang="en-US" smtClean="0"/>
              <a:t>to edit </a:t>
            </a:r>
            <a:r>
              <a:rPr lang="en-US" dirty="0" smtClean="0"/>
              <a:t/>
            </a:r>
            <a:br>
              <a:rPr lang="en-US" dirty="0" smtClean="0"/>
            </a:br>
            <a:r>
              <a:rPr lang="en-US" dirty="0" smtClean="0"/>
              <a:t>Master text styles</a:t>
            </a:r>
          </a:p>
        </p:txBody>
      </p:sp>
      <p:sp>
        <p:nvSpPr>
          <p:cNvPr id="8" name="Text Placeholder 26"/>
          <p:cNvSpPr>
            <a:spLocks noGrp="1"/>
          </p:cNvSpPr>
          <p:nvPr>
            <p:ph type="body" sz="quarter" idx="30" hasCustomPrompt="1"/>
          </p:nvPr>
        </p:nvSpPr>
        <p:spPr>
          <a:xfrm>
            <a:off x="332278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9" name="Text Placeholder 26"/>
          <p:cNvSpPr>
            <a:spLocks noGrp="1"/>
          </p:cNvSpPr>
          <p:nvPr>
            <p:ph type="body" sz="quarter" idx="32" hasCustomPrompt="1"/>
          </p:nvPr>
        </p:nvSpPr>
        <p:spPr>
          <a:xfrm>
            <a:off x="618770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1" name="Text Placeholder 26"/>
          <p:cNvSpPr>
            <a:spLocks noGrp="1"/>
          </p:cNvSpPr>
          <p:nvPr>
            <p:ph type="body" sz="quarter" idx="33" hasCustomPrompt="1"/>
          </p:nvPr>
        </p:nvSpPr>
        <p:spPr>
          <a:xfrm>
            <a:off x="9052627"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2" name="Text Placeholder 26"/>
          <p:cNvSpPr>
            <a:spLocks noGrp="1"/>
          </p:cNvSpPr>
          <p:nvPr>
            <p:ph type="body" sz="quarter" idx="38" hasCustomPrompt="1"/>
          </p:nvPr>
        </p:nvSpPr>
        <p:spPr>
          <a:xfrm>
            <a:off x="457580" y="3954455"/>
            <a:ext cx="2743200" cy="2560671"/>
          </a:xfrm>
          <a:prstGeom prst="rect">
            <a:avLst/>
          </a:prstGeom>
          <a:solidFill>
            <a:srgbClr val="4668B3"/>
          </a:solidFill>
        </p:spPr>
        <p:txBody>
          <a:bodyPr lIns="182880" tIns="146304" bIns="146304">
            <a:noAutofit/>
          </a:bodyPr>
          <a:lstStyle>
            <a:lvl1pPr marL="0" indent="0">
              <a:lnSpc>
                <a:spcPct val="9000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smtClean="0"/>
              <a:t>Lower boxes are Blue 660</a:t>
            </a:r>
          </a:p>
          <a:p>
            <a:pPr lvl="0"/>
            <a:r>
              <a:rPr lang="en-US" smtClean="0"/>
              <a:t>(R=70 G=104 B=197)</a:t>
            </a:r>
            <a:endParaRPr lang="en-US" dirty="0" smtClean="0"/>
          </a:p>
        </p:txBody>
      </p:sp>
      <p:sp>
        <p:nvSpPr>
          <p:cNvPr id="13" name="Text Placeholder 26"/>
          <p:cNvSpPr>
            <a:spLocks noGrp="1"/>
          </p:cNvSpPr>
          <p:nvPr>
            <p:ph type="body" sz="quarter" idx="39" hasCustomPrompt="1"/>
          </p:nvPr>
        </p:nvSpPr>
        <p:spPr>
          <a:xfrm>
            <a:off x="3322871"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4" name="Text Placeholder 26"/>
          <p:cNvSpPr>
            <a:spLocks noGrp="1"/>
          </p:cNvSpPr>
          <p:nvPr>
            <p:ph type="body" sz="quarter" idx="41" hasCustomPrompt="1"/>
          </p:nvPr>
        </p:nvSpPr>
        <p:spPr>
          <a:xfrm>
            <a:off x="9052882"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Segoe Pro"/>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5" name="Text Placeholder 26"/>
          <p:cNvSpPr>
            <a:spLocks noGrp="1"/>
          </p:cNvSpPr>
          <p:nvPr>
            <p:ph type="body" sz="quarter" idx="42" hasCustomPrompt="1"/>
          </p:nvPr>
        </p:nvSpPr>
        <p:spPr>
          <a:xfrm>
            <a:off x="6187876"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Tree>
    <p:extLst>
      <p:ext uri="{BB962C8B-B14F-4D97-AF65-F5344CB8AC3E}">
        <p14:creationId xmlns:p14="http://schemas.microsoft.com/office/powerpoint/2010/main" val="2005911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a:xfrm>
            <a:off x="274639" y="295274"/>
            <a:ext cx="11889564" cy="917575"/>
          </a:xfrm>
          <a:prstGeom prst="rect">
            <a:avLst/>
          </a:prstGeom>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a:prstGeom prst="rect">
            <a:avLst/>
          </a:prstGeo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Box 7"/>
          <p:cNvSpPr txBox="1"/>
          <p:nvPr userDrawn="1"/>
        </p:nvSpPr>
        <p:spPr bwMode="white">
          <a:xfrm>
            <a:off x="4418866" y="6697627"/>
            <a:ext cx="3598742"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36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150" normalizeH="0" baseline="0" noProof="0" dirty="0" smtClean="0">
                <a:ln>
                  <a:noFill/>
                </a:ln>
                <a:gradFill>
                  <a:gsLst>
                    <a:gs pos="0">
                      <a:srgbClr val="000000">
                        <a:alpha val="50000"/>
                      </a:srgbClr>
                    </a:gs>
                    <a:gs pos="86000">
                      <a:srgbClr val="000000">
                        <a:alpha val="50000"/>
                      </a:srgbClr>
                    </a:gs>
                  </a:gsLst>
                  <a:lin ang="5400000" scaled="0"/>
                </a:gradFill>
                <a:effectLst/>
                <a:uLnTx/>
                <a:uFillTx/>
                <a:latin typeface="Segoe Semibold" pitchFamily="34" charset="0"/>
                <a:ea typeface="+mn-ea"/>
                <a:cs typeface="+mn-cs"/>
              </a:rPr>
              <a:t>MICROSOFT CONFIDENTIAL – INTERNAL ONLY</a:t>
            </a:r>
          </a:p>
        </p:txBody>
      </p:sp>
    </p:spTree>
    <p:extLst>
      <p:ext uri="{BB962C8B-B14F-4D97-AF65-F5344CB8AC3E}">
        <p14:creationId xmlns:p14="http://schemas.microsoft.com/office/powerpoint/2010/main" val="1195845886"/>
      </p:ext>
    </p:extLst>
  </p:cSld>
  <p:clrMapOvr>
    <a:masterClrMapping/>
  </p:clrMapOvr>
  <p:transition>
    <p:fade/>
  </p:transition>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2368243007"/>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176891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56409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87870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79261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407716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1874918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Title Light">
    <p:bg>
      <p:bgRef idx="1001">
        <a:schemeClr val="bg2"/>
      </p:bgRef>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728849011"/>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63213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113798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293946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1851399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52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007569148"/>
      </p:ext>
    </p:extLst>
  </p:cSld>
  <p:clrMapOvr>
    <a:masterClrMapping/>
  </p:clrMapOvr>
  <p:transition>
    <p:fade/>
  </p:transition>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3146431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308090770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485296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18692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56205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68934554"/>
      </p:ext>
    </p:extLst>
  </p:cSld>
  <p:clrMapOvr>
    <a:masterClrMapping/>
  </p:clrMapOvr>
  <p:transition>
    <p:fade/>
  </p:transition>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03355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67525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2664391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374738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1864529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856723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1952021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36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593712798"/>
      </p:ext>
    </p:extLst>
  </p:cSld>
  <p:clrMapOvr>
    <a:masterClrMapping/>
  </p:clrMapOvr>
  <p:transition>
    <p:fade/>
  </p:transition>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16664730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1824" y="280105"/>
            <a:ext cx="11192828" cy="574782"/>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621824" y="1010320"/>
            <a:ext cx="11192828" cy="5284752"/>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1824" y="6482889"/>
            <a:ext cx="2901844" cy="372394"/>
          </a:xfrm>
          <a:prstGeom prst="rect">
            <a:avLst/>
          </a:prstGeom>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pic>
        <p:nvPicPr>
          <p:cNvPr id="8" name="Picture 7"/>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9968355" y="6502318"/>
            <a:ext cx="1742658" cy="360385"/>
          </a:xfrm>
          <a:prstGeom prst="rect">
            <a:avLst/>
          </a:prstGeom>
        </p:spPr>
      </p:pic>
      <p:sp>
        <p:nvSpPr>
          <p:cNvPr id="9" name="Slide Number Placeholder 3"/>
          <p:cNvSpPr txBox="1">
            <a:spLocks/>
          </p:cNvSpPr>
          <p:nvPr userDrawn="1">
            <p:custDataLst>
              <p:tags r:id="rId1"/>
            </p:custDataLst>
          </p:nvPr>
        </p:nvSpPr>
        <p:spPr>
          <a:xfrm>
            <a:off x="11931244" y="6485048"/>
            <a:ext cx="505232" cy="496525"/>
          </a:xfrm>
          <a:prstGeom prst="rect">
            <a:avLst/>
          </a:prstGeom>
        </p:spPr>
        <p:txBody>
          <a:bodyPr vert="horz" lIns="124347" tIns="62174" rIns="124347" bIns="62174" rtlCol="0" anchor="ctr"/>
          <a:lstStyle>
            <a:defPPr>
              <a:defRPr lang="en-US"/>
            </a:defPPr>
            <a:lvl1pPr marL="0" algn="r" defTabSz="914400" rtl="0" eaLnBrk="1" latinLnBrk="0" hangingPunct="1">
              <a:defRPr sz="800" kern="1200">
                <a:gradFill>
                  <a:gsLst>
                    <a:gs pos="0">
                      <a:schemeClr val="bg1"/>
                    </a:gs>
                    <a:gs pos="100000">
                      <a:schemeClr val="bg1"/>
                    </a:gs>
                  </a:gsLst>
                  <a:lin ang="5400000" scaled="0"/>
                </a:gra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D271169-D5A2-4E26-9D3F-58E320BF9E89}" type="slidenum">
              <a:rPr kumimoji="0" lang="en-US" sz="1088" b="0" i="0" u="none" strike="noStrike" kern="1200" cap="none" spc="0" normalizeH="0" baseline="0" noProof="0" smtClean="0">
                <a:ln>
                  <a:noFill/>
                </a:ln>
                <a:gradFill>
                  <a:gsLst>
                    <a:gs pos="0">
                      <a:srgbClr val="FFFFFF"/>
                    </a:gs>
                    <a:gs pos="100000">
                      <a:srgbClr val="FFFFFF"/>
                    </a:gs>
                  </a:gsLst>
                  <a:lin ang="5400000" scaled="0"/>
                </a:gradFill>
                <a:effectLst/>
                <a:uLnTx/>
                <a:uFillTx/>
                <a:latin typeface="Segoe U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88"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pic>
        <p:nvPicPr>
          <p:cNvPr id="10" name="Picture 9" descr="C:\Users\Dallas - Work\Desktop\Projects\Microsoft\NEW_MS_Logo\MSFT_logo_rgb_C-Wht.png"/>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2" y="6472338"/>
            <a:ext cx="1420355" cy="522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6398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315834702"/>
      </p:ext>
    </p:extLst>
  </p:cSld>
  <p:clrMapOvr>
    <a:masterClrMapping/>
  </p:clrMapOvr>
  <p:transition>
    <p:fade/>
  </p:transition>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Short Quote">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0" y="0"/>
            <a:ext cx="12436475" cy="6994525"/>
          </a:xfrm>
          <a:prstGeom prst="rect">
            <a:avLst/>
          </a:prstGeom>
        </p:spPr>
      </p:pic>
      <p:sp>
        <p:nvSpPr>
          <p:cNvPr id="2" name="Footer Placeholder 1"/>
          <p:cNvSpPr>
            <a:spLocks noGrp="1"/>
          </p:cNvSpPr>
          <p:nvPr>
            <p:ph type="ftr" sz="quarter" idx="12"/>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 name="Text Placeholder 5"/>
          <p:cNvSpPr>
            <a:spLocks noGrp="1"/>
          </p:cNvSpPr>
          <p:nvPr>
            <p:ph type="body" sz="quarter" idx="14" hasCustomPrompt="1"/>
          </p:nvPr>
        </p:nvSpPr>
        <p:spPr>
          <a:xfrm>
            <a:off x="4426014" y="3628284"/>
            <a:ext cx="2249424" cy="2249424"/>
          </a:xfrm>
          <a:prstGeom prst="rect">
            <a:avLst/>
          </a:prstGeom>
          <a:solidFill>
            <a:schemeClr val="accent3"/>
          </a:solidFill>
        </p:spPr>
        <p:txBody>
          <a:bodyPr/>
          <a:lstStyle>
            <a:lvl1pPr marL="0" indent="0">
              <a:lnSpc>
                <a:spcPts val="3700"/>
              </a:lnSpc>
              <a:spcBef>
                <a:spcPts val="0"/>
              </a:spcBef>
              <a:buNone/>
              <a:defRPr sz="32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Quote</a:t>
            </a:r>
          </a:p>
          <a:p>
            <a:pPr lvl="0"/>
            <a:r>
              <a:rPr lang="en-US" smtClean="0"/>
              <a:t>statement</a:t>
            </a:r>
          </a:p>
          <a:p>
            <a:pPr lvl="0"/>
            <a:r>
              <a:rPr lang="en-US" smtClean="0"/>
              <a:t>here</a:t>
            </a:r>
            <a:endParaRPr lang="en-US"/>
          </a:p>
        </p:txBody>
      </p:sp>
      <p:sp>
        <p:nvSpPr>
          <p:cNvPr id="20" name="Text Placeholder 5"/>
          <p:cNvSpPr>
            <a:spLocks noGrp="1"/>
          </p:cNvSpPr>
          <p:nvPr>
            <p:ph type="body" sz="quarter" idx="15" hasCustomPrompt="1"/>
          </p:nvPr>
        </p:nvSpPr>
        <p:spPr>
          <a:xfrm>
            <a:off x="6033080"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1" name="Text Placeholder 5"/>
          <p:cNvSpPr>
            <a:spLocks noGrp="1"/>
          </p:cNvSpPr>
          <p:nvPr>
            <p:ph type="body" sz="quarter" idx="16" hasCustomPrompt="1"/>
          </p:nvPr>
        </p:nvSpPr>
        <p:spPr>
          <a:xfrm>
            <a:off x="9418638"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2" name="Text Placeholder 5"/>
          <p:cNvSpPr>
            <a:spLocks noGrp="1"/>
          </p:cNvSpPr>
          <p:nvPr>
            <p:ph type="body" sz="quarter" idx="17" hasCustomPrompt="1"/>
          </p:nvPr>
        </p:nvSpPr>
        <p:spPr>
          <a:xfrm>
            <a:off x="9418638" y="3631833"/>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Tree>
    <p:extLst>
      <p:ext uri="{BB962C8B-B14F-4D97-AF65-F5344CB8AC3E}">
        <p14:creationId xmlns:p14="http://schemas.microsoft.com/office/powerpoint/2010/main" val="2484006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6">
                                            <p:bg/>
                                          </p:spTgt>
                                        </p:tgtEl>
                                        <p:attrNameLst>
                                          <p:attrName>style.visibility</p:attrName>
                                        </p:attrNameLst>
                                      </p:cBhvr>
                                      <p:to>
                                        <p:strVal val="visible"/>
                                      </p:to>
                                    </p:set>
                                    <p:anim calcmode="lin" valueType="num">
                                      <p:cBhvr>
                                        <p:cTn id="7" dur="500" fill="hold"/>
                                        <p:tgtEl>
                                          <p:spTgt spid="6">
                                            <p:bg/>
                                          </p:spTgt>
                                        </p:tgtEl>
                                        <p:attrNameLst>
                                          <p:attrName>ppt_w</p:attrName>
                                        </p:attrNameLst>
                                      </p:cBhvr>
                                      <p:tavLst>
                                        <p:tav tm="0">
                                          <p:val>
                                            <p:fltVal val="0"/>
                                          </p:val>
                                        </p:tav>
                                        <p:tav tm="100000">
                                          <p:val>
                                            <p:strVal val="#ppt_w"/>
                                          </p:val>
                                        </p:tav>
                                      </p:tavLst>
                                    </p:anim>
                                    <p:anim calcmode="lin" valueType="num">
                                      <p:cBhvr>
                                        <p:cTn id="8" dur="500" fill="hold"/>
                                        <p:tgtEl>
                                          <p:spTgt spid="6">
                                            <p:bg/>
                                          </p:spTgt>
                                        </p:tgtEl>
                                        <p:attrNameLst>
                                          <p:attrName>ppt_h</p:attrName>
                                        </p:attrNameLst>
                                      </p:cBhvr>
                                      <p:tavLst>
                                        <p:tav tm="0">
                                          <p:val>
                                            <p:fltVal val="0"/>
                                          </p:val>
                                        </p:tav>
                                        <p:tav tm="100000">
                                          <p:val>
                                            <p:strVal val="#ppt_h"/>
                                          </p:val>
                                        </p:tav>
                                      </p:tavLst>
                                    </p:anim>
                                    <p:animEffect transition="in" filter="fade">
                                      <p:cBhvr>
                                        <p:cTn id="9" dur="500"/>
                                        <p:tgtEl>
                                          <p:spTgt spid="6">
                                            <p:bg/>
                                          </p:spTgt>
                                        </p:tgtEl>
                                      </p:cBhvr>
                                    </p:animEffect>
                                    <p:anim calcmode="lin" valueType="num">
                                      <p:cBhvr>
                                        <p:cTn id="10" dur="500" fill="hold"/>
                                        <p:tgtEl>
                                          <p:spTgt spid="6">
                                            <p:bg/>
                                          </p:spTgt>
                                        </p:tgtEl>
                                        <p:attrNameLst>
                                          <p:attrName>ppt_x</p:attrName>
                                        </p:attrNameLst>
                                      </p:cBhvr>
                                      <p:tavLst>
                                        <p:tav tm="0">
                                          <p:val>
                                            <p:fltVal val="0.5"/>
                                          </p:val>
                                        </p:tav>
                                        <p:tav tm="100000">
                                          <p:val>
                                            <p:strVal val="#ppt_x"/>
                                          </p:val>
                                        </p:tav>
                                      </p:tavLst>
                                    </p:anim>
                                    <p:anim calcmode="lin" valueType="num">
                                      <p:cBhvr>
                                        <p:cTn id="11" dur="500" fill="hold"/>
                                        <p:tgtEl>
                                          <p:spTgt spid="6">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6">
                                            <p:txEl>
                                              <p:pRg st="0" end="0"/>
                                            </p:txEl>
                                          </p:spTgt>
                                        </p:tgtEl>
                                      </p:cBhvr>
                                    </p:animEffect>
                                    <p:anim calcmode="lin" valueType="num">
                                      <p:cBhvr>
                                        <p:cTn id="17" dur="500" fill="hold"/>
                                        <p:tgtEl>
                                          <p:spTgt spid="6">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6">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p:cTn id="2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6">
                                            <p:txEl>
                                              <p:pRg st="1" end="1"/>
                                            </p:txEl>
                                          </p:spTgt>
                                        </p:tgtEl>
                                      </p:cBhvr>
                                    </p:animEffect>
                                    <p:anim calcmode="lin" valueType="num">
                                      <p:cBhvr>
                                        <p:cTn id="24" dur="500" fill="hold"/>
                                        <p:tgtEl>
                                          <p:spTgt spid="6">
                                            <p:txEl>
                                              <p:pRg st="1" end="1"/>
                                            </p:txEl>
                                          </p:spTgt>
                                        </p:tgtEl>
                                        <p:attrNameLst>
                                          <p:attrName>ppt_x</p:attrName>
                                        </p:attrNameLst>
                                      </p:cBhvr>
                                      <p:tavLst>
                                        <p:tav tm="0">
                                          <p:val>
                                            <p:fltVal val="0.5"/>
                                          </p:val>
                                        </p:tav>
                                        <p:tav tm="100000">
                                          <p:val>
                                            <p:strVal val="#ppt_x"/>
                                          </p:val>
                                        </p:tav>
                                      </p:tavLst>
                                    </p:anim>
                                    <p:anim calcmode="lin" valueType="num">
                                      <p:cBhvr>
                                        <p:cTn id="25" dur="500" fill="hold"/>
                                        <p:tgtEl>
                                          <p:spTgt spid="6">
                                            <p:txEl>
                                              <p:pRg st="1" end="1"/>
                                            </p:tx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 calcmode="lin" valueType="num">
                                      <p:cBhvr>
                                        <p:cTn id="28"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6">
                                            <p:txEl>
                                              <p:pRg st="2" end="2"/>
                                            </p:txEl>
                                          </p:spTgt>
                                        </p:tgtEl>
                                      </p:cBhvr>
                                    </p:animEffect>
                                    <p:anim calcmode="lin" valueType="num">
                                      <p:cBhvr>
                                        <p:cTn id="31" dur="500" fill="hold"/>
                                        <p:tgtEl>
                                          <p:spTgt spid="6">
                                            <p:txEl>
                                              <p:pRg st="2" end="2"/>
                                            </p:txEl>
                                          </p:spTgt>
                                        </p:tgtEl>
                                        <p:attrNameLst>
                                          <p:attrName>ppt_x</p:attrName>
                                        </p:attrNameLst>
                                      </p:cBhvr>
                                      <p:tavLst>
                                        <p:tav tm="0">
                                          <p:val>
                                            <p:fltVal val="0.5"/>
                                          </p:val>
                                        </p:tav>
                                        <p:tav tm="100000">
                                          <p:val>
                                            <p:strVal val="#ppt_x"/>
                                          </p:val>
                                        </p:tav>
                                      </p:tavLst>
                                    </p:anim>
                                    <p:anim calcmode="lin" valueType="num">
                                      <p:cBhvr>
                                        <p:cTn id="32" dur="500" fill="hold"/>
                                        <p:tgtEl>
                                          <p:spTgt spid="6">
                                            <p:txEl>
                                              <p:pRg st="2" end="2"/>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20">
                                            <p:bg/>
                                          </p:spTgt>
                                        </p:tgtEl>
                                        <p:attrNameLst>
                                          <p:attrName>style.visibility</p:attrName>
                                        </p:attrNameLst>
                                      </p:cBhvr>
                                      <p:to>
                                        <p:strVal val="visible"/>
                                      </p:to>
                                    </p:set>
                                    <p:anim calcmode="lin" valueType="num">
                                      <p:cBhvr>
                                        <p:cTn id="35" dur="500" fill="hold"/>
                                        <p:tgtEl>
                                          <p:spTgt spid="20">
                                            <p:bg/>
                                          </p:spTgt>
                                        </p:tgtEl>
                                        <p:attrNameLst>
                                          <p:attrName>ppt_w</p:attrName>
                                        </p:attrNameLst>
                                      </p:cBhvr>
                                      <p:tavLst>
                                        <p:tav tm="0">
                                          <p:val>
                                            <p:fltVal val="0"/>
                                          </p:val>
                                        </p:tav>
                                        <p:tav tm="100000">
                                          <p:val>
                                            <p:strVal val="#ppt_w"/>
                                          </p:val>
                                        </p:tav>
                                      </p:tavLst>
                                    </p:anim>
                                    <p:anim calcmode="lin" valueType="num">
                                      <p:cBhvr>
                                        <p:cTn id="36" dur="500" fill="hold"/>
                                        <p:tgtEl>
                                          <p:spTgt spid="20">
                                            <p:bg/>
                                          </p:spTgt>
                                        </p:tgtEl>
                                        <p:attrNameLst>
                                          <p:attrName>ppt_h</p:attrName>
                                        </p:attrNameLst>
                                      </p:cBhvr>
                                      <p:tavLst>
                                        <p:tav tm="0">
                                          <p:val>
                                            <p:fltVal val="0"/>
                                          </p:val>
                                        </p:tav>
                                        <p:tav tm="100000">
                                          <p:val>
                                            <p:strVal val="#ppt_h"/>
                                          </p:val>
                                        </p:tav>
                                      </p:tavLst>
                                    </p:anim>
                                    <p:animEffect transition="in" filter="fade">
                                      <p:cBhvr>
                                        <p:cTn id="37" dur="500"/>
                                        <p:tgtEl>
                                          <p:spTgt spid="20">
                                            <p:bg/>
                                          </p:spTgt>
                                        </p:tgtEl>
                                      </p:cBhvr>
                                    </p:animEffect>
                                    <p:anim calcmode="lin" valueType="num">
                                      <p:cBhvr>
                                        <p:cTn id="38" dur="500" fill="hold"/>
                                        <p:tgtEl>
                                          <p:spTgt spid="20">
                                            <p:bg/>
                                          </p:spTgt>
                                        </p:tgtEl>
                                        <p:attrNameLst>
                                          <p:attrName>ppt_x</p:attrName>
                                        </p:attrNameLst>
                                      </p:cBhvr>
                                      <p:tavLst>
                                        <p:tav tm="0">
                                          <p:val>
                                            <p:fltVal val="0.5"/>
                                          </p:val>
                                        </p:tav>
                                        <p:tav tm="100000">
                                          <p:val>
                                            <p:strVal val="#ppt_x"/>
                                          </p:val>
                                        </p:tav>
                                      </p:tavLst>
                                    </p:anim>
                                    <p:anim calcmode="lin" valueType="num">
                                      <p:cBhvr>
                                        <p:cTn id="39" dur="500" fill="hold"/>
                                        <p:tgtEl>
                                          <p:spTgt spid="20">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20">
                                            <p:txEl>
                                              <p:pRg st="0" end="0"/>
                                            </p:txEl>
                                          </p:spTgt>
                                        </p:tgtEl>
                                        <p:attrNameLst>
                                          <p:attrName>style.visibility</p:attrName>
                                        </p:attrNameLst>
                                      </p:cBhvr>
                                      <p:to>
                                        <p:strVal val="visible"/>
                                      </p:to>
                                    </p:set>
                                    <p:anim calcmode="lin" valueType="num">
                                      <p:cBhvr>
                                        <p:cTn id="4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20">
                                            <p:txEl>
                                              <p:pRg st="0" end="0"/>
                                            </p:txEl>
                                          </p:spTgt>
                                        </p:tgtEl>
                                      </p:cBhvr>
                                    </p:animEffect>
                                    <p:anim calcmode="lin" valueType="num">
                                      <p:cBhvr>
                                        <p:cTn id="45" dur="500" fill="hold"/>
                                        <p:tgtEl>
                                          <p:spTgt spid="20">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20">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21">
                                            <p:bg/>
                                          </p:spTgt>
                                        </p:tgtEl>
                                        <p:attrNameLst>
                                          <p:attrName>style.visibility</p:attrName>
                                        </p:attrNameLst>
                                      </p:cBhvr>
                                      <p:to>
                                        <p:strVal val="visible"/>
                                      </p:to>
                                    </p:set>
                                    <p:anim calcmode="lin" valueType="num">
                                      <p:cBhvr>
                                        <p:cTn id="49" dur="500" fill="hold"/>
                                        <p:tgtEl>
                                          <p:spTgt spid="21">
                                            <p:bg/>
                                          </p:spTgt>
                                        </p:tgtEl>
                                        <p:attrNameLst>
                                          <p:attrName>ppt_w</p:attrName>
                                        </p:attrNameLst>
                                      </p:cBhvr>
                                      <p:tavLst>
                                        <p:tav tm="0">
                                          <p:val>
                                            <p:fltVal val="0"/>
                                          </p:val>
                                        </p:tav>
                                        <p:tav tm="100000">
                                          <p:val>
                                            <p:strVal val="#ppt_w"/>
                                          </p:val>
                                        </p:tav>
                                      </p:tavLst>
                                    </p:anim>
                                    <p:anim calcmode="lin" valueType="num">
                                      <p:cBhvr>
                                        <p:cTn id="50" dur="500" fill="hold"/>
                                        <p:tgtEl>
                                          <p:spTgt spid="21">
                                            <p:bg/>
                                          </p:spTgt>
                                        </p:tgtEl>
                                        <p:attrNameLst>
                                          <p:attrName>ppt_h</p:attrName>
                                        </p:attrNameLst>
                                      </p:cBhvr>
                                      <p:tavLst>
                                        <p:tav tm="0">
                                          <p:val>
                                            <p:fltVal val="0"/>
                                          </p:val>
                                        </p:tav>
                                        <p:tav tm="100000">
                                          <p:val>
                                            <p:strVal val="#ppt_h"/>
                                          </p:val>
                                        </p:tav>
                                      </p:tavLst>
                                    </p:anim>
                                    <p:animEffect transition="in" filter="fade">
                                      <p:cBhvr>
                                        <p:cTn id="51" dur="500"/>
                                        <p:tgtEl>
                                          <p:spTgt spid="21">
                                            <p:bg/>
                                          </p:spTgt>
                                        </p:tgtEl>
                                      </p:cBhvr>
                                    </p:animEffect>
                                    <p:anim calcmode="lin" valueType="num">
                                      <p:cBhvr>
                                        <p:cTn id="52" dur="500" fill="hold"/>
                                        <p:tgtEl>
                                          <p:spTgt spid="21">
                                            <p:bg/>
                                          </p:spTgt>
                                        </p:tgtEl>
                                        <p:attrNameLst>
                                          <p:attrName>ppt_x</p:attrName>
                                        </p:attrNameLst>
                                      </p:cBhvr>
                                      <p:tavLst>
                                        <p:tav tm="0">
                                          <p:val>
                                            <p:fltVal val="0.5"/>
                                          </p:val>
                                        </p:tav>
                                        <p:tav tm="100000">
                                          <p:val>
                                            <p:strVal val="#ppt_x"/>
                                          </p:val>
                                        </p:tav>
                                      </p:tavLst>
                                    </p:anim>
                                    <p:anim calcmode="lin" valueType="num">
                                      <p:cBhvr>
                                        <p:cTn id="53" dur="500" fill="hold"/>
                                        <p:tgtEl>
                                          <p:spTgt spid="21">
                                            <p:bg/>
                                          </p:spTgt>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p:cTn id="56"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21">
                                            <p:txEl>
                                              <p:pRg st="0" end="0"/>
                                            </p:txEl>
                                          </p:spTgt>
                                        </p:tgtEl>
                                      </p:cBhvr>
                                    </p:animEffect>
                                    <p:anim calcmode="lin" valueType="num">
                                      <p:cBhvr>
                                        <p:cTn id="59" dur="500" fill="hold"/>
                                        <p:tgtEl>
                                          <p:spTgt spid="21">
                                            <p:txEl>
                                              <p:pRg st="0" end="0"/>
                                            </p:txEl>
                                          </p:spTgt>
                                        </p:tgtEl>
                                        <p:attrNameLst>
                                          <p:attrName>ppt_x</p:attrName>
                                        </p:attrNameLst>
                                      </p:cBhvr>
                                      <p:tavLst>
                                        <p:tav tm="0">
                                          <p:val>
                                            <p:fltVal val="0.5"/>
                                          </p:val>
                                        </p:tav>
                                        <p:tav tm="100000">
                                          <p:val>
                                            <p:strVal val="#ppt_x"/>
                                          </p:val>
                                        </p:tav>
                                      </p:tavLst>
                                    </p:anim>
                                    <p:anim calcmode="lin" valueType="num">
                                      <p:cBhvr>
                                        <p:cTn id="60" dur="500" fill="hold"/>
                                        <p:tgtEl>
                                          <p:spTgt spid="21">
                                            <p:txEl>
                                              <p:pRg st="0" end="0"/>
                                            </p:txEl>
                                          </p:spTgt>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0"/>
                                  </p:stCondLst>
                                  <p:childTnLst>
                                    <p:set>
                                      <p:cBhvr>
                                        <p:cTn id="62" dur="1" fill="hold">
                                          <p:stCondLst>
                                            <p:cond delay="0"/>
                                          </p:stCondLst>
                                        </p:cTn>
                                        <p:tgtEl>
                                          <p:spTgt spid="22">
                                            <p:bg/>
                                          </p:spTgt>
                                        </p:tgtEl>
                                        <p:attrNameLst>
                                          <p:attrName>style.visibility</p:attrName>
                                        </p:attrNameLst>
                                      </p:cBhvr>
                                      <p:to>
                                        <p:strVal val="visible"/>
                                      </p:to>
                                    </p:set>
                                    <p:anim calcmode="lin" valueType="num">
                                      <p:cBhvr>
                                        <p:cTn id="63" dur="500" fill="hold"/>
                                        <p:tgtEl>
                                          <p:spTgt spid="22">
                                            <p:bg/>
                                          </p:spTgt>
                                        </p:tgtEl>
                                        <p:attrNameLst>
                                          <p:attrName>ppt_w</p:attrName>
                                        </p:attrNameLst>
                                      </p:cBhvr>
                                      <p:tavLst>
                                        <p:tav tm="0">
                                          <p:val>
                                            <p:fltVal val="0"/>
                                          </p:val>
                                        </p:tav>
                                        <p:tav tm="100000">
                                          <p:val>
                                            <p:strVal val="#ppt_w"/>
                                          </p:val>
                                        </p:tav>
                                      </p:tavLst>
                                    </p:anim>
                                    <p:anim calcmode="lin" valueType="num">
                                      <p:cBhvr>
                                        <p:cTn id="64" dur="500" fill="hold"/>
                                        <p:tgtEl>
                                          <p:spTgt spid="22">
                                            <p:bg/>
                                          </p:spTgt>
                                        </p:tgtEl>
                                        <p:attrNameLst>
                                          <p:attrName>ppt_h</p:attrName>
                                        </p:attrNameLst>
                                      </p:cBhvr>
                                      <p:tavLst>
                                        <p:tav tm="0">
                                          <p:val>
                                            <p:fltVal val="0"/>
                                          </p:val>
                                        </p:tav>
                                        <p:tav tm="100000">
                                          <p:val>
                                            <p:strVal val="#ppt_h"/>
                                          </p:val>
                                        </p:tav>
                                      </p:tavLst>
                                    </p:anim>
                                    <p:animEffect transition="in" filter="fade">
                                      <p:cBhvr>
                                        <p:cTn id="65" dur="500"/>
                                        <p:tgtEl>
                                          <p:spTgt spid="22">
                                            <p:bg/>
                                          </p:spTgt>
                                        </p:tgtEl>
                                      </p:cBhvr>
                                    </p:animEffect>
                                    <p:anim calcmode="lin" valueType="num">
                                      <p:cBhvr>
                                        <p:cTn id="66" dur="500" fill="hold"/>
                                        <p:tgtEl>
                                          <p:spTgt spid="22">
                                            <p:bg/>
                                          </p:spTgt>
                                        </p:tgtEl>
                                        <p:attrNameLst>
                                          <p:attrName>ppt_x</p:attrName>
                                        </p:attrNameLst>
                                      </p:cBhvr>
                                      <p:tavLst>
                                        <p:tav tm="0">
                                          <p:val>
                                            <p:fltVal val="0.5"/>
                                          </p:val>
                                        </p:tav>
                                        <p:tav tm="100000">
                                          <p:val>
                                            <p:strVal val="#ppt_x"/>
                                          </p:val>
                                        </p:tav>
                                      </p:tavLst>
                                    </p:anim>
                                    <p:anim calcmode="lin" valueType="num">
                                      <p:cBhvr>
                                        <p:cTn id="67" dur="500" fill="hold"/>
                                        <p:tgtEl>
                                          <p:spTgt spid="22">
                                            <p:bg/>
                                          </p:spTgt>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xEl>
                                              <p:pRg st="0" end="0"/>
                                            </p:txEl>
                                          </p:spTgt>
                                        </p:tgtEl>
                                        <p:attrNameLst>
                                          <p:attrName>style.visibility</p:attrName>
                                        </p:attrNameLst>
                                      </p:cBhvr>
                                      <p:to>
                                        <p:strVal val="visible"/>
                                      </p:to>
                                    </p:set>
                                    <p:anim calcmode="lin" valueType="num">
                                      <p:cBhvr>
                                        <p:cTn id="70"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71"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72" dur="500"/>
                                        <p:tgtEl>
                                          <p:spTgt spid="22">
                                            <p:txEl>
                                              <p:pRg st="0" end="0"/>
                                            </p:txEl>
                                          </p:spTgt>
                                        </p:tgtEl>
                                      </p:cBhvr>
                                    </p:animEffect>
                                    <p:anim calcmode="lin" valueType="num">
                                      <p:cBhvr>
                                        <p:cTn id="73" dur="500" fill="hold"/>
                                        <p:tgtEl>
                                          <p:spTgt spid="22">
                                            <p:txEl>
                                              <p:pRg st="0" end="0"/>
                                            </p:txEl>
                                          </p:spTgt>
                                        </p:tgtEl>
                                        <p:attrNameLst>
                                          <p:attrName>ppt_x</p:attrName>
                                        </p:attrNameLst>
                                      </p:cBhvr>
                                      <p:tavLst>
                                        <p:tav tm="0">
                                          <p:val>
                                            <p:fltVal val="0.5"/>
                                          </p:val>
                                        </p:tav>
                                        <p:tav tm="100000">
                                          <p:val>
                                            <p:strVal val="#ppt_x"/>
                                          </p:val>
                                        </p:tav>
                                      </p:tavLst>
                                    </p:anim>
                                    <p:anim calcmode="lin" valueType="num">
                                      <p:cBhvr>
                                        <p:cTn id="74" dur="500" fill="hold"/>
                                        <p:tgtEl>
                                          <p:spTgt spid="22">
                                            <p:txEl>
                                              <p:pRg st="0" end="0"/>
                                            </p:tx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tmplLst>
          <p:tmpl>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Lst>
      </p:bldP>
      <p:bldP spid="20" grpId="0" build="p" animBg="1">
        <p:tmplLst>
          <p:tmpl>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Lst>
      </p:bldP>
      <p:bldP spid="21" grpId="0" build="p" animBg="1">
        <p:tmplLst>
          <p:tmpl>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Lst>
      </p:bldP>
      <p:bldP spid="22" grpId="0" build="p" animBg="1">
        <p:tmplLst>
          <p:tmpl>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Lst>
      </p:bldP>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8pt Title/16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1808471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58pt Title/16pt Text - Blu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422429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58pt Title/16pt Text - Purpl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1416024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357366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58pt Title/24pt Text - Gray">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6"/>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2877239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58pt Title/24pt Text - Orang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1837619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3"/>
            <a:ext cx="9144000" cy="4082870"/>
          </a:xfrm>
          <a:prstGeom prst="rect">
            <a:avLst/>
          </a:prstGeom>
        </p:spPr>
        <p:txBody>
          <a:bodyPr/>
          <a:lstStyle>
            <a:lvl1pPr marL="233363" indent="-233363">
              <a:spcBef>
                <a:spcPts val="1200"/>
              </a:spcBef>
              <a:defRPr sz="2600">
                <a:latin typeface="+mn-lt"/>
              </a:defRPr>
            </a:lvl1pPr>
            <a:lvl2pPr marL="690563" indent="-233363">
              <a:spcBef>
                <a:spcPts val="1200"/>
              </a:spcBef>
              <a:buSzPct val="100000"/>
              <a:buFont typeface="Segoe UI" pitchFamily="34" charset="0"/>
              <a:buChar char="‐"/>
              <a:defRPr/>
            </a:lvl2pPr>
            <a:lvl3pPr marL="1147763" indent="-233363">
              <a:spcBef>
                <a:spcPts val="1200"/>
              </a:spcBef>
              <a:buFont typeface="Wingdings" pitchFamily="2" charset="2"/>
              <a:buChar char="§"/>
              <a:defRPr/>
            </a:lvl3pPr>
            <a:lvl4pPr marL="1600200" indent="-342900">
              <a:spcBef>
                <a:spcPts val="1200"/>
              </a:spcBef>
              <a:buFont typeface="+mj-lt"/>
              <a:buAutoNum type="arabicPeriod"/>
              <a:defRPr/>
            </a:lvl4pPr>
            <a:lvl5pPr marL="1946275" indent="-342900">
              <a:spcBef>
                <a:spcPts val="1200"/>
              </a:spcBef>
              <a:buFont typeface="+mj-lt"/>
              <a:buAutoNum type="alphaLcParenR"/>
              <a:defRPr/>
            </a:lvl5pPr>
          </a:lstStyle>
          <a:p>
            <a:pPr lvl="0"/>
            <a:r>
              <a:rPr lang="en-US" smtClean="0"/>
              <a:t>Lorem ipsum dolor sit amet, consectetur adipiscing </a:t>
            </a:r>
            <a:br>
              <a:rPr lang="en-US" smtClean="0"/>
            </a:br>
            <a:r>
              <a:rPr lang="en-US" smtClean="0"/>
              <a:t>elit. Nunc et sagittis ligula</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12269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30pt Text">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1" y="0"/>
            <a:ext cx="5964865" cy="6994525"/>
          </a:xfrm>
          <a:prstGeom prst="rect">
            <a:avLst/>
          </a:prstGeom>
        </p:spPr>
      </p:pic>
      <p:sp>
        <p:nvSpPr>
          <p:cNvPr id="9" name="Rectangle 8"/>
          <p:cNvSpPr/>
          <p:nvPr userDrawn="1"/>
        </p:nvSpPr>
        <p:spPr bwMode="auto">
          <a:xfrm>
            <a:off x="4891618" y="0"/>
            <a:ext cx="2011658" cy="6994525"/>
          </a:xfrm>
          <a:prstGeom prst="rect">
            <a:avLst/>
          </a:prstGeom>
          <a:gradFill>
            <a:gsLst>
              <a:gs pos="63000">
                <a:schemeClr val="bg1"/>
              </a:gs>
              <a:gs pos="75325">
                <a:srgbClr val="FFFFFF">
                  <a:alpha val="92000"/>
                </a:srgbClr>
              </a:gs>
              <a:gs pos="88000">
                <a:schemeClr val="bg1">
                  <a:alpha val="33000"/>
                </a:schemeClr>
              </a:gs>
              <a:gs pos="100000">
                <a:schemeClr val="bg1">
                  <a:alpha val="0"/>
                </a:schemeClr>
              </a:gs>
            </a:gsLst>
            <a:lin ang="108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 Placeholder 6"/>
          <p:cNvSpPr>
            <a:spLocks noGrp="1"/>
          </p:cNvSpPr>
          <p:nvPr>
            <p:ph type="body" sz="quarter" idx="12" hasCustomPrompt="1"/>
          </p:nvPr>
        </p:nvSpPr>
        <p:spPr>
          <a:xfrm>
            <a:off x="5761038" y="1028410"/>
            <a:ext cx="6409624" cy="5303462"/>
          </a:xfrm>
          <a:prstGeom prst="rect">
            <a:avLst/>
          </a:prstGeom>
        </p:spPr>
        <p:txBody>
          <a:bodyPr/>
          <a:lstStyle>
            <a:lvl1pPr marL="0" indent="0">
              <a:lnSpc>
                <a:spcPts val="3400"/>
              </a:lnSpc>
              <a:spcBef>
                <a:spcPts val="3600"/>
              </a:spcBef>
              <a:buNone/>
              <a:defRPr sz="3000" baseline="0">
                <a:solidFill>
                  <a:schemeClr val="tx2"/>
                </a:solidFill>
                <a:latin typeface="+mj-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Suspendisse eu justo tempus. </a:t>
            </a:r>
          </a:p>
          <a:p>
            <a:pPr lvl="0"/>
            <a:r>
              <a:rPr lang="en-US" smtClean="0"/>
              <a:t>Aenean porttitor pulvinar lorem, </a:t>
            </a:r>
            <a:br>
              <a:rPr lang="en-US" smtClean="0"/>
            </a:br>
            <a:r>
              <a:rPr lang="en-US" smtClean="0"/>
              <a:t>eu accumsan purus mattis nec. </a:t>
            </a:r>
          </a:p>
          <a:p>
            <a:pPr lvl="0"/>
            <a:r>
              <a:rPr lang="en-US" smtClean="0"/>
              <a:t>Cum sociis natoque penatibus </a:t>
            </a:r>
            <a:br>
              <a:rPr lang="en-US" smtClean="0"/>
            </a:br>
            <a:r>
              <a:rPr lang="en-US" smtClean="0"/>
              <a:t>et magnis dis parturient montes, nascetur ridiculus mus.</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680726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61029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908698505"/>
      </p:ext>
    </p:extLst>
  </p:cSld>
  <p:clrMapOvr>
    <a:masterClrMapping/>
  </p:clrMapOvr>
  <p:transition>
    <p:fade/>
  </p:transition>
  <p:timing>
    <p:tnLst>
      <p:par>
        <p:cT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6pt Header w/Subtext">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4"/>
          <p:cNvSpPr>
            <a:spLocks noGrp="1"/>
          </p:cNvSpPr>
          <p:nvPr>
            <p:ph type="body" sz="quarter" idx="11"/>
          </p:nvPr>
        </p:nvSpPr>
        <p:spPr>
          <a:xfrm>
            <a:off x="274639" y="355512"/>
            <a:ext cx="6400799" cy="629914"/>
          </a:xfrm>
          <a:prstGeom prst="rect">
            <a:avLst/>
          </a:prstGeom>
        </p:spPr>
        <p:txBody>
          <a:bodyPr lIns="146304" tIns="109728" rIns="146304" bIns="109728" anchor="t" anchorCtr="0"/>
          <a:lstStyle>
            <a:lvl1pPr marL="0" indent="0">
              <a:lnSpc>
                <a:spcPts val="3600"/>
              </a:lnSpc>
              <a:buFontTx/>
              <a:buNone/>
              <a:defRPr sz="36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11" name="Text Placeholder 10"/>
          <p:cNvSpPr>
            <a:spLocks noGrp="1"/>
          </p:cNvSpPr>
          <p:nvPr>
            <p:ph type="body" sz="quarter" idx="14"/>
          </p:nvPr>
        </p:nvSpPr>
        <p:spPr>
          <a:xfrm>
            <a:off x="274638" y="2125663"/>
            <a:ext cx="3200429" cy="2743200"/>
          </a:xfrm>
          <a:prstGeom prst="rect">
            <a:avLst/>
          </a:prstGeom>
        </p:spPr>
        <p:txBody>
          <a:bodyPr/>
          <a:lstStyle>
            <a:lvl1pPr marL="0" indent="0">
              <a:lnSpc>
                <a:spcPct val="100000"/>
              </a:lnSpc>
              <a:spcBef>
                <a:spcPts val="0"/>
              </a:spcBef>
              <a:spcAft>
                <a:spcPts val="3000"/>
              </a:spcAft>
              <a:buNone/>
              <a:defRPr sz="1800">
                <a:latin typeface="+mn-lt"/>
              </a:defRPr>
            </a:lvl1pPr>
            <a:lvl2pPr marL="3175" indent="0">
              <a:lnSpc>
                <a:spcPts val="1450"/>
              </a:lnSpc>
              <a:spcBef>
                <a:spcPts val="0"/>
              </a:spcBef>
              <a:spcAft>
                <a:spcPts val="1200"/>
              </a:spcAft>
              <a:buNone/>
              <a:defRPr sz="1300" b="1"/>
            </a:lvl2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2089626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40pt Header &amp; 24pt Title Box">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a:prstGeom prst="rect">
            <a:avLst/>
          </a:prstGeom>
        </p:spPr>
        <p:txBody>
          <a:bodyPr/>
          <a:lstStyle>
            <a:lvl1pPr marL="0" indent="0">
              <a:buNone/>
              <a:defRPr>
                <a:solidFill>
                  <a:srgbClr val="505050"/>
                </a:solidFill>
              </a:defRPr>
            </a:lvl1pPr>
          </a:lstStyle>
          <a:p>
            <a:r>
              <a:rPr lang="en-US" dirty="0" smtClean="0"/>
              <a:t>Click icon to add picture</a:t>
            </a:r>
            <a:endParaRPr lang="en-US" dirty="0"/>
          </a:p>
        </p:txBody>
      </p:sp>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8"/>
          <p:cNvSpPr>
            <a:spLocks noGrp="1"/>
          </p:cNvSpPr>
          <p:nvPr>
            <p:ph type="body" sz="quarter" idx="14"/>
          </p:nvPr>
        </p:nvSpPr>
        <p:spPr>
          <a:xfrm>
            <a:off x="274638" y="1242535"/>
            <a:ext cx="5029200" cy="5029200"/>
          </a:xfrm>
          <a:prstGeom prst="rect">
            <a:avLst/>
          </a:prstGeom>
        </p:spPr>
        <p:txBody>
          <a:bodyPr lIns="146304" tIns="91440" rIns="146304" bIns="91440"/>
          <a:lstStyle>
            <a:lvl1pPr marL="0" indent="0">
              <a:lnSpc>
                <a:spcPts val="2900"/>
              </a:lnSpc>
              <a:spcBef>
                <a:spcPts val="0"/>
              </a:spcBef>
              <a:spcAft>
                <a:spcPts val="2400"/>
              </a:spcAft>
              <a:buNone/>
              <a:defRPr lang="en-US" sz="2400" kern="1200" spc="0" baseline="0">
                <a:solidFill>
                  <a:schemeClr val="bg1"/>
                </a:solidFill>
                <a:latin typeface="+mj-lt"/>
                <a:ea typeface="+mn-ea"/>
                <a:cs typeface="+mn-cs"/>
              </a:defRPr>
            </a:lvl1pPr>
            <a:lvl2pPr marL="342900" indent="0">
              <a:buNone/>
              <a:defRPr/>
            </a:lvl2pPr>
            <a:lvl3pPr marL="571500" indent="0">
              <a:buNone/>
              <a:defRPr/>
            </a:lvl3pPr>
            <a:lvl4pPr marL="800100" indent="0">
              <a:buNone/>
              <a:defRPr/>
            </a:lvl4pPr>
            <a:lvl5pPr marL="1028700" indent="0">
              <a:buNone/>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a:p>
        </p:txBody>
      </p:sp>
    </p:spTree>
    <p:extLst>
      <p:ext uri="{BB962C8B-B14F-4D97-AF65-F5344CB8AC3E}">
        <p14:creationId xmlns:p14="http://schemas.microsoft.com/office/powerpoint/2010/main" val="1808928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4pt Title">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4"/>
          <p:cNvSpPr>
            <a:spLocks noGrp="1"/>
          </p:cNvSpPr>
          <p:nvPr>
            <p:ph type="body" sz="quarter" idx="10"/>
          </p:nvPr>
        </p:nvSpPr>
        <p:spPr>
          <a:xfrm>
            <a:off x="274818"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409805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24pt Title/48pt header">
    <p:spTree>
      <p:nvGrpSpPr>
        <p:cNvPr id="1" name=""/>
        <p:cNvGrpSpPr/>
        <p:nvPr/>
      </p:nvGrpSpPr>
      <p:grpSpPr>
        <a:xfrm>
          <a:off x="0" y="0"/>
          <a:ext cx="0" cy="0"/>
          <a:chOff x="0" y="0"/>
          <a:chExt cx="0" cy="0"/>
        </a:xfrm>
      </p:grpSpPr>
      <p:sp>
        <p:nvSpPr>
          <p:cNvPr id="6" name="Text Placeholder 4"/>
          <p:cNvSpPr>
            <a:spLocks noGrp="1"/>
          </p:cNvSpPr>
          <p:nvPr>
            <p:ph type="body" sz="quarter" idx="13"/>
          </p:nvPr>
        </p:nvSpPr>
        <p:spPr>
          <a:xfrm>
            <a:off x="259554" y="1499851"/>
            <a:ext cx="8244658" cy="677108"/>
          </a:xfrm>
          <a:prstGeom prst="rect">
            <a:avLst/>
          </a:prstGeom>
        </p:spPr>
        <p:txBody>
          <a:bodyPr lIns="146304" tIns="91440" rIns="146304" bIns="91440"/>
          <a:lstStyle>
            <a:lvl1pPr marL="0" indent="0">
              <a:lnSpc>
                <a:spcPct val="90000"/>
              </a:lnSpc>
              <a:buFontTx/>
              <a:buNone/>
              <a:defRPr sz="48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2" name="Footer Placeholder 1"/>
          <p:cNvSpPr>
            <a:spLocks noGrp="1"/>
          </p:cNvSpPr>
          <p:nvPr>
            <p:ph type="ftr" sz="quarter" idx="14"/>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302148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558648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Gray Background &amp; Tiles">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 name="Group 12"/>
          <p:cNvGrpSpPr/>
          <p:nvPr userDrawn="1"/>
        </p:nvGrpSpPr>
        <p:grpSpPr>
          <a:xfrm>
            <a:off x="278608" y="296863"/>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1" name="Picture 10"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2" name="Picture 11"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14" name="Text Placeholder 4"/>
          <p:cNvSpPr>
            <a:spLocks noGrp="1"/>
          </p:cNvSpPr>
          <p:nvPr>
            <p:ph type="body" sz="quarter" idx="13"/>
          </p:nvPr>
        </p:nvSpPr>
        <p:spPr>
          <a:xfrm>
            <a:off x="274638" y="2122379"/>
            <a:ext cx="11887200" cy="1828800"/>
          </a:xfrm>
          <a:prstGeom prst="rect">
            <a:avLst/>
          </a:prstGeom>
        </p:spPr>
        <p:txBody>
          <a:bodyPr lIns="146304" tIns="91440" rIns="146304" bIns="91440"/>
          <a:lstStyle>
            <a:lvl1pPr marL="0" indent="0">
              <a:lnSpc>
                <a:spcPct val="90000"/>
              </a:lnSpc>
              <a:buFontTx/>
              <a:buNone/>
              <a:defRPr sz="8800" b="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674185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54pt Text- Gray Background">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Text Placeholder 4"/>
          <p:cNvSpPr>
            <a:spLocks noGrp="1"/>
          </p:cNvSpPr>
          <p:nvPr>
            <p:ph type="body" sz="quarter" idx="13"/>
          </p:nvPr>
        </p:nvSpPr>
        <p:spPr>
          <a:xfrm>
            <a:off x="274638" y="296863"/>
            <a:ext cx="11887200" cy="1828800"/>
          </a:xfrm>
          <a:prstGeom prst="rect">
            <a:avLst/>
          </a:prstGeom>
        </p:spPr>
        <p:txBody>
          <a:bodyPr lIns="146304" tIns="91440" rIns="146304" bIns="91440"/>
          <a:lstStyle>
            <a:lvl1pPr marL="0" indent="0">
              <a:lnSpc>
                <a:spcPct val="90000"/>
              </a:lnSpc>
              <a:buFontTx/>
              <a:buNone/>
              <a:defRPr sz="540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101989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Blank - Black Background">
    <p:bg>
      <p:bgPr>
        <a:solidFill>
          <a:schemeClr val="tx1"/>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462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hank You Slide Soli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674311"/>
            <a:ext cx="11228387" cy="1737340"/>
          </a:xfrm>
          <a:prstGeom prst="rect">
            <a:avLst/>
          </a:prstGeom>
        </p:spPr>
        <p:txBody>
          <a:bodyPr anchor="ctr"/>
          <a:lstStyle>
            <a:lvl1pPr>
              <a:defRPr sz="6000">
                <a:solidFill>
                  <a:schemeClr val="tx2"/>
                </a:solidFill>
              </a:defRPr>
            </a:lvl1pPr>
          </a:lstStyle>
          <a:p>
            <a:r>
              <a:rPr lang="en-US" smtClean="0"/>
              <a:t>Thank you</a:t>
            </a:r>
            <a:endParaRPr lang="en-US"/>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80440" y="492475"/>
            <a:ext cx="1250445" cy="266701"/>
          </a:xfrm>
          <a:prstGeom prst="rect">
            <a:avLst/>
          </a:prstGeom>
        </p:spPr>
      </p:pic>
    </p:spTree>
    <p:extLst>
      <p:ext uri="{BB962C8B-B14F-4D97-AF65-F5344CB8AC3E}">
        <p14:creationId xmlns:p14="http://schemas.microsoft.com/office/powerpoint/2010/main" val="2943340634"/>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8 Categories">
    <p:bg>
      <p:bgPr>
        <a:solidFill>
          <a:schemeClr val="accent4"/>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4"/>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bg1"/>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
        <p:nvSpPr>
          <p:cNvPr id="7" name="Text Placeholder 26"/>
          <p:cNvSpPr>
            <a:spLocks noGrp="1"/>
          </p:cNvSpPr>
          <p:nvPr>
            <p:ph type="body" sz="quarter" idx="29" hasCustomPrompt="1"/>
          </p:nvPr>
        </p:nvSpPr>
        <p:spPr>
          <a:xfrm>
            <a:off x="457580" y="1091909"/>
            <a:ext cx="2743200"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a:t>
            </a:r>
            <a:r>
              <a:rPr lang="en-US" smtClean="0"/>
              <a:t>to edit </a:t>
            </a:r>
            <a:r>
              <a:rPr lang="en-US" dirty="0" smtClean="0"/>
              <a:t/>
            </a:r>
            <a:br>
              <a:rPr lang="en-US" dirty="0" smtClean="0"/>
            </a:br>
            <a:r>
              <a:rPr lang="en-US" dirty="0" smtClean="0"/>
              <a:t>Master text styles</a:t>
            </a:r>
          </a:p>
        </p:txBody>
      </p:sp>
      <p:sp>
        <p:nvSpPr>
          <p:cNvPr id="8" name="Text Placeholder 26"/>
          <p:cNvSpPr>
            <a:spLocks noGrp="1"/>
          </p:cNvSpPr>
          <p:nvPr>
            <p:ph type="body" sz="quarter" idx="30" hasCustomPrompt="1"/>
          </p:nvPr>
        </p:nvSpPr>
        <p:spPr>
          <a:xfrm>
            <a:off x="332278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9" name="Text Placeholder 26"/>
          <p:cNvSpPr>
            <a:spLocks noGrp="1"/>
          </p:cNvSpPr>
          <p:nvPr>
            <p:ph type="body" sz="quarter" idx="32" hasCustomPrompt="1"/>
          </p:nvPr>
        </p:nvSpPr>
        <p:spPr>
          <a:xfrm>
            <a:off x="618770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1" name="Text Placeholder 26"/>
          <p:cNvSpPr>
            <a:spLocks noGrp="1"/>
          </p:cNvSpPr>
          <p:nvPr>
            <p:ph type="body" sz="quarter" idx="33" hasCustomPrompt="1"/>
          </p:nvPr>
        </p:nvSpPr>
        <p:spPr>
          <a:xfrm>
            <a:off x="9052627"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2" name="Text Placeholder 26"/>
          <p:cNvSpPr>
            <a:spLocks noGrp="1"/>
          </p:cNvSpPr>
          <p:nvPr>
            <p:ph type="body" sz="quarter" idx="38" hasCustomPrompt="1"/>
          </p:nvPr>
        </p:nvSpPr>
        <p:spPr>
          <a:xfrm>
            <a:off x="457580" y="3954455"/>
            <a:ext cx="2743200" cy="2560671"/>
          </a:xfrm>
          <a:prstGeom prst="rect">
            <a:avLst/>
          </a:prstGeom>
          <a:solidFill>
            <a:srgbClr val="4668B3"/>
          </a:solidFill>
        </p:spPr>
        <p:txBody>
          <a:bodyPr lIns="182880" tIns="146304" bIns="146304">
            <a:noAutofit/>
          </a:bodyPr>
          <a:lstStyle>
            <a:lvl1pPr marL="0" indent="0">
              <a:lnSpc>
                <a:spcPct val="9000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smtClean="0"/>
              <a:t>Lower boxes are Blue 660</a:t>
            </a:r>
          </a:p>
          <a:p>
            <a:pPr lvl="0"/>
            <a:r>
              <a:rPr lang="en-US" smtClean="0"/>
              <a:t>(R=70 G=104 B=197)</a:t>
            </a:r>
            <a:endParaRPr lang="en-US" dirty="0" smtClean="0"/>
          </a:p>
        </p:txBody>
      </p:sp>
      <p:sp>
        <p:nvSpPr>
          <p:cNvPr id="13" name="Text Placeholder 26"/>
          <p:cNvSpPr>
            <a:spLocks noGrp="1"/>
          </p:cNvSpPr>
          <p:nvPr>
            <p:ph type="body" sz="quarter" idx="39" hasCustomPrompt="1"/>
          </p:nvPr>
        </p:nvSpPr>
        <p:spPr>
          <a:xfrm>
            <a:off x="3322871"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4" name="Text Placeholder 26"/>
          <p:cNvSpPr>
            <a:spLocks noGrp="1"/>
          </p:cNvSpPr>
          <p:nvPr>
            <p:ph type="body" sz="quarter" idx="41" hasCustomPrompt="1"/>
          </p:nvPr>
        </p:nvSpPr>
        <p:spPr>
          <a:xfrm>
            <a:off x="9052882"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Segoe Pro"/>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5" name="Text Placeholder 26"/>
          <p:cNvSpPr>
            <a:spLocks noGrp="1"/>
          </p:cNvSpPr>
          <p:nvPr>
            <p:ph type="body" sz="quarter" idx="42" hasCustomPrompt="1"/>
          </p:nvPr>
        </p:nvSpPr>
        <p:spPr>
          <a:xfrm>
            <a:off x="6187876"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Tree>
    <p:extLst>
      <p:ext uri="{BB962C8B-B14F-4D97-AF65-F5344CB8AC3E}">
        <p14:creationId xmlns:p14="http://schemas.microsoft.com/office/powerpoint/2010/main" val="3003735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266291156"/>
      </p:ext>
    </p:extLst>
  </p:cSld>
  <p:clrMapOvr>
    <a:masterClrMapping/>
  </p:clrMapOvr>
  <p:transition>
    <p:fade/>
  </p:transition>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5"/>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40" y="1456837"/>
            <a:ext cx="5486399" cy="897427"/>
          </a:xfrm>
          <a:prstGeom prst="rect">
            <a:avLst/>
          </a:prstGeom>
        </p:spPr>
        <p:txBody>
          <a:bodyPr/>
          <a:lstStyle>
            <a:lvl1pPr>
              <a:defRPr sz="5199"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112" indent="0" algn="ctr">
              <a:buNone/>
              <a:defRPr>
                <a:solidFill>
                  <a:schemeClr val="tx1">
                    <a:tint val="75000"/>
                  </a:schemeClr>
                </a:solidFill>
              </a:defRPr>
            </a:lvl2pPr>
            <a:lvl3pPr marL="914224" indent="0" algn="ctr">
              <a:buNone/>
              <a:defRPr>
                <a:solidFill>
                  <a:schemeClr val="tx1">
                    <a:tint val="75000"/>
                  </a:schemeClr>
                </a:solidFill>
              </a:defRPr>
            </a:lvl3pPr>
            <a:lvl4pPr marL="1371336" indent="0" algn="ctr">
              <a:buNone/>
              <a:defRPr>
                <a:solidFill>
                  <a:schemeClr val="tx1">
                    <a:tint val="75000"/>
                  </a:schemeClr>
                </a:solidFill>
              </a:defRPr>
            </a:lvl4pPr>
            <a:lvl5pPr marL="1828449" indent="0" algn="ctr">
              <a:buNone/>
              <a:defRPr>
                <a:solidFill>
                  <a:schemeClr val="tx1">
                    <a:tint val="75000"/>
                  </a:schemeClr>
                </a:solidFill>
              </a:defRPr>
            </a:lvl5pPr>
            <a:lvl6pPr marL="2285561" indent="0" algn="ctr">
              <a:buNone/>
              <a:defRPr>
                <a:solidFill>
                  <a:schemeClr val="tx1">
                    <a:tint val="75000"/>
                  </a:schemeClr>
                </a:solidFill>
              </a:defRPr>
            </a:lvl6pPr>
            <a:lvl7pPr marL="2742673" indent="0" algn="ctr">
              <a:buNone/>
              <a:defRPr>
                <a:solidFill>
                  <a:schemeClr val="tx1">
                    <a:tint val="75000"/>
                  </a:schemeClr>
                </a:solidFill>
              </a:defRPr>
            </a:lvl7pPr>
            <a:lvl8pPr marL="3199785" indent="0" algn="ctr">
              <a:buNone/>
              <a:defRPr>
                <a:solidFill>
                  <a:schemeClr val="tx1">
                    <a:tint val="75000"/>
                  </a:schemeClr>
                </a:solidFill>
              </a:defRPr>
            </a:lvl8pPr>
            <a:lvl9pPr marL="3656897"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5" y="479775"/>
            <a:ext cx="1304123" cy="285764"/>
          </a:xfrm>
          <a:prstGeom prst="rect">
            <a:avLst/>
          </a:prstGeom>
        </p:spPr>
      </p:pic>
      <p:sp>
        <p:nvSpPr>
          <p:cNvPr id="8" name="Text Placeholder 7"/>
          <p:cNvSpPr>
            <a:spLocks noGrp="1"/>
          </p:cNvSpPr>
          <p:nvPr>
            <p:ph type="body" sz="quarter" idx="10" hasCustomPrompt="1"/>
          </p:nvPr>
        </p:nvSpPr>
        <p:spPr>
          <a:xfrm>
            <a:off x="277814" y="3056731"/>
            <a:ext cx="5500687" cy="881063"/>
          </a:xfrm>
          <a:prstGeom prst="rect">
            <a:avLst/>
          </a:prstGeom>
        </p:spPr>
        <p:txBody>
          <a:bodyPr/>
          <a:lstStyle>
            <a:lvl1pPr marL="0" indent="0">
              <a:buNone/>
              <a:defRPr sz="2800" baseline="0">
                <a:solidFill>
                  <a:schemeClr val="bg1"/>
                </a:solidFill>
                <a:latin typeface="+mj-lt"/>
              </a:defRPr>
            </a:lvl1pPr>
            <a:lvl2pPr marL="342834" indent="0">
              <a:buNone/>
              <a:defRPr sz="1599">
                <a:solidFill>
                  <a:schemeClr val="bg1"/>
                </a:solidFill>
                <a:latin typeface="+mj-lt"/>
              </a:defRPr>
            </a:lvl2pPr>
            <a:lvl3pPr marL="571390" indent="0">
              <a:buNone/>
              <a:defRPr sz="1399">
                <a:solidFill>
                  <a:schemeClr val="bg1"/>
                </a:solidFill>
                <a:latin typeface="+mj-lt"/>
              </a:defRPr>
            </a:lvl3pPr>
            <a:lvl4pPr marL="799946" indent="0">
              <a:buNone/>
              <a:defRPr sz="1199">
                <a:solidFill>
                  <a:schemeClr val="bg1"/>
                </a:solidFill>
                <a:latin typeface="+mj-lt"/>
              </a:defRPr>
            </a:lvl4pPr>
            <a:lvl5pPr marL="1028503" indent="0">
              <a:buNone/>
              <a:defRPr sz="1199">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310729824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1"/>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1" y="304800"/>
            <a:ext cx="6397768" cy="6403975"/>
          </a:xfrm>
          <a:prstGeom prst="rect">
            <a:avLst/>
          </a:prstGeom>
          <a:solidFill>
            <a:srgbClr val="68217A">
              <a:alpha val="90000"/>
            </a:srgbClr>
          </a:solidFill>
        </p:spPr>
        <p:txBody>
          <a:bodyPr/>
          <a:lstStyle>
            <a:lvl1pPr marL="0" indent="0">
              <a:lnSpc>
                <a:spcPts val="4799"/>
              </a:lnSpc>
              <a:spcBef>
                <a:spcPts val="0"/>
              </a:spcBef>
              <a:buFontTx/>
              <a:buNone/>
              <a:defRPr sz="4299">
                <a:solidFill>
                  <a:schemeClr val="bg1"/>
                </a:solidFill>
              </a:defRPr>
            </a:lvl1pPr>
            <a:lvl2pPr marL="0" indent="0">
              <a:lnSpc>
                <a:spcPts val="2600"/>
              </a:lnSpc>
              <a:spcBef>
                <a:spcPts val="3599"/>
              </a:spcBef>
              <a:spcAft>
                <a:spcPts val="2400"/>
              </a:spcAft>
              <a:buFontTx/>
              <a:buNone/>
              <a:defRPr sz="2000">
                <a:solidFill>
                  <a:schemeClr val="bg1"/>
                </a:solidFill>
              </a:defRPr>
            </a:lvl2pPr>
            <a:lvl3pPr marL="230143" indent="-228557">
              <a:lnSpc>
                <a:spcPts val="2700"/>
              </a:lnSpc>
              <a:spcBef>
                <a:spcPts val="0"/>
              </a:spcBef>
              <a:defRPr sz="2000">
                <a:solidFill>
                  <a:schemeClr val="bg1"/>
                </a:solidFill>
              </a:defRPr>
            </a:lvl3pPr>
            <a:lvl4pPr marL="230143" indent="-228557">
              <a:lnSpc>
                <a:spcPts val="2700"/>
              </a:lnSpc>
              <a:spcBef>
                <a:spcPts val="0"/>
              </a:spcBef>
              <a:defRPr sz="2000">
                <a:solidFill>
                  <a:schemeClr val="bg1"/>
                </a:solidFill>
              </a:defRPr>
            </a:lvl4pPr>
            <a:lvl5pPr marL="230143" indent="-228557">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54" tIns="146283" rIns="182854" bIns="146283" rtlCol="0">
            <a:noAutofit/>
          </a:bodyPr>
          <a:lstStyle/>
          <a:p>
            <a:pPr marL="0" marR="0" lvl="0" indent="0" algn="l" defTabSz="932509"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4266746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1"/>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7993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1"/>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39763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4"/>
            <a:ext cx="10058400" cy="1828800"/>
          </a:xfrm>
          <a:prstGeom prst="rect">
            <a:avLst/>
          </a:prstGeom>
        </p:spPr>
        <p:txBody>
          <a:bodyPr/>
          <a:lstStyle>
            <a:lvl1pPr marL="0" indent="0">
              <a:buNone/>
              <a:defRPr sz="16597">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230157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4"/>
            <a:ext cx="10058400" cy="1828800"/>
          </a:xfrm>
          <a:prstGeom prst="rect">
            <a:avLst/>
          </a:prstGeom>
        </p:spPr>
        <p:txBody>
          <a:bodyPr/>
          <a:lstStyle>
            <a:lvl1pPr marL="0" indent="0">
              <a:buNone/>
              <a:defRPr sz="16597">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4139455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4"/>
            <a:ext cx="10463986" cy="1720381"/>
          </a:xfrm>
          <a:prstGeom prst="rect">
            <a:avLst/>
          </a:prstGeom>
        </p:spPr>
        <p:txBody>
          <a:bodyPr lIns="146304" tIns="91440" rIns="146304" bIns="91440"/>
          <a:lstStyle>
            <a:lvl1pPr algn="l">
              <a:defRPr sz="5999">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389618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811672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858199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9">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2842389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1241426"/>
            <a:ext cx="5486399" cy="2012859"/>
          </a:xfrm>
        </p:spPr>
        <p:txBody>
          <a:bodyPr>
            <a:spAutoFit/>
          </a:bodyPr>
          <a:lstStyle>
            <a:lvl1pPr>
              <a:defRPr sz="6599"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1"/>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2366974557"/>
      </p:ext>
    </p:extLst>
  </p:cSld>
  <p:clrMapOvr>
    <a:masterClrMapping/>
  </p:clrMapOvr>
  <p:transition>
    <p:fade/>
  </p:transition>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9">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009"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009"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890516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4"/>
            <a:ext cx="10972800" cy="906462"/>
          </a:xfrm>
          <a:prstGeom prst="rect">
            <a:avLst/>
          </a:prstGeom>
          <a:noFill/>
        </p:spPr>
        <p:txBody>
          <a:bodyPr/>
          <a:lstStyle>
            <a:lvl1pPr marL="0" indent="0">
              <a:lnSpc>
                <a:spcPts val="5499"/>
              </a:lnSpc>
              <a:spcBef>
                <a:spcPts val="0"/>
              </a:spcBef>
              <a:buFontTx/>
              <a:buNone/>
              <a:defRPr sz="5199">
                <a:solidFill>
                  <a:schemeClr val="tx2"/>
                </a:solidFill>
                <a:latin typeface="+mj-lt"/>
              </a:defRPr>
            </a:lvl1pPr>
            <a:lvl2pPr marL="0" indent="0">
              <a:lnSpc>
                <a:spcPts val="2600"/>
              </a:lnSpc>
              <a:spcBef>
                <a:spcPts val="1800"/>
              </a:spcBef>
              <a:spcAft>
                <a:spcPts val="0"/>
              </a:spcAft>
              <a:buFontTx/>
              <a:buNone/>
              <a:defRPr sz="5399">
                <a:solidFill>
                  <a:schemeClr val="tx2"/>
                </a:solidFill>
                <a:latin typeface="+mj-lt"/>
              </a:defRPr>
            </a:lvl2pPr>
            <a:lvl3pPr marL="230143" indent="-228557">
              <a:lnSpc>
                <a:spcPts val="2700"/>
              </a:lnSpc>
              <a:spcBef>
                <a:spcPts val="0"/>
              </a:spcBef>
              <a:defRPr sz="2000">
                <a:solidFill>
                  <a:schemeClr val="bg1"/>
                </a:solidFill>
              </a:defRPr>
            </a:lvl3pPr>
            <a:lvl4pPr marL="230143" indent="-228557">
              <a:lnSpc>
                <a:spcPts val="2700"/>
              </a:lnSpc>
              <a:spcBef>
                <a:spcPts val="0"/>
              </a:spcBef>
              <a:defRPr sz="2000">
                <a:solidFill>
                  <a:schemeClr val="bg1"/>
                </a:solidFill>
              </a:defRPr>
            </a:lvl4pPr>
            <a:lvl5pPr marL="230143" indent="-228557">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041009123"/>
      </p:ext>
    </p:extLst>
  </p:cSld>
  <p:clrMapOvr>
    <a:masterClrMapping/>
  </p:clrMapOvr>
  <p:transition>
    <p:fade/>
  </p:transition>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199">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7193043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1538029338"/>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671102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93515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28781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334079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3856259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3070189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 Color">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9" name="Title 1"/>
          <p:cNvSpPr>
            <a:spLocks noGrp="1"/>
          </p:cNvSpPr>
          <p:nvPr>
            <p:ph type="title" hasCustomPrompt="1"/>
          </p:nvPr>
        </p:nvSpPr>
        <p:spPr>
          <a:xfrm>
            <a:off x="274702" y="2125677"/>
            <a:ext cx="9143936" cy="1828786"/>
          </a:xfrm>
          <a:noFill/>
        </p:spPr>
        <p:txBody>
          <a:bodyPr lIns="146304" tIns="91440" rIns="146304" bIns="91440" anchor="t" anchorCtr="0"/>
          <a:lstStyle>
            <a:lvl1pPr>
              <a:defRPr sz="5399" spc="-100" baseline="0">
                <a:gradFill>
                  <a:gsLst>
                    <a:gs pos="99115">
                      <a:schemeClr val="tx1"/>
                    </a:gs>
                    <a:gs pos="79000">
                      <a:schemeClr val="tx1"/>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2" y="3955785"/>
            <a:ext cx="7315137" cy="1828007"/>
          </a:xfrm>
          <a:noFill/>
        </p:spPr>
        <p:txBody>
          <a:bodyPr lIns="146304" tIns="109728" rIns="146304" bIns="109728">
            <a:noAutofit/>
          </a:bodyPr>
          <a:lstStyle>
            <a:lvl1pPr marL="0" indent="0">
              <a:spcBef>
                <a:spcPts val="0"/>
              </a:spcBef>
              <a:buNone/>
              <a:defRPr sz="3200" spc="0" baseline="0">
                <a:gradFill>
                  <a:gsLst>
                    <a:gs pos="99115">
                      <a:schemeClr val="tx1"/>
                    </a:gs>
                    <a:gs pos="79000">
                      <a:schemeClr val="tx1"/>
                    </a:gs>
                  </a:gsLst>
                  <a:lin ang="5400000" scaled="0"/>
                </a:gradFill>
                <a:latin typeface="+mj-lt"/>
              </a:defRPr>
            </a:lvl1pPr>
          </a:lstStyle>
          <a:p>
            <a:pPr lvl="0"/>
            <a:r>
              <a:rPr lang="en-US" dirty="0" smtClean="0"/>
              <a:t>Speaker Name</a:t>
            </a:r>
          </a:p>
        </p:txBody>
      </p:sp>
      <p:sp>
        <p:nvSpPr>
          <p:cNvPr id="7" name="Rectangle 6"/>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25882318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Dar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88492187"/>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31300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2259148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591094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53517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52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153976072"/>
      </p:ext>
    </p:extLst>
  </p:cSld>
  <p:clrMapOvr>
    <a:masterClrMapping/>
  </p:clrMapOvr>
  <p:transition>
    <p:fade/>
  </p:transition>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995316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1662890577"/>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450674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1495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349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675349"/>
      </p:ext>
    </p:extLst>
  </p:cSld>
  <p:clrMapOvr>
    <a:masterClrMapping/>
  </p:clrMapOvr>
  <p:transition>
    <p:fade/>
  </p:transition>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575599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928719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1883214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382619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2101736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70350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2382863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52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075820446"/>
      </p:ext>
    </p:extLst>
  </p:cSld>
  <p:clrMapOvr>
    <a:masterClrMapping/>
  </p:clrMapOvr>
  <p:transition>
    <p:fade/>
  </p:transition>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0056555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2799673470"/>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0159915"/>
      </p:ext>
    </p:extLst>
  </p:cSld>
  <p:clrMapOvr>
    <a:masterClrMapping/>
  </p:clrMapOvr>
  <p:transition>
    <p:fade/>
  </p:transition>
  <p:timing>
    <p:tnLst>
      <p:par>
        <p:cT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168312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487261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02598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2022345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1120461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282446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82701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2730651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283140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36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185725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390786"/>
      </p:ext>
    </p:extLst>
  </p:cSld>
  <p:clrMapOvr>
    <a:masterClrMapping/>
  </p:clrMapOvr>
  <p:transition>
    <p:fade/>
  </p:transition>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002050"/>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36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3720554439"/>
      </p:ext>
    </p:extLst>
  </p:cSld>
  <p:clrMapOvr>
    <a:masterClrMapping/>
  </p:clrMapOvr>
  <p:transition>
    <p:fade/>
  </p:transition>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7887848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7323759"/>
      </p:ext>
    </p:extLst>
  </p:cSld>
  <p:clrMapOvr>
    <a:masterClrMapping/>
  </p:clrMapOvr>
  <p:transition>
    <p:fade/>
  </p:transition>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Short Quote">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0" y="0"/>
            <a:ext cx="12436475" cy="6994525"/>
          </a:xfrm>
          <a:prstGeom prst="rect">
            <a:avLst/>
          </a:prstGeom>
        </p:spPr>
      </p:pic>
      <p:sp>
        <p:nvSpPr>
          <p:cNvPr id="2" name="Footer Placeholder 1"/>
          <p:cNvSpPr>
            <a:spLocks noGrp="1"/>
          </p:cNvSpPr>
          <p:nvPr>
            <p:ph type="ftr" sz="quarter" idx="12"/>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 name="Text Placeholder 5"/>
          <p:cNvSpPr>
            <a:spLocks noGrp="1"/>
          </p:cNvSpPr>
          <p:nvPr>
            <p:ph type="body" sz="quarter" idx="14" hasCustomPrompt="1"/>
          </p:nvPr>
        </p:nvSpPr>
        <p:spPr>
          <a:xfrm>
            <a:off x="4426014" y="3628284"/>
            <a:ext cx="2249424" cy="2249424"/>
          </a:xfrm>
          <a:prstGeom prst="rect">
            <a:avLst/>
          </a:prstGeom>
          <a:solidFill>
            <a:schemeClr val="accent3"/>
          </a:solidFill>
        </p:spPr>
        <p:txBody>
          <a:bodyPr/>
          <a:lstStyle>
            <a:lvl1pPr marL="0" indent="0">
              <a:lnSpc>
                <a:spcPts val="3700"/>
              </a:lnSpc>
              <a:spcBef>
                <a:spcPts val="0"/>
              </a:spcBef>
              <a:buNone/>
              <a:defRPr sz="32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Quote</a:t>
            </a:r>
          </a:p>
          <a:p>
            <a:pPr lvl="0"/>
            <a:r>
              <a:rPr lang="en-US" smtClean="0"/>
              <a:t>statement</a:t>
            </a:r>
          </a:p>
          <a:p>
            <a:pPr lvl="0"/>
            <a:r>
              <a:rPr lang="en-US" smtClean="0"/>
              <a:t>here</a:t>
            </a:r>
            <a:endParaRPr lang="en-US"/>
          </a:p>
        </p:txBody>
      </p:sp>
      <p:sp>
        <p:nvSpPr>
          <p:cNvPr id="20" name="Text Placeholder 5"/>
          <p:cNvSpPr>
            <a:spLocks noGrp="1"/>
          </p:cNvSpPr>
          <p:nvPr>
            <p:ph type="body" sz="quarter" idx="15" hasCustomPrompt="1"/>
          </p:nvPr>
        </p:nvSpPr>
        <p:spPr>
          <a:xfrm>
            <a:off x="6033080"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1" name="Text Placeholder 5"/>
          <p:cNvSpPr>
            <a:spLocks noGrp="1"/>
          </p:cNvSpPr>
          <p:nvPr>
            <p:ph type="body" sz="quarter" idx="16" hasCustomPrompt="1"/>
          </p:nvPr>
        </p:nvSpPr>
        <p:spPr>
          <a:xfrm>
            <a:off x="9418638" y="723012"/>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
        <p:nvSpPr>
          <p:cNvPr id="22" name="Text Placeholder 5"/>
          <p:cNvSpPr>
            <a:spLocks noGrp="1"/>
          </p:cNvSpPr>
          <p:nvPr>
            <p:ph type="body" sz="quarter" idx="17" hasCustomPrompt="1"/>
          </p:nvPr>
        </p:nvSpPr>
        <p:spPr>
          <a:xfrm>
            <a:off x="9418638" y="3631833"/>
            <a:ext cx="640080" cy="640080"/>
          </a:xfrm>
          <a:prstGeom prst="rect">
            <a:avLst/>
          </a:prstGeom>
          <a:solidFill>
            <a:schemeClr val="accent3"/>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smtClean="0"/>
              <a:t> </a:t>
            </a:r>
            <a:endParaRPr lang="en-US"/>
          </a:p>
        </p:txBody>
      </p:sp>
    </p:spTree>
    <p:extLst>
      <p:ext uri="{BB962C8B-B14F-4D97-AF65-F5344CB8AC3E}">
        <p14:creationId xmlns:p14="http://schemas.microsoft.com/office/powerpoint/2010/main" val="1375599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6">
                                            <p:bg/>
                                          </p:spTgt>
                                        </p:tgtEl>
                                        <p:attrNameLst>
                                          <p:attrName>style.visibility</p:attrName>
                                        </p:attrNameLst>
                                      </p:cBhvr>
                                      <p:to>
                                        <p:strVal val="visible"/>
                                      </p:to>
                                    </p:set>
                                    <p:anim calcmode="lin" valueType="num">
                                      <p:cBhvr>
                                        <p:cTn id="7" dur="500" fill="hold"/>
                                        <p:tgtEl>
                                          <p:spTgt spid="6">
                                            <p:bg/>
                                          </p:spTgt>
                                        </p:tgtEl>
                                        <p:attrNameLst>
                                          <p:attrName>ppt_w</p:attrName>
                                        </p:attrNameLst>
                                      </p:cBhvr>
                                      <p:tavLst>
                                        <p:tav tm="0">
                                          <p:val>
                                            <p:fltVal val="0"/>
                                          </p:val>
                                        </p:tav>
                                        <p:tav tm="100000">
                                          <p:val>
                                            <p:strVal val="#ppt_w"/>
                                          </p:val>
                                        </p:tav>
                                      </p:tavLst>
                                    </p:anim>
                                    <p:anim calcmode="lin" valueType="num">
                                      <p:cBhvr>
                                        <p:cTn id="8" dur="500" fill="hold"/>
                                        <p:tgtEl>
                                          <p:spTgt spid="6">
                                            <p:bg/>
                                          </p:spTgt>
                                        </p:tgtEl>
                                        <p:attrNameLst>
                                          <p:attrName>ppt_h</p:attrName>
                                        </p:attrNameLst>
                                      </p:cBhvr>
                                      <p:tavLst>
                                        <p:tav tm="0">
                                          <p:val>
                                            <p:fltVal val="0"/>
                                          </p:val>
                                        </p:tav>
                                        <p:tav tm="100000">
                                          <p:val>
                                            <p:strVal val="#ppt_h"/>
                                          </p:val>
                                        </p:tav>
                                      </p:tavLst>
                                    </p:anim>
                                    <p:animEffect transition="in" filter="fade">
                                      <p:cBhvr>
                                        <p:cTn id="9" dur="500"/>
                                        <p:tgtEl>
                                          <p:spTgt spid="6">
                                            <p:bg/>
                                          </p:spTgt>
                                        </p:tgtEl>
                                      </p:cBhvr>
                                    </p:animEffect>
                                    <p:anim calcmode="lin" valueType="num">
                                      <p:cBhvr>
                                        <p:cTn id="10" dur="500" fill="hold"/>
                                        <p:tgtEl>
                                          <p:spTgt spid="6">
                                            <p:bg/>
                                          </p:spTgt>
                                        </p:tgtEl>
                                        <p:attrNameLst>
                                          <p:attrName>ppt_x</p:attrName>
                                        </p:attrNameLst>
                                      </p:cBhvr>
                                      <p:tavLst>
                                        <p:tav tm="0">
                                          <p:val>
                                            <p:fltVal val="0.5"/>
                                          </p:val>
                                        </p:tav>
                                        <p:tav tm="100000">
                                          <p:val>
                                            <p:strVal val="#ppt_x"/>
                                          </p:val>
                                        </p:tav>
                                      </p:tavLst>
                                    </p:anim>
                                    <p:anim calcmode="lin" valueType="num">
                                      <p:cBhvr>
                                        <p:cTn id="11" dur="500" fill="hold"/>
                                        <p:tgtEl>
                                          <p:spTgt spid="6">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6">
                                            <p:txEl>
                                              <p:pRg st="0" end="0"/>
                                            </p:txEl>
                                          </p:spTgt>
                                        </p:tgtEl>
                                      </p:cBhvr>
                                    </p:animEffect>
                                    <p:anim calcmode="lin" valueType="num">
                                      <p:cBhvr>
                                        <p:cTn id="17" dur="500" fill="hold"/>
                                        <p:tgtEl>
                                          <p:spTgt spid="6">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6">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p:cTn id="2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6">
                                            <p:txEl>
                                              <p:pRg st="1" end="1"/>
                                            </p:txEl>
                                          </p:spTgt>
                                        </p:tgtEl>
                                      </p:cBhvr>
                                    </p:animEffect>
                                    <p:anim calcmode="lin" valueType="num">
                                      <p:cBhvr>
                                        <p:cTn id="24" dur="500" fill="hold"/>
                                        <p:tgtEl>
                                          <p:spTgt spid="6">
                                            <p:txEl>
                                              <p:pRg st="1" end="1"/>
                                            </p:txEl>
                                          </p:spTgt>
                                        </p:tgtEl>
                                        <p:attrNameLst>
                                          <p:attrName>ppt_x</p:attrName>
                                        </p:attrNameLst>
                                      </p:cBhvr>
                                      <p:tavLst>
                                        <p:tav tm="0">
                                          <p:val>
                                            <p:fltVal val="0.5"/>
                                          </p:val>
                                        </p:tav>
                                        <p:tav tm="100000">
                                          <p:val>
                                            <p:strVal val="#ppt_x"/>
                                          </p:val>
                                        </p:tav>
                                      </p:tavLst>
                                    </p:anim>
                                    <p:anim calcmode="lin" valueType="num">
                                      <p:cBhvr>
                                        <p:cTn id="25" dur="500" fill="hold"/>
                                        <p:tgtEl>
                                          <p:spTgt spid="6">
                                            <p:txEl>
                                              <p:pRg st="1" end="1"/>
                                            </p:tx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 calcmode="lin" valueType="num">
                                      <p:cBhvr>
                                        <p:cTn id="28"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6">
                                            <p:txEl>
                                              <p:pRg st="2" end="2"/>
                                            </p:txEl>
                                          </p:spTgt>
                                        </p:tgtEl>
                                      </p:cBhvr>
                                    </p:animEffect>
                                    <p:anim calcmode="lin" valueType="num">
                                      <p:cBhvr>
                                        <p:cTn id="31" dur="500" fill="hold"/>
                                        <p:tgtEl>
                                          <p:spTgt spid="6">
                                            <p:txEl>
                                              <p:pRg st="2" end="2"/>
                                            </p:txEl>
                                          </p:spTgt>
                                        </p:tgtEl>
                                        <p:attrNameLst>
                                          <p:attrName>ppt_x</p:attrName>
                                        </p:attrNameLst>
                                      </p:cBhvr>
                                      <p:tavLst>
                                        <p:tav tm="0">
                                          <p:val>
                                            <p:fltVal val="0.5"/>
                                          </p:val>
                                        </p:tav>
                                        <p:tav tm="100000">
                                          <p:val>
                                            <p:strVal val="#ppt_x"/>
                                          </p:val>
                                        </p:tav>
                                      </p:tavLst>
                                    </p:anim>
                                    <p:anim calcmode="lin" valueType="num">
                                      <p:cBhvr>
                                        <p:cTn id="32" dur="500" fill="hold"/>
                                        <p:tgtEl>
                                          <p:spTgt spid="6">
                                            <p:txEl>
                                              <p:pRg st="2" end="2"/>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20">
                                            <p:bg/>
                                          </p:spTgt>
                                        </p:tgtEl>
                                        <p:attrNameLst>
                                          <p:attrName>style.visibility</p:attrName>
                                        </p:attrNameLst>
                                      </p:cBhvr>
                                      <p:to>
                                        <p:strVal val="visible"/>
                                      </p:to>
                                    </p:set>
                                    <p:anim calcmode="lin" valueType="num">
                                      <p:cBhvr>
                                        <p:cTn id="35" dur="500" fill="hold"/>
                                        <p:tgtEl>
                                          <p:spTgt spid="20">
                                            <p:bg/>
                                          </p:spTgt>
                                        </p:tgtEl>
                                        <p:attrNameLst>
                                          <p:attrName>ppt_w</p:attrName>
                                        </p:attrNameLst>
                                      </p:cBhvr>
                                      <p:tavLst>
                                        <p:tav tm="0">
                                          <p:val>
                                            <p:fltVal val="0"/>
                                          </p:val>
                                        </p:tav>
                                        <p:tav tm="100000">
                                          <p:val>
                                            <p:strVal val="#ppt_w"/>
                                          </p:val>
                                        </p:tav>
                                      </p:tavLst>
                                    </p:anim>
                                    <p:anim calcmode="lin" valueType="num">
                                      <p:cBhvr>
                                        <p:cTn id="36" dur="500" fill="hold"/>
                                        <p:tgtEl>
                                          <p:spTgt spid="20">
                                            <p:bg/>
                                          </p:spTgt>
                                        </p:tgtEl>
                                        <p:attrNameLst>
                                          <p:attrName>ppt_h</p:attrName>
                                        </p:attrNameLst>
                                      </p:cBhvr>
                                      <p:tavLst>
                                        <p:tav tm="0">
                                          <p:val>
                                            <p:fltVal val="0"/>
                                          </p:val>
                                        </p:tav>
                                        <p:tav tm="100000">
                                          <p:val>
                                            <p:strVal val="#ppt_h"/>
                                          </p:val>
                                        </p:tav>
                                      </p:tavLst>
                                    </p:anim>
                                    <p:animEffect transition="in" filter="fade">
                                      <p:cBhvr>
                                        <p:cTn id="37" dur="500"/>
                                        <p:tgtEl>
                                          <p:spTgt spid="20">
                                            <p:bg/>
                                          </p:spTgt>
                                        </p:tgtEl>
                                      </p:cBhvr>
                                    </p:animEffect>
                                    <p:anim calcmode="lin" valueType="num">
                                      <p:cBhvr>
                                        <p:cTn id="38" dur="500" fill="hold"/>
                                        <p:tgtEl>
                                          <p:spTgt spid="20">
                                            <p:bg/>
                                          </p:spTgt>
                                        </p:tgtEl>
                                        <p:attrNameLst>
                                          <p:attrName>ppt_x</p:attrName>
                                        </p:attrNameLst>
                                      </p:cBhvr>
                                      <p:tavLst>
                                        <p:tav tm="0">
                                          <p:val>
                                            <p:fltVal val="0.5"/>
                                          </p:val>
                                        </p:tav>
                                        <p:tav tm="100000">
                                          <p:val>
                                            <p:strVal val="#ppt_x"/>
                                          </p:val>
                                        </p:tav>
                                      </p:tavLst>
                                    </p:anim>
                                    <p:anim calcmode="lin" valueType="num">
                                      <p:cBhvr>
                                        <p:cTn id="39" dur="500" fill="hold"/>
                                        <p:tgtEl>
                                          <p:spTgt spid="20">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20">
                                            <p:txEl>
                                              <p:pRg st="0" end="0"/>
                                            </p:txEl>
                                          </p:spTgt>
                                        </p:tgtEl>
                                        <p:attrNameLst>
                                          <p:attrName>style.visibility</p:attrName>
                                        </p:attrNameLst>
                                      </p:cBhvr>
                                      <p:to>
                                        <p:strVal val="visible"/>
                                      </p:to>
                                    </p:set>
                                    <p:anim calcmode="lin" valueType="num">
                                      <p:cBhvr>
                                        <p:cTn id="4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20">
                                            <p:txEl>
                                              <p:pRg st="0" end="0"/>
                                            </p:txEl>
                                          </p:spTgt>
                                        </p:tgtEl>
                                      </p:cBhvr>
                                    </p:animEffect>
                                    <p:anim calcmode="lin" valueType="num">
                                      <p:cBhvr>
                                        <p:cTn id="45" dur="500" fill="hold"/>
                                        <p:tgtEl>
                                          <p:spTgt spid="20">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20">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21">
                                            <p:bg/>
                                          </p:spTgt>
                                        </p:tgtEl>
                                        <p:attrNameLst>
                                          <p:attrName>style.visibility</p:attrName>
                                        </p:attrNameLst>
                                      </p:cBhvr>
                                      <p:to>
                                        <p:strVal val="visible"/>
                                      </p:to>
                                    </p:set>
                                    <p:anim calcmode="lin" valueType="num">
                                      <p:cBhvr>
                                        <p:cTn id="49" dur="500" fill="hold"/>
                                        <p:tgtEl>
                                          <p:spTgt spid="21">
                                            <p:bg/>
                                          </p:spTgt>
                                        </p:tgtEl>
                                        <p:attrNameLst>
                                          <p:attrName>ppt_w</p:attrName>
                                        </p:attrNameLst>
                                      </p:cBhvr>
                                      <p:tavLst>
                                        <p:tav tm="0">
                                          <p:val>
                                            <p:fltVal val="0"/>
                                          </p:val>
                                        </p:tav>
                                        <p:tav tm="100000">
                                          <p:val>
                                            <p:strVal val="#ppt_w"/>
                                          </p:val>
                                        </p:tav>
                                      </p:tavLst>
                                    </p:anim>
                                    <p:anim calcmode="lin" valueType="num">
                                      <p:cBhvr>
                                        <p:cTn id="50" dur="500" fill="hold"/>
                                        <p:tgtEl>
                                          <p:spTgt spid="21">
                                            <p:bg/>
                                          </p:spTgt>
                                        </p:tgtEl>
                                        <p:attrNameLst>
                                          <p:attrName>ppt_h</p:attrName>
                                        </p:attrNameLst>
                                      </p:cBhvr>
                                      <p:tavLst>
                                        <p:tav tm="0">
                                          <p:val>
                                            <p:fltVal val="0"/>
                                          </p:val>
                                        </p:tav>
                                        <p:tav tm="100000">
                                          <p:val>
                                            <p:strVal val="#ppt_h"/>
                                          </p:val>
                                        </p:tav>
                                      </p:tavLst>
                                    </p:anim>
                                    <p:animEffect transition="in" filter="fade">
                                      <p:cBhvr>
                                        <p:cTn id="51" dur="500"/>
                                        <p:tgtEl>
                                          <p:spTgt spid="21">
                                            <p:bg/>
                                          </p:spTgt>
                                        </p:tgtEl>
                                      </p:cBhvr>
                                    </p:animEffect>
                                    <p:anim calcmode="lin" valueType="num">
                                      <p:cBhvr>
                                        <p:cTn id="52" dur="500" fill="hold"/>
                                        <p:tgtEl>
                                          <p:spTgt spid="21">
                                            <p:bg/>
                                          </p:spTgt>
                                        </p:tgtEl>
                                        <p:attrNameLst>
                                          <p:attrName>ppt_x</p:attrName>
                                        </p:attrNameLst>
                                      </p:cBhvr>
                                      <p:tavLst>
                                        <p:tav tm="0">
                                          <p:val>
                                            <p:fltVal val="0.5"/>
                                          </p:val>
                                        </p:tav>
                                        <p:tav tm="100000">
                                          <p:val>
                                            <p:strVal val="#ppt_x"/>
                                          </p:val>
                                        </p:tav>
                                      </p:tavLst>
                                    </p:anim>
                                    <p:anim calcmode="lin" valueType="num">
                                      <p:cBhvr>
                                        <p:cTn id="53" dur="500" fill="hold"/>
                                        <p:tgtEl>
                                          <p:spTgt spid="21">
                                            <p:bg/>
                                          </p:spTgt>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p:cTn id="56"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21">
                                            <p:txEl>
                                              <p:pRg st="0" end="0"/>
                                            </p:txEl>
                                          </p:spTgt>
                                        </p:tgtEl>
                                      </p:cBhvr>
                                    </p:animEffect>
                                    <p:anim calcmode="lin" valueType="num">
                                      <p:cBhvr>
                                        <p:cTn id="59" dur="500" fill="hold"/>
                                        <p:tgtEl>
                                          <p:spTgt spid="21">
                                            <p:txEl>
                                              <p:pRg st="0" end="0"/>
                                            </p:txEl>
                                          </p:spTgt>
                                        </p:tgtEl>
                                        <p:attrNameLst>
                                          <p:attrName>ppt_x</p:attrName>
                                        </p:attrNameLst>
                                      </p:cBhvr>
                                      <p:tavLst>
                                        <p:tav tm="0">
                                          <p:val>
                                            <p:fltVal val="0.5"/>
                                          </p:val>
                                        </p:tav>
                                        <p:tav tm="100000">
                                          <p:val>
                                            <p:strVal val="#ppt_x"/>
                                          </p:val>
                                        </p:tav>
                                      </p:tavLst>
                                    </p:anim>
                                    <p:anim calcmode="lin" valueType="num">
                                      <p:cBhvr>
                                        <p:cTn id="60" dur="500" fill="hold"/>
                                        <p:tgtEl>
                                          <p:spTgt spid="21">
                                            <p:txEl>
                                              <p:pRg st="0" end="0"/>
                                            </p:txEl>
                                          </p:spTgt>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0"/>
                                  </p:stCondLst>
                                  <p:childTnLst>
                                    <p:set>
                                      <p:cBhvr>
                                        <p:cTn id="62" dur="1" fill="hold">
                                          <p:stCondLst>
                                            <p:cond delay="0"/>
                                          </p:stCondLst>
                                        </p:cTn>
                                        <p:tgtEl>
                                          <p:spTgt spid="22">
                                            <p:bg/>
                                          </p:spTgt>
                                        </p:tgtEl>
                                        <p:attrNameLst>
                                          <p:attrName>style.visibility</p:attrName>
                                        </p:attrNameLst>
                                      </p:cBhvr>
                                      <p:to>
                                        <p:strVal val="visible"/>
                                      </p:to>
                                    </p:set>
                                    <p:anim calcmode="lin" valueType="num">
                                      <p:cBhvr>
                                        <p:cTn id="63" dur="500" fill="hold"/>
                                        <p:tgtEl>
                                          <p:spTgt spid="22">
                                            <p:bg/>
                                          </p:spTgt>
                                        </p:tgtEl>
                                        <p:attrNameLst>
                                          <p:attrName>ppt_w</p:attrName>
                                        </p:attrNameLst>
                                      </p:cBhvr>
                                      <p:tavLst>
                                        <p:tav tm="0">
                                          <p:val>
                                            <p:fltVal val="0"/>
                                          </p:val>
                                        </p:tav>
                                        <p:tav tm="100000">
                                          <p:val>
                                            <p:strVal val="#ppt_w"/>
                                          </p:val>
                                        </p:tav>
                                      </p:tavLst>
                                    </p:anim>
                                    <p:anim calcmode="lin" valueType="num">
                                      <p:cBhvr>
                                        <p:cTn id="64" dur="500" fill="hold"/>
                                        <p:tgtEl>
                                          <p:spTgt spid="22">
                                            <p:bg/>
                                          </p:spTgt>
                                        </p:tgtEl>
                                        <p:attrNameLst>
                                          <p:attrName>ppt_h</p:attrName>
                                        </p:attrNameLst>
                                      </p:cBhvr>
                                      <p:tavLst>
                                        <p:tav tm="0">
                                          <p:val>
                                            <p:fltVal val="0"/>
                                          </p:val>
                                        </p:tav>
                                        <p:tav tm="100000">
                                          <p:val>
                                            <p:strVal val="#ppt_h"/>
                                          </p:val>
                                        </p:tav>
                                      </p:tavLst>
                                    </p:anim>
                                    <p:animEffect transition="in" filter="fade">
                                      <p:cBhvr>
                                        <p:cTn id="65" dur="500"/>
                                        <p:tgtEl>
                                          <p:spTgt spid="22">
                                            <p:bg/>
                                          </p:spTgt>
                                        </p:tgtEl>
                                      </p:cBhvr>
                                    </p:animEffect>
                                    <p:anim calcmode="lin" valueType="num">
                                      <p:cBhvr>
                                        <p:cTn id="66" dur="500" fill="hold"/>
                                        <p:tgtEl>
                                          <p:spTgt spid="22">
                                            <p:bg/>
                                          </p:spTgt>
                                        </p:tgtEl>
                                        <p:attrNameLst>
                                          <p:attrName>ppt_x</p:attrName>
                                        </p:attrNameLst>
                                      </p:cBhvr>
                                      <p:tavLst>
                                        <p:tav tm="0">
                                          <p:val>
                                            <p:fltVal val="0.5"/>
                                          </p:val>
                                        </p:tav>
                                        <p:tav tm="100000">
                                          <p:val>
                                            <p:strVal val="#ppt_x"/>
                                          </p:val>
                                        </p:tav>
                                      </p:tavLst>
                                    </p:anim>
                                    <p:anim calcmode="lin" valueType="num">
                                      <p:cBhvr>
                                        <p:cTn id="67" dur="500" fill="hold"/>
                                        <p:tgtEl>
                                          <p:spTgt spid="22">
                                            <p:bg/>
                                          </p:spTgt>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xEl>
                                              <p:pRg st="0" end="0"/>
                                            </p:txEl>
                                          </p:spTgt>
                                        </p:tgtEl>
                                        <p:attrNameLst>
                                          <p:attrName>style.visibility</p:attrName>
                                        </p:attrNameLst>
                                      </p:cBhvr>
                                      <p:to>
                                        <p:strVal val="visible"/>
                                      </p:to>
                                    </p:set>
                                    <p:anim calcmode="lin" valueType="num">
                                      <p:cBhvr>
                                        <p:cTn id="70"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71"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72" dur="500"/>
                                        <p:tgtEl>
                                          <p:spTgt spid="22">
                                            <p:txEl>
                                              <p:pRg st="0" end="0"/>
                                            </p:txEl>
                                          </p:spTgt>
                                        </p:tgtEl>
                                      </p:cBhvr>
                                    </p:animEffect>
                                    <p:anim calcmode="lin" valueType="num">
                                      <p:cBhvr>
                                        <p:cTn id="73" dur="500" fill="hold"/>
                                        <p:tgtEl>
                                          <p:spTgt spid="22">
                                            <p:txEl>
                                              <p:pRg st="0" end="0"/>
                                            </p:txEl>
                                          </p:spTgt>
                                        </p:tgtEl>
                                        <p:attrNameLst>
                                          <p:attrName>ppt_x</p:attrName>
                                        </p:attrNameLst>
                                      </p:cBhvr>
                                      <p:tavLst>
                                        <p:tav tm="0">
                                          <p:val>
                                            <p:fltVal val="0.5"/>
                                          </p:val>
                                        </p:tav>
                                        <p:tav tm="100000">
                                          <p:val>
                                            <p:strVal val="#ppt_x"/>
                                          </p:val>
                                        </p:tav>
                                      </p:tavLst>
                                    </p:anim>
                                    <p:anim calcmode="lin" valueType="num">
                                      <p:cBhvr>
                                        <p:cTn id="74" dur="500" fill="hold"/>
                                        <p:tgtEl>
                                          <p:spTgt spid="22">
                                            <p:txEl>
                                              <p:pRg st="0" end="0"/>
                                            </p:tx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tmplLst>
          <p:tmpl>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Lst>
      </p:bldP>
      <p:bldP spid="20" grpId="0" build="p" animBg="1">
        <p:tmplLst>
          <p:tmpl>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Lst>
      </p:bldP>
      <p:bldP spid="21" grpId="0" build="p" animBg="1">
        <p:tmplLst>
          <p:tmpl>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Lst>
      </p:bldP>
      <p:bldP spid="22" grpId="0" build="p" animBg="1">
        <p:tmplLst>
          <p:tmpl>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58pt Title/16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998260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58pt Title/16pt Text - Blu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3591725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58pt Title/16pt Text - Purpl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3384866"/>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a:lstStyle>
            <a:lvl1pPr marL="0" indent="0">
              <a:lnSpc>
                <a:spcPts val="1800"/>
              </a:lnSpc>
              <a:spcBef>
                <a:spcPts val="1200"/>
              </a:spcBef>
              <a:buNone/>
              <a:defRPr sz="1600" baseline="0">
                <a:solidFill>
                  <a:schemeClr val="bg1"/>
                </a:solidFill>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4176332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3136344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58pt Title/24pt Text - Gray">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accent6"/>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1201403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58pt Title/24pt Text - Orang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828800"/>
          </a:xfrm>
          <a:prstGeom prst="rect">
            <a:avLst/>
          </a:prstGeom>
        </p:spPr>
        <p:txBody>
          <a:bodyPr lIns="146304" tIns="91440" rIns="146304" bIns="91440"/>
          <a:lstStyle>
            <a:lvl1pPr>
              <a:lnSpc>
                <a:spcPts val="6300"/>
              </a:lnSpc>
              <a:defRPr sz="5800" baseline="0">
                <a:solidFill>
                  <a:schemeClr val="bg1"/>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2857189"/>
            <a:ext cx="7670052" cy="3474397"/>
          </a:xfrm>
          <a:prstGeom prst="rect">
            <a:avLst/>
          </a:prstGeom>
        </p:spPr>
        <p:txBody>
          <a:bodyPr/>
          <a:lstStyle>
            <a:lvl1pPr marL="0" indent="0">
              <a:lnSpc>
                <a:spcPts val="2600"/>
              </a:lnSpc>
              <a:spcBef>
                <a:spcPts val="3000"/>
              </a:spcBef>
              <a:buNone/>
              <a:defRPr sz="2400" baseline="0">
                <a:solidFill>
                  <a:schemeClr val="bg1"/>
                </a:solidFill>
                <a:latin typeface="+mn-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2486129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2"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8" fontAlgn="base">
              <a:spcBef>
                <a:spcPct val="0"/>
              </a:spcBef>
              <a:spcAft>
                <a:spcPct val="0"/>
              </a:spcAft>
            </a:pPr>
            <a:endParaRPr lang="en-US" sz="225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9" y="1221158"/>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56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98"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1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129962453"/>
      </p:ext>
    </p:extLst>
  </p:cSld>
  <p:clrMapOvr>
    <a:masterClrMapping/>
  </p:clrMapOvr>
  <p:transition>
    <p:fade/>
  </p:transition>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3"/>
            <a:ext cx="9144000" cy="4082870"/>
          </a:xfrm>
          <a:prstGeom prst="rect">
            <a:avLst/>
          </a:prstGeom>
        </p:spPr>
        <p:txBody>
          <a:bodyPr/>
          <a:lstStyle>
            <a:lvl1pPr marL="233363" indent="-233363">
              <a:spcBef>
                <a:spcPts val="1200"/>
              </a:spcBef>
              <a:defRPr sz="2600">
                <a:latin typeface="+mn-lt"/>
              </a:defRPr>
            </a:lvl1pPr>
            <a:lvl2pPr marL="690563" indent="-233363">
              <a:spcBef>
                <a:spcPts val="1200"/>
              </a:spcBef>
              <a:buSzPct val="100000"/>
              <a:buFont typeface="Segoe UI" pitchFamily="34" charset="0"/>
              <a:buChar char="‐"/>
              <a:defRPr/>
            </a:lvl2pPr>
            <a:lvl3pPr marL="1147763" indent="-233363">
              <a:spcBef>
                <a:spcPts val="1200"/>
              </a:spcBef>
              <a:buFont typeface="Wingdings" pitchFamily="2" charset="2"/>
              <a:buChar char="§"/>
              <a:defRPr/>
            </a:lvl3pPr>
            <a:lvl4pPr marL="1600200" indent="-342900">
              <a:spcBef>
                <a:spcPts val="1200"/>
              </a:spcBef>
              <a:buFont typeface="+mj-lt"/>
              <a:buAutoNum type="arabicPeriod"/>
              <a:defRPr/>
            </a:lvl4pPr>
            <a:lvl5pPr marL="1946275" indent="-342900">
              <a:spcBef>
                <a:spcPts val="1200"/>
              </a:spcBef>
              <a:buFont typeface="+mj-lt"/>
              <a:buAutoNum type="alphaLcParenR"/>
              <a:defRPr/>
            </a:lvl5pPr>
          </a:lstStyle>
          <a:p>
            <a:pPr lvl="0"/>
            <a:r>
              <a:rPr lang="en-US" smtClean="0"/>
              <a:t>Lorem ipsum dolor sit amet, consectetur adipiscing </a:t>
            </a:r>
            <a:br>
              <a:rPr lang="en-US" smtClean="0"/>
            </a:br>
            <a:r>
              <a:rPr lang="en-US" smtClean="0"/>
              <a:t>elit. Nunc et sagittis ligula</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70459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0pt Text">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1" y="0"/>
            <a:ext cx="5964865" cy="6994525"/>
          </a:xfrm>
          <a:prstGeom prst="rect">
            <a:avLst/>
          </a:prstGeom>
        </p:spPr>
      </p:pic>
      <p:sp>
        <p:nvSpPr>
          <p:cNvPr id="9" name="Rectangle 8"/>
          <p:cNvSpPr/>
          <p:nvPr userDrawn="1"/>
        </p:nvSpPr>
        <p:spPr bwMode="auto">
          <a:xfrm>
            <a:off x="4891618" y="0"/>
            <a:ext cx="2011658" cy="6994525"/>
          </a:xfrm>
          <a:prstGeom prst="rect">
            <a:avLst/>
          </a:prstGeom>
          <a:gradFill>
            <a:gsLst>
              <a:gs pos="63000">
                <a:schemeClr val="bg1"/>
              </a:gs>
              <a:gs pos="75325">
                <a:srgbClr val="FFFFFF">
                  <a:alpha val="92000"/>
                </a:srgbClr>
              </a:gs>
              <a:gs pos="88000">
                <a:schemeClr val="bg1">
                  <a:alpha val="33000"/>
                </a:schemeClr>
              </a:gs>
              <a:gs pos="100000">
                <a:schemeClr val="bg1">
                  <a:alpha val="0"/>
                </a:schemeClr>
              </a:gs>
            </a:gsLst>
            <a:lin ang="108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 Placeholder 6"/>
          <p:cNvSpPr>
            <a:spLocks noGrp="1"/>
          </p:cNvSpPr>
          <p:nvPr>
            <p:ph type="body" sz="quarter" idx="12" hasCustomPrompt="1"/>
          </p:nvPr>
        </p:nvSpPr>
        <p:spPr>
          <a:xfrm>
            <a:off x="5761038" y="1028410"/>
            <a:ext cx="6409624" cy="5303462"/>
          </a:xfrm>
          <a:prstGeom prst="rect">
            <a:avLst/>
          </a:prstGeom>
        </p:spPr>
        <p:txBody>
          <a:bodyPr/>
          <a:lstStyle>
            <a:lvl1pPr marL="0" indent="0">
              <a:lnSpc>
                <a:spcPts val="3400"/>
              </a:lnSpc>
              <a:spcBef>
                <a:spcPts val="3600"/>
              </a:spcBef>
              <a:buNone/>
              <a:defRPr sz="3000" baseline="0">
                <a:solidFill>
                  <a:schemeClr val="tx2"/>
                </a:solidFill>
                <a:latin typeface="+mj-lt"/>
              </a:defRPr>
            </a:lvl1pPr>
            <a:lvl2pPr marL="0" indent="0">
              <a:lnSpc>
                <a:spcPts val="1800"/>
              </a:lnSpc>
              <a:spcBef>
                <a:spcPts val="1200"/>
              </a:spcBef>
              <a:buNone/>
              <a:defRPr sz="1600"/>
            </a:lvl2pPr>
            <a:lvl3pPr marL="0" indent="0">
              <a:lnSpc>
                <a:spcPts val="1800"/>
              </a:lnSpc>
              <a:spcBef>
                <a:spcPts val="1200"/>
              </a:spcBef>
              <a:buNone/>
              <a:defRPr sz="1600"/>
            </a:lvl3pPr>
            <a:lvl4pPr marL="0" indent="0">
              <a:lnSpc>
                <a:spcPts val="1800"/>
              </a:lnSpc>
              <a:spcBef>
                <a:spcPts val="1200"/>
              </a:spcBef>
              <a:buNone/>
              <a:defRPr sz="1600"/>
            </a:lvl4pPr>
            <a:lvl5pPr marL="0" indent="0">
              <a:lnSpc>
                <a:spcPts val="1800"/>
              </a:lnSpc>
              <a:spcBef>
                <a:spcPts val="1200"/>
              </a:spcBef>
              <a:buNone/>
              <a:defRPr sz="1600"/>
            </a:lvl5pPr>
          </a:lstStyle>
          <a:p>
            <a:pPr lvl="0"/>
            <a:r>
              <a:rPr lang="en-US" smtClean="0"/>
              <a:t>Lorem ipsum dolor sit amet, consectetur adipiscing elit. Suspendisse eu justo tempus. </a:t>
            </a:r>
          </a:p>
          <a:p>
            <a:pPr lvl="0"/>
            <a:r>
              <a:rPr lang="en-US" smtClean="0"/>
              <a:t>Aenean porttitor pulvinar lorem, </a:t>
            </a:r>
            <a:br>
              <a:rPr lang="en-US" smtClean="0"/>
            </a:br>
            <a:r>
              <a:rPr lang="en-US" smtClean="0"/>
              <a:t>eu accumsan purus mattis nec. </a:t>
            </a:r>
          </a:p>
          <a:p>
            <a:pPr lvl="0"/>
            <a:r>
              <a:rPr lang="en-US" smtClean="0"/>
              <a:t>Cum sociis natoque penatibus </a:t>
            </a:r>
            <a:br>
              <a:rPr lang="en-US" smtClean="0"/>
            </a:br>
            <a:r>
              <a:rPr lang="en-US" smtClean="0"/>
              <a:t>et magnis dis parturient montes, nascetur ridiculus mus.</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514167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64964"/>
            <a:ext cx="9143999" cy="1097302"/>
          </a:xfrm>
          <a:prstGeom prst="rect">
            <a:avLst/>
          </a:prstGeom>
        </p:spPr>
        <p:txBody>
          <a:bodyPr lIns="146304" tIns="91440" rIns="146304" bIns="91440"/>
          <a:lstStyle>
            <a:lvl1pPr>
              <a:lnSpc>
                <a:spcPts val="6300"/>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35311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6pt Header w/Subtext">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4"/>
          <p:cNvSpPr>
            <a:spLocks noGrp="1"/>
          </p:cNvSpPr>
          <p:nvPr>
            <p:ph type="body" sz="quarter" idx="11"/>
          </p:nvPr>
        </p:nvSpPr>
        <p:spPr>
          <a:xfrm>
            <a:off x="274639" y="355512"/>
            <a:ext cx="6400799" cy="629914"/>
          </a:xfrm>
          <a:prstGeom prst="rect">
            <a:avLst/>
          </a:prstGeom>
        </p:spPr>
        <p:txBody>
          <a:bodyPr lIns="146304" tIns="109728" rIns="146304" bIns="109728" anchor="t" anchorCtr="0"/>
          <a:lstStyle>
            <a:lvl1pPr marL="0" indent="0">
              <a:lnSpc>
                <a:spcPts val="3600"/>
              </a:lnSpc>
              <a:buFontTx/>
              <a:buNone/>
              <a:defRPr sz="36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11" name="Text Placeholder 10"/>
          <p:cNvSpPr>
            <a:spLocks noGrp="1"/>
          </p:cNvSpPr>
          <p:nvPr>
            <p:ph type="body" sz="quarter" idx="14"/>
          </p:nvPr>
        </p:nvSpPr>
        <p:spPr>
          <a:xfrm>
            <a:off x="274638" y="2125663"/>
            <a:ext cx="3200429" cy="2743200"/>
          </a:xfrm>
          <a:prstGeom prst="rect">
            <a:avLst/>
          </a:prstGeom>
        </p:spPr>
        <p:txBody>
          <a:bodyPr/>
          <a:lstStyle>
            <a:lvl1pPr marL="0" indent="0">
              <a:lnSpc>
                <a:spcPct val="100000"/>
              </a:lnSpc>
              <a:spcBef>
                <a:spcPts val="0"/>
              </a:spcBef>
              <a:spcAft>
                <a:spcPts val="3000"/>
              </a:spcAft>
              <a:buNone/>
              <a:defRPr sz="1800">
                <a:latin typeface="+mn-lt"/>
              </a:defRPr>
            </a:lvl1pPr>
            <a:lvl2pPr marL="3175" indent="0">
              <a:lnSpc>
                <a:spcPts val="1450"/>
              </a:lnSpc>
              <a:spcBef>
                <a:spcPts val="0"/>
              </a:spcBef>
              <a:spcAft>
                <a:spcPts val="1200"/>
              </a:spcAft>
              <a:buNone/>
              <a:defRPr sz="1300" b="1"/>
            </a:lvl2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296301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40pt Header &amp; 24pt Title Box">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a:prstGeom prst="rect">
            <a:avLst/>
          </a:prstGeom>
        </p:spPr>
        <p:txBody>
          <a:bodyPr/>
          <a:lstStyle>
            <a:lvl1pPr marL="0" indent="0">
              <a:buNone/>
              <a:defRPr>
                <a:solidFill>
                  <a:srgbClr val="505050"/>
                </a:solidFill>
              </a:defRPr>
            </a:lvl1pPr>
          </a:lstStyle>
          <a:p>
            <a:r>
              <a:rPr lang="en-US" dirty="0" smtClean="0"/>
              <a:t>Click icon to add picture</a:t>
            </a:r>
            <a:endParaRPr lang="en-US" dirty="0"/>
          </a:p>
        </p:txBody>
      </p:sp>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8"/>
          <p:cNvSpPr>
            <a:spLocks noGrp="1"/>
          </p:cNvSpPr>
          <p:nvPr>
            <p:ph type="body" sz="quarter" idx="14"/>
          </p:nvPr>
        </p:nvSpPr>
        <p:spPr>
          <a:xfrm>
            <a:off x="274638" y="1242535"/>
            <a:ext cx="5029200" cy="5029200"/>
          </a:xfrm>
          <a:prstGeom prst="rect">
            <a:avLst/>
          </a:prstGeom>
        </p:spPr>
        <p:txBody>
          <a:bodyPr lIns="146304" tIns="91440" rIns="146304" bIns="91440"/>
          <a:lstStyle>
            <a:lvl1pPr marL="0" indent="0">
              <a:lnSpc>
                <a:spcPts val="2900"/>
              </a:lnSpc>
              <a:spcBef>
                <a:spcPts val="0"/>
              </a:spcBef>
              <a:spcAft>
                <a:spcPts val="2400"/>
              </a:spcAft>
              <a:buNone/>
              <a:defRPr lang="en-US" sz="2400" kern="1200" spc="0" baseline="0">
                <a:solidFill>
                  <a:schemeClr val="bg1"/>
                </a:solidFill>
                <a:latin typeface="+mj-lt"/>
                <a:ea typeface="+mn-ea"/>
                <a:cs typeface="+mn-cs"/>
              </a:defRPr>
            </a:lvl1pPr>
            <a:lvl2pPr marL="342900" indent="0">
              <a:buNone/>
              <a:defRPr/>
            </a:lvl2pPr>
            <a:lvl3pPr marL="571500" indent="0">
              <a:buNone/>
              <a:defRPr/>
            </a:lvl3pPr>
            <a:lvl4pPr marL="800100" indent="0">
              <a:buNone/>
              <a:defRPr/>
            </a:lvl4pPr>
            <a:lvl5pPr marL="1028700" indent="0">
              <a:buNone/>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a:p>
        </p:txBody>
      </p:sp>
    </p:spTree>
    <p:extLst>
      <p:ext uri="{BB962C8B-B14F-4D97-AF65-F5344CB8AC3E}">
        <p14:creationId xmlns:p14="http://schemas.microsoft.com/office/powerpoint/2010/main" val="3960018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4pt Title">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4"/>
          <p:cNvSpPr>
            <a:spLocks noGrp="1"/>
          </p:cNvSpPr>
          <p:nvPr>
            <p:ph type="body" sz="quarter" idx="10"/>
          </p:nvPr>
        </p:nvSpPr>
        <p:spPr>
          <a:xfrm>
            <a:off x="274818"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1641153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24pt Title/48pt header">
    <p:spTree>
      <p:nvGrpSpPr>
        <p:cNvPr id="1" name=""/>
        <p:cNvGrpSpPr/>
        <p:nvPr/>
      </p:nvGrpSpPr>
      <p:grpSpPr>
        <a:xfrm>
          <a:off x="0" y="0"/>
          <a:ext cx="0" cy="0"/>
          <a:chOff x="0" y="0"/>
          <a:chExt cx="0" cy="0"/>
        </a:xfrm>
      </p:grpSpPr>
      <p:sp>
        <p:nvSpPr>
          <p:cNvPr id="6" name="Text Placeholder 4"/>
          <p:cNvSpPr>
            <a:spLocks noGrp="1"/>
          </p:cNvSpPr>
          <p:nvPr>
            <p:ph type="body" sz="quarter" idx="13"/>
          </p:nvPr>
        </p:nvSpPr>
        <p:spPr>
          <a:xfrm>
            <a:off x="259554" y="1499851"/>
            <a:ext cx="8244658" cy="677108"/>
          </a:xfrm>
          <a:prstGeom prst="rect">
            <a:avLst/>
          </a:prstGeom>
        </p:spPr>
        <p:txBody>
          <a:bodyPr lIns="146304" tIns="91440" rIns="146304" bIns="91440"/>
          <a:lstStyle>
            <a:lvl1pPr marL="0" indent="0">
              <a:lnSpc>
                <a:spcPct val="90000"/>
              </a:lnSpc>
              <a:buFontTx/>
              <a:buNone/>
              <a:defRPr sz="4800">
                <a:solidFill>
                  <a:schemeClr val="tx2"/>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
        <p:nvSpPr>
          <p:cNvPr id="2" name="Footer Placeholder 1"/>
          <p:cNvSpPr>
            <a:spLocks noGrp="1"/>
          </p:cNvSpPr>
          <p:nvPr>
            <p:ph type="ftr" sz="quarter" idx="14"/>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tx2"/>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17682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747844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Gray Background &amp; Tiles">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 name="Group 12"/>
          <p:cNvGrpSpPr/>
          <p:nvPr userDrawn="1"/>
        </p:nvGrpSpPr>
        <p:grpSpPr>
          <a:xfrm>
            <a:off x="278608" y="296863"/>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1" name="Picture 10"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2" name="Picture 11"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14" name="Text Placeholder 4"/>
          <p:cNvSpPr>
            <a:spLocks noGrp="1"/>
          </p:cNvSpPr>
          <p:nvPr>
            <p:ph type="body" sz="quarter" idx="13"/>
          </p:nvPr>
        </p:nvSpPr>
        <p:spPr>
          <a:xfrm>
            <a:off x="274638" y="2122379"/>
            <a:ext cx="11887200" cy="1828800"/>
          </a:xfrm>
          <a:prstGeom prst="rect">
            <a:avLst/>
          </a:prstGeom>
        </p:spPr>
        <p:txBody>
          <a:bodyPr lIns="146304" tIns="91440" rIns="146304" bIns="91440"/>
          <a:lstStyle>
            <a:lvl1pPr marL="0" indent="0">
              <a:lnSpc>
                <a:spcPct val="90000"/>
              </a:lnSpc>
              <a:buFontTx/>
              <a:buNone/>
              <a:defRPr sz="8800" b="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3325618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54pt Text- Gray Background">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Text Placeholder 4"/>
          <p:cNvSpPr>
            <a:spLocks noGrp="1"/>
          </p:cNvSpPr>
          <p:nvPr>
            <p:ph type="body" sz="quarter" idx="13"/>
          </p:nvPr>
        </p:nvSpPr>
        <p:spPr>
          <a:xfrm>
            <a:off x="274638" y="296863"/>
            <a:ext cx="11887200" cy="1828800"/>
          </a:xfrm>
          <a:prstGeom prst="rect">
            <a:avLst/>
          </a:prstGeom>
        </p:spPr>
        <p:txBody>
          <a:bodyPr lIns="146304" tIns="91440" rIns="146304" bIns="91440"/>
          <a:lstStyle>
            <a:lvl1pPr marL="0" indent="0">
              <a:lnSpc>
                <a:spcPct val="90000"/>
              </a:lnSpc>
              <a:buFontTx/>
              <a:buNone/>
              <a:defRPr sz="5400">
                <a:solidFill>
                  <a:schemeClr val="bg1"/>
                </a:solidFill>
                <a:latin typeface="+mj-lt"/>
              </a:defRPr>
            </a:lvl1pPr>
            <a:lvl2pPr marL="342867" indent="0">
              <a:buFontTx/>
              <a:buNone/>
              <a:defRPr sz="3600">
                <a:latin typeface="Segoe Pro Light"/>
              </a:defRPr>
            </a:lvl2pPr>
            <a:lvl3pPr marL="571444" indent="0">
              <a:buFontTx/>
              <a:buNone/>
              <a:defRPr sz="3600">
                <a:latin typeface="Segoe Pro Light"/>
              </a:defRPr>
            </a:lvl3pPr>
            <a:lvl4pPr marL="800021" indent="0">
              <a:buFontTx/>
              <a:buNone/>
              <a:defRPr sz="3600">
                <a:latin typeface="Segoe Pro Light"/>
              </a:defRPr>
            </a:lvl4pPr>
            <a:lvl5pPr marL="1028598"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3068626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losing log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2" y="0"/>
            <a:ext cx="12435840" cy="6995160"/>
          </a:xfrm>
          <a:prstGeom prst="rect">
            <a:avLst/>
          </a:prstGeom>
        </p:spPr>
      </p:pic>
      <p:sp>
        <p:nvSpPr>
          <p:cNvPr id="6" name="Rectangle 5"/>
          <p:cNvSpPr/>
          <p:nvPr userDrawn="1"/>
        </p:nvSpPr>
        <p:spPr bwMode="gray">
          <a:xfrm>
            <a:off x="0" y="4868863"/>
            <a:ext cx="12436475" cy="2125662"/>
          </a:xfrm>
          <a:prstGeom prst="rect">
            <a:avLst/>
          </a:prstGeom>
          <a:solidFill>
            <a:srgbClr val="50505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2" name="Text Box 3"/>
          <p:cNvSpPr txBox="1">
            <a:spLocks noChangeArrowheads="1"/>
          </p:cNvSpPr>
          <p:nvPr userDrawn="1"/>
        </p:nvSpPr>
        <p:spPr bwMode="white">
          <a:xfrm>
            <a:off x="7589822" y="6294476"/>
            <a:ext cx="45719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algn="r" defTabSz="932215" eaLnBrk="0" hangingPunct="0"/>
            <a:r>
              <a:rPr lang="en-US" sz="700" dirty="0">
                <a:gradFill>
                  <a:gsLst>
                    <a:gs pos="12389">
                      <a:srgbClr val="FFFFFF"/>
                    </a:gs>
                    <a:gs pos="54000">
                      <a:srgbClr val="FFFFFF"/>
                    </a:gs>
                  </a:gsLst>
                  <a:lin ang="5400000" scaled="0"/>
                </a:gradFill>
                <a:cs typeface="Segoe UI" pitchFamily="34" charset="0"/>
              </a:rPr>
              <a:t>© </a:t>
            </a:r>
            <a:r>
              <a:rPr lang="en-US" sz="700" dirty="0" smtClean="0">
                <a:gradFill>
                  <a:gsLst>
                    <a:gs pos="12389">
                      <a:srgbClr val="FFFFFF"/>
                    </a:gs>
                    <a:gs pos="54000">
                      <a:srgbClr val="FFFFFF"/>
                    </a:gs>
                  </a:gsLst>
                  <a:lin ang="5400000" scaled="0"/>
                </a:gradFill>
                <a:cs typeface="Segoe UI" pitchFamily="34" charset="0"/>
              </a:rPr>
              <a:t>2015 </a:t>
            </a:r>
            <a:r>
              <a:rPr lang="en-US" sz="700" dirty="0">
                <a:gradFill>
                  <a:gsLst>
                    <a:gs pos="12389">
                      <a:srgbClr val="FFFFFF"/>
                    </a:gs>
                    <a:gs pos="54000">
                      <a:srgbClr val="FFFFFF"/>
                    </a:gs>
                  </a:gsLst>
                  <a:lin ang="5400000" scaled="0"/>
                </a:gradFill>
                <a:cs typeface="Segoe UI" pitchFamily="34" charset="0"/>
              </a:rPr>
              <a:t>Microsoft Corporation. All rights reserved. </a:t>
            </a:r>
          </a:p>
        </p:txBody>
      </p:sp>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59230" y="5580859"/>
            <a:ext cx="3291840" cy="701671"/>
          </a:xfrm>
          <a:prstGeom prst="rect">
            <a:avLst/>
          </a:prstGeom>
        </p:spPr>
      </p:pic>
    </p:spTree>
    <p:extLst>
      <p:ext uri="{BB962C8B-B14F-4D97-AF65-F5344CB8AC3E}">
        <p14:creationId xmlns:p14="http://schemas.microsoft.com/office/powerpoint/2010/main" val="17293980"/>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Blank - Black Background">
    <p:bg>
      <p:bgPr>
        <a:solidFill>
          <a:schemeClr val="tx1"/>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279322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Thank You Slide Soli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674311"/>
            <a:ext cx="11228387" cy="1737340"/>
          </a:xfrm>
          <a:prstGeom prst="rect">
            <a:avLst/>
          </a:prstGeom>
        </p:spPr>
        <p:txBody>
          <a:bodyPr anchor="ctr"/>
          <a:lstStyle>
            <a:lvl1pPr>
              <a:defRPr sz="6000">
                <a:solidFill>
                  <a:schemeClr val="tx2"/>
                </a:solidFill>
              </a:defRPr>
            </a:lvl1pPr>
          </a:lstStyle>
          <a:p>
            <a:r>
              <a:rPr lang="en-US" smtClean="0"/>
              <a:t>Thank you</a:t>
            </a:r>
            <a:endParaRPr lang="en-US"/>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80440" y="492475"/>
            <a:ext cx="1250445" cy="266701"/>
          </a:xfrm>
          <a:prstGeom prst="rect">
            <a:avLst/>
          </a:prstGeom>
        </p:spPr>
      </p:pic>
    </p:spTree>
    <p:extLst>
      <p:ext uri="{BB962C8B-B14F-4D97-AF65-F5344CB8AC3E}">
        <p14:creationId xmlns:p14="http://schemas.microsoft.com/office/powerpoint/2010/main" val="478382382"/>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8 Categories">
    <p:bg>
      <p:bgPr>
        <a:solidFill>
          <a:schemeClr val="accent4"/>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4"/>
          </p:nvPr>
        </p:nvSpPr>
        <p:spPr/>
        <p:txBody>
          <a:bodyPr/>
          <a:lstStyle>
            <a:lvl1pPr>
              <a:defRPr>
                <a:solidFill>
                  <a:schemeClr val="bg1"/>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19" y="375657"/>
            <a:ext cx="6400614" cy="457195"/>
          </a:xfrm>
          <a:prstGeom prst="rect">
            <a:avLst/>
          </a:prstGeom>
        </p:spPr>
        <p:txBody>
          <a:bodyPr lIns="182880" tIns="146304" rIns="182880" bIns="146304" anchor="ctr" anchorCtr="0"/>
          <a:lstStyle>
            <a:lvl1pPr marL="0" indent="0">
              <a:lnSpc>
                <a:spcPts val="2800"/>
              </a:lnSpc>
              <a:spcBef>
                <a:spcPts val="0"/>
              </a:spcBef>
              <a:buFontTx/>
              <a:buNone/>
              <a:defRPr sz="2400">
                <a:solidFill>
                  <a:schemeClr val="bg1"/>
                </a:solidFill>
                <a:latin typeface="+mj-lt"/>
              </a:defRPr>
            </a:lvl1pPr>
            <a:lvl2pPr marL="342867" indent="0">
              <a:buFontTx/>
              <a:buNone/>
              <a:defRPr sz="2400">
                <a:latin typeface="Segoe Pro Light"/>
              </a:defRPr>
            </a:lvl2pPr>
            <a:lvl3pPr marL="571444" indent="0">
              <a:buFontTx/>
              <a:buNone/>
              <a:defRPr sz="2400">
                <a:latin typeface="Segoe Pro Light"/>
              </a:defRPr>
            </a:lvl3pPr>
            <a:lvl4pPr marL="800021" indent="0">
              <a:buFontTx/>
              <a:buNone/>
              <a:defRPr sz="2400">
                <a:latin typeface="Segoe Pro Light"/>
              </a:defRPr>
            </a:lvl4pPr>
            <a:lvl5pPr marL="1028598" indent="0">
              <a:buFontTx/>
              <a:buNone/>
              <a:defRPr sz="2400">
                <a:latin typeface="Segoe Pro Light"/>
              </a:defRPr>
            </a:lvl5pPr>
          </a:lstStyle>
          <a:p>
            <a:pPr lvl="0"/>
            <a:r>
              <a:rPr lang="en-US" smtClean="0"/>
              <a:t>Click to edit Master text styles</a:t>
            </a:r>
          </a:p>
        </p:txBody>
      </p:sp>
      <p:sp>
        <p:nvSpPr>
          <p:cNvPr id="7" name="Text Placeholder 26"/>
          <p:cNvSpPr>
            <a:spLocks noGrp="1"/>
          </p:cNvSpPr>
          <p:nvPr>
            <p:ph type="body" sz="quarter" idx="29" hasCustomPrompt="1"/>
          </p:nvPr>
        </p:nvSpPr>
        <p:spPr>
          <a:xfrm>
            <a:off x="457580" y="1091909"/>
            <a:ext cx="2743200"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a:t>
            </a:r>
            <a:r>
              <a:rPr lang="en-US" smtClean="0"/>
              <a:t>to edit </a:t>
            </a:r>
            <a:r>
              <a:rPr lang="en-US" dirty="0" smtClean="0"/>
              <a:t/>
            </a:r>
            <a:br>
              <a:rPr lang="en-US" dirty="0" smtClean="0"/>
            </a:br>
            <a:r>
              <a:rPr lang="en-US" dirty="0" smtClean="0"/>
              <a:t>Master text styles</a:t>
            </a:r>
          </a:p>
        </p:txBody>
      </p:sp>
      <p:sp>
        <p:nvSpPr>
          <p:cNvPr id="8" name="Text Placeholder 26"/>
          <p:cNvSpPr>
            <a:spLocks noGrp="1"/>
          </p:cNvSpPr>
          <p:nvPr>
            <p:ph type="body" sz="quarter" idx="30" hasCustomPrompt="1"/>
          </p:nvPr>
        </p:nvSpPr>
        <p:spPr>
          <a:xfrm>
            <a:off x="332278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9" name="Text Placeholder 26"/>
          <p:cNvSpPr>
            <a:spLocks noGrp="1"/>
          </p:cNvSpPr>
          <p:nvPr>
            <p:ph type="body" sz="quarter" idx="32" hasCustomPrompt="1"/>
          </p:nvPr>
        </p:nvSpPr>
        <p:spPr>
          <a:xfrm>
            <a:off x="6187706"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1" name="Text Placeholder 26"/>
          <p:cNvSpPr>
            <a:spLocks noGrp="1"/>
          </p:cNvSpPr>
          <p:nvPr>
            <p:ph type="body" sz="quarter" idx="33" hasCustomPrompt="1"/>
          </p:nvPr>
        </p:nvSpPr>
        <p:spPr>
          <a:xfrm>
            <a:off x="9052627" y="1091909"/>
            <a:ext cx="2742914" cy="2743200"/>
          </a:xfrm>
          <a:prstGeom prst="rect">
            <a:avLst/>
          </a:prstGeom>
          <a:solidFill>
            <a:schemeClr val="bg1"/>
          </a:solidFill>
        </p:spPr>
        <p:txBody>
          <a:bodyPr lIns="146304" tIns="91440" rIns="146304" bIns="91440">
            <a:noAutofit/>
          </a:bodyPr>
          <a:lstStyle>
            <a:lvl1pPr marL="0" indent="0">
              <a:lnSpc>
                <a:spcPct val="90000"/>
              </a:lnSpc>
              <a:buFontTx/>
              <a:buNone/>
              <a:defRPr sz="2400">
                <a:solidFill>
                  <a:schemeClr val="accent3"/>
                </a:soli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2" name="Text Placeholder 26"/>
          <p:cNvSpPr>
            <a:spLocks noGrp="1"/>
          </p:cNvSpPr>
          <p:nvPr>
            <p:ph type="body" sz="quarter" idx="38" hasCustomPrompt="1"/>
          </p:nvPr>
        </p:nvSpPr>
        <p:spPr>
          <a:xfrm>
            <a:off x="457580" y="3954455"/>
            <a:ext cx="2743200" cy="2560671"/>
          </a:xfrm>
          <a:prstGeom prst="rect">
            <a:avLst/>
          </a:prstGeom>
          <a:solidFill>
            <a:srgbClr val="4668B3"/>
          </a:solidFill>
        </p:spPr>
        <p:txBody>
          <a:bodyPr lIns="182880" tIns="146304" bIns="146304">
            <a:noAutofit/>
          </a:bodyPr>
          <a:lstStyle>
            <a:lvl1pPr marL="0" indent="0">
              <a:lnSpc>
                <a:spcPct val="9000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smtClean="0"/>
              <a:t>Lower boxes are Blue 660</a:t>
            </a:r>
          </a:p>
          <a:p>
            <a:pPr lvl="0"/>
            <a:r>
              <a:rPr lang="en-US" smtClean="0"/>
              <a:t>(R=70 G=104 B=197)</a:t>
            </a:r>
            <a:endParaRPr lang="en-US" dirty="0" smtClean="0"/>
          </a:p>
        </p:txBody>
      </p:sp>
      <p:sp>
        <p:nvSpPr>
          <p:cNvPr id="13" name="Text Placeholder 26"/>
          <p:cNvSpPr>
            <a:spLocks noGrp="1"/>
          </p:cNvSpPr>
          <p:nvPr>
            <p:ph type="body" sz="quarter" idx="39" hasCustomPrompt="1"/>
          </p:nvPr>
        </p:nvSpPr>
        <p:spPr>
          <a:xfrm>
            <a:off x="3322871"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4" name="Text Placeholder 26"/>
          <p:cNvSpPr>
            <a:spLocks noGrp="1"/>
          </p:cNvSpPr>
          <p:nvPr>
            <p:ph type="body" sz="quarter" idx="41" hasCustomPrompt="1"/>
          </p:nvPr>
        </p:nvSpPr>
        <p:spPr>
          <a:xfrm>
            <a:off x="9052882"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Segoe Pro"/>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
        <p:nvSpPr>
          <p:cNvPr id="15" name="Text Placeholder 26"/>
          <p:cNvSpPr>
            <a:spLocks noGrp="1"/>
          </p:cNvSpPr>
          <p:nvPr>
            <p:ph type="body" sz="quarter" idx="42" hasCustomPrompt="1"/>
          </p:nvPr>
        </p:nvSpPr>
        <p:spPr>
          <a:xfrm>
            <a:off x="6187876" y="3954457"/>
            <a:ext cx="2742914" cy="2560643"/>
          </a:xfrm>
          <a:prstGeom prst="rect">
            <a:avLst/>
          </a:prstGeom>
          <a:solidFill>
            <a:srgbClr val="4668B3"/>
          </a:solidFill>
        </p:spPr>
        <p:txBody>
          <a:bodyPr lIns="182880" tIns="146304" bIns="146304">
            <a:noAutofit/>
          </a:bodyPr>
          <a:lstStyle>
            <a:lvl1pPr marL="0" indent="0">
              <a:lnSpc>
                <a:spcPts val="1440"/>
              </a:lnSpc>
              <a:spcBef>
                <a:spcPts val="0"/>
              </a:spcBef>
              <a:spcAft>
                <a:spcPts val="600"/>
              </a:spcAft>
              <a:buFontTx/>
              <a:buNone/>
              <a:defRPr sz="1200" b="0">
                <a:solidFill>
                  <a:schemeClr val="bg1"/>
                </a:soli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smtClean="0"/>
              <a:t>Click to edit </a:t>
            </a:r>
            <a:br>
              <a:rPr lang="en-US" dirty="0" smtClean="0"/>
            </a:br>
            <a:r>
              <a:rPr lang="en-US" dirty="0" smtClean="0"/>
              <a:t>Master text styles</a:t>
            </a:r>
          </a:p>
        </p:txBody>
      </p:sp>
    </p:spTree>
    <p:extLst>
      <p:ext uri="{BB962C8B-B14F-4D97-AF65-F5344CB8AC3E}">
        <p14:creationId xmlns:p14="http://schemas.microsoft.com/office/powerpoint/2010/main" val="306568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318457410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182803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65740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46582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2568787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3"/>
            <a:ext cx="10058400" cy="1828800"/>
          </a:xfrm>
          <a:prstGeom prst="rect">
            <a:avLst/>
          </a:prstGeom>
        </p:spPr>
        <p:txBody>
          <a:bodyPr/>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2423781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3"/>
            <a:ext cx="10463986" cy="1720381"/>
          </a:xfrm>
          <a:prstGeom prst="rect">
            <a:avLst/>
          </a:prstGeom>
        </p:spPr>
        <p:txBody>
          <a:bodyPr lIns="146304" tIns="91440" rIns="146304" bIns="91440"/>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673223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490" indent="-290490">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4" indent="-280966">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4" indent="-290490">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6" indent="-228582">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7" indent="-228582">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3482969643"/>
      </p:ext>
    </p:extLst>
  </p:cSld>
  <p:clrMapOvr>
    <a:masterClrMapping/>
  </p:clrMapOvr>
  <p:transition>
    <p:fade/>
  </p:transition>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75398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a:prstGeom prst="rect">
            <a:avLst/>
          </a:prstGeom>
        </p:spPr>
        <p:txBody>
          <a:bodyPr/>
          <a:lstStyle/>
          <a:p>
            <a:endParaRPr lang="en-US" dirty="0"/>
          </a:p>
        </p:txBody>
      </p:sp>
    </p:spTree>
    <p:extLst>
      <p:ext uri="{BB962C8B-B14F-4D97-AF65-F5344CB8AC3E}">
        <p14:creationId xmlns:p14="http://schemas.microsoft.com/office/powerpoint/2010/main" val="2928971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412581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2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4" y="6494976"/>
            <a:ext cx="2085526"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754242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3"/>
            <a:ext cx="10972800" cy="906462"/>
          </a:xfrm>
          <a:prstGeom prst="rect">
            <a:avLst/>
          </a:prstGeom>
          <a:noFill/>
        </p:spPr>
        <p:txBody>
          <a:bodyPr/>
          <a:lstStyle>
            <a:lvl1pPr marL="0" indent="0">
              <a:lnSpc>
                <a:spcPts val="5500"/>
              </a:lnSpc>
              <a:spcBef>
                <a:spcPts val="0"/>
              </a:spcBef>
              <a:buFontTx/>
              <a:buNone/>
              <a:defRPr sz="5200">
                <a:solidFill>
                  <a:schemeClr val="tx2"/>
                </a:solidFill>
                <a:latin typeface="+mj-lt"/>
              </a:defRPr>
            </a:lvl1pPr>
            <a:lvl2pPr marL="0" indent="0">
              <a:lnSpc>
                <a:spcPts val="2600"/>
              </a:lnSpc>
              <a:spcBef>
                <a:spcPts val="1800"/>
              </a:spcBef>
              <a:spcAft>
                <a:spcPts val="0"/>
              </a:spcAft>
              <a:buFontTx/>
              <a:buNone/>
              <a:defRPr sz="5400">
                <a:solidFill>
                  <a:schemeClr val="tx2"/>
                </a:solidFill>
                <a:latin typeface="+mj-lt"/>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3017559831"/>
      </p:ext>
    </p:extLst>
  </p:cSld>
  <p:clrMapOvr>
    <a:masterClrMapping/>
  </p:clrMapOvr>
  <p:transition>
    <p:fade/>
  </p:transition>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40886475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pic>
        <p:nvPicPr>
          <p:cNvPr id="9" name="Picture 8" descr="DataInsights_quadtone.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2330" y="-1"/>
            <a:ext cx="12436475" cy="6995517"/>
          </a:xfrm>
          <a:prstGeom prst="rect">
            <a:avLst/>
          </a:prstGeom>
        </p:spPr>
      </p:pic>
      <p:sp>
        <p:nvSpPr>
          <p:cNvPr id="12" name="Rectangle 11"/>
          <p:cNvSpPr/>
          <p:nvPr userDrawn="1"/>
        </p:nvSpPr>
        <p:spPr bwMode="auto">
          <a:xfrm>
            <a:off x="0" y="0"/>
            <a:ext cx="6175127" cy="7006405"/>
          </a:xfrm>
          <a:prstGeom prst="rect">
            <a:avLst/>
          </a:prstGeom>
          <a:gradFill flip="none" rotWithShape="1">
            <a:gsLst>
              <a:gs pos="100000">
                <a:srgbClr val="003963">
                  <a:alpha val="0"/>
                </a:srgbClr>
              </a:gs>
              <a:gs pos="0">
                <a:srgbClr val="03122F"/>
              </a:gs>
              <a:gs pos="50000">
                <a:srgbClr val="072450">
                  <a:alpha val="90000"/>
                </a:srgbClr>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37" rIns="0" bIns="46637" anchor="ct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16" name="Title 1"/>
          <p:cNvSpPr>
            <a:spLocks noGrp="1"/>
          </p:cNvSpPr>
          <p:nvPr>
            <p:ph type="ctrTitle"/>
          </p:nvPr>
        </p:nvSpPr>
        <p:spPr>
          <a:xfrm>
            <a:off x="274639" y="1456836"/>
            <a:ext cx="5597112" cy="915537"/>
          </a:xfrm>
        </p:spPr>
        <p:txBody>
          <a:bodyPr/>
          <a:lstStyle>
            <a:lvl1pPr>
              <a:defRPr sz="5200">
                <a:solidFill>
                  <a:schemeClr val="bg1"/>
                </a:solidFill>
              </a:defRPr>
            </a:lvl1pPr>
          </a:lstStyle>
          <a:p>
            <a:r>
              <a:rPr lang="en-US" smtClean="0"/>
              <a:t>Click to edit Master title style</a:t>
            </a:r>
            <a:endParaRPr lang="en-US" dirty="0"/>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1150" y="329701"/>
            <a:ext cx="1608148" cy="591547"/>
          </a:xfrm>
          <a:prstGeom prst="rect">
            <a:avLst/>
          </a:prstGeom>
        </p:spPr>
      </p:pic>
    </p:spTree>
    <p:extLst>
      <p:ext uri="{BB962C8B-B14F-4D97-AF65-F5344CB8AC3E}">
        <p14:creationId xmlns:p14="http://schemas.microsoft.com/office/powerpoint/2010/main" val="2355120318"/>
      </p:ext>
    </p:extLst>
  </p:cSld>
  <p:clrMapOvr>
    <a:masterClrMapping/>
  </p:clrMapOvr>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pic>
        <p:nvPicPr>
          <p:cNvPr id="3" name="Picture 2" descr="DataInsights-iStock_000022453217Large.jpg"/>
          <p:cNvPicPr>
            <a:picLocks noChangeAspect="1"/>
          </p:cNvPicPr>
          <p:nvPr userDrawn="1"/>
        </p:nvPicPr>
        <p:blipFill rotWithShape="1">
          <a:blip r:embed="rId2">
            <a:alphaModFix/>
            <a:extLst>
              <a:ext uri="{28A0092B-C50C-407E-A947-70E740481C1C}">
                <a14:useLocalDpi xmlns:a14="http://schemas.microsoft.com/office/drawing/2010/main" val="0"/>
              </a:ext>
            </a:extLst>
          </a:blip>
          <a:srcRect/>
          <a:stretch/>
        </p:blipFill>
        <p:spPr>
          <a:xfrm>
            <a:off x="0" y="0"/>
            <a:ext cx="12466637" cy="6994525"/>
          </a:xfrm>
          <a:prstGeom prst="rect">
            <a:avLst/>
          </a:prstGeom>
        </p:spPr>
      </p:pic>
    </p:spTree>
    <p:extLst>
      <p:ext uri="{BB962C8B-B14F-4D97-AF65-F5344CB8AC3E}">
        <p14:creationId xmlns:p14="http://schemas.microsoft.com/office/powerpoint/2010/main" val="2532289522"/>
      </p:ext>
    </p:extLst>
  </p:cSld>
  <p:clrMapOvr>
    <a:masterClrMapping/>
  </p:clrMapOvr>
  <p:transition spd="med">
    <p:wipe dir="r"/>
  </p:transition>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smtClean="0"/>
              <a:t>Click to edit Master text styles</a:t>
            </a:r>
            <a:endParaRPr lang="en-US"/>
          </a:p>
        </p:txBody>
      </p:sp>
      <p:sp>
        <p:nvSpPr>
          <p:cNvPr id="4" name="Footer Placeholder 2"/>
          <p:cNvSpPr>
            <a:spLocks noGrp="1"/>
          </p:cNvSpPr>
          <p:nvPr>
            <p:ph type="ftr" sz="quarter" idx="14"/>
          </p:nvPr>
        </p:nvSpPr>
        <p:spPr/>
        <p:txBody>
          <a:bodyPr/>
          <a:lstStyle>
            <a:lvl1pPr fontAlgn="base">
              <a:spcBef>
                <a:spcPct val="0"/>
              </a:spcBef>
              <a:spcAft>
                <a:spcPct val="0"/>
              </a:spcAft>
              <a:defRPr dirty="0" smtClean="0">
                <a:solidFill>
                  <a:srgbClr val="50505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56442AAA-6A77-5942-BCC4-0CCA4B0626F8}" type="slidenum">
              <a:rPr kumimoji="0" lang="en-US" sz="900" b="0" i="0" u="none" strike="noStrike" kern="1200" cap="none" spc="0" normalizeH="0" baseline="0" noProof="0">
                <a:ln>
                  <a:noFill/>
                </a:ln>
                <a:solidFill>
                  <a:srgbClr val="50505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2" name="Title 1"/>
          <p:cNvSpPr>
            <a:spLocks noGrp="1"/>
          </p:cNvSpPr>
          <p:nvPr>
            <p:ph type="title"/>
          </p:nvPr>
        </p:nvSpPr>
        <p:spPr/>
        <p:txBody>
          <a:bodyPr/>
          <a:lstStyle/>
          <a:p>
            <a:r>
              <a:rPr lang="en-US" smtClean="0"/>
              <a:t>Click to edit Master title style</a:t>
            </a:r>
            <a:endParaRPr lang="en-IN"/>
          </a:p>
        </p:txBody>
      </p:sp>
    </p:spTree>
    <p:extLst>
      <p:ext uri="{BB962C8B-B14F-4D97-AF65-F5344CB8AC3E}">
        <p14:creationId xmlns:p14="http://schemas.microsoft.com/office/powerpoint/2010/main" val="927814089"/>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F8A0AC42-AA1D-4944-8D96-660DE70C7E1B}" type="slidenum">
              <a:rPr kumimoji="0" lang="en-US" sz="900" b="0" i="0" u="none" strike="noStrike" kern="1200" cap="none" spc="0" normalizeH="0" baseline="0" noProof="0">
                <a:ln>
                  <a:noFill/>
                </a:ln>
                <a:solidFill>
                  <a:srgbClr val="00000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815726677"/>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Black Notes slide Layout No Bar">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4439772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0"/>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charset="0"/>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8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charset="0"/>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000" b="1" i="0" u="none" strike="noStrike" kern="1200" cap="none" spc="0" normalizeH="0" baseline="0" noProof="0" dirty="0" smtClean="0">
              <a:ln>
                <a:noFill/>
              </a:ln>
              <a:solidFill>
                <a:srgbClr val="FFFFFF"/>
              </a:solidFill>
              <a:effectLst/>
              <a:uLnTx/>
              <a:uFillTx/>
              <a:latin typeface="Segoe UI Light"/>
              <a:ea typeface="Segoe UI" pitchFamily="34" charset="0"/>
              <a:cs typeface="Segoe UI" pitchFamily="34" charset="0"/>
            </a:endParaRPr>
          </a:p>
        </p:txBody>
      </p:sp>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marL="0" marR="0" lvl="0" indent="0" algn="l" defTabSz="93274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marL="0" marR="0" lvl="0" indent="0" algn="r" defTabSz="931863" rtl="0" eaLnBrk="1" fontAlgn="base" latinLnBrk="0" hangingPunct="1">
              <a:lnSpc>
                <a:spcPct val="100000"/>
              </a:lnSpc>
              <a:spcBef>
                <a:spcPct val="0"/>
              </a:spcBef>
              <a:spcAft>
                <a:spcPct val="0"/>
              </a:spcAft>
              <a:buClrTx/>
              <a:buSzTx/>
              <a:buFontTx/>
              <a:buNone/>
              <a:tabLst/>
              <a:defRPr/>
            </a:pPr>
            <a:fld id="{F8A0AC42-AA1D-4944-8D96-660DE70C7E1B}" type="slidenum">
              <a:rPr kumimoji="0" lang="en-US" sz="900" b="0" i="0" u="none" strike="noStrike" kern="1200" cap="none" spc="0" normalizeH="0" baseline="0" noProof="0">
                <a:ln>
                  <a:noFill/>
                </a:ln>
                <a:solidFill>
                  <a:srgbClr val="000000"/>
                </a:solidFill>
                <a:effectLst/>
                <a:uLnTx/>
                <a:uFillTx/>
                <a:latin typeface="Segoe UI"/>
                <a:ea typeface="+mn-ea"/>
                <a:cs typeface="+mn-cs"/>
              </a:rPr>
              <a:pPr marL="0" marR="0" lvl="0" indent="0" algn="r" defTabSz="931863"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3237858420"/>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2" name="Picture 5" descr="stock-photo-22453217-datra insights FPO.jp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0638" y="0"/>
            <a:ext cx="12457113" cy="69945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Lst>
        </p:spPr>
      </p:pic>
      <p:sp>
        <p:nvSpPr>
          <p:cNvPr id="3" name="Rectangle 2"/>
          <p:cNvSpPr/>
          <p:nvPr userDrawn="1"/>
        </p:nvSpPr>
        <p:spPr bwMode="auto">
          <a:xfrm rot="16200000">
            <a:off x="4525399" y="-916554"/>
            <a:ext cx="3385680" cy="12436477"/>
          </a:xfrm>
          <a:prstGeom prst="rect">
            <a:avLst/>
          </a:prstGeom>
          <a:gradFill flip="none" rotWithShape="1">
            <a:gsLst>
              <a:gs pos="75000">
                <a:srgbClr val="003963">
                  <a:alpha val="0"/>
                </a:srgbClr>
              </a:gs>
              <a:gs pos="0">
                <a:srgbClr val="002B4A"/>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37" rIns="0" bIns="46637" anchor="ct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338041111"/>
      </p:ext>
    </p:extLst>
  </p:cSld>
  <p:clrMapOvr>
    <a:masterClrMapping/>
  </p:clrMapOvr>
  <p:transition spd="med">
    <p:wipe dir="r"/>
  </p:transition>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3_50pt Title/30pt Sub/Image BG">
    <p:spTree>
      <p:nvGrpSpPr>
        <p:cNvPr id="1" name=""/>
        <p:cNvGrpSpPr/>
        <p:nvPr/>
      </p:nvGrpSpPr>
      <p:grpSpPr>
        <a:xfrm>
          <a:off x="0" y="0"/>
          <a:ext cx="0" cy="0"/>
          <a:chOff x="0" y="0"/>
          <a:chExt cx="0" cy="0"/>
        </a:xfrm>
      </p:grpSpPr>
      <p:pic>
        <p:nvPicPr>
          <p:cNvPr id="4" name="Picture 3"/>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7665" b="7489"/>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64716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pSp>
        <p:nvGrpSpPr>
          <p:cNvPr id="4" name="Group 2439"/>
          <p:cNvGrpSpPr/>
          <p:nvPr userDrawn="1"/>
        </p:nvGrpSpPr>
        <p:grpSpPr>
          <a:xfrm>
            <a:off x="75133" y="63500"/>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smtClean="0">
              <a:solidFill>
                <a:schemeClr val="bg1"/>
              </a:solidFill>
              <a:latin typeface="+mj-lt"/>
              <a:ea typeface="Segoe UI" pitchFamily="34" charset="0"/>
              <a:cs typeface="Segoe UI" pitchFamily="34" charset="0"/>
            </a:endParaRPr>
          </a:p>
        </p:txBody>
      </p:sp>
      <p:sp>
        <p:nvSpPr>
          <p:cNvPr id="3" name="Title 2"/>
          <p:cNvSpPr>
            <a:spLocks noGrp="1"/>
          </p:cNvSpPr>
          <p:nvPr>
            <p:ph type="title"/>
          </p:nvPr>
        </p:nvSpPr>
        <p:spPr/>
        <p:txBody>
          <a:bodyPr/>
          <a:lstStyle/>
          <a:p>
            <a:r>
              <a:rPr lang="en-US" smtClean="0"/>
              <a:t>Click to edit Master title style</a:t>
            </a:r>
            <a:endParaRPr lang="en-IN"/>
          </a:p>
        </p:txBody>
      </p:sp>
    </p:spTree>
    <p:extLst>
      <p:ext uri="{BB962C8B-B14F-4D97-AF65-F5344CB8AC3E}">
        <p14:creationId xmlns:p14="http://schemas.microsoft.com/office/powerpoint/2010/main" val="2073738795"/>
      </p:ext>
    </p:extLst>
  </p:cSld>
  <p:clrMapOvr>
    <a:masterClrMapping/>
  </p:clrMapOvr>
  <p:transition>
    <p:fade/>
  </p:transition>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pic>
        <p:nvPicPr>
          <p:cNvPr id="9" name="Picture 8" descr="DataInsights_quadtone.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2330" y="1"/>
            <a:ext cx="12436475" cy="6995517"/>
          </a:xfrm>
          <a:prstGeom prst="rect">
            <a:avLst/>
          </a:prstGeom>
        </p:spPr>
      </p:pic>
      <p:sp>
        <p:nvSpPr>
          <p:cNvPr id="12" name="Rectangle 11"/>
          <p:cNvSpPr/>
          <p:nvPr userDrawn="1"/>
        </p:nvSpPr>
        <p:spPr bwMode="auto">
          <a:xfrm>
            <a:off x="2" y="2"/>
            <a:ext cx="6175127" cy="7006405"/>
          </a:xfrm>
          <a:prstGeom prst="rect">
            <a:avLst/>
          </a:prstGeom>
          <a:gradFill flip="none" rotWithShape="1">
            <a:gsLst>
              <a:gs pos="100000">
                <a:srgbClr val="003963">
                  <a:alpha val="0"/>
                </a:srgbClr>
              </a:gs>
              <a:gs pos="0">
                <a:srgbClr val="03122F"/>
              </a:gs>
              <a:gs pos="50000">
                <a:srgbClr val="072450">
                  <a:alpha val="90000"/>
                </a:srgbClr>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23" rIns="0" bIns="46623" anchor="ctr"/>
          <a:lstStyle/>
          <a:p>
            <a:pPr marL="0" marR="0" lvl="0" indent="0" algn="ctr" defTabSz="932114"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16" name="Title 1"/>
          <p:cNvSpPr>
            <a:spLocks noGrp="1"/>
          </p:cNvSpPr>
          <p:nvPr>
            <p:ph type="ctrTitle"/>
          </p:nvPr>
        </p:nvSpPr>
        <p:spPr>
          <a:xfrm>
            <a:off x="274641" y="1456838"/>
            <a:ext cx="5597112" cy="915537"/>
          </a:xfrm>
        </p:spPr>
        <p:txBody>
          <a:bodyPr/>
          <a:lstStyle>
            <a:lvl1pPr>
              <a:defRPr sz="5198">
                <a:solidFill>
                  <a:schemeClr val="bg1"/>
                </a:solidFill>
              </a:defRPr>
            </a:lvl1pPr>
          </a:lstStyle>
          <a:p>
            <a:r>
              <a:rPr lang="en-US" smtClean="0"/>
              <a:t>Click to edit Master title style</a:t>
            </a:r>
            <a:endParaRPr lang="en-US" dirty="0"/>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1152" y="329703"/>
            <a:ext cx="1608148" cy="591547"/>
          </a:xfrm>
          <a:prstGeom prst="rect">
            <a:avLst/>
          </a:prstGeom>
        </p:spPr>
      </p:pic>
    </p:spTree>
    <p:extLst>
      <p:ext uri="{BB962C8B-B14F-4D97-AF65-F5344CB8AC3E}">
        <p14:creationId xmlns:p14="http://schemas.microsoft.com/office/powerpoint/2010/main" val="516097570"/>
      </p:ext>
    </p:extLst>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pic>
        <p:nvPicPr>
          <p:cNvPr id="3" name="Picture 2" descr="DataInsights-iStock_000022453217Large.jpg"/>
          <p:cNvPicPr>
            <a:picLocks noChangeAspect="1"/>
          </p:cNvPicPr>
          <p:nvPr userDrawn="1"/>
        </p:nvPicPr>
        <p:blipFill rotWithShape="1">
          <a:blip r:embed="rId2">
            <a:alphaModFix/>
            <a:extLst>
              <a:ext uri="{28A0092B-C50C-407E-A947-70E740481C1C}">
                <a14:useLocalDpi xmlns:a14="http://schemas.microsoft.com/office/drawing/2010/main" val="0"/>
              </a:ext>
            </a:extLst>
          </a:blip>
          <a:srcRect/>
          <a:stretch/>
        </p:blipFill>
        <p:spPr>
          <a:xfrm>
            <a:off x="3" y="0"/>
            <a:ext cx="12466637" cy="6994525"/>
          </a:xfrm>
          <a:prstGeom prst="rect">
            <a:avLst/>
          </a:prstGeom>
        </p:spPr>
      </p:pic>
    </p:spTree>
    <p:extLst>
      <p:ext uri="{BB962C8B-B14F-4D97-AF65-F5344CB8AC3E}">
        <p14:creationId xmlns:p14="http://schemas.microsoft.com/office/powerpoint/2010/main" val="932433451"/>
      </p:ext>
    </p:extLst>
  </p:cSld>
  <p:clrMapOvr>
    <a:masterClrMapping/>
  </p:clrMapOvr>
  <p:transition spd="med">
    <p:wipe dir="r"/>
  </p:transition>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40"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smtClean="0"/>
              <a:t>Click to edit Master text styles</a:t>
            </a:r>
            <a:endParaRPr lang="en-US"/>
          </a:p>
        </p:txBody>
      </p:sp>
      <p:sp>
        <p:nvSpPr>
          <p:cNvPr id="4" name="Footer Placeholder 2"/>
          <p:cNvSpPr>
            <a:spLocks noGrp="1"/>
          </p:cNvSpPr>
          <p:nvPr>
            <p:ph type="ftr" sz="quarter" idx="14"/>
          </p:nvPr>
        </p:nvSpPr>
        <p:spPr/>
        <p:txBody>
          <a:bodyPr/>
          <a:lstStyle>
            <a:lvl1pPr fontAlgn="base">
              <a:spcBef>
                <a:spcPct val="0"/>
              </a:spcBef>
              <a:spcAft>
                <a:spcPct val="0"/>
              </a:spcAft>
              <a:defRPr dirty="0" smtClean="0">
                <a:solidFill>
                  <a:srgbClr val="505050"/>
                </a:solidFill>
              </a:defRPr>
            </a:lvl1pPr>
          </a:lstStyle>
          <a:p>
            <a:pPr marL="0" marR="0" lvl="0" indent="0" algn="l" defTabSz="932384"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5" name="Slide Number Placeholder 3"/>
          <p:cNvSpPr>
            <a:spLocks noGrp="1"/>
          </p:cNvSpPr>
          <p:nvPr>
            <p:ph type="sldNum" sz="quarter" idx="15"/>
          </p:nvPr>
        </p:nvSpPr>
        <p:spPr/>
        <p:txBody>
          <a:bodyPr/>
          <a:lstStyle>
            <a:lvl1pPr defTabSz="931505" fontAlgn="base">
              <a:spcBef>
                <a:spcPct val="0"/>
              </a:spcBef>
              <a:spcAft>
                <a:spcPct val="0"/>
              </a:spcAft>
              <a:defRPr smtClean="0">
                <a:solidFill>
                  <a:srgbClr val="505050"/>
                </a:solidFill>
              </a:defRPr>
            </a:lvl1pPr>
          </a:lstStyle>
          <a:p>
            <a:pPr marL="0" marR="0" lvl="0" indent="0" algn="r" defTabSz="931505" rtl="0" eaLnBrk="1" fontAlgn="base" latinLnBrk="0" hangingPunct="1">
              <a:lnSpc>
                <a:spcPct val="100000"/>
              </a:lnSpc>
              <a:spcBef>
                <a:spcPct val="0"/>
              </a:spcBef>
              <a:spcAft>
                <a:spcPct val="0"/>
              </a:spcAft>
              <a:buClrTx/>
              <a:buSzTx/>
              <a:buFontTx/>
              <a:buNone/>
              <a:tabLst/>
              <a:defRPr/>
            </a:pPr>
            <a:fld id="{56442AAA-6A77-5942-BCC4-0CCA4B0626F8}" type="slidenum">
              <a:rPr kumimoji="0" lang="en-US" sz="900" b="0" i="0" u="none" strike="noStrike" kern="1200" cap="none" spc="0" normalizeH="0" baseline="0" noProof="0">
                <a:ln>
                  <a:noFill/>
                </a:ln>
                <a:solidFill>
                  <a:srgbClr val="505050"/>
                </a:solidFill>
                <a:effectLst/>
                <a:uLnTx/>
                <a:uFillTx/>
                <a:latin typeface="Segoe UI"/>
                <a:ea typeface="+mn-ea"/>
                <a:cs typeface="+mn-cs"/>
              </a:rPr>
              <a:pPr marL="0" marR="0" lvl="0" indent="0" algn="r" defTabSz="931505"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2" name="Title 1"/>
          <p:cNvSpPr>
            <a:spLocks noGrp="1"/>
          </p:cNvSpPr>
          <p:nvPr>
            <p:ph type="title"/>
          </p:nvPr>
        </p:nvSpPr>
        <p:spPr/>
        <p:txBody>
          <a:bodyPr/>
          <a:lstStyle/>
          <a:p>
            <a:r>
              <a:rPr lang="en-US" smtClean="0"/>
              <a:t>Click to edit Master title style</a:t>
            </a:r>
            <a:endParaRPr lang="en-IN"/>
          </a:p>
        </p:txBody>
      </p:sp>
    </p:spTree>
    <p:extLst>
      <p:ext uri="{BB962C8B-B14F-4D97-AF65-F5344CB8AC3E}">
        <p14:creationId xmlns:p14="http://schemas.microsoft.com/office/powerpoint/2010/main" val="3129193811"/>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marL="0" marR="0" lvl="0" indent="0" algn="l" defTabSz="932384"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p:txBody>
          <a:bodyPr/>
          <a:lstStyle>
            <a:lvl1pPr defTabSz="931505" fontAlgn="base">
              <a:spcBef>
                <a:spcPct val="0"/>
              </a:spcBef>
              <a:spcAft>
                <a:spcPct val="0"/>
              </a:spcAft>
              <a:defRPr smtClean="0">
                <a:solidFill>
                  <a:srgbClr val="000000"/>
                </a:solidFill>
              </a:defRPr>
            </a:lvl1pPr>
          </a:lstStyle>
          <a:p>
            <a:pPr marL="0" marR="0" lvl="0" indent="0" algn="r" defTabSz="931505" rtl="0" eaLnBrk="1" fontAlgn="base" latinLnBrk="0" hangingPunct="1">
              <a:lnSpc>
                <a:spcPct val="100000"/>
              </a:lnSpc>
              <a:spcBef>
                <a:spcPct val="0"/>
              </a:spcBef>
              <a:spcAft>
                <a:spcPct val="0"/>
              </a:spcAft>
              <a:buClrTx/>
              <a:buSzTx/>
              <a:buFontTx/>
              <a:buNone/>
              <a:tabLst/>
              <a:defRPr/>
            </a:pPr>
            <a:fld id="{F8A0AC42-AA1D-4944-8D96-660DE70C7E1B}" type="slidenum">
              <a:rPr kumimoji="0" lang="en-US" sz="900" b="0" i="0" u="none" strike="noStrike" kern="1200" cap="none" spc="0" normalizeH="0" baseline="0" noProof="0">
                <a:ln>
                  <a:noFill/>
                </a:ln>
                <a:solidFill>
                  <a:srgbClr val="000000"/>
                </a:solidFill>
                <a:effectLst/>
                <a:uLnTx/>
                <a:uFillTx/>
                <a:latin typeface="Segoe UI"/>
                <a:ea typeface="+mn-ea"/>
                <a:cs typeface="+mn-cs"/>
              </a:rPr>
              <a:pPr marL="0" marR="0" lvl="0" indent="0" algn="r" defTabSz="931505"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2595895624"/>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marL="0" marR="0" lvl="0" indent="0" algn="l" defTabSz="932384"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a:ea typeface="+mn-ea"/>
                <a:cs typeface="+mn-cs"/>
              </a:rPr>
              <a:t>Microsoft Confidential</a:t>
            </a:r>
          </a:p>
        </p:txBody>
      </p:sp>
      <p:sp>
        <p:nvSpPr>
          <p:cNvPr id="3" name="Slide Number Placeholder 2"/>
          <p:cNvSpPr>
            <a:spLocks noGrp="1"/>
          </p:cNvSpPr>
          <p:nvPr>
            <p:ph type="sldNum" sz="quarter" idx="11"/>
          </p:nvPr>
        </p:nvSpPr>
        <p:spPr/>
        <p:txBody>
          <a:bodyPr/>
          <a:lstStyle>
            <a:lvl1pPr defTabSz="931505" fontAlgn="base">
              <a:spcBef>
                <a:spcPct val="0"/>
              </a:spcBef>
              <a:spcAft>
                <a:spcPct val="0"/>
              </a:spcAft>
              <a:defRPr smtClean="0">
                <a:solidFill>
                  <a:srgbClr val="000000"/>
                </a:solidFill>
              </a:defRPr>
            </a:lvl1pPr>
          </a:lstStyle>
          <a:p>
            <a:pPr marL="0" marR="0" lvl="0" indent="0" algn="r" defTabSz="931505" rtl="0" eaLnBrk="1" fontAlgn="base" latinLnBrk="0" hangingPunct="1">
              <a:lnSpc>
                <a:spcPct val="100000"/>
              </a:lnSpc>
              <a:spcBef>
                <a:spcPct val="0"/>
              </a:spcBef>
              <a:spcAft>
                <a:spcPct val="0"/>
              </a:spcAft>
              <a:buClrTx/>
              <a:buSzTx/>
              <a:buFontTx/>
              <a:buNone/>
              <a:tabLst/>
              <a:defRPr/>
            </a:pPr>
            <a:fld id="{F8A0AC42-AA1D-4944-8D96-660DE70C7E1B}" type="slidenum">
              <a:rPr kumimoji="0" lang="en-US" sz="900" b="0" i="0" u="none" strike="noStrike" kern="1200" cap="none" spc="0" normalizeH="0" baseline="0" noProof="0">
                <a:ln>
                  <a:noFill/>
                </a:ln>
                <a:solidFill>
                  <a:srgbClr val="000000"/>
                </a:solidFill>
                <a:effectLst/>
                <a:uLnTx/>
                <a:uFillTx/>
                <a:latin typeface="Segoe UI"/>
                <a:ea typeface="+mn-ea"/>
                <a:cs typeface="+mn-cs"/>
              </a:rPr>
              <a:pPr marL="0" marR="0" lvl="0" indent="0" algn="r" defTabSz="931505"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2427567886"/>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pic>
        <p:nvPicPr>
          <p:cNvPr id="2" name="Picture 5" descr="stock-photo-22453217-datra insights FPO.jp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0638" y="0"/>
            <a:ext cx="12457113" cy="69945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Lst>
        </p:spPr>
      </p:pic>
      <p:sp>
        <p:nvSpPr>
          <p:cNvPr id="3" name="Rectangle 2"/>
          <p:cNvSpPr/>
          <p:nvPr userDrawn="1"/>
        </p:nvSpPr>
        <p:spPr bwMode="auto">
          <a:xfrm rot="16200000">
            <a:off x="4525401" y="-916554"/>
            <a:ext cx="3385680" cy="12436477"/>
          </a:xfrm>
          <a:prstGeom prst="rect">
            <a:avLst/>
          </a:prstGeom>
          <a:gradFill flip="none" rotWithShape="1">
            <a:gsLst>
              <a:gs pos="75000">
                <a:srgbClr val="003963">
                  <a:alpha val="0"/>
                </a:srgbClr>
              </a:gs>
              <a:gs pos="0">
                <a:srgbClr val="002B4A"/>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23" rIns="0" bIns="46623" anchor="ctr"/>
          <a:lstStyle/>
          <a:p>
            <a:pPr marL="0" marR="0" lvl="0" indent="0" algn="ctr" defTabSz="932114"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1221518492"/>
      </p:ext>
    </p:extLst>
  </p:cSld>
  <p:clrMapOvr>
    <a:masterClrMapping/>
  </p:clrMapOvr>
  <p:transition spd="med">
    <p:wipe dir="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7" y="296867"/>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46260" rIns="182826" bIns="146260" numCol="1" spcCol="0" rtlCol="0" fromWordArt="0" anchor="t" anchorCtr="0" forceAA="0" compatLnSpc="1">
            <a:prstTxWarp prst="textNoShape">
              <a:avLst/>
            </a:prstTxWarp>
            <a:noAutofit/>
          </a:bodyPr>
          <a:lstStyle/>
          <a:p>
            <a:pPr marL="0" marR="0" lvl="0" indent="0" algn="ctr" defTabSz="93219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42" y="1456839"/>
            <a:ext cx="5486399" cy="897427"/>
          </a:xfrm>
          <a:prstGeom prst="rect">
            <a:avLst/>
          </a:prstGeom>
        </p:spPr>
        <p:txBody>
          <a:bodyPr lIns="91413" tIns="45708" rIns="91413" bIns="45708"/>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4" y="4440119"/>
            <a:ext cx="5486337" cy="1055382"/>
          </a:xfrm>
          <a:prstGeom prst="rect">
            <a:avLst/>
          </a:prstGeom>
        </p:spPr>
        <p:txBody>
          <a:bodyPr lIns="91413" tIns="45708" rIns="91413" bIns="45708"/>
          <a:lstStyle>
            <a:lvl1pPr marL="0" indent="0" algn="l">
              <a:lnSpc>
                <a:spcPts val="2700"/>
              </a:lnSpc>
              <a:buNone/>
              <a:defRPr sz="2200">
                <a:solidFill>
                  <a:schemeClr val="bg1"/>
                </a:solidFill>
                <a:latin typeface="+mj-lt"/>
              </a:defRPr>
            </a:lvl1pPr>
            <a:lvl2pPr marL="457065" indent="0" algn="ctr">
              <a:buNone/>
              <a:defRPr>
                <a:solidFill>
                  <a:schemeClr val="tx1">
                    <a:tint val="75000"/>
                  </a:schemeClr>
                </a:solidFill>
              </a:defRPr>
            </a:lvl2pPr>
            <a:lvl3pPr marL="914132" indent="0" algn="ctr">
              <a:buNone/>
              <a:defRPr>
                <a:solidFill>
                  <a:schemeClr val="tx1">
                    <a:tint val="75000"/>
                  </a:schemeClr>
                </a:solidFill>
              </a:defRPr>
            </a:lvl3pPr>
            <a:lvl4pPr marL="1371197" indent="0" algn="ctr">
              <a:buNone/>
              <a:defRPr>
                <a:solidFill>
                  <a:schemeClr val="tx1">
                    <a:tint val="75000"/>
                  </a:schemeClr>
                </a:solidFill>
              </a:defRPr>
            </a:lvl4pPr>
            <a:lvl5pPr marL="1828263" indent="0" algn="ctr">
              <a:buNone/>
              <a:defRPr>
                <a:solidFill>
                  <a:schemeClr val="tx1">
                    <a:tint val="75000"/>
                  </a:schemeClr>
                </a:solidFill>
              </a:defRPr>
            </a:lvl5pPr>
            <a:lvl6pPr marL="2285328" indent="0" algn="ctr">
              <a:buNone/>
              <a:defRPr>
                <a:solidFill>
                  <a:schemeClr val="tx1">
                    <a:tint val="75000"/>
                  </a:schemeClr>
                </a:solidFill>
              </a:defRPr>
            </a:lvl6pPr>
            <a:lvl7pPr marL="2742394" indent="0" algn="ctr">
              <a:buNone/>
              <a:defRPr>
                <a:solidFill>
                  <a:schemeClr val="tx1">
                    <a:tint val="75000"/>
                  </a:schemeClr>
                </a:solidFill>
              </a:defRPr>
            </a:lvl7pPr>
            <a:lvl8pPr marL="3199459" indent="0" algn="ctr">
              <a:buNone/>
              <a:defRPr>
                <a:solidFill>
                  <a:schemeClr val="tx1">
                    <a:tint val="75000"/>
                  </a:schemeClr>
                </a:solidFill>
              </a:defRPr>
            </a:lvl8pPr>
            <a:lvl9pPr marL="3656526"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7" y="479775"/>
            <a:ext cx="1304123" cy="285764"/>
          </a:xfrm>
          <a:prstGeom prst="rect">
            <a:avLst/>
          </a:prstGeom>
        </p:spPr>
      </p:pic>
      <p:sp>
        <p:nvSpPr>
          <p:cNvPr id="8" name="Text Placeholder 7"/>
          <p:cNvSpPr>
            <a:spLocks noGrp="1"/>
          </p:cNvSpPr>
          <p:nvPr>
            <p:ph type="body" sz="quarter" idx="10" hasCustomPrompt="1"/>
          </p:nvPr>
        </p:nvSpPr>
        <p:spPr>
          <a:xfrm>
            <a:off x="277816" y="3056731"/>
            <a:ext cx="5500687" cy="881063"/>
          </a:xfrm>
          <a:prstGeom prst="rect">
            <a:avLst/>
          </a:prstGeom>
        </p:spPr>
        <p:txBody>
          <a:bodyPr lIns="91413" tIns="45708" rIns="91413" bIns="45708"/>
          <a:lstStyle>
            <a:lvl1pPr marL="0" indent="0">
              <a:buNone/>
              <a:defRPr sz="2800" baseline="0">
                <a:solidFill>
                  <a:schemeClr val="bg1"/>
                </a:solidFill>
                <a:latin typeface="+mj-lt"/>
              </a:defRPr>
            </a:lvl1pPr>
            <a:lvl2pPr marL="342800" indent="0">
              <a:buNone/>
              <a:defRPr sz="1600">
                <a:solidFill>
                  <a:schemeClr val="bg1"/>
                </a:solidFill>
                <a:latin typeface="+mj-lt"/>
              </a:defRPr>
            </a:lvl2pPr>
            <a:lvl3pPr marL="571333" indent="0">
              <a:buNone/>
              <a:defRPr sz="1400">
                <a:solidFill>
                  <a:schemeClr val="bg1"/>
                </a:solidFill>
                <a:latin typeface="+mj-lt"/>
              </a:defRPr>
            </a:lvl3pPr>
            <a:lvl4pPr marL="799866" indent="0">
              <a:buNone/>
              <a:defRPr sz="1200">
                <a:solidFill>
                  <a:schemeClr val="bg1"/>
                </a:solidFill>
                <a:latin typeface="+mj-lt"/>
              </a:defRPr>
            </a:lvl4pPr>
            <a:lvl5pPr marL="1028397"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174441539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52pt Title">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fontAlgn="base">
              <a:spcBef>
                <a:spcPct val="0"/>
              </a:spcBef>
              <a:spcAft>
                <a:spcPct val="0"/>
              </a:spcAft>
              <a:defRPr>
                <a:solidFill>
                  <a:srgbClr val="002050"/>
                </a:solidFill>
              </a:defRPr>
            </a:lvl1pPr>
          </a:lstStyle>
          <a:p>
            <a:pPr marL="0" marR="0" lvl="0" indent="0" algn="l" defTabSz="932384"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2050"/>
                </a:solidFill>
                <a:effectLst/>
                <a:uLnTx/>
                <a:uFillTx/>
                <a:latin typeface="Segoe UI"/>
                <a:ea typeface="+mn-ea"/>
                <a:cs typeface="+mn-cs"/>
              </a:rPr>
              <a:t>Microsoft Confidential</a:t>
            </a:r>
          </a:p>
        </p:txBody>
      </p:sp>
      <p:sp>
        <p:nvSpPr>
          <p:cNvPr id="4" name="Slide Number Placeholder 3"/>
          <p:cNvSpPr>
            <a:spLocks noGrp="1"/>
          </p:cNvSpPr>
          <p:nvPr>
            <p:ph type="sldNum" sz="quarter" idx="11"/>
          </p:nvPr>
        </p:nvSpPr>
        <p:spPr/>
        <p:txBody>
          <a:bodyPr/>
          <a:lstStyle>
            <a:lvl1pPr defTabSz="931505" fontAlgn="base">
              <a:spcBef>
                <a:spcPct val="0"/>
              </a:spcBef>
              <a:spcAft>
                <a:spcPct val="0"/>
              </a:spcAft>
              <a:defRPr>
                <a:solidFill>
                  <a:srgbClr val="002050"/>
                </a:solidFill>
              </a:defRPr>
            </a:lvl1pPr>
          </a:lstStyle>
          <a:p>
            <a:pPr marL="0" marR="0" lvl="0" indent="0" algn="r" defTabSz="931505" rtl="0" eaLnBrk="1" fontAlgn="base" latinLnBrk="0" hangingPunct="1">
              <a:lnSpc>
                <a:spcPct val="100000"/>
              </a:lnSpc>
              <a:spcBef>
                <a:spcPct val="0"/>
              </a:spcBef>
              <a:spcAft>
                <a:spcPct val="0"/>
              </a:spcAft>
              <a:buClrTx/>
              <a:buSzTx/>
              <a:buFontTx/>
              <a:buNone/>
              <a:tabLst/>
              <a:defRPr/>
            </a:pPr>
            <a:fld id="{EC136591-509A-F246-B30E-5ECE4A4A5F5E}" type="slidenum">
              <a:rPr kumimoji="0" lang="en-US" sz="900" b="0" i="0" u="none" strike="noStrike" kern="1200" cap="none" spc="0" normalizeH="0" baseline="0" noProof="0">
                <a:ln>
                  <a:noFill/>
                </a:ln>
                <a:solidFill>
                  <a:srgbClr val="002050"/>
                </a:solidFill>
                <a:effectLst/>
                <a:uLnTx/>
                <a:uFillTx/>
                <a:latin typeface="Segoe UI"/>
                <a:ea typeface="+mn-ea"/>
                <a:cs typeface="+mn-cs"/>
              </a:rPr>
              <a:pPr marL="0" marR="0" lvl="0" indent="0" algn="r" defTabSz="931505" rtl="0" eaLnBrk="1" fontAlgn="base" latinLnBrk="0" hangingPunct="1">
                <a:lnSpc>
                  <a:spcPct val="100000"/>
                </a:lnSpc>
                <a:spcBef>
                  <a:spcPct val="0"/>
                </a:spcBef>
                <a:spcAft>
                  <a:spcPct val="0"/>
                </a:spcAft>
                <a:buClrTx/>
                <a:buSzTx/>
                <a:buFontTx/>
                <a:buNone/>
                <a:tabLst/>
                <a:defRPr/>
              </a:pPr>
              <a:t>‹#›</a:t>
            </a:fld>
            <a:endParaRPr kumimoji="0" lang="en-US" sz="900" b="0" i="0" u="none" strike="noStrike" kern="1200" cap="none" spc="0" normalizeH="0" baseline="0" noProof="0">
              <a:ln>
                <a:noFill/>
              </a:ln>
              <a:solidFill>
                <a:srgbClr val="002050"/>
              </a:solidFill>
              <a:effectLst/>
              <a:uLnTx/>
              <a:uFillTx/>
              <a:latin typeface="Segoe UI"/>
              <a:ea typeface="+mn-ea"/>
              <a:cs typeface="+mn-cs"/>
            </a:endParaRPr>
          </a:p>
        </p:txBody>
      </p:sp>
      <p:sp>
        <p:nvSpPr>
          <p:cNvPr id="2" name="Title 1"/>
          <p:cNvSpPr>
            <a:spLocks noGrp="1"/>
          </p:cNvSpPr>
          <p:nvPr>
            <p:ph type="title"/>
          </p:nvPr>
        </p:nvSpPr>
        <p:spPr/>
        <p:txBody>
          <a:bodyPr/>
          <a:lstStyle/>
          <a:p>
            <a:r>
              <a:rPr lang="en-US" smtClean="0"/>
              <a:t>Click to edit Master title style</a:t>
            </a:r>
            <a:endParaRPr lang="en-IN"/>
          </a:p>
        </p:txBody>
      </p:sp>
    </p:spTree>
    <p:extLst>
      <p:ext uri="{BB962C8B-B14F-4D97-AF65-F5344CB8AC3E}">
        <p14:creationId xmlns:p14="http://schemas.microsoft.com/office/powerpoint/2010/main" val="3372294234"/>
      </p:ext>
    </p:extLst>
  </p:cSld>
  <p:clrMapOvr>
    <a:masterClrMapping/>
  </p:clrMapOvr>
  <p:transition>
    <p:fade/>
  </p:transition>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a:cs typeface="+mn-cs"/>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315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egoe UI"/>
                  <a:cs typeface="+mn-cs"/>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Segoe UI Light"/>
              <a:ea typeface="Segoe UI" pitchFamily="34" charset="0"/>
              <a:cs typeface="Segoe UI" pitchFamily="34" charset="0"/>
            </a:endParaRPr>
          </a:p>
        </p:txBody>
      </p:sp>
      <p:sp>
        <p:nvSpPr>
          <p:cNvPr id="3" name="Title 2"/>
          <p:cNvSpPr>
            <a:spLocks noGrp="1"/>
          </p:cNvSpPr>
          <p:nvPr>
            <p:ph type="title"/>
          </p:nvPr>
        </p:nvSpPr>
        <p:spPr/>
        <p:txBody>
          <a:bodyPr/>
          <a:lstStyle/>
          <a:p>
            <a:r>
              <a:rPr lang="en-US" smtClean="0"/>
              <a:t>Click to edit Master title style</a:t>
            </a:r>
            <a:endParaRPr lang="en-IN"/>
          </a:p>
        </p:txBody>
      </p:sp>
    </p:spTree>
    <p:extLst>
      <p:ext uri="{BB962C8B-B14F-4D97-AF65-F5344CB8AC3E}">
        <p14:creationId xmlns:p14="http://schemas.microsoft.com/office/powerpoint/2010/main" val="3916942910"/>
      </p:ext>
    </p:extLst>
  </p:cSld>
  <p:clrMapOvr>
    <a:masterClrMapping/>
  </p:clrMapOvr>
  <p:transition>
    <p:fade/>
  </p:transition>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3_50pt Title/30pt Sub/Image BG">
    <p:spTree>
      <p:nvGrpSpPr>
        <p:cNvPr id="1" name=""/>
        <p:cNvGrpSpPr/>
        <p:nvPr/>
      </p:nvGrpSpPr>
      <p:grpSpPr>
        <a:xfrm>
          <a:off x="0" y="0"/>
          <a:ext cx="0" cy="0"/>
          <a:chOff x="0" y="0"/>
          <a:chExt cx="0" cy="0"/>
        </a:xfrm>
      </p:grpSpPr>
      <p:pic>
        <p:nvPicPr>
          <p:cNvPr id="4" name="Picture 3"/>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7665" b="7489"/>
          <a:stretch/>
        </p:blipFill>
        <p:spPr bwMode="auto">
          <a:xfrm>
            <a:off x="-8773" y="2"/>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43531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8">
                <a:solidFill>
                  <a:schemeClr val="tx2"/>
                </a:solidFill>
                <a:latin typeface="+mj-lt"/>
              </a:defRPr>
            </a:lvl1pPr>
          </a:lstStyle>
          <a:p>
            <a:r>
              <a:rPr lang="en-US" dirty="0" smtClean="0"/>
              <a:t>Click to edit Master title style</a:t>
            </a:r>
            <a:endParaRPr lang="en-US" dirty="0"/>
          </a:p>
        </p:txBody>
      </p:sp>
    </p:spTree>
    <p:extLst>
      <p:ext uri="{BB962C8B-B14F-4D97-AF65-F5344CB8AC3E}">
        <p14:creationId xmlns:p14="http://schemas.microsoft.com/office/powerpoint/2010/main" val="78511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1" y="1212850"/>
            <a:ext cx="5486399" cy="2596898"/>
          </a:xfrm>
        </p:spPr>
        <p:txBody>
          <a:bodyPr wrap="square">
            <a:spAutoFit/>
          </a:bodyPr>
          <a:lstStyle>
            <a:lvl1pPr marL="0" indent="0">
              <a:spcBef>
                <a:spcPts val="1224"/>
              </a:spcBef>
              <a:buClr>
                <a:schemeClr val="tx1"/>
              </a:buClr>
              <a:buFont typeface="Wingdings" pitchFamily="2" charset="2"/>
              <a:buNone/>
              <a:defRPr sz="3598">
                <a:gradFill>
                  <a:gsLst>
                    <a:gs pos="5109">
                      <a:schemeClr val="tx2"/>
                    </a:gs>
                    <a:gs pos="25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3"/>
          <p:cNvSpPr>
            <a:spLocks noGrp="1"/>
          </p:cNvSpPr>
          <p:nvPr>
            <p:ph type="body" sz="quarter" idx="11"/>
          </p:nvPr>
        </p:nvSpPr>
        <p:spPr>
          <a:xfrm>
            <a:off x="6675439" y="1212850"/>
            <a:ext cx="5486399" cy="2596898"/>
          </a:xfrm>
        </p:spPr>
        <p:txBody>
          <a:bodyPr wrap="square">
            <a:spAutoFit/>
          </a:bodyPr>
          <a:lstStyle>
            <a:lvl1pPr marL="0" indent="0">
              <a:spcBef>
                <a:spcPts val="1224"/>
              </a:spcBef>
              <a:buClr>
                <a:schemeClr val="tx1"/>
              </a:buClr>
              <a:buFont typeface="Wingdings" pitchFamily="2" charset="2"/>
              <a:buNone/>
              <a:defRPr sz="3598">
                <a:gradFill>
                  <a:gsLst>
                    <a:gs pos="100000">
                      <a:schemeClr val="tx2"/>
                    </a:gs>
                    <a:gs pos="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1963045190"/>
      </p:ext>
    </p:extLst>
  </p:cSld>
  <p:clrMapOvr>
    <a:masterClrMapping/>
  </p:clrMapOvr>
  <p:transition>
    <p:fade/>
  </p:transition>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51"/>
            <a:ext cx="11889564" cy="2059025"/>
          </a:xfrm>
        </p:spPr>
        <p:txBody>
          <a:bodyPr/>
          <a:lstStyle>
            <a:lvl1pPr marL="0" indent="0">
              <a:buNone/>
              <a:defRPr>
                <a:gradFill>
                  <a:gsLst>
                    <a:gs pos="2920">
                      <a:schemeClr val="tx2"/>
                    </a:gs>
                    <a:gs pos="39000">
                      <a:schemeClr val="tx2"/>
                    </a:gs>
                  </a:gsLst>
                  <a:lin ang="5400000" scaled="0"/>
                </a:gradFill>
              </a:defRPr>
            </a:lvl1pPr>
            <a:lvl2pPr marL="28563" indent="0">
              <a:buNone/>
              <a:defRPr sz="2000"/>
            </a:lvl2pPr>
            <a:lvl3pPr marL="223752" indent="0">
              <a:buNone/>
              <a:defRPr sz="2000"/>
            </a:lvl3pPr>
            <a:lvl4pPr marL="476068" indent="0">
              <a:buNone/>
              <a:defRPr sz="1800"/>
            </a:lvl4pPr>
            <a:lvl5pPr marL="739490" indent="0">
              <a:buNone/>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456757508"/>
      </p:ext>
    </p:extLst>
  </p:cSld>
  <p:clrMapOvr>
    <a:masterClrMapping/>
  </p:clrMapOvr>
  <p:transition>
    <p:fade/>
  </p:transition>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Footer Placeholder 4"/>
          <p:cNvSpPr>
            <a:spLocks noGrp="1"/>
          </p:cNvSpPr>
          <p:nvPr>
            <p:ph type="ftr" sz="quarter" idx="11"/>
          </p:nvPr>
        </p:nvSpPr>
        <p:spPr/>
        <p:txBody>
          <a:bodyPr/>
          <a:lstStyle/>
          <a:p>
            <a:pPr marL="0" marR="0" lvl="0" indent="0" algn="l" defTabSz="9323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6" name="Slide Number Placeholder 5"/>
          <p:cNvSpPr>
            <a:spLocks noGrp="1"/>
          </p:cNvSpPr>
          <p:nvPr>
            <p:ph type="sldNum" sz="quarter" idx="12"/>
          </p:nvPr>
        </p:nvSpPr>
        <p:spPr/>
        <p:txBody>
          <a:bodyPr/>
          <a:lstStyle/>
          <a:p>
            <a:pPr marL="0" marR="0" lvl="0" indent="0" algn="r" defTabSz="932384" rtl="0" eaLnBrk="1" fontAlgn="auto" latinLnBrk="0" hangingPunct="1">
              <a:lnSpc>
                <a:spcPct val="100000"/>
              </a:lnSpc>
              <a:spcBef>
                <a:spcPts val="0"/>
              </a:spcBef>
              <a:spcAft>
                <a:spcPts val="0"/>
              </a:spcAft>
              <a:buClrTx/>
              <a:buSzTx/>
              <a:buFontTx/>
              <a:buNone/>
              <a:tabLst/>
              <a:defRPr/>
            </a:pPr>
            <a:fld id="{553C3ACD-13B3-484B-9458-9DD0511C163E}" type="slidenum">
              <a:rPr kumimoji="0" lang="en-US" sz="900" b="0" i="0" u="none" strike="noStrike" kern="1200" cap="none" spc="0" normalizeH="0" baseline="0" noProof="0" smtClean="0">
                <a:ln>
                  <a:noFill/>
                </a:ln>
                <a:solidFill>
                  <a:srgbClr val="505050"/>
                </a:solidFill>
                <a:effectLst/>
                <a:uLnTx/>
                <a:uFillTx/>
                <a:latin typeface="Segoe UI"/>
                <a:ea typeface="+mn-ea"/>
                <a:cs typeface="+mn-cs"/>
              </a:rPr>
              <a:pPr marL="0" marR="0" lvl="0" indent="0" algn="r" defTabSz="93238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a:ln>
                <a:noFill/>
              </a:ln>
              <a:solidFill>
                <a:srgbClr val="505050"/>
              </a:solidFill>
              <a:effectLst/>
              <a:uLnTx/>
              <a:uFillTx/>
              <a:latin typeface="Segoe UI"/>
              <a:ea typeface="+mn-ea"/>
              <a:cs typeface="+mn-cs"/>
            </a:endParaRPr>
          </a:p>
        </p:txBody>
      </p:sp>
      <p:cxnSp>
        <p:nvCxnSpPr>
          <p:cNvPr id="7" name="Straight Connector 6"/>
          <p:cNvCxnSpPr/>
          <p:nvPr userDrawn="1"/>
        </p:nvCxnSpPr>
        <p:spPr>
          <a:xfrm>
            <a:off x="621824" y="854886"/>
            <a:ext cx="11192828"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483884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12_Custom Layout">
    <p:spTree>
      <p:nvGrpSpPr>
        <p:cNvPr id="1" name=""/>
        <p:cNvGrpSpPr/>
        <p:nvPr/>
      </p:nvGrpSpPr>
      <p:grpSpPr>
        <a:xfrm>
          <a:off x="0" y="0"/>
          <a:ext cx="0" cy="0"/>
          <a:chOff x="0" y="0"/>
          <a:chExt cx="0" cy="0"/>
        </a:xfrm>
      </p:grpSpPr>
      <p:sp>
        <p:nvSpPr>
          <p:cNvPr id="4" name="Rectangle 3"/>
          <p:cNvSpPr/>
          <p:nvPr/>
        </p:nvSpPr>
        <p:spPr bwMode="auto">
          <a:xfrm>
            <a:off x="1" y="0"/>
            <a:ext cx="12436475" cy="6994525"/>
          </a:xfrm>
          <a:prstGeom prst="rect">
            <a:avLst/>
          </a:prstGeom>
          <a:solidFill>
            <a:schemeClr val="bg1"/>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77671" tIns="38840" rIns="77671" bIns="38840" numCol="1" rtlCol="0" anchor="ctr" anchorCtr="0" compatLnSpc="1">
            <a:prstTxWarp prst="textNoShape">
              <a:avLst/>
            </a:prstTxWarp>
          </a:bodyPr>
          <a:lstStyle/>
          <a:p>
            <a:pPr marL="0" marR="0" lvl="0" indent="0" algn="ctr" defTabSz="776460" rtl="0" eaLnBrk="1" fontAlgn="base" latinLnBrk="0" hangingPunct="1">
              <a:lnSpc>
                <a:spcPct val="100000"/>
              </a:lnSpc>
              <a:spcBef>
                <a:spcPct val="0"/>
              </a:spcBef>
              <a:spcAft>
                <a:spcPct val="0"/>
              </a:spcAft>
              <a:buClrTx/>
              <a:buSzTx/>
              <a:buFontTx/>
              <a:buNone/>
              <a:tabLst/>
              <a:defRPr/>
            </a:pPr>
            <a:endParaRPr kumimoji="0" lang="en-US" sz="1785"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5" name="Rectangle 4"/>
          <p:cNvSpPr/>
          <p:nvPr userDrawn="1"/>
        </p:nvSpPr>
        <p:spPr bwMode="auto">
          <a:xfrm>
            <a:off x="1" y="0"/>
            <a:ext cx="12436475" cy="6994525"/>
          </a:xfrm>
          <a:prstGeom prst="rect">
            <a:avLst/>
          </a:prstGeom>
          <a:solidFill>
            <a:schemeClr val="bg1"/>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77671" tIns="38840" rIns="77671" bIns="38840" numCol="1" rtlCol="0" anchor="ctr" anchorCtr="0" compatLnSpc="1">
            <a:prstTxWarp prst="textNoShape">
              <a:avLst/>
            </a:prstTxWarp>
          </a:bodyPr>
          <a:lstStyle/>
          <a:p>
            <a:pPr marL="0" marR="0" lvl="0" indent="0" algn="ctr" defTabSz="776460" rtl="0" eaLnBrk="1" fontAlgn="base" latinLnBrk="0" hangingPunct="1">
              <a:lnSpc>
                <a:spcPct val="100000"/>
              </a:lnSpc>
              <a:spcBef>
                <a:spcPct val="0"/>
              </a:spcBef>
              <a:spcAft>
                <a:spcPct val="0"/>
              </a:spcAft>
              <a:buClrTx/>
              <a:buSzTx/>
              <a:buFontTx/>
              <a:buNone/>
              <a:tabLst/>
              <a:defRPr/>
            </a:pPr>
            <a:endParaRPr kumimoji="0" lang="en-US" sz="1785"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3688643112"/>
      </p:ext>
    </p:extLst>
  </p:cSld>
  <p:clrMapOvr>
    <a:masterClrMapping/>
  </p:clrMapOvr>
  <p:transition>
    <p:fade/>
  </p:transition>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Walkin No tile">
    <p:bg>
      <p:bgRef idx="1001">
        <a:schemeClr val="bg2"/>
      </p:bgRef>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587"/>
            <a:ext cx="12430199" cy="6991986"/>
          </a:xfrm>
          <a:prstGeom prst="rect">
            <a:avLst/>
          </a:prstGeom>
          <a:noFill/>
          <a:ln>
            <a:noFill/>
          </a:ln>
        </p:spPr>
      </p:pic>
      <p:sp>
        <p:nvSpPr>
          <p:cNvPr id="3" name="Rectangle 2"/>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5"/>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9" name="Rectangle 8"/>
          <p:cNvSpPr/>
          <p:nvPr userDrawn="1"/>
        </p:nvSpPr>
        <p:spPr>
          <a:xfrm>
            <a:off x="293752" y="3040063"/>
            <a:ext cx="4333238" cy="784830"/>
          </a:xfrm>
          <a:prstGeom prst="rect">
            <a:avLst/>
          </a:prstGeom>
        </p:spPr>
        <p:txBody>
          <a:bodyPr wrap="none" anchor="ctr">
            <a:spAutoFit/>
          </a:bodyPr>
          <a:lstStyle/>
          <a:p>
            <a:pPr algn="r" defTabSz="1165834">
              <a:lnSpc>
                <a:spcPct val="90000"/>
              </a:lnSpc>
              <a:spcBef>
                <a:spcPct val="0"/>
              </a:spcBef>
            </a:pPr>
            <a:r>
              <a:rPr lang="en-US" sz="5000" spc="-125" dirty="0" smtClean="0">
                <a:ln w="3175">
                  <a:noFill/>
                </a:ln>
                <a:gradFill>
                  <a:gsLst>
                    <a:gs pos="84066">
                      <a:srgbClr val="000000"/>
                    </a:gs>
                    <a:gs pos="57576">
                      <a:srgbClr val="000000"/>
                    </a:gs>
                  </a:gsLst>
                  <a:lin ang="5400000" scaled="0"/>
                </a:gradFill>
                <a:latin typeface="Segoe UI Light"/>
                <a:cs typeface="Segoe UI" pitchFamily="34" charset="0"/>
              </a:rPr>
              <a:t>Spark the future.</a:t>
            </a:r>
            <a:endParaRPr lang="en-US" sz="5000" spc="-125" dirty="0">
              <a:ln w="3175">
                <a:noFill/>
              </a:ln>
              <a:gradFill>
                <a:gsLst>
                  <a:gs pos="84066">
                    <a:srgbClr val="000000"/>
                  </a:gs>
                  <a:gs pos="57576">
                    <a:srgbClr val="000000"/>
                  </a:gs>
                </a:gsLst>
                <a:lin ang="5400000" scaled="0"/>
              </a:gradFill>
              <a:latin typeface="Segoe UI Light"/>
              <a:cs typeface="Segoe UI" pitchFamily="34" charset="0"/>
            </a:endParaRPr>
          </a:p>
        </p:txBody>
      </p:sp>
      <p:sp>
        <p:nvSpPr>
          <p:cNvPr id="10" name="Rectangle 9"/>
          <p:cNvSpPr/>
          <p:nvPr userDrawn="1"/>
        </p:nvSpPr>
        <p:spPr>
          <a:xfrm>
            <a:off x="2441776" y="4617847"/>
            <a:ext cx="2185214" cy="715581"/>
          </a:xfrm>
          <a:prstGeom prst="rect">
            <a:avLst/>
          </a:prstGeom>
        </p:spPr>
        <p:txBody>
          <a:bodyPr wrap="none" anchor="ctr">
            <a:spAutoFit/>
          </a:bodyPr>
          <a:lstStyle/>
          <a:p>
            <a:pPr algn="r" defTabSz="1165834">
              <a:lnSpc>
                <a:spcPct val="90000"/>
              </a:lnSpc>
              <a:spcBef>
                <a:spcPct val="0"/>
              </a:spcBef>
            </a:pPr>
            <a:r>
              <a:rPr lang="en-US" sz="2250" dirty="0" smtClean="0">
                <a:ln w="3175">
                  <a:noFill/>
                </a:ln>
                <a:gradFill>
                  <a:gsLst>
                    <a:gs pos="84066">
                      <a:srgbClr val="000000"/>
                    </a:gs>
                    <a:gs pos="57576">
                      <a:srgbClr val="000000"/>
                    </a:gs>
                  </a:gsLst>
                  <a:lin ang="5400000" scaled="0"/>
                </a:gradFill>
                <a:cs typeface="Segoe UI" pitchFamily="34" charset="0"/>
              </a:rPr>
              <a:t>May 4 – 8, 2015</a:t>
            </a:r>
            <a:br>
              <a:rPr lang="en-US" sz="2250" dirty="0" smtClean="0">
                <a:ln w="3175">
                  <a:noFill/>
                </a:ln>
                <a:gradFill>
                  <a:gsLst>
                    <a:gs pos="84066">
                      <a:srgbClr val="000000"/>
                    </a:gs>
                    <a:gs pos="57576">
                      <a:srgbClr val="000000"/>
                    </a:gs>
                  </a:gsLst>
                  <a:lin ang="5400000" scaled="0"/>
                </a:gradFill>
                <a:cs typeface="Segoe UI" pitchFamily="34" charset="0"/>
              </a:rPr>
            </a:br>
            <a:r>
              <a:rPr lang="en-US" sz="2250" dirty="0" smtClean="0">
                <a:ln w="3175">
                  <a:noFill/>
                </a:ln>
                <a:gradFill>
                  <a:gsLst>
                    <a:gs pos="84066">
                      <a:srgbClr val="000000"/>
                    </a:gs>
                    <a:gs pos="57576">
                      <a:srgbClr val="000000"/>
                    </a:gs>
                  </a:gsLst>
                  <a:lin ang="5400000" scaled="0"/>
                </a:gradFill>
                <a:cs typeface="Segoe UI" pitchFamily="34" charset="0"/>
              </a:rPr>
              <a:t>Chicago, IL</a:t>
            </a:r>
            <a:endParaRPr lang="en-US" sz="2250" dirty="0">
              <a:ln w="3175">
                <a:noFill/>
              </a:ln>
              <a:gradFill>
                <a:gsLst>
                  <a:gs pos="84066">
                    <a:srgbClr val="000000"/>
                  </a:gs>
                  <a:gs pos="57576">
                    <a:srgbClr val="000000"/>
                  </a:gs>
                </a:gsLst>
                <a:lin ang="5400000" scaled="0"/>
              </a:gradFill>
              <a:cs typeface="Segoe UI" pitchFamily="34" charset="0"/>
            </a:endParaRPr>
          </a:p>
        </p:txBody>
      </p:sp>
      <p:pic>
        <p:nvPicPr>
          <p:cNvPr id="11" name="Picture 10"/>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002510" y="4088040"/>
            <a:ext cx="2494315" cy="384949"/>
          </a:xfrm>
          <a:prstGeom prst="rect">
            <a:avLst/>
          </a:prstGeom>
        </p:spPr>
      </p:pic>
    </p:spTree>
    <p:extLst>
      <p:ext uri="{BB962C8B-B14F-4D97-AF65-F5344CB8AC3E}">
        <p14:creationId xmlns:p14="http://schemas.microsoft.com/office/powerpoint/2010/main" val="27388849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Slide - Color">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9" name="Title 1"/>
          <p:cNvSpPr>
            <a:spLocks noGrp="1"/>
          </p:cNvSpPr>
          <p:nvPr>
            <p:ph type="title" hasCustomPrompt="1"/>
          </p:nvPr>
        </p:nvSpPr>
        <p:spPr>
          <a:xfrm>
            <a:off x="274702" y="2125677"/>
            <a:ext cx="9143936" cy="1828786"/>
          </a:xfrm>
          <a:noFill/>
        </p:spPr>
        <p:txBody>
          <a:bodyPr lIns="146304" tIns="91440" rIns="146304" bIns="91440" anchor="t" anchorCtr="0"/>
          <a:lstStyle>
            <a:lvl1pPr>
              <a:defRPr sz="5399" spc="-100" baseline="0">
                <a:gradFill>
                  <a:gsLst>
                    <a:gs pos="99115">
                      <a:schemeClr val="tx1"/>
                    </a:gs>
                    <a:gs pos="79000">
                      <a:schemeClr val="tx1"/>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2" y="3955785"/>
            <a:ext cx="7315137" cy="1828007"/>
          </a:xfrm>
          <a:noFill/>
        </p:spPr>
        <p:txBody>
          <a:bodyPr lIns="146304" tIns="109728" rIns="146304" bIns="109728">
            <a:noAutofit/>
          </a:bodyPr>
          <a:lstStyle>
            <a:lvl1pPr marL="0" indent="0">
              <a:spcBef>
                <a:spcPts val="0"/>
              </a:spcBef>
              <a:buNone/>
              <a:defRPr sz="3200" spc="0" baseline="0">
                <a:gradFill>
                  <a:gsLst>
                    <a:gs pos="99115">
                      <a:schemeClr val="tx1"/>
                    </a:gs>
                    <a:gs pos="79000">
                      <a:schemeClr val="tx1"/>
                    </a:gs>
                  </a:gsLst>
                  <a:lin ang="5400000" scaled="0"/>
                </a:gradFill>
                <a:latin typeface="+mj-lt"/>
              </a:defRPr>
            </a:lvl1pPr>
          </a:lstStyle>
          <a:p>
            <a:pPr lvl="0"/>
            <a:r>
              <a:rPr lang="en-US" dirty="0" smtClean="0"/>
              <a:t>Speaker Name</a:t>
            </a:r>
          </a:p>
        </p:txBody>
      </p:sp>
      <p:sp>
        <p:nvSpPr>
          <p:cNvPr id="7" name="Rectangle 6"/>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302433517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0" y="3"/>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22608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20354">
                      <a:schemeClr val="tx2"/>
                    </a:gs>
                    <a:gs pos="40000">
                      <a:schemeClr val="tx2"/>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695923637"/>
      </p:ext>
    </p:extLst>
  </p:cSld>
  <p:clrMapOvr>
    <a:masterClrMapping/>
  </p:clrMapOvr>
  <p:transition>
    <p:fade/>
  </p:transition>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88602799"/>
      </p:ext>
    </p:extLst>
  </p:cSld>
  <p:clrMapOvr>
    <a:masterClrMapping/>
  </p:clrMapOvr>
  <p:transition>
    <p:fade/>
  </p:transition>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buClr>
                <a:schemeClr val="tx2"/>
              </a:buClr>
              <a:defRPr sz="4000">
                <a:gradFill>
                  <a:gsLst>
                    <a:gs pos="7080">
                      <a:schemeClr val="tx2"/>
                    </a:gs>
                    <a:gs pos="36283">
                      <a:schemeClr val="tx2"/>
                    </a:gs>
                  </a:gsLst>
                  <a:lin ang="5400000" scaled="0"/>
                </a:gradFill>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897141948"/>
      </p:ext>
    </p:extLst>
  </p:cSld>
  <p:clrMapOvr>
    <a:masterClrMapping/>
  </p:clrMapOvr>
  <p:transition>
    <p:fade/>
  </p:transition>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98058974"/>
      </p:ext>
    </p:extLst>
  </p:cSld>
  <p:clrMapOvr>
    <a:masterClrMapping/>
  </p:clrMapOvr>
  <p:transition>
    <p:fade/>
  </p:transition>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137197689"/>
      </p:ext>
    </p:extLst>
  </p:cSld>
  <p:clrMapOvr>
    <a:masterClrMapping/>
  </p:clrMapOvr>
  <p:transition>
    <p:fade/>
  </p:transition>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314009139"/>
      </p:ext>
    </p:extLst>
  </p:cSld>
  <p:clrMapOvr>
    <a:masterClrMapping/>
  </p:clrMapOvr>
  <p:transition>
    <p:fade/>
  </p:transition>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24564506"/>
      </p:ext>
    </p:extLst>
  </p:cSld>
  <p:clrMapOvr>
    <a:masterClrMapping/>
  </p:clrMapOvr>
  <p:transition>
    <p:fade/>
  </p:transition>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1"/>
              </a:buClr>
              <a:buFont typeface="Wingdings" panose="05000000000000000000" pitchFamily="2" charset="2"/>
              <a:buChar char="§"/>
              <a:defRPr sz="3200"/>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765613541"/>
      </p:ext>
    </p:extLst>
  </p:cSld>
  <p:clrMapOvr>
    <a:masterClrMapping/>
  </p:clrMapOvr>
  <p:transition>
    <p:fade/>
  </p:transition>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588044674"/>
      </p:ext>
    </p:extLst>
  </p:cSld>
  <p:clrMapOvr>
    <a:masterClrMapping/>
  </p:clrMapOvr>
  <p:transition>
    <p:fade/>
  </p:transition>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36776"/>
            <a:ext cx="10056812" cy="1181862"/>
          </a:xfrm>
          <a:noFill/>
        </p:spPr>
        <p:txBody>
          <a:bodyPr tIns="91440" bIns="91440" anchor="t" anchorCtr="0">
            <a:spAutoFit/>
          </a:bodyPr>
          <a:lstStyle>
            <a:lvl1pPr>
              <a:defRPr sz="7199" spc="-100" baseline="0">
                <a:gradFill>
                  <a:gsLst>
                    <a:gs pos="0">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9" y="4881266"/>
            <a:ext cx="10058401" cy="738664"/>
          </a:xfrm>
          <a:noFill/>
        </p:spPr>
        <p:txBody>
          <a:bodyPr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6" name="Rectangle 5"/>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388812335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20354">
                      <a:schemeClr val="tx2"/>
                    </a:gs>
                    <a:gs pos="40000">
                      <a:schemeClr val="tx2"/>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31337368"/>
      </p:ext>
    </p:extLst>
  </p:cSld>
  <p:clrMapOvr>
    <a:masterClrMapping/>
  </p:clrMapOvr>
  <p:transition>
    <p:fade/>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0" y="3"/>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31654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9" y="2125663"/>
            <a:ext cx="10056812" cy="1181862"/>
          </a:xfrm>
          <a:noFill/>
        </p:spPr>
        <p:txBody>
          <a:bodyPr tIns="91440" bIns="91440" anchor="t" anchorCtr="0">
            <a:spAutoFit/>
          </a:bodyPr>
          <a:lstStyle>
            <a:lvl1pPr>
              <a:defRPr lang="en-US" sz="7199"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smtClean="0"/>
              <a:t>Video title</a:t>
            </a:r>
            <a:endParaRPr lang="en-US" dirty="0"/>
          </a:p>
        </p:txBody>
      </p:sp>
      <p:sp>
        <p:nvSpPr>
          <p:cNvPr id="4" name="Rectangle 3"/>
          <p:cNvSpPr/>
          <p:nvPr userDrawn="1"/>
        </p:nvSpPr>
        <p:spPr bwMode="gray">
          <a:xfrm>
            <a:off x="0" y="6537325"/>
            <a:ext cx="12435840" cy="457200"/>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Tree>
    <p:extLst>
      <p:ext uri="{BB962C8B-B14F-4D97-AF65-F5344CB8AC3E}">
        <p14:creationId xmlns:p14="http://schemas.microsoft.com/office/powerpoint/2010/main" val="80411288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ection Title Light">
    <p:bg>
      <p:bgRef idx="1001">
        <a:schemeClr val="bg2"/>
      </p:bgRef>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20" y="1090"/>
            <a:ext cx="12430199" cy="6991987"/>
          </a:xfrm>
          <a:prstGeom prst="rect">
            <a:avLst/>
          </a:prstGeom>
        </p:spPr>
      </p:pic>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150073810"/>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ection Title Dark">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481387409"/>
      </p:ext>
    </p:extLst>
  </p:cSld>
  <p:clrMapOvr>
    <a:masterClrMapping/>
  </p:clrMapOvr>
  <p:transition>
    <p:fade/>
  </p:transition>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019754827"/>
      </p:ext>
    </p:extLst>
  </p:cSld>
  <p:clrMapOvr>
    <a:masterClrMapping/>
  </p:clrMapOvr>
  <p:transition>
    <p:fade/>
  </p:transition>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573565801"/>
      </p:ext>
    </p:extLst>
  </p:cSld>
  <p:clrMapOvr>
    <a:masterClrMapping/>
  </p:clrMapOvr>
  <p:transition>
    <p:fade/>
  </p:transition>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199"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506699492"/>
      </p:ext>
    </p:extLst>
  </p:cSld>
  <p:clrMapOvr>
    <a:masterClrMapping/>
  </p:clrMapOvr>
  <p:transition>
    <p:fade/>
  </p:transition>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1241426"/>
            <a:ext cx="5486399" cy="2012859"/>
          </a:xfrm>
        </p:spPr>
        <p:txBody>
          <a:bodyPr>
            <a:spAutoFit/>
          </a:bodyPr>
          <a:lstStyle>
            <a:lvl1pPr>
              <a:defRPr sz="6599"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1"/>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2320757529"/>
      </p:ext>
    </p:extLst>
  </p:cSld>
  <p:clrMapOvr>
    <a:masterClrMapping/>
  </p:clrMapOvr>
  <p:transition>
    <p:fade/>
  </p:transition>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Blank Dar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836489"/>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54088589"/>
      </p:ext>
    </p:extLst>
  </p:cSld>
  <p:clrMapOvr>
    <a:masterClrMapping/>
  </p:clrMapOvr>
  <p:transition>
    <p:fade/>
  </p:transition>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5812053"/>
      </p:ext>
    </p:extLst>
  </p:cSld>
  <p:clrMapOvr>
    <a:masterClrMapping/>
  </p:clrMapOvr>
  <p:transition>
    <p:fade/>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41" y="2071456"/>
            <a:ext cx="10463986" cy="1720381"/>
          </a:xfrm>
          <a:prstGeom prst="rect">
            <a:avLst/>
          </a:prstGeom>
        </p:spPr>
        <p:txBody>
          <a:bodyPr lIns="146260" tIns="91413" rIns="146260" bIns="91413"/>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53587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9944528"/>
      </p:ext>
    </p:extLst>
  </p:cSld>
  <p:clrMapOvr>
    <a:masterClrMapping/>
  </p:clrMapOvr>
  <p:transition>
    <p:fade/>
  </p:transition>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2"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8" fontAlgn="base">
              <a:spcBef>
                <a:spcPct val="0"/>
              </a:spcBef>
              <a:spcAft>
                <a:spcPct val="0"/>
              </a:spcAft>
            </a:pPr>
            <a:endParaRPr lang="en-US" sz="225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9" y="1221158"/>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2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56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98"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1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953278416"/>
      </p:ext>
    </p:extLst>
  </p:cSld>
  <p:clrMapOvr>
    <a:masterClrMapping/>
  </p:clrMapOvr>
  <p:transition>
    <p:fade/>
  </p:transition>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losing log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2" y="0"/>
            <a:ext cx="12435840" cy="6995160"/>
          </a:xfrm>
          <a:prstGeom prst="rect">
            <a:avLst/>
          </a:prstGeom>
        </p:spPr>
      </p:pic>
      <p:sp>
        <p:nvSpPr>
          <p:cNvPr id="6" name="Rectangle 5"/>
          <p:cNvSpPr/>
          <p:nvPr userDrawn="1"/>
        </p:nvSpPr>
        <p:spPr bwMode="gray">
          <a:xfrm>
            <a:off x="0" y="4868863"/>
            <a:ext cx="12436475" cy="2125662"/>
          </a:xfrm>
          <a:prstGeom prst="rect">
            <a:avLst/>
          </a:prstGeom>
          <a:solidFill>
            <a:srgbClr val="50505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2" name="Text Box 3"/>
          <p:cNvSpPr txBox="1">
            <a:spLocks noChangeArrowheads="1"/>
          </p:cNvSpPr>
          <p:nvPr userDrawn="1"/>
        </p:nvSpPr>
        <p:spPr bwMode="white">
          <a:xfrm>
            <a:off x="7589822" y="6294476"/>
            <a:ext cx="45719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algn="r" defTabSz="932215" eaLnBrk="0" hangingPunct="0"/>
            <a:r>
              <a:rPr lang="en-US" sz="700" dirty="0">
                <a:gradFill>
                  <a:gsLst>
                    <a:gs pos="12389">
                      <a:srgbClr val="FFFFFF"/>
                    </a:gs>
                    <a:gs pos="54000">
                      <a:srgbClr val="FFFFFF"/>
                    </a:gs>
                  </a:gsLst>
                  <a:lin ang="5400000" scaled="0"/>
                </a:gradFill>
                <a:cs typeface="Segoe UI" pitchFamily="34" charset="0"/>
              </a:rPr>
              <a:t>© </a:t>
            </a:r>
            <a:r>
              <a:rPr lang="en-US" sz="700" dirty="0" smtClean="0">
                <a:gradFill>
                  <a:gsLst>
                    <a:gs pos="12389">
                      <a:srgbClr val="FFFFFF"/>
                    </a:gs>
                    <a:gs pos="54000">
                      <a:srgbClr val="FFFFFF"/>
                    </a:gs>
                  </a:gsLst>
                  <a:lin ang="5400000" scaled="0"/>
                </a:gradFill>
                <a:cs typeface="Segoe UI" pitchFamily="34" charset="0"/>
              </a:rPr>
              <a:t>2015 </a:t>
            </a:r>
            <a:r>
              <a:rPr lang="en-US" sz="700" dirty="0">
                <a:gradFill>
                  <a:gsLst>
                    <a:gs pos="12389">
                      <a:srgbClr val="FFFFFF"/>
                    </a:gs>
                    <a:gs pos="54000">
                      <a:srgbClr val="FFFFFF"/>
                    </a:gs>
                  </a:gsLst>
                  <a:lin ang="5400000" scaled="0"/>
                </a:gradFill>
                <a:cs typeface="Segoe UI" pitchFamily="34" charset="0"/>
              </a:rPr>
              <a:t>Microsoft Corporation. All rights reserved. </a:t>
            </a:r>
          </a:p>
        </p:txBody>
      </p:sp>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59230" y="5580859"/>
            <a:ext cx="3291840" cy="701671"/>
          </a:xfrm>
          <a:prstGeom prst="rect">
            <a:avLst/>
          </a:prstGeom>
        </p:spPr>
      </p:pic>
    </p:spTree>
    <p:extLst>
      <p:ext uri="{BB962C8B-B14F-4D97-AF65-F5344CB8AC3E}">
        <p14:creationId xmlns:p14="http://schemas.microsoft.com/office/powerpoint/2010/main" val="4238182931"/>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490" indent="-290490">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4" indent="-280966">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4" indent="-290490">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6" indent="-228582">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7" indent="-228582">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2368731179"/>
      </p:ext>
    </p:extLst>
  </p:cSld>
  <p:clrMapOvr>
    <a:masterClrMapping/>
  </p:clrMapOvr>
  <p:transition>
    <p:fade/>
  </p:transition>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Black Notes slide Layout No Bar">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86852865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260" tIns="91413" rIns="146260" bIns="91413"/>
          <a:lstStyle>
            <a:lvl1pPr algn="l">
              <a:defRPr sz="52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914342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lIns="91413" tIns="45708" rIns="91413" bIns="45708"/>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2213894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7" y="296867"/>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46260" rIns="182826" bIns="146260" numCol="1" spcCol="0" rtlCol="0" fromWordArt="0" anchor="t" anchorCtr="0" forceAA="0" compatLnSpc="1">
            <a:prstTxWarp prst="textNoShape">
              <a:avLst/>
            </a:prstTxWarp>
            <a:noAutofit/>
          </a:bodyPr>
          <a:lstStyle/>
          <a:p>
            <a:pPr marL="0" marR="0" lvl="0" indent="0" algn="ctr" defTabSz="93219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42" y="1456839"/>
            <a:ext cx="5486399" cy="897427"/>
          </a:xfrm>
          <a:prstGeom prst="rect">
            <a:avLst/>
          </a:prstGeom>
        </p:spPr>
        <p:txBody>
          <a:bodyPr lIns="91413" tIns="45708" rIns="91413" bIns="45708"/>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4" y="4440119"/>
            <a:ext cx="5486337" cy="1055382"/>
          </a:xfrm>
          <a:prstGeom prst="rect">
            <a:avLst/>
          </a:prstGeom>
        </p:spPr>
        <p:txBody>
          <a:bodyPr lIns="91413" tIns="45708" rIns="91413" bIns="45708"/>
          <a:lstStyle>
            <a:lvl1pPr marL="0" indent="0" algn="l">
              <a:lnSpc>
                <a:spcPts val="2700"/>
              </a:lnSpc>
              <a:buNone/>
              <a:defRPr sz="2200">
                <a:solidFill>
                  <a:schemeClr val="bg1"/>
                </a:solidFill>
                <a:latin typeface="+mj-lt"/>
              </a:defRPr>
            </a:lvl1pPr>
            <a:lvl2pPr marL="457065" indent="0" algn="ctr">
              <a:buNone/>
              <a:defRPr>
                <a:solidFill>
                  <a:schemeClr val="tx1">
                    <a:tint val="75000"/>
                  </a:schemeClr>
                </a:solidFill>
              </a:defRPr>
            </a:lvl2pPr>
            <a:lvl3pPr marL="914132" indent="0" algn="ctr">
              <a:buNone/>
              <a:defRPr>
                <a:solidFill>
                  <a:schemeClr val="tx1">
                    <a:tint val="75000"/>
                  </a:schemeClr>
                </a:solidFill>
              </a:defRPr>
            </a:lvl3pPr>
            <a:lvl4pPr marL="1371197" indent="0" algn="ctr">
              <a:buNone/>
              <a:defRPr>
                <a:solidFill>
                  <a:schemeClr val="tx1">
                    <a:tint val="75000"/>
                  </a:schemeClr>
                </a:solidFill>
              </a:defRPr>
            </a:lvl4pPr>
            <a:lvl5pPr marL="1828263" indent="0" algn="ctr">
              <a:buNone/>
              <a:defRPr>
                <a:solidFill>
                  <a:schemeClr val="tx1">
                    <a:tint val="75000"/>
                  </a:schemeClr>
                </a:solidFill>
              </a:defRPr>
            </a:lvl5pPr>
            <a:lvl6pPr marL="2285328" indent="0" algn="ctr">
              <a:buNone/>
              <a:defRPr>
                <a:solidFill>
                  <a:schemeClr val="tx1">
                    <a:tint val="75000"/>
                  </a:schemeClr>
                </a:solidFill>
              </a:defRPr>
            </a:lvl6pPr>
            <a:lvl7pPr marL="2742394" indent="0" algn="ctr">
              <a:buNone/>
              <a:defRPr>
                <a:solidFill>
                  <a:schemeClr val="tx1">
                    <a:tint val="75000"/>
                  </a:schemeClr>
                </a:solidFill>
              </a:defRPr>
            </a:lvl7pPr>
            <a:lvl8pPr marL="3199459" indent="0" algn="ctr">
              <a:buNone/>
              <a:defRPr>
                <a:solidFill>
                  <a:schemeClr val="tx1">
                    <a:tint val="75000"/>
                  </a:schemeClr>
                </a:solidFill>
              </a:defRPr>
            </a:lvl8pPr>
            <a:lvl9pPr marL="3656526"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7" y="479775"/>
            <a:ext cx="1304123" cy="285764"/>
          </a:xfrm>
          <a:prstGeom prst="rect">
            <a:avLst/>
          </a:prstGeom>
        </p:spPr>
      </p:pic>
      <p:sp>
        <p:nvSpPr>
          <p:cNvPr id="8" name="Text Placeholder 7"/>
          <p:cNvSpPr>
            <a:spLocks noGrp="1"/>
          </p:cNvSpPr>
          <p:nvPr>
            <p:ph type="body" sz="quarter" idx="10" hasCustomPrompt="1"/>
          </p:nvPr>
        </p:nvSpPr>
        <p:spPr>
          <a:xfrm>
            <a:off x="277816" y="3056731"/>
            <a:ext cx="5500687" cy="881063"/>
          </a:xfrm>
          <a:prstGeom prst="rect">
            <a:avLst/>
          </a:prstGeom>
        </p:spPr>
        <p:txBody>
          <a:bodyPr lIns="91413" tIns="45708" rIns="91413" bIns="45708"/>
          <a:lstStyle>
            <a:lvl1pPr marL="0" indent="0">
              <a:buNone/>
              <a:defRPr sz="2800" baseline="0">
                <a:solidFill>
                  <a:schemeClr val="bg1"/>
                </a:solidFill>
                <a:latin typeface="+mj-lt"/>
              </a:defRPr>
            </a:lvl1pPr>
            <a:lvl2pPr marL="342800" indent="0">
              <a:buNone/>
              <a:defRPr sz="1600">
                <a:solidFill>
                  <a:schemeClr val="bg1"/>
                </a:solidFill>
                <a:latin typeface="+mj-lt"/>
              </a:defRPr>
            </a:lvl2pPr>
            <a:lvl3pPr marL="571333" indent="0">
              <a:buNone/>
              <a:defRPr sz="1400">
                <a:solidFill>
                  <a:schemeClr val="bg1"/>
                </a:solidFill>
                <a:latin typeface="+mj-lt"/>
              </a:defRPr>
            </a:lvl3pPr>
            <a:lvl4pPr marL="799866" indent="0">
              <a:buNone/>
              <a:defRPr sz="1200">
                <a:solidFill>
                  <a:schemeClr val="bg1"/>
                </a:solidFill>
                <a:latin typeface="+mj-lt"/>
              </a:defRPr>
            </a:lvl4pPr>
            <a:lvl5pPr marL="1028397"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1307277842"/>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0" y="3"/>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802"/>
            <a:ext cx="6397768" cy="6403975"/>
          </a:xfrm>
          <a:prstGeom prst="rect">
            <a:avLst/>
          </a:prstGeom>
          <a:solidFill>
            <a:srgbClr val="68217A">
              <a:alpha val="90000"/>
            </a:srgbClr>
          </a:solidFill>
        </p:spPr>
        <p:txBody>
          <a:bodyPr lIns="91413" tIns="45708" rIns="91413" bIns="45708"/>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398"/>
              </a:spcAft>
              <a:buFontTx/>
              <a:buNone/>
              <a:defRPr sz="2000">
                <a:solidFill>
                  <a:schemeClr val="bg1"/>
                </a:solidFill>
              </a:defRPr>
            </a:lvl2pPr>
            <a:lvl3pPr marL="230120" indent="-228533">
              <a:lnSpc>
                <a:spcPts val="2700"/>
              </a:lnSpc>
              <a:spcBef>
                <a:spcPts val="0"/>
              </a:spcBef>
              <a:defRPr sz="2000">
                <a:solidFill>
                  <a:schemeClr val="bg1"/>
                </a:solidFill>
              </a:defRPr>
            </a:lvl3pPr>
            <a:lvl4pPr marL="230120" indent="-228533">
              <a:lnSpc>
                <a:spcPts val="2700"/>
              </a:lnSpc>
              <a:spcBef>
                <a:spcPts val="0"/>
              </a:spcBef>
              <a:defRPr sz="2000">
                <a:solidFill>
                  <a:schemeClr val="bg1"/>
                </a:solidFill>
              </a:defRPr>
            </a:lvl4pPr>
            <a:lvl5pPr marL="230120" indent="-228533">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26" tIns="146260" rIns="182826" bIns="146260" rtlCol="0">
            <a:noAutofit/>
          </a:bodyPr>
          <a:lstStyle/>
          <a:p>
            <a:pPr marL="0" marR="0" lvl="0" indent="0" algn="l" defTabSz="932414"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84821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0" y="3"/>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49233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50pt Title/30pt Sub/Image BG">
    <p:spTree>
      <p:nvGrpSpPr>
        <p:cNvPr id="1" name=""/>
        <p:cNvGrpSpPr/>
        <p:nvPr/>
      </p:nvGrpSpPr>
      <p:grpSpPr>
        <a:xfrm>
          <a:off x="0" y="0"/>
          <a:ext cx="0" cy="0"/>
          <a:chOff x="0" y="0"/>
          <a:chExt cx="0" cy="0"/>
        </a:xfrm>
      </p:grpSpPr>
      <p:pic>
        <p:nvPicPr>
          <p:cNvPr id="3" name="Picture 2"/>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0" y="3"/>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64873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chemeClr val="accent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260" tIns="91413" rIns="146260" bIns="91413"/>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4"/>
            <a:ext cx="10058400" cy="1828800"/>
          </a:xfrm>
          <a:prstGeom prst="rect">
            <a:avLst/>
          </a:prstGeom>
        </p:spPr>
        <p:txBody>
          <a:bodyPr lIns="91413" tIns="45708" rIns="91413" bIns="45708"/>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3500145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260" tIns="91413" rIns="146260" bIns="91413"/>
          <a:lstStyle>
            <a:lvl1pPr algn="l">
              <a:defRPr>
                <a:gradFill>
                  <a:gsLst>
                    <a:gs pos="2917">
                      <a:schemeClr val="bg1"/>
                    </a:gs>
                    <a:gs pos="100000">
                      <a:schemeClr val="bg1"/>
                    </a:gs>
                  </a:gsLst>
                  <a:lin ang="5400000" scaled="0"/>
                </a:gradFill>
              </a:defRPr>
            </a:lvl1pPr>
          </a:lstStyle>
          <a:p>
            <a:r>
              <a:rPr lang="en-US" dirty="0" smtClean="0"/>
              <a:t>Click to edit Master title style</a:t>
            </a:r>
            <a:endParaRPr lang="en-US" dirty="0"/>
          </a:p>
        </p:txBody>
      </p:sp>
      <p:sp>
        <p:nvSpPr>
          <p:cNvPr id="10" name="Title"/>
          <p:cNvSpPr>
            <a:spLocks noGrp="1"/>
          </p:cNvSpPr>
          <p:nvPr>
            <p:ph type="body" sz="quarter" idx="10" hasCustomPrompt="1"/>
          </p:nvPr>
        </p:nvSpPr>
        <p:spPr>
          <a:xfrm>
            <a:off x="274638" y="2125664"/>
            <a:ext cx="10058400" cy="1828800"/>
          </a:xfrm>
          <a:prstGeom prst="rect">
            <a:avLst/>
          </a:prstGeom>
        </p:spPr>
        <p:txBody>
          <a:bodyPr lIns="91413" tIns="45708" rIns="91413" bIns="45708"/>
          <a:lstStyle>
            <a:lvl1pPr marL="0" indent="0">
              <a:buNone/>
              <a:defRPr sz="16600">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smtClean="0"/>
              <a:t>Demo</a:t>
            </a:r>
            <a:endParaRPr lang="en-US" dirty="0"/>
          </a:p>
        </p:txBody>
      </p:sp>
    </p:spTree>
    <p:extLst>
      <p:ext uri="{BB962C8B-B14F-4D97-AF65-F5344CB8AC3E}">
        <p14:creationId xmlns:p14="http://schemas.microsoft.com/office/powerpoint/2010/main" val="252327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82" indent="0">
              <a:buNone/>
              <a:defRPr/>
            </a:lvl3pPr>
            <a:lvl4pPr marL="457163" indent="0">
              <a:buNone/>
              <a:defRPr/>
            </a:lvl4pPr>
            <a:lvl5pPr marL="685745" indent="0">
              <a:buNone/>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886098637"/>
      </p:ext>
    </p:extLst>
  </p:cSld>
  <p:clrMapOvr>
    <a:masterClrMapping/>
  </p:clrMapOvr>
  <p:transition>
    <p:fade/>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41" y="2071456"/>
            <a:ext cx="10463986" cy="1720381"/>
          </a:xfrm>
          <a:prstGeom prst="rect">
            <a:avLst/>
          </a:prstGeom>
        </p:spPr>
        <p:txBody>
          <a:bodyPr lIns="146260" tIns="91413" rIns="146260" bIns="91413"/>
          <a:lstStyle>
            <a:lvl1pPr algn="l">
              <a:defRPr sz="6000">
                <a:gradFill>
                  <a:gsLst>
                    <a:gs pos="0">
                      <a:srgbClr val="FFFFFF"/>
                    </a:gs>
                    <a:gs pos="100000">
                      <a:srgbClr val="FFFFFF"/>
                    </a:gs>
                  </a:gsLst>
                  <a:lin ang="5400000" scaled="0"/>
                </a:gradFill>
              </a:defRPr>
            </a:lvl1pPr>
          </a:lstStyle>
          <a:p>
            <a:r>
              <a:rPr lang="en-US" dirty="0" smtClean="0"/>
              <a:t>Data insights headline</a:t>
            </a:r>
            <a:endParaRPr lang="en-US" dirty="0"/>
          </a:p>
        </p:txBody>
      </p:sp>
    </p:spTree>
    <p:extLst>
      <p:ext uri="{BB962C8B-B14F-4D97-AF65-F5344CB8AC3E}">
        <p14:creationId xmlns:p14="http://schemas.microsoft.com/office/powerpoint/2010/main" val="3606897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173107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6_Data Insights Title">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3" y="0"/>
            <a:ext cx="12436475" cy="6994525"/>
          </a:xfrm>
          <a:prstGeom prst="rect">
            <a:avLst/>
          </a:prstGeom>
        </p:spPr>
        <p:txBody>
          <a:bodyPr lIns="91413" tIns="45708" rIns="91413" bIns="45708"/>
          <a:lstStyle/>
          <a:p>
            <a:endParaRPr lang="en-US" dirty="0"/>
          </a:p>
        </p:txBody>
      </p:sp>
    </p:spTree>
    <p:extLst>
      <p:ext uri="{BB962C8B-B14F-4D97-AF65-F5344CB8AC3E}">
        <p14:creationId xmlns:p14="http://schemas.microsoft.com/office/powerpoint/2010/main" val="237670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260" tIns="91413" rIns="146260" bIns="91413"/>
          <a:lstStyle>
            <a:lvl1pPr algn="l">
              <a:defRPr sz="3600">
                <a:solidFill>
                  <a:schemeClr val="tx2"/>
                </a:soli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2624850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260" tIns="91413" rIns="146260" bIns="91413"/>
          <a:lstStyle>
            <a:lvl1pPr algn="l">
              <a:defRPr sz="3600">
                <a:solidFill>
                  <a:schemeClr val="tx2"/>
                </a:solidFill>
                <a:latin typeface="+mj-lt"/>
              </a:defRPr>
            </a:lvl1pPr>
          </a:lstStyle>
          <a:p>
            <a:r>
              <a:rPr lang="en-US" dirty="0" smtClean="0"/>
              <a:t>Click to edit Master title style</a:t>
            </a:r>
            <a:endParaRPr lang="en-US" dirty="0"/>
          </a:p>
        </p:txBody>
      </p:sp>
      <p:grpSp>
        <p:nvGrpSpPr>
          <p:cNvPr id="4" name="Group 3"/>
          <p:cNvGrpSpPr/>
          <p:nvPr userDrawn="1"/>
        </p:nvGrpSpPr>
        <p:grpSpPr>
          <a:xfrm>
            <a:off x="10075996" y="6494976"/>
            <a:ext cx="2085527" cy="378637"/>
            <a:chOff x="10075994" y="6523798"/>
            <a:chExt cx="2085526" cy="378637"/>
          </a:xfrm>
        </p:grpSpPr>
        <p:sp>
          <p:nvSpPr>
            <p:cNvPr id="5" name="icon BULB"/>
            <p:cNvSpPr>
              <a:spLocks noEditPoints="1"/>
            </p:cNvSpPr>
            <p:nvPr/>
          </p:nvSpPr>
          <p:spPr bwMode="auto">
            <a:xfrm>
              <a:off x="10981759" y="6523798"/>
              <a:ext cx="217746" cy="348394"/>
            </a:xfrm>
            <a:custGeom>
              <a:avLst/>
              <a:gdLst>
                <a:gd name="T0" fmla="*/ 74 w 149"/>
                <a:gd name="T1" fmla="*/ 0 h 241"/>
                <a:gd name="T2" fmla="*/ 74 w 149"/>
                <a:gd name="T3" fmla="*/ 0 h 241"/>
                <a:gd name="T4" fmla="*/ 0 w 149"/>
                <a:gd name="T5" fmla="*/ 70 h 241"/>
                <a:gd name="T6" fmla="*/ 27 w 149"/>
                <a:gd name="T7" fmla="*/ 127 h 241"/>
                <a:gd name="T8" fmla="*/ 33 w 149"/>
                <a:gd name="T9" fmla="*/ 140 h 241"/>
                <a:gd name="T10" fmla="*/ 35 w 149"/>
                <a:gd name="T11" fmla="*/ 154 h 241"/>
                <a:gd name="T12" fmla="*/ 44 w 149"/>
                <a:gd name="T13" fmla="*/ 176 h 241"/>
                <a:gd name="T14" fmla="*/ 107 w 149"/>
                <a:gd name="T15" fmla="*/ 176 h 241"/>
                <a:gd name="T16" fmla="*/ 115 w 149"/>
                <a:gd name="T17" fmla="*/ 154 h 241"/>
                <a:gd name="T18" fmla="*/ 124 w 149"/>
                <a:gd name="T19" fmla="*/ 127 h 241"/>
                <a:gd name="T20" fmla="*/ 137 w 149"/>
                <a:gd name="T21" fmla="*/ 105 h 241"/>
                <a:gd name="T22" fmla="*/ 149 w 149"/>
                <a:gd name="T23" fmla="*/ 70 h 241"/>
                <a:gd name="T24" fmla="*/ 74 w 149"/>
                <a:gd name="T25" fmla="*/ 0 h 241"/>
                <a:gd name="T26" fmla="*/ 58 w 149"/>
                <a:gd name="T27" fmla="*/ 234 h 241"/>
                <a:gd name="T28" fmla="*/ 67 w 149"/>
                <a:gd name="T29" fmla="*/ 241 h 241"/>
                <a:gd name="T30" fmla="*/ 86 w 149"/>
                <a:gd name="T31" fmla="*/ 241 h 241"/>
                <a:gd name="T32" fmla="*/ 94 w 149"/>
                <a:gd name="T33" fmla="*/ 234 h 241"/>
                <a:gd name="T34" fmla="*/ 58 w 149"/>
                <a:gd name="T35" fmla="*/ 234 h 241"/>
                <a:gd name="T36" fmla="*/ 97 w 149"/>
                <a:gd name="T37" fmla="*/ 209 h 241"/>
                <a:gd name="T38" fmla="*/ 55 w 149"/>
                <a:gd name="T39" fmla="*/ 209 h 241"/>
                <a:gd name="T40" fmla="*/ 45 w 149"/>
                <a:gd name="T41" fmla="*/ 217 h 241"/>
                <a:gd name="T42" fmla="*/ 56 w 149"/>
                <a:gd name="T43" fmla="*/ 226 h 241"/>
                <a:gd name="T44" fmla="*/ 97 w 149"/>
                <a:gd name="T45" fmla="*/ 226 h 241"/>
                <a:gd name="T46" fmla="*/ 107 w 149"/>
                <a:gd name="T47" fmla="*/ 217 h 241"/>
                <a:gd name="T48" fmla="*/ 97 w 149"/>
                <a:gd name="T49" fmla="*/ 209 h 241"/>
                <a:gd name="T50" fmla="*/ 99 w 149"/>
                <a:gd name="T51" fmla="*/ 184 h 241"/>
                <a:gd name="T52" fmla="*/ 52 w 149"/>
                <a:gd name="T53" fmla="*/ 184 h 241"/>
                <a:gd name="T54" fmla="*/ 43 w 149"/>
                <a:gd name="T55" fmla="*/ 192 h 241"/>
                <a:gd name="T56" fmla="*/ 53 w 149"/>
                <a:gd name="T57" fmla="*/ 201 h 241"/>
                <a:gd name="T58" fmla="*/ 99 w 149"/>
                <a:gd name="T59" fmla="*/ 201 h 241"/>
                <a:gd name="T60" fmla="*/ 110 w 149"/>
                <a:gd name="T61" fmla="*/ 192 h 241"/>
                <a:gd name="T62" fmla="*/ 99 w 149"/>
                <a:gd name="T63" fmla="*/ 18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241">
                  <a:moveTo>
                    <a:pt x="74" y="0"/>
                  </a:moveTo>
                  <a:cubicBezTo>
                    <a:pt x="74" y="0"/>
                    <a:pt x="74" y="0"/>
                    <a:pt x="74" y="0"/>
                  </a:cubicBezTo>
                  <a:cubicBezTo>
                    <a:pt x="33" y="0"/>
                    <a:pt x="0" y="31"/>
                    <a:pt x="0" y="70"/>
                  </a:cubicBezTo>
                  <a:cubicBezTo>
                    <a:pt x="0" y="92"/>
                    <a:pt x="18" y="107"/>
                    <a:pt x="27" y="127"/>
                  </a:cubicBezTo>
                  <a:cubicBezTo>
                    <a:pt x="30" y="132"/>
                    <a:pt x="31" y="136"/>
                    <a:pt x="33" y="140"/>
                  </a:cubicBezTo>
                  <a:cubicBezTo>
                    <a:pt x="34" y="146"/>
                    <a:pt x="34" y="150"/>
                    <a:pt x="35" y="154"/>
                  </a:cubicBezTo>
                  <a:cubicBezTo>
                    <a:pt x="36" y="162"/>
                    <a:pt x="38" y="170"/>
                    <a:pt x="44" y="176"/>
                  </a:cubicBezTo>
                  <a:cubicBezTo>
                    <a:pt x="107" y="176"/>
                    <a:pt x="107" y="176"/>
                    <a:pt x="107" y="176"/>
                  </a:cubicBezTo>
                  <a:cubicBezTo>
                    <a:pt x="114" y="170"/>
                    <a:pt x="115" y="162"/>
                    <a:pt x="115" y="154"/>
                  </a:cubicBezTo>
                  <a:cubicBezTo>
                    <a:pt x="117" y="146"/>
                    <a:pt x="118" y="138"/>
                    <a:pt x="124" y="127"/>
                  </a:cubicBezTo>
                  <a:cubicBezTo>
                    <a:pt x="127" y="119"/>
                    <a:pt x="132" y="112"/>
                    <a:pt x="137" y="105"/>
                  </a:cubicBezTo>
                  <a:cubicBezTo>
                    <a:pt x="143" y="94"/>
                    <a:pt x="149" y="83"/>
                    <a:pt x="149" y="70"/>
                  </a:cubicBezTo>
                  <a:cubicBezTo>
                    <a:pt x="149" y="31"/>
                    <a:pt x="115" y="0"/>
                    <a:pt x="74" y="0"/>
                  </a:cubicBezTo>
                  <a:moveTo>
                    <a:pt x="58" y="234"/>
                  </a:moveTo>
                  <a:cubicBezTo>
                    <a:pt x="58" y="234"/>
                    <a:pt x="59" y="241"/>
                    <a:pt x="67" y="241"/>
                  </a:cubicBezTo>
                  <a:cubicBezTo>
                    <a:pt x="86" y="241"/>
                    <a:pt x="86" y="241"/>
                    <a:pt x="86" y="241"/>
                  </a:cubicBezTo>
                  <a:cubicBezTo>
                    <a:pt x="93" y="241"/>
                    <a:pt x="94" y="234"/>
                    <a:pt x="94" y="234"/>
                  </a:cubicBezTo>
                  <a:lnTo>
                    <a:pt x="58" y="234"/>
                  </a:lnTo>
                  <a:close/>
                  <a:moveTo>
                    <a:pt x="97" y="209"/>
                  </a:moveTo>
                  <a:cubicBezTo>
                    <a:pt x="55" y="209"/>
                    <a:pt x="55" y="209"/>
                    <a:pt x="55" y="209"/>
                  </a:cubicBezTo>
                  <a:cubicBezTo>
                    <a:pt x="50" y="209"/>
                    <a:pt x="45" y="213"/>
                    <a:pt x="45" y="217"/>
                  </a:cubicBezTo>
                  <a:cubicBezTo>
                    <a:pt x="45" y="223"/>
                    <a:pt x="50" y="226"/>
                    <a:pt x="56" y="226"/>
                  </a:cubicBezTo>
                  <a:cubicBezTo>
                    <a:pt x="97" y="226"/>
                    <a:pt x="97" y="226"/>
                    <a:pt x="97" y="226"/>
                  </a:cubicBezTo>
                  <a:cubicBezTo>
                    <a:pt x="103" y="226"/>
                    <a:pt x="107" y="223"/>
                    <a:pt x="107" y="217"/>
                  </a:cubicBezTo>
                  <a:cubicBezTo>
                    <a:pt x="107" y="213"/>
                    <a:pt x="103" y="209"/>
                    <a:pt x="97" y="209"/>
                  </a:cubicBezTo>
                  <a:moveTo>
                    <a:pt x="99" y="184"/>
                  </a:moveTo>
                  <a:cubicBezTo>
                    <a:pt x="52" y="184"/>
                    <a:pt x="52" y="184"/>
                    <a:pt x="52" y="184"/>
                  </a:cubicBezTo>
                  <a:cubicBezTo>
                    <a:pt x="47" y="184"/>
                    <a:pt x="43" y="187"/>
                    <a:pt x="43" y="192"/>
                  </a:cubicBezTo>
                  <a:cubicBezTo>
                    <a:pt x="43" y="197"/>
                    <a:pt x="47" y="201"/>
                    <a:pt x="53" y="201"/>
                  </a:cubicBezTo>
                  <a:cubicBezTo>
                    <a:pt x="99" y="201"/>
                    <a:pt x="99" y="201"/>
                    <a:pt x="99" y="201"/>
                  </a:cubicBezTo>
                  <a:cubicBezTo>
                    <a:pt x="105" y="201"/>
                    <a:pt x="110" y="197"/>
                    <a:pt x="110" y="192"/>
                  </a:cubicBezTo>
                  <a:cubicBezTo>
                    <a:pt x="110" y="187"/>
                    <a:pt x="105" y="184"/>
                    <a:pt x="99" y="18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 name="icon  BINARY"/>
            <p:cNvSpPr>
              <a:spLocks noEditPoints="1"/>
            </p:cNvSpPr>
            <p:nvPr/>
          </p:nvSpPr>
          <p:spPr bwMode="auto">
            <a:xfrm>
              <a:off x="10075994" y="6534685"/>
              <a:ext cx="397992" cy="326620"/>
            </a:xfrm>
            <a:custGeom>
              <a:avLst/>
              <a:gdLst>
                <a:gd name="T0" fmla="*/ 64 w 275"/>
                <a:gd name="T1" fmla="*/ 55 h 226"/>
                <a:gd name="T2" fmla="*/ 65 w 275"/>
                <a:gd name="T3" fmla="*/ 0 h 226"/>
                <a:gd name="T4" fmla="*/ 64 w 275"/>
                <a:gd name="T5" fmla="*/ 9 h 226"/>
                <a:gd name="T6" fmla="*/ 72 w 275"/>
                <a:gd name="T7" fmla="*/ 28 h 226"/>
                <a:gd name="T8" fmla="*/ 96 w 275"/>
                <a:gd name="T9" fmla="*/ 45 h 226"/>
                <a:gd name="T10" fmla="*/ 96 w 275"/>
                <a:gd name="T11" fmla="*/ 15 h 226"/>
                <a:gd name="T12" fmla="*/ 119 w 275"/>
                <a:gd name="T13" fmla="*/ 45 h 226"/>
                <a:gd name="T14" fmla="*/ 178 w 275"/>
                <a:gd name="T15" fmla="*/ 54 h 226"/>
                <a:gd name="T16" fmla="*/ 155 w 275"/>
                <a:gd name="T17" fmla="*/ 45 h 226"/>
                <a:gd name="T18" fmla="*/ 144 w 275"/>
                <a:gd name="T19" fmla="*/ 5 h 226"/>
                <a:gd name="T20" fmla="*/ 178 w 275"/>
                <a:gd name="T21" fmla="*/ 45 h 226"/>
                <a:gd name="T22" fmla="*/ 222 w 275"/>
                <a:gd name="T23" fmla="*/ 48 h 226"/>
                <a:gd name="T24" fmla="*/ 194 w 275"/>
                <a:gd name="T25" fmla="*/ 7 h 226"/>
                <a:gd name="T26" fmla="*/ 215 w 275"/>
                <a:gd name="T27" fmla="*/ 28 h 226"/>
                <a:gd name="T28" fmla="*/ 208 w 275"/>
                <a:gd name="T29" fmla="*/ 46 h 226"/>
                <a:gd name="T30" fmla="*/ 269 w 275"/>
                <a:gd name="T31" fmla="*/ 48 h 226"/>
                <a:gd name="T32" fmla="*/ 242 w 275"/>
                <a:gd name="T33" fmla="*/ 7 h 226"/>
                <a:gd name="T34" fmla="*/ 263 w 275"/>
                <a:gd name="T35" fmla="*/ 28 h 226"/>
                <a:gd name="T36" fmla="*/ 256 w 275"/>
                <a:gd name="T37" fmla="*/ 46 h 226"/>
                <a:gd name="T38" fmla="*/ 0 w 275"/>
                <a:gd name="T39" fmla="*/ 140 h 226"/>
                <a:gd name="T40" fmla="*/ 11 w 275"/>
                <a:gd name="T41" fmla="*/ 98 h 226"/>
                <a:gd name="T42" fmla="*/ 23 w 275"/>
                <a:gd name="T43" fmla="*/ 85 h 226"/>
                <a:gd name="T44" fmla="*/ 34 w 275"/>
                <a:gd name="T45" fmla="*/ 140 h 226"/>
                <a:gd name="T46" fmla="*/ 64 w 275"/>
                <a:gd name="T47" fmla="*/ 141 h 226"/>
                <a:gd name="T48" fmla="*/ 65 w 275"/>
                <a:gd name="T49" fmla="*/ 85 h 226"/>
                <a:gd name="T50" fmla="*/ 64 w 275"/>
                <a:gd name="T51" fmla="*/ 94 h 226"/>
                <a:gd name="T52" fmla="*/ 71 w 275"/>
                <a:gd name="T53" fmla="*/ 113 h 226"/>
                <a:gd name="T54" fmla="*/ 111 w 275"/>
                <a:gd name="T55" fmla="*/ 141 h 226"/>
                <a:gd name="T56" fmla="*/ 112 w 275"/>
                <a:gd name="T57" fmla="*/ 85 h 226"/>
                <a:gd name="T58" fmla="*/ 112 w 275"/>
                <a:gd name="T59" fmla="*/ 94 h 226"/>
                <a:gd name="T60" fmla="*/ 119 w 275"/>
                <a:gd name="T61" fmla="*/ 113 h 226"/>
                <a:gd name="T62" fmla="*/ 145 w 275"/>
                <a:gd name="T63" fmla="*/ 130 h 226"/>
                <a:gd name="T64" fmla="*/ 144 w 275"/>
                <a:gd name="T65" fmla="*/ 100 h 226"/>
                <a:gd name="T66" fmla="*/ 167 w 275"/>
                <a:gd name="T67" fmla="*/ 130 h 226"/>
                <a:gd name="T68" fmla="*/ 227 w 275"/>
                <a:gd name="T69" fmla="*/ 113 h 226"/>
                <a:gd name="T70" fmla="*/ 188 w 275"/>
                <a:gd name="T71" fmla="*/ 115 h 226"/>
                <a:gd name="T72" fmla="*/ 227 w 275"/>
                <a:gd name="T73" fmla="*/ 113 h 226"/>
                <a:gd name="T74" fmla="*/ 200 w 275"/>
                <a:gd name="T75" fmla="*/ 113 h 226"/>
                <a:gd name="T76" fmla="*/ 83 w 275"/>
                <a:gd name="T77" fmla="*/ 199 h 226"/>
                <a:gd name="T78" fmla="*/ 45 w 275"/>
                <a:gd name="T79" fmla="*/ 200 h 226"/>
                <a:gd name="T80" fmla="*/ 83 w 275"/>
                <a:gd name="T81" fmla="*/ 199 h 226"/>
                <a:gd name="T82" fmla="*/ 56 w 275"/>
                <a:gd name="T83" fmla="*/ 200 h 226"/>
                <a:gd name="T84" fmla="*/ 132 w 275"/>
                <a:gd name="T85" fmla="*/ 199 h 226"/>
                <a:gd name="T86" fmla="*/ 93 w 275"/>
                <a:gd name="T87" fmla="*/ 200 h 226"/>
                <a:gd name="T88" fmla="*/ 132 w 275"/>
                <a:gd name="T89" fmla="*/ 199 h 226"/>
                <a:gd name="T90" fmla="*/ 105 w 275"/>
                <a:gd name="T91" fmla="*/ 200 h 226"/>
                <a:gd name="T92" fmla="*/ 178 w 275"/>
                <a:gd name="T93" fmla="*/ 225 h 226"/>
                <a:gd name="T94" fmla="*/ 155 w 275"/>
                <a:gd name="T95" fmla="*/ 216 h 226"/>
                <a:gd name="T96" fmla="*/ 144 w 275"/>
                <a:gd name="T97" fmla="*/ 176 h 226"/>
                <a:gd name="T98" fmla="*/ 178 w 275"/>
                <a:gd name="T99" fmla="*/ 216 h 226"/>
                <a:gd name="T100" fmla="*/ 222 w 275"/>
                <a:gd name="T101" fmla="*/ 220 h 226"/>
                <a:gd name="T102" fmla="*/ 194 w 275"/>
                <a:gd name="T103" fmla="*/ 178 h 226"/>
                <a:gd name="T104" fmla="*/ 215 w 275"/>
                <a:gd name="T105" fmla="*/ 199 h 226"/>
                <a:gd name="T106" fmla="*/ 208 w 275"/>
                <a:gd name="T107" fmla="*/ 218 h 226"/>
                <a:gd name="T108" fmla="*/ 240 w 275"/>
                <a:gd name="T109" fmla="*/ 225 h 226"/>
                <a:gd name="T110" fmla="*/ 252 w 275"/>
                <a:gd name="T111" fmla="*/ 183 h 226"/>
                <a:gd name="T112" fmla="*/ 263 w 275"/>
                <a:gd name="T113" fmla="*/ 172 h 226"/>
                <a:gd name="T114" fmla="*/ 274 w 275"/>
                <a:gd name="T11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5" h="226">
                  <a:moveTo>
                    <a:pt x="83" y="27"/>
                  </a:moveTo>
                  <a:cubicBezTo>
                    <a:pt x="83" y="36"/>
                    <a:pt x="82" y="44"/>
                    <a:pt x="78" y="48"/>
                  </a:cubicBezTo>
                  <a:cubicBezTo>
                    <a:pt x="75" y="53"/>
                    <a:pt x="70" y="55"/>
                    <a:pt x="64" y="55"/>
                  </a:cubicBezTo>
                  <a:cubicBezTo>
                    <a:pt x="51" y="55"/>
                    <a:pt x="45" y="46"/>
                    <a:pt x="45" y="28"/>
                  </a:cubicBezTo>
                  <a:cubicBezTo>
                    <a:pt x="45" y="19"/>
                    <a:pt x="46" y="13"/>
                    <a:pt x="51" y="7"/>
                  </a:cubicBezTo>
                  <a:cubicBezTo>
                    <a:pt x="54" y="3"/>
                    <a:pt x="58" y="0"/>
                    <a:pt x="65" y="0"/>
                  </a:cubicBezTo>
                  <a:cubicBezTo>
                    <a:pt x="77" y="0"/>
                    <a:pt x="83" y="9"/>
                    <a:pt x="83" y="27"/>
                  </a:cubicBezTo>
                  <a:moveTo>
                    <a:pt x="72" y="28"/>
                  </a:moveTo>
                  <a:cubicBezTo>
                    <a:pt x="72" y="16"/>
                    <a:pt x="68" y="9"/>
                    <a:pt x="64" y="9"/>
                  </a:cubicBezTo>
                  <a:cubicBezTo>
                    <a:pt x="60" y="9"/>
                    <a:pt x="56" y="16"/>
                    <a:pt x="56" y="28"/>
                  </a:cubicBezTo>
                  <a:cubicBezTo>
                    <a:pt x="56" y="41"/>
                    <a:pt x="60" y="46"/>
                    <a:pt x="64" y="46"/>
                  </a:cubicBezTo>
                  <a:cubicBezTo>
                    <a:pt x="68" y="46"/>
                    <a:pt x="72" y="41"/>
                    <a:pt x="72" y="28"/>
                  </a:cubicBezTo>
                  <a:moveTo>
                    <a:pt x="129" y="54"/>
                  </a:moveTo>
                  <a:cubicBezTo>
                    <a:pt x="96" y="54"/>
                    <a:pt x="96" y="54"/>
                    <a:pt x="96" y="54"/>
                  </a:cubicBezTo>
                  <a:cubicBezTo>
                    <a:pt x="96" y="45"/>
                    <a:pt x="96" y="45"/>
                    <a:pt x="96" y="45"/>
                  </a:cubicBezTo>
                  <a:cubicBezTo>
                    <a:pt x="107" y="45"/>
                    <a:pt x="107" y="45"/>
                    <a:pt x="107" y="45"/>
                  </a:cubicBezTo>
                  <a:cubicBezTo>
                    <a:pt x="107" y="11"/>
                    <a:pt x="107" y="11"/>
                    <a:pt x="107" y="11"/>
                  </a:cubicBezTo>
                  <a:cubicBezTo>
                    <a:pt x="96" y="15"/>
                    <a:pt x="96" y="15"/>
                    <a:pt x="96" y="15"/>
                  </a:cubicBezTo>
                  <a:cubicBezTo>
                    <a:pt x="96" y="5"/>
                    <a:pt x="96" y="5"/>
                    <a:pt x="96" y="5"/>
                  </a:cubicBezTo>
                  <a:cubicBezTo>
                    <a:pt x="119" y="0"/>
                    <a:pt x="119" y="0"/>
                    <a:pt x="119" y="0"/>
                  </a:cubicBezTo>
                  <a:cubicBezTo>
                    <a:pt x="119" y="45"/>
                    <a:pt x="119" y="45"/>
                    <a:pt x="119" y="45"/>
                  </a:cubicBezTo>
                  <a:cubicBezTo>
                    <a:pt x="129" y="45"/>
                    <a:pt x="129" y="45"/>
                    <a:pt x="129" y="45"/>
                  </a:cubicBezTo>
                  <a:lnTo>
                    <a:pt x="129" y="54"/>
                  </a:lnTo>
                  <a:close/>
                  <a:moveTo>
                    <a:pt x="178" y="54"/>
                  </a:moveTo>
                  <a:cubicBezTo>
                    <a:pt x="144" y="54"/>
                    <a:pt x="144" y="54"/>
                    <a:pt x="144" y="54"/>
                  </a:cubicBezTo>
                  <a:cubicBezTo>
                    <a:pt x="144" y="45"/>
                    <a:pt x="144" y="45"/>
                    <a:pt x="144" y="45"/>
                  </a:cubicBezTo>
                  <a:cubicBezTo>
                    <a:pt x="155" y="45"/>
                    <a:pt x="155" y="45"/>
                    <a:pt x="155" y="45"/>
                  </a:cubicBezTo>
                  <a:cubicBezTo>
                    <a:pt x="155" y="11"/>
                    <a:pt x="155" y="11"/>
                    <a:pt x="155" y="11"/>
                  </a:cubicBezTo>
                  <a:cubicBezTo>
                    <a:pt x="144" y="15"/>
                    <a:pt x="144" y="15"/>
                    <a:pt x="144" y="15"/>
                  </a:cubicBezTo>
                  <a:cubicBezTo>
                    <a:pt x="144" y="5"/>
                    <a:pt x="144" y="5"/>
                    <a:pt x="144" y="5"/>
                  </a:cubicBezTo>
                  <a:cubicBezTo>
                    <a:pt x="167" y="0"/>
                    <a:pt x="167" y="0"/>
                    <a:pt x="167" y="0"/>
                  </a:cubicBezTo>
                  <a:cubicBezTo>
                    <a:pt x="167" y="45"/>
                    <a:pt x="167" y="45"/>
                    <a:pt x="167" y="45"/>
                  </a:cubicBezTo>
                  <a:cubicBezTo>
                    <a:pt x="178" y="45"/>
                    <a:pt x="178" y="45"/>
                    <a:pt x="178" y="45"/>
                  </a:cubicBezTo>
                  <a:lnTo>
                    <a:pt x="178" y="54"/>
                  </a:lnTo>
                  <a:close/>
                  <a:moveTo>
                    <a:pt x="227" y="27"/>
                  </a:moveTo>
                  <a:cubicBezTo>
                    <a:pt x="227" y="36"/>
                    <a:pt x="225" y="44"/>
                    <a:pt x="222" y="48"/>
                  </a:cubicBezTo>
                  <a:cubicBezTo>
                    <a:pt x="218" y="53"/>
                    <a:pt x="214" y="55"/>
                    <a:pt x="207" y="55"/>
                  </a:cubicBezTo>
                  <a:cubicBezTo>
                    <a:pt x="195" y="55"/>
                    <a:pt x="188" y="46"/>
                    <a:pt x="188" y="28"/>
                  </a:cubicBezTo>
                  <a:cubicBezTo>
                    <a:pt x="188" y="19"/>
                    <a:pt x="191" y="13"/>
                    <a:pt x="194" y="7"/>
                  </a:cubicBezTo>
                  <a:cubicBezTo>
                    <a:pt x="197" y="3"/>
                    <a:pt x="203" y="0"/>
                    <a:pt x="208" y="0"/>
                  </a:cubicBezTo>
                  <a:cubicBezTo>
                    <a:pt x="220" y="0"/>
                    <a:pt x="227" y="9"/>
                    <a:pt x="227" y="27"/>
                  </a:cubicBezTo>
                  <a:moveTo>
                    <a:pt x="215" y="28"/>
                  </a:moveTo>
                  <a:cubicBezTo>
                    <a:pt x="215" y="16"/>
                    <a:pt x="213" y="9"/>
                    <a:pt x="208" y="9"/>
                  </a:cubicBezTo>
                  <a:cubicBezTo>
                    <a:pt x="203" y="9"/>
                    <a:pt x="200" y="16"/>
                    <a:pt x="200" y="28"/>
                  </a:cubicBezTo>
                  <a:cubicBezTo>
                    <a:pt x="200" y="41"/>
                    <a:pt x="203" y="46"/>
                    <a:pt x="208" y="46"/>
                  </a:cubicBezTo>
                  <a:cubicBezTo>
                    <a:pt x="213" y="46"/>
                    <a:pt x="215" y="41"/>
                    <a:pt x="215" y="28"/>
                  </a:cubicBezTo>
                  <a:moveTo>
                    <a:pt x="275" y="27"/>
                  </a:moveTo>
                  <a:cubicBezTo>
                    <a:pt x="275" y="36"/>
                    <a:pt x="274" y="44"/>
                    <a:pt x="269" y="48"/>
                  </a:cubicBezTo>
                  <a:cubicBezTo>
                    <a:pt x="266" y="53"/>
                    <a:pt x="262" y="55"/>
                    <a:pt x="256" y="55"/>
                  </a:cubicBezTo>
                  <a:cubicBezTo>
                    <a:pt x="243" y="55"/>
                    <a:pt x="236" y="46"/>
                    <a:pt x="236" y="28"/>
                  </a:cubicBezTo>
                  <a:cubicBezTo>
                    <a:pt x="236" y="19"/>
                    <a:pt x="238" y="13"/>
                    <a:pt x="242" y="7"/>
                  </a:cubicBezTo>
                  <a:cubicBezTo>
                    <a:pt x="245" y="3"/>
                    <a:pt x="250" y="0"/>
                    <a:pt x="256" y="0"/>
                  </a:cubicBezTo>
                  <a:cubicBezTo>
                    <a:pt x="269" y="0"/>
                    <a:pt x="275" y="9"/>
                    <a:pt x="275" y="27"/>
                  </a:cubicBezTo>
                  <a:moveTo>
                    <a:pt x="263" y="28"/>
                  </a:moveTo>
                  <a:cubicBezTo>
                    <a:pt x="263" y="16"/>
                    <a:pt x="260" y="9"/>
                    <a:pt x="256" y="9"/>
                  </a:cubicBezTo>
                  <a:cubicBezTo>
                    <a:pt x="250" y="9"/>
                    <a:pt x="248" y="16"/>
                    <a:pt x="248" y="28"/>
                  </a:cubicBezTo>
                  <a:cubicBezTo>
                    <a:pt x="248" y="41"/>
                    <a:pt x="250" y="46"/>
                    <a:pt x="256" y="46"/>
                  </a:cubicBezTo>
                  <a:cubicBezTo>
                    <a:pt x="260" y="46"/>
                    <a:pt x="263" y="41"/>
                    <a:pt x="263" y="28"/>
                  </a:cubicBezTo>
                  <a:moveTo>
                    <a:pt x="34" y="140"/>
                  </a:moveTo>
                  <a:cubicBezTo>
                    <a:pt x="0" y="140"/>
                    <a:pt x="0" y="140"/>
                    <a:pt x="0" y="140"/>
                  </a:cubicBezTo>
                  <a:cubicBezTo>
                    <a:pt x="0" y="130"/>
                    <a:pt x="0" y="130"/>
                    <a:pt x="0" y="130"/>
                  </a:cubicBezTo>
                  <a:cubicBezTo>
                    <a:pt x="11" y="130"/>
                    <a:pt x="11" y="130"/>
                    <a:pt x="11" y="130"/>
                  </a:cubicBezTo>
                  <a:cubicBezTo>
                    <a:pt x="11" y="98"/>
                    <a:pt x="11" y="98"/>
                    <a:pt x="11" y="98"/>
                  </a:cubicBezTo>
                  <a:cubicBezTo>
                    <a:pt x="0" y="100"/>
                    <a:pt x="0" y="100"/>
                    <a:pt x="0" y="100"/>
                  </a:cubicBezTo>
                  <a:cubicBezTo>
                    <a:pt x="0" y="90"/>
                    <a:pt x="0" y="90"/>
                    <a:pt x="0" y="90"/>
                  </a:cubicBezTo>
                  <a:cubicBezTo>
                    <a:pt x="23" y="85"/>
                    <a:pt x="23" y="85"/>
                    <a:pt x="23" y="85"/>
                  </a:cubicBezTo>
                  <a:cubicBezTo>
                    <a:pt x="23" y="130"/>
                    <a:pt x="23" y="130"/>
                    <a:pt x="23" y="130"/>
                  </a:cubicBezTo>
                  <a:cubicBezTo>
                    <a:pt x="34" y="130"/>
                    <a:pt x="34" y="130"/>
                    <a:pt x="34" y="130"/>
                  </a:cubicBezTo>
                  <a:lnTo>
                    <a:pt x="34" y="140"/>
                  </a:lnTo>
                  <a:close/>
                  <a:moveTo>
                    <a:pt x="84" y="113"/>
                  </a:moveTo>
                  <a:cubicBezTo>
                    <a:pt x="84" y="122"/>
                    <a:pt x="81" y="129"/>
                    <a:pt x="78" y="134"/>
                  </a:cubicBezTo>
                  <a:cubicBezTo>
                    <a:pt x="75" y="139"/>
                    <a:pt x="70" y="141"/>
                    <a:pt x="64" y="141"/>
                  </a:cubicBezTo>
                  <a:cubicBezTo>
                    <a:pt x="51" y="141"/>
                    <a:pt x="45" y="132"/>
                    <a:pt x="45" y="115"/>
                  </a:cubicBezTo>
                  <a:cubicBezTo>
                    <a:pt x="45" y="104"/>
                    <a:pt x="47" y="98"/>
                    <a:pt x="50" y="93"/>
                  </a:cubicBezTo>
                  <a:cubicBezTo>
                    <a:pt x="54" y="88"/>
                    <a:pt x="58" y="85"/>
                    <a:pt x="65" y="85"/>
                  </a:cubicBezTo>
                  <a:cubicBezTo>
                    <a:pt x="77" y="85"/>
                    <a:pt x="84" y="94"/>
                    <a:pt x="84" y="113"/>
                  </a:cubicBezTo>
                  <a:moveTo>
                    <a:pt x="71" y="113"/>
                  </a:moveTo>
                  <a:cubicBezTo>
                    <a:pt x="71" y="101"/>
                    <a:pt x="69" y="94"/>
                    <a:pt x="64" y="94"/>
                  </a:cubicBezTo>
                  <a:cubicBezTo>
                    <a:pt x="59" y="94"/>
                    <a:pt x="57" y="101"/>
                    <a:pt x="57" y="113"/>
                  </a:cubicBezTo>
                  <a:cubicBezTo>
                    <a:pt x="57" y="126"/>
                    <a:pt x="59" y="132"/>
                    <a:pt x="64" y="132"/>
                  </a:cubicBezTo>
                  <a:cubicBezTo>
                    <a:pt x="69" y="132"/>
                    <a:pt x="71" y="126"/>
                    <a:pt x="71" y="113"/>
                  </a:cubicBezTo>
                  <a:moveTo>
                    <a:pt x="131" y="113"/>
                  </a:moveTo>
                  <a:cubicBezTo>
                    <a:pt x="131" y="122"/>
                    <a:pt x="129" y="129"/>
                    <a:pt x="126" y="134"/>
                  </a:cubicBezTo>
                  <a:cubicBezTo>
                    <a:pt x="122" y="139"/>
                    <a:pt x="118" y="141"/>
                    <a:pt x="111" y="141"/>
                  </a:cubicBezTo>
                  <a:cubicBezTo>
                    <a:pt x="99" y="141"/>
                    <a:pt x="92" y="132"/>
                    <a:pt x="92" y="115"/>
                  </a:cubicBezTo>
                  <a:cubicBezTo>
                    <a:pt x="92" y="104"/>
                    <a:pt x="95" y="98"/>
                    <a:pt x="98" y="93"/>
                  </a:cubicBezTo>
                  <a:cubicBezTo>
                    <a:pt x="101" y="88"/>
                    <a:pt x="106" y="85"/>
                    <a:pt x="112" y="85"/>
                  </a:cubicBezTo>
                  <a:cubicBezTo>
                    <a:pt x="125" y="85"/>
                    <a:pt x="131" y="94"/>
                    <a:pt x="131" y="113"/>
                  </a:cubicBezTo>
                  <a:moveTo>
                    <a:pt x="119" y="113"/>
                  </a:moveTo>
                  <a:cubicBezTo>
                    <a:pt x="119" y="101"/>
                    <a:pt x="117" y="94"/>
                    <a:pt x="112" y="94"/>
                  </a:cubicBezTo>
                  <a:cubicBezTo>
                    <a:pt x="107" y="94"/>
                    <a:pt x="105" y="101"/>
                    <a:pt x="105" y="113"/>
                  </a:cubicBezTo>
                  <a:cubicBezTo>
                    <a:pt x="105" y="126"/>
                    <a:pt x="107" y="132"/>
                    <a:pt x="111" y="132"/>
                  </a:cubicBezTo>
                  <a:cubicBezTo>
                    <a:pt x="117" y="132"/>
                    <a:pt x="119" y="126"/>
                    <a:pt x="119" y="113"/>
                  </a:cubicBezTo>
                  <a:moveTo>
                    <a:pt x="178" y="140"/>
                  </a:moveTo>
                  <a:cubicBezTo>
                    <a:pt x="145" y="140"/>
                    <a:pt x="145" y="140"/>
                    <a:pt x="145" y="140"/>
                  </a:cubicBezTo>
                  <a:cubicBezTo>
                    <a:pt x="145" y="130"/>
                    <a:pt x="145" y="130"/>
                    <a:pt x="145" y="130"/>
                  </a:cubicBezTo>
                  <a:cubicBezTo>
                    <a:pt x="156" y="130"/>
                    <a:pt x="156" y="130"/>
                    <a:pt x="156" y="130"/>
                  </a:cubicBezTo>
                  <a:cubicBezTo>
                    <a:pt x="156" y="98"/>
                    <a:pt x="156" y="98"/>
                    <a:pt x="156" y="98"/>
                  </a:cubicBezTo>
                  <a:cubicBezTo>
                    <a:pt x="144" y="100"/>
                    <a:pt x="144" y="100"/>
                    <a:pt x="144" y="100"/>
                  </a:cubicBezTo>
                  <a:cubicBezTo>
                    <a:pt x="144" y="90"/>
                    <a:pt x="144" y="90"/>
                    <a:pt x="144" y="90"/>
                  </a:cubicBezTo>
                  <a:cubicBezTo>
                    <a:pt x="167" y="85"/>
                    <a:pt x="167" y="85"/>
                    <a:pt x="167" y="85"/>
                  </a:cubicBezTo>
                  <a:cubicBezTo>
                    <a:pt x="167" y="130"/>
                    <a:pt x="167" y="130"/>
                    <a:pt x="167" y="130"/>
                  </a:cubicBezTo>
                  <a:cubicBezTo>
                    <a:pt x="178" y="130"/>
                    <a:pt x="178" y="130"/>
                    <a:pt x="178" y="130"/>
                  </a:cubicBezTo>
                  <a:lnTo>
                    <a:pt x="178" y="140"/>
                  </a:lnTo>
                  <a:close/>
                  <a:moveTo>
                    <a:pt x="227" y="113"/>
                  </a:moveTo>
                  <a:cubicBezTo>
                    <a:pt x="227" y="122"/>
                    <a:pt x="226" y="129"/>
                    <a:pt x="221" y="134"/>
                  </a:cubicBezTo>
                  <a:cubicBezTo>
                    <a:pt x="218" y="139"/>
                    <a:pt x="213" y="141"/>
                    <a:pt x="208" y="141"/>
                  </a:cubicBezTo>
                  <a:cubicBezTo>
                    <a:pt x="195" y="141"/>
                    <a:pt x="188" y="132"/>
                    <a:pt x="188" y="115"/>
                  </a:cubicBezTo>
                  <a:cubicBezTo>
                    <a:pt x="188" y="104"/>
                    <a:pt x="190" y="98"/>
                    <a:pt x="193" y="93"/>
                  </a:cubicBezTo>
                  <a:cubicBezTo>
                    <a:pt x="197" y="88"/>
                    <a:pt x="202" y="85"/>
                    <a:pt x="208" y="85"/>
                  </a:cubicBezTo>
                  <a:cubicBezTo>
                    <a:pt x="221" y="85"/>
                    <a:pt x="227" y="94"/>
                    <a:pt x="227" y="113"/>
                  </a:cubicBezTo>
                  <a:moveTo>
                    <a:pt x="215" y="113"/>
                  </a:moveTo>
                  <a:cubicBezTo>
                    <a:pt x="215" y="101"/>
                    <a:pt x="212" y="94"/>
                    <a:pt x="208" y="94"/>
                  </a:cubicBezTo>
                  <a:cubicBezTo>
                    <a:pt x="202" y="94"/>
                    <a:pt x="200" y="101"/>
                    <a:pt x="200" y="113"/>
                  </a:cubicBezTo>
                  <a:cubicBezTo>
                    <a:pt x="200" y="126"/>
                    <a:pt x="202" y="132"/>
                    <a:pt x="208" y="132"/>
                  </a:cubicBezTo>
                  <a:cubicBezTo>
                    <a:pt x="212" y="132"/>
                    <a:pt x="215" y="126"/>
                    <a:pt x="215" y="113"/>
                  </a:cubicBezTo>
                  <a:moveTo>
                    <a:pt x="83" y="199"/>
                  </a:moveTo>
                  <a:cubicBezTo>
                    <a:pt x="83" y="207"/>
                    <a:pt x="82" y="214"/>
                    <a:pt x="78" y="220"/>
                  </a:cubicBezTo>
                  <a:cubicBezTo>
                    <a:pt x="75" y="224"/>
                    <a:pt x="70" y="226"/>
                    <a:pt x="64" y="226"/>
                  </a:cubicBezTo>
                  <a:cubicBezTo>
                    <a:pt x="51" y="226"/>
                    <a:pt x="45" y="218"/>
                    <a:pt x="45" y="200"/>
                  </a:cubicBezTo>
                  <a:cubicBezTo>
                    <a:pt x="45" y="191"/>
                    <a:pt x="46" y="183"/>
                    <a:pt x="51" y="178"/>
                  </a:cubicBezTo>
                  <a:cubicBezTo>
                    <a:pt x="54" y="174"/>
                    <a:pt x="58" y="172"/>
                    <a:pt x="65" y="172"/>
                  </a:cubicBezTo>
                  <a:cubicBezTo>
                    <a:pt x="77" y="172"/>
                    <a:pt x="83" y="181"/>
                    <a:pt x="83" y="199"/>
                  </a:cubicBezTo>
                  <a:moveTo>
                    <a:pt x="72" y="199"/>
                  </a:moveTo>
                  <a:cubicBezTo>
                    <a:pt x="72" y="186"/>
                    <a:pt x="68" y="181"/>
                    <a:pt x="64" y="181"/>
                  </a:cubicBezTo>
                  <a:cubicBezTo>
                    <a:pt x="60" y="181"/>
                    <a:pt x="56" y="186"/>
                    <a:pt x="56" y="200"/>
                  </a:cubicBezTo>
                  <a:cubicBezTo>
                    <a:pt x="56" y="211"/>
                    <a:pt x="60" y="218"/>
                    <a:pt x="64" y="218"/>
                  </a:cubicBezTo>
                  <a:cubicBezTo>
                    <a:pt x="68" y="218"/>
                    <a:pt x="72" y="211"/>
                    <a:pt x="72" y="199"/>
                  </a:cubicBezTo>
                  <a:moveTo>
                    <a:pt x="132" y="199"/>
                  </a:moveTo>
                  <a:cubicBezTo>
                    <a:pt x="132" y="207"/>
                    <a:pt x="129" y="214"/>
                    <a:pt x="126" y="220"/>
                  </a:cubicBezTo>
                  <a:cubicBezTo>
                    <a:pt x="123" y="224"/>
                    <a:pt x="118" y="226"/>
                    <a:pt x="112" y="226"/>
                  </a:cubicBezTo>
                  <a:cubicBezTo>
                    <a:pt x="99" y="226"/>
                    <a:pt x="93" y="218"/>
                    <a:pt x="93" y="200"/>
                  </a:cubicBezTo>
                  <a:cubicBezTo>
                    <a:pt x="93" y="191"/>
                    <a:pt x="95" y="183"/>
                    <a:pt x="98" y="178"/>
                  </a:cubicBezTo>
                  <a:cubicBezTo>
                    <a:pt x="102" y="174"/>
                    <a:pt x="106" y="172"/>
                    <a:pt x="113" y="172"/>
                  </a:cubicBezTo>
                  <a:cubicBezTo>
                    <a:pt x="125" y="172"/>
                    <a:pt x="132" y="181"/>
                    <a:pt x="132" y="199"/>
                  </a:cubicBezTo>
                  <a:moveTo>
                    <a:pt x="119" y="199"/>
                  </a:moveTo>
                  <a:cubicBezTo>
                    <a:pt x="119" y="186"/>
                    <a:pt x="117" y="181"/>
                    <a:pt x="112" y="181"/>
                  </a:cubicBezTo>
                  <a:cubicBezTo>
                    <a:pt x="107" y="181"/>
                    <a:pt x="105" y="186"/>
                    <a:pt x="105" y="200"/>
                  </a:cubicBezTo>
                  <a:cubicBezTo>
                    <a:pt x="105" y="211"/>
                    <a:pt x="107" y="218"/>
                    <a:pt x="112" y="218"/>
                  </a:cubicBezTo>
                  <a:cubicBezTo>
                    <a:pt x="117" y="218"/>
                    <a:pt x="119" y="211"/>
                    <a:pt x="119" y="199"/>
                  </a:cubicBezTo>
                  <a:moveTo>
                    <a:pt x="178" y="225"/>
                  </a:moveTo>
                  <a:cubicBezTo>
                    <a:pt x="144" y="225"/>
                    <a:pt x="144" y="225"/>
                    <a:pt x="144" y="225"/>
                  </a:cubicBezTo>
                  <a:cubicBezTo>
                    <a:pt x="144" y="216"/>
                    <a:pt x="144" y="216"/>
                    <a:pt x="144" y="216"/>
                  </a:cubicBezTo>
                  <a:cubicBezTo>
                    <a:pt x="155" y="216"/>
                    <a:pt x="155" y="216"/>
                    <a:pt x="155" y="216"/>
                  </a:cubicBezTo>
                  <a:cubicBezTo>
                    <a:pt x="155" y="183"/>
                    <a:pt x="155" y="183"/>
                    <a:pt x="155" y="183"/>
                  </a:cubicBezTo>
                  <a:cubicBezTo>
                    <a:pt x="144" y="185"/>
                    <a:pt x="144" y="185"/>
                    <a:pt x="144" y="185"/>
                  </a:cubicBezTo>
                  <a:cubicBezTo>
                    <a:pt x="144" y="176"/>
                    <a:pt x="144" y="176"/>
                    <a:pt x="144" y="176"/>
                  </a:cubicBezTo>
                  <a:cubicBezTo>
                    <a:pt x="167" y="172"/>
                    <a:pt x="167" y="172"/>
                    <a:pt x="167" y="172"/>
                  </a:cubicBezTo>
                  <a:cubicBezTo>
                    <a:pt x="167" y="216"/>
                    <a:pt x="167" y="216"/>
                    <a:pt x="167" y="216"/>
                  </a:cubicBezTo>
                  <a:cubicBezTo>
                    <a:pt x="178" y="216"/>
                    <a:pt x="178" y="216"/>
                    <a:pt x="178" y="216"/>
                  </a:cubicBezTo>
                  <a:lnTo>
                    <a:pt x="178" y="225"/>
                  </a:lnTo>
                  <a:close/>
                  <a:moveTo>
                    <a:pt x="227" y="199"/>
                  </a:moveTo>
                  <a:cubicBezTo>
                    <a:pt x="227" y="207"/>
                    <a:pt x="225" y="214"/>
                    <a:pt x="222" y="220"/>
                  </a:cubicBezTo>
                  <a:cubicBezTo>
                    <a:pt x="218" y="224"/>
                    <a:pt x="214" y="226"/>
                    <a:pt x="207" y="226"/>
                  </a:cubicBezTo>
                  <a:cubicBezTo>
                    <a:pt x="195" y="226"/>
                    <a:pt x="188" y="218"/>
                    <a:pt x="188" y="200"/>
                  </a:cubicBezTo>
                  <a:cubicBezTo>
                    <a:pt x="188" y="191"/>
                    <a:pt x="191" y="183"/>
                    <a:pt x="194" y="178"/>
                  </a:cubicBezTo>
                  <a:cubicBezTo>
                    <a:pt x="197" y="174"/>
                    <a:pt x="203" y="172"/>
                    <a:pt x="208" y="172"/>
                  </a:cubicBezTo>
                  <a:cubicBezTo>
                    <a:pt x="220" y="172"/>
                    <a:pt x="227" y="181"/>
                    <a:pt x="227" y="199"/>
                  </a:cubicBezTo>
                  <a:moveTo>
                    <a:pt x="215" y="199"/>
                  </a:moveTo>
                  <a:cubicBezTo>
                    <a:pt x="215" y="186"/>
                    <a:pt x="213" y="181"/>
                    <a:pt x="208" y="181"/>
                  </a:cubicBezTo>
                  <a:cubicBezTo>
                    <a:pt x="203" y="181"/>
                    <a:pt x="200" y="186"/>
                    <a:pt x="200" y="200"/>
                  </a:cubicBezTo>
                  <a:cubicBezTo>
                    <a:pt x="200" y="211"/>
                    <a:pt x="203" y="218"/>
                    <a:pt x="208" y="218"/>
                  </a:cubicBezTo>
                  <a:cubicBezTo>
                    <a:pt x="213" y="218"/>
                    <a:pt x="215" y="211"/>
                    <a:pt x="215" y="199"/>
                  </a:cubicBezTo>
                  <a:moveTo>
                    <a:pt x="274" y="225"/>
                  </a:moveTo>
                  <a:cubicBezTo>
                    <a:pt x="240" y="225"/>
                    <a:pt x="240" y="225"/>
                    <a:pt x="240" y="225"/>
                  </a:cubicBezTo>
                  <a:cubicBezTo>
                    <a:pt x="240" y="216"/>
                    <a:pt x="240" y="216"/>
                    <a:pt x="240" y="216"/>
                  </a:cubicBezTo>
                  <a:cubicBezTo>
                    <a:pt x="252" y="216"/>
                    <a:pt x="252" y="216"/>
                    <a:pt x="252" y="216"/>
                  </a:cubicBezTo>
                  <a:cubicBezTo>
                    <a:pt x="252" y="183"/>
                    <a:pt x="252" y="183"/>
                    <a:pt x="252" y="183"/>
                  </a:cubicBezTo>
                  <a:cubicBezTo>
                    <a:pt x="240" y="185"/>
                    <a:pt x="240" y="185"/>
                    <a:pt x="240" y="185"/>
                  </a:cubicBezTo>
                  <a:cubicBezTo>
                    <a:pt x="240" y="176"/>
                    <a:pt x="240" y="176"/>
                    <a:pt x="240" y="176"/>
                  </a:cubicBezTo>
                  <a:cubicBezTo>
                    <a:pt x="263" y="172"/>
                    <a:pt x="263" y="172"/>
                    <a:pt x="263" y="172"/>
                  </a:cubicBezTo>
                  <a:cubicBezTo>
                    <a:pt x="263" y="216"/>
                    <a:pt x="263" y="216"/>
                    <a:pt x="263" y="216"/>
                  </a:cubicBezTo>
                  <a:cubicBezTo>
                    <a:pt x="274" y="216"/>
                    <a:pt x="274" y="216"/>
                    <a:pt x="274" y="216"/>
                  </a:cubicBezTo>
                  <a:lnTo>
                    <a:pt x="274"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 name="icon GEARS"/>
            <p:cNvSpPr>
              <a:spLocks noEditPoints="1"/>
            </p:cNvSpPr>
            <p:nvPr/>
          </p:nvSpPr>
          <p:spPr bwMode="auto">
            <a:xfrm>
              <a:off x="11707277" y="6523798"/>
              <a:ext cx="454243" cy="378637"/>
            </a:xfrm>
            <a:custGeom>
              <a:avLst/>
              <a:gdLst>
                <a:gd name="T0" fmla="*/ 114 w 315"/>
                <a:gd name="T1" fmla="*/ 169 h 262"/>
                <a:gd name="T2" fmla="*/ 114 w 315"/>
                <a:gd name="T3" fmla="*/ 132 h 262"/>
                <a:gd name="T4" fmla="*/ 227 w 315"/>
                <a:gd name="T5" fmla="*/ 139 h 262"/>
                <a:gd name="T6" fmla="*/ 195 w 315"/>
                <a:gd name="T7" fmla="*/ 159 h 262"/>
                <a:gd name="T8" fmla="*/ 216 w 315"/>
                <a:gd name="T9" fmla="*/ 187 h 262"/>
                <a:gd name="T10" fmla="*/ 208 w 315"/>
                <a:gd name="T11" fmla="*/ 214 h 262"/>
                <a:gd name="T12" fmla="*/ 170 w 315"/>
                <a:gd name="T13" fmla="*/ 209 h 262"/>
                <a:gd name="T14" fmla="*/ 172 w 315"/>
                <a:gd name="T15" fmla="*/ 242 h 262"/>
                <a:gd name="T16" fmla="*/ 149 w 315"/>
                <a:gd name="T17" fmla="*/ 258 h 262"/>
                <a:gd name="T18" fmla="*/ 123 w 315"/>
                <a:gd name="T19" fmla="*/ 231 h 262"/>
                <a:gd name="T20" fmla="*/ 113 w 315"/>
                <a:gd name="T21" fmla="*/ 232 h 262"/>
                <a:gd name="T22" fmla="*/ 90 w 315"/>
                <a:gd name="T23" fmla="*/ 261 h 262"/>
                <a:gd name="T24" fmla="*/ 65 w 315"/>
                <a:gd name="T25" fmla="*/ 247 h 262"/>
                <a:gd name="T26" fmla="*/ 60 w 315"/>
                <a:gd name="T27" fmla="*/ 212 h 262"/>
                <a:gd name="T28" fmla="*/ 23 w 315"/>
                <a:gd name="T29" fmla="*/ 219 h 262"/>
                <a:gd name="T30" fmla="*/ 14 w 315"/>
                <a:gd name="T31" fmla="*/ 192 h 262"/>
                <a:gd name="T32" fmla="*/ 33 w 315"/>
                <a:gd name="T33" fmla="*/ 159 h 262"/>
                <a:gd name="T34" fmla="*/ 1 w 315"/>
                <a:gd name="T35" fmla="*/ 140 h 262"/>
                <a:gd name="T36" fmla="*/ 12 w 315"/>
                <a:gd name="T37" fmla="*/ 113 h 262"/>
                <a:gd name="T38" fmla="*/ 45 w 315"/>
                <a:gd name="T39" fmla="*/ 106 h 262"/>
                <a:gd name="T40" fmla="*/ 33 w 315"/>
                <a:gd name="T41" fmla="*/ 70 h 262"/>
                <a:gd name="T42" fmla="*/ 58 w 315"/>
                <a:gd name="T43" fmla="*/ 57 h 262"/>
                <a:gd name="T44" fmla="*/ 90 w 315"/>
                <a:gd name="T45" fmla="*/ 72 h 262"/>
                <a:gd name="T46" fmla="*/ 103 w 315"/>
                <a:gd name="T47" fmla="*/ 37 h 262"/>
                <a:gd name="T48" fmla="*/ 131 w 315"/>
                <a:gd name="T49" fmla="*/ 43 h 262"/>
                <a:gd name="T50" fmla="*/ 146 w 315"/>
                <a:gd name="T51" fmla="*/ 75 h 262"/>
                <a:gd name="T52" fmla="*/ 179 w 315"/>
                <a:gd name="T53" fmla="*/ 57 h 262"/>
                <a:gd name="T54" fmla="*/ 196 w 315"/>
                <a:gd name="T55" fmla="*/ 80 h 262"/>
                <a:gd name="T56" fmla="*/ 186 w 315"/>
                <a:gd name="T57" fmla="*/ 113 h 262"/>
                <a:gd name="T58" fmla="*/ 223 w 315"/>
                <a:gd name="T59" fmla="*/ 120 h 262"/>
                <a:gd name="T60" fmla="*/ 157 w 315"/>
                <a:gd name="T61" fmla="*/ 150 h 262"/>
                <a:gd name="T62" fmla="*/ 70 w 315"/>
                <a:gd name="T63" fmla="*/ 150 h 262"/>
                <a:gd name="T64" fmla="*/ 157 w 315"/>
                <a:gd name="T65" fmla="*/ 150 h 262"/>
                <a:gd name="T66" fmla="*/ 312 w 315"/>
                <a:gd name="T67" fmla="*/ 93 h 262"/>
                <a:gd name="T68" fmla="*/ 300 w 315"/>
                <a:gd name="T69" fmla="*/ 98 h 262"/>
                <a:gd name="T70" fmla="*/ 273 w 315"/>
                <a:gd name="T71" fmla="*/ 102 h 262"/>
                <a:gd name="T72" fmla="*/ 263 w 315"/>
                <a:gd name="T73" fmla="*/ 120 h 262"/>
                <a:gd name="T74" fmla="*/ 252 w 315"/>
                <a:gd name="T75" fmla="*/ 114 h 262"/>
                <a:gd name="T76" fmla="*/ 233 w 315"/>
                <a:gd name="T77" fmla="*/ 93 h 262"/>
                <a:gd name="T78" fmla="*/ 213 w 315"/>
                <a:gd name="T79" fmla="*/ 96 h 262"/>
                <a:gd name="T80" fmla="*/ 211 w 315"/>
                <a:gd name="T81" fmla="*/ 83 h 262"/>
                <a:gd name="T82" fmla="*/ 218 w 315"/>
                <a:gd name="T83" fmla="*/ 61 h 262"/>
                <a:gd name="T84" fmla="*/ 220 w 315"/>
                <a:gd name="T85" fmla="*/ 48 h 262"/>
                <a:gd name="T86" fmla="*/ 210 w 315"/>
                <a:gd name="T87" fmla="*/ 29 h 262"/>
                <a:gd name="T88" fmla="*/ 221 w 315"/>
                <a:gd name="T89" fmla="*/ 23 h 262"/>
                <a:gd name="T90" fmla="*/ 233 w 315"/>
                <a:gd name="T91" fmla="*/ 28 h 262"/>
                <a:gd name="T92" fmla="*/ 252 w 315"/>
                <a:gd name="T93" fmla="*/ 7 h 262"/>
                <a:gd name="T94" fmla="*/ 263 w 315"/>
                <a:gd name="T95" fmla="*/ 0 h 262"/>
                <a:gd name="T96" fmla="*/ 273 w 315"/>
                <a:gd name="T97" fmla="*/ 19 h 262"/>
                <a:gd name="T98" fmla="*/ 301 w 315"/>
                <a:gd name="T99" fmla="*/ 23 h 262"/>
                <a:gd name="T100" fmla="*/ 313 w 315"/>
                <a:gd name="T101" fmla="*/ 29 h 262"/>
                <a:gd name="T102" fmla="*/ 303 w 315"/>
                <a:gd name="T103" fmla="*/ 48 h 262"/>
                <a:gd name="T104" fmla="*/ 302 w 315"/>
                <a:gd name="T105" fmla="*/ 74 h 262"/>
                <a:gd name="T106" fmla="*/ 276 w 315"/>
                <a:gd name="T107" fmla="*/ 61 h 262"/>
                <a:gd name="T108" fmla="*/ 246 w 315"/>
                <a:gd name="T109" fmla="*/ 61 h 262"/>
                <a:gd name="T110" fmla="*/ 276 w 315"/>
                <a:gd name="T111" fmla="*/ 6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5" h="262">
                  <a:moveTo>
                    <a:pt x="132" y="150"/>
                  </a:moveTo>
                  <a:cubicBezTo>
                    <a:pt x="132" y="160"/>
                    <a:pt x="124" y="169"/>
                    <a:pt x="114" y="169"/>
                  </a:cubicBezTo>
                  <a:cubicBezTo>
                    <a:pt x="103" y="169"/>
                    <a:pt x="95" y="160"/>
                    <a:pt x="95" y="150"/>
                  </a:cubicBezTo>
                  <a:cubicBezTo>
                    <a:pt x="95" y="140"/>
                    <a:pt x="103" y="132"/>
                    <a:pt x="114" y="132"/>
                  </a:cubicBezTo>
                  <a:cubicBezTo>
                    <a:pt x="124" y="132"/>
                    <a:pt x="132" y="140"/>
                    <a:pt x="132" y="150"/>
                  </a:cubicBezTo>
                  <a:close/>
                  <a:moveTo>
                    <a:pt x="227" y="139"/>
                  </a:moveTo>
                  <a:cubicBezTo>
                    <a:pt x="227" y="143"/>
                    <a:pt x="225" y="147"/>
                    <a:pt x="222" y="148"/>
                  </a:cubicBezTo>
                  <a:cubicBezTo>
                    <a:pt x="195" y="159"/>
                    <a:pt x="195" y="159"/>
                    <a:pt x="195" y="159"/>
                  </a:cubicBezTo>
                  <a:cubicBezTo>
                    <a:pt x="194" y="162"/>
                    <a:pt x="194" y="165"/>
                    <a:pt x="193" y="168"/>
                  </a:cubicBezTo>
                  <a:cubicBezTo>
                    <a:pt x="216" y="187"/>
                    <a:pt x="216" y="187"/>
                    <a:pt x="216" y="187"/>
                  </a:cubicBezTo>
                  <a:cubicBezTo>
                    <a:pt x="218" y="189"/>
                    <a:pt x="219" y="193"/>
                    <a:pt x="217" y="196"/>
                  </a:cubicBezTo>
                  <a:cubicBezTo>
                    <a:pt x="208" y="214"/>
                    <a:pt x="208" y="214"/>
                    <a:pt x="208" y="214"/>
                  </a:cubicBezTo>
                  <a:cubicBezTo>
                    <a:pt x="206" y="217"/>
                    <a:pt x="202" y="219"/>
                    <a:pt x="198" y="218"/>
                  </a:cubicBezTo>
                  <a:cubicBezTo>
                    <a:pt x="170" y="209"/>
                    <a:pt x="170" y="209"/>
                    <a:pt x="170" y="209"/>
                  </a:cubicBezTo>
                  <a:cubicBezTo>
                    <a:pt x="169" y="210"/>
                    <a:pt x="168" y="211"/>
                    <a:pt x="166" y="213"/>
                  </a:cubicBezTo>
                  <a:cubicBezTo>
                    <a:pt x="172" y="242"/>
                    <a:pt x="172" y="242"/>
                    <a:pt x="172" y="242"/>
                  </a:cubicBezTo>
                  <a:cubicBezTo>
                    <a:pt x="173" y="245"/>
                    <a:pt x="171" y="249"/>
                    <a:pt x="168" y="250"/>
                  </a:cubicBezTo>
                  <a:cubicBezTo>
                    <a:pt x="149" y="258"/>
                    <a:pt x="149" y="258"/>
                    <a:pt x="149" y="258"/>
                  </a:cubicBezTo>
                  <a:cubicBezTo>
                    <a:pt x="146" y="260"/>
                    <a:pt x="142" y="258"/>
                    <a:pt x="140" y="256"/>
                  </a:cubicBezTo>
                  <a:cubicBezTo>
                    <a:pt x="123" y="231"/>
                    <a:pt x="123" y="231"/>
                    <a:pt x="123" y="231"/>
                  </a:cubicBezTo>
                  <a:cubicBezTo>
                    <a:pt x="120" y="232"/>
                    <a:pt x="117" y="232"/>
                    <a:pt x="114" y="232"/>
                  </a:cubicBezTo>
                  <a:cubicBezTo>
                    <a:pt x="113" y="232"/>
                    <a:pt x="113" y="232"/>
                    <a:pt x="113" y="232"/>
                  </a:cubicBezTo>
                  <a:cubicBezTo>
                    <a:pt x="99" y="258"/>
                    <a:pt x="99" y="258"/>
                    <a:pt x="99" y="258"/>
                  </a:cubicBezTo>
                  <a:cubicBezTo>
                    <a:pt x="97" y="261"/>
                    <a:pt x="93" y="262"/>
                    <a:pt x="90" y="261"/>
                  </a:cubicBezTo>
                  <a:cubicBezTo>
                    <a:pt x="70" y="255"/>
                    <a:pt x="70" y="255"/>
                    <a:pt x="70" y="255"/>
                  </a:cubicBezTo>
                  <a:cubicBezTo>
                    <a:pt x="67" y="254"/>
                    <a:pt x="65" y="251"/>
                    <a:pt x="65" y="247"/>
                  </a:cubicBezTo>
                  <a:cubicBezTo>
                    <a:pt x="68" y="218"/>
                    <a:pt x="68" y="218"/>
                    <a:pt x="68" y="218"/>
                  </a:cubicBezTo>
                  <a:cubicBezTo>
                    <a:pt x="65" y="216"/>
                    <a:pt x="63" y="214"/>
                    <a:pt x="60" y="212"/>
                  </a:cubicBezTo>
                  <a:cubicBezTo>
                    <a:pt x="32" y="222"/>
                    <a:pt x="32" y="222"/>
                    <a:pt x="32" y="222"/>
                  </a:cubicBezTo>
                  <a:cubicBezTo>
                    <a:pt x="29" y="223"/>
                    <a:pt x="25" y="222"/>
                    <a:pt x="23" y="219"/>
                  </a:cubicBezTo>
                  <a:cubicBezTo>
                    <a:pt x="12" y="202"/>
                    <a:pt x="12" y="202"/>
                    <a:pt x="12" y="202"/>
                  </a:cubicBezTo>
                  <a:cubicBezTo>
                    <a:pt x="11" y="199"/>
                    <a:pt x="11" y="195"/>
                    <a:pt x="14" y="192"/>
                  </a:cubicBezTo>
                  <a:cubicBezTo>
                    <a:pt x="35" y="172"/>
                    <a:pt x="35" y="172"/>
                    <a:pt x="35" y="172"/>
                  </a:cubicBezTo>
                  <a:cubicBezTo>
                    <a:pt x="34" y="168"/>
                    <a:pt x="33" y="163"/>
                    <a:pt x="33" y="159"/>
                  </a:cubicBezTo>
                  <a:cubicBezTo>
                    <a:pt x="5" y="148"/>
                    <a:pt x="5" y="148"/>
                    <a:pt x="5" y="148"/>
                  </a:cubicBezTo>
                  <a:cubicBezTo>
                    <a:pt x="2" y="147"/>
                    <a:pt x="0" y="143"/>
                    <a:pt x="1" y="140"/>
                  </a:cubicBezTo>
                  <a:cubicBezTo>
                    <a:pt x="4" y="120"/>
                    <a:pt x="4" y="120"/>
                    <a:pt x="4" y="120"/>
                  </a:cubicBezTo>
                  <a:cubicBezTo>
                    <a:pt x="5" y="116"/>
                    <a:pt x="8" y="113"/>
                    <a:pt x="12" y="113"/>
                  </a:cubicBezTo>
                  <a:cubicBezTo>
                    <a:pt x="41" y="113"/>
                    <a:pt x="41" y="113"/>
                    <a:pt x="41" y="113"/>
                  </a:cubicBezTo>
                  <a:cubicBezTo>
                    <a:pt x="42" y="110"/>
                    <a:pt x="44" y="108"/>
                    <a:pt x="45" y="106"/>
                  </a:cubicBezTo>
                  <a:cubicBezTo>
                    <a:pt x="31" y="80"/>
                    <a:pt x="31" y="80"/>
                    <a:pt x="31" y="80"/>
                  </a:cubicBezTo>
                  <a:cubicBezTo>
                    <a:pt x="29" y="77"/>
                    <a:pt x="30" y="73"/>
                    <a:pt x="33" y="70"/>
                  </a:cubicBezTo>
                  <a:cubicBezTo>
                    <a:pt x="48" y="57"/>
                    <a:pt x="48" y="57"/>
                    <a:pt x="48" y="57"/>
                  </a:cubicBezTo>
                  <a:cubicBezTo>
                    <a:pt x="51" y="55"/>
                    <a:pt x="55" y="55"/>
                    <a:pt x="58" y="57"/>
                  </a:cubicBezTo>
                  <a:cubicBezTo>
                    <a:pt x="81" y="75"/>
                    <a:pt x="81" y="75"/>
                    <a:pt x="81" y="75"/>
                  </a:cubicBezTo>
                  <a:cubicBezTo>
                    <a:pt x="84" y="74"/>
                    <a:pt x="87" y="73"/>
                    <a:pt x="90" y="72"/>
                  </a:cubicBezTo>
                  <a:cubicBezTo>
                    <a:pt x="96" y="43"/>
                    <a:pt x="96" y="43"/>
                    <a:pt x="96" y="43"/>
                  </a:cubicBezTo>
                  <a:cubicBezTo>
                    <a:pt x="97" y="40"/>
                    <a:pt x="100" y="37"/>
                    <a:pt x="103" y="37"/>
                  </a:cubicBezTo>
                  <a:cubicBezTo>
                    <a:pt x="124" y="37"/>
                    <a:pt x="124" y="37"/>
                    <a:pt x="124" y="37"/>
                  </a:cubicBezTo>
                  <a:cubicBezTo>
                    <a:pt x="127" y="37"/>
                    <a:pt x="131" y="40"/>
                    <a:pt x="131" y="43"/>
                  </a:cubicBezTo>
                  <a:cubicBezTo>
                    <a:pt x="137" y="72"/>
                    <a:pt x="137" y="72"/>
                    <a:pt x="137" y="72"/>
                  </a:cubicBezTo>
                  <a:cubicBezTo>
                    <a:pt x="140" y="73"/>
                    <a:pt x="143" y="74"/>
                    <a:pt x="146" y="75"/>
                  </a:cubicBezTo>
                  <a:cubicBezTo>
                    <a:pt x="169" y="57"/>
                    <a:pt x="169" y="57"/>
                    <a:pt x="169" y="57"/>
                  </a:cubicBezTo>
                  <a:cubicBezTo>
                    <a:pt x="171" y="55"/>
                    <a:pt x="176" y="55"/>
                    <a:pt x="179" y="57"/>
                  </a:cubicBezTo>
                  <a:cubicBezTo>
                    <a:pt x="194" y="70"/>
                    <a:pt x="194" y="70"/>
                    <a:pt x="194" y="70"/>
                  </a:cubicBezTo>
                  <a:cubicBezTo>
                    <a:pt x="197" y="72"/>
                    <a:pt x="198" y="77"/>
                    <a:pt x="196" y="80"/>
                  </a:cubicBezTo>
                  <a:cubicBezTo>
                    <a:pt x="182" y="106"/>
                    <a:pt x="182" y="106"/>
                    <a:pt x="182" y="106"/>
                  </a:cubicBezTo>
                  <a:cubicBezTo>
                    <a:pt x="183" y="108"/>
                    <a:pt x="185" y="110"/>
                    <a:pt x="186" y="113"/>
                  </a:cubicBezTo>
                  <a:cubicBezTo>
                    <a:pt x="216" y="113"/>
                    <a:pt x="216" y="113"/>
                    <a:pt x="216" y="113"/>
                  </a:cubicBezTo>
                  <a:cubicBezTo>
                    <a:pt x="219" y="113"/>
                    <a:pt x="222" y="116"/>
                    <a:pt x="223" y="120"/>
                  </a:cubicBezTo>
                  <a:lnTo>
                    <a:pt x="227" y="139"/>
                  </a:lnTo>
                  <a:close/>
                  <a:moveTo>
                    <a:pt x="157" y="150"/>
                  </a:moveTo>
                  <a:cubicBezTo>
                    <a:pt x="157" y="126"/>
                    <a:pt x="137" y="107"/>
                    <a:pt x="114" y="107"/>
                  </a:cubicBezTo>
                  <a:cubicBezTo>
                    <a:pt x="90" y="107"/>
                    <a:pt x="70" y="126"/>
                    <a:pt x="70" y="150"/>
                  </a:cubicBezTo>
                  <a:cubicBezTo>
                    <a:pt x="70" y="174"/>
                    <a:pt x="90" y="193"/>
                    <a:pt x="114" y="193"/>
                  </a:cubicBezTo>
                  <a:cubicBezTo>
                    <a:pt x="137" y="193"/>
                    <a:pt x="157" y="174"/>
                    <a:pt x="157" y="150"/>
                  </a:cubicBezTo>
                  <a:close/>
                  <a:moveTo>
                    <a:pt x="311" y="83"/>
                  </a:moveTo>
                  <a:cubicBezTo>
                    <a:pt x="313" y="85"/>
                    <a:pt x="314" y="90"/>
                    <a:pt x="312" y="93"/>
                  </a:cubicBezTo>
                  <a:cubicBezTo>
                    <a:pt x="310" y="96"/>
                    <a:pt x="310" y="96"/>
                    <a:pt x="310" y="96"/>
                  </a:cubicBezTo>
                  <a:cubicBezTo>
                    <a:pt x="308" y="99"/>
                    <a:pt x="304" y="100"/>
                    <a:pt x="300" y="98"/>
                  </a:cubicBezTo>
                  <a:cubicBezTo>
                    <a:pt x="289" y="93"/>
                    <a:pt x="289" y="93"/>
                    <a:pt x="289" y="93"/>
                  </a:cubicBezTo>
                  <a:cubicBezTo>
                    <a:pt x="285" y="97"/>
                    <a:pt x="279" y="100"/>
                    <a:pt x="273" y="102"/>
                  </a:cubicBezTo>
                  <a:cubicBezTo>
                    <a:pt x="271" y="114"/>
                    <a:pt x="271" y="114"/>
                    <a:pt x="271" y="114"/>
                  </a:cubicBezTo>
                  <a:cubicBezTo>
                    <a:pt x="270" y="118"/>
                    <a:pt x="267" y="120"/>
                    <a:pt x="263" y="120"/>
                  </a:cubicBezTo>
                  <a:cubicBezTo>
                    <a:pt x="259" y="120"/>
                    <a:pt x="259" y="120"/>
                    <a:pt x="259" y="120"/>
                  </a:cubicBezTo>
                  <a:cubicBezTo>
                    <a:pt x="256" y="120"/>
                    <a:pt x="253" y="118"/>
                    <a:pt x="252" y="114"/>
                  </a:cubicBezTo>
                  <a:cubicBezTo>
                    <a:pt x="250" y="102"/>
                    <a:pt x="250" y="102"/>
                    <a:pt x="250" y="102"/>
                  </a:cubicBezTo>
                  <a:cubicBezTo>
                    <a:pt x="244" y="100"/>
                    <a:pt x="238" y="97"/>
                    <a:pt x="233" y="93"/>
                  </a:cubicBezTo>
                  <a:cubicBezTo>
                    <a:pt x="222" y="98"/>
                    <a:pt x="222" y="98"/>
                    <a:pt x="222" y="98"/>
                  </a:cubicBezTo>
                  <a:cubicBezTo>
                    <a:pt x="219" y="100"/>
                    <a:pt x="215" y="99"/>
                    <a:pt x="213" y="96"/>
                  </a:cubicBezTo>
                  <a:cubicBezTo>
                    <a:pt x="210" y="93"/>
                    <a:pt x="210" y="93"/>
                    <a:pt x="210" y="93"/>
                  </a:cubicBezTo>
                  <a:cubicBezTo>
                    <a:pt x="208" y="90"/>
                    <a:pt x="209" y="85"/>
                    <a:pt x="211" y="83"/>
                  </a:cubicBezTo>
                  <a:cubicBezTo>
                    <a:pt x="220" y="74"/>
                    <a:pt x="220" y="74"/>
                    <a:pt x="220" y="74"/>
                  </a:cubicBezTo>
                  <a:cubicBezTo>
                    <a:pt x="219" y="70"/>
                    <a:pt x="218" y="65"/>
                    <a:pt x="218" y="61"/>
                  </a:cubicBezTo>
                  <a:cubicBezTo>
                    <a:pt x="218" y="56"/>
                    <a:pt x="219" y="52"/>
                    <a:pt x="220" y="48"/>
                  </a:cubicBezTo>
                  <a:cubicBezTo>
                    <a:pt x="220" y="48"/>
                    <a:pt x="220" y="48"/>
                    <a:pt x="220" y="48"/>
                  </a:cubicBezTo>
                  <a:cubicBezTo>
                    <a:pt x="211" y="39"/>
                    <a:pt x="211" y="39"/>
                    <a:pt x="211" y="39"/>
                  </a:cubicBezTo>
                  <a:cubicBezTo>
                    <a:pt x="208" y="37"/>
                    <a:pt x="208" y="32"/>
                    <a:pt x="210" y="29"/>
                  </a:cubicBezTo>
                  <a:cubicBezTo>
                    <a:pt x="212" y="26"/>
                    <a:pt x="212" y="26"/>
                    <a:pt x="212" y="26"/>
                  </a:cubicBezTo>
                  <a:cubicBezTo>
                    <a:pt x="214" y="23"/>
                    <a:pt x="218" y="22"/>
                    <a:pt x="221" y="23"/>
                  </a:cubicBezTo>
                  <a:cubicBezTo>
                    <a:pt x="233" y="28"/>
                    <a:pt x="233" y="28"/>
                    <a:pt x="233" y="28"/>
                  </a:cubicBezTo>
                  <a:cubicBezTo>
                    <a:pt x="233" y="28"/>
                    <a:pt x="233" y="28"/>
                    <a:pt x="233" y="28"/>
                  </a:cubicBezTo>
                  <a:cubicBezTo>
                    <a:pt x="238" y="24"/>
                    <a:pt x="243" y="21"/>
                    <a:pt x="249" y="19"/>
                  </a:cubicBezTo>
                  <a:cubicBezTo>
                    <a:pt x="252" y="7"/>
                    <a:pt x="252" y="7"/>
                    <a:pt x="252" y="7"/>
                  </a:cubicBezTo>
                  <a:cubicBezTo>
                    <a:pt x="253" y="3"/>
                    <a:pt x="256" y="0"/>
                    <a:pt x="259" y="0"/>
                  </a:cubicBezTo>
                  <a:cubicBezTo>
                    <a:pt x="263" y="0"/>
                    <a:pt x="263" y="0"/>
                    <a:pt x="263" y="0"/>
                  </a:cubicBezTo>
                  <a:cubicBezTo>
                    <a:pt x="267" y="0"/>
                    <a:pt x="270" y="3"/>
                    <a:pt x="271" y="7"/>
                  </a:cubicBezTo>
                  <a:cubicBezTo>
                    <a:pt x="273" y="19"/>
                    <a:pt x="273" y="19"/>
                    <a:pt x="273" y="19"/>
                  </a:cubicBezTo>
                  <a:cubicBezTo>
                    <a:pt x="279" y="21"/>
                    <a:pt x="285" y="24"/>
                    <a:pt x="290" y="28"/>
                  </a:cubicBezTo>
                  <a:cubicBezTo>
                    <a:pt x="301" y="23"/>
                    <a:pt x="301" y="23"/>
                    <a:pt x="301" y="23"/>
                  </a:cubicBezTo>
                  <a:cubicBezTo>
                    <a:pt x="305" y="22"/>
                    <a:pt x="309" y="23"/>
                    <a:pt x="311" y="26"/>
                  </a:cubicBezTo>
                  <a:cubicBezTo>
                    <a:pt x="313" y="29"/>
                    <a:pt x="313" y="29"/>
                    <a:pt x="313" y="29"/>
                  </a:cubicBezTo>
                  <a:cubicBezTo>
                    <a:pt x="315" y="32"/>
                    <a:pt x="314" y="37"/>
                    <a:pt x="312" y="39"/>
                  </a:cubicBezTo>
                  <a:cubicBezTo>
                    <a:pt x="303" y="48"/>
                    <a:pt x="303" y="48"/>
                    <a:pt x="303" y="48"/>
                  </a:cubicBezTo>
                  <a:cubicBezTo>
                    <a:pt x="304" y="52"/>
                    <a:pt x="304" y="56"/>
                    <a:pt x="304" y="61"/>
                  </a:cubicBezTo>
                  <a:cubicBezTo>
                    <a:pt x="304" y="65"/>
                    <a:pt x="304" y="70"/>
                    <a:pt x="302" y="74"/>
                  </a:cubicBezTo>
                  <a:lnTo>
                    <a:pt x="311" y="83"/>
                  </a:lnTo>
                  <a:close/>
                  <a:moveTo>
                    <a:pt x="276" y="61"/>
                  </a:moveTo>
                  <a:cubicBezTo>
                    <a:pt x="276" y="52"/>
                    <a:pt x="269" y="46"/>
                    <a:pt x="261" y="46"/>
                  </a:cubicBezTo>
                  <a:cubicBezTo>
                    <a:pt x="253" y="46"/>
                    <a:pt x="246" y="52"/>
                    <a:pt x="246" y="61"/>
                  </a:cubicBezTo>
                  <a:cubicBezTo>
                    <a:pt x="246" y="69"/>
                    <a:pt x="253" y="75"/>
                    <a:pt x="261" y="75"/>
                  </a:cubicBezTo>
                  <a:cubicBezTo>
                    <a:pt x="269" y="75"/>
                    <a:pt x="276" y="69"/>
                    <a:pt x="276" y="61"/>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 name="Freeform 72"/>
            <p:cNvSpPr>
              <a:spLocks noEditPoints="1"/>
            </p:cNvSpPr>
            <p:nvPr/>
          </p:nvSpPr>
          <p:spPr bwMode="auto">
            <a:xfrm>
              <a:off x="10649888"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3915"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72"/>
            <p:cNvSpPr>
              <a:spLocks noEditPoints="1"/>
            </p:cNvSpPr>
            <p:nvPr/>
          </p:nvSpPr>
          <p:spPr bwMode="auto">
            <a:xfrm>
              <a:off x="11375407" y="6630565"/>
              <a:ext cx="155969" cy="155969"/>
            </a:xfrm>
            <a:custGeom>
              <a:avLst/>
              <a:gdLst>
                <a:gd name="T0" fmla="*/ 78 w 155"/>
                <a:gd name="T1" fmla="*/ 0 h 155"/>
                <a:gd name="T2" fmla="*/ 0 w 155"/>
                <a:gd name="T3" fmla="*/ 78 h 155"/>
                <a:gd name="T4" fmla="*/ 78 w 155"/>
                <a:gd name="T5" fmla="*/ 155 h 155"/>
                <a:gd name="T6" fmla="*/ 155 w 155"/>
                <a:gd name="T7" fmla="*/ 78 h 155"/>
                <a:gd name="T8" fmla="*/ 78 w 155"/>
                <a:gd name="T9" fmla="*/ 0 h 155"/>
                <a:gd name="T10" fmla="*/ 86 w 155"/>
                <a:gd name="T11" fmla="*/ 120 h 155"/>
                <a:gd name="T12" fmla="*/ 58 w 155"/>
                <a:gd name="T13" fmla="*/ 120 h 155"/>
                <a:gd name="T14" fmla="*/ 90 w 155"/>
                <a:gd name="T15" fmla="*/ 88 h 155"/>
                <a:gd name="T16" fmla="*/ 27 w 155"/>
                <a:gd name="T17" fmla="*/ 88 h 155"/>
                <a:gd name="T18" fmla="*/ 27 w 155"/>
                <a:gd name="T19" fmla="*/ 67 h 155"/>
                <a:gd name="T20" fmla="*/ 90 w 155"/>
                <a:gd name="T21" fmla="*/ 67 h 155"/>
                <a:gd name="T22" fmla="*/ 58 w 155"/>
                <a:gd name="T23" fmla="*/ 36 h 155"/>
                <a:gd name="T24" fmla="*/ 86 w 155"/>
                <a:gd name="T25" fmla="*/ 36 h 155"/>
                <a:gd name="T26" fmla="*/ 128 w 155"/>
                <a:gd name="T27" fmla="*/ 78 h 155"/>
                <a:gd name="T28" fmla="*/ 86 w 155"/>
                <a:gd name="T29" fmla="*/ 1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55">
                  <a:moveTo>
                    <a:pt x="78" y="0"/>
                  </a:moveTo>
                  <a:cubicBezTo>
                    <a:pt x="35" y="0"/>
                    <a:pt x="0" y="35"/>
                    <a:pt x="0" y="78"/>
                  </a:cubicBezTo>
                  <a:cubicBezTo>
                    <a:pt x="0" y="121"/>
                    <a:pt x="35" y="155"/>
                    <a:pt x="78" y="155"/>
                  </a:cubicBezTo>
                  <a:cubicBezTo>
                    <a:pt x="121" y="155"/>
                    <a:pt x="155" y="121"/>
                    <a:pt x="155" y="78"/>
                  </a:cubicBezTo>
                  <a:cubicBezTo>
                    <a:pt x="155" y="35"/>
                    <a:pt x="121" y="0"/>
                    <a:pt x="78" y="0"/>
                  </a:cubicBezTo>
                  <a:close/>
                  <a:moveTo>
                    <a:pt x="86" y="120"/>
                  </a:moveTo>
                  <a:cubicBezTo>
                    <a:pt x="58" y="120"/>
                    <a:pt x="58" y="120"/>
                    <a:pt x="58" y="120"/>
                  </a:cubicBezTo>
                  <a:cubicBezTo>
                    <a:pt x="90" y="88"/>
                    <a:pt x="90" y="88"/>
                    <a:pt x="90" y="88"/>
                  </a:cubicBezTo>
                  <a:cubicBezTo>
                    <a:pt x="27" y="88"/>
                    <a:pt x="27" y="88"/>
                    <a:pt x="27" y="88"/>
                  </a:cubicBezTo>
                  <a:cubicBezTo>
                    <a:pt x="27" y="67"/>
                    <a:pt x="27" y="67"/>
                    <a:pt x="27" y="67"/>
                  </a:cubicBezTo>
                  <a:cubicBezTo>
                    <a:pt x="90" y="67"/>
                    <a:pt x="90" y="67"/>
                    <a:pt x="90" y="67"/>
                  </a:cubicBezTo>
                  <a:cubicBezTo>
                    <a:pt x="58" y="36"/>
                    <a:pt x="58" y="36"/>
                    <a:pt x="58" y="36"/>
                  </a:cubicBezTo>
                  <a:cubicBezTo>
                    <a:pt x="86" y="36"/>
                    <a:pt x="86" y="36"/>
                    <a:pt x="86" y="36"/>
                  </a:cubicBezTo>
                  <a:cubicBezTo>
                    <a:pt x="128" y="78"/>
                    <a:pt x="128" y="78"/>
                    <a:pt x="128" y="78"/>
                  </a:cubicBezTo>
                  <a:lnTo>
                    <a:pt x="86" y="120"/>
                  </a:lnTo>
                  <a:close/>
                </a:path>
              </a:pathLst>
            </a:custGeom>
            <a:solidFill>
              <a:srgbClr val="D2D2D2"/>
            </a:solidFill>
            <a:ln>
              <a:noFill/>
            </a:ln>
          </p:spPr>
          <p:txBody>
            <a:bodyPr vert="horz" wrap="square" lIns="91440" tIns="45720" rIns="91440" bIns="45720" numCol="1" anchor="t" anchorCtr="0" compatLnSpc="1">
              <a:prstTxWarp prst="textNoShape">
                <a:avLst/>
              </a:prstTxWarp>
            </a:bodyPr>
            <a:lstStyle/>
            <a:p>
              <a:pPr marL="0" marR="0" lvl="0" indent="0" algn="l" defTabSz="913915"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132552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50pt Title/30pt Sub/White BG">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rgbClr val="002050"/>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rgbClr val="002050"/>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002050"/>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2050"/>
              </a:solidFill>
              <a:effectLst/>
              <a:uLnTx/>
              <a:uFillTx/>
              <a:latin typeface="Segoe UI"/>
              <a:ea typeface="+mn-ea"/>
              <a:cs typeface="+mn-cs"/>
            </a:endParaRPr>
          </a:p>
        </p:txBody>
      </p:sp>
      <p:sp>
        <p:nvSpPr>
          <p:cNvPr id="6" name="Text Placeholder 8"/>
          <p:cNvSpPr>
            <a:spLocks noGrp="1"/>
          </p:cNvSpPr>
          <p:nvPr>
            <p:ph type="body" sz="quarter" idx="12"/>
          </p:nvPr>
        </p:nvSpPr>
        <p:spPr>
          <a:xfrm>
            <a:off x="274638" y="296865"/>
            <a:ext cx="10972800" cy="906462"/>
          </a:xfrm>
          <a:prstGeom prst="rect">
            <a:avLst/>
          </a:prstGeom>
          <a:noFill/>
        </p:spPr>
        <p:txBody>
          <a:bodyPr lIns="91413" tIns="45708" rIns="91413" bIns="45708"/>
          <a:lstStyle>
            <a:lvl1pPr marL="0" indent="0">
              <a:lnSpc>
                <a:spcPts val="5497"/>
              </a:lnSpc>
              <a:spcBef>
                <a:spcPts val="0"/>
              </a:spcBef>
              <a:buFontTx/>
              <a:buNone/>
              <a:defRPr sz="3600">
                <a:solidFill>
                  <a:schemeClr val="tx2"/>
                </a:solidFill>
                <a:latin typeface="+mj-lt"/>
              </a:defRPr>
            </a:lvl1pPr>
            <a:lvl2pPr marL="0" indent="0">
              <a:lnSpc>
                <a:spcPts val="2600"/>
              </a:lnSpc>
              <a:spcBef>
                <a:spcPts val="1797"/>
              </a:spcBef>
              <a:spcAft>
                <a:spcPts val="0"/>
              </a:spcAft>
              <a:buFontTx/>
              <a:buNone/>
              <a:defRPr sz="5400">
                <a:solidFill>
                  <a:schemeClr val="tx2"/>
                </a:solidFill>
                <a:latin typeface="+mj-lt"/>
              </a:defRPr>
            </a:lvl2pPr>
            <a:lvl3pPr marL="230120" indent="-228533">
              <a:lnSpc>
                <a:spcPts val="2700"/>
              </a:lnSpc>
              <a:spcBef>
                <a:spcPts val="0"/>
              </a:spcBef>
              <a:defRPr sz="2000">
                <a:solidFill>
                  <a:schemeClr val="bg1"/>
                </a:solidFill>
              </a:defRPr>
            </a:lvl3pPr>
            <a:lvl4pPr marL="230120" indent="-228533">
              <a:lnSpc>
                <a:spcPts val="2700"/>
              </a:lnSpc>
              <a:spcBef>
                <a:spcPts val="0"/>
              </a:spcBef>
              <a:defRPr sz="2000">
                <a:solidFill>
                  <a:schemeClr val="bg1"/>
                </a:solidFill>
              </a:defRPr>
            </a:lvl4pPr>
            <a:lvl5pPr marL="230120" indent="-228533">
              <a:lnSpc>
                <a:spcPts val="2700"/>
              </a:lnSpc>
              <a:spcBef>
                <a:spcPts val="0"/>
              </a:spcBef>
              <a:defRPr sz="2000">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910503400"/>
      </p:ext>
    </p:extLst>
  </p:cSld>
  <p:clrMapOvr>
    <a:masterClrMapping/>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2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92082"/>
            <a:ext cx="11887200" cy="946413"/>
          </a:xfrm>
          <a:prstGeom prst="rect">
            <a:avLst/>
          </a:prstGeom>
        </p:spPr>
        <p:txBody>
          <a:bodyPr lIns="91413" tIns="45708" rIns="91413" bIns="45708"/>
          <a:lstStyle>
            <a:lvl1pPr algn="l">
              <a:defRPr sz="5200">
                <a:gradFill>
                  <a:gsLst>
                    <a:gs pos="1250">
                      <a:schemeClr val="tx1"/>
                    </a:gs>
                    <a:gs pos="100000">
                      <a:schemeClr val="tx1"/>
                    </a:gs>
                  </a:gsLst>
                  <a:lin ang="5400000" scaled="0"/>
                </a:gradFill>
              </a:defRPr>
            </a:lvl1pPr>
          </a:lstStyle>
          <a:p>
            <a:r>
              <a:rPr lang="en-US" dirty="0" smtClean="0"/>
              <a:t>Click to edit master title style</a:t>
            </a:r>
            <a:endParaRPr lang="en-US" dirty="0"/>
          </a:p>
        </p:txBody>
      </p:sp>
      <p:sp>
        <p:nvSpPr>
          <p:cNvPr id="8" name="Slide Number Placeholder 7"/>
          <p:cNvSpPr>
            <a:spLocks noGrp="1"/>
          </p:cNvSpPr>
          <p:nvPr>
            <p:ph type="sldNum" sz="quarter" idx="11"/>
          </p:nvPr>
        </p:nvSpPr>
        <p:spPr/>
        <p:txBody>
          <a:bodyPr/>
          <a:lstStyle/>
          <a:p>
            <a:pPr marL="0" marR="0" lvl="0" indent="0" algn="r" defTabSz="932468" rtl="0" eaLnBrk="1" fontAlgn="auto" latinLnBrk="0" hangingPunct="1">
              <a:lnSpc>
                <a:spcPct val="90000"/>
              </a:lnSpc>
              <a:spcBef>
                <a:spcPts val="0"/>
              </a:spcBef>
              <a:spcAft>
                <a:spcPts val="0"/>
              </a:spcAft>
              <a:buClrTx/>
              <a:buSzTx/>
              <a:buFontTx/>
              <a:buNone/>
              <a:tabLst/>
              <a:defRPr/>
            </a:pPr>
            <a:fld id="{1BC86A1F-E589-44B2-A543-2EC98F5547A7}" type="slidenum">
              <a:rPr kumimoji="0" lang="en-US" sz="900" b="0" i="0" u="none" strike="noStrike" kern="1200" cap="none" spc="0" normalizeH="0" baseline="0" noProof="0">
                <a:ln>
                  <a:noFill/>
                </a:ln>
                <a:gradFill>
                  <a:gsLst>
                    <a:gs pos="0">
                      <a:srgbClr val="EFEFEF"/>
                    </a:gs>
                    <a:gs pos="100000">
                      <a:srgbClr val="EFEFEF"/>
                    </a:gs>
                  </a:gsLst>
                  <a:lin ang="5400000" scaled="0"/>
                </a:gradFill>
                <a:effectLst/>
                <a:uLnTx/>
                <a:uFillTx/>
                <a:latin typeface="Segoe UI"/>
                <a:ea typeface="+mn-ea"/>
                <a:cs typeface="+mn-cs"/>
              </a:rPr>
              <a:pPr marL="0" marR="0" lvl="0" indent="0" algn="r" defTabSz="932468" rtl="0" eaLnBrk="1" fontAlgn="auto" latinLnBrk="0" hangingPunct="1">
                <a:lnSpc>
                  <a:spcPct val="90000"/>
                </a:lnSpc>
                <a:spcBef>
                  <a:spcPts val="0"/>
                </a:spcBef>
                <a:spcAft>
                  <a:spcPts val="0"/>
                </a:spcAft>
                <a:buClrTx/>
                <a:buSzTx/>
                <a:buFontTx/>
                <a:buNone/>
                <a:tabLst/>
                <a:defRPr/>
              </a:pPr>
              <a:t>‹#›</a:t>
            </a:fld>
            <a:endParaRPr kumimoji="0" lang="en-US" sz="900" b="0" i="0" u="none" strike="noStrike" kern="1200" cap="none" spc="0" normalizeH="0" baseline="0" noProof="0" dirty="0">
              <a:ln>
                <a:noFill/>
              </a:ln>
              <a:gradFill>
                <a:gsLst>
                  <a:gs pos="0">
                    <a:srgbClr val="EFEFEF"/>
                  </a:gs>
                  <a:gs pos="100000">
                    <a:srgbClr val="EFEFE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13875026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26309651"/>
      </p:ext>
    </p:extLst>
  </p:cSld>
  <p:clrMapOvr>
    <a:masterClrMapping/>
  </p:clrMapOvr>
  <p:transition>
    <p:fade/>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1824" y="280108"/>
            <a:ext cx="11192828" cy="574782"/>
          </a:xfrm>
          <a:prstGeom prst="rect">
            <a:avLst/>
          </a:prstGeom>
        </p:spPr>
        <p:txBody>
          <a:bodyPr lIns="91413" tIns="45708" rIns="91413" bIns="45708"/>
          <a:lstStyle/>
          <a:p>
            <a:r>
              <a:rPr lang="en-US" smtClean="0"/>
              <a:t>Click to edit Master title style</a:t>
            </a:r>
            <a:endParaRPr lang="en-US"/>
          </a:p>
        </p:txBody>
      </p:sp>
      <p:sp>
        <p:nvSpPr>
          <p:cNvPr id="3" name="Content Placeholder 2"/>
          <p:cNvSpPr>
            <a:spLocks noGrp="1"/>
          </p:cNvSpPr>
          <p:nvPr>
            <p:ph idx="1"/>
          </p:nvPr>
        </p:nvSpPr>
        <p:spPr>
          <a:xfrm>
            <a:off x="621824" y="1010320"/>
            <a:ext cx="11192828" cy="5284752"/>
          </a:xfrm>
          <a:prstGeom prst="rect">
            <a:avLst/>
          </a:prstGeom>
        </p:spPr>
        <p:txBody>
          <a:bodyPr lIns="91413" tIns="45708" rIns="91413" bIns="45708"/>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1824" y="6482892"/>
            <a:ext cx="2901844" cy="372394"/>
          </a:xfrm>
          <a:prstGeom prst="rect">
            <a:avLst/>
          </a:prstGeom>
        </p:spPr>
        <p:txBody>
          <a:bodyPr lIns="91413" tIns="45708" rIns="91413" bIns="45708"/>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sp>
        <p:nvSpPr>
          <p:cNvPr id="5" name="Footer Placeholder 4"/>
          <p:cNvSpPr>
            <a:spLocks noGrp="1"/>
          </p:cNvSpPr>
          <p:nvPr>
            <p:ph type="ftr" sz="quarter" idx="11"/>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tint val="75000"/>
                </a:srgbClr>
              </a:solidFill>
              <a:effectLst/>
              <a:uLnTx/>
              <a:uFillTx/>
              <a:latin typeface="Segoe UI"/>
              <a:ea typeface="+mn-ea"/>
              <a:cs typeface="+mn-cs"/>
            </a:endParaRPr>
          </a:p>
        </p:txBody>
      </p:sp>
      <p:pic>
        <p:nvPicPr>
          <p:cNvPr id="8" name="Picture 7"/>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9968355" y="6502321"/>
            <a:ext cx="1742658" cy="360385"/>
          </a:xfrm>
          <a:prstGeom prst="rect">
            <a:avLst/>
          </a:prstGeom>
        </p:spPr>
      </p:pic>
      <p:sp>
        <p:nvSpPr>
          <p:cNvPr id="9" name="Slide Number Placeholder 3"/>
          <p:cNvSpPr txBox="1">
            <a:spLocks/>
          </p:cNvSpPr>
          <p:nvPr userDrawn="1">
            <p:custDataLst>
              <p:tags r:id="rId1"/>
            </p:custDataLst>
          </p:nvPr>
        </p:nvSpPr>
        <p:spPr>
          <a:xfrm>
            <a:off x="11931247" y="6485051"/>
            <a:ext cx="505232" cy="496525"/>
          </a:xfrm>
          <a:prstGeom prst="rect">
            <a:avLst/>
          </a:prstGeom>
        </p:spPr>
        <p:txBody>
          <a:bodyPr vert="horz" lIns="124310" tIns="62156" rIns="124310" bIns="62156" rtlCol="0" anchor="ctr"/>
          <a:lstStyle>
            <a:defPPr>
              <a:defRPr lang="en-US"/>
            </a:defPPr>
            <a:lvl1pPr marL="0" algn="r" defTabSz="914400" rtl="0" eaLnBrk="1" latinLnBrk="0" hangingPunct="1">
              <a:defRPr sz="800" kern="1200">
                <a:gradFill>
                  <a:gsLst>
                    <a:gs pos="0">
                      <a:schemeClr val="bg1"/>
                    </a:gs>
                    <a:gs pos="100000">
                      <a:schemeClr val="bg1"/>
                    </a:gs>
                  </a:gsLst>
                  <a:lin ang="5400000" scaled="0"/>
                </a:gra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D271169-D5A2-4E26-9D3F-58E320BF9E89}" type="slidenum">
              <a:rPr kumimoji="0" lang="en-US" sz="1100" b="0" i="0" u="none" strike="noStrike" kern="1200" cap="none" spc="0" normalizeH="0" baseline="0" noProof="0" smtClean="0">
                <a:ln>
                  <a:noFill/>
                </a:ln>
                <a:gradFill>
                  <a:gsLst>
                    <a:gs pos="0">
                      <a:srgbClr val="FFFFFF"/>
                    </a:gs>
                    <a:gs pos="100000">
                      <a:srgbClr val="FFFFFF"/>
                    </a:gs>
                  </a:gsLst>
                  <a:lin ang="5400000" scaled="0"/>
                </a:gradFill>
                <a:effectLst/>
                <a:uLnTx/>
                <a:uFillTx/>
                <a:latin typeface="Segoe U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pic>
        <p:nvPicPr>
          <p:cNvPr id="10" name="Picture 9" descr="C:\Users\Dallas - Work\Desktop\Projects\Microsoft\NEW_MS_Logo\MSFT_logo_rgb_C-Wht.png"/>
          <p:cNvPicPr>
            <a:picLocks noChangeAspect="1" noChangeArrowheads="1"/>
          </p:cNvPicPr>
          <p:nvPr userDrawn="1"/>
        </p:nvPicPr>
        <p:blipFill>
          <a:blip r:embed="rId4" cstate="screen">
            <a:extLst>
              <a:ext uri="{28A0092B-C50C-407E-A947-70E740481C1C}">
                <a14:useLocalDpi xmlns:a14="http://schemas.microsoft.com/office/drawing/2010/main" val="0"/>
              </a:ext>
            </a:extLst>
          </a:blip>
          <a:srcRect/>
          <a:stretch>
            <a:fillRect/>
          </a:stretch>
        </p:blipFill>
        <p:spPr bwMode="auto">
          <a:xfrm>
            <a:off x="6" y="6472341"/>
            <a:ext cx="1420355" cy="5221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538473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hort Quote">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3" y="0"/>
            <a:ext cx="12436475" cy="6994525"/>
          </a:xfrm>
          <a:prstGeom prst="rect">
            <a:avLst/>
          </a:prstGeom>
        </p:spPr>
      </p:pic>
      <p:sp>
        <p:nvSpPr>
          <p:cNvPr id="2" name="Footer Placeholder 1"/>
          <p:cNvSpPr>
            <a:spLocks noGrp="1"/>
          </p:cNvSpPr>
          <p:nvPr>
            <p:ph type="ftr" sz="quarter" idx="12"/>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 name="Text Placeholder 5"/>
          <p:cNvSpPr>
            <a:spLocks noGrp="1"/>
          </p:cNvSpPr>
          <p:nvPr>
            <p:ph type="body" sz="quarter" idx="14" hasCustomPrompt="1"/>
          </p:nvPr>
        </p:nvSpPr>
        <p:spPr>
          <a:xfrm>
            <a:off x="4426017" y="3628284"/>
            <a:ext cx="2249424" cy="2249424"/>
          </a:xfrm>
          <a:prstGeom prst="rect">
            <a:avLst/>
          </a:prstGeom>
          <a:solidFill>
            <a:schemeClr val="accent3"/>
          </a:solidFill>
        </p:spPr>
        <p:txBody>
          <a:bodyPr lIns="91413" tIns="45708" rIns="91413" bIns="45708"/>
          <a:lstStyle>
            <a:lvl1pPr marL="0" indent="0">
              <a:lnSpc>
                <a:spcPts val="3700"/>
              </a:lnSpc>
              <a:spcBef>
                <a:spcPts val="0"/>
              </a:spcBef>
              <a:buNone/>
              <a:defRPr sz="3200">
                <a:solidFill>
                  <a:schemeClr val="bg1"/>
                </a:solidFill>
              </a:defRPr>
            </a:lvl1pPr>
            <a:lvl2pPr marL="342800" indent="0">
              <a:buNone/>
              <a:defRPr sz="3200"/>
            </a:lvl2pPr>
            <a:lvl3pPr marL="571333" indent="0">
              <a:buNone/>
              <a:defRPr sz="3200"/>
            </a:lvl3pPr>
            <a:lvl4pPr marL="799866" indent="0">
              <a:buNone/>
              <a:defRPr sz="3200"/>
            </a:lvl4pPr>
            <a:lvl5pPr marL="1028397" indent="0">
              <a:buNone/>
              <a:defRPr sz="3200"/>
            </a:lvl5pPr>
          </a:lstStyle>
          <a:p>
            <a:pPr lvl="0"/>
            <a:r>
              <a:rPr lang="en-US" smtClean="0"/>
              <a:t>Quote</a:t>
            </a:r>
          </a:p>
          <a:p>
            <a:pPr lvl="0"/>
            <a:r>
              <a:rPr lang="en-US" smtClean="0"/>
              <a:t>statement</a:t>
            </a:r>
          </a:p>
          <a:p>
            <a:pPr lvl="0"/>
            <a:r>
              <a:rPr lang="en-US" smtClean="0"/>
              <a:t>here</a:t>
            </a:r>
            <a:endParaRPr lang="en-US"/>
          </a:p>
        </p:txBody>
      </p:sp>
      <p:sp>
        <p:nvSpPr>
          <p:cNvPr id="20" name="Text Placeholder 5"/>
          <p:cNvSpPr>
            <a:spLocks noGrp="1"/>
          </p:cNvSpPr>
          <p:nvPr>
            <p:ph type="body" sz="quarter" idx="15" hasCustomPrompt="1"/>
          </p:nvPr>
        </p:nvSpPr>
        <p:spPr>
          <a:xfrm>
            <a:off x="6033080" y="723012"/>
            <a:ext cx="640080" cy="640080"/>
          </a:xfrm>
          <a:prstGeom prst="rect">
            <a:avLst/>
          </a:prstGeom>
          <a:solidFill>
            <a:schemeClr val="accent3"/>
          </a:solidFill>
        </p:spPr>
        <p:txBody>
          <a:bodyPr lIns="91413" tIns="45708" rIns="91413" bIns="45708" anchor="ctr"/>
          <a:lstStyle>
            <a:lvl1pPr marL="0" indent="0">
              <a:lnSpc>
                <a:spcPts val="600"/>
              </a:lnSpc>
              <a:spcBef>
                <a:spcPts val="0"/>
              </a:spcBef>
              <a:buNone/>
              <a:defRPr sz="600">
                <a:solidFill>
                  <a:schemeClr val="bg1"/>
                </a:solidFill>
              </a:defRPr>
            </a:lvl1pPr>
            <a:lvl2pPr marL="342800" indent="0">
              <a:buNone/>
              <a:defRPr sz="3200"/>
            </a:lvl2pPr>
            <a:lvl3pPr marL="571333" indent="0">
              <a:buNone/>
              <a:defRPr sz="3200"/>
            </a:lvl3pPr>
            <a:lvl4pPr marL="799866" indent="0">
              <a:buNone/>
              <a:defRPr sz="3200"/>
            </a:lvl4pPr>
            <a:lvl5pPr marL="1028397" indent="0">
              <a:buNone/>
              <a:defRPr sz="3200"/>
            </a:lvl5pPr>
          </a:lstStyle>
          <a:p>
            <a:pPr lvl="0"/>
            <a:r>
              <a:rPr lang="en-US" smtClean="0"/>
              <a:t> </a:t>
            </a:r>
            <a:endParaRPr lang="en-US"/>
          </a:p>
        </p:txBody>
      </p:sp>
      <p:sp>
        <p:nvSpPr>
          <p:cNvPr id="21" name="Text Placeholder 5"/>
          <p:cNvSpPr>
            <a:spLocks noGrp="1"/>
          </p:cNvSpPr>
          <p:nvPr>
            <p:ph type="body" sz="quarter" idx="16" hasCustomPrompt="1"/>
          </p:nvPr>
        </p:nvSpPr>
        <p:spPr>
          <a:xfrm>
            <a:off x="9418638" y="723012"/>
            <a:ext cx="640080" cy="640080"/>
          </a:xfrm>
          <a:prstGeom prst="rect">
            <a:avLst/>
          </a:prstGeom>
          <a:solidFill>
            <a:schemeClr val="accent3"/>
          </a:solidFill>
        </p:spPr>
        <p:txBody>
          <a:bodyPr lIns="91413" tIns="45708" rIns="91413" bIns="45708" anchor="ctr"/>
          <a:lstStyle>
            <a:lvl1pPr marL="0" indent="0">
              <a:lnSpc>
                <a:spcPts val="600"/>
              </a:lnSpc>
              <a:spcBef>
                <a:spcPts val="0"/>
              </a:spcBef>
              <a:buNone/>
              <a:defRPr sz="600">
                <a:solidFill>
                  <a:schemeClr val="bg1"/>
                </a:solidFill>
              </a:defRPr>
            </a:lvl1pPr>
            <a:lvl2pPr marL="342800" indent="0">
              <a:buNone/>
              <a:defRPr sz="3200"/>
            </a:lvl2pPr>
            <a:lvl3pPr marL="571333" indent="0">
              <a:buNone/>
              <a:defRPr sz="3200"/>
            </a:lvl3pPr>
            <a:lvl4pPr marL="799866" indent="0">
              <a:buNone/>
              <a:defRPr sz="3200"/>
            </a:lvl4pPr>
            <a:lvl5pPr marL="1028397" indent="0">
              <a:buNone/>
              <a:defRPr sz="3200"/>
            </a:lvl5pPr>
          </a:lstStyle>
          <a:p>
            <a:pPr lvl="0"/>
            <a:r>
              <a:rPr lang="en-US" smtClean="0"/>
              <a:t> </a:t>
            </a:r>
            <a:endParaRPr lang="en-US"/>
          </a:p>
        </p:txBody>
      </p:sp>
      <p:sp>
        <p:nvSpPr>
          <p:cNvPr id="22" name="Text Placeholder 5"/>
          <p:cNvSpPr>
            <a:spLocks noGrp="1"/>
          </p:cNvSpPr>
          <p:nvPr>
            <p:ph type="body" sz="quarter" idx="17" hasCustomPrompt="1"/>
          </p:nvPr>
        </p:nvSpPr>
        <p:spPr>
          <a:xfrm>
            <a:off x="9418638" y="3631833"/>
            <a:ext cx="640080" cy="640080"/>
          </a:xfrm>
          <a:prstGeom prst="rect">
            <a:avLst/>
          </a:prstGeom>
          <a:solidFill>
            <a:schemeClr val="accent3"/>
          </a:solidFill>
        </p:spPr>
        <p:txBody>
          <a:bodyPr lIns="91413" tIns="45708" rIns="91413" bIns="45708" anchor="ctr"/>
          <a:lstStyle>
            <a:lvl1pPr marL="0" indent="0">
              <a:lnSpc>
                <a:spcPts val="600"/>
              </a:lnSpc>
              <a:spcBef>
                <a:spcPts val="0"/>
              </a:spcBef>
              <a:buNone/>
              <a:defRPr sz="600">
                <a:solidFill>
                  <a:schemeClr val="bg1"/>
                </a:solidFill>
              </a:defRPr>
            </a:lvl1pPr>
            <a:lvl2pPr marL="342800" indent="0">
              <a:buNone/>
              <a:defRPr sz="3200"/>
            </a:lvl2pPr>
            <a:lvl3pPr marL="571333" indent="0">
              <a:buNone/>
              <a:defRPr sz="3200"/>
            </a:lvl3pPr>
            <a:lvl4pPr marL="799866" indent="0">
              <a:buNone/>
              <a:defRPr sz="3200"/>
            </a:lvl4pPr>
            <a:lvl5pPr marL="1028397" indent="0">
              <a:buNone/>
              <a:defRPr sz="3200"/>
            </a:lvl5pPr>
          </a:lstStyle>
          <a:p>
            <a:pPr lvl="0"/>
            <a:r>
              <a:rPr lang="en-US" smtClean="0"/>
              <a:t> </a:t>
            </a:r>
            <a:endParaRPr lang="en-US"/>
          </a:p>
        </p:txBody>
      </p:sp>
    </p:spTree>
    <p:extLst>
      <p:ext uri="{BB962C8B-B14F-4D97-AF65-F5344CB8AC3E}">
        <p14:creationId xmlns:p14="http://schemas.microsoft.com/office/powerpoint/2010/main" val="3805273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6">
                                            <p:bg/>
                                          </p:spTgt>
                                        </p:tgtEl>
                                        <p:attrNameLst>
                                          <p:attrName>style.visibility</p:attrName>
                                        </p:attrNameLst>
                                      </p:cBhvr>
                                      <p:to>
                                        <p:strVal val="visible"/>
                                      </p:to>
                                    </p:set>
                                    <p:anim calcmode="lin" valueType="num">
                                      <p:cBhvr>
                                        <p:cTn id="7" dur="500" fill="hold"/>
                                        <p:tgtEl>
                                          <p:spTgt spid="6">
                                            <p:bg/>
                                          </p:spTgt>
                                        </p:tgtEl>
                                        <p:attrNameLst>
                                          <p:attrName>ppt_w</p:attrName>
                                        </p:attrNameLst>
                                      </p:cBhvr>
                                      <p:tavLst>
                                        <p:tav tm="0">
                                          <p:val>
                                            <p:fltVal val="0"/>
                                          </p:val>
                                        </p:tav>
                                        <p:tav tm="100000">
                                          <p:val>
                                            <p:strVal val="#ppt_w"/>
                                          </p:val>
                                        </p:tav>
                                      </p:tavLst>
                                    </p:anim>
                                    <p:anim calcmode="lin" valueType="num">
                                      <p:cBhvr>
                                        <p:cTn id="8" dur="500" fill="hold"/>
                                        <p:tgtEl>
                                          <p:spTgt spid="6">
                                            <p:bg/>
                                          </p:spTgt>
                                        </p:tgtEl>
                                        <p:attrNameLst>
                                          <p:attrName>ppt_h</p:attrName>
                                        </p:attrNameLst>
                                      </p:cBhvr>
                                      <p:tavLst>
                                        <p:tav tm="0">
                                          <p:val>
                                            <p:fltVal val="0"/>
                                          </p:val>
                                        </p:tav>
                                        <p:tav tm="100000">
                                          <p:val>
                                            <p:strVal val="#ppt_h"/>
                                          </p:val>
                                        </p:tav>
                                      </p:tavLst>
                                    </p:anim>
                                    <p:animEffect transition="in" filter="fade">
                                      <p:cBhvr>
                                        <p:cTn id="9" dur="500"/>
                                        <p:tgtEl>
                                          <p:spTgt spid="6">
                                            <p:bg/>
                                          </p:spTgt>
                                        </p:tgtEl>
                                      </p:cBhvr>
                                    </p:animEffect>
                                    <p:anim calcmode="lin" valueType="num">
                                      <p:cBhvr>
                                        <p:cTn id="10" dur="500" fill="hold"/>
                                        <p:tgtEl>
                                          <p:spTgt spid="6">
                                            <p:bg/>
                                          </p:spTgt>
                                        </p:tgtEl>
                                        <p:attrNameLst>
                                          <p:attrName>ppt_x</p:attrName>
                                        </p:attrNameLst>
                                      </p:cBhvr>
                                      <p:tavLst>
                                        <p:tav tm="0">
                                          <p:val>
                                            <p:fltVal val="0.5"/>
                                          </p:val>
                                        </p:tav>
                                        <p:tav tm="100000">
                                          <p:val>
                                            <p:strVal val="#ppt_x"/>
                                          </p:val>
                                        </p:tav>
                                      </p:tavLst>
                                    </p:anim>
                                    <p:anim calcmode="lin" valueType="num">
                                      <p:cBhvr>
                                        <p:cTn id="11" dur="500" fill="hold"/>
                                        <p:tgtEl>
                                          <p:spTgt spid="6">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6">
                                            <p:txEl>
                                              <p:pRg st="0" end="0"/>
                                            </p:txEl>
                                          </p:spTgt>
                                        </p:tgtEl>
                                      </p:cBhvr>
                                    </p:animEffect>
                                    <p:anim calcmode="lin" valueType="num">
                                      <p:cBhvr>
                                        <p:cTn id="17" dur="500" fill="hold"/>
                                        <p:tgtEl>
                                          <p:spTgt spid="6">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6">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p:cTn id="2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6">
                                            <p:txEl>
                                              <p:pRg st="1" end="1"/>
                                            </p:txEl>
                                          </p:spTgt>
                                        </p:tgtEl>
                                      </p:cBhvr>
                                    </p:animEffect>
                                    <p:anim calcmode="lin" valueType="num">
                                      <p:cBhvr>
                                        <p:cTn id="24" dur="500" fill="hold"/>
                                        <p:tgtEl>
                                          <p:spTgt spid="6">
                                            <p:txEl>
                                              <p:pRg st="1" end="1"/>
                                            </p:txEl>
                                          </p:spTgt>
                                        </p:tgtEl>
                                        <p:attrNameLst>
                                          <p:attrName>ppt_x</p:attrName>
                                        </p:attrNameLst>
                                      </p:cBhvr>
                                      <p:tavLst>
                                        <p:tav tm="0">
                                          <p:val>
                                            <p:fltVal val="0.5"/>
                                          </p:val>
                                        </p:tav>
                                        <p:tav tm="100000">
                                          <p:val>
                                            <p:strVal val="#ppt_x"/>
                                          </p:val>
                                        </p:tav>
                                      </p:tavLst>
                                    </p:anim>
                                    <p:anim calcmode="lin" valueType="num">
                                      <p:cBhvr>
                                        <p:cTn id="25" dur="500" fill="hold"/>
                                        <p:tgtEl>
                                          <p:spTgt spid="6">
                                            <p:txEl>
                                              <p:pRg st="1" end="1"/>
                                            </p:tx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 calcmode="lin" valueType="num">
                                      <p:cBhvr>
                                        <p:cTn id="28"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6">
                                            <p:txEl>
                                              <p:pRg st="2" end="2"/>
                                            </p:txEl>
                                          </p:spTgt>
                                        </p:tgtEl>
                                      </p:cBhvr>
                                    </p:animEffect>
                                    <p:anim calcmode="lin" valueType="num">
                                      <p:cBhvr>
                                        <p:cTn id="31" dur="500" fill="hold"/>
                                        <p:tgtEl>
                                          <p:spTgt spid="6">
                                            <p:txEl>
                                              <p:pRg st="2" end="2"/>
                                            </p:txEl>
                                          </p:spTgt>
                                        </p:tgtEl>
                                        <p:attrNameLst>
                                          <p:attrName>ppt_x</p:attrName>
                                        </p:attrNameLst>
                                      </p:cBhvr>
                                      <p:tavLst>
                                        <p:tav tm="0">
                                          <p:val>
                                            <p:fltVal val="0.5"/>
                                          </p:val>
                                        </p:tav>
                                        <p:tav tm="100000">
                                          <p:val>
                                            <p:strVal val="#ppt_x"/>
                                          </p:val>
                                        </p:tav>
                                      </p:tavLst>
                                    </p:anim>
                                    <p:anim calcmode="lin" valueType="num">
                                      <p:cBhvr>
                                        <p:cTn id="32" dur="500" fill="hold"/>
                                        <p:tgtEl>
                                          <p:spTgt spid="6">
                                            <p:txEl>
                                              <p:pRg st="2" end="2"/>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20">
                                            <p:bg/>
                                          </p:spTgt>
                                        </p:tgtEl>
                                        <p:attrNameLst>
                                          <p:attrName>style.visibility</p:attrName>
                                        </p:attrNameLst>
                                      </p:cBhvr>
                                      <p:to>
                                        <p:strVal val="visible"/>
                                      </p:to>
                                    </p:set>
                                    <p:anim calcmode="lin" valueType="num">
                                      <p:cBhvr>
                                        <p:cTn id="35" dur="500" fill="hold"/>
                                        <p:tgtEl>
                                          <p:spTgt spid="20">
                                            <p:bg/>
                                          </p:spTgt>
                                        </p:tgtEl>
                                        <p:attrNameLst>
                                          <p:attrName>ppt_w</p:attrName>
                                        </p:attrNameLst>
                                      </p:cBhvr>
                                      <p:tavLst>
                                        <p:tav tm="0">
                                          <p:val>
                                            <p:fltVal val="0"/>
                                          </p:val>
                                        </p:tav>
                                        <p:tav tm="100000">
                                          <p:val>
                                            <p:strVal val="#ppt_w"/>
                                          </p:val>
                                        </p:tav>
                                      </p:tavLst>
                                    </p:anim>
                                    <p:anim calcmode="lin" valueType="num">
                                      <p:cBhvr>
                                        <p:cTn id="36" dur="500" fill="hold"/>
                                        <p:tgtEl>
                                          <p:spTgt spid="20">
                                            <p:bg/>
                                          </p:spTgt>
                                        </p:tgtEl>
                                        <p:attrNameLst>
                                          <p:attrName>ppt_h</p:attrName>
                                        </p:attrNameLst>
                                      </p:cBhvr>
                                      <p:tavLst>
                                        <p:tav tm="0">
                                          <p:val>
                                            <p:fltVal val="0"/>
                                          </p:val>
                                        </p:tav>
                                        <p:tav tm="100000">
                                          <p:val>
                                            <p:strVal val="#ppt_h"/>
                                          </p:val>
                                        </p:tav>
                                      </p:tavLst>
                                    </p:anim>
                                    <p:animEffect transition="in" filter="fade">
                                      <p:cBhvr>
                                        <p:cTn id="37" dur="500"/>
                                        <p:tgtEl>
                                          <p:spTgt spid="20">
                                            <p:bg/>
                                          </p:spTgt>
                                        </p:tgtEl>
                                      </p:cBhvr>
                                    </p:animEffect>
                                    <p:anim calcmode="lin" valueType="num">
                                      <p:cBhvr>
                                        <p:cTn id="38" dur="500" fill="hold"/>
                                        <p:tgtEl>
                                          <p:spTgt spid="20">
                                            <p:bg/>
                                          </p:spTgt>
                                        </p:tgtEl>
                                        <p:attrNameLst>
                                          <p:attrName>ppt_x</p:attrName>
                                        </p:attrNameLst>
                                      </p:cBhvr>
                                      <p:tavLst>
                                        <p:tav tm="0">
                                          <p:val>
                                            <p:fltVal val="0.5"/>
                                          </p:val>
                                        </p:tav>
                                        <p:tav tm="100000">
                                          <p:val>
                                            <p:strVal val="#ppt_x"/>
                                          </p:val>
                                        </p:tav>
                                      </p:tavLst>
                                    </p:anim>
                                    <p:anim calcmode="lin" valueType="num">
                                      <p:cBhvr>
                                        <p:cTn id="39" dur="500" fill="hold"/>
                                        <p:tgtEl>
                                          <p:spTgt spid="20">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20">
                                            <p:txEl>
                                              <p:pRg st="0" end="0"/>
                                            </p:txEl>
                                          </p:spTgt>
                                        </p:tgtEl>
                                        <p:attrNameLst>
                                          <p:attrName>style.visibility</p:attrName>
                                        </p:attrNameLst>
                                      </p:cBhvr>
                                      <p:to>
                                        <p:strVal val="visible"/>
                                      </p:to>
                                    </p:set>
                                    <p:anim calcmode="lin" valueType="num">
                                      <p:cBhvr>
                                        <p:cTn id="4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20">
                                            <p:txEl>
                                              <p:pRg st="0" end="0"/>
                                            </p:txEl>
                                          </p:spTgt>
                                        </p:tgtEl>
                                      </p:cBhvr>
                                    </p:animEffect>
                                    <p:anim calcmode="lin" valueType="num">
                                      <p:cBhvr>
                                        <p:cTn id="45" dur="500" fill="hold"/>
                                        <p:tgtEl>
                                          <p:spTgt spid="20">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20">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21">
                                            <p:bg/>
                                          </p:spTgt>
                                        </p:tgtEl>
                                        <p:attrNameLst>
                                          <p:attrName>style.visibility</p:attrName>
                                        </p:attrNameLst>
                                      </p:cBhvr>
                                      <p:to>
                                        <p:strVal val="visible"/>
                                      </p:to>
                                    </p:set>
                                    <p:anim calcmode="lin" valueType="num">
                                      <p:cBhvr>
                                        <p:cTn id="49" dur="500" fill="hold"/>
                                        <p:tgtEl>
                                          <p:spTgt spid="21">
                                            <p:bg/>
                                          </p:spTgt>
                                        </p:tgtEl>
                                        <p:attrNameLst>
                                          <p:attrName>ppt_w</p:attrName>
                                        </p:attrNameLst>
                                      </p:cBhvr>
                                      <p:tavLst>
                                        <p:tav tm="0">
                                          <p:val>
                                            <p:fltVal val="0"/>
                                          </p:val>
                                        </p:tav>
                                        <p:tav tm="100000">
                                          <p:val>
                                            <p:strVal val="#ppt_w"/>
                                          </p:val>
                                        </p:tav>
                                      </p:tavLst>
                                    </p:anim>
                                    <p:anim calcmode="lin" valueType="num">
                                      <p:cBhvr>
                                        <p:cTn id="50" dur="500" fill="hold"/>
                                        <p:tgtEl>
                                          <p:spTgt spid="21">
                                            <p:bg/>
                                          </p:spTgt>
                                        </p:tgtEl>
                                        <p:attrNameLst>
                                          <p:attrName>ppt_h</p:attrName>
                                        </p:attrNameLst>
                                      </p:cBhvr>
                                      <p:tavLst>
                                        <p:tav tm="0">
                                          <p:val>
                                            <p:fltVal val="0"/>
                                          </p:val>
                                        </p:tav>
                                        <p:tav tm="100000">
                                          <p:val>
                                            <p:strVal val="#ppt_h"/>
                                          </p:val>
                                        </p:tav>
                                      </p:tavLst>
                                    </p:anim>
                                    <p:animEffect transition="in" filter="fade">
                                      <p:cBhvr>
                                        <p:cTn id="51" dur="500"/>
                                        <p:tgtEl>
                                          <p:spTgt spid="21">
                                            <p:bg/>
                                          </p:spTgt>
                                        </p:tgtEl>
                                      </p:cBhvr>
                                    </p:animEffect>
                                    <p:anim calcmode="lin" valueType="num">
                                      <p:cBhvr>
                                        <p:cTn id="52" dur="500" fill="hold"/>
                                        <p:tgtEl>
                                          <p:spTgt spid="21">
                                            <p:bg/>
                                          </p:spTgt>
                                        </p:tgtEl>
                                        <p:attrNameLst>
                                          <p:attrName>ppt_x</p:attrName>
                                        </p:attrNameLst>
                                      </p:cBhvr>
                                      <p:tavLst>
                                        <p:tav tm="0">
                                          <p:val>
                                            <p:fltVal val="0.5"/>
                                          </p:val>
                                        </p:tav>
                                        <p:tav tm="100000">
                                          <p:val>
                                            <p:strVal val="#ppt_x"/>
                                          </p:val>
                                        </p:tav>
                                      </p:tavLst>
                                    </p:anim>
                                    <p:anim calcmode="lin" valueType="num">
                                      <p:cBhvr>
                                        <p:cTn id="53" dur="500" fill="hold"/>
                                        <p:tgtEl>
                                          <p:spTgt spid="21">
                                            <p:bg/>
                                          </p:spTgt>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p:cTn id="56"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21">
                                            <p:txEl>
                                              <p:pRg st="0" end="0"/>
                                            </p:txEl>
                                          </p:spTgt>
                                        </p:tgtEl>
                                      </p:cBhvr>
                                    </p:animEffect>
                                    <p:anim calcmode="lin" valueType="num">
                                      <p:cBhvr>
                                        <p:cTn id="59" dur="500" fill="hold"/>
                                        <p:tgtEl>
                                          <p:spTgt spid="21">
                                            <p:txEl>
                                              <p:pRg st="0" end="0"/>
                                            </p:txEl>
                                          </p:spTgt>
                                        </p:tgtEl>
                                        <p:attrNameLst>
                                          <p:attrName>ppt_x</p:attrName>
                                        </p:attrNameLst>
                                      </p:cBhvr>
                                      <p:tavLst>
                                        <p:tav tm="0">
                                          <p:val>
                                            <p:fltVal val="0.5"/>
                                          </p:val>
                                        </p:tav>
                                        <p:tav tm="100000">
                                          <p:val>
                                            <p:strVal val="#ppt_x"/>
                                          </p:val>
                                        </p:tav>
                                      </p:tavLst>
                                    </p:anim>
                                    <p:anim calcmode="lin" valueType="num">
                                      <p:cBhvr>
                                        <p:cTn id="60" dur="500" fill="hold"/>
                                        <p:tgtEl>
                                          <p:spTgt spid="21">
                                            <p:txEl>
                                              <p:pRg st="0" end="0"/>
                                            </p:txEl>
                                          </p:spTgt>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0"/>
                                  </p:stCondLst>
                                  <p:childTnLst>
                                    <p:set>
                                      <p:cBhvr>
                                        <p:cTn id="62" dur="1" fill="hold">
                                          <p:stCondLst>
                                            <p:cond delay="0"/>
                                          </p:stCondLst>
                                        </p:cTn>
                                        <p:tgtEl>
                                          <p:spTgt spid="22">
                                            <p:bg/>
                                          </p:spTgt>
                                        </p:tgtEl>
                                        <p:attrNameLst>
                                          <p:attrName>style.visibility</p:attrName>
                                        </p:attrNameLst>
                                      </p:cBhvr>
                                      <p:to>
                                        <p:strVal val="visible"/>
                                      </p:to>
                                    </p:set>
                                    <p:anim calcmode="lin" valueType="num">
                                      <p:cBhvr>
                                        <p:cTn id="63" dur="500" fill="hold"/>
                                        <p:tgtEl>
                                          <p:spTgt spid="22">
                                            <p:bg/>
                                          </p:spTgt>
                                        </p:tgtEl>
                                        <p:attrNameLst>
                                          <p:attrName>ppt_w</p:attrName>
                                        </p:attrNameLst>
                                      </p:cBhvr>
                                      <p:tavLst>
                                        <p:tav tm="0">
                                          <p:val>
                                            <p:fltVal val="0"/>
                                          </p:val>
                                        </p:tav>
                                        <p:tav tm="100000">
                                          <p:val>
                                            <p:strVal val="#ppt_w"/>
                                          </p:val>
                                        </p:tav>
                                      </p:tavLst>
                                    </p:anim>
                                    <p:anim calcmode="lin" valueType="num">
                                      <p:cBhvr>
                                        <p:cTn id="64" dur="500" fill="hold"/>
                                        <p:tgtEl>
                                          <p:spTgt spid="22">
                                            <p:bg/>
                                          </p:spTgt>
                                        </p:tgtEl>
                                        <p:attrNameLst>
                                          <p:attrName>ppt_h</p:attrName>
                                        </p:attrNameLst>
                                      </p:cBhvr>
                                      <p:tavLst>
                                        <p:tav tm="0">
                                          <p:val>
                                            <p:fltVal val="0"/>
                                          </p:val>
                                        </p:tav>
                                        <p:tav tm="100000">
                                          <p:val>
                                            <p:strVal val="#ppt_h"/>
                                          </p:val>
                                        </p:tav>
                                      </p:tavLst>
                                    </p:anim>
                                    <p:animEffect transition="in" filter="fade">
                                      <p:cBhvr>
                                        <p:cTn id="65" dur="500"/>
                                        <p:tgtEl>
                                          <p:spTgt spid="22">
                                            <p:bg/>
                                          </p:spTgt>
                                        </p:tgtEl>
                                      </p:cBhvr>
                                    </p:animEffect>
                                    <p:anim calcmode="lin" valueType="num">
                                      <p:cBhvr>
                                        <p:cTn id="66" dur="500" fill="hold"/>
                                        <p:tgtEl>
                                          <p:spTgt spid="22">
                                            <p:bg/>
                                          </p:spTgt>
                                        </p:tgtEl>
                                        <p:attrNameLst>
                                          <p:attrName>ppt_x</p:attrName>
                                        </p:attrNameLst>
                                      </p:cBhvr>
                                      <p:tavLst>
                                        <p:tav tm="0">
                                          <p:val>
                                            <p:fltVal val="0.5"/>
                                          </p:val>
                                        </p:tav>
                                        <p:tav tm="100000">
                                          <p:val>
                                            <p:strVal val="#ppt_x"/>
                                          </p:val>
                                        </p:tav>
                                      </p:tavLst>
                                    </p:anim>
                                    <p:anim calcmode="lin" valueType="num">
                                      <p:cBhvr>
                                        <p:cTn id="67" dur="500" fill="hold"/>
                                        <p:tgtEl>
                                          <p:spTgt spid="22">
                                            <p:bg/>
                                          </p:spTgt>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xEl>
                                              <p:pRg st="0" end="0"/>
                                            </p:txEl>
                                          </p:spTgt>
                                        </p:tgtEl>
                                        <p:attrNameLst>
                                          <p:attrName>style.visibility</p:attrName>
                                        </p:attrNameLst>
                                      </p:cBhvr>
                                      <p:to>
                                        <p:strVal val="visible"/>
                                      </p:to>
                                    </p:set>
                                    <p:anim calcmode="lin" valueType="num">
                                      <p:cBhvr>
                                        <p:cTn id="70"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71"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72" dur="500"/>
                                        <p:tgtEl>
                                          <p:spTgt spid="22">
                                            <p:txEl>
                                              <p:pRg st="0" end="0"/>
                                            </p:txEl>
                                          </p:spTgt>
                                        </p:tgtEl>
                                      </p:cBhvr>
                                    </p:animEffect>
                                    <p:anim calcmode="lin" valueType="num">
                                      <p:cBhvr>
                                        <p:cTn id="73" dur="500" fill="hold"/>
                                        <p:tgtEl>
                                          <p:spTgt spid="22">
                                            <p:txEl>
                                              <p:pRg st="0" end="0"/>
                                            </p:txEl>
                                          </p:spTgt>
                                        </p:tgtEl>
                                        <p:attrNameLst>
                                          <p:attrName>ppt_x</p:attrName>
                                        </p:attrNameLst>
                                      </p:cBhvr>
                                      <p:tavLst>
                                        <p:tav tm="0">
                                          <p:val>
                                            <p:fltVal val="0.5"/>
                                          </p:val>
                                        </p:tav>
                                        <p:tav tm="100000">
                                          <p:val>
                                            <p:strVal val="#ppt_x"/>
                                          </p:val>
                                        </p:tav>
                                      </p:tavLst>
                                    </p:anim>
                                    <p:anim calcmode="lin" valueType="num">
                                      <p:cBhvr>
                                        <p:cTn id="74" dur="500" fill="hold"/>
                                        <p:tgtEl>
                                          <p:spTgt spid="22">
                                            <p:txEl>
                                              <p:pRg st="0" end="0"/>
                                            </p:tx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tmplLst>
          <p:tmpl>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Lst>
      </p:bldP>
      <p:bldP spid="20" grpId="0" build="p" animBg="1">
        <p:tmplLst>
          <p:tmpl>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Lst>
      </p:bldP>
      <p:bldP spid="21" grpId="0" build="p" animBg="1">
        <p:tmplLst>
          <p:tmpl>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Lst>
      </p:bldP>
      <p:bldP spid="22" grpId="0" build="p" animBg="1">
        <p:tmplLst>
          <p:tmpl>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buClr>
                <a:schemeClr val="tx2"/>
              </a:buClr>
              <a:defRPr sz="4000">
                <a:gradFill>
                  <a:gsLst>
                    <a:gs pos="7080">
                      <a:schemeClr val="tx2"/>
                    </a:gs>
                    <a:gs pos="36283">
                      <a:schemeClr val="tx2"/>
                    </a:gs>
                  </a:gsLst>
                  <a:lin ang="5400000" scaled="0"/>
                </a:gradFill>
              </a:defRPr>
            </a:lvl1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03268474"/>
      </p:ext>
    </p:extLst>
  </p:cSld>
  <p:clrMapOvr>
    <a:masterClrMapping/>
  </p:clrMapOvr>
  <p:transition>
    <p:fade/>
  </p:transition>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8pt Title/16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3384866"/>
          </a:xfrm>
          <a:prstGeom prst="rect">
            <a:avLst/>
          </a:prstGeom>
        </p:spPr>
        <p:txBody>
          <a:bodyPr lIns="146260" tIns="91413" rIns="146260" bIns="91413"/>
          <a:lstStyle>
            <a:lvl1pPr>
              <a:lnSpc>
                <a:spcPts val="6297"/>
              </a:lnSpc>
              <a:defRPr sz="5800" baseline="0">
                <a:solidFill>
                  <a:schemeClr val="accent2"/>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lIns="91413" tIns="45708" rIns="91413" bIns="45708"/>
          <a:lstStyle>
            <a:lvl1pPr marL="0" indent="0">
              <a:lnSpc>
                <a:spcPts val="1797"/>
              </a:lnSpc>
              <a:spcBef>
                <a:spcPts val="1200"/>
              </a:spcBef>
              <a:buNone/>
              <a:defRPr sz="1600" baseline="0"/>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2490069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8pt Title/16pt Text - Blu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3384866"/>
          </a:xfrm>
          <a:prstGeom prst="rect">
            <a:avLst/>
          </a:prstGeom>
        </p:spPr>
        <p:txBody>
          <a:bodyPr lIns="146260" tIns="91413" rIns="146260" bIns="91413"/>
          <a:lstStyle>
            <a:lvl1pPr>
              <a:lnSpc>
                <a:spcPts val="6297"/>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lIns="91413" tIns="45708" rIns="91413" bIns="45708"/>
          <a:lstStyle>
            <a:lvl1pPr marL="0" indent="0">
              <a:lnSpc>
                <a:spcPts val="1797"/>
              </a:lnSpc>
              <a:spcBef>
                <a:spcPts val="1200"/>
              </a:spcBef>
              <a:buNone/>
              <a:defRPr sz="1600" baseline="0">
                <a:solidFill>
                  <a:schemeClr val="bg1"/>
                </a:solidFill>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155699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8pt Title/16pt Text - Purpl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3384866"/>
          </a:xfrm>
          <a:prstGeom prst="rect">
            <a:avLst/>
          </a:prstGeom>
        </p:spPr>
        <p:txBody>
          <a:bodyPr lIns="146260" tIns="91413" rIns="146260" bIns="91413"/>
          <a:lstStyle>
            <a:lvl1pPr>
              <a:lnSpc>
                <a:spcPts val="6297"/>
              </a:lnSpc>
              <a:defRPr sz="5800" baseline="0">
                <a:solidFill>
                  <a:schemeClr val="bg1"/>
                </a:solidFill>
              </a:defRPr>
            </a:lvl1pPr>
          </a:lstStyle>
          <a:p>
            <a:r>
              <a:rPr lang="en-US" smtClean="0"/>
              <a:t>Lorem ipsum dolor sit</a:t>
            </a:r>
            <a:br>
              <a:rPr lang="en-US" smtClean="0"/>
            </a:br>
            <a:r>
              <a:rPr lang="en-US" smtClean="0"/>
              <a:t>amet, consectetuer adipi</a:t>
            </a:r>
            <a:br>
              <a:rPr lang="en-US" smtClean="0"/>
            </a:br>
            <a:r>
              <a:rPr lang="en-US" smtClean="0"/>
              <a:t>scing elit aenean massa.</a:t>
            </a:r>
            <a:br>
              <a:rPr lang="en-US" smtClean="0"/>
            </a:br>
            <a:r>
              <a:rPr lang="en-US" smtClean="0"/>
              <a:t>Cum sociis natoque.</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38" y="3954463"/>
            <a:ext cx="5486400" cy="2468562"/>
          </a:xfrm>
          <a:prstGeom prst="rect">
            <a:avLst/>
          </a:prstGeom>
        </p:spPr>
        <p:txBody>
          <a:bodyPr lIns="91413" tIns="45708" rIns="91413" bIns="45708"/>
          <a:lstStyle>
            <a:lvl1pPr marL="0" indent="0">
              <a:lnSpc>
                <a:spcPts val="1797"/>
              </a:lnSpc>
              <a:spcBef>
                <a:spcPts val="1200"/>
              </a:spcBef>
              <a:buNone/>
              <a:defRPr sz="1600" baseline="0">
                <a:solidFill>
                  <a:schemeClr val="bg1"/>
                </a:solidFill>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elit. Nunc et sagittis ligula, non laoreet urna. Aenean porttitor pulvinar lorem, eu accumsan purus mattis nec. Suspendisse eu justo tempus, volutpat velit ut, eleifend velit. </a:t>
            </a:r>
          </a:p>
          <a:p>
            <a:pPr lvl="0"/>
            <a:r>
              <a:rPr lang="en-US" smtClean="0"/>
              <a:t>Cum sociis natoque penatibus et magnis dis parturient montes, nascetur ridiculus mus. Nullam tempus lorem justo, ac placerat neque molestie ut. </a:t>
            </a:r>
            <a:endParaRPr lang="en-US"/>
          </a:p>
        </p:txBody>
      </p:sp>
    </p:spTree>
    <p:extLst>
      <p:ext uri="{BB962C8B-B14F-4D97-AF65-F5344CB8AC3E}">
        <p14:creationId xmlns:p14="http://schemas.microsoft.com/office/powerpoint/2010/main" val="2479408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1828800"/>
          </a:xfrm>
          <a:prstGeom prst="rect">
            <a:avLst/>
          </a:prstGeom>
        </p:spPr>
        <p:txBody>
          <a:bodyPr lIns="146260" tIns="91413" rIns="146260" bIns="91413"/>
          <a:lstStyle>
            <a:lvl1pPr>
              <a:lnSpc>
                <a:spcPts val="6297"/>
              </a:lnSpc>
              <a:defRPr sz="5800" baseline="0">
                <a:solidFill>
                  <a:schemeClr val="accent2"/>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41" y="2857192"/>
            <a:ext cx="7670052" cy="3474397"/>
          </a:xfrm>
          <a:prstGeom prst="rect">
            <a:avLst/>
          </a:prstGeom>
        </p:spPr>
        <p:txBody>
          <a:bodyPr lIns="91413" tIns="45708" rIns="91413" bIns="45708"/>
          <a:lstStyle>
            <a:lvl1pPr marL="0" indent="0">
              <a:lnSpc>
                <a:spcPts val="2600"/>
              </a:lnSpc>
              <a:spcBef>
                <a:spcPts val="3000"/>
              </a:spcBef>
              <a:buNone/>
              <a:defRPr sz="2400" baseline="0">
                <a:latin typeface="+mn-lt"/>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2272462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8pt Title/24pt Text - Gray">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1828800"/>
          </a:xfrm>
          <a:prstGeom prst="rect">
            <a:avLst/>
          </a:prstGeom>
        </p:spPr>
        <p:txBody>
          <a:bodyPr lIns="146260" tIns="91413" rIns="146260" bIns="91413"/>
          <a:lstStyle>
            <a:lvl1pPr>
              <a:lnSpc>
                <a:spcPts val="6297"/>
              </a:lnSpc>
              <a:defRPr sz="5800" baseline="0">
                <a:solidFill>
                  <a:schemeClr val="accent6"/>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41" y="2857192"/>
            <a:ext cx="7670052" cy="3474397"/>
          </a:xfrm>
          <a:prstGeom prst="rect">
            <a:avLst/>
          </a:prstGeom>
        </p:spPr>
        <p:txBody>
          <a:bodyPr lIns="91413" tIns="45708" rIns="91413" bIns="45708"/>
          <a:lstStyle>
            <a:lvl1pPr marL="0" indent="0">
              <a:lnSpc>
                <a:spcPts val="2600"/>
              </a:lnSpc>
              <a:spcBef>
                <a:spcPts val="3000"/>
              </a:spcBef>
              <a:buNone/>
              <a:defRPr sz="2400" baseline="0">
                <a:solidFill>
                  <a:schemeClr val="bg1"/>
                </a:solidFill>
                <a:latin typeface="+mn-lt"/>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943173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8pt Title/24pt Text - Orang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1828800"/>
          </a:xfrm>
          <a:prstGeom prst="rect">
            <a:avLst/>
          </a:prstGeom>
        </p:spPr>
        <p:txBody>
          <a:bodyPr lIns="146260" tIns="91413" rIns="146260" bIns="91413"/>
          <a:lstStyle>
            <a:lvl1pPr>
              <a:lnSpc>
                <a:spcPts val="6297"/>
              </a:lnSpc>
              <a:defRPr sz="5800" baseline="0">
                <a:solidFill>
                  <a:schemeClr val="bg1"/>
                </a:solidFill>
              </a:defRPr>
            </a:lvl1pPr>
          </a:lstStyle>
          <a:p>
            <a:r>
              <a:rPr lang="en-US" smtClean="0"/>
              <a:t>Lorem ipsum dolor sit</a:t>
            </a:r>
            <a:br>
              <a:rPr lang="en-US" smtClean="0"/>
            </a:br>
            <a:r>
              <a:rPr lang="en-US" smtClean="0"/>
              <a:t>amet, consectetuer adipi.</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 name="Text Placeholder 6"/>
          <p:cNvSpPr>
            <a:spLocks noGrp="1"/>
          </p:cNvSpPr>
          <p:nvPr>
            <p:ph type="body" sz="quarter" idx="12" hasCustomPrompt="1"/>
          </p:nvPr>
        </p:nvSpPr>
        <p:spPr>
          <a:xfrm>
            <a:off x="274641" y="2857192"/>
            <a:ext cx="7670052" cy="3474397"/>
          </a:xfrm>
          <a:prstGeom prst="rect">
            <a:avLst/>
          </a:prstGeom>
        </p:spPr>
        <p:txBody>
          <a:bodyPr lIns="91413" tIns="45708" rIns="91413" bIns="45708"/>
          <a:lstStyle>
            <a:lvl1pPr marL="0" indent="0">
              <a:lnSpc>
                <a:spcPts val="2600"/>
              </a:lnSpc>
              <a:spcBef>
                <a:spcPts val="3000"/>
              </a:spcBef>
              <a:buNone/>
              <a:defRPr sz="2400" baseline="0">
                <a:solidFill>
                  <a:schemeClr val="bg1"/>
                </a:solidFill>
                <a:latin typeface="+mn-lt"/>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a:t>
            </a:r>
            <a:br>
              <a:rPr lang="en-US" smtClean="0"/>
            </a:br>
            <a:r>
              <a:rPr lang="en-US" smtClean="0"/>
              <a:t>elit. Nunc et sagittis ligula, non laoreet urna. </a:t>
            </a:r>
          </a:p>
          <a:p>
            <a:pPr lvl="0"/>
            <a:r>
              <a:rPr lang="en-US" smtClean="0"/>
              <a:t>Aenean porttitor pulvinar lorem, eu accumsan purus mattis nec. Suspendisse eu justo tempus. </a:t>
            </a:r>
          </a:p>
          <a:p>
            <a:pPr lvl="0"/>
            <a:r>
              <a:rPr lang="en-US" smtClean="0"/>
              <a:t>Cum sociis natoque penatibus et magnis dis parturient montes, nascetur ridiculus mus.</a:t>
            </a:r>
            <a:endParaRPr lang="en-US"/>
          </a:p>
        </p:txBody>
      </p:sp>
    </p:spTree>
    <p:extLst>
      <p:ext uri="{BB962C8B-B14F-4D97-AF65-F5344CB8AC3E}">
        <p14:creationId xmlns:p14="http://schemas.microsoft.com/office/powerpoint/2010/main" val="2173259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1097302"/>
          </a:xfrm>
          <a:prstGeom prst="rect">
            <a:avLst/>
          </a:prstGeom>
        </p:spPr>
        <p:txBody>
          <a:bodyPr lIns="146260" tIns="91413" rIns="146260" bIns="91413"/>
          <a:lstStyle>
            <a:lvl1pPr>
              <a:lnSpc>
                <a:spcPts val="6297"/>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7"/>
          <p:cNvSpPr>
            <a:spLocks noGrp="1"/>
          </p:cNvSpPr>
          <p:nvPr>
            <p:ph type="body" sz="quarter" idx="13" hasCustomPrompt="1"/>
          </p:nvPr>
        </p:nvSpPr>
        <p:spPr>
          <a:xfrm>
            <a:off x="274638" y="2125666"/>
            <a:ext cx="9144000" cy="4082870"/>
          </a:xfrm>
          <a:prstGeom prst="rect">
            <a:avLst/>
          </a:prstGeom>
        </p:spPr>
        <p:txBody>
          <a:bodyPr lIns="91413" tIns="45708" rIns="91413" bIns="45708"/>
          <a:lstStyle>
            <a:lvl1pPr marL="233294" indent="-233294">
              <a:spcBef>
                <a:spcPts val="1200"/>
              </a:spcBef>
              <a:defRPr sz="2600">
                <a:latin typeface="+mn-lt"/>
              </a:defRPr>
            </a:lvl1pPr>
            <a:lvl2pPr marL="690360" indent="-233294">
              <a:spcBef>
                <a:spcPts val="1200"/>
              </a:spcBef>
              <a:buSzPct val="100000"/>
              <a:buFont typeface="Segoe UI" pitchFamily="34" charset="0"/>
              <a:buChar char="‐"/>
              <a:defRPr/>
            </a:lvl2pPr>
            <a:lvl3pPr marL="1147426" indent="-233294">
              <a:spcBef>
                <a:spcPts val="1200"/>
              </a:spcBef>
              <a:buFont typeface="Wingdings" pitchFamily="2" charset="2"/>
              <a:buChar char="§"/>
              <a:defRPr/>
            </a:lvl3pPr>
            <a:lvl4pPr marL="1599729" indent="-342800">
              <a:spcBef>
                <a:spcPts val="1200"/>
              </a:spcBef>
              <a:buFont typeface="+mj-lt"/>
              <a:buAutoNum type="arabicPeriod"/>
              <a:defRPr/>
            </a:lvl4pPr>
            <a:lvl5pPr marL="1945704" indent="-342800">
              <a:spcBef>
                <a:spcPts val="1200"/>
              </a:spcBef>
              <a:buFont typeface="+mj-lt"/>
              <a:buAutoNum type="alphaLcParenR"/>
              <a:defRPr/>
            </a:lvl5pPr>
          </a:lstStyle>
          <a:p>
            <a:pPr lvl="0"/>
            <a:r>
              <a:rPr lang="en-US" smtClean="0"/>
              <a:t>Lorem ipsum dolor sit amet, consectetur adipiscing </a:t>
            </a:r>
            <a:br>
              <a:rPr lang="en-US" smtClean="0"/>
            </a:br>
            <a:r>
              <a:rPr lang="en-US" smtClean="0"/>
              <a:t>elit. Nunc et sagittis ligula</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40936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0pt Text">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2" y="0"/>
            <a:ext cx="5964865" cy="6994525"/>
          </a:xfrm>
          <a:prstGeom prst="rect">
            <a:avLst/>
          </a:prstGeom>
        </p:spPr>
      </p:pic>
      <p:sp>
        <p:nvSpPr>
          <p:cNvPr id="9" name="Rectangle 8"/>
          <p:cNvSpPr/>
          <p:nvPr userDrawn="1"/>
        </p:nvSpPr>
        <p:spPr bwMode="auto">
          <a:xfrm>
            <a:off x="4891618" y="0"/>
            <a:ext cx="2011658" cy="6994525"/>
          </a:xfrm>
          <a:prstGeom prst="rect">
            <a:avLst/>
          </a:prstGeom>
          <a:gradFill>
            <a:gsLst>
              <a:gs pos="63000">
                <a:schemeClr val="bg1"/>
              </a:gs>
              <a:gs pos="75325">
                <a:srgbClr val="FFFFFF">
                  <a:alpha val="92000"/>
                </a:srgbClr>
              </a:gs>
              <a:gs pos="88000">
                <a:schemeClr val="bg1">
                  <a:alpha val="33000"/>
                </a:schemeClr>
              </a:gs>
              <a:gs pos="100000">
                <a:schemeClr val="bg1">
                  <a:alpha val="0"/>
                </a:schemeClr>
              </a:gs>
            </a:gsLst>
            <a:lin ang="108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46260" rIns="182826" bIns="146260" numCol="1" spcCol="0" rtlCol="0" fromWordArt="0" anchor="t" anchorCtr="0" forceAA="0" compatLnSpc="1">
            <a:prstTxWarp prst="textNoShape">
              <a:avLst/>
            </a:prstTxWarp>
            <a:noAutofit/>
          </a:bodyPr>
          <a:lstStyle/>
          <a:p>
            <a:pPr marL="0" marR="0" lvl="0" indent="0" algn="ctr" defTabSz="93219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 Placeholder 6"/>
          <p:cNvSpPr>
            <a:spLocks noGrp="1"/>
          </p:cNvSpPr>
          <p:nvPr>
            <p:ph type="body" sz="quarter" idx="12" hasCustomPrompt="1"/>
          </p:nvPr>
        </p:nvSpPr>
        <p:spPr>
          <a:xfrm>
            <a:off x="5761038" y="1028410"/>
            <a:ext cx="6409624" cy="5303462"/>
          </a:xfrm>
          <a:prstGeom prst="rect">
            <a:avLst/>
          </a:prstGeom>
        </p:spPr>
        <p:txBody>
          <a:bodyPr lIns="91413" tIns="45708" rIns="91413" bIns="45708"/>
          <a:lstStyle>
            <a:lvl1pPr marL="0" indent="0">
              <a:lnSpc>
                <a:spcPts val="3400"/>
              </a:lnSpc>
              <a:spcBef>
                <a:spcPts val="3600"/>
              </a:spcBef>
              <a:buNone/>
              <a:defRPr sz="3000" baseline="0">
                <a:solidFill>
                  <a:schemeClr val="tx2"/>
                </a:solidFill>
                <a:latin typeface="+mj-lt"/>
              </a:defRPr>
            </a:lvl1pPr>
            <a:lvl2pPr marL="0" indent="0">
              <a:lnSpc>
                <a:spcPts val="1797"/>
              </a:lnSpc>
              <a:spcBef>
                <a:spcPts val="1200"/>
              </a:spcBef>
              <a:buNone/>
              <a:defRPr sz="1600"/>
            </a:lvl2pPr>
            <a:lvl3pPr marL="0" indent="0">
              <a:lnSpc>
                <a:spcPts val="1797"/>
              </a:lnSpc>
              <a:spcBef>
                <a:spcPts val="1200"/>
              </a:spcBef>
              <a:buNone/>
              <a:defRPr sz="1600"/>
            </a:lvl3pPr>
            <a:lvl4pPr marL="0" indent="0">
              <a:lnSpc>
                <a:spcPts val="1797"/>
              </a:lnSpc>
              <a:spcBef>
                <a:spcPts val="1200"/>
              </a:spcBef>
              <a:buNone/>
              <a:defRPr sz="1600"/>
            </a:lvl4pPr>
            <a:lvl5pPr marL="0" indent="0">
              <a:lnSpc>
                <a:spcPts val="1797"/>
              </a:lnSpc>
              <a:spcBef>
                <a:spcPts val="1200"/>
              </a:spcBef>
              <a:buNone/>
              <a:defRPr sz="1600"/>
            </a:lvl5pPr>
          </a:lstStyle>
          <a:p>
            <a:pPr lvl="0"/>
            <a:r>
              <a:rPr lang="en-US" smtClean="0"/>
              <a:t>Lorem ipsum dolor sit amet, consectetur adipiscing elit. Suspendisse eu justo tempus. </a:t>
            </a:r>
          </a:p>
          <a:p>
            <a:pPr lvl="0"/>
            <a:r>
              <a:rPr lang="en-US" smtClean="0"/>
              <a:t>Aenean porttitor pulvinar lorem, </a:t>
            </a:r>
            <a:br>
              <a:rPr lang="en-US" smtClean="0"/>
            </a:br>
            <a:r>
              <a:rPr lang="en-US" smtClean="0"/>
              <a:t>eu accumsan purus mattis nec. </a:t>
            </a:r>
          </a:p>
          <a:p>
            <a:pPr lvl="0"/>
            <a:r>
              <a:rPr lang="en-US" smtClean="0"/>
              <a:t>Cum sociis natoque penatibus </a:t>
            </a:r>
            <a:br>
              <a:rPr lang="en-US" smtClean="0"/>
            </a:br>
            <a:r>
              <a:rPr lang="en-US" smtClean="0"/>
              <a:t>et magnis dis parturient montes, nascetur ridiculus mus.</a:t>
            </a:r>
            <a:endParaRPr lang="en-US"/>
          </a:p>
        </p:txBody>
      </p:sp>
      <p:sp>
        <p:nvSpPr>
          <p:cNvPr id="3" name="Footer Placeholder 2"/>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590761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64964"/>
            <a:ext cx="9143999" cy="1097302"/>
          </a:xfrm>
          <a:prstGeom prst="rect">
            <a:avLst/>
          </a:prstGeom>
        </p:spPr>
        <p:txBody>
          <a:bodyPr lIns="146260" tIns="91413" rIns="146260" bIns="91413"/>
          <a:lstStyle>
            <a:lvl1pPr>
              <a:lnSpc>
                <a:spcPts val="6297"/>
              </a:lnSpc>
              <a:defRPr sz="5800" baseline="0">
                <a:solidFill>
                  <a:schemeClr val="accent2"/>
                </a:solidFill>
              </a:defRPr>
            </a:lvl1pPr>
          </a:lstStyle>
          <a:p>
            <a:r>
              <a:rPr lang="en-US" smtClean="0"/>
              <a:t>Lorem ipsum dolor sit.</a:t>
            </a:r>
            <a:endParaRPr lang="en-US"/>
          </a:p>
        </p:txBody>
      </p:sp>
      <p:sp>
        <p:nvSpPr>
          <p:cNvPr id="3" name="Footer Placeholder 2"/>
          <p:cNvSpPr>
            <a:spLocks noGrp="1"/>
          </p:cNvSpPr>
          <p:nvPr>
            <p:ph type="ft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Slide Number Placeholder 3"/>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415265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6pt Header w/Subtext">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Text Placeholder 4"/>
          <p:cNvSpPr>
            <a:spLocks noGrp="1"/>
          </p:cNvSpPr>
          <p:nvPr>
            <p:ph type="body" sz="quarter" idx="11"/>
          </p:nvPr>
        </p:nvSpPr>
        <p:spPr>
          <a:xfrm>
            <a:off x="274642" y="355515"/>
            <a:ext cx="6400799" cy="629914"/>
          </a:xfrm>
          <a:prstGeom prst="rect">
            <a:avLst/>
          </a:prstGeom>
        </p:spPr>
        <p:txBody>
          <a:bodyPr lIns="146260" tIns="109696" rIns="146260" bIns="109696" anchor="t" anchorCtr="0"/>
          <a:lstStyle>
            <a:lvl1pPr marL="0" indent="0">
              <a:lnSpc>
                <a:spcPts val="3600"/>
              </a:lnSpc>
              <a:buFontTx/>
              <a:buNone/>
              <a:defRPr sz="3600">
                <a:solidFill>
                  <a:schemeClr val="tx2"/>
                </a:solidFill>
                <a:latin typeface="+mj-lt"/>
              </a:defRPr>
            </a:lvl1pPr>
            <a:lvl2pPr marL="342767" indent="0">
              <a:buFontTx/>
              <a:buNone/>
              <a:defRPr sz="3600">
                <a:latin typeface="Segoe Pro Light"/>
              </a:defRPr>
            </a:lvl2pPr>
            <a:lvl3pPr marL="571277" indent="0">
              <a:buFontTx/>
              <a:buNone/>
              <a:defRPr sz="3600">
                <a:latin typeface="Segoe Pro Light"/>
              </a:defRPr>
            </a:lvl3pPr>
            <a:lvl4pPr marL="799786" indent="0">
              <a:buFontTx/>
              <a:buNone/>
              <a:defRPr sz="3600">
                <a:latin typeface="Segoe Pro Light"/>
              </a:defRPr>
            </a:lvl4pPr>
            <a:lvl5pPr marL="1028295" indent="0">
              <a:buFontTx/>
              <a:buNone/>
              <a:defRPr sz="3600">
                <a:latin typeface="Segoe Pro Light"/>
              </a:defRPr>
            </a:lvl5pPr>
          </a:lstStyle>
          <a:p>
            <a:pPr lvl="0"/>
            <a:r>
              <a:rPr lang="en-US" smtClean="0"/>
              <a:t>Click to edit Master text styles</a:t>
            </a:r>
          </a:p>
        </p:txBody>
      </p:sp>
      <p:sp>
        <p:nvSpPr>
          <p:cNvPr id="11" name="Text Placeholder 10"/>
          <p:cNvSpPr>
            <a:spLocks noGrp="1"/>
          </p:cNvSpPr>
          <p:nvPr>
            <p:ph type="body" sz="quarter" idx="14"/>
          </p:nvPr>
        </p:nvSpPr>
        <p:spPr>
          <a:xfrm>
            <a:off x="274641" y="2125663"/>
            <a:ext cx="3200429" cy="2743200"/>
          </a:xfrm>
          <a:prstGeom prst="rect">
            <a:avLst/>
          </a:prstGeom>
        </p:spPr>
        <p:txBody>
          <a:bodyPr lIns="91413" tIns="45708" rIns="91413" bIns="45708"/>
          <a:lstStyle>
            <a:lvl1pPr marL="0" indent="0">
              <a:lnSpc>
                <a:spcPct val="100000"/>
              </a:lnSpc>
              <a:spcBef>
                <a:spcPts val="0"/>
              </a:spcBef>
              <a:spcAft>
                <a:spcPts val="3000"/>
              </a:spcAft>
              <a:buNone/>
              <a:defRPr sz="1800">
                <a:latin typeface="+mn-lt"/>
              </a:defRPr>
            </a:lvl1pPr>
            <a:lvl2pPr marL="3175" indent="0">
              <a:lnSpc>
                <a:spcPts val="1450"/>
              </a:lnSpc>
              <a:spcBef>
                <a:spcPts val="0"/>
              </a:spcBef>
              <a:spcAft>
                <a:spcPts val="1200"/>
              </a:spcAft>
              <a:buNone/>
              <a:defRPr sz="1300" b="1"/>
            </a:lvl2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3292377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1"/>
            <a:ext cx="11887200" cy="2092881"/>
          </a:xfrm>
        </p:spPr>
        <p:txBody>
          <a:bodyPr>
            <a:spAutoFit/>
          </a:bodyPr>
          <a:lstStyle>
            <a:lvl1pPr>
              <a:defRPr sz="4000"/>
            </a:lvl1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31149"/>
      </p:ext>
    </p:extLst>
  </p:cSld>
  <p:clrMapOvr>
    <a:masterClrMapping/>
  </p:clrMapOvr>
  <p:transition>
    <p:fade/>
  </p:transition>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0pt Header &amp; 24pt Title Box">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 y="0"/>
            <a:ext cx="12436475" cy="6994525"/>
          </a:xfrm>
          <a:prstGeom prst="rect">
            <a:avLst/>
          </a:prstGeom>
        </p:spPr>
        <p:txBody>
          <a:bodyPr lIns="91413" tIns="45708" rIns="91413" bIns="45708"/>
          <a:lstStyle>
            <a:lvl1pPr marL="0" indent="0">
              <a:buNone/>
              <a:defRPr>
                <a:solidFill>
                  <a:srgbClr val="505050"/>
                </a:solidFill>
              </a:defRPr>
            </a:lvl1pPr>
          </a:lstStyle>
          <a:p>
            <a:r>
              <a:rPr lang="en-US" dirty="0" smtClean="0"/>
              <a:t>Click icon to add picture</a:t>
            </a:r>
            <a:endParaRPr lang="en-US" dirty="0"/>
          </a:p>
        </p:txBody>
      </p:sp>
      <p:sp>
        <p:nvSpPr>
          <p:cNvPr id="2" name="Footer Placeholder 1"/>
          <p:cNvSpPr>
            <a:spLocks noGrp="1"/>
          </p:cNvSpPr>
          <p:nvPr>
            <p:ph type="ftr" sz="quarter" idx="12"/>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Slide Number Placeholder 4"/>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8"/>
          <p:cNvSpPr>
            <a:spLocks noGrp="1"/>
          </p:cNvSpPr>
          <p:nvPr>
            <p:ph type="body" sz="quarter" idx="14"/>
          </p:nvPr>
        </p:nvSpPr>
        <p:spPr>
          <a:xfrm>
            <a:off x="274641" y="1242535"/>
            <a:ext cx="5029200" cy="5029200"/>
          </a:xfrm>
          <a:prstGeom prst="rect">
            <a:avLst/>
          </a:prstGeom>
        </p:spPr>
        <p:txBody>
          <a:bodyPr lIns="146260" tIns="91413" rIns="146260" bIns="91413"/>
          <a:lstStyle>
            <a:lvl1pPr marL="0" indent="0">
              <a:lnSpc>
                <a:spcPts val="2900"/>
              </a:lnSpc>
              <a:spcBef>
                <a:spcPts val="0"/>
              </a:spcBef>
              <a:spcAft>
                <a:spcPts val="2398"/>
              </a:spcAft>
              <a:buNone/>
              <a:defRPr lang="en-US" sz="2400" kern="1200" spc="0" baseline="0">
                <a:solidFill>
                  <a:schemeClr val="bg1"/>
                </a:solidFill>
                <a:latin typeface="+mj-lt"/>
                <a:ea typeface="+mn-ea"/>
                <a:cs typeface="+mn-cs"/>
              </a:defRPr>
            </a:lvl1pPr>
            <a:lvl2pPr marL="342800" indent="0">
              <a:buNone/>
              <a:defRPr/>
            </a:lvl2pPr>
            <a:lvl3pPr marL="571333" indent="0">
              <a:buNone/>
              <a:defRPr/>
            </a:lvl3pPr>
            <a:lvl4pPr marL="799866" indent="0">
              <a:buNone/>
              <a:defRPr/>
            </a:lvl4pPr>
            <a:lvl5pPr marL="1028397" indent="0">
              <a:buNone/>
              <a:defRPr/>
            </a:lvl5pPr>
          </a:lstStyle>
          <a:p>
            <a:pPr marL="0" marR="0" lvl="0" indent="0" algn="l" defTabSz="932468"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468"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468"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468"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468"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a:p>
        </p:txBody>
      </p:sp>
    </p:spTree>
    <p:extLst>
      <p:ext uri="{BB962C8B-B14F-4D97-AF65-F5344CB8AC3E}">
        <p14:creationId xmlns:p14="http://schemas.microsoft.com/office/powerpoint/2010/main" val="4246857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4pt Title">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3"/>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 name="Text Placeholder 4"/>
          <p:cNvSpPr>
            <a:spLocks noGrp="1"/>
          </p:cNvSpPr>
          <p:nvPr>
            <p:ph type="body" sz="quarter" idx="10"/>
          </p:nvPr>
        </p:nvSpPr>
        <p:spPr>
          <a:xfrm>
            <a:off x="274821" y="375660"/>
            <a:ext cx="6400614" cy="457195"/>
          </a:xfrm>
          <a:prstGeom prst="rect">
            <a:avLst/>
          </a:prstGeom>
        </p:spPr>
        <p:txBody>
          <a:bodyPr lIns="182826" tIns="146260" rIns="182826" bIns="146260" anchor="ctr" anchorCtr="0"/>
          <a:lstStyle>
            <a:lvl1pPr marL="0" indent="0">
              <a:lnSpc>
                <a:spcPts val="2800"/>
              </a:lnSpc>
              <a:spcBef>
                <a:spcPts val="0"/>
              </a:spcBef>
              <a:buFontTx/>
              <a:buNone/>
              <a:defRPr sz="2400">
                <a:solidFill>
                  <a:schemeClr val="tx2"/>
                </a:solidFill>
                <a:latin typeface="+mj-lt"/>
              </a:defRPr>
            </a:lvl1pPr>
            <a:lvl2pPr marL="342767" indent="0">
              <a:buFontTx/>
              <a:buNone/>
              <a:defRPr sz="2400">
                <a:latin typeface="Segoe Pro Light"/>
              </a:defRPr>
            </a:lvl2pPr>
            <a:lvl3pPr marL="571277" indent="0">
              <a:buFontTx/>
              <a:buNone/>
              <a:defRPr sz="2400">
                <a:latin typeface="Segoe Pro Light"/>
              </a:defRPr>
            </a:lvl3pPr>
            <a:lvl4pPr marL="799786" indent="0">
              <a:buFontTx/>
              <a:buNone/>
              <a:defRPr sz="2400">
                <a:latin typeface="Segoe Pro Light"/>
              </a:defRPr>
            </a:lvl4pPr>
            <a:lvl5pPr marL="1028295"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3785510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24pt Title/48pt header">
    <p:spTree>
      <p:nvGrpSpPr>
        <p:cNvPr id="1" name=""/>
        <p:cNvGrpSpPr/>
        <p:nvPr/>
      </p:nvGrpSpPr>
      <p:grpSpPr>
        <a:xfrm>
          <a:off x="0" y="0"/>
          <a:ext cx="0" cy="0"/>
          <a:chOff x="0" y="0"/>
          <a:chExt cx="0" cy="0"/>
        </a:xfrm>
      </p:grpSpPr>
      <p:sp>
        <p:nvSpPr>
          <p:cNvPr id="6" name="Text Placeholder 4"/>
          <p:cNvSpPr>
            <a:spLocks noGrp="1"/>
          </p:cNvSpPr>
          <p:nvPr>
            <p:ph type="body" sz="quarter" idx="13"/>
          </p:nvPr>
        </p:nvSpPr>
        <p:spPr>
          <a:xfrm>
            <a:off x="259554" y="1499851"/>
            <a:ext cx="8244658" cy="677108"/>
          </a:xfrm>
          <a:prstGeom prst="rect">
            <a:avLst/>
          </a:prstGeom>
        </p:spPr>
        <p:txBody>
          <a:bodyPr lIns="146260" tIns="91413" rIns="146260" bIns="91413"/>
          <a:lstStyle>
            <a:lvl1pPr marL="0" indent="0">
              <a:lnSpc>
                <a:spcPct val="90000"/>
              </a:lnSpc>
              <a:buFontTx/>
              <a:buNone/>
              <a:defRPr sz="4800">
                <a:solidFill>
                  <a:schemeClr val="tx2"/>
                </a:solidFill>
                <a:latin typeface="+mj-lt"/>
              </a:defRPr>
            </a:lvl1pPr>
            <a:lvl2pPr marL="342767" indent="0">
              <a:buFontTx/>
              <a:buNone/>
              <a:defRPr sz="3600">
                <a:latin typeface="Segoe Pro Light"/>
              </a:defRPr>
            </a:lvl2pPr>
            <a:lvl3pPr marL="571277" indent="0">
              <a:buFontTx/>
              <a:buNone/>
              <a:defRPr sz="3600">
                <a:latin typeface="Segoe Pro Light"/>
              </a:defRPr>
            </a:lvl3pPr>
            <a:lvl4pPr marL="799786" indent="0">
              <a:buFontTx/>
              <a:buNone/>
              <a:defRPr sz="3600">
                <a:latin typeface="Segoe Pro Light"/>
              </a:defRPr>
            </a:lvl4pPr>
            <a:lvl5pPr marL="1028295" indent="0">
              <a:buFontTx/>
              <a:buNone/>
              <a:defRPr sz="3600">
                <a:latin typeface="Segoe Pro Light"/>
              </a:defRPr>
            </a:lvl5pPr>
          </a:lstStyle>
          <a:p>
            <a:pPr lvl="0"/>
            <a:r>
              <a:rPr lang="en-US" smtClean="0"/>
              <a:t>Click to edit Master text styles</a:t>
            </a:r>
          </a:p>
        </p:txBody>
      </p:sp>
      <p:sp>
        <p:nvSpPr>
          <p:cNvPr id="2" name="Footer Placeholder 1"/>
          <p:cNvSpPr>
            <a:spLocks noGrp="1"/>
          </p:cNvSpPr>
          <p:nvPr>
            <p:ph type="ftr" sz="quarter" idx="14"/>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5"/>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 name="Text Placeholder 4"/>
          <p:cNvSpPr>
            <a:spLocks noGrp="1"/>
          </p:cNvSpPr>
          <p:nvPr>
            <p:ph type="body" sz="quarter" idx="10"/>
          </p:nvPr>
        </p:nvSpPr>
        <p:spPr>
          <a:xfrm>
            <a:off x="274822" y="375660"/>
            <a:ext cx="6400614" cy="457195"/>
          </a:xfrm>
          <a:prstGeom prst="rect">
            <a:avLst/>
          </a:prstGeom>
        </p:spPr>
        <p:txBody>
          <a:bodyPr lIns="182826" tIns="146260" rIns="182826" bIns="146260" anchor="ctr" anchorCtr="0"/>
          <a:lstStyle>
            <a:lvl1pPr marL="0" indent="0">
              <a:lnSpc>
                <a:spcPts val="2800"/>
              </a:lnSpc>
              <a:spcBef>
                <a:spcPts val="0"/>
              </a:spcBef>
              <a:buFontTx/>
              <a:buNone/>
              <a:defRPr sz="2400">
                <a:solidFill>
                  <a:schemeClr val="tx2"/>
                </a:solidFill>
                <a:latin typeface="+mj-lt"/>
              </a:defRPr>
            </a:lvl1pPr>
            <a:lvl2pPr marL="342767" indent="0">
              <a:buFontTx/>
              <a:buNone/>
              <a:defRPr sz="2400">
                <a:latin typeface="Segoe Pro Light"/>
              </a:defRPr>
            </a:lvl2pPr>
            <a:lvl3pPr marL="571277" indent="0">
              <a:buFontTx/>
              <a:buNone/>
              <a:defRPr sz="2400">
                <a:latin typeface="Segoe Pro Light"/>
              </a:defRPr>
            </a:lvl3pPr>
            <a:lvl4pPr marL="799786" indent="0">
              <a:buFontTx/>
              <a:buNone/>
              <a:defRPr sz="2400">
                <a:latin typeface="Segoe Pro Light"/>
              </a:defRPr>
            </a:lvl4pPr>
            <a:lvl5pPr marL="1028295" indent="0">
              <a:buFontTx/>
              <a:buNone/>
              <a:defRPr sz="24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779381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83641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Gray Background &amp; Tiles">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 name="Group 12"/>
          <p:cNvGrpSpPr/>
          <p:nvPr userDrawn="1"/>
        </p:nvGrpSpPr>
        <p:grpSpPr>
          <a:xfrm>
            <a:off x="278608" y="296866"/>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1" name="Picture 10"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2" name="Picture 11"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14" name="Text Placeholder 4"/>
          <p:cNvSpPr>
            <a:spLocks noGrp="1"/>
          </p:cNvSpPr>
          <p:nvPr>
            <p:ph type="body" sz="quarter" idx="13"/>
          </p:nvPr>
        </p:nvSpPr>
        <p:spPr>
          <a:xfrm>
            <a:off x="274638" y="2122379"/>
            <a:ext cx="11887200" cy="1828800"/>
          </a:xfrm>
          <a:prstGeom prst="rect">
            <a:avLst/>
          </a:prstGeom>
        </p:spPr>
        <p:txBody>
          <a:bodyPr lIns="146260" tIns="91413" rIns="146260" bIns="91413"/>
          <a:lstStyle>
            <a:lvl1pPr marL="0" indent="0">
              <a:lnSpc>
                <a:spcPct val="90000"/>
              </a:lnSpc>
              <a:buFontTx/>
              <a:buNone/>
              <a:defRPr sz="8800" b="0">
                <a:solidFill>
                  <a:schemeClr val="bg1"/>
                </a:solidFill>
                <a:latin typeface="+mj-lt"/>
              </a:defRPr>
            </a:lvl1pPr>
            <a:lvl2pPr marL="342767" indent="0">
              <a:buFontTx/>
              <a:buNone/>
              <a:defRPr sz="3600">
                <a:latin typeface="Segoe Pro Light"/>
              </a:defRPr>
            </a:lvl2pPr>
            <a:lvl3pPr marL="571277" indent="0">
              <a:buFontTx/>
              <a:buNone/>
              <a:defRPr sz="3600">
                <a:latin typeface="Segoe Pro Light"/>
              </a:defRPr>
            </a:lvl3pPr>
            <a:lvl4pPr marL="799786" indent="0">
              <a:buFontTx/>
              <a:buNone/>
              <a:defRPr sz="3600">
                <a:latin typeface="Segoe Pro Light"/>
              </a:defRPr>
            </a:lvl4pPr>
            <a:lvl5pPr marL="1028295"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2884057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4pt Text- Gray Background">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 name="Text Placeholder 4"/>
          <p:cNvSpPr>
            <a:spLocks noGrp="1"/>
          </p:cNvSpPr>
          <p:nvPr>
            <p:ph type="body" sz="quarter" idx="13"/>
          </p:nvPr>
        </p:nvSpPr>
        <p:spPr>
          <a:xfrm>
            <a:off x="274638" y="296863"/>
            <a:ext cx="11887200" cy="1828800"/>
          </a:xfrm>
          <a:prstGeom prst="rect">
            <a:avLst/>
          </a:prstGeom>
        </p:spPr>
        <p:txBody>
          <a:bodyPr lIns="146260" tIns="91413" rIns="146260" bIns="91413"/>
          <a:lstStyle>
            <a:lvl1pPr marL="0" indent="0">
              <a:lnSpc>
                <a:spcPct val="90000"/>
              </a:lnSpc>
              <a:buFontTx/>
              <a:buNone/>
              <a:defRPr sz="5400">
                <a:solidFill>
                  <a:schemeClr val="bg1"/>
                </a:solidFill>
                <a:latin typeface="+mj-lt"/>
              </a:defRPr>
            </a:lvl1pPr>
            <a:lvl2pPr marL="342767" indent="0">
              <a:buFontTx/>
              <a:buNone/>
              <a:defRPr sz="3600">
                <a:latin typeface="Segoe Pro Light"/>
              </a:defRPr>
            </a:lvl2pPr>
            <a:lvl3pPr marL="571277" indent="0">
              <a:buFontTx/>
              <a:buNone/>
              <a:defRPr sz="3600">
                <a:latin typeface="Segoe Pro Light"/>
              </a:defRPr>
            </a:lvl3pPr>
            <a:lvl4pPr marL="799786" indent="0">
              <a:buFontTx/>
              <a:buNone/>
              <a:defRPr sz="3600">
                <a:latin typeface="Segoe Pro Light"/>
              </a:defRPr>
            </a:lvl4pPr>
            <a:lvl5pPr marL="1028295" indent="0">
              <a:buFontTx/>
              <a:buNone/>
              <a:defRPr sz="3600">
                <a:latin typeface="Segoe Pro Light"/>
              </a:defRPr>
            </a:lvl5pPr>
          </a:lstStyle>
          <a:p>
            <a:pPr lvl="0"/>
            <a:r>
              <a:rPr lang="en-US" smtClean="0"/>
              <a:t>Click to edit Master text styles</a:t>
            </a:r>
          </a:p>
        </p:txBody>
      </p:sp>
    </p:spTree>
    <p:extLst>
      <p:ext uri="{BB962C8B-B14F-4D97-AF65-F5344CB8AC3E}">
        <p14:creationId xmlns:p14="http://schemas.microsoft.com/office/powerpoint/2010/main" val="107585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 Black Background">
    <p:bg>
      <p:bgPr>
        <a:solidFill>
          <a:schemeClr val="tx1"/>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550094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hank You Slide Soli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9" y="2674314"/>
            <a:ext cx="11228387" cy="1737340"/>
          </a:xfrm>
          <a:prstGeom prst="rect">
            <a:avLst/>
          </a:prstGeom>
        </p:spPr>
        <p:txBody>
          <a:bodyPr lIns="91413" tIns="45708" rIns="91413" bIns="45708" anchor="ctr"/>
          <a:lstStyle>
            <a:lvl1pPr>
              <a:defRPr sz="6000">
                <a:solidFill>
                  <a:schemeClr val="tx2"/>
                </a:solidFill>
              </a:defRPr>
            </a:lvl1pPr>
          </a:lstStyle>
          <a:p>
            <a:r>
              <a:rPr lang="en-US" smtClean="0"/>
              <a:t>Thank you</a:t>
            </a:r>
            <a:endParaRPr lang="en-US"/>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480443" y="492478"/>
            <a:ext cx="1250445" cy="266701"/>
          </a:xfrm>
          <a:prstGeom prst="rect">
            <a:avLst/>
          </a:prstGeom>
        </p:spPr>
      </p:pic>
    </p:spTree>
    <p:extLst>
      <p:ext uri="{BB962C8B-B14F-4D97-AF65-F5344CB8AC3E}">
        <p14:creationId xmlns:p14="http://schemas.microsoft.com/office/powerpoint/2010/main" val="315102257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Walkin">
    <p:bg bwMode="ltGray">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flipH="1">
            <a:off x="317" y="-318"/>
            <a:ext cx="12435840" cy="6995160"/>
          </a:xfrm>
          <a:prstGeom prst="rect">
            <a:avLst/>
          </a:prstGeom>
        </p:spPr>
      </p:pic>
      <p:sp>
        <p:nvSpPr>
          <p:cNvPr id="4" name="Rectangle 3"/>
          <p:cNvSpPr/>
          <p:nvPr userDrawn="1"/>
        </p:nvSpPr>
        <p:spPr bwMode="gray">
          <a:xfrm>
            <a:off x="0" y="-319"/>
            <a:ext cx="5761038" cy="6994843"/>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Box 6"/>
          <p:cNvSpPr txBox="1"/>
          <p:nvPr userDrawn="1"/>
        </p:nvSpPr>
        <p:spPr>
          <a:xfrm>
            <a:off x="289152" y="5848300"/>
            <a:ext cx="4557486" cy="849463"/>
          </a:xfrm>
          <a:prstGeom prst="rect">
            <a:avLst/>
          </a:prstGeom>
          <a:noFill/>
        </p:spPr>
        <p:txBody>
          <a:bodyPr wrap="square" lIns="182880" tIns="146304" rIns="182880" bIns="146304" rtlCol="0" anchor="b">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40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Light"/>
                <a:ea typeface="+mn-ea"/>
                <a:cs typeface="+mn-cs"/>
              </a:rPr>
              <a:t>28–30 July 2014</a:t>
            </a:r>
          </a:p>
        </p:txBody>
      </p:sp>
      <p:pic>
        <p:nvPicPr>
          <p:cNvPr id="8" name="Picture 7"/>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81034" y="492120"/>
            <a:ext cx="3282863" cy="4831517"/>
          </a:xfrm>
          <a:prstGeom prst="rect">
            <a:avLst/>
          </a:prstGeom>
        </p:spPr>
      </p:pic>
      <p:pic>
        <p:nvPicPr>
          <p:cNvPr id="9" name="Picture 8"/>
          <p:cNvPicPr>
            <a:picLocks noChangeAspect="1"/>
          </p:cNvPicPr>
          <p:nvPr userDrawn="1"/>
        </p:nvPicPr>
        <p:blipFill>
          <a:blip r:embed="rId4" cstate="screen">
            <a:extLst>
              <a:ext uri="{28A0092B-C50C-407E-A947-70E740481C1C}">
                <a14:useLocalDpi xmlns:a14="http://schemas.microsoft.com/office/drawing/2010/main" val="0"/>
              </a:ext>
            </a:extLst>
          </a:blip>
          <a:stretch>
            <a:fillRect/>
          </a:stretch>
        </p:blipFill>
        <p:spPr bwMode="gray">
          <a:xfrm>
            <a:off x="10426344" y="482600"/>
            <a:ext cx="1552931" cy="332660"/>
          </a:xfrm>
          <a:prstGeom prst="rect">
            <a:avLst/>
          </a:prstGeom>
        </p:spPr>
      </p:pic>
    </p:spTree>
    <p:extLst>
      <p:ext uri="{BB962C8B-B14F-4D97-AF65-F5344CB8AC3E}">
        <p14:creationId xmlns:p14="http://schemas.microsoft.com/office/powerpoint/2010/main" val="344286676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Photo">
    <p:bg>
      <p:bgRef idx="1001">
        <a:schemeClr val="bg2"/>
      </p:bgRef>
    </p:bg>
    <p:spTree>
      <p:nvGrpSpPr>
        <p:cNvPr id="1" name=""/>
        <p:cNvGrpSpPr/>
        <p:nvPr/>
      </p:nvGrpSpPr>
      <p:grpSpPr>
        <a:xfrm>
          <a:off x="0" y="0"/>
          <a:ext cx="0" cy="0"/>
          <a:chOff x="0" y="0"/>
          <a:chExt cx="0" cy="0"/>
        </a:xfrm>
      </p:grpSpPr>
      <p:pic>
        <p:nvPicPr>
          <p:cNvPr id="12" name="Picture 11"/>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flipH="1">
            <a:off x="317" y="-318"/>
            <a:ext cx="12435840" cy="6995160"/>
          </a:xfrm>
          <a:prstGeom prst="rect">
            <a:avLst/>
          </a:prstGeom>
        </p:spPr>
      </p:pic>
      <p:sp>
        <p:nvSpPr>
          <p:cNvPr id="18" name="Rectangle 17"/>
          <p:cNvSpPr/>
          <p:nvPr userDrawn="1"/>
        </p:nvSpPr>
        <p:spPr bwMode="gray">
          <a:xfrm>
            <a:off x="0" y="-319"/>
            <a:ext cx="5761038" cy="6994843"/>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 name="Title 1"/>
          <p:cNvSpPr>
            <a:spLocks noGrp="1"/>
          </p:cNvSpPr>
          <p:nvPr>
            <p:ph type="title" hasCustomPrompt="1"/>
          </p:nvPr>
        </p:nvSpPr>
        <p:spPr bwMode="ltGray">
          <a:xfrm>
            <a:off x="273050" y="2125663"/>
            <a:ext cx="5487988" cy="2743200"/>
          </a:xfrm>
          <a:noFill/>
        </p:spPr>
        <p:txBody>
          <a:bodyPr vert="horz" wrap="square" lIns="146304" tIns="91440" rIns="146304" bIns="91440" rtlCol="0" anchor="t" anchorCtr="0">
            <a:noAutofit/>
          </a:bodyPr>
          <a:lstStyle>
            <a:lvl1pPr>
              <a:defRPr lang="en-US" sz="54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274638" y="4868863"/>
            <a:ext cx="5486400" cy="1818058"/>
          </a:xfrm>
        </p:spPr>
        <p:txBody>
          <a:bodyPr tIns="109728" bIns="109728">
            <a:noAutofit/>
          </a:bodyPr>
          <a:lstStyle>
            <a:lvl1pPr marL="0" indent="0">
              <a:spcBef>
                <a:spcPts val="0"/>
              </a:spcBef>
              <a:buNone/>
              <a:defRPr sz="2800">
                <a:gradFill>
                  <a:gsLst>
                    <a:gs pos="1250">
                      <a:srgbClr val="FFFFFF"/>
                    </a:gs>
                    <a:gs pos="99000">
                      <a:srgbClr val="FFFFFF"/>
                    </a:gs>
                  </a:gsLst>
                  <a:lin ang="5400000" scaled="0"/>
                </a:gradFill>
              </a:defRPr>
            </a:lvl1pPr>
          </a:lstStyle>
          <a:p>
            <a:pPr lvl="0"/>
            <a:r>
              <a:rPr lang="en-US" dirty="0" smtClean="0"/>
              <a:t>Speaker Name</a:t>
            </a:r>
            <a:endParaRPr lang="en-US" dirty="0"/>
          </a:p>
        </p:txBody>
      </p:sp>
      <p:sp>
        <p:nvSpPr>
          <p:cNvPr id="5" name="Text Placeholder 4"/>
          <p:cNvSpPr>
            <a:spLocks noGrp="1"/>
          </p:cNvSpPr>
          <p:nvPr>
            <p:ph type="body" sz="quarter" idx="15" hasCustomPrompt="1"/>
          </p:nvPr>
        </p:nvSpPr>
        <p:spPr>
          <a:xfrm>
            <a:off x="273050" y="296863"/>
            <a:ext cx="3657600" cy="640080"/>
          </a:xfrm>
        </p:spPr>
        <p:txBody>
          <a:bodyPr lIns="182880" tIns="146304" rIns="182880" bIns="146304"/>
          <a:lstStyle>
            <a:lvl1pPr marL="0" indent="0">
              <a:buNone/>
              <a:defRPr sz="2400" baseline="0">
                <a:latin typeface="+mn-lt"/>
              </a:defRPr>
            </a:lvl1pPr>
            <a:lvl2pPr marL="342900" indent="0">
              <a:buNone/>
              <a:defRPr sz="2000">
                <a:latin typeface="+mn-lt"/>
              </a:defRPr>
            </a:lvl2pPr>
            <a:lvl3pPr marL="571500" indent="0">
              <a:buNone/>
              <a:defRPr sz="2000">
                <a:latin typeface="+mn-lt"/>
              </a:defRPr>
            </a:lvl3pPr>
            <a:lvl4pPr marL="800100" indent="0">
              <a:buNone/>
              <a:defRPr sz="2000">
                <a:latin typeface="+mn-lt"/>
              </a:defRPr>
            </a:lvl4pPr>
            <a:lvl5pPr marL="1028700" indent="0">
              <a:buNone/>
              <a:defRPr sz="2000">
                <a:latin typeface="+mn-lt"/>
              </a:defRPr>
            </a:lvl5pPr>
          </a:lstStyle>
          <a:p>
            <a:pPr lvl="0"/>
            <a:r>
              <a:rPr lang="en-US" dirty="0" smtClean="0"/>
              <a:t>Session code here</a:t>
            </a:r>
            <a:endParaRPr lang="en-US" dirty="0"/>
          </a:p>
        </p:txBody>
      </p:sp>
      <p:pic>
        <p:nvPicPr>
          <p:cNvPr id="8" name="Picture 7"/>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gray">
          <a:xfrm>
            <a:off x="10426344" y="482600"/>
            <a:ext cx="1552931" cy="332660"/>
          </a:xfrm>
          <a:prstGeom prst="rect">
            <a:avLst/>
          </a:prstGeom>
        </p:spPr>
      </p:pic>
    </p:spTree>
    <p:extLst>
      <p:ext uri="{BB962C8B-B14F-4D97-AF65-F5344CB8AC3E}">
        <p14:creationId xmlns:p14="http://schemas.microsoft.com/office/powerpoint/2010/main" val="42514529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389">
                      <a:schemeClr val="tx2"/>
                    </a:gs>
                    <a:gs pos="31000">
                      <a:schemeClr val="tx2"/>
                    </a:gs>
                  </a:gsLst>
                  <a:lin ang="5400000" scaled="0"/>
                </a:gradFill>
              </a:defRPr>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7959926"/>
      </p:ext>
    </p:extLst>
  </p:cSld>
  <p:clrMapOvr>
    <a:masterClrMapping/>
  </p:clrMapOvr>
  <p:transition>
    <p:fade/>
  </p:transition>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7" y="-318"/>
            <a:ext cx="12435840" cy="6995160"/>
          </a:xfrm>
          <a:prstGeom prst="rect">
            <a:avLst/>
          </a:prstGeom>
        </p:spPr>
      </p:pic>
      <p:sp>
        <p:nvSpPr>
          <p:cNvPr id="7" name="Rectangle 6"/>
          <p:cNvSpPr/>
          <p:nvPr userDrawn="1"/>
        </p:nvSpPr>
        <p:spPr bwMode="gray">
          <a:xfrm>
            <a:off x="6675437" y="-319"/>
            <a:ext cx="5761038" cy="6994843"/>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title" hasCustomPrompt="1"/>
          </p:nvPr>
        </p:nvSpPr>
        <p:spPr>
          <a:xfrm>
            <a:off x="6675438" y="1209973"/>
            <a:ext cx="5486399" cy="3658890"/>
          </a:xfrm>
          <a:noFill/>
        </p:spPr>
        <p:txBody>
          <a:bodyPr tIns="91440" bIns="91440" anchor="t" anchorCtr="0"/>
          <a:lstStyle>
            <a:lvl1pPr>
              <a:defRPr sz="6600" spc="-100" baseline="0">
                <a:gradFill>
                  <a:gsLst>
                    <a:gs pos="100000">
                      <a:srgbClr val="FFFFFF"/>
                    </a:gs>
                    <a:gs pos="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6675118" y="4868863"/>
            <a:ext cx="5486719" cy="1829593"/>
          </a:xfrm>
          <a:noFill/>
        </p:spPr>
        <p:txBody>
          <a:bodyPr lIns="182880" tIns="146304" rIns="182880" bIns="146304">
            <a:noAutofit/>
          </a:bodyPr>
          <a:lstStyle>
            <a:lvl1pPr marL="0" indent="0">
              <a:spcBef>
                <a:spcPts val="0"/>
              </a:spcBef>
              <a:buNone/>
              <a:defRPr sz="3200" spc="0" baseline="0">
                <a:gradFill>
                  <a:gsLst>
                    <a:gs pos="100000">
                      <a:srgbClr val="FFFFFF"/>
                    </a:gs>
                    <a:gs pos="0">
                      <a:srgbClr val="FFFFFF"/>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3855931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Video slide">
    <p:bg>
      <p:bgRef idx="1001">
        <a:schemeClr val="bg2"/>
      </p:bgRef>
    </p:bg>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email">
            <a:extLst>
              <a:ext uri="{28A0092B-C50C-407E-A947-70E740481C1C}">
                <a14:useLocalDpi xmlns:a14="http://schemas.microsoft.com/office/drawing/2010/main"/>
              </a:ext>
            </a:extLst>
          </a:blip>
          <a:srcRect r="-5722"/>
          <a:stretch/>
        </p:blipFill>
        <p:spPr>
          <a:xfrm>
            <a:off x="317" y="-318"/>
            <a:ext cx="12435840" cy="6995160"/>
          </a:xfrm>
          <a:prstGeom prst="rect">
            <a:avLst/>
          </a:prstGeom>
        </p:spPr>
      </p:pic>
      <p:sp>
        <p:nvSpPr>
          <p:cNvPr id="6" name="Rectangle 5"/>
          <p:cNvSpPr/>
          <p:nvPr userDrawn="1"/>
        </p:nvSpPr>
        <p:spPr bwMode="gray">
          <a:xfrm>
            <a:off x="6675437" y="-319"/>
            <a:ext cx="5761038" cy="6994843"/>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title" hasCustomPrompt="1"/>
          </p:nvPr>
        </p:nvSpPr>
        <p:spPr>
          <a:xfrm>
            <a:off x="6675438" y="1209973"/>
            <a:ext cx="5486399" cy="2751698"/>
          </a:xfrm>
          <a:noFill/>
        </p:spPr>
        <p:txBody>
          <a:bodyPr tIns="91440" bIns="91440" anchor="t" anchorCtr="0"/>
          <a:lstStyle>
            <a:lvl1pPr>
              <a:defRPr sz="6600" spc="-100" baseline="0">
                <a:gradFill>
                  <a:gsLst>
                    <a:gs pos="100000">
                      <a:srgbClr val="FFFFFF"/>
                    </a:gs>
                    <a:gs pos="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7836181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91241">
                      <a:schemeClr val="tx1"/>
                    </a:gs>
                    <a:gs pos="57000">
                      <a:schemeClr val="tx1"/>
                    </a:gs>
                    <a:gs pos="1800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74492709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57000">
                      <a:schemeClr val="tx1"/>
                    </a:gs>
                    <a:gs pos="18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3492133759"/>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57000">
                      <a:schemeClr val="tx1"/>
                    </a:gs>
                    <a:gs pos="18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122604346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789647828"/>
      </p:ext>
    </p:extLst>
  </p:cSld>
  <p:clrMapOvr>
    <a:masterClrMapping/>
  </p:clrMapOvr>
  <p:transition>
    <p:fade/>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038719117"/>
      </p:ext>
    </p:extLst>
  </p:cSld>
  <p:clrMapOvr>
    <a:masterClrMapping/>
  </p:clrMapOvr>
  <p:transition>
    <p:fade/>
  </p:transition>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14111172"/>
      </p:ext>
    </p:extLst>
  </p:cSld>
  <p:clrMapOvr>
    <a:masterClrMapping/>
  </p:clrMapOvr>
  <p:transition>
    <p:fade/>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43156384"/>
      </p:ext>
    </p:extLst>
  </p:cSld>
  <p:clrMapOvr>
    <a:masterClrMapping/>
  </p:clrMapOvr>
  <p:transition>
    <p:fade/>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231951093"/>
      </p:ext>
    </p:extLst>
  </p:cSld>
  <p:clrMapOvr>
    <a:masterClrMapping/>
  </p:clrMapOvr>
  <p:transition>
    <p:fade/>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57" indent="0">
              <a:buNone/>
              <a:tabLst/>
              <a:defRPr sz="2000"/>
            </a:lvl3pPr>
            <a:lvl4pPr marL="460338" indent="0">
              <a:buNone/>
              <a:defRPr/>
            </a:lvl4pPr>
            <a:lvl5pPr marL="685745" indent="0">
              <a:buNone/>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646586672"/>
      </p:ext>
    </p:extLst>
  </p:cSld>
  <p:clrMapOvr>
    <a:masterClrMapping/>
  </p:clrMapOvr>
  <p:transition>
    <p:fade/>
  </p:transition>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245547224"/>
      </p:ext>
    </p:extLst>
  </p:cSld>
  <p:clrMapOvr>
    <a:masterClrMapping/>
  </p:clrMapOvr>
  <p:transition>
    <p:fade/>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355719334"/>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2-color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445563544"/>
      </p:ext>
    </p:extLst>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374377973"/>
      </p:ext>
    </p:extLst>
  </p:cSld>
  <p:clrMapOvr>
    <a:masterClrMapping/>
  </p:clrMapOvr>
  <p:transition>
    <p:fade/>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82576" y="1211263"/>
            <a:ext cx="11889564" cy="917575"/>
          </a:xfrm>
        </p:spPr>
        <p:txBody>
          <a:bodyPr/>
          <a:lstStyle>
            <a:lvl1pPr>
              <a:defRPr sz="7200" baseline="0"/>
            </a:lvl1pPr>
          </a:lstStyle>
          <a:p>
            <a:r>
              <a:rPr lang="en-US" smtClean="0"/>
              <a:t>Click to edit Master title style</a:t>
            </a:r>
            <a:endParaRPr lang="en-US" dirty="0"/>
          </a:p>
        </p:txBody>
      </p:sp>
    </p:spTree>
    <p:extLst>
      <p:ext uri="{BB962C8B-B14F-4D97-AF65-F5344CB8AC3E}">
        <p14:creationId xmlns:p14="http://schemas.microsoft.com/office/powerpoint/2010/main" val="634510847"/>
      </p:ext>
    </p:extLst>
  </p:cSld>
  <p:clrMapOvr>
    <a:masterClrMapping/>
  </p:clrMapOvr>
  <p:transition>
    <p:fade/>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2712776300"/>
      </p:ext>
    </p:extLst>
  </p:cSld>
  <p:clrMapOvr>
    <a:masterClrMapping/>
  </p:clrMapOvr>
  <p:transition>
    <p:fade/>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Fact Layout_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1743561943"/>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Quote Layou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1201806"/>
            <a:ext cx="10058399" cy="917575"/>
          </a:xfrm>
        </p:spPr>
        <p:txBody>
          <a:bodyPr/>
          <a:lstStyle>
            <a:lvl1pPr marL="233363" indent="-233363">
              <a:defRPr sz="6000" baseline="0"/>
            </a:lvl1pPr>
          </a:lstStyle>
          <a:p>
            <a:r>
              <a:rPr lang="en-US" dirty="0" smtClean="0"/>
              <a:t>“Sample quote goes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5126038"/>
            <a:ext cx="5486400" cy="1071062"/>
          </a:xfrm>
        </p:spPr>
        <p:txBody>
          <a:bodyPr/>
          <a:lstStyle>
            <a:lvl1pPr marL="0" indent="0">
              <a:spcBef>
                <a:spcPts val="0"/>
              </a:spcBef>
              <a:buNone/>
              <a:defRPr sz="3200" baseline="0">
                <a:latin typeface="+mj-lt"/>
              </a:defRPr>
            </a:lvl1pPr>
          </a:lstStyle>
          <a:p>
            <a:pPr lvl="0"/>
            <a:r>
              <a:rPr lang="en-US" dirty="0" smtClean="0"/>
              <a:t>Author Name</a:t>
            </a:r>
          </a:p>
          <a:p>
            <a:pPr lvl="0"/>
            <a:r>
              <a:rPr lang="en-US" dirty="0" smtClean="0"/>
              <a:t>Title</a:t>
            </a:r>
          </a:p>
        </p:txBody>
      </p:sp>
    </p:spTree>
    <p:extLst>
      <p:ext uri="{BB962C8B-B14F-4D97-AF65-F5344CB8AC3E}">
        <p14:creationId xmlns:p14="http://schemas.microsoft.com/office/powerpoint/2010/main" val="1899783067"/>
      </p:ext>
    </p:extLst>
  </p:cSld>
  <p:clrMapOvr>
    <a:masterClrMapping/>
  </p:clrMapOvr>
  <p:transition>
    <p:fade/>
  </p:transition>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Quote Layout_Accent Color 1">
    <p:bg>
      <p:bgPr>
        <a:solidFill>
          <a:schemeClr val="accent1"/>
        </a:soli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2125663"/>
            <a:ext cx="10058399" cy="917575"/>
          </a:xfrm>
        </p:spPr>
        <p:txBody>
          <a:bodyPr/>
          <a:lstStyle>
            <a:lvl1pPr marL="282575" indent="-282575">
              <a:tabLst>
                <a:tab pos="282575" algn="l"/>
              </a:tabLst>
              <a:defRPr sz="6000" baseline="0"/>
            </a:lvl1pPr>
          </a:lstStyle>
          <a:p>
            <a:r>
              <a:rPr lang="en-US" dirty="0" smtClean="0"/>
              <a:t>“	Add a quote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4868847"/>
            <a:ext cx="5486400" cy="1071062"/>
          </a:xfrm>
        </p:spPr>
        <p:txBody>
          <a:bodyPr/>
          <a:lstStyle>
            <a:lvl1pPr marL="0" indent="0">
              <a:spcBef>
                <a:spcPts val="0"/>
              </a:spcBef>
              <a:buNone/>
              <a:defRPr sz="3200" baseline="0">
                <a:latin typeface="+mj-lt"/>
              </a:defRPr>
            </a:lvl1pPr>
          </a:lstStyle>
          <a:p>
            <a:pPr lvl="0"/>
            <a:r>
              <a:rPr lang="en-US" dirty="0" smtClean="0"/>
              <a:t>Author’s Name</a:t>
            </a:r>
          </a:p>
          <a:p>
            <a:pPr lvl="0"/>
            <a:r>
              <a:rPr lang="en-US" dirty="0" smtClean="0"/>
              <a:t>Title</a:t>
            </a:r>
          </a:p>
        </p:txBody>
      </p:sp>
    </p:spTree>
    <p:extLst>
      <p:ext uri="{BB962C8B-B14F-4D97-AF65-F5344CB8AC3E}">
        <p14:creationId xmlns:p14="http://schemas.microsoft.com/office/powerpoint/2010/main" val="2756853485"/>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ig Idea &amp; 3 Points">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82576" y="2430462"/>
            <a:ext cx="11887200" cy="932563"/>
          </a:xfrm>
        </p:spPr>
        <p:txBody>
          <a:bodyPr/>
          <a:lstStyle>
            <a:lvl1pPr marL="0" indent="0">
              <a:buNone/>
              <a:defRPr sz="5400">
                <a:gradFill>
                  <a:gsLst>
                    <a:gs pos="3333">
                      <a:schemeClr val="tx1"/>
                    </a:gs>
                    <a:gs pos="3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p:txBody>
      </p:sp>
      <p:sp>
        <p:nvSpPr>
          <p:cNvPr id="4" name="Title 1"/>
          <p:cNvSpPr>
            <a:spLocks noGrp="1"/>
          </p:cNvSpPr>
          <p:nvPr>
            <p:ph type="title"/>
          </p:nvPr>
        </p:nvSpPr>
        <p:spPr>
          <a:xfrm>
            <a:off x="282576" y="1211263"/>
            <a:ext cx="11889564" cy="917575"/>
          </a:xfrm>
        </p:spPr>
        <p:txBody>
          <a:bodyPr/>
          <a:lstStyle>
            <a:lvl1pPr>
              <a:defRPr sz="7200" baseline="0">
                <a:gradFill>
                  <a:gsLst>
                    <a:gs pos="1250">
                      <a:schemeClr val="tx1"/>
                    </a:gs>
                    <a:gs pos="100000">
                      <a:schemeClr val="tx1"/>
                    </a:gs>
                  </a:gsLst>
                  <a:lin ang="5400000" scaled="0"/>
                </a:gradFill>
              </a:defRPr>
            </a:lvl1pPr>
          </a:lstStyle>
          <a:p>
            <a:r>
              <a:rPr lang="en-US" smtClean="0"/>
              <a:t>Click to edit Master title style</a:t>
            </a:r>
            <a:endParaRPr lang="en-US" dirty="0"/>
          </a:p>
        </p:txBody>
      </p:sp>
    </p:spTree>
    <p:extLst>
      <p:ext uri="{BB962C8B-B14F-4D97-AF65-F5344CB8AC3E}">
        <p14:creationId xmlns:p14="http://schemas.microsoft.com/office/powerpoint/2010/main" val="2735360685"/>
      </p:ext>
    </p:extLst>
  </p:cSld>
  <p:clrMapOvr>
    <a:masterClrMapping/>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40" y="1212849"/>
            <a:ext cx="5486399" cy="2425279"/>
          </a:xfrm>
        </p:spPr>
        <p:txBody>
          <a:bodyPr wrap="square">
            <a:spAutoFit/>
          </a:bodyPr>
          <a:lstStyle>
            <a:lvl1pPr marL="287315" indent="-287315">
              <a:spcBef>
                <a:spcPts val="1224"/>
              </a:spcBef>
              <a:buClr>
                <a:schemeClr val="tx2"/>
              </a:buClr>
              <a:buFont typeface="Wingdings" panose="05000000000000000000" pitchFamily="2" charset="2"/>
              <a:buChar char="§"/>
              <a:defRPr sz="3200">
                <a:gradFill>
                  <a:gsLst>
                    <a:gs pos="19469">
                      <a:schemeClr val="tx2"/>
                    </a:gs>
                    <a:gs pos="32000">
                      <a:schemeClr val="tx2"/>
                    </a:gs>
                  </a:gsLst>
                  <a:lin ang="5400000" scaled="0"/>
                </a:gradFill>
              </a:defRPr>
            </a:lvl1pPr>
            <a:lvl2pPr marL="531123" indent="-233176">
              <a:buFont typeface="Wingdings" panose="05000000000000000000" pitchFamily="2" charset="2"/>
              <a:buChar char="§"/>
              <a:defRPr sz="2400"/>
            </a:lvl2pPr>
            <a:lvl3pPr marL="699529" indent="-168406">
              <a:buFont typeface="Wingdings" panose="05000000000000000000" pitchFamily="2" charset="2"/>
              <a:buChar char="§"/>
              <a:tabLst/>
              <a:defRPr sz="2000"/>
            </a:lvl3pPr>
            <a:lvl4pPr marL="880887" indent="-181359">
              <a:buFont typeface="Wingdings" panose="05000000000000000000" pitchFamily="2" charset="2"/>
              <a:buChar char="§"/>
              <a:defRPr/>
            </a:lvl4pPr>
            <a:lvl5pPr marL="1049293" indent="-168406">
              <a:buFont typeface="Wingdings" panose="05000000000000000000" pitchFamily="2" charset="2"/>
              <a:buChar char="§"/>
              <a:tabLst/>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179946700"/>
      </p:ext>
    </p:extLst>
  </p:cSld>
  <p:clrMapOvr>
    <a:masterClrMapping/>
  </p:clrMapOvr>
  <p:transition>
    <p:fade/>
  </p:transition>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50-50 Right Photo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1798637"/>
          </a:xfrm>
        </p:spPr>
        <p:txBody>
          <a:bodyPr/>
          <a:lstStyle>
            <a:lvl1pPr>
              <a:defRPr sz="6600"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1321853899"/>
      </p:ext>
    </p:extLst>
  </p:cSld>
  <p:clrMapOvr>
    <a:masterClrMapping/>
  </p:clrMapOvr>
  <p:transition>
    <p:fade/>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Left Photo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675439" y="1241426"/>
            <a:ext cx="5486399" cy="917575"/>
          </a:xfrm>
        </p:spPr>
        <p:txBody>
          <a:bodyPr/>
          <a:lstStyle>
            <a:lvl1pPr>
              <a:defRPr sz="6600" baseline="0">
                <a:gradFill>
                  <a:gsLst>
                    <a:gs pos="1250">
                      <a:schemeClr val="tx1"/>
                    </a:gs>
                    <a:gs pos="100000">
                      <a:schemeClr val="tx1"/>
                    </a:gs>
                  </a:gsLst>
                  <a:lin ang="5400000" scaled="0"/>
                </a:gradFill>
              </a:defRPr>
            </a:lvl1pPr>
          </a:lstStyle>
          <a:p>
            <a:r>
              <a:rPr lang="en-US" smtClean="0"/>
              <a:t>Click to edit Master title style</a:t>
            </a:r>
            <a:endParaRPr lang="en-US" dirty="0"/>
          </a:p>
        </p:txBody>
      </p:sp>
      <p:sp>
        <p:nvSpPr>
          <p:cNvPr id="4" name="Picture Placeholder 4"/>
          <p:cNvSpPr>
            <a:spLocks noGrp="1"/>
          </p:cNvSpPr>
          <p:nvPr>
            <p:ph type="pic" sz="quarter" idx="10"/>
          </p:nvPr>
        </p:nvSpPr>
        <p:spPr bwMode="ltGray">
          <a:xfrm>
            <a:off x="0" y="0"/>
            <a:ext cx="6216650" cy="6988560"/>
          </a:xfrm>
          <a:blipFill>
            <a:blip r:embed="rId2"/>
            <a:stretch>
              <a:fillRect/>
            </a:stretch>
          </a:blipFill>
        </p:spPr>
        <p:txBody>
          <a:bodyPr tIns="548640" anchor="ctr" anchorCtr="0">
            <a:noAutofit/>
          </a:bodyPr>
          <a:lstStyle>
            <a:lvl1pPr marL="0" indent="0" algn="ctr">
              <a:buNone/>
              <a:defRPr sz="1400" b="1">
                <a:gradFill>
                  <a:gsLst>
                    <a:gs pos="13139">
                      <a:srgbClr val="FFFFFF"/>
                    </a:gs>
                    <a:gs pos="38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4271579204"/>
      </p:ext>
    </p:extLst>
  </p:cSld>
  <p:clrMapOvr>
    <a:masterClrMapping/>
  </p:clrMapOvr>
  <p:transition>
    <p:fade/>
  </p:transition>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2587801"/>
      </p:ext>
    </p:extLst>
  </p:cSld>
  <p:clrMapOvr>
    <a:masterClrMapping/>
  </p:clrMapOvr>
  <p:transition>
    <p:fade/>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4577549"/>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958858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4432045"/>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Wingdings" panose="05000000000000000000" pitchFamily="2" charset="2"/>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Wingdings" panose="05000000000000000000" pitchFamily="2" charset="2"/>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Wingdings" panose="05000000000000000000" pitchFamily="2" charset="2"/>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Wingdings" panose="05000000000000000000" pitchFamily="2" charset="2"/>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Wingdings" panose="05000000000000000000" pitchFamily="2" charset="2"/>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C9E"/>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55022330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219860" y="233152"/>
            <a:ext cx="11375536" cy="762786"/>
          </a:xfrm>
        </p:spPr>
        <p:txBody>
          <a:bodyPr/>
          <a:lstStyle>
            <a:lvl1pPr>
              <a:defRPr sz="3497">
                <a:gradFill>
                  <a:gsLst>
                    <a:gs pos="1250">
                      <a:schemeClr val="tx2"/>
                    </a:gs>
                    <a:gs pos="100000">
                      <a:schemeClr val="tx2"/>
                    </a:gs>
                  </a:gsLst>
                  <a:lin ang="5400000" scaled="0"/>
                </a:gradFill>
              </a:defRPr>
            </a:lvl1pPr>
          </a:lstStyle>
          <a:p>
            <a:r>
              <a:rPr lang="en-US" dirty="0" smtClean="0"/>
              <a:t>Click to edit Master title style</a:t>
            </a:r>
            <a:endParaRPr lang="en-US" dirty="0"/>
          </a:p>
        </p:txBody>
      </p:sp>
    </p:spTree>
    <p:extLst>
      <p:ext uri="{BB962C8B-B14F-4D97-AF65-F5344CB8AC3E}">
        <p14:creationId xmlns:p14="http://schemas.microsoft.com/office/powerpoint/2010/main" val="77788456"/>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Title Slide Solid">
    <p:bg>
      <p:bgPr>
        <a:solidFill>
          <a:schemeClr val="bg1"/>
        </a:solid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1" y="-8626"/>
            <a:ext cx="12438062" cy="70046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userDrawn="1"/>
        </p:nvSpPr>
        <p:spPr bwMode="auto">
          <a:xfrm>
            <a:off x="277814" y="296864"/>
            <a:ext cx="6397624" cy="6400799"/>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ctrTitle" hasCustomPrompt="1"/>
          </p:nvPr>
        </p:nvSpPr>
        <p:spPr>
          <a:xfrm>
            <a:off x="274639" y="1456836"/>
            <a:ext cx="5486399" cy="897427"/>
          </a:xfrm>
          <a:prstGeom prst="rect">
            <a:avLst/>
          </a:prstGeom>
        </p:spPr>
        <p:txBody>
          <a:bodyPr/>
          <a:lstStyle>
            <a:lvl1pPr>
              <a:defRPr sz="5200" baseline="0">
                <a:solidFill>
                  <a:schemeClr val="bg1"/>
                </a:solidFill>
              </a:defRPr>
            </a:lvl1pPr>
          </a:lstStyle>
          <a:p>
            <a:r>
              <a:rPr lang="en-US" dirty="0" smtClean="0"/>
              <a:t>Headline here, second line here</a:t>
            </a:r>
            <a:endParaRPr lang="en-US" dirty="0"/>
          </a:p>
        </p:txBody>
      </p:sp>
      <p:sp>
        <p:nvSpPr>
          <p:cNvPr id="3" name="Subtitle 2"/>
          <p:cNvSpPr>
            <a:spLocks noGrp="1"/>
          </p:cNvSpPr>
          <p:nvPr>
            <p:ph type="subTitle" idx="1" hasCustomPrompt="1"/>
          </p:nvPr>
        </p:nvSpPr>
        <p:spPr>
          <a:xfrm>
            <a:off x="274702" y="4440119"/>
            <a:ext cx="5486336" cy="1055382"/>
          </a:xfrm>
          <a:prstGeom prst="rect">
            <a:avLst/>
          </a:prstGeo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Speaker Name</a:t>
            </a:r>
            <a:br>
              <a:rPr lang="en-US" dirty="0" smtClean="0"/>
            </a:br>
            <a:r>
              <a:rPr lang="en-US" dirty="0" smtClean="0"/>
              <a:t>Date</a:t>
            </a:r>
          </a:p>
        </p:txBody>
      </p:sp>
      <p:pic>
        <p:nvPicPr>
          <p:cNvPr id="7" name="Picture 6"/>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473324" y="479775"/>
            <a:ext cx="1304123" cy="285764"/>
          </a:xfrm>
          <a:prstGeom prst="rect">
            <a:avLst/>
          </a:prstGeom>
        </p:spPr>
      </p:pic>
      <p:sp>
        <p:nvSpPr>
          <p:cNvPr id="8" name="Text Placeholder 7"/>
          <p:cNvSpPr>
            <a:spLocks noGrp="1"/>
          </p:cNvSpPr>
          <p:nvPr>
            <p:ph type="body" sz="quarter" idx="10" hasCustomPrompt="1"/>
          </p:nvPr>
        </p:nvSpPr>
        <p:spPr>
          <a:xfrm>
            <a:off x="277813" y="3056731"/>
            <a:ext cx="5500687" cy="881063"/>
          </a:xfrm>
          <a:prstGeom prst="rect">
            <a:avLst/>
          </a:prstGeom>
        </p:spPr>
        <p:txBody>
          <a:bodyPr/>
          <a:lstStyle>
            <a:lvl1pPr marL="0" indent="0">
              <a:buNone/>
              <a:defRPr sz="2800" baseline="0">
                <a:solidFill>
                  <a:schemeClr val="bg1"/>
                </a:solidFill>
                <a:latin typeface="+mj-lt"/>
              </a:defRPr>
            </a:lvl1pPr>
            <a:lvl2pPr marL="342900" indent="0">
              <a:buNone/>
              <a:defRPr sz="1600">
                <a:solidFill>
                  <a:schemeClr val="bg1"/>
                </a:solidFill>
                <a:latin typeface="+mj-lt"/>
              </a:defRPr>
            </a:lvl2pPr>
            <a:lvl3pPr marL="571500" indent="0">
              <a:buNone/>
              <a:defRPr sz="1400">
                <a:solidFill>
                  <a:schemeClr val="bg1"/>
                </a:solidFill>
                <a:latin typeface="+mj-lt"/>
              </a:defRPr>
            </a:lvl3pPr>
            <a:lvl4pPr marL="800100" indent="0">
              <a:buNone/>
              <a:defRPr sz="1200">
                <a:solidFill>
                  <a:schemeClr val="bg1"/>
                </a:solidFill>
                <a:latin typeface="+mj-lt"/>
              </a:defRPr>
            </a:lvl4pPr>
            <a:lvl5pPr marL="1028700" indent="0">
              <a:buNone/>
              <a:defRPr sz="1200">
                <a:solidFill>
                  <a:schemeClr val="bg1"/>
                </a:solidFill>
                <a:latin typeface="+mj-lt"/>
              </a:defRPr>
            </a:lvl5pPr>
          </a:lstStyle>
          <a:p>
            <a:pPr lvl="0"/>
            <a:r>
              <a:rPr lang="en-US" dirty="0" smtClean="0"/>
              <a:t>Sub header here</a:t>
            </a:r>
            <a:endParaRPr lang="en-US" dirty="0"/>
          </a:p>
        </p:txBody>
      </p:sp>
    </p:spTree>
    <p:extLst>
      <p:ext uri="{BB962C8B-B14F-4D97-AF65-F5344CB8AC3E}">
        <p14:creationId xmlns:p14="http://schemas.microsoft.com/office/powerpoint/2010/main" val="247867816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Blue Tile Title">
    <p:spTree>
      <p:nvGrpSpPr>
        <p:cNvPr id="1" name=""/>
        <p:cNvGrpSpPr/>
        <p:nvPr/>
      </p:nvGrpSpPr>
      <p:grpSpPr>
        <a:xfrm>
          <a:off x="0" y="0"/>
          <a:ext cx="0" cy="0"/>
          <a:chOff x="0" y="0"/>
          <a:chExt cx="0" cy="0"/>
        </a:xfrm>
      </p:grpSpPr>
      <p:pic>
        <p:nvPicPr>
          <p:cNvPr id="5" name="Picture 3"/>
          <p:cNvPicPr>
            <a:picLocks noChangeAspect="1" noChangeArrowheads="1"/>
          </p:cNvPicPr>
          <p:nvPr userDrawn="1"/>
        </p:nvPicPr>
        <p:blipFill rotWithShape="1">
          <a:blip r:embed="rId2" cstate="screen">
            <a:extLst>
              <a:ext uri="{28A0092B-C50C-407E-A947-70E740481C1C}">
                <a14:useLocalDpi xmlns:a14="http://schemas.microsoft.com/office/drawing/2010/main" val="0"/>
              </a:ext>
            </a:extLst>
          </a:blip>
          <a:srcRect/>
          <a:stretch/>
        </p:blipFill>
        <p:spPr bwMode="auto">
          <a:xfrm>
            <a:off x="-8773" y="0"/>
            <a:ext cx="12455610" cy="70074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 Placeholder 8"/>
          <p:cNvSpPr>
            <a:spLocks noGrp="1"/>
          </p:cNvSpPr>
          <p:nvPr>
            <p:ph type="body" sz="quarter" idx="10"/>
          </p:nvPr>
        </p:nvSpPr>
        <p:spPr>
          <a:xfrm>
            <a:off x="285750" y="304799"/>
            <a:ext cx="6397768" cy="6403975"/>
          </a:xfrm>
          <a:prstGeom prst="rect">
            <a:avLst/>
          </a:prstGeom>
          <a:solidFill>
            <a:srgbClr val="68217A">
              <a:alpha val="90000"/>
            </a:srgbClr>
          </a:solidFill>
        </p:spPr>
        <p:txBody>
          <a:bodyPr/>
          <a:lstStyle>
            <a:lvl1pPr marL="0" indent="0">
              <a:lnSpc>
                <a:spcPts val="4800"/>
              </a:lnSpc>
              <a:spcBef>
                <a:spcPts val="0"/>
              </a:spcBef>
              <a:buFontTx/>
              <a:buNone/>
              <a:defRPr sz="4300">
                <a:solidFill>
                  <a:schemeClr val="bg1"/>
                </a:solidFill>
              </a:defRPr>
            </a:lvl1pPr>
            <a:lvl2pPr marL="0" indent="0">
              <a:lnSpc>
                <a:spcPts val="2600"/>
              </a:lnSpc>
              <a:spcBef>
                <a:spcPts val="3600"/>
              </a:spcBef>
              <a:spcAft>
                <a:spcPts val="2400"/>
              </a:spcAft>
              <a:buFontTx/>
              <a:buNone/>
              <a:defRPr sz="2000">
                <a:solidFill>
                  <a:schemeClr val="bg1"/>
                </a:solidFill>
              </a:defRPr>
            </a:lvl2pPr>
            <a:lvl3pPr marL="230188" indent="-228600">
              <a:lnSpc>
                <a:spcPts val="2700"/>
              </a:lnSpc>
              <a:spcBef>
                <a:spcPts val="0"/>
              </a:spcBef>
              <a:defRPr sz="2000">
                <a:solidFill>
                  <a:schemeClr val="bg1"/>
                </a:solidFill>
              </a:defRPr>
            </a:lvl3pPr>
            <a:lvl4pPr marL="230188" indent="-228600">
              <a:lnSpc>
                <a:spcPts val="2700"/>
              </a:lnSpc>
              <a:spcBef>
                <a:spcPts val="0"/>
              </a:spcBef>
              <a:defRPr sz="2000">
                <a:solidFill>
                  <a:schemeClr val="bg1"/>
                </a:solidFill>
              </a:defRPr>
            </a:lvl4pPr>
            <a:lvl5pPr marL="230188" indent="-228600">
              <a:lnSpc>
                <a:spcPts val="2700"/>
              </a:lnSpc>
              <a:spcBef>
                <a:spcPts val="0"/>
              </a:spcBef>
              <a:defRPr sz="2000">
                <a:solidFill>
                  <a:schemeClr val="bg1"/>
                </a:solidFill>
              </a:defRPr>
            </a:lvl5pPr>
          </a:lstStyle>
          <a:p>
            <a:pPr lvl="0"/>
            <a:r>
              <a:rPr lang="en-US" dirty="0" smtClean="0"/>
              <a:t>Click to edit Master text styles</a:t>
            </a:r>
          </a:p>
          <a:p>
            <a:pPr lvl="1"/>
            <a:r>
              <a:rPr lang="en-US" dirty="0" smtClean="0"/>
              <a:t>Second level</a:t>
            </a:r>
          </a:p>
        </p:txBody>
      </p:sp>
      <p:sp>
        <p:nvSpPr>
          <p:cNvPr id="3" name="TextBox 2"/>
          <p:cNvSpPr txBox="1"/>
          <p:nvPr userDrawn="1"/>
        </p:nvSpPr>
        <p:spPr>
          <a:xfrm>
            <a:off x="-1886788" y="-362881"/>
            <a:ext cx="914400" cy="914400"/>
          </a:xfrm>
          <a:prstGeom prst="rect">
            <a:avLst/>
          </a:prstGeom>
          <a:noFill/>
        </p:spPr>
        <p:txBody>
          <a:bodyPr wrap="none" lIns="182880" tIns="146304" rIns="182880" bIns="146304" rtlCol="0">
            <a:noAutofit/>
          </a:bodyPr>
          <a:lstStyle/>
          <a:p>
            <a:pPr marL="0" marR="0" lvl="0" indent="0" algn="l" defTabSz="932688" rtl="0" eaLnBrk="1" fontAlgn="auto" latinLnBrk="0" hangingPunct="1">
              <a:lnSpc>
                <a:spcPct val="90000"/>
              </a:lnSpc>
              <a:spcBef>
                <a:spcPts val="0"/>
              </a:spcBef>
              <a:spcAft>
                <a:spcPts val="600"/>
              </a:spcAft>
              <a:buClrTx/>
              <a:buSzTx/>
              <a:buFontTx/>
              <a:buNone/>
              <a:tabLst/>
              <a:defRPr/>
            </a:pPr>
            <a:endParaRPr kumimoji="0" lang="en-US" sz="2400" b="0" i="0" u="none" strike="noStrike" kern="1200" cap="none" spc="0" normalizeH="0" baseline="0" noProof="0" dirty="0" smtClean="0">
              <a:ln>
                <a:noFill/>
              </a:ln>
              <a:gradFill>
                <a:gsLst>
                  <a:gs pos="2917">
                    <a:srgbClr val="000000"/>
                  </a:gs>
                  <a:gs pos="30000">
                    <a:srgbClr val="000000"/>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2203199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slideLayout" Target="../slideLayouts/slideLayout218.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26" Type="http://schemas.openxmlformats.org/officeDocument/2006/relationships/slideLayout" Target="../slideLayouts/slideLayout244.xml"/><Relationship Id="rId3" Type="http://schemas.openxmlformats.org/officeDocument/2006/relationships/slideLayout" Target="../slideLayouts/slideLayout221.xml"/><Relationship Id="rId21" Type="http://schemas.openxmlformats.org/officeDocument/2006/relationships/slideLayout" Target="../slideLayouts/slideLayout239.xml"/><Relationship Id="rId34" Type="http://schemas.openxmlformats.org/officeDocument/2006/relationships/slideLayout" Target="../slideLayouts/slideLayout252.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5" Type="http://schemas.openxmlformats.org/officeDocument/2006/relationships/slideLayout" Target="../slideLayouts/slideLayout243.xml"/><Relationship Id="rId33" Type="http://schemas.openxmlformats.org/officeDocument/2006/relationships/slideLayout" Target="../slideLayouts/slideLayout251.xml"/><Relationship Id="rId2" Type="http://schemas.openxmlformats.org/officeDocument/2006/relationships/slideLayout" Target="../slideLayouts/slideLayout220.xml"/><Relationship Id="rId16" Type="http://schemas.openxmlformats.org/officeDocument/2006/relationships/slideLayout" Target="../slideLayouts/slideLayout234.xml"/><Relationship Id="rId20" Type="http://schemas.openxmlformats.org/officeDocument/2006/relationships/slideLayout" Target="../slideLayouts/slideLayout238.xml"/><Relationship Id="rId29" Type="http://schemas.openxmlformats.org/officeDocument/2006/relationships/slideLayout" Target="../slideLayouts/slideLayout247.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24" Type="http://schemas.openxmlformats.org/officeDocument/2006/relationships/slideLayout" Target="../slideLayouts/slideLayout242.xml"/><Relationship Id="rId32" Type="http://schemas.openxmlformats.org/officeDocument/2006/relationships/slideLayout" Target="../slideLayouts/slideLayout250.xml"/><Relationship Id="rId5" Type="http://schemas.openxmlformats.org/officeDocument/2006/relationships/slideLayout" Target="../slideLayouts/slideLayout223.xml"/><Relationship Id="rId15" Type="http://schemas.openxmlformats.org/officeDocument/2006/relationships/slideLayout" Target="../slideLayouts/slideLayout233.xml"/><Relationship Id="rId23" Type="http://schemas.openxmlformats.org/officeDocument/2006/relationships/slideLayout" Target="../slideLayouts/slideLayout241.xml"/><Relationship Id="rId28" Type="http://schemas.openxmlformats.org/officeDocument/2006/relationships/slideLayout" Target="../slideLayouts/slideLayout246.xml"/><Relationship Id="rId10" Type="http://schemas.openxmlformats.org/officeDocument/2006/relationships/slideLayout" Target="../slideLayouts/slideLayout228.xml"/><Relationship Id="rId19" Type="http://schemas.openxmlformats.org/officeDocument/2006/relationships/slideLayout" Target="../slideLayouts/slideLayout237.xml"/><Relationship Id="rId31" Type="http://schemas.openxmlformats.org/officeDocument/2006/relationships/slideLayout" Target="../slideLayouts/slideLayout249.xml"/><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slideLayout" Target="../slideLayouts/slideLayout232.xml"/><Relationship Id="rId22" Type="http://schemas.openxmlformats.org/officeDocument/2006/relationships/slideLayout" Target="../slideLayouts/slideLayout240.xml"/><Relationship Id="rId27" Type="http://schemas.openxmlformats.org/officeDocument/2006/relationships/slideLayout" Target="../slideLayouts/slideLayout245.xml"/><Relationship Id="rId30" Type="http://schemas.openxmlformats.org/officeDocument/2006/relationships/slideLayout" Target="../slideLayouts/slideLayout248.xml"/><Relationship Id="rId35" Type="http://schemas.openxmlformats.org/officeDocument/2006/relationships/theme" Target="../theme/theme11.xml"/><Relationship Id="rId8" Type="http://schemas.openxmlformats.org/officeDocument/2006/relationships/slideLayout" Target="../slideLayouts/slideLayout2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slideLayout" Target="../slideLayouts/slideLayout265.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slideLayout" Target="../slideLayouts/slideLayout26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5" Type="http://schemas.openxmlformats.org/officeDocument/2006/relationships/slideLayout" Target="../slideLayouts/slideLayout270.xml"/><Relationship Id="rId4" Type="http://schemas.openxmlformats.org/officeDocument/2006/relationships/slideLayout" Target="../slideLayouts/slideLayout269.xml"/><Relationship Id="rId9"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theme" Target="../theme/theme14.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26" Type="http://schemas.openxmlformats.org/officeDocument/2006/relationships/slideLayout" Target="../slideLayouts/slideLayout313.xml"/><Relationship Id="rId3" Type="http://schemas.openxmlformats.org/officeDocument/2006/relationships/slideLayout" Target="../slideLayouts/slideLayout290.xml"/><Relationship Id="rId21" Type="http://schemas.openxmlformats.org/officeDocument/2006/relationships/slideLayout" Target="../slideLayouts/slideLayout308.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5" Type="http://schemas.openxmlformats.org/officeDocument/2006/relationships/slideLayout" Target="../slideLayouts/slideLayout312.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20" Type="http://schemas.openxmlformats.org/officeDocument/2006/relationships/slideLayout" Target="../slideLayouts/slideLayout307.xml"/><Relationship Id="rId29" Type="http://schemas.openxmlformats.org/officeDocument/2006/relationships/image" Target="../media/image1.png"/><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24" Type="http://schemas.openxmlformats.org/officeDocument/2006/relationships/slideLayout" Target="../slideLayouts/slideLayout311.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23" Type="http://schemas.openxmlformats.org/officeDocument/2006/relationships/slideLayout" Target="../slideLayouts/slideLayout310.xml"/><Relationship Id="rId28" Type="http://schemas.openxmlformats.org/officeDocument/2006/relationships/theme" Target="../theme/theme15.xml"/><Relationship Id="rId10" Type="http://schemas.openxmlformats.org/officeDocument/2006/relationships/slideLayout" Target="../slideLayouts/slideLayout297.xml"/><Relationship Id="rId19" Type="http://schemas.openxmlformats.org/officeDocument/2006/relationships/slideLayout" Target="../slideLayouts/slideLayout306.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 Id="rId22" Type="http://schemas.openxmlformats.org/officeDocument/2006/relationships/slideLayout" Target="../slideLayouts/slideLayout309.xml"/><Relationship Id="rId27" Type="http://schemas.openxmlformats.org/officeDocument/2006/relationships/slideLayout" Target="../slideLayouts/slideLayout3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0.xml"/><Relationship Id="rId7" Type="http://schemas.openxmlformats.org/officeDocument/2006/relationships/theme" Target="../theme/theme2.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6.xml"/><Relationship Id="rId18" Type="http://schemas.openxmlformats.org/officeDocument/2006/relationships/slideLayout" Target="../slideLayouts/slideLayout51.xml"/><Relationship Id="rId26" Type="http://schemas.openxmlformats.org/officeDocument/2006/relationships/slideLayout" Target="../slideLayouts/slideLayout59.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34" Type="http://schemas.openxmlformats.org/officeDocument/2006/relationships/slideLayout" Target="../slideLayouts/slideLayout67.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5" Type="http://schemas.openxmlformats.org/officeDocument/2006/relationships/slideLayout" Target="../slideLayouts/slideLayout58.xml"/><Relationship Id="rId33" Type="http://schemas.openxmlformats.org/officeDocument/2006/relationships/slideLayout" Target="../slideLayouts/slideLayout66.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29" Type="http://schemas.openxmlformats.org/officeDocument/2006/relationships/slideLayout" Target="../slideLayouts/slideLayout62.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24" Type="http://schemas.openxmlformats.org/officeDocument/2006/relationships/slideLayout" Target="../slideLayouts/slideLayout57.xml"/><Relationship Id="rId32" Type="http://schemas.openxmlformats.org/officeDocument/2006/relationships/slideLayout" Target="../slideLayouts/slideLayout65.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28" Type="http://schemas.openxmlformats.org/officeDocument/2006/relationships/slideLayout" Target="../slideLayouts/slideLayout61.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31" Type="http://schemas.openxmlformats.org/officeDocument/2006/relationships/slideLayout" Target="../slideLayouts/slideLayout64.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 Id="rId27" Type="http://schemas.openxmlformats.org/officeDocument/2006/relationships/slideLayout" Target="../slideLayouts/slideLayout60.xml"/><Relationship Id="rId30" Type="http://schemas.openxmlformats.org/officeDocument/2006/relationships/slideLayout" Target="../slideLayouts/slideLayout63.xml"/><Relationship Id="rId35" Type="http://schemas.openxmlformats.org/officeDocument/2006/relationships/theme" Target="../theme/theme3.xml"/><Relationship Id="rId8"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18" Type="http://schemas.openxmlformats.org/officeDocument/2006/relationships/slideLayout" Target="../slideLayouts/slideLayout85.xml"/><Relationship Id="rId26" Type="http://schemas.openxmlformats.org/officeDocument/2006/relationships/slideLayout" Target="../slideLayouts/slideLayout93.xml"/><Relationship Id="rId3" Type="http://schemas.openxmlformats.org/officeDocument/2006/relationships/slideLayout" Target="../slideLayouts/slideLayout70.xml"/><Relationship Id="rId21" Type="http://schemas.openxmlformats.org/officeDocument/2006/relationships/slideLayout" Target="../slideLayouts/slideLayout88.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5" Type="http://schemas.openxmlformats.org/officeDocument/2006/relationships/slideLayout" Target="../slideLayouts/slideLayout92.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20" Type="http://schemas.openxmlformats.org/officeDocument/2006/relationships/slideLayout" Target="../slideLayouts/slideLayout87.xml"/><Relationship Id="rId29" Type="http://schemas.openxmlformats.org/officeDocument/2006/relationships/slideLayout" Target="../slideLayouts/slideLayout96.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24" Type="http://schemas.openxmlformats.org/officeDocument/2006/relationships/slideLayout" Target="../slideLayouts/slideLayout91.xml"/><Relationship Id="rId32" Type="http://schemas.openxmlformats.org/officeDocument/2006/relationships/image" Target="../media/image21.png"/><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slideLayout" Target="../slideLayouts/slideLayout90.xml"/><Relationship Id="rId28" Type="http://schemas.openxmlformats.org/officeDocument/2006/relationships/slideLayout" Target="../slideLayouts/slideLayout95.xml"/><Relationship Id="rId10" Type="http://schemas.openxmlformats.org/officeDocument/2006/relationships/slideLayout" Target="../slideLayouts/slideLayout77.xml"/><Relationship Id="rId19" Type="http://schemas.openxmlformats.org/officeDocument/2006/relationships/slideLayout" Target="../slideLayouts/slideLayout86.xml"/><Relationship Id="rId31" Type="http://schemas.openxmlformats.org/officeDocument/2006/relationships/theme" Target="../theme/theme4.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slideLayout" Target="../slideLayouts/slideLayout89.xml"/><Relationship Id="rId27" Type="http://schemas.openxmlformats.org/officeDocument/2006/relationships/slideLayout" Target="../slideLayouts/slideLayout94.xml"/><Relationship Id="rId30" Type="http://schemas.openxmlformats.org/officeDocument/2006/relationships/slideLayout" Target="../slideLayouts/slideLayout97.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34" Type="http://schemas.openxmlformats.org/officeDocument/2006/relationships/slideLayout" Target="../slideLayouts/slideLayout131.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33" Type="http://schemas.openxmlformats.org/officeDocument/2006/relationships/slideLayout" Target="../slideLayouts/slideLayout130.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slideLayout" Target="../slideLayouts/slideLayout126.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32" Type="http://schemas.openxmlformats.org/officeDocument/2006/relationships/slideLayout" Target="../slideLayouts/slideLayout129.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36" Type="http://schemas.openxmlformats.org/officeDocument/2006/relationships/theme" Target="../theme/theme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31" Type="http://schemas.openxmlformats.org/officeDocument/2006/relationships/slideLayout" Target="../slideLayouts/slideLayout128.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 Id="rId30" Type="http://schemas.openxmlformats.org/officeDocument/2006/relationships/slideLayout" Target="../slideLayouts/slideLayout127.xml"/><Relationship Id="rId35" Type="http://schemas.openxmlformats.org/officeDocument/2006/relationships/slideLayout" Target="../slideLayouts/slideLayout132.xml"/><Relationship Id="rId8" Type="http://schemas.openxmlformats.org/officeDocument/2006/relationships/slideLayout" Target="../slideLayouts/slideLayout10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26" Type="http://schemas.openxmlformats.org/officeDocument/2006/relationships/slideLayout" Target="../slideLayouts/slideLayout171.xml"/><Relationship Id="rId3" Type="http://schemas.openxmlformats.org/officeDocument/2006/relationships/slideLayout" Target="../slideLayouts/slideLayout148.xml"/><Relationship Id="rId21" Type="http://schemas.openxmlformats.org/officeDocument/2006/relationships/slideLayout" Target="../slideLayouts/slideLayout166.xml"/><Relationship Id="rId34" Type="http://schemas.openxmlformats.org/officeDocument/2006/relationships/slideLayout" Target="../slideLayouts/slideLayout179.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25" Type="http://schemas.openxmlformats.org/officeDocument/2006/relationships/slideLayout" Target="../slideLayouts/slideLayout170.xml"/><Relationship Id="rId33" Type="http://schemas.openxmlformats.org/officeDocument/2006/relationships/slideLayout" Target="../slideLayouts/slideLayout178.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20" Type="http://schemas.openxmlformats.org/officeDocument/2006/relationships/slideLayout" Target="../slideLayouts/slideLayout165.xml"/><Relationship Id="rId29" Type="http://schemas.openxmlformats.org/officeDocument/2006/relationships/slideLayout" Target="../slideLayouts/slideLayout174.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24" Type="http://schemas.openxmlformats.org/officeDocument/2006/relationships/slideLayout" Target="../slideLayouts/slideLayout169.xml"/><Relationship Id="rId32" Type="http://schemas.openxmlformats.org/officeDocument/2006/relationships/slideLayout" Target="../slideLayouts/slideLayout177.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23" Type="http://schemas.openxmlformats.org/officeDocument/2006/relationships/slideLayout" Target="../slideLayouts/slideLayout168.xml"/><Relationship Id="rId28" Type="http://schemas.openxmlformats.org/officeDocument/2006/relationships/slideLayout" Target="../slideLayouts/slideLayout173.xml"/><Relationship Id="rId10" Type="http://schemas.openxmlformats.org/officeDocument/2006/relationships/slideLayout" Target="../slideLayouts/slideLayout155.xml"/><Relationship Id="rId19" Type="http://schemas.openxmlformats.org/officeDocument/2006/relationships/slideLayout" Target="../slideLayouts/slideLayout164.xml"/><Relationship Id="rId31" Type="http://schemas.openxmlformats.org/officeDocument/2006/relationships/slideLayout" Target="../slideLayouts/slideLayout176.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 Id="rId22" Type="http://schemas.openxmlformats.org/officeDocument/2006/relationships/slideLayout" Target="../slideLayouts/slideLayout167.xml"/><Relationship Id="rId27" Type="http://schemas.openxmlformats.org/officeDocument/2006/relationships/slideLayout" Target="../slideLayouts/slideLayout172.xml"/><Relationship Id="rId30" Type="http://schemas.openxmlformats.org/officeDocument/2006/relationships/slideLayout" Target="../slideLayouts/slideLayout175.xml"/><Relationship Id="rId35" Type="http://schemas.openxmlformats.org/officeDocument/2006/relationships/theme" Target="../theme/theme7.xml"/><Relationship Id="rId8" Type="http://schemas.openxmlformats.org/officeDocument/2006/relationships/slideLayout" Target="../slideLayouts/slideLayout15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slideLayout" Target="../slideLayouts/slideLayout192.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slideLayout" Target="../slideLayouts/slideLayout205.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slideLayout" Target="../slideLayouts/slideLayout204.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2"/>
            <a:ext cx="11887198" cy="2092881"/>
          </a:xfrm>
          <a:prstGeom prst="rect">
            <a:avLst/>
          </a:prstGeom>
        </p:spPr>
        <p:txBody>
          <a:bodyPr vert="horz" wrap="square" lIns="146304" tIns="91440" rIns="146304" bIns="91440" rtlCol="0">
            <a:sp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7" name="Picture 6"/>
          <p:cNvPicPr>
            <a:picLocks noChangeAspect="1"/>
          </p:cNvPicPr>
          <p:nvPr userDrawn="1"/>
        </p:nvPicPr>
        <p:blipFill>
          <a:blip r:embed="rId29"/>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588427678"/>
      </p:ext>
    </p:extLst>
  </p:cSld>
  <p:clrMap bg1="dk1" tx1="lt1" bg2="dk2" tx2="lt2" accent1="accent1" accent2="accent2" accent3="accent3" accent4="accent4" accent5="accent5" accent6="accent6" hlink="hlink" folHlink="folHlink"/>
  <p:sldLayoutIdLst>
    <p:sldLayoutId id="2147484269" r:id="rId1"/>
    <p:sldLayoutId id="2147484236" r:id="rId2"/>
    <p:sldLayoutId id="2147484240" r:id="rId3"/>
    <p:sldLayoutId id="2147484272" r:id="rId4"/>
    <p:sldLayoutId id="2147484241" r:id="rId5"/>
    <p:sldLayoutId id="2147484273" r:id="rId6"/>
    <p:sldLayoutId id="2147484244" r:id="rId7"/>
    <p:sldLayoutId id="2147484274" r:id="rId8"/>
    <p:sldLayoutId id="2147484245" r:id="rId9"/>
    <p:sldLayoutId id="2147484275" r:id="rId10"/>
    <p:sldLayoutId id="2147484247" r:id="rId11"/>
    <p:sldLayoutId id="2147484249" r:id="rId12"/>
    <p:sldLayoutId id="2147484250" r:id="rId13"/>
    <p:sldLayoutId id="2147484264" r:id="rId14"/>
    <p:sldLayoutId id="2147484251" r:id="rId15"/>
    <p:sldLayoutId id="2147484270" r:id="rId16"/>
    <p:sldLayoutId id="2147484252" r:id="rId17"/>
    <p:sldLayoutId id="2147484253" r:id="rId18"/>
    <p:sldLayoutId id="2147484254" r:id="rId19"/>
    <p:sldLayoutId id="2147484271" r:id="rId20"/>
    <p:sldLayoutId id="2147484257" r:id="rId21"/>
    <p:sldLayoutId id="2147484258" r:id="rId22"/>
    <p:sldLayoutId id="2147484259" r:id="rId23"/>
    <p:sldLayoutId id="2147484260" r:id="rId24"/>
    <p:sldLayoutId id="2147484261" r:id="rId25"/>
    <p:sldLayoutId id="2147484263" r:id="rId26"/>
    <p:sldLayoutId id="2147484276" r:id="rId27"/>
  </p:sldLayoutIdLst>
  <p:transition>
    <p:fade/>
  </p:transition>
  <p:timing>
    <p:tnLst>
      <p:par>
        <p:cTn id="1" dur="indefinite" restart="never" nodeType="tmRoot"/>
      </p:par>
    </p:tnLst>
  </p:timing>
  <p:txStyles>
    <p:title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3" marR="0" indent="-342873"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154" marR="0" indent="-241281"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036"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3pPr>
      <a:lvl4pPr marL="1028618"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4pPr>
      <a:lvl5pPr marL="1257199"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7" rtl="0" eaLnBrk="1" latinLnBrk="0" hangingPunct="1">
        <a:defRPr sz="1800" kern="1200">
          <a:solidFill>
            <a:schemeClr val="tx1"/>
          </a:solidFill>
          <a:latin typeface="+mn-lt"/>
          <a:ea typeface="+mn-ea"/>
          <a:cs typeface="+mn-cs"/>
        </a:defRPr>
      </a:lvl1pPr>
      <a:lvl2pPr marL="466334" algn="l" defTabSz="932667" rtl="0" eaLnBrk="1" latinLnBrk="0" hangingPunct="1">
        <a:defRPr sz="1800" kern="1200">
          <a:solidFill>
            <a:schemeClr val="tx1"/>
          </a:solidFill>
          <a:latin typeface="+mn-lt"/>
          <a:ea typeface="+mn-ea"/>
          <a:cs typeface="+mn-cs"/>
        </a:defRPr>
      </a:lvl2pPr>
      <a:lvl3pPr marL="932667" algn="l" defTabSz="932667" rtl="0" eaLnBrk="1" latinLnBrk="0" hangingPunct="1">
        <a:defRPr sz="1800" kern="1200">
          <a:solidFill>
            <a:schemeClr val="tx1"/>
          </a:solidFill>
          <a:latin typeface="+mn-lt"/>
          <a:ea typeface="+mn-ea"/>
          <a:cs typeface="+mn-cs"/>
        </a:defRPr>
      </a:lvl3pPr>
      <a:lvl4pPr marL="1399001" algn="l" defTabSz="932667" rtl="0" eaLnBrk="1" latinLnBrk="0" hangingPunct="1">
        <a:defRPr sz="1800" kern="1200">
          <a:solidFill>
            <a:schemeClr val="tx1"/>
          </a:solidFill>
          <a:latin typeface="+mn-lt"/>
          <a:ea typeface="+mn-ea"/>
          <a:cs typeface="+mn-cs"/>
        </a:defRPr>
      </a:lvl4pPr>
      <a:lvl5pPr marL="1865334" algn="l" defTabSz="932667" rtl="0" eaLnBrk="1" latinLnBrk="0" hangingPunct="1">
        <a:defRPr sz="1800" kern="1200">
          <a:solidFill>
            <a:schemeClr val="tx1"/>
          </a:solidFill>
          <a:latin typeface="+mn-lt"/>
          <a:ea typeface="+mn-ea"/>
          <a:cs typeface="+mn-cs"/>
        </a:defRPr>
      </a:lvl5pPr>
      <a:lvl6pPr marL="2331670" algn="l" defTabSz="932667" rtl="0" eaLnBrk="1" latinLnBrk="0" hangingPunct="1">
        <a:defRPr sz="1800" kern="1200">
          <a:solidFill>
            <a:schemeClr val="tx1"/>
          </a:solidFill>
          <a:latin typeface="+mn-lt"/>
          <a:ea typeface="+mn-ea"/>
          <a:cs typeface="+mn-cs"/>
        </a:defRPr>
      </a:lvl6pPr>
      <a:lvl7pPr marL="2798002" algn="l" defTabSz="932667" rtl="0" eaLnBrk="1" latinLnBrk="0" hangingPunct="1">
        <a:defRPr sz="1800" kern="1200">
          <a:solidFill>
            <a:schemeClr val="tx1"/>
          </a:solidFill>
          <a:latin typeface="+mn-lt"/>
          <a:ea typeface="+mn-ea"/>
          <a:cs typeface="+mn-cs"/>
        </a:defRPr>
      </a:lvl7pPr>
      <a:lvl8pPr marL="3264336" algn="l" defTabSz="932667" rtl="0" eaLnBrk="1" latinLnBrk="0" hangingPunct="1">
        <a:defRPr sz="1800" kern="1200">
          <a:solidFill>
            <a:schemeClr val="tx1"/>
          </a:solidFill>
          <a:latin typeface="+mn-lt"/>
          <a:ea typeface="+mn-ea"/>
          <a:cs typeface="+mn-cs"/>
        </a:defRPr>
      </a:lvl8pPr>
      <a:lvl9pPr marL="3730670" algn="l" defTabSz="932667"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userDrawn="1">
          <p15:clr>
            <a:srgbClr val="5ACBF0"/>
          </p15:clr>
        </p15:guide>
        <p15:guide id="2" pos="173" userDrawn="1">
          <p15:clr>
            <a:srgbClr val="5ACBF0"/>
          </p15:clr>
        </p15:guide>
        <p15:guide id="3" pos="749" userDrawn="1">
          <p15:clr>
            <a:srgbClr val="5ACBF0"/>
          </p15:clr>
        </p15:guide>
        <p15:guide id="4" pos="1325" userDrawn="1">
          <p15:clr>
            <a:srgbClr val="5ACBF0"/>
          </p15:clr>
        </p15:guide>
        <p15:guide id="5" pos="1901" userDrawn="1">
          <p15:clr>
            <a:srgbClr val="5ACBF0"/>
          </p15:clr>
        </p15:guide>
        <p15:guide id="6" pos="2477" userDrawn="1">
          <p15:clr>
            <a:srgbClr val="5ACBF0"/>
          </p15:clr>
        </p15:guide>
        <p15:guide id="7" pos="3053" userDrawn="1">
          <p15:clr>
            <a:srgbClr val="5ACBF0"/>
          </p15:clr>
        </p15:guide>
        <p15:guide id="8" pos="3629" userDrawn="1">
          <p15:clr>
            <a:srgbClr val="5ACBF0"/>
          </p15:clr>
        </p15:guide>
        <p15:guide id="9" pos="4205" userDrawn="1">
          <p15:clr>
            <a:srgbClr val="5ACBF0"/>
          </p15:clr>
        </p15:guide>
        <p15:guide id="10" pos="4781" userDrawn="1">
          <p15:clr>
            <a:srgbClr val="5ACBF0"/>
          </p15:clr>
        </p15:guide>
        <p15:guide id="11" pos="5357" userDrawn="1">
          <p15:clr>
            <a:srgbClr val="5ACBF0"/>
          </p15:clr>
        </p15:guide>
        <p15:guide id="12" pos="5933" userDrawn="1">
          <p15:clr>
            <a:srgbClr val="5ACBF0"/>
          </p15:clr>
        </p15:guide>
        <p15:guide id="13" pos="6509" userDrawn="1">
          <p15:clr>
            <a:srgbClr val="5ACBF0"/>
          </p15:clr>
        </p15:guide>
        <p15:guide id="14" pos="7085" userDrawn="1">
          <p15:clr>
            <a:srgbClr val="5ACBF0"/>
          </p15:clr>
        </p15:guide>
        <p15:guide id="15" pos="7661" userDrawn="1">
          <p15:clr>
            <a:srgbClr val="5ACBF0"/>
          </p15:clr>
        </p15:guide>
        <p15:guide id="16" pos="288" userDrawn="1">
          <p15:clr>
            <a:srgbClr val="C35EA4"/>
          </p15:clr>
        </p15:guide>
        <p15:guide id="17" pos="7546" userDrawn="1">
          <p15:clr>
            <a:srgbClr val="C35EA4"/>
          </p15:clr>
        </p15:guide>
        <p15:guide id="18" orient="horz" pos="763" userDrawn="1">
          <p15:clr>
            <a:srgbClr val="5ACBF0"/>
          </p15:clr>
        </p15:guide>
        <p15:guide id="19" orient="horz" pos="1339" userDrawn="1">
          <p15:clr>
            <a:srgbClr val="5ACBF0"/>
          </p15:clr>
        </p15:guide>
        <p15:guide id="20" orient="horz" pos="1915" userDrawn="1">
          <p15:clr>
            <a:srgbClr val="5ACBF0"/>
          </p15:clr>
        </p15:guide>
        <p15:guide id="21" orient="horz" pos="2491" userDrawn="1">
          <p15:clr>
            <a:srgbClr val="5ACBF0"/>
          </p15:clr>
        </p15:guide>
        <p15:guide id="22" orient="horz" pos="3067" userDrawn="1">
          <p15:clr>
            <a:srgbClr val="5ACBF0"/>
          </p15:clr>
        </p15:guide>
        <p15:guide id="23" orient="horz" pos="3643" userDrawn="1">
          <p15:clr>
            <a:srgbClr val="5ACBF0"/>
          </p15:clr>
        </p15:guide>
        <p15:guide id="24" orient="horz" pos="4219" userDrawn="1">
          <p15:clr>
            <a:srgbClr val="5ACBF0"/>
          </p15:clr>
        </p15:guide>
        <p15:guide id="25" orient="horz" pos="302" userDrawn="1">
          <p15:clr>
            <a:srgbClr val="C35EA4"/>
          </p15:clr>
        </p15:guide>
        <p15:guide id="26" orient="horz" pos="4104" userDrawn="1">
          <p15:clr>
            <a:srgbClr val="C35E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123219474"/>
      </p:ext>
    </p:extLst>
  </p:cSld>
  <p:clrMap bg1="lt1" tx1="dk1" bg2="lt2" tx2="dk2" accent1="accent1" accent2="accent2" accent3="accent3" accent4="accent4" accent5="accent5" accent6="accent6" hlink="hlink" folHlink="folHlink"/>
  <p:sldLayoutIdLst>
    <p:sldLayoutId id="2147484497" r:id="rId1"/>
    <p:sldLayoutId id="2147484498" r:id="rId2"/>
    <p:sldLayoutId id="2147484499" r:id="rId3"/>
    <p:sldLayoutId id="2147484500" r:id="rId4"/>
    <p:sldLayoutId id="2147484501" r:id="rId5"/>
    <p:sldLayoutId id="2147484502" r:id="rId6"/>
    <p:sldLayoutId id="2147484503" r:id="rId7"/>
    <p:sldLayoutId id="2147484504" r:id="rId8"/>
    <p:sldLayoutId id="2147484505" r:id="rId9"/>
    <p:sldLayoutId id="2147484506" r:id="rId10"/>
    <p:sldLayoutId id="2147484507" r:id="rId11"/>
    <p:sldLayoutId id="2147484508" r:id="rId12"/>
    <p:sldLayoutId id="2147484509"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smtClean="0">
                <a:ln>
                  <a:noFill/>
                </a:ln>
                <a:solidFill>
                  <a:srgbClr val="FFFFFF"/>
                </a:solidFill>
                <a:effectLst/>
                <a:uLnTx/>
                <a:uFillTx/>
                <a:latin typeface="Segoe UI"/>
                <a:ea typeface="+mn-ea"/>
                <a:cs typeface="+mn-cs"/>
              </a:rPr>
              <a:t>Microsoft Confidential</a:t>
            </a: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62826826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 id="2147484522" r:id="rId12"/>
    <p:sldLayoutId id="2147484523" r:id="rId13"/>
    <p:sldLayoutId id="2147484524" r:id="rId14"/>
    <p:sldLayoutId id="2147484525" r:id="rId15"/>
    <p:sldLayoutId id="2147484526" r:id="rId16"/>
    <p:sldLayoutId id="2147484527" r:id="rId17"/>
    <p:sldLayoutId id="2147484528" r:id="rId18"/>
    <p:sldLayoutId id="2147484529" r:id="rId19"/>
    <p:sldLayoutId id="2147484530" r:id="rId20"/>
    <p:sldLayoutId id="2147484531" r:id="rId21"/>
    <p:sldLayoutId id="2147484532" r:id="rId22"/>
    <p:sldLayoutId id="2147484533" r:id="rId23"/>
    <p:sldLayoutId id="2147484534" r:id="rId24"/>
    <p:sldLayoutId id="2147484535" r:id="rId25"/>
    <p:sldLayoutId id="2147484536" r:id="rId26"/>
    <p:sldLayoutId id="2147484537" r:id="rId27"/>
    <p:sldLayoutId id="2147484538" r:id="rId28"/>
    <p:sldLayoutId id="2147484539" r:id="rId29"/>
    <p:sldLayoutId id="2147484540" r:id="rId30"/>
    <p:sldLayoutId id="2147484541" r:id="rId31"/>
    <p:sldLayoutId id="2147484542" r:id="rId32"/>
    <p:sldLayoutId id="2147484543" r:id="rId33"/>
    <p:sldLayoutId id="2147484544"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694129056"/>
      </p:ext>
    </p:extLst>
  </p:cSld>
  <p:clrMap bg1="lt1" tx1="dk1" bg2="lt2" tx2="dk2" accent1="accent1" accent2="accent2" accent3="accent3" accent4="accent4" accent5="accent5" accent6="accent6" hlink="hlink" folHlink="folHlink"/>
  <p:sldLayoutIdLst>
    <p:sldLayoutId id="2147484546" r:id="rId1"/>
    <p:sldLayoutId id="2147484547" r:id="rId2"/>
    <p:sldLayoutId id="2147484548" r:id="rId3"/>
    <p:sldLayoutId id="2147484549" r:id="rId4"/>
    <p:sldLayoutId id="2147484550" r:id="rId5"/>
    <p:sldLayoutId id="2147484551" r:id="rId6"/>
    <p:sldLayoutId id="2147484552" r:id="rId7"/>
    <p:sldLayoutId id="2147484553" r:id="rId8"/>
    <p:sldLayoutId id="2147484554" r:id="rId9"/>
    <p:sldLayoutId id="2147484555" r:id="rId10"/>
    <p:sldLayoutId id="2147484556" r:id="rId11"/>
    <p:sldLayoutId id="2147484557" r:id="rId12"/>
    <p:sldLayoutId id="2147484558"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dirty="0" smtClean="0"/>
              <a:t>Click to edit Master title style</a:t>
            </a:r>
            <a:endParaRPr lang="en-US" dirty="0"/>
          </a:p>
        </p:txBody>
      </p:sp>
      <p:sp>
        <p:nvSpPr>
          <p:cNvPr id="2051" name="Text Placeholder 3"/>
          <p:cNvSpPr>
            <a:spLocks noGrp="1"/>
          </p:cNvSpPr>
          <p:nvPr>
            <p:ph type="body" idx="1"/>
          </p:nvPr>
        </p:nvSpPr>
        <p:spPr bwMode="auto">
          <a:xfrm>
            <a:off x="274638" y="1212850"/>
            <a:ext cx="11887200" cy="20923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p:cNvSpPr>
            <a:spLocks noGrp="1"/>
          </p:cNvSpPr>
          <p:nvPr>
            <p:ph type="ftr" sz="quarter" idx="3"/>
          </p:nvPr>
        </p:nvSpPr>
        <p:spPr>
          <a:xfrm>
            <a:off x="457200" y="6565900"/>
            <a:ext cx="3937000" cy="136525"/>
          </a:xfrm>
          <a:prstGeom prst="rect">
            <a:avLst/>
          </a:prstGeom>
        </p:spPr>
        <p:txBody>
          <a:bodyPr vert="horz" lIns="0" tIns="0" rIns="91440" bIns="0" rtlCol="0" anchor="ctr"/>
          <a:lstStyle>
            <a:lvl1pPr marL="0" algn="l" defTabSz="932742"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75FAD755-3BD0-2447-A9DF-109DAABEFD99}" type="slidenum">
              <a:rPr kumimoji="0" lang="en-US" sz="900" b="0" i="0" u="none" strike="noStrike" kern="1200" cap="none" spc="0" normalizeH="0" baseline="0" noProof="0">
                <a:ln>
                  <a:noFill/>
                </a:ln>
                <a:solidFill>
                  <a:srgbClr val="505050"/>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749426513"/>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82" r:id="rId8"/>
  </p:sldLayoutIdLst>
  <p:transition>
    <p:fade/>
  </p:transition>
  <p:timing>
    <p:tnLst>
      <p:par>
        <p:cTn id="1" dur="indefinite" restart="never" nodeType="tmRoot"/>
      </p:par>
    </p:tnLst>
  </p:timing>
  <p:txStyles>
    <p:title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40" y="295277"/>
            <a:ext cx="11888787" cy="917575"/>
          </a:xfrm>
          <a:prstGeom prst="rect">
            <a:avLst/>
          </a:prstGeom>
        </p:spPr>
        <p:txBody>
          <a:bodyPr vert="horz" wrap="square" lIns="146304" tIns="91440" rIns="146304" bIns="91440" rtlCol="0" anchor="t">
            <a:noAutofit/>
          </a:bodyPr>
          <a:lstStyle/>
          <a:p>
            <a:r>
              <a:rPr lang="en-US" dirty="0" smtClean="0"/>
              <a:t>Click to edit Master title style</a:t>
            </a:r>
            <a:endParaRPr lang="en-US" dirty="0"/>
          </a:p>
        </p:txBody>
      </p:sp>
      <p:sp>
        <p:nvSpPr>
          <p:cNvPr id="2051" name="Text Placeholder 3"/>
          <p:cNvSpPr>
            <a:spLocks noGrp="1"/>
          </p:cNvSpPr>
          <p:nvPr>
            <p:ph type="body" idx="1"/>
          </p:nvPr>
        </p:nvSpPr>
        <p:spPr bwMode="auto">
          <a:xfrm>
            <a:off x="274640" y="1212852"/>
            <a:ext cx="11887200" cy="2092325"/>
          </a:xfrm>
          <a:prstGeom prst="rect">
            <a:avLst/>
          </a:prstGeom>
          <a:noFill/>
          <a:ln>
            <a:noFill/>
          </a:ln>
          <a:extLst>
            <a:ext uri="{909E8E84-426E-40dd-AFC4-6F175D3DCCD1}">
              <a14:hiddenFill xmlns="" xmlns:a14="http://schemas.microsoft.com/office/drawing/2010/main" xmlns:mv="urn:schemas-microsoft-com:mac:vml" xmlns:mc="http://schemas.openxmlformats.org/markup-compatibility/2006">
                <a:solidFill>
                  <a:srgbClr val="FFFFFF"/>
                </a:solidFill>
              </a14:hiddenFill>
            </a:ext>
            <a:ext uri="{91240B29-F687-4f45-9708-019B960494DF}">
              <a14:hiddenLine xmlns="" xmlns:a14="http://schemas.microsoft.com/office/drawing/2010/main" xmlns:mv="urn:schemas-microsoft-com:mac:vml" xmlns:mc="http://schemas.openxmlformats.org/markup-compatibility/2006" w="9525">
                <a:solidFill>
                  <a:srgbClr val="000000"/>
                </a:solidFill>
                <a:miter lim="800000"/>
                <a:headEnd/>
                <a:tailEnd/>
              </a14:hiddenLine>
            </a:ext>
            <a:ext uri="{FAA26D3D-D897-4be2-8F04-BA451C77F1D7}">
              <ma14:placeholderFlag xmlns="" xmlns:ma14="http://schemas.microsoft.com/office/mac/drawingml/2011/main" xmlns:mv="urn:schemas-microsoft-com:mac:vml" xmlns:mc="http://schemas.openxmlformats.org/markup-compatibility/2006" val="1"/>
            </a:ext>
          </a:extLst>
        </p:spPr>
        <p:txBody>
          <a:bodyPr vert="horz" wrap="square" lIns="182880" tIns="146304" rIns="182880" bIns="1463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p:cNvSpPr>
            <a:spLocks noGrp="1"/>
          </p:cNvSpPr>
          <p:nvPr>
            <p:ph type="ftr" sz="quarter" idx="3"/>
          </p:nvPr>
        </p:nvSpPr>
        <p:spPr>
          <a:xfrm>
            <a:off x="457200" y="6565902"/>
            <a:ext cx="3937000" cy="136525"/>
          </a:xfrm>
          <a:prstGeom prst="rect">
            <a:avLst/>
          </a:prstGeom>
        </p:spPr>
        <p:txBody>
          <a:bodyPr vert="horz" lIns="0" tIns="0" rIns="91440" bIns="0" rtlCol="0" anchor="ctr"/>
          <a:lstStyle>
            <a:lvl1pPr marL="0" algn="l" defTabSz="932384"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marL="0" marR="0" lvl="0" indent="0" algn="l" defTabSz="93238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505050"/>
                </a:solidFill>
                <a:effectLst/>
                <a:uLnTx/>
                <a:uFillTx/>
                <a:latin typeface="Segoe UI"/>
                <a:ea typeface="+mn-ea"/>
                <a:cs typeface="+mn-cs"/>
              </a:rPr>
              <a:t>Microsoft Confidential</a:t>
            </a:r>
          </a:p>
        </p:txBody>
      </p:sp>
      <p:sp>
        <p:nvSpPr>
          <p:cNvPr id="5" name="Slide Number Placeholder 4"/>
          <p:cNvSpPr>
            <a:spLocks noGrp="1"/>
          </p:cNvSpPr>
          <p:nvPr>
            <p:ph type="sldNum" sz="quarter" idx="4"/>
          </p:nvPr>
        </p:nvSpPr>
        <p:spPr>
          <a:xfrm>
            <a:off x="11595102" y="6565902"/>
            <a:ext cx="566738" cy="136525"/>
          </a:xfrm>
          <a:prstGeom prst="rect">
            <a:avLst/>
          </a:prstGeom>
        </p:spPr>
        <p:txBody>
          <a:bodyPr vert="horz" lIns="91440" tIns="0" rIns="0" bIns="0" rtlCol="0" anchor="ctr"/>
          <a:lstStyle>
            <a:lvl1pPr algn="r" defTabSz="932384" fontAlgn="auto">
              <a:spcBef>
                <a:spcPts val="0"/>
              </a:spcBef>
              <a:spcAft>
                <a:spcPts val="0"/>
              </a:spcAft>
              <a:defRPr lang="en-US" sz="900" b="0" kern="1200">
                <a:solidFill>
                  <a:srgbClr val="505050"/>
                </a:solidFill>
                <a:latin typeface="+mn-lt"/>
                <a:ea typeface="+mn-ea"/>
                <a:cs typeface="+mn-cs"/>
              </a:defRPr>
            </a:lvl1pPr>
          </a:lstStyle>
          <a:p>
            <a:pPr marL="0" marR="0" lvl="0" indent="0" algn="r" defTabSz="932384" rtl="0" eaLnBrk="1" fontAlgn="auto" latinLnBrk="0" hangingPunct="1">
              <a:lnSpc>
                <a:spcPct val="100000"/>
              </a:lnSpc>
              <a:spcBef>
                <a:spcPts val="0"/>
              </a:spcBef>
              <a:spcAft>
                <a:spcPts val="0"/>
              </a:spcAft>
              <a:buClrTx/>
              <a:buSzTx/>
              <a:buFontTx/>
              <a:buNone/>
              <a:tabLst/>
              <a:defRPr/>
            </a:pPr>
            <a:fld id="{75FAD755-3BD0-2447-A9DF-109DAABEFD99}" type="slidenum">
              <a:rPr kumimoji="0" lang="en-US" sz="900" b="0" i="0" u="none" strike="noStrike" kern="1200" cap="none" spc="0" normalizeH="0" baseline="0" noProof="0">
                <a:ln>
                  <a:noFill/>
                </a:ln>
                <a:solidFill>
                  <a:srgbClr val="505050"/>
                </a:solidFill>
                <a:effectLst/>
                <a:uLnTx/>
                <a:uFillTx/>
                <a:latin typeface="Segoe UI"/>
                <a:ea typeface="+mn-ea"/>
                <a:cs typeface="+mn-cs"/>
              </a:rPr>
              <a:pPr marL="0" marR="0" lvl="0" indent="0" algn="r" defTabSz="93238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505050"/>
              </a:solidFill>
              <a:effectLst/>
              <a:uLnTx/>
              <a:uFillTx/>
              <a:latin typeface="Segoe UI"/>
              <a:ea typeface="+mn-ea"/>
              <a:cs typeface="+mn-cs"/>
            </a:endParaRPr>
          </a:p>
        </p:txBody>
      </p:sp>
    </p:spTree>
    <p:extLst>
      <p:ext uri="{BB962C8B-B14F-4D97-AF65-F5344CB8AC3E}">
        <p14:creationId xmlns:p14="http://schemas.microsoft.com/office/powerpoint/2010/main" val="515061872"/>
      </p:ext>
    </p:extLst>
  </p:cSld>
  <p:clrMap bg1="lt1" tx1="dk1" bg2="lt2" tx2="dk2" accent1="accent1" accent2="accent2" accent3="accent3" accent4="accent4" accent5="accent5" accent6="accent6" hlink="hlink" folHlink="folHlink"/>
  <p:sldLayoutIdLst>
    <p:sldLayoutId id="2147484568" r:id="rId1"/>
    <p:sldLayoutId id="2147484569" r:id="rId2"/>
    <p:sldLayoutId id="2147484570" r:id="rId3"/>
    <p:sldLayoutId id="2147484571" r:id="rId4"/>
    <p:sldLayoutId id="2147484572" r:id="rId5"/>
    <p:sldLayoutId id="2147484573" r:id="rId6"/>
    <p:sldLayoutId id="2147484574" r:id="rId7"/>
    <p:sldLayoutId id="2147484575" r:id="rId8"/>
    <p:sldLayoutId id="2147484576" r:id="rId9"/>
    <p:sldLayoutId id="2147484577" r:id="rId10"/>
    <p:sldLayoutId id="2147484578" r:id="rId11"/>
    <p:sldLayoutId id="2147484579" r:id="rId12"/>
    <p:sldLayoutId id="2147484580" r:id="rId13"/>
    <p:sldLayoutId id="2147484581" r:id="rId14"/>
  </p:sldLayoutIdLst>
  <p:transition>
    <p:fade/>
  </p:transition>
  <p:timing>
    <p:tnLst>
      <p:par>
        <p:cTn id="1" dur="indefinite" restart="never" nodeType="tmRoot"/>
      </p:par>
    </p:tnLst>
  </p:timing>
  <p:txStyles>
    <p:titleStyle>
      <a:lvl1pPr algn="l" defTabSz="931505" rtl="0" fontAlgn="base">
        <a:lnSpc>
          <a:spcPct val="90000"/>
        </a:lnSpc>
        <a:spcBef>
          <a:spcPct val="0"/>
        </a:spcBef>
        <a:spcAft>
          <a:spcPct val="0"/>
        </a:spcAft>
        <a:defRPr lang="en-US" sz="5398" kern="1200" spc="-102" dirty="0">
          <a:ln w="3175">
            <a:noFill/>
          </a:ln>
          <a:solidFill>
            <a:schemeClr val="tx2"/>
          </a:solidFill>
          <a:latin typeface="+mj-lt"/>
          <a:ea typeface="ＭＳ Ｐゴシック" charset="0"/>
          <a:cs typeface="Segoe UI" pitchFamily="34" charset="0"/>
        </a:defRPr>
      </a:lvl1pPr>
      <a:lvl2pPr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2pPr>
      <a:lvl3pPr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3pPr>
      <a:lvl4pPr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4pPr>
      <a:lvl5pPr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5pPr>
      <a:lvl6pPr marL="457024"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6pPr>
      <a:lvl7pPr marL="914049"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7pPr>
      <a:lvl8pPr marL="1371073"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8pPr>
      <a:lvl9pPr marL="1828098" algn="l" defTabSz="931505" rtl="0" fontAlgn="base">
        <a:lnSpc>
          <a:spcPct val="90000"/>
        </a:lnSpc>
        <a:spcBef>
          <a:spcPct val="0"/>
        </a:spcBef>
        <a:spcAft>
          <a:spcPct val="0"/>
        </a:spcAft>
        <a:defRPr sz="5398">
          <a:solidFill>
            <a:schemeClr val="tx2"/>
          </a:solidFill>
          <a:latin typeface="Segoe UI Light" charset="0"/>
          <a:ea typeface="ＭＳ Ｐゴシック" charset="0"/>
          <a:cs typeface="Segoe UI" charset="0"/>
        </a:defRPr>
      </a:lvl9pPr>
    </p:titleStyle>
    <p:bodyStyle>
      <a:lvl1pPr marL="342768" indent="-342768" algn="l" defTabSz="931505" rtl="0" fontAlgn="base">
        <a:lnSpc>
          <a:spcPct val="90000"/>
        </a:lnSpc>
        <a:spcBef>
          <a:spcPct val="20000"/>
        </a:spcBef>
        <a:spcAft>
          <a:spcPct val="0"/>
        </a:spcAft>
        <a:buSzPct val="90000"/>
        <a:buFont typeface="Arial" charset="0"/>
        <a:buChar char="•"/>
        <a:defRPr sz="3998" kern="1200">
          <a:solidFill>
            <a:schemeClr val="tx2"/>
          </a:solidFill>
          <a:latin typeface="+mj-lt"/>
          <a:ea typeface="ＭＳ Ｐゴシック" charset="0"/>
          <a:cs typeface="ＭＳ Ｐゴシック" charset="0"/>
        </a:defRPr>
      </a:lvl1pPr>
      <a:lvl2pPr marL="583975" indent="-241206" algn="l" defTabSz="931505"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799792" indent="-228513" algn="l" defTabSz="931505"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305" indent="-228513" algn="l" defTabSz="931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6817" indent="-228513" algn="l" defTabSz="931505"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2"/>
            <a:ext cx="11887198" cy="2092881"/>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7" name="Picture 6"/>
          <p:cNvPicPr>
            <a:picLocks noChangeAspect="1"/>
          </p:cNvPicPr>
          <p:nvPr userDrawn="1"/>
        </p:nvPicPr>
        <p:blipFill>
          <a:blip r:embed="rId29"/>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577822664"/>
      </p:ext>
    </p:extLst>
  </p:cSld>
  <p:clrMap bg1="dk1" tx1="lt1" bg2="dk2" tx2="lt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 id="2147484594" r:id="rId11"/>
    <p:sldLayoutId id="2147484595" r:id="rId12"/>
    <p:sldLayoutId id="2147484596" r:id="rId13"/>
    <p:sldLayoutId id="2147484597" r:id="rId14"/>
    <p:sldLayoutId id="2147484598" r:id="rId15"/>
    <p:sldLayoutId id="2147484599" r:id="rId16"/>
    <p:sldLayoutId id="2147484600" r:id="rId17"/>
    <p:sldLayoutId id="2147484601" r:id="rId18"/>
    <p:sldLayoutId id="2147484602" r:id="rId19"/>
    <p:sldLayoutId id="2147484603" r:id="rId20"/>
    <p:sldLayoutId id="2147484604" r:id="rId21"/>
    <p:sldLayoutId id="2147484605" r:id="rId22"/>
    <p:sldLayoutId id="2147484606" r:id="rId23"/>
    <p:sldLayoutId id="2147484607" r:id="rId24"/>
    <p:sldLayoutId id="2147484608" r:id="rId25"/>
    <p:sldLayoutId id="2147484609" r:id="rId26"/>
    <p:sldLayoutId id="2147484610" r:id="rId27"/>
  </p:sldLayoutIdLst>
  <p:transition>
    <p:fade/>
  </p:transition>
  <p:timing>
    <p:tnLst>
      <p:par>
        <p:cTn id="1" dur="indefinite" restart="never" nodeType="tmRoot"/>
      </p:par>
    </p:tnLst>
  </p:timing>
  <p:txStyles>
    <p:titleStyle>
      <a:lvl1pPr algn="l" defTabSz="932667"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3" marR="0" indent="-342873"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154" marR="0" indent="-241281"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036"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3pPr>
      <a:lvl4pPr marL="1028618"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4pPr>
      <a:lvl5pPr marL="1257199" marR="0" indent="-228582"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7" rtl="0" eaLnBrk="1" latinLnBrk="0" hangingPunct="1">
        <a:defRPr sz="1800" kern="1200">
          <a:solidFill>
            <a:schemeClr val="tx1"/>
          </a:solidFill>
          <a:latin typeface="+mn-lt"/>
          <a:ea typeface="+mn-ea"/>
          <a:cs typeface="+mn-cs"/>
        </a:defRPr>
      </a:lvl1pPr>
      <a:lvl2pPr marL="466334" algn="l" defTabSz="932667" rtl="0" eaLnBrk="1" latinLnBrk="0" hangingPunct="1">
        <a:defRPr sz="1800" kern="1200">
          <a:solidFill>
            <a:schemeClr val="tx1"/>
          </a:solidFill>
          <a:latin typeface="+mn-lt"/>
          <a:ea typeface="+mn-ea"/>
          <a:cs typeface="+mn-cs"/>
        </a:defRPr>
      </a:lvl2pPr>
      <a:lvl3pPr marL="932667" algn="l" defTabSz="932667" rtl="0" eaLnBrk="1" latinLnBrk="0" hangingPunct="1">
        <a:defRPr sz="1800" kern="1200">
          <a:solidFill>
            <a:schemeClr val="tx1"/>
          </a:solidFill>
          <a:latin typeface="+mn-lt"/>
          <a:ea typeface="+mn-ea"/>
          <a:cs typeface="+mn-cs"/>
        </a:defRPr>
      </a:lvl3pPr>
      <a:lvl4pPr marL="1399001" algn="l" defTabSz="932667" rtl="0" eaLnBrk="1" latinLnBrk="0" hangingPunct="1">
        <a:defRPr sz="1800" kern="1200">
          <a:solidFill>
            <a:schemeClr val="tx1"/>
          </a:solidFill>
          <a:latin typeface="+mn-lt"/>
          <a:ea typeface="+mn-ea"/>
          <a:cs typeface="+mn-cs"/>
        </a:defRPr>
      </a:lvl4pPr>
      <a:lvl5pPr marL="1865334" algn="l" defTabSz="932667" rtl="0" eaLnBrk="1" latinLnBrk="0" hangingPunct="1">
        <a:defRPr sz="1800" kern="1200">
          <a:solidFill>
            <a:schemeClr val="tx1"/>
          </a:solidFill>
          <a:latin typeface="+mn-lt"/>
          <a:ea typeface="+mn-ea"/>
          <a:cs typeface="+mn-cs"/>
        </a:defRPr>
      </a:lvl5pPr>
      <a:lvl6pPr marL="2331670" algn="l" defTabSz="932667" rtl="0" eaLnBrk="1" latinLnBrk="0" hangingPunct="1">
        <a:defRPr sz="1800" kern="1200">
          <a:solidFill>
            <a:schemeClr val="tx1"/>
          </a:solidFill>
          <a:latin typeface="+mn-lt"/>
          <a:ea typeface="+mn-ea"/>
          <a:cs typeface="+mn-cs"/>
        </a:defRPr>
      </a:lvl6pPr>
      <a:lvl7pPr marL="2798002" algn="l" defTabSz="932667" rtl="0" eaLnBrk="1" latinLnBrk="0" hangingPunct="1">
        <a:defRPr sz="1800" kern="1200">
          <a:solidFill>
            <a:schemeClr val="tx1"/>
          </a:solidFill>
          <a:latin typeface="+mn-lt"/>
          <a:ea typeface="+mn-ea"/>
          <a:cs typeface="+mn-cs"/>
        </a:defRPr>
      </a:lvl7pPr>
      <a:lvl8pPr marL="3264336" algn="l" defTabSz="932667" rtl="0" eaLnBrk="1" latinLnBrk="0" hangingPunct="1">
        <a:defRPr sz="1800" kern="1200">
          <a:solidFill>
            <a:schemeClr val="tx1"/>
          </a:solidFill>
          <a:latin typeface="+mn-lt"/>
          <a:ea typeface="+mn-ea"/>
          <a:cs typeface="+mn-cs"/>
        </a:defRPr>
      </a:lvl8pPr>
      <a:lvl9pPr marL="3730670" algn="l" defTabSz="932667"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4294967295" orient="horz" pos="187">
          <p15:clr>
            <a:srgbClr val="5ACBF0"/>
          </p15:clr>
        </p15:guide>
        <p15:guide id="4294967295" pos="173">
          <p15:clr>
            <a:srgbClr val="5ACBF0"/>
          </p15:clr>
        </p15:guide>
        <p15:guide id="4294967295" pos="749">
          <p15:clr>
            <a:srgbClr val="5ACBF0"/>
          </p15:clr>
        </p15:guide>
        <p15:guide id="4294967295" pos="1325">
          <p15:clr>
            <a:srgbClr val="5ACBF0"/>
          </p15:clr>
        </p15:guide>
        <p15:guide id="4294967295" pos="1901">
          <p15:clr>
            <a:srgbClr val="5ACBF0"/>
          </p15:clr>
        </p15:guide>
        <p15:guide id="4294967295" pos="2477">
          <p15:clr>
            <a:srgbClr val="5ACBF0"/>
          </p15:clr>
        </p15:guide>
        <p15:guide id="4294967295" pos="3053">
          <p15:clr>
            <a:srgbClr val="5ACBF0"/>
          </p15:clr>
        </p15:guide>
        <p15:guide id="4294967295" pos="3629">
          <p15:clr>
            <a:srgbClr val="5ACBF0"/>
          </p15:clr>
        </p15:guide>
        <p15:guide id="4294967295" pos="4205">
          <p15:clr>
            <a:srgbClr val="5ACBF0"/>
          </p15:clr>
        </p15:guide>
        <p15:guide id="4294967295" pos="4781">
          <p15:clr>
            <a:srgbClr val="5ACBF0"/>
          </p15:clr>
        </p15:guide>
        <p15:guide id="4294967295" pos="5357">
          <p15:clr>
            <a:srgbClr val="5ACBF0"/>
          </p15:clr>
        </p15:guide>
        <p15:guide id="4294967295" pos="5933">
          <p15:clr>
            <a:srgbClr val="5ACBF0"/>
          </p15:clr>
        </p15:guide>
        <p15:guide id="4294967295" pos="6509">
          <p15:clr>
            <a:srgbClr val="5ACBF0"/>
          </p15:clr>
        </p15:guide>
        <p15:guide id="4294967295" pos="7085">
          <p15:clr>
            <a:srgbClr val="5ACBF0"/>
          </p15:clr>
        </p15:guide>
        <p15:guide id="4294967295" pos="7661">
          <p15:clr>
            <a:srgbClr val="5ACBF0"/>
          </p15:clr>
        </p15:guide>
        <p15:guide id="4294967295" pos="288">
          <p15:clr>
            <a:srgbClr val="C35EA4"/>
          </p15:clr>
        </p15:guide>
        <p15:guide id="4294967295" pos="7546">
          <p15:clr>
            <a:srgbClr val="C35EA4"/>
          </p15:clr>
        </p15:guide>
        <p15:guide id="4294967295" orient="horz" pos="763">
          <p15:clr>
            <a:srgbClr val="5ACBF0"/>
          </p15:clr>
        </p15:guide>
        <p15:guide id="4294967295" orient="horz" pos="1339">
          <p15:clr>
            <a:srgbClr val="5ACBF0"/>
          </p15:clr>
        </p15:guide>
        <p15:guide id="4294967295" orient="horz" pos="1915">
          <p15:clr>
            <a:srgbClr val="5ACBF0"/>
          </p15:clr>
        </p15:guide>
        <p15:guide id="4294967295" orient="horz" pos="2491">
          <p15:clr>
            <a:srgbClr val="5ACBF0"/>
          </p15:clr>
        </p15:guide>
        <p15:guide id="4294967295" orient="horz" pos="3067">
          <p15:clr>
            <a:srgbClr val="5ACBF0"/>
          </p15:clr>
        </p15:guide>
        <p15:guide id="4294967295" orient="horz" pos="3643">
          <p15:clr>
            <a:srgbClr val="5ACBF0"/>
          </p15:clr>
        </p15:guide>
        <p15:guide id="4294967295" orient="horz" pos="4219">
          <p15:clr>
            <a:srgbClr val="5ACBF0"/>
          </p15:clr>
        </p15:guide>
        <p15:guide id="4294967295" orient="horz" pos="302">
          <p15:clr>
            <a:srgbClr val="C35EA4"/>
          </p15:clr>
        </p15:guide>
        <p15:guide id="4294967295" orient="horz" pos="4104">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13" bIns="0" rtlCol="0" anchor="ctr"/>
          <a:lstStyle>
            <a:lvl1pPr marL="0" algn="l" defTabSz="932468" rtl="0" eaLnBrk="1" latinLnBrk="0" hangingPunct="1">
              <a:defRPr lang="en-US" sz="900" kern="1200">
                <a:solidFill>
                  <a:schemeClr val="bg1"/>
                </a:solidFill>
                <a:latin typeface="+mn-lt"/>
                <a:ea typeface="+mn-ea"/>
                <a:cs typeface="+mn-cs"/>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4" y="6565392"/>
            <a:ext cx="566737" cy="137160"/>
          </a:xfrm>
          <a:prstGeom prst="rect">
            <a:avLst/>
          </a:prstGeom>
        </p:spPr>
        <p:txBody>
          <a:bodyPr vert="horz" lIns="91413" tIns="0" rIns="0" bIns="0" rtlCol="0" anchor="ctr"/>
          <a:lstStyle>
            <a:lvl1pPr algn="r">
              <a:defRPr lang="en-US" sz="900" b="0" kern="1200" smtClean="0">
                <a:solidFill>
                  <a:schemeClr val="bg1"/>
                </a:solidFill>
                <a:latin typeface="+mn-lt"/>
                <a:ea typeface="+mn-ea"/>
                <a:cs typeface="+mn-cs"/>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084190549"/>
      </p:ext>
    </p:extLst>
  </p:cSld>
  <p:clrMap bg1="lt1" tx1="dk1" bg2="lt2" tx2="dk2" accent1="accent1" accent2="accent2" accent3="accent3" accent4="accent4" accent5="accent5" accent6="accent6" hlink="hlink" folHlink="folHlink"/>
  <p:sldLayoutIdLst>
    <p:sldLayoutId id="2147484278" r:id="rId1"/>
    <p:sldLayoutId id="2147484279" r:id="rId2"/>
    <p:sldLayoutId id="2147484280" r:id="rId3"/>
    <p:sldLayoutId id="2147484281" r:id="rId4"/>
    <p:sldLayoutId id="2147484282" r:id="rId5"/>
    <p:sldLayoutId id="2147484283" r:id="rId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132" rtl="0" eaLnBrk="1" latinLnBrk="0" hangingPunct="1">
        <a:spcBef>
          <a:spcPct val="0"/>
        </a:spcBef>
        <a:buNone/>
        <a:defRPr sz="4400" kern="1200">
          <a:solidFill>
            <a:schemeClr val="tx1"/>
          </a:solidFill>
          <a:latin typeface="+mj-lt"/>
          <a:ea typeface="+mj-ea"/>
          <a:cs typeface="+mj-cs"/>
        </a:defRPr>
      </a:lvl1pPr>
    </p:titleStyle>
    <p:bodyStyle>
      <a:lvl1pPr marL="342800" indent="-342800" algn="l" defTabSz="914132"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32" indent="-285666" algn="l" defTabSz="914132"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664" indent="-228533" algn="l" defTabSz="914132"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29"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794"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862"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926"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992"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057"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32" rtl="0" eaLnBrk="1" latinLnBrk="0" hangingPunct="1">
        <a:defRPr sz="1800" kern="1200">
          <a:solidFill>
            <a:schemeClr val="tx1"/>
          </a:solidFill>
          <a:latin typeface="+mn-lt"/>
          <a:ea typeface="+mn-ea"/>
          <a:cs typeface="+mn-cs"/>
        </a:defRPr>
      </a:lvl1pPr>
      <a:lvl2pPr marL="457065" algn="l" defTabSz="914132" rtl="0" eaLnBrk="1" latinLnBrk="0" hangingPunct="1">
        <a:defRPr sz="1800" kern="1200">
          <a:solidFill>
            <a:schemeClr val="tx1"/>
          </a:solidFill>
          <a:latin typeface="+mn-lt"/>
          <a:ea typeface="+mn-ea"/>
          <a:cs typeface="+mn-cs"/>
        </a:defRPr>
      </a:lvl2pPr>
      <a:lvl3pPr marL="914132" algn="l" defTabSz="914132" rtl="0" eaLnBrk="1" latinLnBrk="0" hangingPunct="1">
        <a:defRPr sz="1800" kern="1200">
          <a:solidFill>
            <a:schemeClr val="tx1"/>
          </a:solidFill>
          <a:latin typeface="+mn-lt"/>
          <a:ea typeface="+mn-ea"/>
          <a:cs typeface="+mn-cs"/>
        </a:defRPr>
      </a:lvl3pPr>
      <a:lvl4pPr marL="1371197" algn="l" defTabSz="914132" rtl="0" eaLnBrk="1" latinLnBrk="0" hangingPunct="1">
        <a:defRPr sz="1800" kern="1200">
          <a:solidFill>
            <a:schemeClr val="tx1"/>
          </a:solidFill>
          <a:latin typeface="+mn-lt"/>
          <a:ea typeface="+mn-ea"/>
          <a:cs typeface="+mn-cs"/>
        </a:defRPr>
      </a:lvl4pPr>
      <a:lvl5pPr marL="1828263" algn="l" defTabSz="914132" rtl="0" eaLnBrk="1" latinLnBrk="0" hangingPunct="1">
        <a:defRPr sz="1800" kern="1200">
          <a:solidFill>
            <a:schemeClr val="tx1"/>
          </a:solidFill>
          <a:latin typeface="+mn-lt"/>
          <a:ea typeface="+mn-ea"/>
          <a:cs typeface="+mn-cs"/>
        </a:defRPr>
      </a:lvl5pPr>
      <a:lvl6pPr marL="2285328" algn="l" defTabSz="914132" rtl="0" eaLnBrk="1" latinLnBrk="0" hangingPunct="1">
        <a:defRPr sz="1800" kern="1200">
          <a:solidFill>
            <a:schemeClr val="tx1"/>
          </a:solidFill>
          <a:latin typeface="+mn-lt"/>
          <a:ea typeface="+mn-ea"/>
          <a:cs typeface="+mn-cs"/>
        </a:defRPr>
      </a:lvl6pPr>
      <a:lvl7pPr marL="2742394" algn="l" defTabSz="914132" rtl="0" eaLnBrk="1" latinLnBrk="0" hangingPunct="1">
        <a:defRPr sz="1800" kern="1200">
          <a:solidFill>
            <a:schemeClr val="tx1"/>
          </a:solidFill>
          <a:latin typeface="+mn-lt"/>
          <a:ea typeface="+mn-ea"/>
          <a:cs typeface="+mn-cs"/>
        </a:defRPr>
      </a:lvl7pPr>
      <a:lvl8pPr marL="3199459" algn="l" defTabSz="914132" rtl="0" eaLnBrk="1" latinLnBrk="0" hangingPunct="1">
        <a:defRPr sz="1800" kern="1200">
          <a:solidFill>
            <a:schemeClr val="tx1"/>
          </a:solidFill>
          <a:latin typeface="+mn-lt"/>
          <a:ea typeface="+mn-ea"/>
          <a:cs typeface="+mn-cs"/>
        </a:defRPr>
      </a:lvl8pPr>
      <a:lvl9pPr marL="3656526" algn="l" defTabSz="9141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13" bIns="0" rtlCol="0" anchor="ctr"/>
          <a:lstStyle>
            <a:lvl1pPr marL="0" algn="l" defTabSz="932468" rtl="0" eaLnBrk="1" latinLnBrk="0" hangingPunct="1">
              <a:defRPr lang="en-US" sz="900" kern="1200">
                <a:solidFill>
                  <a:schemeClr val="bg1"/>
                </a:solidFill>
                <a:latin typeface="+mn-lt"/>
                <a:ea typeface="+mn-ea"/>
                <a:cs typeface="+mn-cs"/>
              </a:defRPr>
            </a:lvl1p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4" y="6565392"/>
            <a:ext cx="566737" cy="137160"/>
          </a:xfrm>
          <a:prstGeom prst="rect">
            <a:avLst/>
          </a:prstGeom>
        </p:spPr>
        <p:txBody>
          <a:bodyPr vert="horz" lIns="91413" tIns="0" rIns="0" bIns="0" rtlCol="0" anchor="ctr"/>
          <a:lstStyle>
            <a:lvl1pPr algn="r">
              <a:defRPr lang="en-US" sz="900" b="0" kern="1200" smtClean="0">
                <a:solidFill>
                  <a:schemeClr val="bg1"/>
                </a:solidFill>
                <a:latin typeface="+mn-lt"/>
                <a:ea typeface="+mn-ea"/>
                <a:cs typeface="+mn-cs"/>
              </a:defRPr>
            </a:lvl1p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555493390"/>
      </p:ext>
    </p:extLst>
  </p:cSld>
  <p:clrMap bg1="lt1" tx1="dk1" bg2="lt2" tx2="dk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8" r:id="rId13"/>
    <p:sldLayoutId id="2147484299" r:id="rId14"/>
    <p:sldLayoutId id="2147484300" r:id="rId15"/>
    <p:sldLayoutId id="2147484301" r:id="rId16"/>
    <p:sldLayoutId id="2147484302" r:id="rId17"/>
    <p:sldLayoutId id="2147484303" r:id="rId18"/>
    <p:sldLayoutId id="2147484304" r:id="rId19"/>
    <p:sldLayoutId id="2147484305" r:id="rId20"/>
    <p:sldLayoutId id="2147484306" r:id="rId21"/>
    <p:sldLayoutId id="2147484307" r:id="rId22"/>
    <p:sldLayoutId id="2147484308" r:id="rId23"/>
    <p:sldLayoutId id="2147484309" r:id="rId24"/>
    <p:sldLayoutId id="2147484310" r:id="rId25"/>
    <p:sldLayoutId id="2147484311" r:id="rId26"/>
    <p:sldLayoutId id="2147484312" r:id="rId27"/>
    <p:sldLayoutId id="2147484313" r:id="rId28"/>
    <p:sldLayoutId id="2147484314" r:id="rId29"/>
    <p:sldLayoutId id="2147484315" r:id="rId30"/>
    <p:sldLayoutId id="2147484316" r:id="rId31"/>
    <p:sldLayoutId id="2147484317" r:id="rId32"/>
    <p:sldLayoutId id="2147484318" r:id="rId33"/>
    <p:sldLayoutId id="2147484319"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132" rtl="0" eaLnBrk="1" latinLnBrk="0" hangingPunct="1">
        <a:spcBef>
          <a:spcPct val="0"/>
        </a:spcBef>
        <a:buNone/>
        <a:defRPr sz="4400" kern="1200">
          <a:solidFill>
            <a:schemeClr val="tx1"/>
          </a:solidFill>
          <a:latin typeface="+mj-lt"/>
          <a:ea typeface="+mj-ea"/>
          <a:cs typeface="+mj-cs"/>
        </a:defRPr>
      </a:lvl1pPr>
    </p:titleStyle>
    <p:bodyStyle>
      <a:lvl1pPr marL="342800" indent="-342800" algn="l" defTabSz="914132"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32" indent="-285666" algn="l" defTabSz="914132"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664" indent="-228533" algn="l" defTabSz="914132"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29"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794"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862"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926"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992"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057" indent="-228533" algn="l" defTabSz="91413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32" rtl="0" eaLnBrk="1" latinLnBrk="0" hangingPunct="1">
        <a:defRPr sz="1800" kern="1200">
          <a:solidFill>
            <a:schemeClr val="tx1"/>
          </a:solidFill>
          <a:latin typeface="+mn-lt"/>
          <a:ea typeface="+mn-ea"/>
          <a:cs typeface="+mn-cs"/>
        </a:defRPr>
      </a:lvl1pPr>
      <a:lvl2pPr marL="457065" algn="l" defTabSz="914132" rtl="0" eaLnBrk="1" latinLnBrk="0" hangingPunct="1">
        <a:defRPr sz="1800" kern="1200">
          <a:solidFill>
            <a:schemeClr val="tx1"/>
          </a:solidFill>
          <a:latin typeface="+mn-lt"/>
          <a:ea typeface="+mn-ea"/>
          <a:cs typeface="+mn-cs"/>
        </a:defRPr>
      </a:lvl2pPr>
      <a:lvl3pPr marL="914132" algn="l" defTabSz="914132" rtl="0" eaLnBrk="1" latinLnBrk="0" hangingPunct="1">
        <a:defRPr sz="1800" kern="1200">
          <a:solidFill>
            <a:schemeClr val="tx1"/>
          </a:solidFill>
          <a:latin typeface="+mn-lt"/>
          <a:ea typeface="+mn-ea"/>
          <a:cs typeface="+mn-cs"/>
        </a:defRPr>
      </a:lvl3pPr>
      <a:lvl4pPr marL="1371197" algn="l" defTabSz="914132" rtl="0" eaLnBrk="1" latinLnBrk="0" hangingPunct="1">
        <a:defRPr sz="1800" kern="1200">
          <a:solidFill>
            <a:schemeClr val="tx1"/>
          </a:solidFill>
          <a:latin typeface="+mn-lt"/>
          <a:ea typeface="+mn-ea"/>
          <a:cs typeface="+mn-cs"/>
        </a:defRPr>
      </a:lvl4pPr>
      <a:lvl5pPr marL="1828263" algn="l" defTabSz="914132" rtl="0" eaLnBrk="1" latinLnBrk="0" hangingPunct="1">
        <a:defRPr sz="1800" kern="1200">
          <a:solidFill>
            <a:schemeClr val="tx1"/>
          </a:solidFill>
          <a:latin typeface="+mn-lt"/>
          <a:ea typeface="+mn-ea"/>
          <a:cs typeface="+mn-cs"/>
        </a:defRPr>
      </a:lvl5pPr>
      <a:lvl6pPr marL="2285328" algn="l" defTabSz="914132" rtl="0" eaLnBrk="1" latinLnBrk="0" hangingPunct="1">
        <a:defRPr sz="1800" kern="1200">
          <a:solidFill>
            <a:schemeClr val="tx1"/>
          </a:solidFill>
          <a:latin typeface="+mn-lt"/>
          <a:ea typeface="+mn-ea"/>
          <a:cs typeface="+mn-cs"/>
        </a:defRPr>
      </a:lvl6pPr>
      <a:lvl7pPr marL="2742394" algn="l" defTabSz="914132" rtl="0" eaLnBrk="1" latinLnBrk="0" hangingPunct="1">
        <a:defRPr sz="1800" kern="1200">
          <a:solidFill>
            <a:schemeClr val="tx1"/>
          </a:solidFill>
          <a:latin typeface="+mn-lt"/>
          <a:ea typeface="+mn-ea"/>
          <a:cs typeface="+mn-cs"/>
        </a:defRPr>
      </a:lvl7pPr>
      <a:lvl8pPr marL="3199459" algn="l" defTabSz="914132" rtl="0" eaLnBrk="1" latinLnBrk="0" hangingPunct="1">
        <a:defRPr sz="1800" kern="1200">
          <a:solidFill>
            <a:schemeClr val="tx1"/>
          </a:solidFill>
          <a:latin typeface="+mn-lt"/>
          <a:ea typeface="+mn-ea"/>
          <a:cs typeface="+mn-cs"/>
        </a:defRPr>
      </a:lvl8pPr>
      <a:lvl9pPr marL="3656526" algn="l" defTabSz="91413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5" name="Picture 4"/>
          <p:cNvPicPr>
            <a:picLocks noChangeAspect="1"/>
          </p:cNvPicPr>
          <p:nvPr userDrawn="1"/>
        </p:nvPicPr>
        <p:blipFill>
          <a:blip r:embed="rId32" cstate="screen">
            <a:extLst>
              <a:ext uri="{28A0092B-C50C-407E-A947-70E740481C1C}">
                <a14:useLocalDpi xmlns:a14="http://schemas.microsoft.com/office/drawing/2010/main" val="0"/>
              </a:ext>
            </a:extLst>
          </a:blip>
          <a:stretch>
            <a:fillRect/>
          </a:stretch>
        </p:blipFill>
        <p:spPr>
          <a:xfrm rot="5400000">
            <a:off x="10532394" y="1944335"/>
            <a:ext cx="4298019" cy="409351"/>
          </a:xfrm>
          <a:prstGeom prst="rect">
            <a:avLst/>
          </a:prstGeom>
        </p:spPr>
      </p:pic>
    </p:spTree>
    <p:extLst>
      <p:ext uri="{BB962C8B-B14F-4D97-AF65-F5344CB8AC3E}">
        <p14:creationId xmlns:p14="http://schemas.microsoft.com/office/powerpoint/2010/main" val="2631698910"/>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 id="2147484364" r:id="rId12"/>
    <p:sldLayoutId id="2147484365" r:id="rId13"/>
    <p:sldLayoutId id="2147484366" r:id="rId14"/>
    <p:sldLayoutId id="2147484367" r:id="rId15"/>
    <p:sldLayoutId id="2147484368" r:id="rId16"/>
    <p:sldLayoutId id="2147484369" r:id="rId17"/>
    <p:sldLayoutId id="2147484370" r:id="rId18"/>
    <p:sldLayoutId id="2147484371" r:id="rId19"/>
    <p:sldLayoutId id="2147484372" r:id="rId20"/>
    <p:sldLayoutId id="2147484373" r:id="rId21"/>
    <p:sldLayoutId id="2147484374" r:id="rId22"/>
    <p:sldLayoutId id="2147484375" r:id="rId23"/>
    <p:sldLayoutId id="2147484376" r:id="rId24"/>
    <p:sldLayoutId id="2147484377" r:id="rId25"/>
    <p:sldLayoutId id="2147484378" r:id="rId26"/>
    <p:sldLayoutId id="2147484379" r:id="rId27"/>
    <p:sldLayoutId id="2147484380" r:id="rId28"/>
    <p:sldLayoutId id="2147484381" r:id="rId29"/>
    <p:sldLayoutId id="2147484382" r:id="rId30"/>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661">
          <p15:clr>
            <a:srgbClr val="5ACBF0"/>
          </p15:clr>
        </p15:guide>
        <p15:guide id="4" orient="horz" pos="4219">
          <p15:clr>
            <a:srgbClr val="5ACBF0"/>
          </p15:clr>
        </p15:guide>
        <p15:guide id="5" pos="749">
          <p15:clr>
            <a:srgbClr val="5ACBF0"/>
          </p15:clr>
        </p15:guide>
        <p15:guide id="6" pos="1325">
          <p15:clr>
            <a:srgbClr val="5ACBF0"/>
          </p15:clr>
        </p15:guide>
        <p15:guide id="7" pos="1901">
          <p15:clr>
            <a:srgbClr val="5ACBF0"/>
          </p15:clr>
        </p15:guide>
        <p15:guide id="8" pos="2477">
          <p15:clr>
            <a:srgbClr val="5ACBF0"/>
          </p15:clr>
        </p15:guide>
        <p15:guide id="9" pos="3053">
          <p15:clr>
            <a:srgbClr val="5ACBF0"/>
          </p15:clr>
        </p15:guide>
        <p15:guide id="10" pos="3629">
          <p15:clr>
            <a:srgbClr val="5ACBF0"/>
          </p15:clr>
        </p15:guide>
        <p15:guide id="11" pos="4205">
          <p15:clr>
            <a:srgbClr val="5ACBF0"/>
          </p15:clr>
        </p15:guide>
        <p15:guide id="12" pos="4781">
          <p15:clr>
            <a:srgbClr val="5ACBF0"/>
          </p15:clr>
        </p15:guide>
        <p15:guide id="13" pos="5357">
          <p15:clr>
            <a:srgbClr val="5ACBF0"/>
          </p15:clr>
        </p15:guide>
        <p15:guide id="14" pos="5933">
          <p15:clr>
            <a:srgbClr val="5ACBF0"/>
          </p15:clr>
        </p15:guide>
        <p15:guide id="15" pos="6509">
          <p15:clr>
            <a:srgbClr val="5ACBF0"/>
          </p15:clr>
        </p15:guide>
        <p15:guide id="16" pos="7085">
          <p15:clr>
            <a:srgbClr val="5ACBF0"/>
          </p15:clr>
        </p15:guide>
        <p15:guide id="17" orient="horz" pos="763">
          <p15:clr>
            <a:srgbClr val="5ACBF0"/>
          </p15:clr>
        </p15:guide>
        <p15:guide id="18" orient="horz" pos="1339">
          <p15:clr>
            <a:srgbClr val="5ACBF0"/>
          </p15:clr>
        </p15:guide>
        <p15:guide id="19" orient="horz" pos="1915">
          <p15:clr>
            <a:srgbClr val="5ACBF0"/>
          </p15:clr>
        </p15:guide>
        <p15:guide id="20" orient="horz" pos="2491">
          <p15:clr>
            <a:srgbClr val="5ACBF0"/>
          </p15:clr>
        </p15:guide>
        <p15:guide id="21" orient="horz" pos="3067">
          <p15:clr>
            <a:srgbClr val="5ACBF0"/>
          </p15:clr>
        </p15:guide>
        <p15:guide id="22" orient="horz" pos="3643">
          <p15:clr>
            <a:srgbClr val="5ACBF0"/>
          </p15:clr>
        </p15:guide>
        <p15:guide id="23" pos="288">
          <p15:clr>
            <a:srgbClr val="C35EA4"/>
          </p15:clr>
        </p15:guide>
        <p15:guide id="24" pos="7546">
          <p15:clr>
            <a:srgbClr val="C35EA4"/>
          </p15:clr>
        </p15:guide>
        <p15:guide id="25" orient="horz" pos="302">
          <p15:clr>
            <a:srgbClr val="C35EA4"/>
          </p15:clr>
        </p15:guide>
        <p15:guide id="26" orient="horz" pos="4104">
          <p15:clr>
            <a:srgbClr val="C35E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805035206"/>
      </p:ext>
    </p:extLst>
  </p:cSld>
  <p:clrMap bg1="lt1" tx1="dk1" bg2="lt2" tx2="dk2" accent1="accent1" accent2="accent2" accent3="accent3" accent4="accent4" accent5="accent5" accent6="accent6" hlink="hlink" folHlink="folHlink"/>
  <p:sldLayoutIdLst>
    <p:sldLayoutId id="2147484384" r:id="rId1"/>
    <p:sldLayoutId id="2147484385" r:id="rId2"/>
    <p:sldLayoutId id="2147484386" r:id="rId3"/>
    <p:sldLayoutId id="2147484387" r:id="rId4"/>
    <p:sldLayoutId id="2147484388" r:id="rId5"/>
    <p:sldLayoutId id="2147484389" r:id="rId6"/>
    <p:sldLayoutId id="2147484390" r:id="rId7"/>
    <p:sldLayoutId id="2147484391" r:id="rId8"/>
    <p:sldLayoutId id="2147484392" r:id="rId9"/>
    <p:sldLayoutId id="2147484393" r:id="rId10"/>
    <p:sldLayoutId id="2147484394" r:id="rId11"/>
    <p:sldLayoutId id="2147484395" r:id="rId12"/>
    <p:sldLayoutId id="2147484396" r:id="rId13"/>
    <p:sldLayoutId id="2147484397" r:id="rId14"/>
    <p:sldLayoutId id="2147484398" r:id="rId15"/>
    <p:sldLayoutId id="2147484399" r:id="rId16"/>
    <p:sldLayoutId id="2147484400" r:id="rId17"/>
    <p:sldLayoutId id="2147484401" r:id="rId18"/>
    <p:sldLayoutId id="2147484402" r:id="rId19"/>
    <p:sldLayoutId id="2147484403" r:id="rId20"/>
    <p:sldLayoutId id="2147484404" r:id="rId21"/>
    <p:sldLayoutId id="2147484405" r:id="rId22"/>
    <p:sldLayoutId id="2147484406" r:id="rId23"/>
    <p:sldLayoutId id="2147484407" r:id="rId24"/>
    <p:sldLayoutId id="2147484408" r:id="rId25"/>
    <p:sldLayoutId id="2147484409" r:id="rId26"/>
    <p:sldLayoutId id="2147484410" r:id="rId27"/>
    <p:sldLayoutId id="2147484411" r:id="rId28"/>
    <p:sldLayoutId id="2147484412" r:id="rId29"/>
    <p:sldLayoutId id="2147484413" r:id="rId30"/>
    <p:sldLayoutId id="2147484414" r:id="rId31"/>
    <p:sldLayoutId id="2147484415" r:id="rId32"/>
    <p:sldLayoutId id="2147484416" r:id="rId33"/>
    <p:sldLayoutId id="2147484417" r:id="rId34"/>
    <p:sldLayoutId id="2147484418" r:id="rId3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4250527949"/>
      </p:ext>
    </p:extLst>
  </p:cSld>
  <p:clrMap bg1="lt1" tx1="dk1" bg2="lt2" tx2="dk2" accent1="accent1" accent2="accent2" accent3="accent3" accent4="accent4" accent5="accent5" accent6="accent6" hlink="hlink" folHlink="folHlink"/>
  <p:sldLayoutIdLst>
    <p:sldLayoutId id="2147484420" r:id="rId1"/>
    <p:sldLayoutId id="2147484421" r:id="rId2"/>
    <p:sldLayoutId id="2147484422" r:id="rId3"/>
    <p:sldLayoutId id="2147484423" r:id="rId4"/>
    <p:sldLayoutId id="2147484424" r:id="rId5"/>
    <p:sldLayoutId id="2147484425" r:id="rId6"/>
    <p:sldLayoutId id="2147484426" r:id="rId7"/>
    <p:sldLayoutId id="2147484427" r:id="rId8"/>
    <p:sldLayoutId id="2147484428" r:id="rId9"/>
    <p:sldLayoutId id="2147484429" r:id="rId10"/>
    <p:sldLayoutId id="2147484430" r:id="rId11"/>
    <p:sldLayoutId id="2147484431" r:id="rId12"/>
    <p:sldLayoutId id="2147484432"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795727978"/>
      </p:ext>
    </p:extLst>
  </p:cSld>
  <p:clrMap bg1="lt1" tx1="dk1" bg2="lt2" tx2="dk2" accent1="accent1" accent2="accent2" accent3="accent3" accent4="accent4" accent5="accent5" accent6="accent6" hlink="hlink" folHlink="folHlink"/>
  <p:sldLayoutIdLst>
    <p:sldLayoutId id="2147484434" r:id="rId1"/>
    <p:sldLayoutId id="2147484435" r:id="rId2"/>
    <p:sldLayoutId id="2147484436" r:id="rId3"/>
    <p:sldLayoutId id="2147484437" r:id="rId4"/>
    <p:sldLayoutId id="2147484438" r:id="rId5"/>
    <p:sldLayoutId id="2147484439" r:id="rId6"/>
    <p:sldLayoutId id="2147484440" r:id="rId7"/>
    <p:sldLayoutId id="2147484441" r:id="rId8"/>
    <p:sldLayoutId id="2147484442" r:id="rId9"/>
    <p:sldLayoutId id="2147484443" r:id="rId10"/>
    <p:sldLayoutId id="2147484444" r:id="rId11"/>
    <p:sldLayoutId id="2147484445" r:id="rId12"/>
    <p:sldLayoutId id="2147484446" r:id="rId13"/>
    <p:sldLayoutId id="2147484447" r:id="rId14"/>
    <p:sldLayoutId id="2147484448" r:id="rId15"/>
    <p:sldLayoutId id="2147484449" r:id="rId16"/>
    <p:sldLayoutId id="2147484450" r:id="rId17"/>
    <p:sldLayoutId id="2147484451" r:id="rId18"/>
    <p:sldLayoutId id="2147484452" r:id="rId19"/>
    <p:sldLayoutId id="2147484453" r:id="rId20"/>
    <p:sldLayoutId id="2147484454" r:id="rId21"/>
    <p:sldLayoutId id="2147484455" r:id="rId22"/>
    <p:sldLayoutId id="2147484456" r:id="rId23"/>
    <p:sldLayoutId id="2147484457" r:id="rId24"/>
    <p:sldLayoutId id="2147484458" r:id="rId25"/>
    <p:sldLayoutId id="2147484459" r:id="rId26"/>
    <p:sldLayoutId id="2147484460" r:id="rId27"/>
    <p:sldLayoutId id="2147484461" r:id="rId28"/>
    <p:sldLayoutId id="2147484462" r:id="rId29"/>
    <p:sldLayoutId id="2147484463" r:id="rId30"/>
    <p:sldLayoutId id="2147484464" r:id="rId31"/>
    <p:sldLayoutId id="2147484465" r:id="rId32"/>
    <p:sldLayoutId id="2147484466" r:id="rId33"/>
    <p:sldLayoutId id="2147484467" r:id="rId3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563" rtl="0" eaLnBrk="1" latinLnBrk="0" hangingPunct="1">
              <a:defRPr lang="en-US" sz="900" kern="1200">
                <a:solidFill>
                  <a:schemeClr val="bg1"/>
                </a:solidFill>
                <a:latin typeface="+mn-lt"/>
                <a:ea typeface="+mn-ea"/>
                <a:cs typeface="+mn-cs"/>
              </a:defRPr>
            </a:lvl1p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563"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563"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3224322648"/>
      </p:ext>
    </p:extLst>
  </p:cSld>
  <p:clrMap bg1="lt1" tx1="dk1" bg2="lt2" tx2="dk2" accent1="accent1" accent2="accent2" accent3="accent3" accent4="accent4" accent5="accent5" accent6="accent6" hlink="hlink" folHlink="folHlink"/>
  <p:sldLayoutIdLst>
    <p:sldLayoutId id="2147484469" r:id="rId1"/>
    <p:sldLayoutId id="2147484470" r:id="rId2"/>
    <p:sldLayoutId id="2147484471" r:id="rId3"/>
    <p:sldLayoutId id="2147484472" r:id="rId4"/>
    <p:sldLayoutId id="2147484473" r:id="rId5"/>
    <p:sldLayoutId id="2147484474" r:id="rId6"/>
    <p:sldLayoutId id="2147484475" r:id="rId7"/>
    <p:sldLayoutId id="2147484476" r:id="rId8"/>
    <p:sldLayoutId id="2147484477" r:id="rId9"/>
    <p:sldLayoutId id="2147484478" r:id="rId10"/>
    <p:sldLayoutId id="2147484479" r:id="rId11"/>
    <p:sldLayoutId id="2147484480" r:id="rId12"/>
    <p:sldLayoutId id="2147484481"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224" rtl="0" eaLnBrk="1" latinLnBrk="0" hangingPunct="1">
        <a:spcBef>
          <a:spcPct val="0"/>
        </a:spcBef>
        <a:buNone/>
        <a:defRPr sz="4399" kern="1200">
          <a:solidFill>
            <a:schemeClr val="tx1"/>
          </a:solidFill>
          <a:latin typeface="+mj-lt"/>
          <a:ea typeface="+mj-ea"/>
          <a:cs typeface="+mj-cs"/>
        </a:defRPr>
      </a:lvl1pPr>
    </p:titleStyle>
    <p:bodyStyle>
      <a:lvl1pPr marL="342834" indent="-342834" algn="l" defTabSz="914224" rtl="0" eaLnBrk="1" latinLnBrk="0" hangingPunct="1">
        <a:spcBef>
          <a:spcPct val="20000"/>
        </a:spcBef>
        <a:buFont typeface="Arial" pitchFamily="34" charset="0"/>
        <a:buChar char="•"/>
        <a:defRPr sz="3199" kern="1200">
          <a:solidFill>
            <a:schemeClr val="tx1"/>
          </a:solidFill>
          <a:latin typeface="+mn-lt"/>
          <a:ea typeface="+mn-ea"/>
          <a:cs typeface="+mn-cs"/>
        </a:defRPr>
      </a:lvl1pPr>
      <a:lvl2pPr marL="742807" indent="-285695" algn="l" defTabSz="9142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81" indent="-228557" algn="l" defTabSz="9142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93"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005"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117"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230"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342"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454" indent="-228557" algn="l" defTabSz="9142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24" rtl="0" eaLnBrk="1" latinLnBrk="0" hangingPunct="1">
        <a:defRPr sz="1800" kern="1200">
          <a:solidFill>
            <a:schemeClr val="tx1"/>
          </a:solidFill>
          <a:latin typeface="+mn-lt"/>
          <a:ea typeface="+mn-ea"/>
          <a:cs typeface="+mn-cs"/>
        </a:defRPr>
      </a:lvl1pPr>
      <a:lvl2pPr marL="457112" algn="l" defTabSz="914224" rtl="0" eaLnBrk="1" latinLnBrk="0" hangingPunct="1">
        <a:defRPr sz="1800" kern="1200">
          <a:solidFill>
            <a:schemeClr val="tx1"/>
          </a:solidFill>
          <a:latin typeface="+mn-lt"/>
          <a:ea typeface="+mn-ea"/>
          <a:cs typeface="+mn-cs"/>
        </a:defRPr>
      </a:lvl2pPr>
      <a:lvl3pPr marL="914224" algn="l" defTabSz="914224" rtl="0" eaLnBrk="1" latinLnBrk="0" hangingPunct="1">
        <a:defRPr sz="1800" kern="1200">
          <a:solidFill>
            <a:schemeClr val="tx1"/>
          </a:solidFill>
          <a:latin typeface="+mn-lt"/>
          <a:ea typeface="+mn-ea"/>
          <a:cs typeface="+mn-cs"/>
        </a:defRPr>
      </a:lvl3pPr>
      <a:lvl4pPr marL="1371336" algn="l" defTabSz="914224" rtl="0" eaLnBrk="1" latinLnBrk="0" hangingPunct="1">
        <a:defRPr sz="1800" kern="1200">
          <a:solidFill>
            <a:schemeClr val="tx1"/>
          </a:solidFill>
          <a:latin typeface="+mn-lt"/>
          <a:ea typeface="+mn-ea"/>
          <a:cs typeface="+mn-cs"/>
        </a:defRPr>
      </a:lvl4pPr>
      <a:lvl5pPr marL="1828449" algn="l" defTabSz="914224" rtl="0" eaLnBrk="1" latinLnBrk="0" hangingPunct="1">
        <a:defRPr sz="1800" kern="1200">
          <a:solidFill>
            <a:schemeClr val="tx1"/>
          </a:solidFill>
          <a:latin typeface="+mn-lt"/>
          <a:ea typeface="+mn-ea"/>
          <a:cs typeface="+mn-cs"/>
        </a:defRPr>
      </a:lvl5pPr>
      <a:lvl6pPr marL="2285561" algn="l" defTabSz="914224" rtl="0" eaLnBrk="1" latinLnBrk="0" hangingPunct="1">
        <a:defRPr sz="1800" kern="1200">
          <a:solidFill>
            <a:schemeClr val="tx1"/>
          </a:solidFill>
          <a:latin typeface="+mn-lt"/>
          <a:ea typeface="+mn-ea"/>
          <a:cs typeface="+mn-cs"/>
        </a:defRPr>
      </a:lvl6pPr>
      <a:lvl7pPr marL="2742673" algn="l" defTabSz="914224" rtl="0" eaLnBrk="1" latinLnBrk="0" hangingPunct="1">
        <a:defRPr sz="1800" kern="1200">
          <a:solidFill>
            <a:schemeClr val="tx1"/>
          </a:solidFill>
          <a:latin typeface="+mn-lt"/>
          <a:ea typeface="+mn-ea"/>
          <a:cs typeface="+mn-cs"/>
        </a:defRPr>
      </a:lvl7pPr>
      <a:lvl8pPr marL="3199785" algn="l" defTabSz="914224" rtl="0" eaLnBrk="1" latinLnBrk="0" hangingPunct="1">
        <a:defRPr sz="1800" kern="1200">
          <a:solidFill>
            <a:schemeClr val="tx1"/>
          </a:solidFill>
          <a:latin typeface="+mn-lt"/>
          <a:ea typeface="+mn-ea"/>
          <a:cs typeface="+mn-cs"/>
        </a:defRPr>
      </a:lvl8pPr>
      <a:lvl9pPr marL="3656897" algn="l" defTabSz="91422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accent4"/>
        </a:solidFill>
        <a:effectLst/>
      </p:bgPr>
    </p:bg>
    <p:spTree>
      <p:nvGrpSpPr>
        <p:cNvPr id="1" name=""/>
        <p:cNvGrpSpPr/>
        <p:nvPr/>
      </p:nvGrpSpPr>
      <p:grpSpPr>
        <a:xfrm>
          <a:off x="0" y="0"/>
          <a:ext cx="0" cy="0"/>
          <a:chOff x="0" y="0"/>
          <a:chExt cx="0" cy="0"/>
        </a:xfrm>
      </p:grpSpPr>
      <p:sp>
        <p:nvSpPr>
          <p:cNvPr id="7" name="Footer Placeholder 2"/>
          <p:cNvSpPr>
            <a:spLocks noGrp="1"/>
          </p:cNvSpPr>
          <p:nvPr>
            <p:ph type="ftr" sz="quarter" idx="3"/>
          </p:nvPr>
        </p:nvSpPr>
        <p:spPr>
          <a:xfrm>
            <a:off x="457200" y="6565392"/>
            <a:ext cx="3937000" cy="137160"/>
          </a:xfrm>
          <a:prstGeom prst="rect">
            <a:avLst/>
          </a:prstGeom>
        </p:spPr>
        <p:txBody>
          <a:bodyPr vert="horz" lIns="0" tIns="0" rIns="91440" bIns="0" rtlCol="0" anchor="ctr"/>
          <a:lstStyle>
            <a:lvl1pPr marL="0" algn="l" defTabSz="932742" rtl="0" eaLnBrk="1" latinLnBrk="0" hangingPunct="1">
              <a:defRPr lang="en-US" sz="900" kern="1200">
                <a:solidFill>
                  <a:schemeClr val="bg1"/>
                </a:solidFill>
                <a:latin typeface="+mn-lt"/>
                <a:ea typeface="+mn-ea"/>
                <a:cs typeface="+mn-cs"/>
              </a:defRPr>
            </a:lvl1p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 name="Slide Number Placeholder 4"/>
          <p:cNvSpPr>
            <a:spLocks noGrp="1"/>
          </p:cNvSpPr>
          <p:nvPr>
            <p:ph type="sldNum" sz="quarter" idx="4"/>
          </p:nvPr>
        </p:nvSpPr>
        <p:spPr>
          <a:xfrm>
            <a:off x="11595101" y="6565392"/>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1722776768"/>
      </p:ext>
    </p:extLst>
  </p:cSld>
  <p:clrMap bg1="lt1" tx1="dk1" bg2="lt2" tx2="dk2" accent1="accent1" accent2="accent2" accent3="accent3" accent4="accent4" accent5="accent5" accent6="accent6" hlink="hlink" folHlink="folHlink"/>
  <p:sldLayoutIdLst>
    <p:sldLayoutId id="2147484483" r:id="rId1"/>
    <p:sldLayoutId id="2147484484" r:id="rId2"/>
    <p:sldLayoutId id="2147484485" r:id="rId3"/>
    <p:sldLayoutId id="2147484486" r:id="rId4"/>
    <p:sldLayoutId id="2147484487" r:id="rId5"/>
    <p:sldLayoutId id="2147484488" r:id="rId6"/>
    <p:sldLayoutId id="2147484489" r:id="rId7"/>
    <p:sldLayoutId id="2147484490" r:id="rId8"/>
    <p:sldLayoutId id="2147484491" r:id="rId9"/>
    <p:sldLayoutId id="2147484492" r:id="rId10"/>
    <p:sldLayoutId id="2147484493" r:id="rId11"/>
    <p:sldLayoutId id="2147484494" r:id="rId12"/>
    <p:sldLayoutId id="2147484495"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173">
          <p15:clr>
            <a:srgbClr val="547EBF"/>
          </p15:clr>
        </p15:guide>
        <p15:guide id="2" orient="horz" pos="187">
          <p15:clr>
            <a:srgbClr val="547EBF"/>
          </p15:clr>
        </p15:guide>
        <p15:guide id="3" orient="horz" pos="4219">
          <p15:clr>
            <a:srgbClr val="547EBF"/>
          </p15:clr>
        </p15:guide>
        <p15:guide id="4" pos="7661">
          <p15:clr>
            <a:srgbClr val="547EBF"/>
          </p15:clr>
        </p15:guide>
        <p15:guide id="5" orient="horz" pos="763">
          <p15:clr>
            <a:srgbClr val="A4A3A4"/>
          </p15:clr>
        </p15:guide>
        <p15:guide id="6" orient="horz" pos="1339">
          <p15:clr>
            <a:srgbClr val="A4A3A4"/>
          </p15:clr>
        </p15:guide>
        <p15:guide id="7" orient="horz" pos="1915">
          <p15:clr>
            <a:srgbClr val="A4A3A4"/>
          </p15:clr>
        </p15:guide>
        <p15:guide id="8" orient="horz" pos="2491">
          <p15:clr>
            <a:srgbClr val="A4A3A4"/>
          </p15:clr>
        </p15:guide>
        <p15:guide id="9" orient="horz" pos="3067">
          <p15:clr>
            <a:srgbClr val="A4A3A4"/>
          </p15:clr>
        </p15:guide>
        <p15:guide id="10" orient="horz" pos="3643">
          <p15:clr>
            <a:srgbClr val="A4A3A4"/>
          </p15:clr>
        </p15:guide>
        <p15:guide id="11" pos="749">
          <p15:clr>
            <a:srgbClr val="A4A3A4"/>
          </p15:clr>
        </p15:guide>
        <p15:guide id="12" pos="1325">
          <p15:clr>
            <a:srgbClr val="A4A3A4"/>
          </p15:clr>
        </p15:guide>
        <p15:guide id="13" pos="1901">
          <p15:clr>
            <a:srgbClr val="A4A3A4"/>
          </p15:clr>
        </p15:guide>
        <p15:guide id="14" pos="2477">
          <p15:clr>
            <a:srgbClr val="A4A3A4"/>
          </p15:clr>
        </p15:guide>
        <p15:guide id="15" pos="3053">
          <p15:clr>
            <a:srgbClr val="A4A3A4"/>
          </p15:clr>
        </p15:guide>
        <p15:guide id="16" pos="3629">
          <p15:clr>
            <a:srgbClr val="A4A3A4"/>
          </p15:clr>
        </p15:guide>
        <p15:guide id="17" pos="4205">
          <p15:clr>
            <a:srgbClr val="A4A3A4"/>
          </p15:clr>
        </p15:guide>
        <p15:guide id="18" pos="4781">
          <p15:clr>
            <a:srgbClr val="A4A3A4"/>
          </p15:clr>
        </p15:guide>
        <p15:guide id="19" pos="5357">
          <p15:clr>
            <a:srgbClr val="A4A3A4"/>
          </p15:clr>
        </p15:guide>
        <p15:guide id="20" pos="5933">
          <p15:clr>
            <a:srgbClr val="A4A3A4"/>
          </p15:clr>
        </p15:guide>
        <p15:guide id="21" pos="6509">
          <p15:clr>
            <a:srgbClr val="A4A3A4"/>
          </p15:clr>
        </p15:guide>
        <p15:guide id="22" pos="7085">
          <p15:clr>
            <a:srgbClr val="A4A3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0.xml"/><Relationship Id="rId1" Type="http://schemas.openxmlformats.org/officeDocument/2006/relationships/slideLayout" Target="../slideLayouts/slideLayout32.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1.xml"/><Relationship Id="rId1" Type="http://schemas.openxmlformats.org/officeDocument/2006/relationships/slideLayout" Target="../slideLayouts/slideLayout155.xml"/><Relationship Id="rId5" Type="http://schemas.openxmlformats.org/officeDocument/2006/relationships/image" Target="../media/image51.png"/><Relationship Id="rId4" Type="http://schemas.openxmlformats.org/officeDocument/2006/relationships/image" Target="../media/image5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13.xml"/><Relationship Id="rId1" Type="http://schemas.openxmlformats.org/officeDocument/2006/relationships/slideLayout" Target="../slideLayouts/slideLayout155.xml"/><Relationship Id="rId4" Type="http://schemas.openxmlformats.org/officeDocument/2006/relationships/image" Target="../media/image54.emf"/></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6.xml"/><Relationship Id="rId1" Type="http://schemas.openxmlformats.org/officeDocument/2006/relationships/tags" Target="../tags/tag7.xml"/><Relationship Id="rId5" Type="http://schemas.openxmlformats.org/officeDocument/2006/relationships/image" Target="../media/image55.png"/><Relationship Id="rId4" Type="http://schemas.openxmlformats.org/officeDocument/2006/relationships/chart" Target="../charts/chart1.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83.xml"/><Relationship Id="rId2" Type="http://schemas.openxmlformats.org/officeDocument/2006/relationships/tags" Target="../tags/tag9.xml"/><Relationship Id="rId1" Type="http://schemas.openxmlformats.org/officeDocument/2006/relationships/tags" Target="../tags/tag8.xml"/><Relationship Id="rId5" Type="http://schemas.openxmlformats.org/officeDocument/2006/relationships/image" Target="../media/image55.png"/><Relationship Id="rId4" Type="http://schemas.openxmlformats.org/officeDocument/2006/relationships/notesSlide" Target="../notesSlides/notesSlide15.xml"/></Relationships>
</file>

<file path=ppt/slides/_rels/slide17.xml.rels><?xml version="1.0" encoding="UTF-8" standalone="yes"?>
<Relationships xmlns="http://schemas.openxmlformats.org/package/2006/relationships"><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16.xml"/><Relationship Id="rId1" Type="http://schemas.openxmlformats.org/officeDocument/2006/relationships/slideLayout" Target="../slideLayouts/slideLayout83.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83.xml"/><Relationship Id="rId1" Type="http://schemas.openxmlformats.org/officeDocument/2006/relationships/tags" Target="../tags/tag10.xml"/><Relationship Id="rId4" Type="http://schemas.openxmlformats.org/officeDocument/2006/relationships/image" Target="../media/image5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6.xml"/><Relationship Id="rId1" Type="http://schemas.openxmlformats.org/officeDocument/2006/relationships/tags" Target="../tags/tag11.xml"/><Relationship Id="rId4" Type="http://schemas.openxmlformats.org/officeDocument/2006/relationships/image" Target="../media/image55.png"/></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70.xml"/></Relationships>
</file>

<file path=ppt/slides/_rels/slide2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9.xml"/><Relationship Id="rId1" Type="http://schemas.openxmlformats.org/officeDocument/2006/relationships/slideLayout" Target="../slideLayouts/slideLayout202.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3.png"/></Relationships>
</file>

<file path=ppt/slides/_rels/slide2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0.xml"/><Relationship Id="rId1" Type="http://schemas.openxmlformats.org/officeDocument/2006/relationships/slideLayout" Target="../slideLayouts/slideLayout3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2.xml"/><Relationship Id="rId1" Type="http://schemas.openxmlformats.org/officeDocument/2006/relationships/slideLayout" Target="../slideLayouts/slideLayout32.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2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3.xml"/><Relationship Id="rId1" Type="http://schemas.openxmlformats.org/officeDocument/2006/relationships/slideLayout" Target="../slideLayouts/slideLayout76.xml"/></Relationships>
</file>

<file path=ppt/slides/_rels/slide2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4.xml"/><Relationship Id="rId1" Type="http://schemas.openxmlformats.org/officeDocument/2006/relationships/slideLayout" Target="../slideLayouts/slideLayout32.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3.png"/></Relationships>
</file>

<file path=ppt/slides/_rels/slide2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5.xml"/><Relationship Id="rId1" Type="http://schemas.openxmlformats.org/officeDocument/2006/relationships/slideLayout" Target="../slideLayouts/slideLayout215.xml"/><Relationship Id="rId4" Type="http://schemas.openxmlformats.org/officeDocument/2006/relationships/image" Target="../media/image47.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5.xml"/></Relationships>
</file>

<file path=ppt/slides/_rels/slide2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7.xml"/><Relationship Id="rId1" Type="http://schemas.openxmlformats.org/officeDocument/2006/relationships/slideLayout" Target="../slideLayouts/slideLayout215.xml"/><Relationship Id="rId4" Type="http://schemas.openxmlformats.org/officeDocument/2006/relationships/image" Target="../media/image68.gif"/></Relationships>
</file>

<file path=ppt/slides/_rels/slide29.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notesSlide" Target="../notesSlides/notesSlide28.xml"/><Relationship Id="rId1" Type="http://schemas.openxmlformats.org/officeDocument/2006/relationships/slideLayout" Target="../slideLayouts/slideLayout228.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png"/></Relationships>
</file>

<file path=ppt/slides/_rels/slide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xml"/><Relationship Id="rId1" Type="http://schemas.openxmlformats.org/officeDocument/2006/relationships/slideLayout" Target="../slideLayouts/slideLayout273.xml"/><Relationship Id="rId4" Type="http://schemas.openxmlformats.org/officeDocument/2006/relationships/image" Target="../media/image33.png"/></Relationships>
</file>

<file path=ppt/slides/_rels/slide3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29.xml"/><Relationship Id="rId1" Type="http://schemas.openxmlformats.org/officeDocument/2006/relationships/slideLayout" Target="../slideLayouts/slideLayout228.xml"/></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262.xml"/></Relationships>
</file>

<file path=ppt/slides/_rels/slide3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1.xml"/><Relationship Id="rId1" Type="http://schemas.openxmlformats.org/officeDocument/2006/relationships/slideLayout" Target="../slideLayouts/slideLayout307.xml"/><Relationship Id="rId5" Type="http://schemas.openxmlformats.org/officeDocument/2006/relationships/image" Target="../media/image76.png"/><Relationship Id="rId4" Type="http://schemas.openxmlformats.org/officeDocument/2006/relationships/hyperlink" Target="http://myignite.microsoft.com/" TargetMode="Externa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7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69.xml"/><Relationship Id="rId1" Type="http://schemas.openxmlformats.org/officeDocument/2006/relationships/tags" Target="../tags/tag4.xml"/></Relationships>
</file>

<file path=ppt/slides/_rels/slide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4.xml"/><Relationship Id="rId1" Type="http://schemas.openxmlformats.org/officeDocument/2006/relationships/slideLayout" Target="../slideLayouts/slideLayout43.xml"/><Relationship Id="rId4" Type="http://schemas.openxmlformats.org/officeDocument/2006/relationships/image" Target="../media/image34.png"/></Relationships>
</file>

<file path=ppt/slides/_rels/slide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slideLayout" Target="../slideLayouts/slideLayout43.xml"/><Relationship Id="rId7" Type="http://schemas.openxmlformats.org/officeDocument/2006/relationships/slide" Target="slide7.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35.png"/><Relationship Id="rId11" Type="http://schemas.openxmlformats.org/officeDocument/2006/relationships/image" Target="../media/image39.png"/><Relationship Id="rId5" Type="http://schemas.openxmlformats.org/officeDocument/2006/relationships/slide" Target="slide31.xml"/><Relationship Id="rId10" Type="http://schemas.openxmlformats.org/officeDocument/2006/relationships/image" Target="../media/image38.png"/><Relationship Id="rId4" Type="http://schemas.openxmlformats.org/officeDocument/2006/relationships/notesSlide" Target="../notesSlides/notesSlide5.xml"/><Relationship Id="rId9" Type="http://schemas.openxmlformats.org/officeDocument/2006/relationships/image" Target="../media/image37.png"/></Relationships>
</file>

<file path=ppt/slides/_rels/slide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6.xml"/><Relationship Id="rId1" Type="http://schemas.openxmlformats.org/officeDocument/2006/relationships/slideLayout" Target="../slideLayouts/slideLayout32.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3.xml"/></Relationships>
</file>

<file path=ppt/slides/_rels/slide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xml"/><Relationship Id="rId1" Type="http://schemas.openxmlformats.org/officeDocument/2006/relationships/slideLayout" Target="../slideLayouts/slideLayout107.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9234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496468" y="3174954"/>
            <a:ext cx="2286000" cy="8332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mn-ea"/>
                <a:cs typeface="Segoe UI" pitchFamily="34" charset="0"/>
              </a:rPr>
              <a:t>High performance and tuned within the appliance</a:t>
            </a: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 name="Rectangle 8"/>
          <p:cNvSpPr/>
          <p:nvPr/>
        </p:nvSpPr>
        <p:spPr>
          <a:xfrm>
            <a:off x="6114346" y="3174954"/>
            <a:ext cx="2286000" cy="9205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End-user authentication with Active Directory</a:t>
            </a: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 name="Rectangle 9"/>
          <p:cNvSpPr/>
          <p:nvPr/>
        </p:nvSpPr>
        <p:spPr>
          <a:xfrm>
            <a:off x="9196956" y="5601863"/>
            <a:ext cx="2286000" cy="9833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Accessible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insights</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for everyone with Microsoft BI tools</a:t>
            </a: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 name="Rectangle 10"/>
          <p:cNvSpPr/>
          <p:nvPr/>
        </p:nvSpPr>
        <p:spPr>
          <a:xfrm>
            <a:off x="6163919" y="5545634"/>
            <a:ext cx="2286000" cy="8992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Managed and monitored using System Center</a:t>
            </a: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2" name="Rectangle 11"/>
          <p:cNvSpPr/>
          <p:nvPr/>
        </p:nvSpPr>
        <p:spPr>
          <a:xfrm>
            <a:off x="3450721" y="5601863"/>
            <a:ext cx="2286000" cy="379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1242717" rtl="0" eaLnBrk="1" fontAlgn="base" latinLnBrk="0" hangingPunct="1">
              <a:lnSpc>
                <a:spcPct val="90000"/>
              </a:lnSpc>
              <a:spcBef>
                <a:spcPts val="1797"/>
              </a:spcBef>
              <a:spcAft>
                <a:spcPts val="0"/>
              </a:spcAft>
              <a:buClrTx/>
              <a:buSzPct val="75000"/>
              <a:buFontTx/>
              <a:buNone/>
              <a:tabLst/>
              <a:defRPr/>
            </a:pPr>
            <a:r>
              <a:rPr kumimoji="0" lang="en-US" sz="1800" b="0" i="0" u="none" strike="noStrike" kern="1200" cap="none" spc="0" normalizeH="0" baseline="0" noProof="0" dirty="0" smtClean="0">
                <a:ln>
                  <a:noFill/>
                </a:ln>
                <a:solidFill>
                  <a:srgbClr val="505050"/>
                </a:solidFill>
                <a:effectLst/>
                <a:uLnTx/>
                <a:uFillTx/>
                <a:latin typeface="Segoe UI"/>
                <a:ea typeface="+mn-ea"/>
                <a:cs typeface="+mn-cs"/>
              </a:rPr>
              <a:t>100-percent Apache Hadoop</a:t>
            </a: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nvGrpSpPr>
          <p:cNvPr id="13" name="Group 12"/>
          <p:cNvGrpSpPr/>
          <p:nvPr/>
        </p:nvGrpSpPr>
        <p:grpSpPr>
          <a:xfrm>
            <a:off x="544849" y="1702059"/>
            <a:ext cx="2012950" cy="4883150"/>
            <a:chOff x="5287963" y="1144588"/>
            <a:chExt cx="2012950" cy="4883150"/>
          </a:xfrm>
        </p:grpSpPr>
        <p:grpSp>
          <p:nvGrpSpPr>
            <p:cNvPr id="16" name="Group 16"/>
            <p:cNvGrpSpPr>
              <a:grpSpLocks noChangeAspect="1"/>
            </p:cNvGrpSpPr>
            <p:nvPr/>
          </p:nvGrpSpPr>
          <p:grpSpPr bwMode="auto">
            <a:xfrm>
              <a:off x="5287963" y="1144588"/>
              <a:ext cx="2012950" cy="4883150"/>
              <a:chOff x="2887" y="721"/>
              <a:chExt cx="1268" cy="3076"/>
            </a:xfrm>
          </p:grpSpPr>
          <p:sp>
            <p:nvSpPr>
              <p:cNvPr id="20" name="AutoShape 15"/>
              <p:cNvSpPr>
                <a:spLocks noChangeAspect="1" noChangeArrowheads="1" noTextEdit="1"/>
              </p:cNvSpPr>
              <p:nvPr/>
            </p:nvSpPr>
            <p:spPr bwMode="auto">
              <a:xfrm>
                <a:off x="2887" y="721"/>
                <a:ext cx="1268" cy="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1" name="Freeform 17"/>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2" name="Freeform 18"/>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23" name="Freeform 19"/>
              <p:cNvSpPr>
                <a:spLocks/>
              </p:cNvSpPr>
              <p:nvPr/>
            </p:nvSpPr>
            <p:spPr bwMode="auto">
              <a:xfrm>
                <a:off x="2885" y="721"/>
                <a:ext cx="1263" cy="152"/>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grpSp>
        <p:sp>
          <p:nvSpPr>
            <p:cNvPr id="17" name="TextBox 16"/>
            <p:cNvSpPr txBox="1"/>
            <p:nvPr/>
          </p:nvSpPr>
          <p:spPr>
            <a:xfrm>
              <a:off x="5518630" y="1663945"/>
              <a:ext cx="1551214" cy="1477328"/>
            </a:xfrm>
            <a:prstGeom prst="rect">
              <a:avLst/>
            </a:prstGeom>
            <a:noFill/>
          </p:spPr>
          <p:txBody>
            <a:bodyPr wrap="square" lIns="0" tIns="320040" rIns="0" bIns="320040"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SQL Server</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Parallel Data</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Warehouse</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18" name="TextBox 17"/>
            <p:cNvSpPr txBox="1"/>
            <p:nvPr/>
          </p:nvSpPr>
          <p:spPr>
            <a:xfrm>
              <a:off x="5518630" y="4306662"/>
              <a:ext cx="1551214" cy="1200329"/>
            </a:xfrm>
            <a:prstGeom prst="rect">
              <a:avLst/>
            </a:prstGeom>
            <a:noFill/>
          </p:spPr>
          <p:txBody>
            <a:bodyPr wrap="square" lIns="0" tIns="457200" rIns="0" bIns="457200"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Hadoop</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19" name="TextBox 18"/>
            <p:cNvSpPr txBox="1"/>
            <p:nvPr/>
          </p:nvSpPr>
          <p:spPr>
            <a:xfrm>
              <a:off x="5518630" y="3389208"/>
              <a:ext cx="1551214" cy="646331"/>
            </a:xfrm>
            <a:prstGeom prst="rect">
              <a:avLst/>
            </a:prstGeom>
            <a:noFill/>
          </p:spPr>
          <p:txBody>
            <a:bodyPr wrap="square" lIns="0" tIns="182880" rIns="0" bIns="182880"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PolyBase</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sp>
        <p:nvSpPr>
          <p:cNvPr id="27" name="Freeform 11"/>
          <p:cNvSpPr>
            <a:spLocks noEditPoints="1"/>
          </p:cNvSpPr>
          <p:nvPr/>
        </p:nvSpPr>
        <p:spPr bwMode="auto">
          <a:xfrm>
            <a:off x="6663566" y="2096263"/>
            <a:ext cx="883311" cy="1137825"/>
          </a:xfrm>
          <a:custGeom>
            <a:avLst/>
            <a:gdLst>
              <a:gd name="T0" fmla="*/ 13 w 222"/>
              <a:gd name="T1" fmla="*/ 158 h 287"/>
              <a:gd name="T2" fmla="*/ 13 w 222"/>
              <a:gd name="T3" fmla="*/ 171 h 287"/>
              <a:gd name="T4" fmla="*/ 30 w 222"/>
              <a:gd name="T5" fmla="*/ 218 h 287"/>
              <a:gd name="T6" fmla="*/ 111 w 222"/>
              <a:gd name="T7" fmla="*/ 273 h 287"/>
              <a:gd name="T8" fmla="*/ 192 w 222"/>
              <a:gd name="T9" fmla="*/ 218 h 287"/>
              <a:gd name="T10" fmla="*/ 209 w 222"/>
              <a:gd name="T11" fmla="*/ 171 h 287"/>
              <a:gd name="T12" fmla="*/ 209 w 222"/>
              <a:gd name="T13" fmla="*/ 55 h 287"/>
              <a:gd name="T14" fmla="*/ 13 w 222"/>
              <a:gd name="T15" fmla="*/ 158 h 287"/>
              <a:gd name="T16" fmla="*/ 204 w 222"/>
              <a:gd name="T17" fmla="*/ 40 h 287"/>
              <a:gd name="T18" fmla="*/ 186 w 222"/>
              <a:gd name="T19" fmla="*/ 29 h 287"/>
              <a:gd name="T20" fmla="*/ 111 w 222"/>
              <a:gd name="T21" fmla="*/ 14 h 287"/>
              <a:gd name="T22" fmla="*/ 13 w 222"/>
              <a:gd name="T23" fmla="*/ 44 h 287"/>
              <a:gd name="T24" fmla="*/ 13 w 222"/>
              <a:gd name="T25" fmla="*/ 100 h 287"/>
              <a:gd name="T26" fmla="*/ 209 w 222"/>
              <a:gd name="T27" fmla="*/ 51 h 287"/>
              <a:gd name="T28" fmla="*/ 209 w 222"/>
              <a:gd name="T29" fmla="*/ 44 h 287"/>
              <a:gd name="T30" fmla="*/ 208 w 222"/>
              <a:gd name="T31" fmla="*/ 43 h 287"/>
              <a:gd name="T32" fmla="*/ 204 w 222"/>
              <a:gd name="T33" fmla="*/ 40 h 287"/>
              <a:gd name="T34" fmla="*/ 219 w 222"/>
              <a:gd name="T35" fmla="*/ 35 h 287"/>
              <a:gd name="T36" fmla="*/ 111 w 222"/>
              <a:gd name="T37" fmla="*/ 0 h 287"/>
              <a:gd name="T38" fmla="*/ 2 w 222"/>
              <a:gd name="T39" fmla="*/ 35 h 287"/>
              <a:gd name="T40" fmla="*/ 0 w 222"/>
              <a:gd name="T41" fmla="*/ 38 h 287"/>
              <a:gd name="T42" fmla="*/ 0 w 222"/>
              <a:gd name="T43" fmla="*/ 172 h 287"/>
              <a:gd name="T44" fmla="*/ 0 w 222"/>
              <a:gd name="T45" fmla="*/ 172 h 287"/>
              <a:gd name="T46" fmla="*/ 18 w 222"/>
              <a:gd name="T47" fmla="*/ 225 h 287"/>
              <a:gd name="T48" fmla="*/ 110 w 222"/>
              <a:gd name="T49" fmla="*/ 287 h 287"/>
              <a:gd name="T50" fmla="*/ 111 w 222"/>
              <a:gd name="T51" fmla="*/ 287 h 287"/>
              <a:gd name="T52" fmla="*/ 112 w 222"/>
              <a:gd name="T53" fmla="*/ 287 h 287"/>
              <a:gd name="T54" fmla="*/ 204 w 222"/>
              <a:gd name="T55" fmla="*/ 225 h 287"/>
              <a:gd name="T56" fmla="*/ 222 w 222"/>
              <a:gd name="T57" fmla="*/ 172 h 287"/>
              <a:gd name="T58" fmla="*/ 222 w 222"/>
              <a:gd name="T59" fmla="*/ 172 h 287"/>
              <a:gd name="T60" fmla="*/ 222 w 222"/>
              <a:gd name="T61" fmla="*/ 38 h 287"/>
              <a:gd name="T62" fmla="*/ 219 w 222"/>
              <a:gd name="T63" fmla="*/ 35 h 287"/>
              <a:gd name="T64" fmla="*/ 215 w 222"/>
              <a:gd name="T65" fmla="*/ 171 h 287"/>
              <a:gd name="T66" fmla="*/ 215 w 222"/>
              <a:gd name="T67" fmla="*/ 171 h 287"/>
              <a:gd name="T68" fmla="*/ 198 w 222"/>
              <a:gd name="T69" fmla="*/ 222 h 287"/>
              <a:gd name="T70" fmla="*/ 111 w 222"/>
              <a:gd name="T71" fmla="*/ 280 h 287"/>
              <a:gd name="T72" fmla="*/ 111 w 222"/>
              <a:gd name="T73" fmla="*/ 280 h 287"/>
              <a:gd name="T74" fmla="*/ 111 w 222"/>
              <a:gd name="T75" fmla="*/ 280 h 287"/>
              <a:gd name="T76" fmla="*/ 24 w 222"/>
              <a:gd name="T77" fmla="*/ 222 h 287"/>
              <a:gd name="T78" fmla="*/ 7 w 222"/>
              <a:gd name="T79" fmla="*/ 171 h 287"/>
              <a:gd name="T80" fmla="*/ 7 w 222"/>
              <a:gd name="T81" fmla="*/ 171 h 287"/>
              <a:gd name="T82" fmla="*/ 7 w 222"/>
              <a:gd name="T83" fmla="*/ 41 h 287"/>
              <a:gd name="T84" fmla="*/ 8 w 222"/>
              <a:gd name="T85" fmla="*/ 40 h 287"/>
              <a:gd name="T86" fmla="*/ 111 w 222"/>
              <a:gd name="T87" fmla="*/ 7 h 287"/>
              <a:gd name="T88" fmla="*/ 214 w 222"/>
              <a:gd name="T89" fmla="*/ 40 h 287"/>
              <a:gd name="T90" fmla="*/ 215 w 222"/>
              <a:gd name="T91" fmla="*/ 41 h 287"/>
              <a:gd name="T92" fmla="*/ 215 w 222"/>
              <a:gd name="T93" fmla="*/ 17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287">
                <a:moveTo>
                  <a:pt x="13" y="158"/>
                </a:moveTo>
                <a:cubicBezTo>
                  <a:pt x="13" y="171"/>
                  <a:pt x="13" y="171"/>
                  <a:pt x="13" y="171"/>
                </a:cubicBezTo>
                <a:cubicBezTo>
                  <a:pt x="14" y="174"/>
                  <a:pt x="17" y="196"/>
                  <a:pt x="30" y="218"/>
                </a:cubicBezTo>
                <a:cubicBezTo>
                  <a:pt x="48" y="250"/>
                  <a:pt x="75" y="268"/>
                  <a:pt x="111" y="273"/>
                </a:cubicBezTo>
                <a:cubicBezTo>
                  <a:pt x="147" y="268"/>
                  <a:pt x="174" y="250"/>
                  <a:pt x="192" y="218"/>
                </a:cubicBezTo>
                <a:cubicBezTo>
                  <a:pt x="205" y="196"/>
                  <a:pt x="208" y="174"/>
                  <a:pt x="209" y="171"/>
                </a:cubicBezTo>
                <a:cubicBezTo>
                  <a:pt x="209" y="55"/>
                  <a:pt x="209" y="55"/>
                  <a:pt x="209" y="55"/>
                </a:cubicBezTo>
                <a:cubicBezTo>
                  <a:pt x="131" y="56"/>
                  <a:pt x="61" y="96"/>
                  <a:pt x="13" y="158"/>
                </a:cubicBezTo>
                <a:close/>
                <a:moveTo>
                  <a:pt x="204" y="40"/>
                </a:moveTo>
                <a:cubicBezTo>
                  <a:pt x="200" y="37"/>
                  <a:pt x="194" y="33"/>
                  <a:pt x="186" y="29"/>
                </a:cubicBezTo>
                <a:cubicBezTo>
                  <a:pt x="170" y="22"/>
                  <a:pt x="145" y="14"/>
                  <a:pt x="111" y="14"/>
                </a:cubicBezTo>
                <a:cubicBezTo>
                  <a:pt x="48" y="14"/>
                  <a:pt x="19" y="39"/>
                  <a:pt x="13" y="44"/>
                </a:cubicBezTo>
                <a:cubicBezTo>
                  <a:pt x="13" y="100"/>
                  <a:pt x="13" y="100"/>
                  <a:pt x="13" y="100"/>
                </a:cubicBezTo>
                <a:cubicBezTo>
                  <a:pt x="87" y="55"/>
                  <a:pt x="131" y="51"/>
                  <a:pt x="209" y="51"/>
                </a:cubicBezTo>
                <a:cubicBezTo>
                  <a:pt x="209" y="44"/>
                  <a:pt x="209" y="44"/>
                  <a:pt x="209" y="44"/>
                </a:cubicBezTo>
                <a:cubicBezTo>
                  <a:pt x="208" y="44"/>
                  <a:pt x="208" y="43"/>
                  <a:pt x="208" y="43"/>
                </a:cubicBezTo>
                <a:cubicBezTo>
                  <a:pt x="207" y="43"/>
                  <a:pt x="206" y="41"/>
                  <a:pt x="204" y="40"/>
                </a:cubicBezTo>
                <a:close/>
                <a:moveTo>
                  <a:pt x="219" y="35"/>
                </a:moveTo>
                <a:cubicBezTo>
                  <a:pt x="218" y="33"/>
                  <a:pt x="183" y="0"/>
                  <a:pt x="111" y="0"/>
                </a:cubicBezTo>
                <a:cubicBezTo>
                  <a:pt x="36" y="0"/>
                  <a:pt x="4" y="34"/>
                  <a:pt x="2" y="35"/>
                </a:cubicBezTo>
                <a:cubicBezTo>
                  <a:pt x="0" y="38"/>
                  <a:pt x="0" y="38"/>
                  <a:pt x="0" y="38"/>
                </a:cubicBezTo>
                <a:cubicBezTo>
                  <a:pt x="0" y="172"/>
                  <a:pt x="0" y="172"/>
                  <a:pt x="0" y="172"/>
                </a:cubicBezTo>
                <a:cubicBezTo>
                  <a:pt x="0" y="172"/>
                  <a:pt x="0" y="172"/>
                  <a:pt x="0" y="172"/>
                </a:cubicBezTo>
                <a:cubicBezTo>
                  <a:pt x="0" y="177"/>
                  <a:pt x="4" y="200"/>
                  <a:pt x="18" y="225"/>
                </a:cubicBezTo>
                <a:cubicBezTo>
                  <a:pt x="38" y="261"/>
                  <a:pt x="69" y="282"/>
                  <a:pt x="110" y="287"/>
                </a:cubicBezTo>
                <a:cubicBezTo>
                  <a:pt x="111" y="287"/>
                  <a:pt x="111" y="287"/>
                  <a:pt x="111" y="287"/>
                </a:cubicBezTo>
                <a:cubicBezTo>
                  <a:pt x="112" y="287"/>
                  <a:pt x="112" y="287"/>
                  <a:pt x="112" y="287"/>
                </a:cubicBezTo>
                <a:cubicBezTo>
                  <a:pt x="153" y="282"/>
                  <a:pt x="184" y="261"/>
                  <a:pt x="204" y="225"/>
                </a:cubicBezTo>
                <a:cubicBezTo>
                  <a:pt x="218" y="200"/>
                  <a:pt x="222" y="177"/>
                  <a:pt x="222" y="172"/>
                </a:cubicBezTo>
                <a:cubicBezTo>
                  <a:pt x="222" y="172"/>
                  <a:pt x="222" y="172"/>
                  <a:pt x="222" y="172"/>
                </a:cubicBezTo>
                <a:cubicBezTo>
                  <a:pt x="222" y="38"/>
                  <a:pt x="222" y="38"/>
                  <a:pt x="222" y="38"/>
                </a:cubicBezTo>
                <a:lnTo>
                  <a:pt x="219" y="35"/>
                </a:lnTo>
                <a:close/>
                <a:moveTo>
                  <a:pt x="215" y="171"/>
                </a:moveTo>
                <a:cubicBezTo>
                  <a:pt x="215" y="171"/>
                  <a:pt x="215" y="171"/>
                  <a:pt x="215" y="171"/>
                </a:cubicBezTo>
                <a:cubicBezTo>
                  <a:pt x="214" y="175"/>
                  <a:pt x="211" y="198"/>
                  <a:pt x="198" y="222"/>
                </a:cubicBezTo>
                <a:cubicBezTo>
                  <a:pt x="179" y="255"/>
                  <a:pt x="150" y="275"/>
                  <a:pt x="111" y="280"/>
                </a:cubicBezTo>
                <a:cubicBezTo>
                  <a:pt x="111" y="280"/>
                  <a:pt x="111" y="280"/>
                  <a:pt x="111" y="280"/>
                </a:cubicBezTo>
                <a:cubicBezTo>
                  <a:pt x="111" y="280"/>
                  <a:pt x="111" y="280"/>
                  <a:pt x="111" y="280"/>
                </a:cubicBezTo>
                <a:cubicBezTo>
                  <a:pt x="72" y="275"/>
                  <a:pt x="43" y="255"/>
                  <a:pt x="24" y="222"/>
                </a:cubicBezTo>
                <a:cubicBezTo>
                  <a:pt x="11" y="198"/>
                  <a:pt x="7" y="175"/>
                  <a:pt x="7" y="171"/>
                </a:cubicBezTo>
                <a:cubicBezTo>
                  <a:pt x="7" y="171"/>
                  <a:pt x="7" y="171"/>
                  <a:pt x="7" y="171"/>
                </a:cubicBezTo>
                <a:cubicBezTo>
                  <a:pt x="7" y="41"/>
                  <a:pt x="7" y="41"/>
                  <a:pt x="7" y="41"/>
                </a:cubicBezTo>
                <a:cubicBezTo>
                  <a:pt x="8" y="40"/>
                  <a:pt x="8" y="40"/>
                  <a:pt x="8" y="40"/>
                </a:cubicBezTo>
                <a:cubicBezTo>
                  <a:pt x="8" y="40"/>
                  <a:pt x="39" y="7"/>
                  <a:pt x="111" y="7"/>
                </a:cubicBezTo>
                <a:cubicBezTo>
                  <a:pt x="181" y="7"/>
                  <a:pt x="214" y="40"/>
                  <a:pt x="214" y="40"/>
                </a:cubicBezTo>
                <a:cubicBezTo>
                  <a:pt x="215" y="41"/>
                  <a:pt x="215" y="41"/>
                  <a:pt x="215" y="41"/>
                </a:cubicBezTo>
                <a:lnTo>
                  <a:pt x="215" y="17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36" name="Group 4"/>
          <p:cNvGrpSpPr>
            <a:grpSpLocks noChangeAspect="1"/>
          </p:cNvGrpSpPr>
          <p:nvPr/>
        </p:nvGrpSpPr>
        <p:grpSpPr bwMode="auto">
          <a:xfrm>
            <a:off x="3493293" y="4336931"/>
            <a:ext cx="1673727" cy="1285202"/>
            <a:chOff x="-22" y="-7"/>
            <a:chExt cx="3106" cy="2385"/>
          </a:xfrm>
          <a:solidFill>
            <a:schemeClr val="accent4"/>
          </a:solidFill>
        </p:grpSpPr>
        <p:sp>
          <p:nvSpPr>
            <p:cNvPr id="37" name="Freeform 5"/>
            <p:cNvSpPr>
              <a:spLocks noEditPoints="1"/>
            </p:cNvSpPr>
            <p:nvPr/>
          </p:nvSpPr>
          <p:spPr bwMode="auto">
            <a:xfrm>
              <a:off x="-22" y="-7"/>
              <a:ext cx="3106" cy="2385"/>
            </a:xfrm>
            <a:custGeom>
              <a:avLst/>
              <a:gdLst>
                <a:gd name="T0" fmla="*/ 473 w 1312"/>
                <a:gd name="T1" fmla="*/ 825 h 1007"/>
                <a:gd name="T2" fmla="*/ 390 w 1312"/>
                <a:gd name="T3" fmla="*/ 891 h 1007"/>
                <a:gd name="T4" fmla="*/ 193 w 1312"/>
                <a:gd name="T5" fmla="*/ 961 h 1007"/>
                <a:gd name="T6" fmla="*/ 27 w 1312"/>
                <a:gd name="T7" fmla="*/ 749 h 1007"/>
                <a:gd name="T8" fmla="*/ 99 w 1312"/>
                <a:gd name="T9" fmla="*/ 621 h 1007"/>
                <a:gd name="T10" fmla="*/ 26 w 1312"/>
                <a:gd name="T11" fmla="*/ 446 h 1007"/>
                <a:gd name="T12" fmla="*/ 115 w 1312"/>
                <a:gd name="T13" fmla="*/ 299 h 1007"/>
                <a:gd name="T14" fmla="*/ 120 w 1312"/>
                <a:gd name="T15" fmla="*/ 393 h 1007"/>
                <a:gd name="T16" fmla="*/ 84 w 1312"/>
                <a:gd name="T17" fmla="*/ 430 h 1007"/>
                <a:gd name="T18" fmla="*/ 190 w 1312"/>
                <a:gd name="T19" fmla="*/ 312 h 1007"/>
                <a:gd name="T20" fmla="*/ 546 w 1312"/>
                <a:gd name="T21" fmla="*/ 136 h 1007"/>
                <a:gd name="T22" fmla="*/ 869 w 1312"/>
                <a:gd name="T23" fmla="*/ 9 h 1007"/>
                <a:gd name="T24" fmla="*/ 1130 w 1312"/>
                <a:gd name="T25" fmla="*/ 218 h 1007"/>
                <a:gd name="T26" fmla="*/ 1277 w 1312"/>
                <a:gd name="T27" fmla="*/ 194 h 1007"/>
                <a:gd name="T28" fmla="*/ 1069 w 1312"/>
                <a:gd name="T29" fmla="*/ 634 h 1007"/>
                <a:gd name="T30" fmla="*/ 874 w 1312"/>
                <a:gd name="T31" fmla="*/ 704 h 1007"/>
                <a:gd name="T32" fmla="*/ 834 w 1312"/>
                <a:gd name="T33" fmla="*/ 674 h 1007"/>
                <a:gd name="T34" fmla="*/ 744 w 1312"/>
                <a:gd name="T35" fmla="*/ 920 h 1007"/>
                <a:gd name="T36" fmla="*/ 607 w 1312"/>
                <a:gd name="T37" fmla="*/ 1000 h 1007"/>
                <a:gd name="T38" fmla="*/ 1102 w 1312"/>
                <a:gd name="T39" fmla="*/ 230 h 1007"/>
                <a:gd name="T40" fmla="*/ 998 w 1312"/>
                <a:gd name="T41" fmla="*/ 130 h 1007"/>
                <a:gd name="T42" fmla="*/ 643 w 1312"/>
                <a:gd name="T43" fmla="*/ 83 h 1007"/>
                <a:gd name="T44" fmla="*/ 575 w 1312"/>
                <a:gd name="T45" fmla="*/ 157 h 1007"/>
                <a:gd name="T46" fmla="*/ 330 w 1312"/>
                <a:gd name="T47" fmla="*/ 411 h 1007"/>
                <a:gd name="T48" fmla="*/ 446 w 1312"/>
                <a:gd name="T49" fmla="*/ 448 h 1007"/>
                <a:gd name="T50" fmla="*/ 417 w 1312"/>
                <a:gd name="T51" fmla="*/ 642 h 1007"/>
                <a:gd name="T52" fmla="*/ 628 w 1312"/>
                <a:gd name="T53" fmla="*/ 584 h 1007"/>
                <a:gd name="T54" fmla="*/ 648 w 1312"/>
                <a:gd name="T55" fmla="*/ 323 h 1007"/>
                <a:gd name="T56" fmla="*/ 673 w 1312"/>
                <a:gd name="T57" fmla="*/ 591 h 1007"/>
                <a:gd name="T58" fmla="*/ 505 w 1312"/>
                <a:gd name="T59" fmla="*/ 667 h 1007"/>
                <a:gd name="T60" fmla="*/ 350 w 1312"/>
                <a:gd name="T61" fmla="*/ 594 h 1007"/>
                <a:gd name="T62" fmla="*/ 311 w 1312"/>
                <a:gd name="T63" fmla="*/ 389 h 1007"/>
                <a:gd name="T64" fmla="*/ 411 w 1312"/>
                <a:gd name="T65" fmla="*/ 244 h 1007"/>
                <a:gd name="T66" fmla="*/ 191 w 1312"/>
                <a:gd name="T67" fmla="*/ 768 h 1007"/>
                <a:gd name="T68" fmla="*/ 209 w 1312"/>
                <a:gd name="T69" fmla="*/ 936 h 1007"/>
                <a:gd name="T70" fmla="*/ 354 w 1312"/>
                <a:gd name="T71" fmla="*/ 900 h 1007"/>
                <a:gd name="T72" fmla="*/ 395 w 1312"/>
                <a:gd name="T73" fmla="*/ 769 h 1007"/>
                <a:gd name="T74" fmla="*/ 552 w 1312"/>
                <a:gd name="T75" fmla="*/ 774 h 1007"/>
                <a:gd name="T76" fmla="*/ 566 w 1312"/>
                <a:gd name="T77" fmla="*/ 829 h 1007"/>
                <a:gd name="T78" fmla="*/ 489 w 1312"/>
                <a:gd name="T79" fmla="*/ 878 h 1007"/>
                <a:gd name="T80" fmla="*/ 676 w 1312"/>
                <a:gd name="T81" fmla="*/ 896 h 1007"/>
                <a:gd name="T82" fmla="*/ 781 w 1312"/>
                <a:gd name="T83" fmla="*/ 630 h 1007"/>
                <a:gd name="T84" fmla="*/ 886 w 1312"/>
                <a:gd name="T85" fmla="*/ 675 h 1007"/>
                <a:gd name="T86" fmla="*/ 1012 w 1312"/>
                <a:gd name="T87" fmla="*/ 621 h 1007"/>
                <a:gd name="T88" fmla="*/ 905 w 1312"/>
                <a:gd name="T89" fmla="*/ 644 h 1007"/>
                <a:gd name="T90" fmla="*/ 1057 w 1312"/>
                <a:gd name="T91" fmla="*/ 603 h 1007"/>
                <a:gd name="T92" fmla="*/ 1248 w 1312"/>
                <a:gd name="T93" fmla="*/ 195 h 1007"/>
                <a:gd name="T94" fmla="*/ 1127 w 1312"/>
                <a:gd name="T95" fmla="*/ 286 h 1007"/>
                <a:gd name="T96" fmla="*/ 1102 w 1312"/>
                <a:gd name="T97" fmla="*/ 413 h 1007"/>
                <a:gd name="T98" fmla="*/ 1081 w 1312"/>
                <a:gd name="T99" fmla="*/ 331 h 1007"/>
                <a:gd name="T100" fmla="*/ 1060 w 1312"/>
                <a:gd name="T101" fmla="*/ 321 h 1007"/>
                <a:gd name="T102" fmla="*/ 1103 w 1312"/>
                <a:gd name="T103" fmla="*/ 296 h 1007"/>
                <a:gd name="T104" fmla="*/ 1066 w 1312"/>
                <a:gd name="T105" fmla="*/ 263 h 1007"/>
                <a:gd name="T106" fmla="*/ 1044 w 1312"/>
                <a:gd name="T107" fmla="*/ 277 h 1007"/>
                <a:gd name="T108" fmla="*/ 117 w 1312"/>
                <a:gd name="T109" fmla="*/ 661 h 1007"/>
                <a:gd name="T110" fmla="*/ 129 w 1312"/>
                <a:gd name="T111" fmla="*/ 836 h 1007"/>
                <a:gd name="T112" fmla="*/ 117 w 1312"/>
                <a:gd name="T113" fmla="*/ 661 h 1007"/>
                <a:gd name="T114" fmla="*/ 725 w 1312"/>
                <a:gd name="T115" fmla="*/ 882 h 1007"/>
                <a:gd name="T116" fmla="*/ 848 w 1312"/>
                <a:gd name="T117" fmla="*/ 859 h 1007"/>
                <a:gd name="T118" fmla="*/ 83 w 1312"/>
                <a:gd name="T119" fmla="*/ 335 h 1007"/>
                <a:gd name="T120" fmla="*/ 52 w 1312"/>
                <a:gd name="T121" fmla="*/ 457 h 1007"/>
                <a:gd name="T122" fmla="*/ 86 w 1312"/>
                <a:gd name="T123" fmla="*/ 453 h 1007"/>
                <a:gd name="T124" fmla="*/ 76 w 1312"/>
                <a:gd name="T125" fmla="*/ 39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2" h="1007">
                  <a:moveTo>
                    <a:pt x="541" y="999"/>
                  </a:moveTo>
                  <a:cubicBezTo>
                    <a:pt x="501" y="975"/>
                    <a:pt x="479" y="938"/>
                    <a:pt x="462" y="896"/>
                  </a:cubicBezTo>
                  <a:cubicBezTo>
                    <a:pt x="453" y="872"/>
                    <a:pt x="446" y="847"/>
                    <a:pt x="473" y="825"/>
                  </a:cubicBezTo>
                  <a:cubicBezTo>
                    <a:pt x="453" y="824"/>
                    <a:pt x="437" y="823"/>
                    <a:pt x="421" y="822"/>
                  </a:cubicBezTo>
                  <a:cubicBezTo>
                    <a:pt x="412" y="822"/>
                    <a:pt x="407" y="826"/>
                    <a:pt x="408" y="835"/>
                  </a:cubicBezTo>
                  <a:cubicBezTo>
                    <a:pt x="411" y="857"/>
                    <a:pt x="401" y="874"/>
                    <a:pt x="390" y="891"/>
                  </a:cubicBezTo>
                  <a:cubicBezTo>
                    <a:pt x="381" y="904"/>
                    <a:pt x="378" y="919"/>
                    <a:pt x="377" y="934"/>
                  </a:cubicBezTo>
                  <a:cubicBezTo>
                    <a:pt x="374" y="979"/>
                    <a:pt x="356" y="994"/>
                    <a:pt x="311" y="991"/>
                  </a:cubicBezTo>
                  <a:cubicBezTo>
                    <a:pt x="270" y="988"/>
                    <a:pt x="231" y="975"/>
                    <a:pt x="193" y="961"/>
                  </a:cubicBezTo>
                  <a:cubicBezTo>
                    <a:pt x="157" y="948"/>
                    <a:pt x="146" y="927"/>
                    <a:pt x="162" y="892"/>
                  </a:cubicBezTo>
                  <a:cubicBezTo>
                    <a:pt x="169" y="877"/>
                    <a:pt x="166" y="873"/>
                    <a:pt x="150" y="870"/>
                  </a:cubicBezTo>
                  <a:cubicBezTo>
                    <a:pt x="89" y="860"/>
                    <a:pt x="40" y="810"/>
                    <a:pt x="27" y="749"/>
                  </a:cubicBezTo>
                  <a:cubicBezTo>
                    <a:pt x="24" y="735"/>
                    <a:pt x="26" y="725"/>
                    <a:pt x="38" y="716"/>
                  </a:cubicBezTo>
                  <a:cubicBezTo>
                    <a:pt x="58" y="702"/>
                    <a:pt x="75" y="683"/>
                    <a:pt x="88" y="662"/>
                  </a:cubicBezTo>
                  <a:cubicBezTo>
                    <a:pt x="95" y="649"/>
                    <a:pt x="102" y="636"/>
                    <a:pt x="99" y="621"/>
                  </a:cubicBezTo>
                  <a:cubicBezTo>
                    <a:pt x="93" y="586"/>
                    <a:pt x="91" y="551"/>
                    <a:pt x="94" y="515"/>
                  </a:cubicBezTo>
                  <a:cubicBezTo>
                    <a:pt x="95" y="506"/>
                    <a:pt x="94" y="500"/>
                    <a:pt x="82" y="499"/>
                  </a:cubicBezTo>
                  <a:cubicBezTo>
                    <a:pt x="49" y="497"/>
                    <a:pt x="33" y="476"/>
                    <a:pt x="26" y="446"/>
                  </a:cubicBezTo>
                  <a:cubicBezTo>
                    <a:pt x="24" y="435"/>
                    <a:pt x="0" y="410"/>
                    <a:pt x="16" y="373"/>
                  </a:cubicBezTo>
                  <a:cubicBezTo>
                    <a:pt x="33" y="335"/>
                    <a:pt x="65" y="316"/>
                    <a:pt x="101" y="301"/>
                  </a:cubicBezTo>
                  <a:cubicBezTo>
                    <a:pt x="106" y="300"/>
                    <a:pt x="111" y="296"/>
                    <a:pt x="115" y="299"/>
                  </a:cubicBezTo>
                  <a:cubicBezTo>
                    <a:pt x="120" y="304"/>
                    <a:pt x="116" y="310"/>
                    <a:pt x="114" y="314"/>
                  </a:cubicBezTo>
                  <a:cubicBezTo>
                    <a:pt x="108" y="325"/>
                    <a:pt x="110" y="335"/>
                    <a:pt x="116" y="346"/>
                  </a:cubicBezTo>
                  <a:cubicBezTo>
                    <a:pt x="124" y="360"/>
                    <a:pt x="124" y="377"/>
                    <a:pt x="120" y="393"/>
                  </a:cubicBezTo>
                  <a:cubicBezTo>
                    <a:pt x="118" y="400"/>
                    <a:pt x="115" y="404"/>
                    <a:pt x="108" y="397"/>
                  </a:cubicBezTo>
                  <a:cubicBezTo>
                    <a:pt x="104" y="394"/>
                    <a:pt x="103" y="388"/>
                    <a:pt x="96" y="390"/>
                  </a:cubicBezTo>
                  <a:cubicBezTo>
                    <a:pt x="97" y="404"/>
                    <a:pt x="90" y="417"/>
                    <a:pt x="84" y="430"/>
                  </a:cubicBezTo>
                  <a:cubicBezTo>
                    <a:pt x="87" y="433"/>
                    <a:pt x="91" y="433"/>
                    <a:pt x="94" y="432"/>
                  </a:cubicBezTo>
                  <a:cubicBezTo>
                    <a:pt x="116" y="423"/>
                    <a:pt x="129" y="404"/>
                    <a:pt x="139" y="384"/>
                  </a:cubicBezTo>
                  <a:cubicBezTo>
                    <a:pt x="152" y="357"/>
                    <a:pt x="169" y="333"/>
                    <a:pt x="190" y="312"/>
                  </a:cubicBezTo>
                  <a:cubicBezTo>
                    <a:pt x="255" y="246"/>
                    <a:pt x="337" y="218"/>
                    <a:pt x="426" y="206"/>
                  </a:cubicBezTo>
                  <a:cubicBezTo>
                    <a:pt x="445" y="203"/>
                    <a:pt x="460" y="197"/>
                    <a:pt x="472" y="183"/>
                  </a:cubicBezTo>
                  <a:cubicBezTo>
                    <a:pt x="493" y="161"/>
                    <a:pt x="513" y="138"/>
                    <a:pt x="546" y="136"/>
                  </a:cubicBezTo>
                  <a:cubicBezTo>
                    <a:pt x="553" y="136"/>
                    <a:pt x="556" y="130"/>
                    <a:pt x="560" y="125"/>
                  </a:cubicBezTo>
                  <a:cubicBezTo>
                    <a:pt x="608" y="65"/>
                    <a:pt x="670" y="27"/>
                    <a:pt x="745" y="10"/>
                  </a:cubicBezTo>
                  <a:cubicBezTo>
                    <a:pt x="778" y="3"/>
                    <a:pt x="841" y="0"/>
                    <a:pt x="869" y="9"/>
                  </a:cubicBezTo>
                  <a:cubicBezTo>
                    <a:pt x="908" y="23"/>
                    <a:pt x="942" y="46"/>
                    <a:pt x="975" y="72"/>
                  </a:cubicBezTo>
                  <a:cubicBezTo>
                    <a:pt x="996" y="89"/>
                    <a:pt x="1015" y="110"/>
                    <a:pt x="1038" y="124"/>
                  </a:cubicBezTo>
                  <a:cubicBezTo>
                    <a:pt x="1077" y="148"/>
                    <a:pt x="1108" y="178"/>
                    <a:pt x="1130" y="218"/>
                  </a:cubicBezTo>
                  <a:cubicBezTo>
                    <a:pt x="1136" y="228"/>
                    <a:pt x="1142" y="229"/>
                    <a:pt x="1151" y="225"/>
                  </a:cubicBezTo>
                  <a:cubicBezTo>
                    <a:pt x="1169" y="216"/>
                    <a:pt x="1182" y="202"/>
                    <a:pt x="1194" y="186"/>
                  </a:cubicBezTo>
                  <a:cubicBezTo>
                    <a:pt x="1221" y="152"/>
                    <a:pt x="1256" y="156"/>
                    <a:pt x="1277" y="194"/>
                  </a:cubicBezTo>
                  <a:cubicBezTo>
                    <a:pt x="1291" y="220"/>
                    <a:pt x="1298" y="247"/>
                    <a:pt x="1303" y="276"/>
                  </a:cubicBezTo>
                  <a:cubicBezTo>
                    <a:pt x="1312" y="333"/>
                    <a:pt x="1310" y="424"/>
                    <a:pt x="1299" y="483"/>
                  </a:cubicBezTo>
                  <a:cubicBezTo>
                    <a:pt x="1267" y="592"/>
                    <a:pt x="1181" y="648"/>
                    <a:pt x="1069" y="634"/>
                  </a:cubicBezTo>
                  <a:cubicBezTo>
                    <a:pt x="1051" y="632"/>
                    <a:pt x="1040" y="635"/>
                    <a:pt x="1036" y="654"/>
                  </a:cubicBezTo>
                  <a:cubicBezTo>
                    <a:pt x="1033" y="667"/>
                    <a:pt x="1024" y="677"/>
                    <a:pt x="1016" y="688"/>
                  </a:cubicBezTo>
                  <a:cubicBezTo>
                    <a:pt x="990" y="724"/>
                    <a:pt x="921" y="747"/>
                    <a:pt x="874" y="704"/>
                  </a:cubicBezTo>
                  <a:cubicBezTo>
                    <a:pt x="862" y="693"/>
                    <a:pt x="850" y="682"/>
                    <a:pt x="838" y="670"/>
                  </a:cubicBezTo>
                  <a:cubicBezTo>
                    <a:pt x="837" y="668"/>
                    <a:pt x="835" y="666"/>
                    <a:pt x="833" y="668"/>
                  </a:cubicBezTo>
                  <a:cubicBezTo>
                    <a:pt x="832" y="669"/>
                    <a:pt x="834" y="672"/>
                    <a:pt x="834" y="674"/>
                  </a:cubicBezTo>
                  <a:cubicBezTo>
                    <a:pt x="865" y="732"/>
                    <a:pt x="864" y="797"/>
                    <a:pt x="874" y="859"/>
                  </a:cubicBezTo>
                  <a:cubicBezTo>
                    <a:pt x="882" y="904"/>
                    <a:pt x="865" y="923"/>
                    <a:pt x="820" y="922"/>
                  </a:cubicBezTo>
                  <a:cubicBezTo>
                    <a:pt x="794" y="921"/>
                    <a:pt x="768" y="925"/>
                    <a:pt x="744" y="920"/>
                  </a:cubicBezTo>
                  <a:cubicBezTo>
                    <a:pt x="706" y="911"/>
                    <a:pt x="680" y="926"/>
                    <a:pt x="655" y="951"/>
                  </a:cubicBezTo>
                  <a:cubicBezTo>
                    <a:pt x="649" y="957"/>
                    <a:pt x="643" y="962"/>
                    <a:pt x="638" y="970"/>
                  </a:cubicBezTo>
                  <a:cubicBezTo>
                    <a:pt x="630" y="982"/>
                    <a:pt x="621" y="993"/>
                    <a:pt x="607" y="1000"/>
                  </a:cubicBezTo>
                  <a:cubicBezTo>
                    <a:pt x="591" y="1007"/>
                    <a:pt x="553" y="1007"/>
                    <a:pt x="541" y="999"/>
                  </a:cubicBezTo>
                  <a:close/>
                  <a:moveTo>
                    <a:pt x="1099" y="229"/>
                  </a:moveTo>
                  <a:cubicBezTo>
                    <a:pt x="1100" y="230"/>
                    <a:pt x="1101" y="230"/>
                    <a:pt x="1102" y="230"/>
                  </a:cubicBezTo>
                  <a:cubicBezTo>
                    <a:pt x="1102" y="229"/>
                    <a:pt x="1102" y="228"/>
                    <a:pt x="1102" y="227"/>
                  </a:cubicBezTo>
                  <a:cubicBezTo>
                    <a:pt x="1077" y="188"/>
                    <a:pt x="1054" y="147"/>
                    <a:pt x="996" y="149"/>
                  </a:cubicBezTo>
                  <a:cubicBezTo>
                    <a:pt x="1006" y="142"/>
                    <a:pt x="1006" y="137"/>
                    <a:pt x="998" y="130"/>
                  </a:cubicBezTo>
                  <a:cubicBezTo>
                    <a:pt x="965" y="99"/>
                    <a:pt x="930" y="70"/>
                    <a:pt x="889" y="50"/>
                  </a:cubicBezTo>
                  <a:cubicBezTo>
                    <a:pt x="856" y="33"/>
                    <a:pt x="822" y="27"/>
                    <a:pt x="785" y="32"/>
                  </a:cubicBezTo>
                  <a:cubicBezTo>
                    <a:pt x="734" y="39"/>
                    <a:pt x="687" y="57"/>
                    <a:pt x="643" y="83"/>
                  </a:cubicBezTo>
                  <a:cubicBezTo>
                    <a:pt x="622" y="96"/>
                    <a:pt x="604" y="112"/>
                    <a:pt x="591" y="137"/>
                  </a:cubicBezTo>
                  <a:cubicBezTo>
                    <a:pt x="612" y="139"/>
                    <a:pt x="632" y="134"/>
                    <a:pt x="656" y="139"/>
                  </a:cubicBezTo>
                  <a:cubicBezTo>
                    <a:pt x="627" y="151"/>
                    <a:pt x="601" y="153"/>
                    <a:pt x="575" y="157"/>
                  </a:cubicBezTo>
                  <a:cubicBezTo>
                    <a:pt x="552" y="161"/>
                    <a:pt x="531" y="166"/>
                    <a:pt x="514" y="183"/>
                  </a:cubicBezTo>
                  <a:cubicBezTo>
                    <a:pt x="463" y="236"/>
                    <a:pt x="413" y="290"/>
                    <a:pt x="368" y="348"/>
                  </a:cubicBezTo>
                  <a:cubicBezTo>
                    <a:pt x="353" y="367"/>
                    <a:pt x="340" y="388"/>
                    <a:pt x="330" y="411"/>
                  </a:cubicBezTo>
                  <a:cubicBezTo>
                    <a:pt x="323" y="431"/>
                    <a:pt x="324" y="449"/>
                    <a:pt x="337" y="466"/>
                  </a:cubicBezTo>
                  <a:cubicBezTo>
                    <a:pt x="351" y="486"/>
                    <a:pt x="368" y="504"/>
                    <a:pt x="381" y="528"/>
                  </a:cubicBezTo>
                  <a:cubicBezTo>
                    <a:pt x="403" y="500"/>
                    <a:pt x="424" y="475"/>
                    <a:pt x="446" y="448"/>
                  </a:cubicBezTo>
                  <a:cubicBezTo>
                    <a:pt x="448" y="459"/>
                    <a:pt x="443" y="464"/>
                    <a:pt x="440" y="470"/>
                  </a:cubicBezTo>
                  <a:cubicBezTo>
                    <a:pt x="423" y="501"/>
                    <a:pt x="404" y="531"/>
                    <a:pt x="389" y="563"/>
                  </a:cubicBezTo>
                  <a:cubicBezTo>
                    <a:pt x="370" y="602"/>
                    <a:pt x="378" y="622"/>
                    <a:pt x="417" y="642"/>
                  </a:cubicBezTo>
                  <a:cubicBezTo>
                    <a:pt x="425" y="645"/>
                    <a:pt x="433" y="648"/>
                    <a:pt x="442" y="650"/>
                  </a:cubicBezTo>
                  <a:cubicBezTo>
                    <a:pt x="470" y="657"/>
                    <a:pt x="495" y="646"/>
                    <a:pt x="519" y="631"/>
                  </a:cubicBezTo>
                  <a:cubicBezTo>
                    <a:pt x="553" y="610"/>
                    <a:pt x="587" y="588"/>
                    <a:pt x="628" y="584"/>
                  </a:cubicBezTo>
                  <a:cubicBezTo>
                    <a:pt x="642" y="583"/>
                    <a:pt x="648" y="577"/>
                    <a:pt x="652" y="565"/>
                  </a:cubicBezTo>
                  <a:cubicBezTo>
                    <a:pt x="662" y="535"/>
                    <a:pt x="662" y="504"/>
                    <a:pt x="658" y="472"/>
                  </a:cubicBezTo>
                  <a:cubicBezTo>
                    <a:pt x="651" y="423"/>
                    <a:pt x="644" y="373"/>
                    <a:pt x="648" y="323"/>
                  </a:cubicBezTo>
                  <a:cubicBezTo>
                    <a:pt x="649" y="311"/>
                    <a:pt x="648" y="298"/>
                    <a:pt x="660" y="286"/>
                  </a:cubicBezTo>
                  <a:cubicBezTo>
                    <a:pt x="663" y="338"/>
                    <a:pt x="668" y="386"/>
                    <a:pt x="680" y="433"/>
                  </a:cubicBezTo>
                  <a:cubicBezTo>
                    <a:pt x="693" y="487"/>
                    <a:pt x="691" y="539"/>
                    <a:pt x="673" y="591"/>
                  </a:cubicBezTo>
                  <a:cubicBezTo>
                    <a:pt x="669" y="602"/>
                    <a:pt x="664" y="607"/>
                    <a:pt x="652" y="608"/>
                  </a:cubicBezTo>
                  <a:cubicBezTo>
                    <a:pt x="626" y="609"/>
                    <a:pt x="601" y="618"/>
                    <a:pt x="578" y="630"/>
                  </a:cubicBezTo>
                  <a:cubicBezTo>
                    <a:pt x="554" y="642"/>
                    <a:pt x="529" y="654"/>
                    <a:pt x="505" y="667"/>
                  </a:cubicBezTo>
                  <a:cubicBezTo>
                    <a:pt x="462" y="688"/>
                    <a:pt x="421" y="685"/>
                    <a:pt x="385" y="652"/>
                  </a:cubicBezTo>
                  <a:cubicBezTo>
                    <a:pt x="377" y="646"/>
                    <a:pt x="370" y="639"/>
                    <a:pt x="362" y="633"/>
                  </a:cubicBezTo>
                  <a:cubicBezTo>
                    <a:pt x="347" y="623"/>
                    <a:pt x="342" y="610"/>
                    <a:pt x="350" y="594"/>
                  </a:cubicBezTo>
                  <a:cubicBezTo>
                    <a:pt x="369" y="557"/>
                    <a:pt x="352" y="529"/>
                    <a:pt x="327" y="503"/>
                  </a:cubicBezTo>
                  <a:cubicBezTo>
                    <a:pt x="326" y="503"/>
                    <a:pt x="326" y="502"/>
                    <a:pt x="325" y="502"/>
                  </a:cubicBezTo>
                  <a:cubicBezTo>
                    <a:pt x="291" y="467"/>
                    <a:pt x="287" y="431"/>
                    <a:pt x="311" y="389"/>
                  </a:cubicBezTo>
                  <a:cubicBezTo>
                    <a:pt x="341" y="339"/>
                    <a:pt x="373" y="289"/>
                    <a:pt x="414" y="247"/>
                  </a:cubicBezTo>
                  <a:cubicBezTo>
                    <a:pt x="414" y="246"/>
                    <a:pt x="414" y="244"/>
                    <a:pt x="413" y="243"/>
                  </a:cubicBezTo>
                  <a:cubicBezTo>
                    <a:pt x="412" y="243"/>
                    <a:pt x="412" y="244"/>
                    <a:pt x="411" y="244"/>
                  </a:cubicBezTo>
                  <a:cubicBezTo>
                    <a:pt x="382" y="245"/>
                    <a:pt x="355" y="254"/>
                    <a:pt x="329" y="263"/>
                  </a:cubicBezTo>
                  <a:cubicBezTo>
                    <a:pt x="193" y="313"/>
                    <a:pt x="114" y="438"/>
                    <a:pt x="127" y="582"/>
                  </a:cubicBezTo>
                  <a:cubicBezTo>
                    <a:pt x="133" y="649"/>
                    <a:pt x="157" y="712"/>
                    <a:pt x="191" y="768"/>
                  </a:cubicBezTo>
                  <a:cubicBezTo>
                    <a:pt x="214" y="804"/>
                    <a:pt x="214" y="838"/>
                    <a:pt x="203" y="875"/>
                  </a:cubicBezTo>
                  <a:cubicBezTo>
                    <a:pt x="200" y="884"/>
                    <a:pt x="197" y="893"/>
                    <a:pt x="194" y="901"/>
                  </a:cubicBezTo>
                  <a:cubicBezTo>
                    <a:pt x="187" y="919"/>
                    <a:pt x="191" y="929"/>
                    <a:pt x="209" y="936"/>
                  </a:cubicBezTo>
                  <a:cubicBezTo>
                    <a:pt x="242" y="948"/>
                    <a:pt x="276" y="956"/>
                    <a:pt x="310" y="960"/>
                  </a:cubicBezTo>
                  <a:cubicBezTo>
                    <a:pt x="337" y="963"/>
                    <a:pt x="347" y="954"/>
                    <a:pt x="347" y="927"/>
                  </a:cubicBezTo>
                  <a:cubicBezTo>
                    <a:pt x="347" y="917"/>
                    <a:pt x="346" y="908"/>
                    <a:pt x="354" y="900"/>
                  </a:cubicBezTo>
                  <a:cubicBezTo>
                    <a:pt x="376" y="876"/>
                    <a:pt x="382" y="846"/>
                    <a:pt x="382" y="813"/>
                  </a:cubicBezTo>
                  <a:cubicBezTo>
                    <a:pt x="382" y="787"/>
                    <a:pt x="380" y="761"/>
                    <a:pt x="385" y="735"/>
                  </a:cubicBezTo>
                  <a:cubicBezTo>
                    <a:pt x="390" y="747"/>
                    <a:pt x="394" y="758"/>
                    <a:pt x="395" y="769"/>
                  </a:cubicBezTo>
                  <a:cubicBezTo>
                    <a:pt x="397" y="786"/>
                    <a:pt x="406" y="791"/>
                    <a:pt x="422" y="793"/>
                  </a:cubicBezTo>
                  <a:cubicBezTo>
                    <a:pt x="458" y="798"/>
                    <a:pt x="495" y="795"/>
                    <a:pt x="531" y="792"/>
                  </a:cubicBezTo>
                  <a:cubicBezTo>
                    <a:pt x="543" y="790"/>
                    <a:pt x="549" y="785"/>
                    <a:pt x="552" y="774"/>
                  </a:cubicBezTo>
                  <a:cubicBezTo>
                    <a:pt x="555" y="764"/>
                    <a:pt x="559" y="754"/>
                    <a:pt x="563" y="744"/>
                  </a:cubicBezTo>
                  <a:cubicBezTo>
                    <a:pt x="564" y="744"/>
                    <a:pt x="565" y="745"/>
                    <a:pt x="566" y="745"/>
                  </a:cubicBezTo>
                  <a:cubicBezTo>
                    <a:pt x="566" y="773"/>
                    <a:pt x="566" y="800"/>
                    <a:pt x="566" y="829"/>
                  </a:cubicBezTo>
                  <a:cubicBezTo>
                    <a:pt x="558" y="828"/>
                    <a:pt x="556" y="818"/>
                    <a:pt x="550" y="820"/>
                  </a:cubicBezTo>
                  <a:cubicBezTo>
                    <a:pt x="529" y="831"/>
                    <a:pt x="506" y="840"/>
                    <a:pt x="490" y="859"/>
                  </a:cubicBezTo>
                  <a:cubicBezTo>
                    <a:pt x="486" y="864"/>
                    <a:pt x="486" y="871"/>
                    <a:pt x="489" y="878"/>
                  </a:cubicBezTo>
                  <a:cubicBezTo>
                    <a:pt x="502" y="910"/>
                    <a:pt x="518" y="941"/>
                    <a:pt x="545" y="964"/>
                  </a:cubicBezTo>
                  <a:cubicBezTo>
                    <a:pt x="561" y="978"/>
                    <a:pt x="589" y="977"/>
                    <a:pt x="601" y="962"/>
                  </a:cubicBezTo>
                  <a:cubicBezTo>
                    <a:pt x="622" y="935"/>
                    <a:pt x="648" y="914"/>
                    <a:pt x="676" y="896"/>
                  </a:cubicBezTo>
                  <a:cubicBezTo>
                    <a:pt x="720" y="866"/>
                    <a:pt x="746" y="822"/>
                    <a:pt x="767" y="775"/>
                  </a:cubicBezTo>
                  <a:cubicBezTo>
                    <a:pt x="782" y="743"/>
                    <a:pt x="791" y="710"/>
                    <a:pt x="800" y="676"/>
                  </a:cubicBezTo>
                  <a:cubicBezTo>
                    <a:pt x="807" y="645"/>
                    <a:pt x="807" y="646"/>
                    <a:pt x="781" y="630"/>
                  </a:cubicBezTo>
                  <a:cubicBezTo>
                    <a:pt x="764" y="620"/>
                    <a:pt x="747" y="610"/>
                    <a:pt x="741" y="587"/>
                  </a:cubicBezTo>
                  <a:cubicBezTo>
                    <a:pt x="745" y="588"/>
                    <a:pt x="747" y="588"/>
                    <a:pt x="748" y="589"/>
                  </a:cubicBezTo>
                  <a:cubicBezTo>
                    <a:pt x="795" y="616"/>
                    <a:pt x="847" y="635"/>
                    <a:pt x="886" y="675"/>
                  </a:cubicBezTo>
                  <a:cubicBezTo>
                    <a:pt x="889" y="679"/>
                    <a:pt x="893" y="681"/>
                    <a:pt x="897" y="684"/>
                  </a:cubicBezTo>
                  <a:cubicBezTo>
                    <a:pt x="949" y="717"/>
                    <a:pt x="1003" y="695"/>
                    <a:pt x="1015" y="634"/>
                  </a:cubicBezTo>
                  <a:cubicBezTo>
                    <a:pt x="1016" y="629"/>
                    <a:pt x="1020" y="623"/>
                    <a:pt x="1012" y="621"/>
                  </a:cubicBezTo>
                  <a:cubicBezTo>
                    <a:pt x="1004" y="620"/>
                    <a:pt x="1003" y="625"/>
                    <a:pt x="1001" y="630"/>
                  </a:cubicBezTo>
                  <a:cubicBezTo>
                    <a:pt x="984" y="671"/>
                    <a:pt x="957" y="683"/>
                    <a:pt x="917" y="667"/>
                  </a:cubicBezTo>
                  <a:cubicBezTo>
                    <a:pt x="906" y="663"/>
                    <a:pt x="901" y="656"/>
                    <a:pt x="905" y="644"/>
                  </a:cubicBezTo>
                  <a:cubicBezTo>
                    <a:pt x="913" y="617"/>
                    <a:pt x="918" y="589"/>
                    <a:pt x="912" y="557"/>
                  </a:cubicBezTo>
                  <a:cubicBezTo>
                    <a:pt x="921" y="562"/>
                    <a:pt x="928" y="564"/>
                    <a:pt x="934" y="567"/>
                  </a:cubicBezTo>
                  <a:cubicBezTo>
                    <a:pt x="974" y="585"/>
                    <a:pt x="1014" y="597"/>
                    <a:pt x="1057" y="603"/>
                  </a:cubicBezTo>
                  <a:cubicBezTo>
                    <a:pt x="1184" y="620"/>
                    <a:pt x="1265" y="560"/>
                    <a:pt x="1282" y="433"/>
                  </a:cubicBezTo>
                  <a:cubicBezTo>
                    <a:pt x="1291" y="363"/>
                    <a:pt x="1281" y="294"/>
                    <a:pt x="1266" y="226"/>
                  </a:cubicBezTo>
                  <a:cubicBezTo>
                    <a:pt x="1264" y="215"/>
                    <a:pt x="1257" y="204"/>
                    <a:pt x="1248" y="195"/>
                  </a:cubicBezTo>
                  <a:cubicBezTo>
                    <a:pt x="1239" y="187"/>
                    <a:pt x="1229" y="184"/>
                    <a:pt x="1221" y="195"/>
                  </a:cubicBezTo>
                  <a:cubicBezTo>
                    <a:pt x="1201" y="224"/>
                    <a:pt x="1175" y="243"/>
                    <a:pt x="1142" y="254"/>
                  </a:cubicBezTo>
                  <a:cubicBezTo>
                    <a:pt x="1128" y="259"/>
                    <a:pt x="1123" y="269"/>
                    <a:pt x="1127" y="286"/>
                  </a:cubicBezTo>
                  <a:cubicBezTo>
                    <a:pt x="1134" y="320"/>
                    <a:pt x="1133" y="355"/>
                    <a:pt x="1123" y="389"/>
                  </a:cubicBezTo>
                  <a:cubicBezTo>
                    <a:pt x="1119" y="403"/>
                    <a:pt x="1115" y="418"/>
                    <a:pt x="1101" y="428"/>
                  </a:cubicBezTo>
                  <a:cubicBezTo>
                    <a:pt x="1099" y="422"/>
                    <a:pt x="1101" y="418"/>
                    <a:pt x="1102" y="413"/>
                  </a:cubicBezTo>
                  <a:cubicBezTo>
                    <a:pt x="1107" y="390"/>
                    <a:pt x="1112" y="366"/>
                    <a:pt x="1111" y="342"/>
                  </a:cubicBezTo>
                  <a:cubicBezTo>
                    <a:pt x="1111" y="335"/>
                    <a:pt x="1112" y="326"/>
                    <a:pt x="1104" y="323"/>
                  </a:cubicBezTo>
                  <a:cubicBezTo>
                    <a:pt x="1095" y="319"/>
                    <a:pt x="1087" y="325"/>
                    <a:pt x="1081" y="331"/>
                  </a:cubicBezTo>
                  <a:cubicBezTo>
                    <a:pt x="1074" y="340"/>
                    <a:pt x="1071" y="350"/>
                    <a:pt x="1068" y="360"/>
                  </a:cubicBezTo>
                  <a:cubicBezTo>
                    <a:pt x="1063" y="374"/>
                    <a:pt x="1062" y="390"/>
                    <a:pt x="1050" y="402"/>
                  </a:cubicBezTo>
                  <a:cubicBezTo>
                    <a:pt x="1049" y="375"/>
                    <a:pt x="1050" y="348"/>
                    <a:pt x="1060" y="321"/>
                  </a:cubicBezTo>
                  <a:cubicBezTo>
                    <a:pt x="1031" y="328"/>
                    <a:pt x="1032" y="360"/>
                    <a:pt x="1011" y="374"/>
                  </a:cubicBezTo>
                  <a:cubicBezTo>
                    <a:pt x="1020" y="315"/>
                    <a:pt x="1051" y="291"/>
                    <a:pt x="1093" y="300"/>
                  </a:cubicBezTo>
                  <a:cubicBezTo>
                    <a:pt x="1097" y="300"/>
                    <a:pt x="1102" y="302"/>
                    <a:pt x="1103" y="296"/>
                  </a:cubicBezTo>
                  <a:cubicBezTo>
                    <a:pt x="1105" y="290"/>
                    <a:pt x="1099" y="290"/>
                    <a:pt x="1095" y="287"/>
                  </a:cubicBezTo>
                  <a:cubicBezTo>
                    <a:pt x="1089" y="284"/>
                    <a:pt x="1075" y="291"/>
                    <a:pt x="1076" y="276"/>
                  </a:cubicBezTo>
                  <a:cubicBezTo>
                    <a:pt x="1076" y="269"/>
                    <a:pt x="1076" y="262"/>
                    <a:pt x="1066" y="263"/>
                  </a:cubicBezTo>
                  <a:cubicBezTo>
                    <a:pt x="1058" y="263"/>
                    <a:pt x="1055" y="269"/>
                    <a:pt x="1057" y="277"/>
                  </a:cubicBezTo>
                  <a:cubicBezTo>
                    <a:pt x="1058" y="281"/>
                    <a:pt x="1057" y="285"/>
                    <a:pt x="1051" y="285"/>
                  </a:cubicBezTo>
                  <a:cubicBezTo>
                    <a:pt x="1046" y="285"/>
                    <a:pt x="1045" y="281"/>
                    <a:pt x="1044" y="277"/>
                  </a:cubicBezTo>
                  <a:cubicBezTo>
                    <a:pt x="1037" y="252"/>
                    <a:pt x="1053" y="229"/>
                    <a:pt x="1079" y="228"/>
                  </a:cubicBezTo>
                  <a:cubicBezTo>
                    <a:pt x="1086" y="227"/>
                    <a:pt x="1093" y="229"/>
                    <a:pt x="1099" y="229"/>
                  </a:cubicBezTo>
                  <a:close/>
                  <a:moveTo>
                    <a:pt x="117" y="661"/>
                  </a:moveTo>
                  <a:cubicBezTo>
                    <a:pt x="106" y="689"/>
                    <a:pt x="89" y="705"/>
                    <a:pt x="72" y="720"/>
                  </a:cubicBezTo>
                  <a:cubicBezTo>
                    <a:pt x="55" y="736"/>
                    <a:pt x="55" y="752"/>
                    <a:pt x="64" y="770"/>
                  </a:cubicBezTo>
                  <a:cubicBezTo>
                    <a:pt x="78" y="799"/>
                    <a:pt x="100" y="821"/>
                    <a:pt x="129" y="836"/>
                  </a:cubicBezTo>
                  <a:cubicBezTo>
                    <a:pt x="140" y="842"/>
                    <a:pt x="152" y="845"/>
                    <a:pt x="165" y="843"/>
                  </a:cubicBezTo>
                  <a:cubicBezTo>
                    <a:pt x="182" y="841"/>
                    <a:pt x="194" y="823"/>
                    <a:pt x="186" y="809"/>
                  </a:cubicBezTo>
                  <a:cubicBezTo>
                    <a:pt x="160" y="764"/>
                    <a:pt x="136" y="717"/>
                    <a:pt x="117" y="661"/>
                  </a:cubicBezTo>
                  <a:close/>
                  <a:moveTo>
                    <a:pt x="820" y="700"/>
                  </a:moveTo>
                  <a:cubicBezTo>
                    <a:pt x="816" y="706"/>
                    <a:pt x="814" y="708"/>
                    <a:pt x="814" y="710"/>
                  </a:cubicBezTo>
                  <a:cubicBezTo>
                    <a:pt x="797" y="774"/>
                    <a:pt x="773" y="834"/>
                    <a:pt x="725" y="882"/>
                  </a:cubicBezTo>
                  <a:cubicBezTo>
                    <a:pt x="714" y="893"/>
                    <a:pt x="725" y="895"/>
                    <a:pt x="733" y="896"/>
                  </a:cubicBezTo>
                  <a:cubicBezTo>
                    <a:pt x="761" y="899"/>
                    <a:pt x="789" y="898"/>
                    <a:pt x="817" y="897"/>
                  </a:cubicBezTo>
                  <a:cubicBezTo>
                    <a:pt x="844" y="897"/>
                    <a:pt x="856" y="884"/>
                    <a:pt x="848" y="859"/>
                  </a:cubicBezTo>
                  <a:cubicBezTo>
                    <a:pt x="841" y="835"/>
                    <a:pt x="842" y="811"/>
                    <a:pt x="840" y="788"/>
                  </a:cubicBezTo>
                  <a:cubicBezTo>
                    <a:pt x="838" y="759"/>
                    <a:pt x="831" y="732"/>
                    <a:pt x="820" y="700"/>
                  </a:cubicBezTo>
                  <a:close/>
                  <a:moveTo>
                    <a:pt x="83" y="335"/>
                  </a:moveTo>
                  <a:cubicBezTo>
                    <a:pt x="61" y="346"/>
                    <a:pt x="46" y="362"/>
                    <a:pt x="33" y="381"/>
                  </a:cubicBezTo>
                  <a:cubicBezTo>
                    <a:pt x="27" y="391"/>
                    <a:pt x="23" y="404"/>
                    <a:pt x="31" y="413"/>
                  </a:cubicBezTo>
                  <a:cubicBezTo>
                    <a:pt x="41" y="427"/>
                    <a:pt x="45" y="442"/>
                    <a:pt x="52" y="457"/>
                  </a:cubicBezTo>
                  <a:cubicBezTo>
                    <a:pt x="60" y="474"/>
                    <a:pt x="80" y="480"/>
                    <a:pt x="100" y="475"/>
                  </a:cubicBezTo>
                  <a:cubicBezTo>
                    <a:pt x="120" y="469"/>
                    <a:pt x="118" y="453"/>
                    <a:pt x="120" y="437"/>
                  </a:cubicBezTo>
                  <a:cubicBezTo>
                    <a:pt x="107" y="444"/>
                    <a:pt x="98" y="452"/>
                    <a:pt x="86" y="453"/>
                  </a:cubicBezTo>
                  <a:cubicBezTo>
                    <a:pt x="75" y="454"/>
                    <a:pt x="68" y="449"/>
                    <a:pt x="63" y="440"/>
                  </a:cubicBezTo>
                  <a:cubicBezTo>
                    <a:pt x="58" y="432"/>
                    <a:pt x="61" y="427"/>
                    <a:pt x="67" y="421"/>
                  </a:cubicBezTo>
                  <a:cubicBezTo>
                    <a:pt x="75" y="414"/>
                    <a:pt x="77" y="404"/>
                    <a:pt x="76" y="394"/>
                  </a:cubicBezTo>
                  <a:cubicBezTo>
                    <a:pt x="76" y="374"/>
                    <a:pt x="73" y="354"/>
                    <a:pt x="83" y="3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38" name="Freeform 6"/>
            <p:cNvSpPr>
              <a:spLocks/>
            </p:cNvSpPr>
            <p:nvPr/>
          </p:nvSpPr>
          <p:spPr bwMode="auto">
            <a:xfrm>
              <a:off x="1948" y="1570"/>
              <a:ext cx="14" cy="19"/>
            </a:xfrm>
            <a:custGeom>
              <a:avLst/>
              <a:gdLst>
                <a:gd name="T0" fmla="*/ 2 w 6"/>
                <a:gd name="T1" fmla="*/ 8 h 8"/>
                <a:gd name="T2" fmla="*/ 1 w 6"/>
                <a:gd name="T3" fmla="*/ 2 h 8"/>
                <a:gd name="T4" fmla="*/ 6 w 6"/>
                <a:gd name="T5" fmla="*/ 4 h 8"/>
                <a:gd name="T6" fmla="*/ 2 w 6"/>
                <a:gd name="T7" fmla="*/ 8 h 8"/>
              </a:gdLst>
              <a:ahLst/>
              <a:cxnLst>
                <a:cxn ang="0">
                  <a:pos x="T0" y="T1"/>
                </a:cxn>
                <a:cxn ang="0">
                  <a:pos x="T2" y="T3"/>
                </a:cxn>
                <a:cxn ang="0">
                  <a:pos x="T4" y="T5"/>
                </a:cxn>
                <a:cxn ang="0">
                  <a:pos x="T6" y="T7"/>
                </a:cxn>
              </a:cxnLst>
              <a:rect l="0" t="0" r="r" b="b"/>
              <a:pathLst>
                <a:path w="6" h="8">
                  <a:moveTo>
                    <a:pt x="2" y="8"/>
                  </a:moveTo>
                  <a:cubicBezTo>
                    <a:pt x="2" y="6"/>
                    <a:pt x="0" y="3"/>
                    <a:pt x="1" y="2"/>
                  </a:cubicBezTo>
                  <a:cubicBezTo>
                    <a:pt x="3" y="0"/>
                    <a:pt x="5" y="2"/>
                    <a:pt x="6" y="4"/>
                  </a:cubicBezTo>
                  <a:cubicBezTo>
                    <a:pt x="5" y="5"/>
                    <a:pt x="4" y="7"/>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39" name="Freeform 7"/>
            <p:cNvSpPr>
              <a:spLocks/>
            </p:cNvSpPr>
            <p:nvPr/>
          </p:nvSpPr>
          <p:spPr bwMode="auto">
            <a:xfrm>
              <a:off x="2580" y="530"/>
              <a:ext cx="7" cy="8"/>
            </a:xfrm>
            <a:custGeom>
              <a:avLst/>
              <a:gdLst>
                <a:gd name="T0" fmla="*/ 3 w 3"/>
                <a:gd name="T1" fmla="*/ 0 h 3"/>
                <a:gd name="T2" fmla="*/ 3 w 3"/>
                <a:gd name="T3" fmla="*/ 3 h 3"/>
                <a:gd name="T4" fmla="*/ 0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3" y="1"/>
                    <a:pt x="3" y="2"/>
                    <a:pt x="3" y="3"/>
                  </a:cubicBezTo>
                  <a:cubicBezTo>
                    <a:pt x="2" y="3"/>
                    <a:pt x="1" y="3"/>
                    <a:pt x="0" y="2"/>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0" name="Freeform 8"/>
            <p:cNvSpPr>
              <a:spLocks/>
            </p:cNvSpPr>
            <p:nvPr/>
          </p:nvSpPr>
          <p:spPr bwMode="auto">
            <a:xfrm>
              <a:off x="951" y="568"/>
              <a:ext cx="7" cy="10"/>
            </a:xfrm>
            <a:custGeom>
              <a:avLst/>
              <a:gdLst>
                <a:gd name="T0" fmla="*/ 0 w 3"/>
                <a:gd name="T1" fmla="*/ 1 h 4"/>
                <a:gd name="T2" fmla="*/ 2 w 3"/>
                <a:gd name="T3" fmla="*/ 0 h 4"/>
                <a:gd name="T4" fmla="*/ 3 w 3"/>
                <a:gd name="T5" fmla="*/ 4 h 4"/>
                <a:gd name="T6" fmla="*/ 0 w 3"/>
                <a:gd name="T7" fmla="*/ 1 h 4"/>
              </a:gdLst>
              <a:ahLst/>
              <a:cxnLst>
                <a:cxn ang="0">
                  <a:pos x="T0" y="T1"/>
                </a:cxn>
                <a:cxn ang="0">
                  <a:pos x="T2" y="T3"/>
                </a:cxn>
                <a:cxn ang="0">
                  <a:pos x="T4" y="T5"/>
                </a:cxn>
                <a:cxn ang="0">
                  <a:pos x="T6" y="T7"/>
                </a:cxn>
              </a:cxnLst>
              <a:rect l="0" t="0" r="r" b="b"/>
              <a:pathLst>
                <a:path w="3" h="4">
                  <a:moveTo>
                    <a:pt x="0" y="1"/>
                  </a:moveTo>
                  <a:cubicBezTo>
                    <a:pt x="1" y="1"/>
                    <a:pt x="1" y="0"/>
                    <a:pt x="2" y="0"/>
                  </a:cubicBezTo>
                  <a:cubicBezTo>
                    <a:pt x="3" y="1"/>
                    <a:pt x="3" y="3"/>
                    <a:pt x="3" y="4"/>
                  </a:cubicBezTo>
                  <a:cubicBezTo>
                    <a:pt x="2" y="3"/>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1" name="Freeform 9"/>
            <p:cNvSpPr>
              <a:spLocks/>
            </p:cNvSpPr>
            <p:nvPr/>
          </p:nvSpPr>
          <p:spPr bwMode="auto">
            <a:xfrm>
              <a:off x="1912" y="623"/>
              <a:ext cx="343" cy="230"/>
            </a:xfrm>
            <a:custGeom>
              <a:avLst/>
              <a:gdLst>
                <a:gd name="T0" fmla="*/ 45 w 145"/>
                <a:gd name="T1" fmla="*/ 94 h 97"/>
                <a:gd name="T2" fmla="*/ 60 w 145"/>
                <a:gd name="T3" fmla="*/ 71 h 97"/>
                <a:gd name="T4" fmla="*/ 67 w 145"/>
                <a:gd name="T5" fmla="*/ 56 h 97"/>
                <a:gd name="T6" fmla="*/ 46 w 145"/>
                <a:gd name="T7" fmla="*/ 55 h 97"/>
                <a:gd name="T8" fmla="*/ 33 w 145"/>
                <a:gd name="T9" fmla="*/ 72 h 97"/>
                <a:gd name="T10" fmla="*/ 0 w 145"/>
                <a:gd name="T11" fmla="*/ 67 h 97"/>
                <a:gd name="T12" fmla="*/ 95 w 145"/>
                <a:gd name="T13" fmla="*/ 0 h 97"/>
                <a:gd name="T14" fmla="*/ 111 w 145"/>
                <a:gd name="T15" fmla="*/ 32 h 97"/>
                <a:gd name="T16" fmla="*/ 145 w 145"/>
                <a:gd name="T17" fmla="*/ 42 h 97"/>
                <a:gd name="T18" fmla="*/ 49 w 145"/>
                <a:gd name="T19" fmla="*/ 97 h 97"/>
                <a:gd name="T20" fmla="*/ 45 w 145"/>
                <a:gd name="T21"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97">
                  <a:moveTo>
                    <a:pt x="45" y="94"/>
                  </a:moveTo>
                  <a:cubicBezTo>
                    <a:pt x="47" y="84"/>
                    <a:pt x="53" y="77"/>
                    <a:pt x="60" y="71"/>
                  </a:cubicBezTo>
                  <a:cubicBezTo>
                    <a:pt x="64" y="67"/>
                    <a:pt x="75" y="65"/>
                    <a:pt x="67" y="56"/>
                  </a:cubicBezTo>
                  <a:cubicBezTo>
                    <a:pt x="61" y="49"/>
                    <a:pt x="52" y="49"/>
                    <a:pt x="46" y="55"/>
                  </a:cubicBezTo>
                  <a:cubicBezTo>
                    <a:pt x="41" y="59"/>
                    <a:pt x="38" y="65"/>
                    <a:pt x="33" y="72"/>
                  </a:cubicBezTo>
                  <a:cubicBezTo>
                    <a:pt x="26" y="47"/>
                    <a:pt x="13" y="60"/>
                    <a:pt x="0" y="67"/>
                  </a:cubicBezTo>
                  <a:cubicBezTo>
                    <a:pt x="18" y="25"/>
                    <a:pt x="49" y="3"/>
                    <a:pt x="95" y="0"/>
                  </a:cubicBezTo>
                  <a:cubicBezTo>
                    <a:pt x="83" y="18"/>
                    <a:pt x="108" y="19"/>
                    <a:pt x="111" y="32"/>
                  </a:cubicBezTo>
                  <a:cubicBezTo>
                    <a:pt x="115" y="57"/>
                    <a:pt x="134" y="29"/>
                    <a:pt x="145" y="42"/>
                  </a:cubicBezTo>
                  <a:cubicBezTo>
                    <a:pt x="110" y="55"/>
                    <a:pt x="75" y="69"/>
                    <a:pt x="49" y="97"/>
                  </a:cubicBezTo>
                  <a:cubicBezTo>
                    <a:pt x="48" y="96"/>
                    <a:pt x="46" y="95"/>
                    <a:pt x="4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3" name="Freeform 10"/>
            <p:cNvSpPr>
              <a:spLocks/>
            </p:cNvSpPr>
            <p:nvPr/>
          </p:nvSpPr>
          <p:spPr bwMode="auto">
            <a:xfrm>
              <a:off x="2002" y="846"/>
              <a:ext cx="26" cy="30"/>
            </a:xfrm>
            <a:custGeom>
              <a:avLst/>
              <a:gdLst>
                <a:gd name="T0" fmla="*/ 11 w 11"/>
                <a:gd name="T1" fmla="*/ 3 h 13"/>
                <a:gd name="T2" fmla="*/ 3 w 11"/>
                <a:gd name="T3" fmla="*/ 9 h 13"/>
                <a:gd name="T4" fmla="*/ 7 w 11"/>
                <a:gd name="T5" fmla="*/ 0 h 13"/>
                <a:gd name="T6" fmla="*/ 11 w 11"/>
                <a:gd name="T7" fmla="*/ 3 h 13"/>
              </a:gdLst>
              <a:ahLst/>
              <a:cxnLst>
                <a:cxn ang="0">
                  <a:pos x="T0" y="T1"/>
                </a:cxn>
                <a:cxn ang="0">
                  <a:pos x="T2" y="T3"/>
                </a:cxn>
                <a:cxn ang="0">
                  <a:pos x="T4" y="T5"/>
                </a:cxn>
                <a:cxn ang="0">
                  <a:pos x="T6" y="T7"/>
                </a:cxn>
              </a:cxnLst>
              <a:rect l="0" t="0" r="r" b="b"/>
              <a:pathLst>
                <a:path w="11" h="13">
                  <a:moveTo>
                    <a:pt x="11" y="3"/>
                  </a:moveTo>
                  <a:cubicBezTo>
                    <a:pt x="9" y="6"/>
                    <a:pt x="8" y="13"/>
                    <a:pt x="3" y="9"/>
                  </a:cubicBezTo>
                  <a:cubicBezTo>
                    <a:pt x="0" y="7"/>
                    <a:pt x="4" y="2"/>
                    <a:pt x="7" y="0"/>
                  </a:cubicBezTo>
                  <a:cubicBezTo>
                    <a:pt x="8" y="1"/>
                    <a:pt x="10" y="2"/>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44" name="Group 8"/>
          <p:cNvGrpSpPr>
            <a:grpSpLocks noChangeAspect="1"/>
          </p:cNvGrpSpPr>
          <p:nvPr/>
        </p:nvGrpSpPr>
        <p:grpSpPr bwMode="auto">
          <a:xfrm>
            <a:off x="3553059" y="2221416"/>
            <a:ext cx="1460182" cy="828352"/>
            <a:chOff x="1614" y="3404"/>
            <a:chExt cx="691" cy="392"/>
          </a:xfrm>
          <a:solidFill>
            <a:schemeClr val="accent4"/>
          </a:solidFill>
        </p:grpSpPr>
        <p:sp>
          <p:nvSpPr>
            <p:cNvPr id="45" name="Freeform 9"/>
            <p:cNvSpPr>
              <a:spLocks/>
            </p:cNvSpPr>
            <p:nvPr/>
          </p:nvSpPr>
          <p:spPr bwMode="auto">
            <a:xfrm>
              <a:off x="1614" y="3404"/>
              <a:ext cx="691" cy="349"/>
            </a:xfrm>
            <a:custGeom>
              <a:avLst/>
              <a:gdLst>
                <a:gd name="T0" fmla="*/ 145 w 289"/>
                <a:gd name="T1" fmla="*/ 13 h 145"/>
                <a:gd name="T2" fmla="*/ 276 w 289"/>
                <a:gd name="T3" fmla="*/ 145 h 145"/>
                <a:gd name="T4" fmla="*/ 289 w 289"/>
                <a:gd name="T5" fmla="*/ 145 h 145"/>
                <a:gd name="T6" fmla="*/ 145 w 289"/>
                <a:gd name="T7" fmla="*/ 0 h 145"/>
                <a:gd name="T8" fmla="*/ 0 w 289"/>
                <a:gd name="T9" fmla="*/ 145 h 145"/>
                <a:gd name="T10" fmla="*/ 13 w 289"/>
                <a:gd name="T11" fmla="*/ 145 h 145"/>
                <a:gd name="T12" fmla="*/ 145 w 289"/>
                <a:gd name="T13" fmla="*/ 13 h 145"/>
              </a:gdLst>
              <a:ahLst/>
              <a:cxnLst>
                <a:cxn ang="0">
                  <a:pos x="T0" y="T1"/>
                </a:cxn>
                <a:cxn ang="0">
                  <a:pos x="T2" y="T3"/>
                </a:cxn>
                <a:cxn ang="0">
                  <a:pos x="T4" y="T5"/>
                </a:cxn>
                <a:cxn ang="0">
                  <a:pos x="T6" y="T7"/>
                </a:cxn>
                <a:cxn ang="0">
                  <a:pos x="T8" y="T9"/>
                </a:cxn>
                <a:cxn ang="0">
                  <a:pos x="T10" y="T11"/>
                </a:cxn>
                <a:cxn ang="0">
                  <a:pos x="T12" y="T13"/>
                </a:cxn>
              </a:cxnLst>
              <a:rect l="0" t="0" r="r" b="b"/>
              <a:pathLst>
                <a:path w="289" h="145">
                  <a:moveTo>
                    <a:pt x="145" y="13"/>
                  </a:moveTo>
                  <a:cubicBezTo>
                    <a:pt x="218" y="13"/>
                    <a:pt x="276" y="72"/>
                    <a:pt x="276" y="145"/>
                  </a:cubicBezTo>
                  <a:cubicBezTo>
                    <a:pt x="289" y="145"/>
                    <a:pt x="289" y="145"/>
                    <a:pt x="289" y="145"/>
                  </a:cubicBezTo>
                  <a:cubicBezTo>
                    <a:pt x="289" y="65"/>
                    <a:pt x="225" y="0"/>
                    <a:pt x="145" y="0"/>
                  </a:cubicBezTo>
                  <a:cubicBezTo>
                    <a:pt x="65" y="0"/>
                    <a:pt x="0" y="65"/>
                    <a:pt x="0" y="145"/>
                  </a:cubicBezTo>
                  <a:cubicBezTo>
                    <a:pt x="13" y="145"/>
                    <a:pt x="13" y="145"/>
                    <a:pt x="13" y="145"/>
                  </a:cubicBezTo>
                  <a:cubicBezTo>
                    <a:pt x="13" y="72"/>
                    <a:pt x="72" y="13"/>
                    <a:pt x="14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6" name="Oval 10"/>
            <p:cNvSpPr>
              <a:spLocks noChangeArrowheads="1"/>
            </p:cNvSpPr>
            <p:nvPr/>
          </p:nvSpPr>
          <p:spPr bwMode="auto">
            <a:xfrm>
              <a:off x="1927" y="3464"/>
              <a:ext cx="60"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7" name="Oval 11"/>
            <p:cNvSpPr>
              <a:spLocks noChangeArrowheads="1"/>
            </p:cNvSpPr>
            <p:nvPr/>
          </p:nvSpPr>
          <p:spPr bwMode="auto">
            <a:xfrm>
              <a:off x="2068" y="3512"/>
              <a:ext cx="60"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8" name="Oval 12"/>
            <p:cNvSpPr>
              <a:spLocks noChangeArrowheads="1"/>
            </p:cNvSpPr>
            <p:nvPr/>
          </p:nvSpPr>
          <p:spPr bwMode="auto">
            <a:xfrm>
              <a:off x="1786" y="3512"/>
              <a:ext cx="60"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9" name="Oval 13"/>
            <p:cNvSpPr>
              <a:spLocks noChangeArrowheads="1"/>
            </p:cNvSpPr>
            <p:nvPr/>
          </p:nvSpPr>
          <p:spPr bwMode="auto">
            <a:xfrm>
              <a:off x="2157" y="3614"/>
              <a:ext cx="57" cy="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0" name="Oval 14"/>
            <p:cNvSpPr>
              <a:spLocks noChangeArrowheads="1"/>
            </p:cNvSpPr>
            <p:nvPr/>
          </p:nvSpPr>
          <p:spPr bwMode="auto">
            <a:xfrm>
              <a:off x="1700" y="3614"/>
              <a:ext cx="58" cy="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1" name="Freeform 15"/>
            <p:cNvSpPr>
              <a:spLocks noEditPoints="1"/>
            </p:cNvSpPr>
            <p:nvPr/>
          </p:nvSpPr>
          <p:spPr bwMode="auto">
            <a:xfrm>
              <a:off x="1913" y="3606"/>
              <a:ext cx="191" cy="190"/>
            </a:xfrm>
            <a:custGeom>
              <a:avLst/>
              <a:gdLst>
                <a:gd name="T0" fmla="*/ 50 w 80"/>
                <a:gd name="T1" fmla="*/ 0 h 79"/>
                <a:gd name="T2" fmla="*/ 58 w 80"/>
                <a:gd name="T3" fmla="*/ 8 h 79"/>
                <a:gd name="T4" fmla="*/ 23 w 80"/>
                <a:gd name="T5" fmla="*/ 43 h 79"/>
                <a:gd name="T6" fmla="*/ 19 w 80"/>
                <a:gd name="T7" fmla="*/ 42 h 79"/>
                <a:gd name="T8" fmla="*/ 0 w 80"/>
                <a:gd name="T9" fmla="*/ 61 h 79"/>
                <a:gd name="T10" fmla="*/ 19 w 80"/>
                <a:gd name="T11" fmla="*/ 79 h 79"/>
                <a:gd name="T12" fmla="*/ 37 w 80"/>
                <a:gd name="T13" fmla="*/ 61 h 79"/>
                <a:gd name="T14" fmla="*/ 37 w 80"/>
                <a:gd name="T15" fmla="*/ 57 h 79"/>
                <a:gd name="T16" fmla="*/ 72 w 80"/>
                <a:gd name="T17" fmla="*/ 22 h 79"/>
                <a:gd name="T18" fmla="*/ 80 w 80"/>
                <a:gd name="T19" fmla="*/ 30 h 79"/>
                <a:gd name="T20" fmla="*/ 80 w 80"/>
                <a:gd name="T21" fmla="*/ 0 h 79"/>
                <a:gd name="T22" fmla="*/ 50 w 80"/>
                <a:gd name="T23" fmla="*/ 0 h 79"/>
                <a:gd name="T24" fmla="*/ 19 w 80"/>
                <a:gd name="T25" fmla="*/ 72 h 79"/>
                <a:gd name="T26" fmla="*/ 7 w 80"/>
                <a:gd name="T27" fmla="*/ 61 h 79"/>
                <a:gd name="T28" fmla="*/ 19 w 80"/>
                <a:gd name="T29" fmla="*/ 49 h 79"/>
                <a:gd name="T30" fmla="*/ 30 w 80"/>
                <a:gd name="T31" fmla="*/ 61 h 79"/>
                <a:gd name="T32" fmla="*/ 19 w 80"/>
                <a:gd name="T33" fmla="*/ 7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79">
                  <a:moveTo>
                    <a:pt x="50" y="0"/>
                  </a:moveTo>
                  <a:cubicBezTo>
                    <a:pt x="58" y="8"/>
                    <a:pt x="58" y="8"/>
                    <a:pt x="58" y="8"/>
                  </a:cubicBezTo>
                  <a:cubicBezTo>
                    <a:pt x="23" y="43"/>
                    <a:pt x="23" y="43"/>
                    <a:pt x="23" y="43"/>
                  </a:cubicBezTo>
                  <a:cubicBezTo>
                    <a:pt x="21" y="42"/>
                    <a:pt x="20" y="42"/>
                    <a:pt x="19" y="42"/>
                  </a:cubicBezTo>
                  <a:cubicBezTo>
                    <a:pt x="8" y="42"/>
                    <a:pt x="0" y="51"/>
                    <a:pt x="0" y="61"/>
                  </a:cubicBezTo>
                  <a:cubicBezTo>
                    <a:pt x="0" y="71"/>
                    <a:pt x="8" y="79"/>
                    <a:pt x="19" y="79"/>
                  </a:cubicBezTo>
                  <a:cubicBezTo>
                    <a:pt x="29" y="79"/>
                    <a:pt x="37" y="71"/>
                    <a:pt x="37" y="61"/>
                  </a:cubicBezTo>
                  <a:cubicBezTo>
                    <a:pt x="37" y="60"/>
                    <a:pt x="37" y="58"/>
                    <a:pt x="37" y="57"/>
                  </a:cubicBezTo>
                  <a:cubicBezTo>
                    <a:pt x="72" y="22"/>
                    <a:pt x="72" y="22"/>
                    <a:pt x="72" y="22"/>
                  </a:cubicBezTo>
                  <a:cubicBezTo>
                    <a:pt x="80" y="30"/>
                    <a:pt x="80" y="30"/>
                    <a:pt x="80" y="30"/>
                  </a:cubicBezTo>
                  <a:cubicBezTo>
                    <a:pt x="80" y="0"/>
                    <a:pt x="80" y="0"/>
                    <a:pt x="80" y="0"/>
                  </a:cubicBezTo>
                  <a:lnTo>
                    <a:pt x="50" y="0"/>
                  </a:lnTo>
                  <a:close/>
                  <a:moveTo>
                    <a:pt x="19" y="72"/>
                  </a:moveTo>
                  <a:cubicBezTo>
                    <a:pt x="12" y="72"/>
                    <a:pt x="7" y="67"/>
                    <a:pt x="7" y="61"/>
                  </a:cubicBezTo>
                  <a:cubicBezTo>
                    <a:pt x="7" y="54"/>
                    <a:pt x="12" y="49"/>
                    <a:pt x="19" y="49"/>
                  </a:cubicBezTo>
                  <a:cubicBezTo>
                    <a:pt x="25" y="49"/>
                    <a:pt x="30" y="54"/>
                    <a:pt x="30" y="61"/>
                  </a:cubicBezTo>
                  <a:cubicBezTo>
                    <a:pt x="30" y="67"/>
                    <a:pt x="25" y="72"/>
                    <a:pt x="19"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2" name="Freeform 16"/>
            <p:cNvSpPr>
              <a:spLocks noEditPoints="1"/>
            </p:cNvSpPr>
            <p:nvPr/>
          </p:nvSpPr>
          <p:spPr bwMode="auto">
            <a:xfrm>
              <a:off x="1676" y="3724"/>
              <a:ext cx="564" cy="29"/>
            </a:xfrm>
            <a:custGeom>
              <a:avLst/>
              <a:gdLst>
                <a:gd name="T0" fmla="*/ 12 w 236"/>
                <a:gd name="T1" fmla="*/ 0 h 12"/>
                <a:gd name="T2" fmla="*/ 0 w 236"/>
                <a:gd name="T3" fmla="*/ 12 h 12"/>
                <a:gd name="T4" fmla="*/ 25 w 236"/>
                <a:gd name="T5" fmla="*/ 12 h 12"/>
                <a:gd name="T6" fmla="*/ 12 w 236"/>
                <a:gd name="T7" fmla="*/ 0 h 12"/>
                <a:gd name="T8" fmla="*/ 224 w 236"/>
                <a:gd name="T9" fmla="*/ 0 h 12"/>
                <a:gd name="T10" fmla="*/ 212 w 236"/>
                <a:gd name="T11" fmla="*/ 12 h 12"/>
                <a:gd name="T12" fmla="*/ 236 w 236"/>
                <a:gd name="T13" fmla="*/ 12 h 12"/>
                <a:gd name="T14" fmla="*/ 224 w 23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 h="12">
                  <a:moveTo>
                    <a:pt x="12" y="0"/>
                  </a:moveTo>
                  <a:cubicBezTo>
                    <a:pt x="6" y="0"/>
                    <a:pt x="0" y="5"/>
                    <a:pt x="0" y="12"/>
                  </a:cubicBezTo>
                  <a:cubicBezTo>
                    <a:pt x="25" y="12"/>
                    <a:pt x="25" y="12"/>
                    <a:pt x="25" y="12"/>
                  </a:cubicBezTo>
                  <a:cubicBezTo>
                    <a:pt x="25" y="5"/>
                    <a:pt x="19" y="0"/>
                    <a:pt x="12" y="0"/>
                  </a:cubicBezTo>
                  <a:close/>
                  <a:moveTo>
                    <a:pt x="224" y="0"/>
                  </a:moveTo>
                  <a:cubicBezTo>
                    <a:pt x="217" y="0"/>
                    <a:pt x="212" y="5"/>
                    <a:pt x="212" y="12"/>
                  </a:cubicBezTo>
                  <a:cubicBezTo>
                    <a:pt x="236" y="12"/>
                    <a:pt x="236" y="12"/>
                    <a:pt x="236" y="12"/>
                  </a:cubicBezTo>
                  <a:cubicBezTo>
                    <a:pt x="236" y="5"/>
                    <a:pt x="231" y="0"/>
                    <a:pt x="2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56" name="Group 55"/>
          <p:cNvGrpSpPr/>
          <p:nvPr/>
        </p:nvGrpSpPr>
        <p:grpSpPr>
          <a:xfrm>
            <a:off x="9346601" y="4413845"/>
            <a:ext cx="1336639" cy="1012605"/>
            <a:chOff x="9888538" y="3827463"/>
            <a:chExt cx="1676400" cy="1270000"/>
          </a:xfrm>
          <a:solidFill>
            <a:schemeClr val="accent4"/>
          </a:solidFill>
        </p:grpSpPr>
        <p:sp>
          <p:nvSpPr>
            <p:cNvPr id="57" name="Rectangle 35"/>
            <p:cNvSpPr>
              <a:spLocks noChangeArrowheads="1"/>
            </p:cNvSpPr>
            <p:nvPr/>
          </p:nvSpPr>
          <p:spPr bwMode="auto">
            <a:xfrm>
              <a:off x="10485438" y="4211638"/>
              <a:ext cx="69850" cy="298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8" name="Rectangle 36"/>
            <p:cNvSpPr>
              <a:spLocks noChangeArrowheads="1"/>
            </p:cNvSpPr>
            <p:nvPr/>
          </p:nvSpPr>
          <p:spPr bwMode="auto">
            <a:xfrm>
              <a:off x="10180638" y="4630738"/>
              <a:ext cx="352425"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9" name="Rectangle 37"/>
            <p:cNvSpPr>
              <a:spLocks noChangeArrowheads="1"/>
            </p:cNvSpPr>
            <p:nvPr/>
          </p:nvSpPr>
          <p:spPr bwMode="auto">
            <a:xfrm>
              <a:off x="10091738" y="463073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0" name="Rectangle 38"/>
            <p:cNvSpPr>
              <a:spLocks noChangeArrowheads="1"/>
            </p:cNvSpPr>
            <p:nvPr/>
          </p:nvSpPr>
          <p:spPr bwMode="auto">
            <a:xfrm>
              <a:off x="10180638" y="4745038"/>
              <a:ext cx="38100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1" name="Rectangle 39"/>
            <p:cNvSpPr>
              <a:spLocks noChangeArrowheads="1"/>
            </p:cNvSpPr>
            <p:nvPr/>
          </p:nvSpPr>
          <p:spPr bwMode="auto">
            <a:xfrm>
              <a:off x="10091738" y="474503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2" name="Rectangle 40"/>
            <p:cNvSpPr>
              <a:spLocks noChangeArrowheads="1"/>
            </p:cNvSpPr>
            <p:nvPr/>
          </p:nvSpPr>
          <p:spPr bwMode="auto">
            <a:xfrm>
              <a:off x="10180638" y="4852988"/>
              <a:ext cx="282575"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3" name="Rectangle 41"/>
            <p:cNvSpPr>
              <a:spLocks noChangeArrowheads="1"/>
            </p:cNvSpPr>
            <p:nvPr/>
          </p:nvSpPr>
          <p:spPr bwMode="auto">
            <a:xfrm>
              <a:off x="10091738" y="485298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4" name="Rectangle 42"/>
            <p:cNvSpPr>
              <a:spLocks noChangeArrowheads="1"/>
            </p:cNvSpPr>
            <p:nvPr/>
          </p:nvSpPr>
          <p:spPr bwMode="auto">
            <a:xfrm>
              <a:off x="10387013" y="4433888"/>
              <a:ext cx="69850"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5" name="Rectangle 43"/>
            <p:cNvSpPr>
              <a:spLocks noChangeArrowheads="1"/>
            </p:cNvSpPr>
            <p:nvPr/>
          </p:nvSpPr>
          <p:spPr bwMode="auto">
            <a:xfrm>
              <a:off x="10288588" y="4303713"/>
              <a:ext cx="6985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6" name="Rectangle 44"/>
            <p:cNvSpPr>
              <a:spLocks noChangeArrowheads="1"/>
            </p:cNvSpPr>
            <p:nvPr/>
          </p:nvSpPr>
          <p:spPr bwMode="auto">
            <a:xfrm>
              <a:off x="10186988" y="4249738"/>
              <a:ext cx="69850"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7" name="Rectangle 45"/>
            <p:cNvSpPr>
              <a:spLocks noChangeArrowheads="1"/>
            </p:cNvSpPr>
            <p:nvPr/>
          </p:nvSpPr>
          <p:spPr bwMode="auto">
            <a:xfrm>
              <a:off x="10088563" y="4348163"/>
              <a:ext cx="69850" cy="161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8" name="Freeform 46"/>
            <p:cNvSpPr>
              <a:spLocks/>
            </p:cNvSpPr>
            <p:nvPr/>
          </p:nvSpPr>
          <p:spPr bwMode="auto">
            <a:xfrm>
              <a:off x="10720388" y="4329113"/>
              <a:ext cx="558800" cy="561975"/>
            </a:xfrm>
            <a:custGeom>
              <a:avLst/>
              <a:gdLst>
                <a:gd name="T0" fmla="*/ 176 w 352"/>
                <a:gd name="T1" fmla="*/ 0 h 354"/>
                <a:gd name="T2" fmla="*/ 176 w 352"/>
                <a:gd name="T3" fmla="*/ 0 h 354"/>
                <a:gd name="T4" fmla="*/ 158 w 352"/>
                <a:gd name="T5" fmla="*/ 2 h 354"/>
                <a:gd name="T6" fmla="*/ 140 w 352"/>
                <a:gd name="T7" fmla="*/ 4 h 354"/>
                <a:gd name="T8" fmla="*/ 124 w 352"/>
                <a:gd name="T9" fmla="*/ 8 h 354"/>
                <a:gd name="T10" fmla="*/ 108 w 352"/>
                <a:gd name="T11" fmla="*/ 14 h 354"/>
                <a:gd name="T12" fmla="*/ 92 w 352"/>
                <a:gd name="T13" fmla="*/ 22 h 354"/>
                <a:gd name="T14" fmla="*/ 78 w 352"/>
                <a:gd name="T15" fmla="*/ 30 h 354"/>
                <a:gd name="T16" fmla="*/ 64 w 352"/>
                <a:gd name="T17" fmla="*/ 42 h 354"/>
                <a:gd name="T18" fmla="*/ 52 w 352"/>
                <a:gd name="T19" fmla="*/ 52 h 354"/>
                <a:gd name="T20" fmla="*/ 40 w 352"/>
                <a:gd name="T21" fmla="*/ 64 h 354"/>
                <a:gd name="T22" fmla="*/ 30 w 352"/>
                <a:gd name="T23" fmla="*/ 78 h 354"/>
                <a:gd name="T24" fmla="*/ 20 w 352"/>
                <a:gd name="T25" fmla="*/ 94 h 354"/>
                <a:gd name="T26" fmla="*/ 14 w 352"/>
                <a:gd name="T27" fmla="*/ 108 h 354"/>
                <a:gd name="T28" fmla="*/ 8 w 352"/>
                <a:gd name="T29" fmla="*/ 124 h 354"/>
                <a:gd name="T30" fmla="*/ 2 w 352"/>
                <a:gd name="T31" fmla="*/ 142 h 354"/>
                <a:gd name="T32" fmla="*/ 0 w 352"/>
                <a:gd name="T33" fmla="*/ 160 h 354"/>
                <a:gd name="T34" fmla="*/ 0 w 352"/>
                <a:gd name="T35" fmla="*/ 178 h 354"/>
                <a:gd name="T36" fmla="*/ 0 w 352"/>
                <a:gd name="T37" fmla="*/ 178 h 354"/>
                <a:gd name="T38" fmla="*/ 0 w 352"/>
                <a:gd name="T39" fmla="*/ 196 h 354"/>
                <a:gd name="T40" fmla="*/ 2 w 352"/>
                <a:gd name="T41" fmla="*/ 212 h 354"/>
                <a:gd name="T42" fmla="*/ 8 w 352"/>
                <a:gd name="T43" fmla="*/ 230 h 354"/>
                <a:gd name="T44" fmla="*/ 14 w 352"/>
                <a:gd name="T45" fmla="*/ 246 h 354"/>
                <a:gd name="T46" fmla="*/ 20 w 352"/>
                <a:gd name="T47" fmla="*/ 262 h 354"/>
                <a:gd name="T48" fmla="*/ 30 w 352"/>
                <a:gd name="T49" fmla="*/ 276 h 354"/>
                <a:gd name="T50" fmla="*/ 40 w 352"/>
                <a:gd name="T51" fmla="*/ 290 h 354"/>
                <a:gd name="T52" fmla="*/ 52 w 352"/>
                <a:gd name="T53" fmla="*/ 302 h 354"/>
                <a:gd name="T54" fmla="*/ 64 w 352"/>
                <a:gd name="T55" fmla="*/ 314 h 354"/>
                <a:gd name="T56" fmla="*/ 78 w 352"/>
                <a:gd name="T57" fmla="*/ 324 h 354"/>
                <a:gd name="T58" fmla="*/ 92 w 352"/>
                <a:gd name="T59" fmla="*/ 332 h 354"/>
                <a:gd name="T60" fmla="*/ 108 w 352"/>
                <a:gd name="T61" fmla="*/ 340 h 354"/>
                <a:gd name="T62" fmla="*/ 124 w 352"/>
                <a:gd name="T63" fmla="*/ 346 h 354"/>
                <a:gd name="T64" fmla="*/ 140 w 352"/>
                <a:gd name="T65" fmla="*/ 350 h 354"/>
                <a:gd name="T66" fmla="*/ 158 w 352"/>
                <a:gd name="T67" fmla="*/ 352 h 354"/>
                <a:gd name="T68" fmla="*/ 176 w 352"/>
                <a:gd name="T69" fmla="*/ 354 h 354"/>
                <a:gd name="T70" fmla="*/ 176 w 352"/>
                <a:gd name="T71" fmla="*/ 354 h 354"/>
                <a:gd name="T72" fmla="*/ 194 w 352"/>
                <a:gd name="T73" fmla="*/ 352 h 354"/>
                <a:gd name="T74" fmla="*/ 210 w 352"/>
                <a:gd name="T75" fmla="*/ 350 h 354"/>
                <a:gd name="T76" fmla="*/ 228 w 352"/>
                <a:gd name="T77" fmla="*/ 346 h 354"/>
                <a:gd name="T78" fmla="*/ 244 w 352"/>
                <a:gd name="T79" fmla="*/ 340 h 354"/>
                <a:gd name="T80" fmla="*/ 258 w 352"/>
                <a:gd name="T81" fmla="*/ 332 h 354"/>
                <a:gd name="T82" fmla="*/ 274 w 352"/>
                <a:gd name="T83" fmla="*/ 324 h 354"/>
                <a:gd name="T84" fmla="*/ 286 w 352"/>
                <a:gd name="T85" fmla="*/ 314 h 354"/>
                <a:gd name="T86" fmla="*/ 300 w 352"/>
                <a:gd name="T87" fmla="*/ 304 h 354"/>
                <a:gd name="T88" fmla="*/ 310 w 352"/>
                <a:gd name="T89" fmla="*/ 292 h 354"/>
                <a:gd name="T90" fmla="*/ 320 w 352"/>
                <a:gd name="T91" fmla="*/ 278 h 354"/>
                <a:gd name="T92" fmla="*/ 330 w 352"/>
                <a:gd name="T93" fmla="*/ 264 h 354"/>
                <a:gd name="T94" fmla="*/ 336 w 352"/>
                <a:gd name="T95" fmla="*/ 248 h 354"/>
                <a:gd name="T96" fmla="*/ 344 w 352"/>
                <a:gd name="T97" fmla="*/ 232 h 354"/>
                <a:gd name="T98" fmla="*/ 348 w 352"/>
                <a:gd name="T99" fmla="*/ 216 h 354"/>
                <a:gd name="T100" fmla="*/ 350 w 352"/>
                <a:gd name="T101" fmla="*/ 200 h 354"/>
                <a:gd name="T102" fmla="*/ 352 w 352"/>
                <a:gd name="T103" fmla="*/ 182 h 354"/>
                <a:gd name="T104" fmla="*/ 176 w 352"/>
                <a:gd name="T105" fmla="*/ 182 h 354"/>
                <a:gd name="T106" fmla="*/ 176 w 352"/>
                <a:gd name="T107"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2" h="354">
                  <a:moveTo>
                    <a:pt x="176" y="0"/>
                  </a:moveTo>
                  <a:lnTo>
                    <a:pt x="176" y="0"/>
                  </a:lnTo>
                  <a:lnTo>
                    <a:pt x="158" y="2"/>
                  </a:lnTo>
                  <a:lnTo>
                    <a:pt x="140" y="4"/>
                  </a:lnTo>
                  <a:lnTo>
                    <a:pt x="124" y="8"/>
                  </a:lnTo>
                  <a:lnTo>
                    <a:pt x="108" y="14"/>
                  </a:lnTo>
                  <a:lnTo>
                    <a:pt x="92" y="22"/>
                  </a:lnTo>
                  <a:lnTo>
                    <a:pt x="78" y="30"/>
                  </a:lnTo>
                  <a:lnTo>
                    <a:pt x="64" y="42"/>
                  </a:lnTo>
                  <a:lnTo>
                    <a:pt x="52" y="52"/>
                  </a:lnTo>
                  <a:lnTo>
                    <a:pt x="40" y="64"/>
                  </a:lnTo>
                  <a:lnTo>
                    <a:pt x="30" y="78"/>
                  </a:lnTo>
                  <a:lnTo>
                    <a:pt x="20" y="94"/>
                  </a:lnTo>
                  <a:lnTo>
                    <a:pt x="14" y="108"/>
                  </a:lnTo>
                  <a:lnTo>
                    <a:pt x="8" y="124"/>
                  </a:lnTo>
                  <a:lnTo>
                    <a:pt x="2" y="142"/>
                  </a:lnTo>
                  <a:lnTo>
                    <a:pt x="0" y="160"/>
                  </a:lnTo>
                  <a:lnTo>
                    <a:pt x="0" y="178"/>
                  </a:lnTo>
                  <a:lnTo>
                    <a:pt x="0" y="178"/>
                  </a:lnTo>
                  <a:lnTo>
                    <a:pt x="0" y="196"/>
                  </a:lnTo>
                  <a:lnTo>
                    <a:pt x="2" y="212"/>
                  </a:lnTo>
                  <a:lnTo>
                    <a:pt x="8" y="230"/>
                  </a:lnTo>
                  <a:lnTo>
                    <a:pt x="14" y="246"/>
                  </a:lnTo>
                  <a:lnTo>
                    <a:pt x="20" y="262"/>
                  </a:lnTo>
                  <a:lnTo>
                    <a:pt x="30" y="276"/>
                  </a:lnTo>
                  <a:lnTo>
                    <a:pt x="40" y="290"/>
                  </a:lnTo>
                  <a:lnTo>
                    <a:pt x="52" y="302"/>
                  </a:lnTo>
                  <a:lnTo>
                    <a:pt x="64" y="314"/>
                  </a:lnTo>
                  <a:lnTo>
                    <a:pt x="78" y="324"/>
                  </a:lnTo>
                  <a:lnTo>
                    <a:pt x="92" y="332"/>
                  </a:lnTo>
                  <a:lnTo>
                    <a:pt x="108" y="340"/>
                  </a:lnTo>
                  <a:lnTo>
                    <a:pt x="124" y="346"/>
                  </a:lnTo>
                  <a:lnTo>
                    <a:pt x="140" y="350"/>
                  </a:lnTo>
                  <a:lnTo>
                    <a:pt x="158" y="352"/>
                  </a:lnTo>
                  <a:lnTo>
                    <a:pt x="176" y="354"/>
                  </a:lnTo>
                  <a:lnTo>
                    <a:pt x="176" y="354"/>
                  </a:lnTo>
                  <a:lnTo>
                    <a:pt x="194" y="352"/>
                  </a:lnTo>
                  <a:lnTo>
                    <a:pt x="210" y="350"/>
                  </a:lnTo>
                  <a:lnTo>
                    <a:pt x="228" y="346"/>
                  </a:lnTo>
                  <a:lnTo>
                    <a:pt x="244" y="340"/>
                  </a:lnTo>
                  <a:lnTo>
                    <a:pt x="258" y="332"/>
                  </a:lnTo>
                  <a:lnTo>
                    <a:pt x="274" y="324"/>
                  </a:lnTo>
                  <a:lnTo>
                    <a:pt x="286" y="314"/>
                  </a:lnTo>
                  <a:lnTo>
                    <a:pt x="300" y="304"/>
                  </a:lnTo>
                  <a:lnTo>
                    <a:pt x="310" y="292"/>
                  </a:lnTo>
                  <a:lnTo>
                    <a:pt x="320" y="278"/>
                  </a:lnTo>
                  <a:lnTo>
                    <a:pt x="330" y="264"/>
                  </a:lnTo>
                  <a:lnTo>
                    <a:pt x="336" y="248"/>
                  </a:lnTo>
                  <a:lnTo>
                    <a:pt x="344" y="232"/>
                  </a:lnTo>
                  <a:lnTo>
                    <a:pt x="348" y="216"/>
                  </a:lnTo>
                  <a:lnTo>
                    <a:pt x="350" y="200"/>
                  </a:lnTo>
                  <a:lnTo>
                    <a:pt x="352" y="182"/>
                  </a:lnTo>
                  <a:lnTo>
                    <a:pt x="176" y="182"/>
                  </a:lnTo>
                  <a:lnTo>
                    <a:pt x="1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9" name="Freeform 47"/>
            <p:cNvSpPr>
              <a:spLocks/>
            </p:cNvSpPr>
            <p:nvPr/>
          </p:nvSpPr>
          <p:spPr bwMode="auto">
            <a:xfrm>
              <a:off x="11053763" y="4278313"/>
              <a:ext cx="279400" cy="285750"/>
            </a:xfrm>
            <a:custGeom>
              <a:avLst/>
              <a:gdLst>
                <a:gd name="T0" fmla="*/ 0 w 176"/>
                <a:gd name="T1" fmla="*/ 0 h 180"/>
                <a:gd name="T2" fmla="*/ 0 w 176"/>
                <a:gd name="T3" fmla="*/ 180 h 180"/>
                <a:gd name="T4" fmla="*/ 176 w 176"/>
                <a:gd name="T5" fmla="*/ 180 h 180"/>
                <a:gd name="T6" fmla="*/ 176 w 176"/>
                <a:gd name="T7" fmla="*/ 176 h 180"/>
                <a:gd name="T8" fmla="*/ 176 w 176"/>
                <a:gd name="T9" fmla="*/ 176 h 180"/>
                <a:gd name="T10" fmla="*/ 174 w 176"/>
                <a:gd name="T11" fmla="*/ 158 h 180"/>
                <a:gd name="T12" fmla="*/ 172 w 176"/>
                <a:gd name="T13" fmla="*/ 140 h 180"/>
                <a:gd name="T14" fmla="*/ 168 w 176"/>
                <a:gd name="T15" fmla="*/ 124 h 180"/>
                <a:gd name="T16" fmla="*/ 162 w 176"/>
                <a:gd name="T17" fmla="*/ 106 h 180"/>
                <a:gd name="T18" fmla="*/ 154 w 176"/>
                <a:gd name="T19" fmla="*/ 92 h 180"/>
                <a:gd name="T20" fmla="*/ 146 w 176"/>
                <a:gd name="T21" fmla="*/ 76 h 180"/>
                <a:gd name="T22" fmla="*/ 136 w 176"/>
                <a:gd name="T23" fmla="*/ 64 h 180"/>
                <a:gd name="T24" fmla="*/ 124 w 176"/>
                <a:gd name="T25" fmla="*/ 50 h 180"/>
                <a:gd name="T26" fmla="*/ 112 w 176"/>
                <a:gd name="T27" fmla="*/ 40 h 180"/>
                <a:gd name="T28" fmla="*/ 98 w 176"/>
                <a:gd name="T29" fmla="*/ 30 h 180"/>
                <a:gd name="T30" fmla="*/ 84 w 176"/>
                <a:gd name="T31" fmla="*/ 20 h 180"/>
                <a:gd name="T32" fmla="*/ 68 w 176"/>
                <a:gd name="T33" fmla="*/ 14 h 180"/>
                <a:gd name="T34" fmla="*/ 52 w 176"/>
                <a:gd name="T35" fmla="*/ 8 h 180"/>
                <a:gd name="T36" fmla="*/ 34 w 176"/>
                <a:gd name="T37" fmla="*/ 2 h 180"/>
                <a:gd name="T38" fmla="*/ 18 w 176"/>
                <a:gd name="T39" fmla="*/ 0 h 180"/>
                <a:gd name="T40" fmla="*/ 0 w 176"/>
                <a:gd name="T4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180">
                  <a:moveTo>
                    <a:pt x="0" y="0"/>
                  </a:moveTo>
                  <a:lnTo>
                    <a:pt x="0" y="180"/>
                  </a:lnTo>
                  <a:lnTo>
                    <a:pt x="176" y="180"/>
                  </a:lnTo>
                  <a:lnTo>
                    <a:pt x="176" y="176"/>
                  </a:lnTo>
                  <a:lnTo>
                    <a:pt x="176" y="176"/>
                  </a:lnTo>
                  <a:lnTo>
                    <a:pt x="174" y="158"/>
                  </a:lnTo>
                  <a:lnTo>
                    <a:pt x="172" y="140"/>
                  </a:lnTo>
                  <a:lnTo>
                    <a:pt x="168" y="124"/>
                  </a:lnTo>
                  <a:lnTo>
                    <a:pt x="162" y="106"/>
                  </a:lnTo>
                  <a:lnTo>
                    <a:pt x="154" y="92"/>
                  </a:lnTo>
                  <a:lnTo>
                    <a:pt x="146" y="76"/>
                  </a:lnTo>
                  <a:lnTo>
                    <a:pt x="136" y="64"/>
                  </a:lnTo>
                  <a:lnTo>
                    <a:pt x="124" y="50"/>
                  </a:lnTo>
                  <a:lnTo>
                    <a:pt x="112" y="40"/>
                  </a:lnTo>
                  <a:lnTo>
                    <a:pt x="98" y="30"/>
                  </a:lnTo>
                  <a:lnTo>
                    <a:pt x="84" y="20"/>
                  </a:lnTo>
                  <a:lnTo>
                    <a:pt x="68" y="14"/>
                  </a:lnTo>
                  <a:lnTo>
                    <a:pt x="52" y="8"/>
                  </a:lnTo>
                  <a:lnTo>
                    <a:pt x="34" y="2"/>
                  </a:lnTo>
                  <a:lnTo>
                    <a:pt x="1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0" name="Freeform 48"/>
            <p:cNvSpPr>
              <a:spLocks/>
            </p:cNvSpPr>
            <p:nvPr/>
          </p:nvSpPr>
          <p:spPr bwMode="auto">
            <a:xfrm>
              <a:off x="11053763" y="4278313"/>
              <a:ext cx="279400" cy="285750"/>
            </a:xfrm>
            <a:custGeom>
              <a:avLst/>
              <a:gdLst>
                <a:gd name="T0" fmla="*/ 0 w 176"/>
                <a:gd name="T1" fmla="*/ 0 h 180"/>
                <a:gd name="T2" fmla="*/ 0 w 176"/>
                <a:gd name="T3" fmla="*/ 180 h 180"/>
                <a:gd name="T4" fmla="*/ 176 w 176"/>
                <a:gd name="T5" fmla="*/ 180 h 180"/>
                <a:gd name="T6" fmla="*/ 176 w 176"/>
                <a:gd name="T7" fmla="*/ 176 h 180"/>
                <a:gd name="T8" fmla="*/ 176 w 176"/>
                <a:gd name="T9" fmla="*/ 176 h 180"/>
                <a:gd name="T10" fmla="*/ 174 w 176"/>
                <a:gd name="T11" fmla="*/ 158 h 180"/>
                <a:gd name="T12" fmla="*/ 172 w 176"/>
                <a:gd name="T13" fmla="*/ 140 h 180"/>
                <a:gd name="T14" fmla="*/ 168 w 176"/>
                <a:gd name="T15" fmla="*/ 124 h 180"/>
                <a:gd name="T16" fmla="*/ 162 w 176"/>
                <a:gd name="T17" fmla="*/ 106 h 180"/>
                <a:gd name="T18" fmla="*/ 154 w 176"/>
                <a:gd name="T19" fmla="*/ 92 h 180"/>
                <a:gd name="T20" fmla="*/ 146 w 176"/>
                <a:gd name="T21" fmla="*/ 76 h 180"/>
                <a:gd name="T22" fmla="*/ 136 w 176"/>
                <a:gd name="T23" fmla="*/ 64 h 180"/>
                <a:gd name="T24" fmla="*/ 124 w 176"/>
                <a:gd name="T25" fmla="*/ 50 h 180"/>
                <a:gd name="T26" fmla="*/ 112 w 176"/>
                <a:gd name="T27" fmla="*/ 40 h 180"/>
                <a:gd name="T28" fmla="*/ 98 w 176"/>
                <a:gd name="T29" fmla="*/ 30 h 180"/>
                <a:gd name="T30" fmla="*/ 84 w 176"/>
                <a:gd name="T31" fmla="*/ 20 h 180"/>
                <a:gd name="T32" fmla="*/ 68 w 176"/>
                <a:gd name="T33" fmla="*/ 14 h 180"/>
                <a:gd name="T34" fmla="*/ 52 w 176"/>
                <a:gd name="T35" fmla="*/ 8 h 180"/>
                <a:gd name="T36" fmla="*/ 34 w 176"/>
                <a:gd name="T37" fmla="*/ 2 h 180"/>
                <a:gd name="T38" fmla="*/ 18 w 176"/>
                <a:gd name="T39" fmla="*/ 0 h 180"/>
                <a:gd name="T40" fmla="*/ 0 w 176"/>
                <a:gd name="T4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180">
                  <a:moveTo>
                    <a:pt x="0" y="0"/>
                  </a:moveTo>
                  <a:lnTo>
                    <a:pt x="0" y="180"/>
                  </a:lnTo>
                  <a:lnTo>
                    <a:pt x="176" y="180"/>
                  </a:lnTo>
                  <a:lnTo>
                    <a:pt x="176" y="176"/>
                  </a:lnTo>
                  <a:lnTo>
                    <a:pt x="176" y="176"/>
                  </a:lnTo>
                  <a:lnTo>
                    <a:pt x="174" y="158"/>
                  </a:lnTo>
                  <a:lnTo>
                    <a:pt x="172" y="140"/>
                  </a:lnTo>
                  <a:lnTo>
                    <a:pt x="168" y="124"/>
                  </a:lnTo>
                  <a:lnTo>
                    <a:pt x="162" y="106"/>
                  </a:lnTo>
                  <a:lnTo>
                    <a:pt x="154" y="92"/>
                  </a:lnTo>
                  <a:lnTo>
                    <a:pt x="146" y="76"/>
                  </a:lnTo>
                  <a:lnTo>
                    <a:pt x="136" y="64"/>
                  </a:lnTo>
                  <a:lnTo>
                    <a:pt x="124" y="50"/>
                  </a:lnTo>
                  <a:lnTo>
                    <a:pt x="112" y="40"/>
                  </a:lnTo>
                  <a:lnTo>
                    <a:pt x="98" y="30"/>
                  </a:lnTo>
                  <a:lnTo>
                    <a:pt x="84" y="20"/>
                  </a:lnTo>
                  <a:lnTo>
                    <a:pt x="68" y="14"/>
                  </a:lnTo>
                  <a:lnTo>
                    <a:pt x="52" y="8"/>
                  </a:lnTo>
                  <a:lnTo>
                    <a:pt x="34" y="2"/>
                  </a:lnTo>
                  <a:lnTo>
                    <a:pt x="18"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1" name="Rectangle 49"/>
            <p:cNvSpPr>
              <a:spLocks noChangeArrowheads="1"/>
            </p:cNvSpPr>
            <p:nvPr/>
          </p:nvSpPr>
          <p:spPr bwMode="auto">
            <a:xfrm>
              <a:off x="11326813" y="3900488"/>
              <a:ext cx="53975"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2" name="Freeform 50"/>
            <p:cNvSpPr>
              <a:spLocks noEditPoints="1"/>
            </p:cNvSpPr>
            <p:nvPr/>
          </p:nvSpPr>
          <p:spPr bwMode="auto">
            <a:xfrm>
              <a:off x="9891713" y="3827463"/>
              <a:ext cx="1673225" cy="168275"/>
            </a:xfrm>
            <a:custGeom>
              <a:avLst/>
              <a:gdLst>
                <a:gd name="T0" fmla="*/ 0 w 1054"/>
                <a:gd name="T1" fmla="*/ 0 h 106"/>
                <a:gd name="T2" fmla="*/ 0 w 1054"/>
                <a:gd name="T3" fmla="*/ 106 h 106"/>
                <a:gd name="T4" fmla="*/ 1054 w 1054"/>
                <a:gd name="T5" fmla="*/ 106 h 106"/>
                <a:gd name="T6" fmla="*/ 1054 w 1054"/>
                <a:gd name="T7" fmla="*/ 0 h 106"/>
                <a:gd name="T8" fmla="*/ 0 w 1054"/>
                <a:gd name="T9" fmla="*/ 0 h 106"/>
                <a:gd name="T10" fmla="*/ 860 w 1054"/>
                <a:gd name="T11" fmla="*/ 88 h 106"/>
                <a:gd name="T12" fmla="*/ 798 w 1054"/>
                <a:gd name="T13" fmla="*/ 88 h 106"/>
                <a:gd name="T14" fmla="*/ 798 w 1054"/>
                <a:gd name="T15" fmla="*/ 72 h 106"/>
                <a:gd name="T16" fmla="*/ 860 w 1054"/>
                <a:gd name="T17" fmla="*/ 72 h 106"/>
                <a:gd name="T18" fmla="*/ 860 w 1054"/>
                <a:gd name="T19" fmla="*/ 88 h 106"/>
                <a:gd name="T20" fmla="*/ 946 w 1054"/>
                <a:gd name="T21" fmla="*/ 90 h 106"/>
                <a:gd name="T22" fmla="*/ 890 w 1054"/>
                <a:gd name="T23" fmla="*/ 90 h 106"/>
                <a:gd name="T24" fmla="*/ 890 w 1054"/>
                <a:gd name="T25" fmla="*/ 32 h 106"/>
                <a:gd name="T26" fmla="*/ 946 w 1054"/>
                <a:gd name="T27" fmla="*/ 32 h 106"/>
                <a:gd name="T28" fmla="*/ 946 w 1054"/>
                <a:gd name="T29" fmla="*/ 90 h 106"/>
                <a:gd name="T30" fmla="*/ 1032 w 1054"/>
                <a:gd name="T31" fmla="*/ 78 h 106"/>
                <a:gd name="T32" fmla="*/ 1020 w 1054"/>
                <a:gd name="T33" fmla="*/ 90 h 106"/>
                <a:gd name="T34" fmla="*/ 1004 w 1054"/>
                <a:gd name="T35" fmla="*/ 74 h 106"/>
                <a:gd name="T36" fmla="*/ 988 w 1054"/>
                <a:gd name="T37" fmla="*/ 90 h 106"/>
                <a:gd name="T38" fmla="*/ 976 w 1054"/>
                <a:gd name="T39" fmla="*/ 78 h 106"/>
                <a:gd name="T40" fmla="*/ 992 w 1054"/>
                <a:gd name="T41" fmla="*/ 62 h 106"/>
                <a:gd name="T42" fmla="*/ 976 w 1054"/>
                <a:gd name="T43" fmla="*/ 44 h 106"/>
                <a:gd name="T44" fmla="*/ 988 w 1054"/>
                <a:gd name="T45" fmla="*/ 32 h 106"/>
                <a:gd name="T46" fmla="*/ 1004 w 1054"/>
                <a:gd name="T47" fmla="*/ 48 h 106"/>
                <a:gd name="T48" fmla="*/ 1020 w 1054"/>
                <a:gd name="T49" fmla="*/ 32 h 106"/>
                <a:gd name="T50" fmla="*/ 1032 w 1054"/>
                <a:gd name="T51" fmla="*/ 44 h 106"/>
                <a:gd name="T52" fmla="*/ 1016 w 1054"/>
                <a:gd name="T53" fmla="*/ 62 h 106"/>
                <a:gd name="T54" fmla="*/ 1032 w 1054"/>
                <a:gd name="T55" fmla="*/ 7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4" h="106">
                  <a:moveTo>
                    <a:pt x="0" y="0"/>
                  </a:moveTo>
                  <a:lnTo>
                    <a:pt x="0" y="106"/>
                  </a:lnTo>
                  <a:lnTo>
                    <a:pt x="1054" y="106"/>
                  </a:lnTo>
                  <a:lnTo>
                    <a:pt x="1054" y="0"/>
                  </a:lnTo>
                  <a:lnTo>
                    <a:pt x="0" y="0"/>
                  </a:lnTo>
                  <a:close/>
                  <a:moveTo>
                    <a:pt x="860" y="88"/>
                  </a:moveTo>
                  <a:lnTo>
                    <a:pt x="798" y="88"/>
                  </a:lnTo>
                  <a:lnTo>
                    <a:pt x="798" y="72"/>
                  </a:lnTo>
                  <a:lnTo>
                    <a:pt x="860" y="72"/>
                  </a:lnTo>
                  <a:lnTo>
                    <a:pt x="860" y="88"/>
                  </a:lnTo>
                  <a:close/>
                  <a:moveTo>
                    <a:pt x="946" y="90"/>
                  </a:moveTo>
                  <a:lnTo>
                    <a:pt x="890" y="90"/>
                  </a:lnTo>
                  <a:lnTo>
                    <a:pt x="890" y="32"/>
                  </a:lnTo>
                  <a:lnTo>
                    <a:pt x="946" y="32"/>
                  </a:lnTo>
                  <a:lnTo>
                    <a:pt x="946" y="90"/>
                  </a:lnTo>
                  <a:close/>
                  <a:moveTo>
                    <a:pt x="1032" y="78"/>
                  </a:moveTo>
                  <a:lnTo>
                    <a:pt x="1020" y="90"/>
                  </a:lnTo>
                  <a:lnTo>
                    <a:pt x="1004" y="74"/>
                  </a:lnTo>
                  <a:lnTo>
                    <a:pt x="988" y="90"/>
                  </a:lnTo>
                  <a:lnTo>
                    <a:pt x="976" y="78"/>
                  </a:lnTo>
                  <a:lnTo>
                    <a:pt x="992" y="62"/>
                  </a:lnTo>
                  <a:lnTo>
                    <a:pt x="976" y="44"/>
                  </a:lnTo>
                  <a:lnTo>
                    <a:pt x="988" y="32"/>
                  </a:lnTo>
                  <a:lnTo>
                    <a:pt x="1004" y="48"/>
                  </a:lnTo>
                  <a:lnTo>
                    <a:pt x="1020" y="32"/>
                  </a:lnTo>
                  <a:lnTo>
                    <a:pt x="1032" y="44"/>
                  </a:lnTo>
                  <a:lnTo>
                    <a:pt x="1016" y="62"/>
                  </a:lnTo>
                  <a:lnTo>
                    <a:pt x="1032"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3" name="Freeform 51"/>
            <p:cNvSpPr>
              <a:spLocks noEditPoints="1"/>
            </p:cNvSpPr>
            <p:nvPr/>
          </p:nvSpPr>
          <p:spPr bwMode="auto">
            <a:xfrm>
              <a:off x="9888538" y="4030663"/>
              <a:ext cx="1670050" cy="1066800"/>
            </a:xfrm>
            <a:custGeom>
              <a:avLst/>
              <a:gdLst>
                <a:gd name="T0" fmla="*/ 0 w 1052"/>
                <a:gd name="T1" fmla="*/ 0 h 672"/>
                <a:gd name="T2" fmla="*/ 0 w 1052"/>
                <a:gd name="T3" fmla="*/ 672 h 672"/>
                <a:gd name="T4" fmla="*/ 1052 w 1052"/>
                <a:gd name="T5" fmla="*/ 672 h 672"/>
                <a:gd name="T6" fmla="*/ 1052 w 1052"/>
                <a:gd name="T7" fmla="*/ 0 h 672"/>
                <a:gd name="T8" fmla="*/ 0 w 1052"/>
                <a:gd name="T9" fmla="*/ 0 h 672"/>
                <a:gd name="T10" fmla="*/ 1000 w 1052"/>
                <a:gd name="T11" fmla="*/ 620 h 672"/>
                <a:gd name="T12" fmla="*/ 54 w 1052"/>
                <a:gd name="T13" fmla="*/ 620 h 672"/>
                <a:gd name="T14" fmla="*/ 54 w 1052"/>
                <a:gd name="T15" fmla="*/ 52 h 672"/>
                <a:gd name="T16" fmla="*/ 1000 w 1052"/>
                <a:gd name="T17" fmla="*/ 52 h 672"/>
                <a:gd name="T18" fmla="*/ 1000 w 1052"/>
                <a:gd name="T19" fmla="*/ 62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2" h="672">
                  <a:moveTo>
                    <a:pt x="0" y="0"/>
                  </a:moveTo>
                  <a:lnTo>
                    <a:pt x="0" y="672"/>
                  </a:lnTo>
                  <a:lnTo>
                    <a:pt x="1052" y="672"/>
                  </a:lnTo>
                  <a:lnTo>
                    <a:pt x="1052" y="0"/>
                  </a:lnTo>
                  <a:lnTo>
                    <a:pt x="0" y="0"/>
                  </a:lnTo>
                  <a:close/>
                  <a:moveTo>
                    <a:pt x="1000" y="620"/>
                  </a:moveTo>
                  <a:lnTo>
                    <a:pt x="54" y="620"/>
                  </a:lnTo>
                  <a:lnTo>
                    <a:pt x="54" y="52"/>
                  </a:lnTo>
                  <a:lnTo>
                    <a:pt x="1000" y="52"/>
                  </a:lnTo>
                  <a:lnTo>
                    <a:pt x="1000" y="6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53" name="Group 8"/>
          <p:cNvGrpSpPr>
            <a:grpSpLocks noChangeAspect="1"/>
          </p:cNvGrpSpPr>
          <p:nvPr/>
        </p:nvGrpSpPr>
        <p:grpSpPr bwMode="auto">
          <a:xfrm>
            <a:off x="6257691" y="4015600"/>
            <a:ext cx="1573876" cy="1479981"/>
            <a:chOff x="-7" y="1"/>
            <a:chExt cx="704" cy="662"/>
          </a:xfrm>
          <a:solidFill>
            <a:srgbClr val="DC3C00"/>
          </a:solidFill>
        </p:grpSpPr>
        <p:sp>
          <p:nvSpPr>
            <p:cNvPr id="55" name="Freeform 9"/>
            <p:cNvSpPr>
              <a:spLocks noEditPoints="1"/>
            </p:cNvSpPr>
            <p:nvPr/>
          </p:nvSpPr>
          <p:spPr bwMode="auto">
            <a:xfrm>
              <a:off x="170" y="180"/>
              <a:ext cx="346" cy="344"/>
            </a:xfrm>
            <a:custGeom>
              <a:avLst/>
              <a:gdLst>
                <a:gd name="T0" fmla="*/ 73 w 145"/>
                <a:gd name="T1" fmla="*/ 0 h 144"/>
                <a:gd name="T2" fmla="*/ 0 w 145"/>
                <a:gd name="T3" fmla="*/ 72 h 144"/>
                <a:gd name="T4" fmla="*/ 73 w 145"/>
                <a:gd name="T5" fmla="*/ 144 h 144"/>
                <a:gd name="T6" fmla="*/ 145 w 145"/>
                <a:gd name="T7" fmla="*/ 72 h 144"/>
                <a:gd name="T8" fmla="*/ 73 w 145"/>
                <a:gd name="T9" fmla="*/ 0 h 144"/>
                <a:gd name="T10" fmla="*/ 73 w 145"/>
                <a:gd name="T11" fmla="*/ 140 h 144"/>
                <a:gd name="T12" fmla="*/ 4 w 145"/>
                <a:gd name="T13" fmla="*/ 72 h 144"/>
                <a:gd name="T14" fmla="*/ 73 w 145"/>
                <a:gd name="T15" fmla="*/ 4 h 144"/>
                <a:gd name="T16" fmla="*/ 141 w 145"/>
                <a:gd name="T17" fmla="*/ 72 h 144"/>
                <a:gd name="T18" fmla="*/ 73 w 145"/>
                <a:gd name="T19" fmla="*/ 1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73" y="0"/>
                  </a:moveTo>
                  <a:cubicBezTo>
                    <a:pt x="33" y="0"/>
                    <a:pt x="0" y="32"/>
                    <a:pt x="0" y="72"/>
                  </a:cubicBezTo>
                  <a:cubicBezTo>
                    <a:pt x="0" y="112"/>
                    <a:pt x="33" y="144"/>
                    <a:pt x="73" y="144"/>
                  </a:cubicBezTo>
                  <a:cubicBezTo>
                    <a:pt x="113" y="144"/>
                    <a:pt x="145" y="112"/>
                    <a:pt x="145" y="72"/>
                  </a:cubicBezTo>
                  <a:cubicBezTo>
                    <a:pt x="145" y="32"/>
                    <a:pt x="113" y="0"/>
                    <a:pt x="73" y="0"/>
                  </a:cubicBezTo>
                  <a:close/>
                  <a:moveTo>
                    <a:pt x="73" y="140"/>
                  </a:moveTo>
                  <a:cubicBezTo>
                    <a:pt x="35" y="140"/>
                    <a:pt x="4" y="110"/>
                    <a:pt x="4" y="72"/>
                  </a:cubicBezTo>
                  <a:cubicBezTo>
                    <a:pt x="4" y="34"/>
                    <a:pt x="35" y="4"/>
                    <a:pt x="73" y="4"/>
                  </a:cubicBezTo>
                  <a:cubicBezTo>
                    <a:pt x="110" y="4"/>
                    <a:pt x="141" y="34"/>
                    <a:pt x="141" y="72"/>
                  </a:cubicBezTo>
                  <a:cubicBezTo>
                    <a:pt x="141" y="110"/>
                    <a:pt x="110" y="140"/>
                    <a:pt x="73"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4" name="Freeform 10"/>
            <p:cNvSpPr>
              <a:spLocks/>
            </p:cNvSpPr>
            <p:nvPr/>
          </p:nvSpPr>
          <p:spPr bwMode="auto">
            <a:xfrm>
              <a:off x="225" y="276"/>
              <a:ext cx="133" cy="184"/>
            </a:xfrm>
            <a:custGeom>
              <a:avLst/>
              <a:gdLst>
                <a:gd name="T0" fmla="*/ 39 w 56"/>
                <a:gd name="T1" fmla="*/ 31 h 77"/>
                <a:gd name="T2" fmla="*/ 48 w 56"/>
                <a:gd name="T3" fmla="*/ 16 h 77"/>
                <a:gd name="T4" fmla="*/ 31 w 56"/>
                <a:gd name="T5" fmla="*/ 0 h 77"/>
                <a:gd name="T6" fmla="*/ 15 w 56"/>
                <a:gd name="T7" fmla="*/ 16 h 77"/>
                <a:gd name="T8" fmla="*/ 23 w 56"/>
                <a:gd name="T9" fmla="*/ 30 h 77"/>
                <a:gd name="T10" fmla="*/ 6 w 56"/>
                <a:gd name="T11" fmla="*/ 48 h 77"/>
                <a:gd name="T12" fmla="*/ 4 w 56"/>
                <a:gd name="T13" fmla="*/ 65 h 77"/>
                <a:gd name="T14" fmla="*/ 7 w 56"/>
                <a:gd name="T15" fmla="*/ 58 h 77"/>
                <a:gd name="T16" fmla="*/ 8 w 56"/>
                <a:gd name="T17" fmla="*/ 67 h 77"/>
                <a:gd name="T18" fmla="*/ 27 w 56"/>
                <a:gd name="T19" fmla="*/ 74 h 77"/>
                <a:gd name="T20" fmla="*/ 56 w 56"/>
                <a:gd name="T21" fmla="*/ 58 h 77"/>
                <a:gd name="T22" fmla="*/ 39 w 56"/>
                <a:gd name="T23" fmla="*/ 3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77">
                  <a:moveTo>
                    <a:pt x="39" y="31"/>
                  </a:moveTo>
                  <a:cubicBezTo>
                    <a:pt x="44" y="28"/>
                    <a:pt x="48" y="23"/>
                    <a:pt x="48" y="16"/>
                  </a:cubicBezTo>
                  <a:cubicBezTo>
                    <a:pt x="48" y="7"/>
                    <a:pt x="41" y="0"/>
                    <a:pt x="31" y="0"/>
                  </a:cubicBezTo>
                  <a:cubicBezTo>
                    <a:pt x="22" y="0"/>
                    <a:pt x="15" y="7"/>
                    <a:pt x="15" y="16"/>
                  </a:cubicBezTo>
                  <a:cubicBezTo>
                    <a:pt x="15" y="22"/>
                    <a:pt x="18" y="28"/>
                    <a:pt x="23" y="30"/>
                  </a:cubicBezTo>
                  <a:cubicBezTo>
                    <a:pt x="15" y="32"/>
                    <a:pt x="10" y="37"/>
                    <a:pt x="6" y="48"/>
                  </a:cubicBezTo>
                  <a:cubicBezTo>
                    <a:pt x="0" y="61"/>
                    <a:pt x="4" y="65"/>
                    <a:pt x="4" y="65"/>
                  </a:cubicBezTo>
                  <a:cubicBezTo>
                    <a:pt x="7" y="58"/>
                    <a:pt x="7" y="58"/>
                    <a:pt x="7" y="58"/>
                  </a:cubicBezTo>
                  <a:cubicBezTo>
                    <a:pt x="8" y="67"/>
                    <a:pt x="8" y="67"/>
                    <a:pt x="8" y="67"/>
                  </a:cubicBezTo>
                  <a:cubicBezTo>
                    <a:pt x="8" y="67"/>
                    <a:pt x="13" y="73"/>
                    <a:pt x="27" y="74"/>
                  </a:cubicBezTo>
                  <a:cubicBezTo>
                    <a:pt x="42" y="75"/>
                    <a:pt x="56" y="77"/>
                    <a:pt x="56" y="58"/>
                  </a:cubicBezTo>
                  <a:cubicBezTo>
                    <a:pt x="56" y="44"/>
                    <a:pt x="49" y="34"/>
                    <a:pt x="3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5" name="Freeform 11"/>
            <p:cNvSpPr>
              <a:spLocks noEditPoints="1"/>
            </p:cNvSpPr>
            <p:nvPr/>
          </p:nvSpPr>
          <p:spPr bwMode="auto">
            <a:xfrm>
              <a:off x="270" y="1"/>
              <a:ext cx="148" cy="148"/>
            </a:xfrm>
            <a:custGeom>
              <a:avLst/>
              <a:gdLst>
                <a:gd name="T0" fmla="*/ 31 w 62"/>
                <a:gd name="T1" fmla="*/ 0 h 62"/>
                <a:gd name="T2" fmla="*/ 0 w 62"/>
                <a:gd name="T3" fmla="*/ 31 h 62"/>
                <a:gd name="T4" fmla="*/ 31 w 62"/>
                <a:gd name="T5" fmla="*/ 62 h 62"/>
                <a:gd name="T6" fmla="*/ 62 w 62"/>
                <a:gd name="T7" fmla="*/ 31 h 62"/>
                <a:gd name="T8" fmla="*/ 31 w 62"/>
                <a:gd name="T9" fmla="*/ 0 h 62"/>
                <a:gd name="T10" fmla="*/ 31 w 62"/>
                <a:gd name="T11" fmla="*/ 58 h 62"/>
                <a:gd name="T12" fmla="*/ 3 w 62"/>
                <a:gd name="T13" fmla="*/ 31 h 62"/>
                <a:gd name="T14" fmla="*/ 31 w 62"/>
                <a:gd name="T15" fmla="*/ 4 h 62"/>
                <a:gd name="T16" fmla="*/ 58 w 62"/>
                <a:gd name="T17" fmla="*/ 31 h 62"/>
                <a:gd name="T18" fmla="*/ 31 w 62"/>
                <a:gd name="T1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0"/>
                  </a:moveTo>
                  <a:cubicBezTo>
                    <a:pt x="13" y="0"/>
                    <a:pt x="0" y="14"/>
                    <a:pt x="0" y="31"/>
                  </a:cubicBezTo>
                  <a:cubicBezTo>
                    <a:pt x="0" y="48"/>
                    <a:pt x="13" y="62"/>
                    <a:pt x="31" y="62"/>
                  </a:cubicBezTo>
                  <a:cubicBezTo>
                    <a:pt x="48" y="62"/>
                    <a:pt x="62" y="48"/>
                    <a:pt x="62" y="31"/>
                  </a:cubicBezTo>
                  <a:cubicBezTo>
                    <a:pt x="62" y="14"/>
                    <a:pt x="48" y="0"/>
                    <a:pt x="31" y="0"/>
                  </a:cubicBezTo>
                  <a:close/>
                  <a:moveTo>
                    <a:pt x="31" y="58"/>
                  </a:moveTo>
                  <a:cubicBezTo>
                    <a:pt x="16" y="58"/>
                    <a:pt x="3" y="46"/>
                    <a:pt x="3" y="31"/>
                  </a:cubicBezTo>
                  <a:cubicBezTo>
                    <a:pt x="3" y="16"/>
                    <a:pt x="16" y="4"/>
                    <a:pt x="31" y="4"/>
                  </a:cubicBezTo>
                  <a:cubicBezTo>
                    <a:pt x="46" y="4"/>
                    <a:pt x="58" y="16"/>
                    <a:pt x="58" y="31"/>
                  </a:cubicBezTo>
                  <a:cubicBezTo>
                    <a:pt x="58" y="46"/>
                    <a:pt x="46" y="58"/>
                    <a:pt x="3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6" name="Rectangle 12"/>
            <p:cNvSpPr>
              <a:spLocks noChangeArrowheads="1"/>
            </p:cNvSpPr>
            <p:nvPr/>
          </p:nvSpPr>
          <p:spPr bwMode="auto">
            <a:xfrm>
              <a:off x="339" y="140"/>
              <a:ext cx="10" cy="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7" name="Freeform 13"/>
            <p:cNvSpPr>
              <a:spLocks noEditPoints="1"/>
            </p:cNvSpPr>
            <p:nvPr/>
          </p:nvSpPr>
          <p:spPr bwMode="auto">
            <a:xfrm>
              <a:off x="-7" y="190"/>
              <a:ext cx="165" cy="167"/>
            </a:xfrm>
            <a:custGeom>
              <a:avLst/>
              <a:gdLst>
                <a:gd name="T0" fmla="*/ 5 w 69"/>
                <a:gd name="T1" fmla="*/ 26 h 70"/>
                <a:gd name="T2" fmla="*/ 25 w 69"/>
                <a:gd name="T3" fmla="*/ 65 h 70"/>
                <a:gd name="T4" fmla="*/ 64 w 69"/>
                <a:gd name="T5" fmla="*/ 45 h 70"/>
                <a:gd name="T6" fmla="*/ 44 w 69"/>
                <a:gd name="T7" fmla="*/ 6 h 70"/>
                <a:gd name="T8" fmla="*/ 5 w 69"/>
                <a:gd name="T9" fmla="*/ 26 h 70"/>
                <a:gd name="T10" fmla="*/ 60 w 69"/>
                <a:gd name="T11" fmla="*/ 44 h 70"/>
                <a:gd name="T12" fmla="*/ 26 w 69"/>
                <a:gd name="T13" fmla="*/ 61 h 70"/>
                <a:gd name="T14" fmla="*/ 9 w 69"/>
                <a:gd name="T15" fmla="*/ 27 h 70"/>
                <a:gd name="T16" fmla="*/ 43 w 69"/>
                <a:gd name="T17" fmla="*/ 9 h 70"/>
                <a:gd name="T18" fmla="*/ 60 w 69"/>
                <a:gd name="T19"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5" y="26"/>
                  </a:moveTo>
                  <a:cubicBezTo>
                    <a:pt x="0" y="42"/>
                    <a:pt x="9" y="60"/>
                    <a:pt x="25" y="65"/>
                  </a:cubicBezTo>
                  <a:cubicBezTo>
                    <a:pt x="41" y="70"/>
                    <a:pt x="59" y="61"/>
                    <a:pt x="64" y="45"/>
                  </a:cubicBezTo>
                  <a:cubicBezTo>
                    <a:pt x="69" y="29"/>
                    <a:pt x="61" y="11"/>
                    <a:pt x="44" y="6"/>
                  </a:cubicBezTo>
                  <a:cubicBezTo>
                    <a:pt x="28" y="0"/>
                    <a:pt x="10" y="9"/>
                    <a:pt x="5" y="26"/>
                  </a:cubicBezTo>
                  <a:close/>
                  <a:moveTo>
                    <a:pt x="60" y="44"/>
                  </a:moveTo>
                  <a:cubicBezTo>
                    <a:pt x="56" y="58"/>
                    <a:pt x="40" y="66"/>
                    <a:pt x="26" y="61"/>
                  </a:cubicBezTo>
                  <a:cubicBezTo>
                    <a:pt x="12" y="57"/>
                    <a:pt x="4" y="41"/>
                    <a:pt x="9" y="27"/>
                  </a:cubicBezTo>
                  <a:cubicBezTo>
                    <a:pt x="13" y="13"/>
                    <a:pt x="29" y="5"/>
                    <a:pt x="43" y="9"/>
                  </a:cubicBezTo>
                  <a:cubicBezTo>
                    <a:pt x="57" y="14"/>
                    <a:pt x="65" y="29"/>
                    <a:pt x="6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8" name="Freeform 14"/>
            <p:cNvSpPr>
              <a:spLocks/>
            </p:cNvSpPr>
            <p:nvPr/>
          </p:nvSpPr>
          <p:spPr bwMode="auto">
            <a:xfrm>
              <a:off x="137" y="290"/>
              <a:ext cx="47" cy="24"/>
            </a:xfrm>
            <a:custGeom>
              <a:avLst/>
              <a:gdLst>
                <a:gd name="T0" fmla="*/ 2 w 47"/>
                <a:gd name="T1" fmla="*/ 0 h 24"/>
                <a:gd name="T2" fmla="*/ 47 w 47"/>
                <a:gd name="T3" fmla="*/ 14 h 24"/>
                <a:gd name="T4" fmla="*/ 45 w 47"/>
                <a:gd name="T5" fmla="*/ 24 h 24"/>
                <a:gd name="T6" fmla="*/ 0 w 47"/>
                <a:gd name="T7" fmla="*/ 10 h 24"/>
                <a:gd name="T8" fmla="*/ 2 w 47"/>
                <a:gd name="T9" fmla="*/ 0 h 24"/>
              </a:gdLst>
              <a:ahLst/>
              <a:cxnLst>
                <a:cxn ang="0">
                  <a:pos x="T0" y="T1"/>
                </a:cxn>
                <a:cxn ang="0">
                  <a:pos x="T2" y="T3"/>
                </a:cxn>
                <a:cxn ang="0">
                  <a:pos x="T4" y="T5"/>
                </a:cxn>
                <a:cxn ang="0">
                  <a:pos x="T6" y="T7"/>
                </a:cxn>
                <a:cxn ang="0">
                  <a:pos x="T8" y="T9"/>
                </a:cxn>
              </a:cxnLst>
              <a:rect l="0" t="0" r="r" b="b"/>
              <a:pathLst>
                <a:path w="47" h="24">
                  <a:moveTo>
                    <a:pt x="2" y="0"/>
                  </a:moveTo>
                  <a:lnTo>
                    <a:pt x="47" y="14"/>
                  </a:lnTo>
                  <a:lnTo>
                    <a:pt x="45" y="24"/>
                  </a:lnTo>
                  <a:lnTo>
                    <a:pt x="0" y="1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9" name="Freeform 15"/>
            <p:cNvSpPr>
              <a:spLocks noEditPoints="1"/>
            </p:cNvSpPr>
            <p:nvPr/>
          </p:nvSpPr>
          <p:spPr bwMode="auto">
            <a:xfrm>
              <a:off x="530" y="190"/>
              <a:ext cx="167" cy="167"/>
            </a:xfrm>
            <a:custGeom>
              <a:avLst/>
              <a:gdLst>
                <a:gd name="T0" fmla="*/ 25 w 70"/>
                <a:gd name="T1" fmla="*/ 6 h 70"/>
                <a:gd name="T2" fmla="*/ 5 w 70"/>
                <a:gd name="T3" fmla="*/ 45 h 70"/>
                <a:gd name="T4" fmla="*/ 44 w 70"/>
                <a:gd name="T5" fmla="*/ 65 h 70"/>
                <a:gd name="T6" fmla="*/ 64 w 70"/>
                <a:gd name="T7" fmla="*/ 26 h 70"/>
                <a:gd name="T8" fmla="*/ 25 w 70"/>
                <a:gd name="T9" fmla="*/ 6 h 70"/>
                <a:gd name="T10" fmla="*/ 26 w 70"/>
                <a:gd name="T11" fmla="*/ 9 h 70"/>
                <a:gd name="T12" fmla="*/ 60 w 70"/>
                <a:gd name="T13" fmla="*/ 27 h 70"/>
                <a:gd name="T14" fmla="*/ 43 w 70"/>
                <a:gd name="T15" fmla="*/ 61 h 70"/>
                <a:gd name="T16" fmla="*/ 9 w 70"/>
                <a:gd name="T17" fmla="*/ 44 h 70"/>
                <a:gd name="T18" fmla="*/ 26 w 70"/>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25" y="6"/>
                  </a:moveTo>
                  <a:cubicBezTo>
                    <a:pt x="9" y="11"/>
                    <a:pt x="0" y="29"/>
                    <a:pt x="5" y="45"/>
                  </a:cubicBezTo>
                  <a:cubicBezTo>
                    <a:pt x="10" y="61"/>
                    <a:pt x="28" y="70"/>
                    <a:pt x="44" y="65"/>
                  </a:cubicBezTo>
                  <a:cubicBezTo>
                    <a:pt x="61" y="60"/>
                    <a:pt x="70" y="42"/>
                    <a:pt x="64" y="26"/>
                  </a:cubicBezTo>
                  <a:cubicBezTo>
                    <a:pt x="59" y="9"/>
                    <a:pt x="41" y="0"/>
                    <a:pt x="25" y="6"/>
                  </a:cubicBezTo>
                  <a:close/>
                  <a:moveTo>
                    <a:pt x="26" y="9"/>
                  </a:moveTo>
                  <a:cubicBezTo>
                    <a:pt x="40" y="5"/>
                    <a:pt x="56" y="13"/>
                    <a:pt x="60" y="27"/>
                  </a:cubicBezTo>
                  <a:cubicBezTo>
                    <a:pt x="65" y="41"/>
                    <a:pt x="57" y="57"/>
                    <a:pt x="43" y="61"/>
                  </a:cubicBezTo>
                  <a:cubicBezTo>
                    <a:pt x="29" y="66"/>
                    <a:pt x="13" y="58"/>
                    <a:pt x="9" y="44"/>
                  </a:cubicBezTo>
                  <a:cubicBezTo>
                    <a:pt x="4" y="29"/>
                    <a:pt x="12" y="14"/>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0" name="Freeform 16"/>
            <p:cNvSpPr>
              <a:spLocks/>
            </p:cNvSpPr>
            <p:nvPr/>
          </p:nvSpPr>
          <p:spPr bwMode="auto">
            <a:xfrm>
              <a:off x="504" y="290"/>
              <a:ext cx="48" cy="24"/>
            </a:xfrm>
            <a:custGeom>
              <a:avLst/>
              <a:gdLst>
                <a:gd name="T0" fmla="*/ 45 w 48"/>
                <a:gd name="T1" fmla="*/ 0 h 24"/>
                <a:gd name="T2" fmla="*/ 0 w 48"/>
                <a:gd name="T3" fmla="*/ 14 h 24"/>
                <a:gd name="T4" fmla="*/ 2 w 48"/>
                <a:gd name="T5" fmla="*/ 24 h 24"/>
                <a:gd name="T6" fmla="*/ 48 w 48"/>
                <a:gd name="T7" fmla="*/ 10 h 24"/>
                <a:gd name="T8" fmla="*/ 45 w 48"/>
                <a:gd name="T9" fmla="*/ 0 h 24"/>
              </a:gdLst>
              <a:ahLst/>
              <a:cxnLst>
                <a:cxn ang="0">
                  <a:pos x="T0" y="T1"/>
                </a:cxn>
                <a:cxn ang="0">
                  <a:pos x="T2" y="T3"/>
                </a:cxn>
                <a:cxn ang="0">
                  <a:pos x="T4" y="T5"/>
                </a:cxn>
                <a:cxn ang="0">
                  <a:pos x="T6" y="T7"/>
                </a:cxn>
                <a:cxn ang="0">
                  <a:pos x="T8" y="T9"/>
                </a:cxn>
              </a:cxnLst>
              <a:rect l="0" t="0" r="r" b="b"/>
              <a:pathLst>
                <a:path w="48" h="24">
                  <a:moveTo>
                    <a:pt x="45" y="0"/>
                  </a:moveTo>
                  <a:lnTo>
                    <a:pt x="0" y="14"/>
                  </a:lnTo>
                  <a:lnTo>
                    <a:pt x="2" y="24"/>
                  </a:lnTo>
                  <a:lnTo>
                    <a:pt x="48" y="1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1" name="Freeform 17"/>
            <p:cNvSpPr>
              <a:spLocks noEditPoints="1"/>
            </p:cNvSpPr>
            <p:nvPr/>
          </p:nvSpPr>
          <p:spPr bwMode="auto">
            <a:xfrm>
              <a:off x="94" y="493"/>
              <a:ext cx="167" cy="170"/>
            </a:xfrm>
            <a:custGeom>
              <a:avLst/>
              <a:gdLst>
                <a:gd name="T0" fmla="*/ 17 w 70"/>
                <a:gd name="T1" fmla="*/ 61 h 71"/>
                <a:gd name="T2" fmla="*/ 60 w 70"/>
                <a:gd name="T3" fmla="*/ 54 h 71"/>
                <a:gd name="T4" fmla="*/ 53 w 70"/>
                <a:gd name="T5" fmla="*/ 11 h 71"/>
                <a:gd name="T6" fmla="*/ 10 w 70"/>
                <a:gd name="T7" fmla="*/ 17 h 71"/>
                <a:gd name="T8" fmla="*/ 17 w 70"/>
                <a:gd name="T9" fmla="*/ 61 h 71"/>
                <a:gd name="T10" fmla="*/ 51 w 70"/>
                <a:gd name="T11" fmla="*/ 14 h 71"/>
                <a:gd name="T12" fmla="*/ 57 w 70"/>
                <a:gd name="T13" fmla="*/ 52 h 71"/>
                <a:gd name="T14" fmla="*/ 19 w 70"/>
                <a:gd name="T15" fmla="*/ 58 h 71"/>
                <a:gd name="T16" fmla="*/ 13 w 70"/>
                <a:gd name="T17" fmla="*/ 20 h 71"/>
                <a:gd name="T18" fmla="*/ 51 w 70"/>
                <a:gd name="T19"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1">
                  <a:moveTo>
                    <a:pt x="17" y="61"/>
                  </a:moveTo>
                  <a:cubicBezTo>
                    <a:pt x="31" y="71"/>
                    <a:pt x="50" y="68"/>
                    <a:pt x="60" y="54"/>
                  </a:cubicBezTo>
                  <a:cubicBezTo>
                    <a:pt x="70" y="40"/>
                    <a:pt x="67" y="21"/>
                    <a:pt x="53" y="11"/>
                  </a:cubicBezTo>
                  <a:cubicBezTo>
                    <a:pt x="40" y="0"/>
                    <a:pt x="20" y="4"/>
                    <a:pt x="10" y="17"/>
                  </a:cubicBezTo>
                  <a:cubicBezTo>
                    <a:pt x="0" y="31"/>
                    <a:pt x="3" y="51"/>
                    <a:pt x="17" y="61"/>
                  </a:cubicBezTo>
                  <a:close/>
                  <a:moveTo>
                    <a:pt x="51" y="14"/>
                  </a:moveTo>
                  <a:cubicBezTo>
                    <a:pt x="63" y="23"/>
                    <a:pt x="66" y="40"/>
                    <a:pt x="57" y="52"/>
                  </a:cubicBezTo>
                  <a:cubicBezTo>
                    <a:pt x="48" y="64"/>
                    <a:pt x="31" y="67"/>
                    <a:pt x="19" y="58"/>
                  </a:cubicBezTo>
                  <a:cubicBezTo>
                    <a:pt x="7" y="49"/>
                    <a:pt x="4" y="32"/>
                    <a:pt x="13" y="20"/>
                  </a:cubicBezTo>
                  <a:cubicBezTo>
                    <a:pt x="22" y="8"/>
                    <a:pt x="39" y="5"/>
                    <a:pt x="5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2" name="Freeform 18"/>
            <p:cNvSpPr>
              <a:spLocks/>
            </p:cNvSpPr>
            <p:nvPr/>
          </p:nvSpPr>
          <p:spPr bwMode="auto">
            <a:xfrm>
              <a:off x="213" y="483"/>
              <a:ext cx="36" cy="46"/>
            </a:xfrm>
            <a:custGeom>
              <a:avLst/>
              <a:gdLst>
                <a:gd name="T0" fmla="*/ 0 w 36"/>
                <a:gd name="T1" fmla="*/ 41 h 46"/>
                <a:gd name="T2" fmla="*/ 29 w 36"/>
                <a:gd name="T3" fmla="*/ 0 h 46"/>
                <a:gd name="T4" fmla="*/ 36 w 36"/>
                <a:gd name="T5" fmla="*/ 5 h 46"/>
                <a:gd name="T6" fmla="*/ 7 w 36"/>
                <a:gd name="T7" fmla="*/ 46 h 46"/>
                <a:gd name="T8" fmla="*/ 0 w 36"/>
                <a:gd name="T9" fmla="*/ 41 h 46"/>
              </a:gdLst>
              <a:ahLst/>
              <a:cxnLst>
                <a:cxn ang="0">
                  <a:pos x="T0" y="T1"/>
                </a:cxn>
                <a:cxn ang="0">
                  <a:pos x="T2" y="T3"/>
                </a:cxn>
                <a:cxn ang="0">
                  <a:pos x="T4" y="T5"/>
                </a:cxn>
                <a:cxn ang="0">
                  <a:pos x="T6" y="T7"/>
                </a:cxn>
                <a:cxn ang="0">
                  <a:pos x="T8" y="T9"/>
                </a:cxn>
              </a:cxnLst>
              <a:rect l="0" t="0" r="r" b="b"/>
              <a:pathLst>
                <a:path w="36" h="46">
                  <a:moveTo>
                    <a:pt x="0" y="41"/>
                  </a:moveTo>
                  <a:lnTo>
                    <a:pt x="29" y="0"/>
                  </a:lnTo>
                  <a:lnTo>
                    <a:pt x="36" y="5"/>
                  </a:lnTo>
                  <a:lnTo>
                    <a:pt x="7" y="46"/>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3" name="Freeform 19"/>
            <p:cNvSpPr>
              <a:spLocks noEditPoints="1"/>
            </p:cNvSpPr>
            <p:nvPr/>
          </p:nvSpPr>
          <p:spPr bwMode="auto">
            <a:xfrm>
              <a:off x="418" y="493"/>
              <a:ext cx="169" cy="170"/>
            </a:xfrm>
            <a:custGeom>
              <a:avLst/>
              <a:gdLst>
                <a:gd name="T0" fmla="*/ 54 w 71"/>
                <a:gd name="T1" fmla="*/ 61 h 71"/>
                <a:gd name="T2" fmla="*/ 60 w 71"/>
                <a:gd name="T3" fmla="*/ 17 h 71"/>
                <a:gd name="T4" fmla="*/ 17 w 71"/>
                <a:gd name="T5" fmla="*/ 11 h 71"/>
                <a:gd name="T6" fmla="*/ 10 w 71"/>
                <a:gd name="T7" fmla="*/ 54 h 71"/>
                <a:gd name="T8" fmla="*/ 54 w 71"/>
                <a:gd name="T9" fmla="*/ 61 h 71"/>
                <a:gd name="T10" fmla="*/ 19 w 71"/>
                <a:gd name="T11" fmla="*/ 14 h 71"/>
                <a:gd name="T12" fmla="*/ 57 w 71"/>
                <a:gd name="T13" fmla="*/ 20 h 71"/>
                <a:gd name="T14" fmla="*/ 51 w 71"/>
                <a:gd name="T15" fmla="*/ 58 h 71"/>
                <a:gd name="T16" fmla="*/ 13 w 71"/>
                <a:gd name="T17" fmla="*/ 52 h 71"/>
                <a:gd name="T18" fmla="*/ 19 w 71"/>
                <a:gd name="T19"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54" y="61"/>
                  </a:moveTo>
                  <a:cubicBezTo>
                    <a:pt x="67" y="51"/>
                    <a:pt x="71" y="31"/>
                    <a:pt x="60" y="17"/>
                  </a:cubicBezTo>
                  <a:cubicBezTo>
                    <a:pt x="50" y="4"/>
                    <a:pt x="31" y="0"/>
                    <a:pt x="17" y="11"/>
                  </a:cubicBezTo>
                  <a:cubicBezTo>
                    <a:pt x="3" y="21"/>
                    <a:pt x="0" y="40"/>
                    <a:pt x="10" y="54"/>
                  </a:cubicBezTo>
                  <a:cubicBezTo>
                    <a:pt x="20" y="68"/>
                    <a:pt x="40" y="71"/>
                    <a:pt x="54" y="61"/>
                  </a:cubicBezTo>
                  <a:close/>
                  <a:moveTo>
                    <a:pt x="19" y="14"/>
                  </a:moveTo>
                  <a:cubicBezTo>
                    <a:pt x="31" y="5"/>
                    <a:pt x="48" y="8"/>
                    <a:pt x="57" y="20"/>
                  </a:cubicBezTo>
                  <a:cubicBezTo>
                    <a:pt x="66" y="32"/>
                    <a:pt x="63" y="49"/>
                    <a:pt x="51" y="58"/>
                  </a:cubicBezTo>
                  <a:cubicBezTo>
                    <a:pt x="39" y="67"/>
                    <a:pt x="22" y="64"/>
                    <a:pt x="13" y="52"/>
                  </a:cubicBezTo>
                  <a:cubicBezTo>
                    <a:pt x="4" y="40"/>
                    <a:pt x="7" y="23"/>
                    <a:pt x="1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4" name="Freeform 20"/>
            <p:cNvSpPr>
              <a:spLocks/>
            </p:cNvSpPr>
            <p:nvPr/>
          </p:nvSpPr>
          <p:spPr bwMode="auto">
            <a:xfrm>
              <a:off x="432" y="483"/>
              <a:ext cx="36" cy="46"/>
            </a:xfrm>
            <a:custGeom>
              <a:avLst/>
              <a:gdLst>
                <a:gd name="T0" fmla="*/ 29 w 36"/>
                <a:gd name="T1" fmla="*/ 46 h 46"/>
                <a:gd name="T2" fmla="*/ 0 w 36"/>
                <a:gd name="T3" fmla="*/ 5 h 46"/>
                <a:gd name="T4" fmla="*/ 8 w 36"/>
                <a:gd name="T5" fmla="*/ 0 h 46"/>
                <a:gd name="T6" fmla="*/ 36 w 36"/>
                <a:gd name="T7" fmla="*/ 41 h 46"/>
                <a:gd name="T8" fmla="*/ 29 w 36"/>
                <a:gd name="T9" fmla="*/ 46 h 46"/>
              </a:gdLst>
              <a:ahLst/>
              <a:cxnLst>
                <a:cxn ang="0">
                  <a:pos x="T0" y="T1"/>
                </a:cxn>
                <a:cxn ang="0">
                  <a:pos x="T2" y="T3"/>
                </a:cxn>
                <a:cxn ang="0">
                  <a:pos x="T4" y="T5"/>
                </a:cxn>
                <a:cxn ang="0">
                  <a:pos x="T6" y="T7"/>
                </a:cxn>
                <a:cxn ang="0">
                  <a:pos x="T8" y="T9"/>
                </a:cxn>
              </a:cxnLst>
              <a:rect l="0" t="0" r="r" b="b"/>
              <a:pathLst>
                <a:path w="36" h="46">
                  <a:moveTo>
                    <a:pt x="29" y="46"/>
                  </a:moveTo>
                  <a:lnTo>
                    <a:pt x="0" y="5"/>
                  </a:lnTo>
                  <a:lnTo>
                    <a:pt x="8" y="0"/>
                  </a:lnTo>
                  <a:lnTo>
                    <a:pt x="36" y="41"/>
                  </a:lnTo>
                  <a:lnTo>
                    <a:pt x="29"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5" name="Freeform 21"/>
            <p:cNvSpPr>
              <a:spLocks noEditPoints="1"/>
            </p:cNvSpPr>
            <p:nvPr/>
          </p:nvSpPr>
          <p:spPr bwMode="auto">
            <a:xfrm>
              <a:off x="292" y="32"/>
              <a:ext cx="93" cy="88"/>
            </a:xfrm>
            <a:custGeom>
              <a:avLst/>
              <a:gdLst>
                <a:gd name="T0" fmla="*/ 36 w 39"/>
                <a:gd name="T1" fmla="*/ 22 h 37"/>
                <a:gd name="T2" fmla="*/ 36 w 39"/>
                <a:gd name="T3" fmla="*/ 21 h 37"/>
                <a:gd name="T4" fmla="*/ 34 w 39"/>
                <a:gd name="T5" fmla="*/ 21 h 37"/>
                <a:gd name="T6" fmla="*/ 37 w 39"/>
                <a:gd name="T7" fmla="*/ 21 h 37"/>
                <a:gd name="T8" fmla="*/ 39 w 39"/>
                <a:gd name="T9" fmla="*/ 0 h 37"/>
                <a:gd name="T10" fmla="*/ 14 w 39"/>
                <a:gd name="T11" fmla="*/ 1 h 37"/>
                <a:gd name="T12" fmla="*/ 13 w 39"/>
                <a:gd name="T13" fmla="*/ 18 h 37"/>
                <a:gd name="T14" fmla="*/ 15 w 39"/>
                <a:gd name="T15" fmla="*/ 19 h 37"/>
                <a:gd name="T16" fmla="*/ 14 w 39"/>
                <a:gd name="T17" fmla="*/ 19 h 37"/>
                <a:gd name="T18" fmla="*/ 13 w 39"/>
                <a:gd name="T19" fmla="*/ 19 h 37"/>
                <a:gd name="T20" fmla="*/ 3 w 39"/>
                <a:gd name="T21" fmla="*/ 26 h 37"/>
                <a:gd name="T22" fmla="*/ 0 w 39"/>
                <a:gd name="T23" fmla="*/ 28 h 37"/>
                <a:gd name="T24" fmla="*/ 1 w 39"/>
                <a:gd name="T25" fmla="*/ 30 h 37"/>
                <a:gd name="T26" fmla="*/ 1 w 39"/>
                <a:gd name="T27" fmla="*/ 30 h 37"/>
                <a:gd name="T28" fmla="*/ 1 w 39"/>
                <a:gd name="T29" fmla="*/ 30 h 37"/>
                <a:gd name="T30" fmla="*/ 2 w 39"/>
                <a:gd name="T31" fmla="*/ 31 h 37"/>
                <a:gd name="T32" fmla="*/ 29 w 39"/>
                <a:gd name="T33" fmla="*/ 37 h 37"/>
                <a:gd name="T34" fmla="*/ 33 w 39"/>
                <a:gd name="T35" fmla="*/ 30 h 37"/>
                <a:gd name="T36" fmla="*/ 35 w 39"/>
                <a:gd name="T37" fmla="*/ 28 h 37"/>
                <a:gd name="T38" fmla="*/ 35 w 39"/>
                <a:gd name="T39" fmla="*/ 27 h 37"/>
                <a:gd name="T40" fmla="*/ 37 w 39"/>
                <a:gd name="T41" fmla="*/ 22 h 37"/>
                <a:gd name="T42" fmla="*/ 36 w 39"/>
                <a:gd name="T43" fmla="*/ 22 h 37"/>
                <a:gd name="T44" fmla="*/ 17 w 39"/>
                <a:gd name="T45" fmla="*/ 28 h 37"/>
                <a:gd name="T46" fmla="*/ 12 w 39"/>
                <a:gd name="T47" fmla="*/ 27 h 37"/>
                <a:gd name="T48" fmla="*/ 14 w 39"/>
                <a:gd name="T49" fmla="*/ 25 h 37"/>
                <a:gd name="T50" fmla="*/ 19 w 39"/>
                <a:gd name="T51" fmla="*/ 26 h 37"/>
                <a:gd name="T52" fmla="*/ 17 w 39"/>
                <a:gd name="T53" fmla="*/ 28 h 37"/>
                <a:gd name="T54" fmla="*/ 31 w 39"/>
                <a:gd name="T55" fmla="*/ 27 h 37"/>
                <a:gd name="T56" fmla="*/ 9 w 39"/>
                <a:gd name="T57" fmla="*/ 23 h 37"/>
                <a:gd name="T58" fmla="*/ 14 w 39"/>
                <a:gd name="T59" fmla="*/ 21 h 37"/>
                <a:gd name="T60" fmla="*/ 33 w 39"/>
                <a:gd name="T61" fmla="*/ 23 h 37"/>
                <a:gd name="T62" fmla="*/ 31 w 39"/>
                <a:gd name="T63" fmla="*/ 27 h 37"/>
                <a:gd name="T64" fmla="*/ 15 w 39"/>
                <a:gd name="T65" fmla="*/ 17 h 37"/>
                <a:gd name="T66" fmla="*/ 16 w 39"/>
                <a:gd name="T67" fmla="*/ 3 h 37"/>
                <a:gd name="T68" fmla="*/ 36 w 39"/>
                <a:gd name="T69" fmla="*/ 2 h 37"/>
                <a:gd name="T70" fmla="*/ 34 w 39"/>
                <a:gd name="T71" fmla="*/ 19 h 37"/>
                <a:gd name="T72" fmla="*/ 15 w 39"/>
                <a:gd name="T73"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37">
                  <a:moveTo>
                    <a:pt x="36" y="22"/>
                  </a:moveTo>
                  <a:cubicBezTo>
                    <a:pt x="36" y="22"/>
                    <a:pt x="36" y="21"/>
                    <a:pt x="36" y="21"/>
                  </a:cubicBezTo>
                  <a:cubicBezTo>
                    <a:pt x="35" y="21"/>
                    <a:pt x="34" y="21"/>
                    <a:pt x="34" y="21"/>
                  </a:cubicBezTo>
                  <a:cubicBezTo>
                    <a:pt x="35" y="20"/>
                    <a:pt x="36" y="21"/>
                    <a:pt x="37" y="21"/>
                  </a:cubicBezTo>
                  <a:cubicBezTo>
                    <a:pt x="38" y="14"/>
                    <a:pt x="39" y="0"/>
                    <a:pt x="39" y="0"/>
                  </a:cubicBezTo>
                  <a:cubicBezTo>
                    <a:pt x="14" y="1"/>
                    <a:pt x="14" y="1"/>
                    <a:pt x="14" y="1"/>
                  </a:cubicBezTo>
                  <a:cubicBezTo>
                    <a:pt x="14" y="1"/>
                    <a:pt x="13" y="12"/>
                    <a:pt x="13" y="18"/>
                  </a:cubicBezTo>
                  <a:cubicBezTo>
                    <a:pt x="13" y="18"/>
                    <a:pt x="15" y="18"/>
                    <a:pt x="15" y="19"/>
                  </a:cubicBezTo>
                  <a:cubicBezTo>
                    <a:pt x="14" y="19"/>
                    <a:pt x="14" y="18"/>
                    <a:pt x="14" y="19"/>
                  </a:cubicBezTo>
                  <a:cubicBezTo>
                    <a:pt x="13" y="19"/>
                    <a:pt x="13" y="19"/>
                    <a:pt x="13" y="19"/>
                  </a:cubicBezTo>
                  <a:cubicBezTo>
                    <a:pt x="10" y="21"/>
                    <a:pt x="7" y="24"/>
                    <a:pt x="3" y="26"/>
                  </a:cubicBezTo>
                  <a:cubicBezTo>
                    <a:pt x="3" y="26"/>
                    <a:pt x="1" y="27"/>
                    <a:pt x="0" y="28"/>
                  </a:cubicBezTo>
                  <a:cubicBezTo>
                    <a:pt x="0" y="29"/>
                    <a:pt x="1" y="29"/>
                    <a:pt x="1" y="30"/>
                  </a:cubicBezTo>
                  <a:cubicBezTo>
                    <a:pt x="1" y="30"/>
                    <a:pt x="1" y="30"/>
                    <a:pt x="1" y="30"/>
                  </a:cubicBezTo>
                  <a:cubicBezTo>
                    <a:pt x="1" y="30"/>
                    <a:pt x="1" y="30"/>
                    <a:pt x="1" y="30"/>
                  </a:cubicBezTo>
                  <a:cubicBezTo>
                    <a:pt x="2" y="31"/>
                    <a:pt x="2" y="31"/>
                    <a:pt x="2" y="31"/>
                  </a:cubicBezTo>
                  <a:cubicBezTo>
                    <a:pt x="4" y="32"/>
                    <a:pt x="26" y="37"/>
                    <a:pt x="29" y="37"/>
                  </a:cubicBezTo>
                  <a:cubicBezTo>
                    <a:pt x="31" y="35"/>
                    <a:pt x="32" y="33"/>
                    <a:pt x="33" y="30"/>
                  </a:cubicBezTo>
                  <a:cubicBezTo>
                    <a:pt x="34" y="30"/>
                    <a:pt x="34" y="29"/>
                    <a:pt x="35" y="28"/>
                  </a:cubicBezTo>
                  <a:cubicBezTo>
                    <a:pt x="35" y="28"/>
                    <a:pt x="35" y="28"/>
                    <a:pt x="35" y="27"/>
                  </a:cubicBezTo>
                  <a:cubicBezTo>
                    <a:pt x="37" y="26"/>
                    <a:pt x="37" y="24"/>
                    <a:pt x="37" y="22"/>
                  </a:cubicBezTo>
                  <a:cubicBezTo>
                    <a:pt x="37" y="22"/>
                    <a:pt x="36" y="22"/>
                    <a:pt x="36" y="22"/>
                  </a:cubicBezTo>
                  <a:close/>
                  <a:moveTo>
                    <a:pt x="17" y="28"/>
                  </a:moveTo>
                  <a:cubicBezTo>
                    <a:pt x="12" y="27"/>
                    <a:pt x="12" y="27"/>
                    <a:pt x="12" y="27"/>
                  </a:cubicBezTo>
                  <a:cubicBezTo>
                    <a:pt x="14" y="25"/>
                    <a:pt x="14" y="25"/>
                    <a:pt x="14" y="25"/>
                  </a:cubicBezTo>
                  <a:cubicBezTo>
                    <a:pt x="19" y="26"/>
                    <a:pt x="19" y="26"/>
                    <a:pt x="19" y="26"/>
                  </a:cubicBezTo>
                  <a:lnTo>
                    <a:pt x="17" y="28"/>
                  </a:lnTo>
                  <a:close/>
                  <a:moveTo>
                    <a:pt x="31" y="27"/>
                  </a:moveTo>
                  <a:cubicBezTo>
                    <a:pt x="9" y="23"/>
                    <a:pt x="9" y="23"/>
                    <a:pt x="9" y="23"/>
                  </a:cubicBezTo>
                  <a:cubicBezTo>
                    <a:pt x="14" y="21"/>
                    <a:pt x="14" y="21"/>
                    <a:pt x="14" y="21"/>
                  </a:cubicBezTo>
                  <a:cubicBezTo>
                    <a:pt x="33" y="23"/>
                    <a:pt x="33" y="23"/>
                    <a:pt x="33" y="23"/>
                  </a:cubicBezTo>
                  <a:lnTo>
                    <a:pt x="31" y="27"/>
                  </a:lnTo>
                  <a:close/>
                  <a:moveTo>
                    <a:pt x="15" y="17"/>
                  </a:moveTo>
                  <a:cubicBezTo>
                    <a:pt x="16" y="3"/>
                    <a:pt x="16" y="3"/>
                    <a:pt x="16" y="3"/>
                  </a:cubicBezTo>
                  <a:cubicBezTo>
                    <a:pt x="36" y="2"/>
                    <a:pt x="36" y="2"/>
                    <a:pt x="36" y="2"/>
                  </a:cubicBezTo>
                  <a:cubicBezTo>
                    <a:pt x="34" y="19"/>
                    <a:pt x="34" y="19"/>
                    <a:pt x="34" y="19"/>
                  </a:cubicBezTo>
                  <a:lnTo>
                    <a:pt x="1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6" name="Freeform 22"/>
            <p:cNvSpPr>
              <a:spLocks noEditPoints="1"/>
            </p:cNvSpPr>
            <p:nvPr/>
          </p:nvSpPr>
          <p:spPr bwMode="auto">
            <a:xfrm>
              <a:off x="568" y="221"/>
              <a:ext cx="89" cy="98"/>
            </a:xfrm>
            <a:custGeom>
              <a:avLst/>
              <a:gdLst>
                <a:gd name="T0" fmla="*/ 37 w 37"/>
                <a:gd name="T1" fmla="*/ 34 h 41"/>
                <a:gd name="T2" fmla="*/ 35 w 37"/>
                <a:gd name="T3" fmla="*/ 33 h 41"/>
                <a:gd name="T4" fmla="*/ 35 w 37"/>
                <a:gd name="T5" fmla="*/ 12 h 41"/>
                <a:gd name="T6" fmla="*/ 20 w 37"/>
                <a:gd name="T7" fmla="*/ 0 h 41"/>
                <a:gd name="T8" fmla="*/ 4 w 37"/>
                <a:gd name="T9" fmla="*/ 12 h 41"/>
                <a:gd name="T10" fmla="*/ 4 w 37"/>
                <a:gd name="T11" fmla="*/ 33 h 41"/>
                <a:gd name="T12" fmla="*/ 0 w 37"/>
                <a:gd name="T13" fmla="*/ 34 h 41"/>
                <a:gd name="T14" fmla="*/ 0 w 37"/>
                <a:gd name="T15" fmla="*/ 35 h 41"/>
                <a:gd name="T16" fmla="*/ 18 w 37"/>
                <a:gd name="T17" fmla="*/ 41 h 41"/>
                <a:gd name="T18" fmla="*/ 37 w 37"/>
                <a:gd name="T19" fmla="*/ 35 h 41"/>
                <a:gd name="T20" fmla="*/ 37 w 37"/>
                <a:gd name="T21" fmla="*/ 34 h 41"/>
                <a:gd name="T22" fmla="*/ 4 w 37"/>
                <a:gd name="T23" fmla="*/ 12 h 41"/>
                <a:gd name="T24" fmla="*/ 20 w 37"/>
                <a:gd name="T25" fmla="*/ 1 h 41"/>
                <a:gd name="T26" fmla="*/ 21 w 37"/>
                <a:gd name="T27" fmla="*/ 37 h 41"/>
                <a:gd name="T28" fmla="*/ 4 w 37"/>
                <a:gd name="T29" fmla="*/ 33 h 41"/>
                <a:gd name="T30" fmla="*/ 4 w 37"/>
                <a:gd name="T31" fmla="*/ 12 h 41"/>
                <a:gd name="T32" fmla="*/ 18 w 37"/>
                <a:gd name="T33" fmla="*/ 40 h 41"/>
                <a:gd name="T34" fmla="*/ 1 w 37"/>
                <a:gd name="T35" fmla="*/ 34 h 41"/>
                <a:gd name="T36" fmla="*/ 4 w 37"/>
                <a:gd name="T37" fmla="*/ 34 h 41"/>
                <a:gd name="T38" fmla="*/ 4 w 37"/>
                <a:gd name="T39" fmla="*/ 34 h 41"/>
                <a:gd name="T40" fmla="*/ 21 w 37"/>
                <a:gd name="T41" fmla="*/ 38 h 41"/>
                <a:gd name="T42" fmla="*/ 28 w 37"/>
                <a:gd name="T43" fmla="*/ 37 h 41"/>
                <a:gd name="T44" fmla="*/ 18 w 37"/>
                <a:gd name="T45"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1">
                  <a:moveTo>
                    <a:pt x="37" y="34"/>
                  </a:moveTo>
                  <a:cubicBezTo>
                    <a:pt x="36" y="33"/>
                    <a:pt x="36" y="33"/>
                    <a:pt x="35" y="33"/>
                  </a:cubicBezTo>
                  <a:cubicBezTo>
                    <a:pt x="35" y="32"/>
                    <a:pt x="35" y="12"/>
                    <a:pt x="35" y="12"/>
                  </a:cubicBezTo>
                  <a:cubicBezTo>
                    <a:pt x="20" y="0"/>
                    <a:pt x="20" y="0"/>
                    <a:pt x="20" y="0"/>
                  </a:cubicBezTo>
                  <a:cubicBezTo>
                    <a:pt x="4" y="12"/>
                    <a:pt x="4" y="12"/>
                    <a:pt x="4" y="12"/>
                  </a:cubicBezTo>
                  <a:cubicBezTo>
                    <a:pt x="4" y="12"/>
                    <a:pt x="4" y="33"/>
                    <a:pt x="4" y="33"/>
                  </a:cubicBezTo>
                  <a:cubicBezTo>
                    <a:pt x="2" y="34"/>
                    <a:pt x="1" y="34"/>
                    <a:pt x="0" y="34"/>
                  </a:cubicBezTo>
                  <a:cubicBezTo>
                    <a:pt x="0" y="34"/>
                    <a:pt x="0" y="35"/>
                    <a:pt x="0" y="35"/>
                  </a:cubicBezTo>
                  <a:cubicBezTo>
                    <a:pt x="6" y="37"/>
                    <a:pt x="12" y="39"/>
                    <a:pt x="18" y="41"/>
                  </a:cubicBezTo>
                  <a:cubicBezTo>
                    <a:pt x="25" y="39"/>
                    <a:pt x="29" y="38"/>
                    <a:pt x="37" y="35"/>
                  </a:cubicBezTo>
                  <a:cubicBezTo>
                    <a:pt x="37" y="35"/>
                    <a:pt x="37" y="34"/>
                    <a:pt x="37" y="34"/>
                  </a:cubicBezTo>
                  <a:close/>
                  <a:moveTo>
                    <a:pt x="4" y="12"/>
                  </a:moveTo>
                  <a:cubicBezTo>
                    <a:pt x="20" y="1"/>
                    <a:pt x="20" y="1"/>
                    <a:pt x="20" y="1"/>
                  </a:cubicBezTo>
                  <a:cubicBezTo>
                    <a:pt x="21" y="37"/>
                    <a:pt x="21" y="37"/>
                    <a:pt x="21" y="37"/>
                  </a:cubicBezTo>
                  <a:cubicBezTo>
                    <a:pt x="19" y="37"/>
                    <a:pt x="5" y="34"/>
                    <a:pt x="4" y="33"/>
                  </a:cubicBezTo>
                  <a:cubicBezTo>
                    <a:pt x="4" y="32"/>
                    <a:pt x="4" y="12"/>
                    <a:pt x="4" y="12"/>
                  </a:cubicBezTo>
                  <a:close/>
                  <a:moveTo>
                    <a:pt x="18" y="40"/>
                  </a:moveTo>
                  <a:cubicBezTo>
                    <a:pt x="16" y="39"/>
                    <a:pt x="2" y="35"/>
                    <a:pt x="1" y="34"/>
                  </a:cubicBezTo>
                  <a:cubicBezTo>
                    <a:pt x="2" y="34"/>
                    <a:pt x="3" y="34"/>
                    <a:pt x="4" y="34"/>
                  </a:cubicBezTo>
                  <a:cubicBezTo>
                    <a:pt x="4" y="34"/>
                    <a:pt x="4" y="34"/>
                    <a:pt x="4" y="34"/>
                  </a:cubicBezTo>
                  <a:cubicBezTo>
                    <a:pt x="6" y="34"/>
                    <a:pt x="21" y="38"/>
                    <a:pt x="21" y="38"/>
                  </a:cubicBezTo>
                  <a:cubicBezTo>
                    <a:pt x="28" y="37"/>
                    <a:pt x="28" y="37"/>
                    <a:pt x="28" y="37"/>
                  </a:cubicBezTo>
                  <a:cubicBezTo>
                    <a:pt x="25" y="38"/>
                    <a:pt x="20" y="40"/>
                    <a:pt x="1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7" name="Freeform 23"/>
            <p:cNvSpPr>
              <a:spLocks/>
            </p:cNvSpPr>
            <p:nvPr/>
          </p:nvSpPr>
          <p:spPr bwMode="auto">
            <a:xfrm>
              <a:off x="580" y="230"/>
              <a:ext cx="34" cy="27"/>
            </a:xfrm>
            <a:custGeom>
              <a:avLst/>
              <a:gdLst>
                <a:gd name="T0" fmla="*/ 34 w 34"/>
                <a:gd name="T1" fmla="*/ 0 h 27"/>
                <a:gd name="T2" fmla="*/ 0 w 34"/>
                <a:gd name="T3" fmla="*/ 22 h 27"/>
                <a:gd name="T4" fmla="*/ 0 w 34"/>
                <a:gd name="T5" fmla="*/ 27 h 27"/>
                <a:gd name="T6" fmla="*/ 34 w 34"/>
                <a:gd name="T7" fmla="*/ 7 h 27"/>
                <a:gd name="T8" fmla="*/ 34 w 34"/>
                <a:gd name="T9" fmla="*/ 0 h 27"/>
              </a:gdLst>
              <a:ahLst/>
              <a:cxnLst>
                <a:cxn ang="0">
                  <a:pos x="T0" y="T1"/>
                </a:cxn>
                <a:cxn ang="0">
                  <a:pos x="T2" y="T3"/>
                </a:cxn>
                <a:cxn ang="0">
                  <a:pos x="T4" y="T5"/>
                </a:cxn>
                <a:cxn ang="0">
                  <a:pos x="T6" y="T7"/>
                </a:cxn>
                <a:cxn ang="0">
                  <a:pos x="T8" y="T9"/>
                </a:cxn>
              </a:cxnLst>
              <a:rect l="0" t="0" r="r" b="b"/>
              <a:pathLst>
                <a:path w="34" h="27">
                  <a:moveTo>
                    <a:pt x="34" y="0"/>
                  </a:moveTo>
                  <a:lnTo>
                    <a:pt x="0" y="22"/>
                  </a:lnTo>
                  <a:lnTo>
                    <a:pt x="0" y="27"/>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8" name="Freeform 24"/>
            <p:cNvSpPr>
              <a:spLocks/>
            </p:cNvSpPr>
            <p:nvPr/>
          </p:nvSpPr>
          <p:spPr bwMode="auto">
            <a:xfrm>
              <a:off x="580" y="288"/>
              <a:ext cx="34" cy="7"/>
            </a:xfrm>
            <a:custGeom>
              <a:avLst/>
              <a:gdLst>
                <a:gd name="T0" fmla="*/ 34 w 34"/>
                <a:gd name="T1" fmla="*/ 0 h 7"/>
                <a:gd name="T2" fmla="*/ 0 w 34"/>
                <a:gd name="T3" fmla="*/ 0 h 7"/>
                <a:gd name="T4" fmla="*/ 0 w 34"/>
                <a:gd name="T5" fmla="*/ 4 h 7"/>
                <a:gd name="T6" fmla="*/ 34 w 34"/>
                <a:gd name="T7" fmla="*/ 7 h 7"/>
                <a:gd name="T8" fmla="*/ 34 w 34"/>
                <a:gd name="T9" fmla="*/ 0 h 7"/>
              </a:gdLst>
              <a:ahLst/>
              <a:cxnLst>
                <a:cxn ang="0">
                  <a:pos x="T0" y="T1"/>
                </a:cxn>
                <a:cxn ang="0">
                  <a:pos x="T2" y="T3"/>
                </a:cxn>
                <a:cxn ang="0">
                  <a:pos x="T4" y="T5"/>
                </a:cxn>
                <a:cxn ang="0">
                  <a:pos x="T6" y="T7"/>
                </a:cxn>
                <a:cxn ang="0">
                  <a:pos x="T8" y="T9"/>
                </a:cxn>
              </a:cxnLst>
              <a:rect l="0" t="0" r="r" b="b"/>
              <a:pathLst>
                <a:path w="34" h="7">
                  <a:moveTo>
                    <a:pt x="34" y="0"/>
                  </a:moveTo>
                  <a:lnTo>
                    <a:pt x="0" y="0"/>
                  </a:lnTo>
                  <a:lnTo>
                    <a:pt x="0" y="4"/>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9" name="Freeform 25"/>
            <p:cNvSpPr>
              <a:spLocks/>
            </p:cNvSpPr>
            <p:nvPr/>
          </p:nvSpPr>
          <p:spPr bwMode="auto">
            <a:xfrm>
              <a:off x="580" y="295"/>
              <a:ext cx="34" cy="9"/>
            </a:xfrm>
            <a:custGeom>
              <a:avLst/>
              <a:gdLst>
                <a:gd name="T0" fmla="*/ 34 w 34"/>
                <a:gd name="T1" fmla="*/ 5 h 9"/>
                <a:gd name="T2" fmla="*/ 0 w 34"/>
                <a:gd name="T3" fmla="*/ 0 h 9"/>
                <a:gd name="T4" fmla="*/ 0 w 34"/>
                <a:gd name="T5" fmla="*/ 5 h 9"/>
                <a:gd name="T6" fmla="*/ 34 w 34"/>
                <a:gd name="T7" fmla="*/ 9 h 9"/>
                <a:gd name="T8" fmla="*/ 34 w 34"/>
                <a:gd name="T9" fmla="*/ 5 h 9"/>
              </a:gdLst>
              <a:ahLst/>
              <a:cxnLst>
                <a:cxn ang="0">
                  <a:pos x="T0" y="T1"/>
                </a:cxn>
                <a:cxn ang="0">
                  <a:pos x="T2" y="T3"/>
                </a:cxn>
                <a:cxn ang="0">
                  <a:pos x="T4" y="T5"/>
                </a:cxn>
                <a:cxn ang="0">
                  <a:pos x="T6" y="T7"/>
                </a:cxn>
                <a:cxn ang="0">
                  <a:pos x="T8" y="T9"/>
                </a:cxn>
              </a:cxnLst>
              <a:rect l="0" t="0" r="r" b="b"/>
              <a:pathLst>
                <a:path w="34" h="9">
                  <a:moveTo>
                    <a:pt x="34" y="5"/>
                  </a:moveTo>
                  <a:lnTo>
                    <a:pt x="0" y="0"/>
                  </a:lnTo>
                  <a:lnTo>
                    <a:pt x="0" y="5"/>
                  </a:lnTo>
                  <a:lnTo>
                    <a:pt x="34" y="9"/>
                  </a:lnTo>
                  <a:lnTo>
                    <a:pt x="3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0" name="Freeform 26"/>
            <p:cNvSpPr>
              <a:spLocks/>
            </p:cNvSpPr>
            <p:nvPr/>
          </p:nvSpPr>
          <p:spPr bwMode="auto">
            <a:xfrm>
              <a:off x="580" y="242"/>
              <a:ext cx="34" cy="22"/>
            </a:xfrm>
            <a:custGeom>
              <a:avLst/>
              <a:gdLst>
                <a:gd name="T0" fmla="*/ 34 w 34"/>
                <a:gd name="T1" fmla="*/ 0 h 22"/>
                <a:gd name="T2" fmla="*/ 0 w 34"/>
                <a:gd name="T3" fmla="*/ 17 h 22"/>
                <a:gd name="T4" fmla="*/ 0 w 34"/>
                <a:gd name="T5" fmla="*/ 22 h 22"/>
                <a:gd name="T6" fmla="*/ 34 w 34"/>
                <a:gd name="T7" fmla="*/ 7 h 22"/>
                <a:gd name="T8" fmla="*/ 34 w 34"/>
                <a:gd name="T9" fmla="*/ 0 h 22"/>
              </a:gdLst>
              <a:ahLst/>
              <a:cxnLst>
                <a:cxn ang="0">
                  <a:pos x="T0" y="T1"/>
                </a:cxn>
                <a:cxn ang="0">
                  <a:pos x="T2" y="T3"/>
                </a:cxn>
                <a:cxn ang="0">
                  <a:pos x="T4" y="T5"/>
                </a:cxn>
                <a:cxn ang="0">
                  <a:pos x="T6" y="T7"/>
                </a:cxn>
                <a:cxn ang="0">
                  <a:pos x="T8" y="T9"/>
                </a:cxn>
              </a:cxnLst>
              <a:rect l="0" t="0" r="r" b="b"/>
              <a:pathLst>
                <a:path w="34" h="22">
                  <a:moveTo>
                    <a:pt x="34" y="0"/>
                  </a:moveTo>
                  <a:lnTo>
                    <a:pt x="0" y="17"/>
                  </a:lnTo>
                  <a:lnTo>
                    <a:pt x="0" y="22"/>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1" name="Freeform 27"/>
            <p:cNvSpPr>
              <a:spLocks/>
            </p:cNvSpPr>
            <p:nvPr/>
          </p:nvSpPr>
          <p:spPr bwMode="auto">
            <a:xfrm>
              <a:off x="580" y="276"/>
              <a:ext cx="34" cy="9"/>
            </a:xfrm>
            <a:custGeom>
              <a:avLst/>
              <a:gdLst>
                <a:gd name="T0" fmla="*/ 34 w 34"/>
                <a:gd name="T1" fmla="*/ 0 h 9"/>
                <a:gd name="T2" fmla="*/ 0 w 34"/>
                <a:gd name="T3" fmla="*/ 4 h 9"/>
                <a:gd name="T4" fmla="*/ 0 w 34"/>
                <a:gd name="T5" fmla="*/ 9 h 9"/>
                <a:gd name="T6" fmla="*/ 34 w 34"/>
                <a:gd name="T7" fmla="*/ 7 h 9"/>
                <a:gd name="T8" fmla="*/ 34 w 34"/>
                <a:gd name="T9" fmla="*/ 0 h 9"/>
              </a:gdLst>
              <a:ahLst/>
              <a:cxnLst>
                <a:cxn ang="0">
                  <a:pos x="T0" y="T1"/>
                </a:cxn>
                <a:cxn ang="0">
                  <a:pos x="T2" y="T3"/>
                </a:cxn>
                <a:cxn ang="0">
                  <a:pos x="T4" y="T5"/>
                </a:cxn>
                <a:cxn ang="0">
                  <a:pos x="T6" y="T7"/>
                </a:cxn>
                <a:cxn ang="0">
                  <a:pos x="T8" y="T9"/>
                </a:cxn>
              </a:cxnLst>
              <a:rect l="0" t="0" r="r" b="b"/>
              <a:pathLst>
                <a:path w="34" h="9">
                  <a:moveTo>
                    <a:pt x="34" y="0"/>
                  </a:moveTo>
                  <a:lnTo>
                    <a:pt x="0" y="4"/>
                  </a:lnTo>
                  <a:lnTo>
                    <a:pt x="0" y="9"/>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2" name="Freeform 28"/>
            <p:cNvSpPr>
              <a:spLocks/>
            </p:cNvSpPr>
            <p:nvPr/>
          </p:nvSpPr>
          <p:spPr bwMode="auto">
            <a:xfrm>
              <a:off x="580" y="264"/>
              <a:ext cx="34" cy="14"/>
            </a:xfrm>
            <a:custGeom>
              <a:avLst/>
              <a:gdLst>
                <a:gd name="T0" fmla="*/ 34 w 34"/>
                <a:gd name="T1" fmla="*/ 0 h 14"/>
                <a:gd name="T2" fmla="*/ 0 w 34"/>
                <a:gd name="T3" fmla="*/ 9 h 14"/>
                <a:gd name="T4" fmla="*/ 0 w 34"/>
                <a:gd name="T5" fmla="*/ 14 h 14"/>
                <a:gd name="T6" fmla="*/ 34 w 34"/>
                <a:gd name="T7" fmla="*/ 7 h 14"/>
                <a:gd name="T8" fmla="*/ 34 w 34"/>
                <a:gd name="T9" fmla="*/ 0 h 14"/>
              </a:gdLst>
              <a:ahLst/>
              <a:cxnLst>
                <a:cxn ang="0">
                  <a:pos x="T0" y="T1"/>
                </a:cxn>
                <a:cxn ang="0">
                  <a:pos x="T2" y="T3"/>
                </a:cxn>
                <a:cxn ang="0">
                  <a:pos x="T4" y="T5"/>
                </a:cxn>
                <a:cxn ang="0">
                  <a:pos x="T6" y="T7"/>
                </a:cxn>
                <a:cxn ang="0">
                  <a:pos x="T8" y="T9"/>
                </a:cxn>
              </a:cxnLst>
              <a:rect l="0" t="0" r="r" b="b"/>
              <a:pathLst>
                <a:path w="34" h="14">
                  <a:moveTo>
                    <a:pt x="34" y="0"/>
                  </a:moveTo>
                  <a:lnTo>
                    <a:pt x="0" y="9"/>
                  </a:lnTo>
                  <a:lnTo>
                    <a:pt x="0" y="14"/>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3" name="Freeform 29"/>
            <p:cNvSpPr>
              <a:spLocks/>
            </p:cNvSpPr>
            <p:nvPr/>
          </p:nvSpPr>
          <p:spPr bwMode="auto">
            <a:xfrm>
              <a:off x="580" y="252"/>
              <a:ext cx="34" cy="19"/>
            </a:xfrm>
            <a:custGeom>
              <a:avLst/>
              <a:gdLst>
                <a:gd name="T0" fmla="*/ 34 w 34"/>
                <a:gd name="T1" fmla="*/ 0 h 19"/>
                <a:gd name="T2" fmla="*/ 0 w 34"/>
                <a:gd name="T3" fmla="*/ 14 h 19"/>
                <a:gd name="T4" fmla="*/ 0 w 34"/>
                <a:gd name="T5" fmla="*/ 19 h 19"/>
                <a:gd name="T6" fmla="*/ 34 w 34"/>
                <a:gd name="T7" fmla="*/ 7 h 19"/>
                <a:gd name="T8" fmla="*/ 34 w 34"/>
                <a:gd name="T9" fmla="*/ 0 h 19"/>
              </a:gdLst>
              <a:ahLst/>
              <a:cxnLst>
                <a:cxn ang="0">
                  <a:pos x="T0" y="T1"/>
                </a:cxn>
                <a:cxn ang="0">
                  <a:pos x="T2" y="T3"/>
                </a:cxn>
                <a:cxn ang="0">
                  <a:pos x="T4" y="T5"/>
                </a:cxn>
                <a:cxn ang="0">
                  <a:pos x="T6" y="T7"/>
                </a:cxn>
                <a:cxn ang="0">
                  <a:pos x="T8" y="T9"/>
                </a:cxn>
              </a:cxnLst>
              <a:rect l="0" t="0" r="r" b="b"/>
              <a:pathLst>
                <a:path w="34" h="19">
                  <a:moveTo>
                    <a:pt x="34" y="0"/>
                  </a:moveTo>
                  <a:lnTo>
                    <a:pt x="0" y="14"/>
                  </a:lnTo>
                  <a:lnTo>
                    <a:pt x="0" y="19"/>
                  </a:lnTo>
                  <a:lnTo>
                    <a:pt x="34" y="7"/>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4" name="Oval 30"/>
            <p:cNvSpPr>
              <a:spLocks noChangeArrowheads="1"/>
            </p:cNvSpPr>
            <p:nvPr/>
          </p:nvSpPr>
          <p:spPr bwMode="auto">
            <a:xfrm>
              <a:off x="490" y="608"/>
              <a:ext cx="4" cy="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5" name="Rectangle 31"/>
            <p:cNvSpPr>
              <a:spLocks noChangeArrowheads="1"/>
            </p:cNvSpPr>
            <p:nvPr/>
          </p:nvSpPr>
          <p:spPr bwMode="auto">
            <a:xfrm>
              <a:off x="540" y="55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6" name="Freeform 32"/>
            <p:cNvSpPr>
              <a:spLocks/>
            </p:cNvSpPr>
            <p:nvPr/>
          </p:nvSpPr>
          <p:spPr bwMode="auto">
            <a:xfrm>
              <a:off x="540" y="5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7" name="Rectangle 33"/>
            <p:cNvSpPr>
              <a:spLocks noChangeArrowheads="1"/>
            </p:cNvSpPr>
            <p:nvPr/>
          </p:nvSpPr>
          <p:spPr bwMode="auto">
            <a:xfrm>
              <a:off x="540" y="56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8" name="Freeform 34"/>
            <p:cNvSpPr>
              <a:spLocks/>
            </p:cNvSpPr>
            <p:nvPr/>
          </p:nvSpPr>
          <p:spPr bwMode="auto">
            <a:xfrm>
              <a:off x="468" y="550"/>
              <a:ext cx="67" cy="22"/>
            </a:xfrm>
            <a:custGeom>
              <a:avLst/>
              <a:gdLst>
                <a:gd name="T0" fmla="*/ 0 w 28"/>
                <a:gd name="T1" fmla="*/ 8 h 9"/>
                <a:gd name="T2" fmla="*/ 0 w 28"/>
                <a:gd name="T3" fmla="*/ 8 h 9"/>
                <a:gd name="T4" fmla="*/ 0 w 28"/>
                <a:gd name="T5" fmla="*/ 8 h 9"/>
                <a:gd name="T6" fmla="*/ 1 w 28"/>
                <a:gd name="T7" fmla="*/ 8 h 9"/>
                <a:gd name="T8" fmla="*/ 1 w 28"/>
                <a:gd name="T9" fmla="*/ 8 h 9"/>
                <a:gd name="T10" fmla="*/ 1 w 28"/>
                <a:gd name="T11" fmla="*/ 8 h 9"/>
                <a:gd name="T12" fmla="*/ 1 w 28"/>
                <a:gd name="T13" fmla="*/ 8 h 9"/>
                <a:gd name="T14" fmla="*/ 1 w 28"/>
                <a:gd name="T15" fmla="*/ 8 h 9"/>
                <a:gd name="T16" fmla="*/ 2 w 28"/>
                <a:gd name="T17" fmla="*/ 8 h 9"/>
                <a:gd name="T18" fmla="*/ 16 w 28"/>
                <a:gd name="T19" fmla="*/ 9 h 9"/>
                <a:gd name="T20" fmla="*/ 16 w 28"/>
                <a:gd name="T21" fmla="*/ 9 h 9"/>
                <a:gd name="T22" fmla="*/ 17 w 28"/>
                <a:gd name="T23" fmla="*/ 9 h 9"/>
                <a:gd name="T24" fmla="*/ 17 w 28"/>
                <a:gd name="T25" fmla="*/ 9 h 9"/>
                <a:gd name="T26" fmla="*/ 17 w 28"/>
                <a:gd name="T27" fmla="*/ 9 h 9"/>
                <a:gd name="T28" fmla="*/ 18 w 28"/>
                <a:gd name="T29" fmla="*/ 9 h 9"/>
                <a:gd name="T30" fmla="*/ 18 w 28"/>
                <a:gd name="T31" fmla="*/ 9 h 9"/>
                <a:gd name="T32" fmla="*/ 19 w 28"/>
                <a:gd name="T33" fmla="*/ 9 h 9"/>
                <a:gd name="T34" fmla="*/ 19 w 28"/>
                <a:gd name="T35" fmla="*/ 9 h 9"/>
                <a:gd name="T36" fmla="*/ 19 w 28"/>
                <a:gd name="T37" fmla="*/ 9 h 9"/>
                <a:gd name="T38" fmla="*/ 19 w 28"/>
                <a:gd name="T39" fmla="*/ 9 h 9"/>
                <a:gd name="T40" fmla="*/ 19 w 28"/>
                <a:gd name="T41" fmla="*/ 9 h 9"/>
                <a:gd name="T42" fmla="*/ 20 w 28"/>
                <a:gd name="T43" fmla="*/ 9 h 9"/>
                <a:gd name="T44" fmla="*/ 20 w 28"/>
                <a:gd name="T45" fmla="*/ 9 h 9"/>
                <a:gd name="T46" fmla="*/ 20 w 28"/>
                <a:gd name="T47" fmla="*/ 9 h 9"/>
                <a:gd name="T48" fmla="*/ 28 w 28"/>
                <a:gd name="T49" fmla="*/ 4 h 9"/>
                <a:gd name="T50" fmla="*/ 28 w 28"/>
                <a:gd name="T51" fmla="*/ 4 h 9"/>
                <a:gd name="T52" fmla="*/ 28 w 28"/>
                <a:gd name="T53" fmla="*/ 4 h 9"/>
                <a:gd name="T54" fmla="*/ 28 w 28"/>
                <a:gd name="T55" fmla="*/ 4 h 9"/>
                <a:gd name="T56" fmla="*/ 28 w 28"/>
                <a:gd name="T57" fmla="*/ 1 h 9"/>
                <a:gd name="T58" fmla="*/ 28 w 28"/>
                <a:gd name="T59" fmla="*/ 1 h 9"/>
                <a:gd name="T60" fmla="*/ 20 w 28"/>
                <a:gd name="T61" fmla="*/ 4 h 9"/>
                <a:gd name="T62" fmla="*/ 20 w 28"/>
                <a:gd name="T63" fmla="*/ 4 h 9"/>
                <a:gd name="T64" fmla="*/ 20 w 28"/>
                <a:gd name="T65" fmla="*/ 4 h 9"/>
                <a:gd name="T66" fmla="*/ 20 w 28"/>
                <a:gd name="T67" fmla="*/ 4 h 9"/>
                <a:gd name="T68" fmla="*/ 19 w 28"/>
                <a:gd name="T69" fmla="*/ 4 h 9"/>
                <a:gd name="T70" fmla="*/ 19 w 28"/>
                <a:gd name="T71" fmla="*/ 4 h 9"/>
                <a:gd name="T72" fmla="*/ 19 w 28"/>
                <a:gd name="T73" fmla="*/ 4 h 9"/>
                <a:gd name="T74" fmla="*/ 19 w 28"/>
                <a:gd name="T75" fmla="*/ 4 h 9"/>
                <a:gd name="T76" fmla="*/ 18 w 28"/>
                <a:gd name="T77" fmla="*/ 4 h 9"/>
                <a:gd name="T78" fmla="*/ 18 w 28"/>
                <a:gd name="T79" fmla="*/ 4 h 9"/>
                <a:gd name="T80" fmla="*/ 17 w 28"/>
                <a:gd name="T81" fmla="*/ 4 h 9"/>
                <a:gd name="T82" fmla="*/ 17 w 28"/>
                <a:gd name="T83" fmla="*/ 4 h 9"/>
                <a:gd name="T84" fmla="*/ 17 w 28"/>
                <a:gd name="T85" fmla="*/ 4 h 9"/>
                <a:gd name="T86" fmla="*/ 17 w 28"/>
                <a:gd name="T87" fmla="*/ 4 h 9"/>
                <a:gd name="T88" fmla="*/ 16 w 28"/>
                <a:gd name="T89" fmla="*/ 4 h 9"/>
                <a:gd name="T90" fmla="*/ 2 w 28"/>
                <a:gd name="T91" fmla="*/ 3 h 9"/>
                <a:gd name="T92" fmla="*/ 1 w 28"/>
                <a:gd name="T93" fmla="*/ 3 h 9"/>
                <a:gd name="T94" fmla="*/ 1 w 28"/>
                <a:gd name="T95" fmla="*/ 3 h 9"/>
                <a:gd name="T96" fmla="*/ 1 w 28"/>
                <a:gd name="T97" fmla="*/ 3 h 9"/>
                <a:gd name="T98" fmla="*/ 0 w 28"/>
                <a:gd name="T99" fmla="*/ 3 h 9"/>
                <a:gd name="T100" fmla="*/ 0 w 28"/>
                <a:gd name="T101" fmla="*/ 8 h 9"/>
                <a:gd name="T102" fmla="*/ 0 w 28"/>
                <a:gd name="T10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 h="9">
                  <a:moveTo>
                    <a:pt x="0" y="8"/>
                  </a:move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2" y="8"/>
                  </a:cubicBezTo>
                  <a:cubicBezTo>
                    <a:pt x="2" y="8"/>
                    <a:pt x="2" y="8"/>
                    <a:pt x="2" y="8"/>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9"/>
                  </a:cubicBezTo>
                  <a:cubicBezTo>
                    <a:pt x="18" y="9"/>
                    <a:pt x="18" y="9"/>
                    <a:pt x="18" y="9"/>
                  </a:cubicBezTo>
                  <a:cubicBezTo>
                    <a:pt x="18" y="9"/>
                    <a:pt x="18"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1"/>
                    <a:pt x="28" y="1"/>
                    <a:pt x="28" y="1"/>
                  </a:cubicBezTo>
                  <a:cubicBezTo>
                    <a:pt x="28" y="1"/>
                    <a:pt x="28" y="1"/>
                    <a:pt x="28" y="1"/>
                  </a:cubicBezTo>
                  <a:cubicBezTo>
                    <a:pt x="28" y="1"/>
                    <a:pt x="28" y="1"/>
                    <a:pt x="28" y="1"/>
                  </a:cubicBezTo>
                  <a:cubicBezTo>
                    <a:pt x="28" y="0"/>
                    <a:pt x="28" y="0"/>
                    <a:pt x="27" y="0"/>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8"/>
                    <a:pt x="0" y="8"/>
                    <a:pt x="0" y="8"/>
                  </a:cubicBezTo>
                  <a:cubicBezTo>
                    <a:pt x="0" y="8"/>
                    <a:pt x="0" y="8"/>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9" name="Freeform 35"/>
            <p:cNvSpPr>
              <a:spLocks/>
            </p:cNvSpPr>
            <p:nvPr/>
          </p:nvSpPr>
          <p:spPr bwMode="auto">
            <a:xfrm>
              <a:off x="468" y="534"/>
              <a:ext cx="67" cy="23"/>
            </a:xfrm>
            <a:custGeom>
              <a:avLst/>
              <a:gdLst>
                <a:gd name="T0" fmla="*/ 0 w 28"/>
                <a:gd name="T1" fmla="*/ 8 h 10"/>
                <a:gd name="T2" fmla="*/ 0 w 28"/>
                <a:gd name="T3" fmla="*/ 8 h 10"/>
                <a:gd name="T4" fmla="*/ 0 w 28"/>
                <a:gd name="T5" fmla="*/ 8 h 10"/>
                <a:gd name="T6" fmla="*/ 0 w 28"/>
                <a:gd name="T7" fmla="*/ 8 h 10"/>
                <a:gd name="T8" fmla="*/ 1 w 28"/>
                <a:gd name="T9" fmla="*/ 8 h 10"/>
                <a:gd name="T10" fmla="*/ 1 w 28"/>
                <a:gd name="T11" fmla="*/ 8 h 10"/>
                <a:gd name="T12" fmla="*/ 1 w 28"/>
                <a:gd name="T13" fmla="*/ 8 h 10"/>
                <a:gd name="T14" fmla="*/ 1 w 28"/>
                <a:gd name="T15" fmla="*/ 8 h 10"/>
                <a:gd name="T16" fmla="*/ 1 w 28"/>
                <a:gd name="T17" fmla="*/ 8 h 10"/>
                <a:gd name="T18" fmla="*/ 2 w 28"/>
                <a:gd name="T19" fmla="*/ 8 h 10"/>
                <a:gd name="T20" fmla="*/ 16 w 28"/>
                <a:gd name="T21" fmla="*/ 9 h 10"/>
                <a:gd name="T22" fmla="*/ 16 w 28"/>
                <a:gd name="T23" fmla="*/ 9 h 10"/>
                <a:gd name="T24" fmla="*/ 17 w 28"/>
                <a:gd name="T25" fmla="*/ 10 h 10"/>
                <a:gd name="T26" fmla="*/ 17 w 28"/>
                <a:gd name="T27" fmla="*/ 10 h 10"/>
                <a:gd name="T28" fmla="*/ 17 w 28"/>
                <a:gd name="T29" fmla="*/ 10 h 10"/>
                <a:gd name="T30" fmla="*/ 18 w 28"/>
                <a:gd name="T31" fmla="*/ 10 h 10"/>
                <a:gd name="T32" fmla="*/ 18 w 28"/>
                <a:gd name="T33" fmla="*/ 9 h 10"/>
                <a:gd name="T34" fmla="*/ 19 w 28"/>
                <a:gd name="T35" fmla="*/ 9 h 10"/>
                <a:gd name="T36" fmla="*/ 19 w 28"/>
                <a:gd name="T37" fmla="*/ 9 h 10"/>
                <a:gd name="T38" fmla="*/ 19 w 28"/>
                <a:gd name="T39" fmla="*/ 9 h 10"/>
                <a:gd name="T40" fmla="*/ 19 w 28"/>
                <a:gd name="T41" fmla="*/ 9 h 10"/>
                <a:gd name="T42" fmla="*/ 19 w 28"/>
                <a:gd name="T43" fmla="*/ 9 h 10"/>
                <a:gd name="T44" fmla="*/ 20 w 28"/>
                <a:gd name="T45" fmla="*/ 9 h 10"/>
                <a:gd name="T46" fmla="*/ 20 w 28"/>
                <a:gd name="T47" fmla="*/ 9 h 10"/>
                <a:gd name="T48" fmla="*/ 20 w 28"/>
                <a:gd name="T49" fmla="*/ 9 h 10"/>
                <a:gd name="T50" fmla="*/ 28 w 28"/>
                <a:gd name="T51" fmla="*/ 5 h 10"/>
                <a:gd name="T52" fmla="*/ 28 w 28"/>
                <a:gd name="T53" fmla="*/ 5 h 10"/>
                <a:gd name="T54" fmla="*/ 28 w 28"/>
                <a:gd name="T55" fmla="*/ 5 h 10"/>
                <a:gd name="T56" fmla="*/ 28 w 28"/>
                <a:gd name="T57" fmla="*/ 5 h 10"/>
                <a:gd name="T58" fmla="*/ 28 w 28"/>
                <a:gd name="T59" fmla="*/ 2 h 10"/>
                <a:gd name="T60" fmla="*/ 28 w 28"/>
                <a:gd name="T61" fmla="*/ 2 h 10"/>
                <a:gd name="T62" fmla="*/ 12 w 28"/>
                <a:gd name="T63" fmla="*/ 0 h 10"/>
                <a:gd name="T64" fmla="*/ 0 w 28"/>
                <a:gd name="T65" fmla="*/ 4 h 10"/>
                <a:gd name="T66" fmla="*/ 0 w 28"/>
                <a:gd name="T67" fmla="*/ 8 h 10"/>
                <a:gd name="T68" fmla="*/ 0 w 28"/>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10">
                  <a:moveTo>
                    <a:pt x="0" y="8"/>
                  </a:move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2" y="8"/>
                  </a:cubicBezTo>
                  <a:cubicBezTo>
                    <a:pt x="2" y="8"/>
                    <a:pt x="2" y="8"/>
                    <a:pt x="2" y="8"/>
                  </a:cubicBezTo>
                  <a:cubicBezTo>
                    <a:pt x="16" y="9"/>
                    <a:pt x="16" y="9"/>
                    <a:pt x="16" y="9"/>
                  </a:cubicBezTo>
                  <a:cubicBezTo>
                    <a:pt x="16" y="9"/>
                    <a:pt x="16" y="9"/>
                    <a:pt x="16" y="9"/>
                  </a:cubicBezTo>
                  <a:cubicBezTo>
                    <a:pt x="16" y="9"/>
                    <a:pt x="16" y="9"/>
                    <a:pt x="16" y="9"/>
                  </a:cubicBezTo>
                  <a:cubicBezTo>
                    <a:pt x="16" y="9"/>
                    <a:pt x="16" y="9"/>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9"/>
                  </a:cubicBezTo>
                  <a:cubicBezTo>
                    <a:pt x="18" y="9"/>
                    <a:pt x="18" y="9"/>
                    <a:pt x="18" y="9"/>
                  </a:cubicBezTo>
                  <a:cubicBezTo>
                    <a:pt x="18" y="9"/>
                    <a:pt x="18" y="9"/>
                    <a:pt x="18" y="9"/>
                  </a:cubicBezTo>
                  <a:cubicBezTo>
                    <a:pt x="18" y="9"/>
                    <a:pt x="18"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2"/>
                    <a:pt x="28" y="2"/>
                    <a:pt x="28" y="2"/>
                  </a:cubicBezTo>
                  <a:cubicBezTo>
                    <a:pt x="28" y="2"/>
                    <a:pt x="28" y="2"/>
                    <a:pt x="28" y="2"/>
                  </a:cubicBezTo>
                  <a:cubicBezTo>
                    <a:pt x="28" y="2"/>
                    <a:pt x="28" y="2"/>
                    <a:pt x="28" y="2"/>
                  </a:cubicBezTo>
                  <a:cubicBezTo>
                    <a:pt x="28" y="1"/>
                    <a:pt x="28" y="1"/>
                    <a:pt x="26" y="1"/>
                  </a:cubicBezTo>
                  <a:cubicBezTo>
                    <a:pt x="12" y="0"/>
                    <a:pt x="12" y="0"/>
                    <a:pt x="12" y="0"/>
                  </a:cubicBezTo>
                  <a:cubicBezTo>
                    <a:pt x="10" y="0"/>
                    <a:pt x="9" y="0"/>
                    <a:pt x="8" y="1"/>
                  </a:cubicBezTo>
                  <a:cubicBezTo>
                    <a:pt x="0" y="4"/>
                    <a:pt x="0" y="4"/>
                    <a:pt x="0" y="4"/>
                  </a:cubicBezTo>
                  <a:cubicBezTo>
                    <a:pt x="0" y="4"/>
                    <a:pt x="0" y="4"/>
                    <a:pt x="0" y="4"/>
                  </a:cubicBezTo>
                  <a:cubicBezTo>
                    <a:pt x="0" y="8"/>
                    <a:pt x="0" y="8"/>
                    <a:pt x="0" y="8"/>
                  </a:cubicBezTo>
                  <a:cubicBezTo>
                    <a:pt x="0" y="8"/>
                    <a:pt x="0" y="8"/>
                    <a:pt x="0" y="8"/>
                  </a:cubicBezTo>
                  <a:cubicBezTo>
                    <a:pt x="0" y="8"/>
                    <a:pt x="0" y="8"/>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0" name="Freeform 36"/>
            <p:cNvSpPr>
              <a:spLocks noEditPoints="1"/>
            </p:cNvSpPr>
            <p:nvPr/>
          </p:nvSpPr>
          <p:spPr bwMode="auto">
            <a:xfrm>
              <a:off x="468" y="581"/>
              <a:ext cx="67" cy="46"/>
            </a:xfrm>
            <a:custGeom>
              <a:avLst/>
              <a:gdLst>
                <a:gd name="T0" fmla="*/ 27 w 28"/>
                <a:gd name="T1" fmla="*/ 0 h 19"/>
                <a:gd name="T2" fmla="*/ 20 w 28"/>
                <a:gd name="T3" fmla="*/ 4 h 19"/>
                <a:gd name="T4" fmla="*/ 20 w 28"/>
                <a:gd name="T5" fmla="*/ 4 h 19"/>
                <a:gd name="T6" fmla="*/ 20 w 28"/>
                <a:gd name="T7" fmla="*/ 4 h 19"/>
                <a:gd name="T8" fmla="*/ 19 w 28"/>
                <a:gd name="T9" fmla="*/ 4 h 19"/>
                <a:gd name="T10" fmla="*/ 19 w 28"/>
                <a:gd name="T11" fmla="*/ 4 h 19"/>
                <a:gd name="T12" fmla="*/ 19 w 28"/>
                <a:gd name="T13" fmla="*/ 4 h 19"/>
                <a:gd name="T14" fmla="*/ 19 w 28"/>
                <a:gd name="T15" fmla="*/ 5 h 19"/>
                <a:gd name="T16" fmla="*/ 19 w 28"/>
                <a:gd name="T17" fmla="*/ 5 h 19"/>
                <a:gd name="T18" fmla="*/ 18 w 28"/>
                <a:gd name="T19" fmla="*/ 5 h 19"/>
                <a:gd name="T20" fmla="*/ 18 w 28"/>
                <a:gd name="T21" fmla="*/ 5 h 19"/>
                <a:gd name="T22" fmla="*/ 17 w 28"/>
                <a:gd name="T23" fmla="*/ 5 h 19"/>
                <a:gd name="T24" fmla="*/ 17 w 28"/>
                <a:gd name="T25" fmla="*/ 5 h 19"/>
                <a:gd name="T26" fmla="*/ 17 w 28"/>
                <a:gd name="T27" fmla="*/ 5 h 19"/>
                <a:gd name="T28" fmla="*/ 16 w 28"/>
                <a:gd name="T29" fmla="*/ 5 h 19"/>
                <a:gd name="T30" fmla="*/ 16 w 28"/>
                <a:gd name="T31" fmla="*/ 5 h 19"/>
                <a:gd name="T32" fmla="*/ 2 w 28"/>
                <a:gd name="T33" fmla="*/ 3 h 19"/>
                <a:gd name="T34" fmla="*/ 1 w 28"/>
                <a:gd name="T35" fmla="*/ 3 h 19"/>
                <a:gd name="T36" fmla="*/ 1 w 28"/>
                <a:gd name="T37" fmla="*/ 3 h 19"/>
                <a:gd name="T38" fmla="*/ 1 w 28"/>
                <a:gd name="T39" fmla="*/ 3 h 19"/>
                <a:gd name="T40" fmla="*/ 0 w 28"/>
                <a:gd name="T41" fmla="*/ 17 h 19"/>
                <a:gd name="T42" fmla="*/ 0 w 28"/>
                <a:gd name="T43" fmla="*/ 17 h 19"/>
                <a:gd name="T44" fmla="*/ 1 w 28"/>
                <a:gd name="T45" fmla="*/ 17 h 19"/>
                <a:gd name="T46" fmla="*/ 1 w 28"/>
                <a:gd name="T47" fmla="*/ 17 h 19"/>
                <a:gd name="T48" fmla="*/ 1 w 28"/>
                <a:gd name="T49" fmla="*/ 17 h 19"/>
                <a:gd name="T50" fmla="*/ 1 w 28"/>
                <a:gd name="T51" fmla="*/ 17 h 19"/>
                <a:gd name="T52" fmla="*/ 1 w 28"/>
                <a:gd name="T53" fmla="*/ 17 h 19"/>
                <a:gd name="T54" fmla="*/ 1 w 28"/>
                <a:gd name="T55" fmla="*/ 17 h 19"/>
                <a:gd name="T56" fmla="*/ 2 w 28"/>
                <a:gd name="T57" fmla="*/ 17 h 19"/>
                <a:gd name="T58" fmla="*/ 2 w 28"/>
                <a:gd name="T59" fmla="*/ 17 h 19"/>
                <a:gd name="T60" fmla="*/ 16 w 28"/>
                <a:gd name="T61" fmla="*/ 19 h 19"/>
                <a:gd name="T62" fmla="*/ 16 w 28"/>
                <a:gd name="T63" fmla="*/ 19 h 19"/>
                <a:gd name="T64" fmla="*/ 17 w 28"/>
                <a:gd name="T65" fmla="*/ 19 h 19"/>
                <a:gd name="T66" fmla="*/ 17 w 28"/>
                <a:gd name="T67" fmla="*/ 19 h 19"/>
                <a:gd name="T68" fmla="*/ 17 w 28"/>
                <a:gd name="T69" fmla="*/ 19 h 19"/>
                <a:gd name="T70" fmla="*/ 18 w 28"/>
                <a:gd name="T71" fmla="*/ 19 h 19"/>
                <a:gd name="T72" fmla="*/ 18 w 28"/>
                <a:gd name="T73" fmla="*/ 19 h 19"/>
                <a:gd name="T74" fmla="*/ 19 w 28"/>
                <a:gd name="T75" fmla="*/ 19 h 19"/>
                <a:gd name="T76" fmla="*/ 19 w 28"/>
                <a:gd name="T77" fmla="*/ 19 h 19"/>
                <a:gd name="T78" fmla="*/ 19 w 28"/>
                <a:gd name="T79" fmla="*/ 19 h 19"/>
                <a:gd name="T80" fmla="*/ 19 w 28"/>
                <a:gd name="T81" fmla="*/ 19 h 19"/>
                <a:gd name="T82" fmla="*/ 19 w 28"/>
                <a:gd name="T83" fmla="*/ 19 h 19"/>
                <a:gd name="T84" fmla="*/ 20 w 28"/>
                <a:gd name="T85" fmla="*/ 19 h 19"/>
                <a:gd name="T86" fmla="*/ 20 w 28"/>
                <a:gd name="T87" fmla="*/ 18 h 19"/>
                <a:gd name="T88" fmla="*/ 20 w 28"/>
                <a:gd name="T89" fmla="*/ 18 h 19"/>
                <a:gd name="T90" fmla="*/ 20 w 28"/>
                <a:gd name="T91" fmla="*/ 18 h 19"/>
                <a:gd name="T92" fmla="*/ 28 w 28"/>
                <a:gd name="T93" fmla="*/ 1 h 19"/>
                <a:gd name="T94" fmla="*/ 9 w 28"/>
                <a:gd name="T95" fmla="*/ 13 h 19"/>
                <a:gd name="T96" fmla="*/ 9 w 28"/>
                <a:gd name="T97" fmla="*/ 11 h 19"/>
                <a:gd name="T98" fmla="*/ 9 w 28"/>
                <a:gd name="T9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19">
                  <a:moveTo>
                    <a:pt x="28" y="1"/>
                  </a:moveTo>
                  <a:cubicBezTo>
                    <a:pt x="28" y="0"/>
                    <a:pt x="28" y="0"/>
                    <a:pt x="27" y="0"/>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17"/>
                    <a:pt x="0" y="17"/>
                    <a:pt x="0" y="17"/>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16" y="19"/>
                    <a:pt x="16" y="19"/>
                    <a:pt x="16" y="19"/>
                  </a:cubicBezTo>
                  <a:cubicBezTo>
                    <a:pt x="16" y="19"/>
                    <a:pt x="16" y="19"/>
                    <a:pt x="16" y="19"/>
                  </a:cubicBezTo>
                  <a:cubicBezTo>
                    <a:pt x="16" y="19"/>
                    <a:pt x="16" y="19"/>
                    <a:pt x="16" y="19"/>
                  </a:cubicBezTo>
                  <a:cubicBezTo>
                    <a:pt x="16" y="19"/>
                    <a:pt x="16"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8" y="19"/>
                    <a:pt x="18" y="19"/>
                  </a:cubicBezTo>
                  <a:cubicBezTo>
                    <a:pt x="18" y="19"/>
                    <a:pt x="18" y="19"/>
                    <a:pt x="18"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8" y="12"/>
                    <a:pt x="28" y="12"/>
                    <a:pt x="28" y="12"/>
                  </a:cubicBezTo>
                  <a:cubicBezTo>
                    <a:pt x="28" y="12"/>
                    <a:pt x="28" y="5"/>
                    <a:pt x="28" y="1"/>
                  </a:cubicBezTo>
                  <a:cubicBezTo>
                    <a:pt x="28" y="1"/>
                    <a:pt x="28" y="1"/>
                    <a:pt x="28" y="1"/>
                  </a:cubicBezTo>
                  <a:close/>
                  <a:moveTo>
                    <a:pt x="9" y="13"/>
                  </a:moveTo>
                  <a:cubicBezTo>
                    <a:pt x="8" y="13"/>
                    <a:pt x="8" y="13"/>
                    <a:pt x="8" y="12"/>
                  </a:cubicBezTo>
                  <a:cubicBezTo>
                    <a:pt x="8" y="12"/>
                    <a:pt x="8" y="11"/>
                    <a:pt x="9" y="11"/>
                  </a:cubicBezTo>
                  <a:cubicBezTo>
                    <a:pt x="10" y="11"/>
                    <a:pt x="10" y="12"/>
                    <a:pt x="10" y="12"/>
                  </a:cubicBezTo>
                  <a:cubicBezTo>
                    <a:pt x="10" y="13"/>
                    <a:pt x="10"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1" name="Freeform 37"/>
            <p:cNvSpPr>
              <a:spLocks/>
            </p:cNvSpPr>
            <p:nvPr/>
          </p:nvSpPr>
          <p:spPr bwMode="auto">
            <a:xfrm>
              <a:off x="468" y="567"/>
              <a:ext cx="67" cy="21"/>
            </a:xfrm>
            <a:custGeom>
              <a:avLst/>
              <a:gdLst>
                <a:gd name="T0" fmla="*/ 0 w 28"/>
                <a:gd name="T1" fmla="*/ 8 h 9"/>
                <a:gd name="T2" fmla="*/ 0 w 28"/>
                <a:gd name="T3" fmla="*/ 8 h 9"/>
                <a:gd name="T4" fmla="*/ 1 w 28"/>
                <a:gd name="T5" fmla="*/ 8 h 9"/>
                <a:gd name="T6" fmla="*/ 1 w 28"/>
                <a:gd name="T7" fmla="*/ 8 h 9"/>
                <a:gd name="T8" fmla="*/ 1 w 28"/>
                <a:gd name="T9" fmla="*/ 8 h 9"/>
                <a:gd name="T10" fmla="*/ 1 w 28"/>
                <a:gd name="T11" fmla="*/ 8 h 9"/>
                <a:gd name="T12" fmla="*/ 1 w 28"/>
                <a:gd name="T13" fmla="*/ 8 h 9"/>
                <a:gd name="T14" fmla="*/ 2 w 28"/>
                <a:gd name="T15" fmla="*/ 8 h 9"/>
                <a:gd name="T16" fmla="*/ 16 w 28"/>
                <a:gd name="T17" fmla="*/ 9 h 9"/>
                <a:gd name="T18" fmla="*/ 16 w 28"/>
                <a:gd name="T19" fmla="*/ 9 h 9"/>
                <a:gd name="T20" fmla="*/ 17 w 28"/>
                <a:gd name="T21" fmla="*/ 9 h 9"/>
                <a:gd name="T22" fmla="*/ 17 w 28"/>
                <a:gd name="T23" fmla="*/ 9 h 9"/>
                <a:gd name="T24" fmla="*/ 17 w 28"/>
                <a:gd name="T25" fmla="*/ 9 h 9"/>
                <a:gd name="T26" fmla="*/ 18 w 28"/>
                <a:gd name="T27" fmla="*/ 9 h 9"/>
                <a:gd name="T28" fmla="*/ 18 w 28"/>
                <a:gd name="T29" fmla="*/ 9 h 9"/>
                <a:gd name="T30" fmla="*/ 19 w 28"/>
                <a:gd name="T31" fmla="*/ 9 h 9"/>
                <a:gd name="T32" fmla="*/ 19 w 28"/>
                <a:gd name="T33" fmla="*/ 9 h 9"/>
                <a:gd name="T34" fmla="*/ 19 w 28"/>
                <a:gd name="T35" fmla="*/ 9 h 9"/>
                <a:gd name="T36" fmla="*/ 19 w 28"/>
                <a:gd name="T37" fmla="*/ 9 h 9"/>
                <a:gd name="T38" fmla="*/ 19 w 28"/>
                <a:gd name="T39" fmla="*/ 9 h 9"/>
                <a:gd name="T40" fmla="*/ 20 w 28"/>
                <a:gd name="T41" fmla="*/ 9 h 9"/>
                <a:gd name="T42" fmla="*/ 20 w 28"/>
                <a:gd name="T43" fmla="*/ 9 h 9"/>
                <a:gd name="T44" fmla="*/ 20 w 28"/>
                <a:gd name="T45" fmla="*/ 9 h 9"/>
                <a:gd name="T46" fmla="*/ 28 w 28"/>
                <a:gd name="T47" fmla="*/ 4 h 9"/>
                <a:gd name="T48" fmla="*/ 28 w 28"/>
                <a:gd name="T49" fmla="*/ 4 h 9"/>
                <a:gd name="T50" fmla="*/ 28 w 28"/>
                <a:gd name="T51" fmla="*/ 4 h 9"/>
                <a:gd name="T52" fmla="*/ 28 w 28"/>
                <a:gd name="T53" fmla="*/ 4 h 9"/>
                <a:gd name="T54" fmla="*/ 28 w 28"/>
                <a:gd name="T55" fmla="*/ 0 h 9"/>
                <a:gd name="T56" fmla="*/ 28 w 28"/>
                <a:gd name="T57" fmla="*/ 0 h 9"/>
                <a:gd name="T58" fmla="*/ 20 w 28"/>
                <a:gd name="T59" fmla="*/ 3 h 9"/>
                <a:gd name="T60" fmla="*/ 20 w 28"/>
                <a:gd name="T61" fmla="*/ 4 h 9"/>
                <a:gd name="T62" fmla="*/ 20 w 28"/>
                <a:gd name="T63" fmla="*/ 4 h 9"/>
                <a:gd name="T64" fmla="*/ 20 w 28"/>
                <a:gd name="T65" fmla="*/ 4 h 9"/>
                <a:gd name="T66" fmla="*/ 19 w 28"/>
                <a:gd name="T67" fmla="*/ 4 h 9"/>
                <a:gd name="T68" fmla="*/ 19 w 28"/>
                <a:gd name="T69" fmla="*/ 4 h 9"/>
                <a:gd name="T70" fmla="*/ 19 w 28"/>
                <a:gd name="T71" fmla="*/ 4 h 9"/>
                <a:gd name="T72" fmla="*/ 19 w 28"/>
                <a:gd name="T73" fmla="*/ 4 h 9"/>
                <a:gd name="T74" fmla="*/ 18 w 28"/>
                <a:gd name="T75" fmla="*/ 4 h 9"/>
                <a:gd name="T76" fmla="*/ 18 w 28"/>
                <a:gd name="T77" fmla="*/ 4 h 9"/>
                <a:gd name="T78" fmla="*/ 17 w 28"/>
                <a:gd name="T79" fmla="*/ 4 h 9"/>
                <a:gd name="T80" fmla="*/ 17 w 28"/>
                <a:gd name="T81" fmla="*/ 4 h 9"/>
                <a:gd name="T82" fmla="*/ 17 w 28"/>
                <a:gd name="T83" fmla="*/ 4 h 9"/>
                <a:gd name="T84" fmla="*/ 17 w 28"/>
                <a:gd name="T85" fmla="*/ 4 h 9"/>
                <a:gd name="T86" fmla="*/ 16 w 28"/>
                <a:gd name="T87" fmla="*/ 4 h 9"/>
                <a:gd name="T88" fmla="*/ 2 w 28"/>
                <a:gd name="T89" fmla="*/ 3 h 9"/>
                <a:gd name="T90" fmla="*/ 1 w 28"/>
                <a:gd name="T91" fmla="*/ 3 h 9"/>
                <a:gd name="T92" fmla="*/ 1 w 28"/>
                <a:gd name="T93" fmla="*/ 3 h 9"/>
                <a:gd name="T94" fmla="*/ 1 w 28"/>
                <a:gd name="T95" fmla="*/ 3 h 9"/>
                <a:gd name="T96" fmla="*/ 0 w 28"/>
                <a:gd name="T97" fmla="*/ 3 h 9"/>
                <a:gd name="T98" fmla="*/ 0 w 28"/>
                <a:gd name="T9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9">
                  <a:moveTo>
                    <a:pt x="0" y="8"/>
                  </a:moveTo>
                  <a:cubicBezTo>
                    <a:pt x="0" y="8"/>
                    <a:pt x="0" y="8"/>
                    <a:pt x="0" y="8"/>
                  </a:cubicBezTo>
                  <a:cubicBezTo>
                    <a:pt x="0" y="8"/>
                    <a:pt x="0" y="8"/>
                    <a:pt x="0" y="8"/>
                  </a:cubicBezTo>
                  <a:cubicBezTo>
                    <a:pt x="0" y="8"/>
                    <a:pt x="0" y="8"/>
                    <a:pt x="0" y="8"/>
                  </a:cubicBezTo>
                  <a:cubicBezTo>
                    <a:pt x="0" y="8"/>
                    <a:pt x="0"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2" y="8"/>
                  </a:cubicBezTo>
                  <a:cubicBezTo>
                    <a:pt x="2" y="8"/>
                    <a:pt x="2" y="8"/>
                    <a:pt x="2" y="8"/>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9"/>
                  </a:cubicBezTo>
                  <a:cubicBezTo>
                    <a:pt x="18" y="9"/>
                    <a:pt x="18" y="9"/>
                    <a:pt x="18" y="9"/>
                  </a:cubicBezTo>
                  <a:cubicBezTo>
                    <a:pt x="18" y="9"/>
                    <a:pt x="18"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0"/>
                    <a:pt x="28" y="0"/>
                    <a:pt x="28" y="0"/>
                  </a:cubicBezTo>
                  <a:cubicBezTo>
                    <a:pt x="28" y="0"/>
                    <a:pt x="28" y="0"/>
                    <a:pt x="28" y="0"/>
                  </a:cubicBezTo>
                  <a:cubicBezTo>
                    <a:pt x="28" y="0"/>
                    <a:pt x="28" y="0"/>
                    <a:pt x="28" y="0"/>
                  </a:cubicBezTo>
                  <a:cubicBezTo>
                    <a:pt x="28" y="0"/>
                    <a:pt x="28" y="0"/>
                    <a:pt x="27" y="0"/>
                  </a:cubicBezTo>
                  <a:cubicBezTo>
                    <a:pt x="20" y="3"/>
                    <a:pt x="20" y="3"/>
                    <a:pt x="20" y="3"/>
                  </a:cubicBezTo>
                  <a:cubicBezTo>
                    <a:pt x="20" y="3"/>
                    <a:pt x="20" y="3"/>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8"/>
                    <a:pt x="0" y="8"/>
                    <a:pt x="0" y="8"/>
                  </a:cubicBezTo>
                  <a:cubicBezTo>
                    <a:pt x="0" y="8"/>
                    <a:pt x="0" y="8"/>
                    <a:pt x="0" y="8"/>
                  </a:cubicBez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2" name="Freeform 38"/>
            <p:cNvSpPr>
              <a:spLocks noEditPoints="1"/>
            </p:cNvSpPr>
            <p:nvPr/>
          </p:nvSpPr>
          <p:spPr bwMode="auto">
            <a:xfrm>
              <a:off x="134" y="557"/>
              <a:ext cx="86" cy="58"/>
            </a:xfrm>
            <a:custGeom>
              <a:avLst/>
              <a:gdLst>
                <a:gd name="T0" fmla="*/ 35 w 36"/>
                <a:gd name="T1" fmla="*/ 0 h 24"/>
                <a:gd name="T2" fmla="*/ 1 w 36"/>
                <a:gd name="T3" fmla="*/ 0 h 24"/>
                <a:gd name="T4" fmla="*/ 0 w 36"/>
                <a:gd name="T5" fmla="*/ 2 h 24"/>
                <a:gd name="T6" fmla="*/ 0 w 36"/>
                <a:gd name="T7" fmla="*/ 22 h 24"/>
                <a:gd name="T8" fmla="*/ 1 w 36"/>
                <a:gd name="T9" fmla="*/ 24 h 24"/>
                <a:gd name="T10" fmla="*/ 35 w 36"/>
                <a:gd name="T11" fmla="*/ 24 h 24"/>
                <a:gd name="T12" fmla="*/ 36 w 36"/>
                <a:gd name="T13" fmla="*/ 22 h 24"/>
                <a:gd name="T14" fmla="*/ 36 w 36"/>
                <a:gd name="T15" fmla="*/ 2 h 24"/>
                <a:gd name="T16" fmla="*/ 35 w 36"/>
                <a:gd name="T17" fmla="*/ 0 h 24"/>
                <a:gd name="T18" fmla="*/ 35 w 36"/>
                <a:gd name="T19" fmla="*/ 22 h 24"/>
                <a:gd name="T20" fmla="*/ 35 w 36"/>
                <a:gd name="T21" fmla="*/ 22 h 24"/>
                <a:gd name="T22" fmla="*/ 1 w 36"/>
                <a:gd name="T23" fmla="*/ 22 h 24"/>
                <a:gd name="T24" fmla="*/ 1 w 36"/>
                <a:gd name="T25" fmla="*/ 22 h 24"/>
                <a:gd name="T26" fmla="*/ 1 w 36"/>
                <a:gd name="T27" fmla="*/ 2 h 24"/>
                <a:gd name="T28" fmla="*/ 1 w 36"/>
                <a:gd name="T29" fmla="*/ 2 h 24"/>
                <a:gd name="T30" fmla="*/ 35 w 36"/>
                <a:gd name="T31" fmla="*/ 2 h 24"/>
                <a:gd name="T32" fmla="*/ 35 w 36"/>
                <a:gd name="T33" fmla="*/ 2 h 24"/>
                <a:gd name="T34" fmla="*/ 35 w 36"/>
                <a:gd name="T35" fmla="*/ 22 h 24"/>
                <a:gd name="T36" fmla="*/ 35 w 36"/>
                <a:gd name="T3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4">
                  <a:moveTo>
                    <a:pt x="35" y="0"/>
                  </a:moveTo>
                  <a:cubicBezTo>
                    <a:pt x="1" y="0"/>
                    <a:pt x="1" y="0"/>
                    <a:pt x="1" y="0"/>
                  </a:cubicBezTo>
                  <a:cubicBezTo>
                    <a:pt x="0" y="0"/>
                    <a:pt x="0" y="1"/>
                    <a:pt x="0" y="2"/>
                  </a:cubicBezTo>
                  <a:cubicBezTo>
                    <a:pt x="0" y="22"/>
                    <a:pt x="0" y="22"/>
                    <a:pt x="0" y="22"/>
                  </a:cubicBezTo>
                  <a:cubicBezTo>
                    <a:pt x="0" y="23"/>
                    <a:pt x="0" y="24"/>
                    <a:pt x="1" y="24"/>
                  </a:cubicBezTo>
                  <a:cubicBezTo>
                    <a:pt x="35" y="24"/>
                    <a:pt x="35" y="24"/>
                    <a:pt x="35" y="24"/>
                  </a:cubicBezTo>
                  <a:cubicBezTo>
                    <a:pt x="36" y="24"/>
                    <a:pt x="36" y="23"/>
                    <a:pt x="36" y="22"/>
                  </a:cubicBezTo>
                  <a:cubicBezTo>
                    <a:pt x="36" y="2"/>
                    <a:pt x="36" y="2"/>
                    <a:pt x="36" y="2"/>
                  </a:cubicBezTo>
                  <a:cubicBezTo>
                    <a:pt x="36" y="1"/>
                    <a:pt x="36" y="0"/>
                    <a:pt x="35" y="0"/>
                  </a:cubicBezTo>
                  <a:close/>
                  <a:moveTo>
                    <a:pt x="35" y="22"/>
                  </a:moveTo>
                  <a:cubicBezTo>
                    <a:pt x="35" y="22"/>
                    <a:pt x="35" y="22"/>
                    <a:pt x="35" y="22"/>
                  </a:cubicBezTo>
                  <a:cubicBezTo>
                    <a:pt x="1" y="22"/>
                    <a:pt x="1" y="22"/>
                    <a:pt x="1" y="22"/>
                  </a:cubicBezTo>
                  <a:cubicBezTo>
                    <a:pt x="1" y="22"/>
                    <a:pt x="1" y="22"/>
                    <a:pt x="1" y="22"/>
                  </a:cubicBezTo>
                  <a:cubicBezTo>
                    <a:pt x="1" y="2"/>
                    <a:pt x="1" y="2"/>
                    <a:pt x="1" y="2"/>
                  </a:cubicBezTo>
                  <a:cubicBezTo>
                    <a:pt x="1" y="2"/>
                    <a:pt x="1" y="2"/>
                    <a:pt x="1" y="2"/>
                  </a:cubicBezTo>
                  <a:cubicBezTo>
                    <a:pt x="35" y="2"/>
                    <a:pt x="35" y="2"/>
                    <a:pt x="35" y="2"/>
                  </a:cubicBezTo>
                  <a:cubicBezTo>
                    <a:pt x="35" y="2"/>
                    <a:pt x="35" y="2"/>
                    <a:pt x="35" y="2"/>
                  </a:cubicBezTo>
                  <a:cubicBezTo>
                    <a:pt x="35" y="22"/>
                    <a:pt x="35" y="22"/>
                    <a:pt x="35" y="22"/>
                  </a:cubicBezTo>
                  <a:cubicBezTo>
                    <a:pt x="35" y="22"/>
                    <a:pt x="35" y="22"/>
                    <a:pt x="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3" name="Freeform 39"/>
            <p:cNvSpPr>
              <a:spLocks/>
            </p:cNvSpPr>
            <p:nvPr/>
          </p:nvSpPr>
          <p:spPr bwMode="auto">
            <a:xfrm>
              <a:off x="134" y="546"/>
              <a:ext cx="86" cy="11"/>
            </a:xfrm>
            <a:custGeom>
              <a:avLst/>
              <a:gdLst>
                <a:gd name="T0" fmla="*/ 35 w 36"/>
                <a:gd name="T1" fmla="*/ 0 h 5"/>
                <a:gd name="T2" fmla="*/ 1 w 36"/>
                <a:gd name="T3" fmla="*/ 0 h 5"/>
                <a:gd name="T4" fmla="*/ 0 w 36"/>
                <a:gd name="T5" fmla="*/ 2 h 5"/>
                <a:gd name="T6" fmla="*/ 0 w 36"/>
                <a:gd name="T7" fmla="*/ 4 h 5"/>
                <a:gd name="T8" fmla="*/ 1 w 36"/>
                <a:gd name="T9" fmla="*/ 4 h 5"/>
                <a:gd name="T10" fmla="*/ 35 w 36"/>
                <a:gd name="T11" fmla="*/ 4 h 5"/>
                <a:gd name="T12" fmla="*/ 36 w 36"/>
                <a:gd name="T13" fmla="*/ 5 h 5"/>
                <a:gd name="T14" fmla="*/ 36 w 36"/>
                <a:gd name="T15" fmla="*/ 2 h 5"/>
                <a:gd name="T16" fmla="*/ 35 w 3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
                  <a:moveTo>
                    <a:pt x="35" y="0"/>
                  </a:moveTo>
                  <a:cubicBezTo>
                    <a:pt x="1" y="0"/>
                    <a:pt x="1" y="0"/>
                    <a:pt x="1" y="0"/>
                  </a:cubicBezTo>
                  <a:cubicBezTo>
                    <a:pt x="0" y="0"/>
                    <a:pt x="0" y="1"/>
                    <a:pt x="0" y="2"/>
                  </a:cubicBezTo>
                  <a:cubicBezTo>
                    <a:pt x="0" y="4"/>
                    <a:pt x="0" y="4"/>
                    <a:pt x="0" y="4"/>
                  </a:cubicBezTo>
                  <a:cubicBezTo>
                    <a:pt x="0" y="4"/>
                    <a:pt x="0" y="4"/>
                    <a:pt x="1" y="4"/>
                  </a:cubicBezTo>
                  <a:cubicBezTo>
                    <a:pt x="35" y="4"/>
                    <a:pt x="35" y="4"/>
                    <a:pt x="35" y="4"/>
                  </a:cubicBezTo>
                  <a:cubicBezTo>
                    <a:pt x="36" y="4"/>
                    <a:pt x="36" y="4"/>
                    <a:pt x="36" y="5"/>
                  </a:cubicBezTo>
                  <a:cubicBezTo>
                    <a:pt x="36" y="2"/>
                    <a:pt x="36" y="2"/>
                    <a:pt x="36" y="2"/>
                  </a:cubicBezTo>
                  <a:cubicBezTo>
                    <a:pt x="36" y="1"/>
                    <a:pt x="36"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4" name="Freeform 40"/>
            <p:cNvSpPr>
              <a:spLocks noEditPoints="1"/>
            </p:cNvSpPr>
            <p:nvPr/>
          </p:nvSpPr>
          <p:spPr bwMode="auto">
            <a:xfrm>
              <a:off x="172" y="574"/>
              <a:ext cx="27" cy="29"/>
            </a:xfrm>
            <a:custGeom>
              <a:avLst/>
              <a:gdLst>
                <a:gd name="T0" fmla="*/ 10 w 11"/>
                <a:gd name="T1" fmla="*/ 8 h 12"/>
                <a:gd name="T2" fmla="*/ 11 w 11"/>
                <a:gd name="T3" fmla="*/ 7 h 12"/>
                <a:gd name="T4" fmla="*/ 11 w 11"/>
                <a:gd name="T5" fmla="*/ 5 h 12"/>
                <a:gd name="T6" fmla="*/ 10 w 11"/>
                <a:gd name="T7" fmla="*/ 4 h 12"/>
                <a:gd name="T8" fmla="*/ 10 w 11"/>
                <a:gd name="T9" fmla="*/ 3 h 12"/>
                <a:gd name="T10" fmla="*/ 9 w 11"/>
                <a:gd name="T11" fmla="*/ 2 h 12"/>
                <a:gd name="T12" fmla="*/ 7 w 11"/>
                <a:gd name="T13" fmla="*/ 2 h 12"/>
                <a:gd name="T14" fmla="*/ 6 w 11"/>
                <a:gd name="T15" fmla="*/ 1 h 12"/>
                <a:gd name="T16" fmla="*/ 5 w 11"/>
                <a:gd name="T17" fmla="*/ 1 h 12"/>
                <a:gd name="T18" fmla="*/ 4 w 11"/>
                <a:gd name="T19" fmla="*/ 2 h 12"/>
                <a:gd name="T20" fmla="*/ 2 w 11"/>
                <a:gd name="T21" fmla="*/ 2 h 12"/>
                <a:gd name="T22" fmla="*/ 1 w 11"/>
                <a:gd name="T23" fmla="*/ 3 h 12"/>
                <a:gd name="T24" fmla="*/ 1 w 11"/>
                <a:gd name="T25" fmla="*/ 4 h 12"/>
                <a:gd name="T26" fmla="*/ 0 w 11"/>
                <a:gd name="T27" fmla="*/ 5 h 12"/>
                <a:gd name="T28" fmla="*/ 0 w 11"/>
                <a:gd name="T29" fmla="*/ 7 h 12"/>
                <a:gd name="T30" fmla="*/ 1 w 11"/>
                <a:gd name="T31" fmla="*/ 8 h 12"/>
                <a:gd name="T32" fmla="*/ 1 w 11"/>
                <a:gd name="T33" fmla="*/ 10 h 12"/>
                <a:gd name="T34" fmla="*/ 2 w 11"/>
                <a:gd name="T35" fmla="*/ 11 h 12"/>
                <a:gd name="T36" fmla="*/ 4 w 11"/>
                <a:gd name="T37" fmla="*/ 10 h 12"/>
                <a:gd name="T38" fmla="*/ 5 w 11"/>
                <a:gd name="T39" fmla="*/ 12 h 12"/>
                <a:gd name="T40" fmla="*/ 6 w 11"/>
                <a:gd name="T41" fmla="*/ 12 h 12"/>
                <a:gd name="T42" fmla="*/ 7 w 11"/>
                <a:gd name="T43" fmla="*/ 10 h 12"/>
                <a:gd name="T44" fmla="*/ 9 w 11"/>
                <a:gd name="T45" fmla="*/ 11 h 12"/>
                <a:gd name="T46" fmla="*/ 10 w 11"/>
                <a:gd name="T47" fmla="*/ 10 h 12"/>
                <a:gd name="T48" fmla="*/ 10 w 11"/>
                <a:gd name="T49" fmla="*/ 8 h 12"/>
                <a:gd name="T50" fmla="*/ 4 w 11"/>
                <a:gd name="T51" fmla="*/ 9 h 12"/>
                <a:gd name="T52" fmla="*/ 2 w 11"/>
                <a:gd name="T53" fmla="*/ 5 h 12"/>
                <a:gd name="T54" fmla="*/ 7 w 11"/>
                <a:gd name="T55" fmla="*/ 3 h 12"/>
                <a:gd name="T56" fmla="*/ 9 w 11"/>
                <a:gd name="T57" fmla="*/ 7 h 12"/>
                <a:gd name="T58" fmla="*/ 4 w 11"/>
                <a:gd name="T5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12">
                  <a:moveTo>
                    <a:pt x="10" y="8"/>
                  </a:moveTo>
                  <a:cubicBezTo>
                    <a:pt x="10" y="7"/>
                    <a:pt x="11" y="7"/>
                    <a:pt x="11" y="7"/>
                  </a:cubicBezTo>
                  <a:cubicBezTo>
                    <a:pt x="11" y="6"/>
                    <a:pt x="11" y="6"/>
                    <a:pt x="11" y="5"/>
                  </a:cubicBezTo>
                  <a:cubicBezTo>
                    <a:pt x="11" y="5"/>
                    <a:pt x="10" y="5"/>
                    <a:pt x="10" y="4"/>
                  </a:cubicBezTo>
                  <a:cubicBezTo>
                    <a:pt x="10" y="4"/>
                    <a:pt x="10" y="3"/>
                    <a:pt x="10" y="3"/>
                  </a:cubicBezTo>
                  <a:cubicBezTo>
                    <a:pt x="10" y="2"/>
                    <a:pt x="9" y="2"/>
                    <a:pt x="9" y="2"/>
                  </a:cubicBezTo>
                  <a:cubicBezTo>
                    <a:pt x="9" y="2"/>
                    <a:pt x="8" y="2"/>
                    <a:pt x="7" y="2"/>
                  </a:cubicBezTo>
                  <a:cubicBezTo>
                    <a:pt x="7" y="2"/>
                    <a:pt x="6" y="1"/>
                    <a:pt x="6" y="1"/>
                  </a:cubicBezTo>
                  <a:cubicBezTo>
                    <a:pt x="6" y="0"/>
                    <a:pt x="5" y="0"/>
                    <a:pt x="5" y="1"/>
                  </a:cubicBezTo>
                  <a:cubicBezTo>
                    <a:pt x="5" y="1"/>
                    <a:pt x="4" y="2"/>
                    <a:pt x="4" y="2"/>
                  </a:cubicBezTo>
                  <a:cubicBezTo>
                    <a:pt x="3" y="2"/>
                    <a:pt x="3" y="2"/>
                    <a:pt x="2" y="2"/>
                  </a:cubicBezTo>
                  <a:cubicBezTo>
                    <a:pt x="2" y="2"/>
                    <a:pt x="1" y="2"/>
                    <a:pt x="1" y="3"/>
                  </a:cubicBezTo>
                  <a:cubicBezTo>
                    <a:pt x="1" y="3"/>
                    <a:pt x="2" y="4"/>
                    <a:pt x="1" y="4"/>
                  </a:cubicBezTo>
                  <a:cubicBezTo>
                    <a:pt x="1" y="5"/>
                    <a:pt x="1" y="5"/>
                    <a:pt x="0" y="5"/>
                  </a:cubicBezTo>
                  <a:cubicBezTo>
                    <a:pt x="0" y="6"/>
                    <a:pt x="0" y="6"/>
                    <a:pt x="0" y="7"/>
                  </a:cubicBezTo>
                  <a:cubicBezTo>
                    <a:pt x="1" y="7"/>
                    <a:pt x="1" y="7"/>
                    <a:pt x="1" y="8"/>
                  </a:cubicBezTo>
                  <a:cubicBezTo>
                    <a:pt x="2" y="8"/>
                    <a:pt x="1" y="9"/>
                    <a:pt x="1" y="10"/>
                  </a:cubicBezTo>
                  <a:cubicBezTo>
                    <a:pt x="1" y="10"/>
                    <a:pt x="2" y="10"/>
                    <a:pt x="2" y="11"/>
                  </a:cubicBezTo>
                  <a:cubicBezTo>
                    <a:pt x="3" y="10"/>
                    <a:pt x="3" y="10"/>
                    <a:pt x="4" y="10"/>
                  </a:cubicBezTo>
                  <a:cubicBezTo>
                    <a:pt x="4" y="11"/>
                    <a:pt x="5" y="11"/>
                    <a:pt x="5" y="12"/>
                  </a:cubicBezTo>
                  <a:cubicBezTo>
                    <a:pt x="5" y="12"/>
                    <a:pt x="6" y="12"/>
                    <a:pt x="6" y="12"/>
                  </a:cubicBezTo>
                  <a:cubicBezTo>
                    <a:pt x="6" y="11"/>
                    <a:pt x="7" y="11"/>
                    <a:pt x="7" y="10"/>
                  </a:cubicBezTo>
                  <a:cubicBezTo>
                    <a:pt x="8" y="10"/>
                    <a:pt x="9" y="10"/>
                    <a:pt x="9" y="11"/>
                  </a:cubicBezTo>
                  <a:cubicBezTo>
                    <a:pt x="9" y="10"/>
                    <a:pt x="10" y="10"/>
                    <a:pt x="10" y="10"/>
                  </a:cubicBezTo>
                  <a:cubicBezTo>
                    <a:pt x="10" y="9"/>
                    <a:pt x="10" y="8"/>
                    <a:pt x="10" y="8"/>
                  </a:cubicBezTo>
                  <a:close/>
                  <a:moveTo>
                    <a:pt x="4" y="9"/>
                  </a:moveTo>
                  <a:cubicBezTo>
                    <a:pt x="2" y="9"/>
                    <a:pt x="2" y="7"/>
                    <a:pt x="2" y="5"/>
                  </a:cubicBezTo>
                  <a:cubicBezTo>
                    <a:pt x="3" y="3"/>
                    <a:pt x="5" y="2"/>
                    <a:pt x="7" y="3"/>
                  </a:cubicBezTo>
                  <a:cubicBezTo>
                    <a:pt x="9" y="4"/>
                    <a:pt x="9" y="6"/>
                    <a:pt x="9" y="7"/>
                  </a:cubicBezTo>
                  <a:cubicBezTo>
                    <a:pt x="8" y="9"/>
                    <a:pt x="6" y="10"/>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5" name="Freeform 41"/>
            <p:cNvSpPr>
              <a:spLocks noEditPoints="1"/>
            </p:cNvSpPr>
            <p:nvPr/>
          </p:nvSpPr>
          <p:spPr bwMode="auto">
            <a:xfrm>
              <a:off x="180" y="581"/>
              <a:ext cx="11" cy="15"/>
            </a:xfrm>
            <a:custGeom>
              <a:avLst/>
              <a:gdLst>
                <a:gd name="T0" fmla="*/ 3 w 5"/>
                <a:gd name="T1" fmla="*/ 1 h 6"/>
                <a:gd name="T2" fmla="*/ 0 w 5"/>
                <a:gd name="T3" fmla="*/ 2 h 6"/>
                <a:gd name="T4" fmla="*/ 2 w 5"/>
                <a:gd name="T5" fmla="*/ 5 h 6"/>
                <a:gd name="T6" fmla="*/ 5 w 5"/>
                <a:gd name="T7" fmla="*/ 4 h 6"/>
                <a:gd name="T8" fmla="*/ 3 w 5"/>
                <a:gd name="T9" fmla="*/ 1 h 6"/>
                <a:gd name="T10" fmla="*/ 2 w 5"/>
                <a:gd name="T11" fmla="*/ 4 h 6"/>
                <a:gd name="T12" fmla="*/ 1 w 5"/>
                <a:gd name="T13" fmla="*/ 3 h 6"/>
                <a:gd name="T14" fmla="*/ 3 w 5"/>
                <a:gd name="T15" fmla="*/ 2 h 6"/>
                <a:gd name="T16" fmla="*/ 4 w 5"/>
                <a:gd name="T17" fmla="*/ 4 h 6"/>
                <a:gd name="T18" fmla="*/ 2 w 5"/>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1"/>
                  </a:moveTo>
                  <a:cubicBezTo>
                    <a:pt x="2" y="0"/>
                    <a:pt x="1" y="1"/>
                    <a:pt x="0" y="2"/>
                  </a:cubicBezTo>
                  <a:cubicBezTo>
                    <a:pt x="0" y="3"/>
                    <a:pt x="0" y="5"/>
                    <a:pt x="2" y="5"/>
                  </a:cubicBezTo>
                  <a:cubicBezTo>
                    <a:pt x="3" y="6"/>
                    <a:pt x="4" y="5"/>
                    <a:pt x="5" y="4"/>
                  </a:cubicBezTo>
                  <a:cubicBezTo>
                    <a:pt x="5" y="3"/>
                    <a:pt x="5" y="1"/>
                    <a:pt x="3" y="1"/>
                  </a:cubicBezTo>
                  <a:close/>
                  <a:moveTo>
                    <a:pt x="2" y="4"/>
                  </a:moveTo>
                  <a:cubicBezTo>
                    <a:pt x="1" y="4"/>
                    <a:pt x="1" y="3"/>
                    <a:pt x="1" y="3"/>
                  </a:cubicBezTo>
                  <a:cubicBezTo>
                    <a:pt x="2" y="2"/>
                    <a:pt x="2" y="2"/>
                    <a:pt x="3" y="2"/>
                  </a:cubicBezTo>
                  <a:cubicBezTo>
                    <a:pt x="4" y="2"/>
                    <a:pt x="4" y="3"/>
                    <a:pt x="4" y="4"/>
                  </a:cubicBezTo>
                  <a:cubicBezTo>
                    <a:pt x="3" y="4"/>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6" name="Freeform 42"/>
            <p:cNvSpPr>
              <a:spLocks noEditPoints="1"/>
            </p:cNvSpPr>
            <p:nvPr/>
          </p:nvSpPr>
          <p:spPr bwMode="auto">
            <a:xfrm>
              <a:off x="156" y="567"/>
              <a:ext cx="19" cy="19"/>
            </a:xfrm>
            <a:custGeom>
              <a:avLst/>
              <a:gdLst>
                <a:gd name="T0" fmla="*/ 7 w 8"/>
                <a:gd name="T1" fmla="*/ 5 h 8"/>
                <a:gd name="T2" fmla="*/ 8 w 8"/>
                <a:gd name="T3" fmla="*/ 5 h 8"/>
                <a:gd name="T4" fmla="*/ 8 w 8"/>
                <a:gd name="T5" fmla="*/ 4 h 8"/>
                <a:gd name="T6" fmla="*/ 7 w 8"/>
                <a:gd name="T7" fmla="*/ 3 h 8"/>
                <a:gd name="T8" fmla="*/ 7 w 8"/>
                <a:gd name="T9" fmla="*/ 2 h 8"/>
                <a:gd name="T10" fmla="*/ 6 w 8"/>
                <a:gd name="T11" fmla="*/ 1 h 8"/>
                <a:gd name="T12" fmla="*/ 5 w 8"/>
                <a:gd name="T13" fmla="*/ 1 h 8"/>
                <a:gd name="T14" fmla="*/ 5 w 8"/>
                <a:gd name="T15" fmla="*/ 1 h 8"/>
                <a:gd name="T16" fmla="*/ 3 w 8"/>
                <a:gd name="T17" fmla="*/ 1 h 8"/>
                <a:gd name="T18" fmla="*/ 3 w 8"/>
                <a:gd name="T19" fmla="*/ 1 h 8"/>
                <a:gd name="T20" fmla="*/ 2 w 8"/>
                <a:gd name="T21" fmla="*/ 1 h 8"/>
                <a:gd name="T22" fmla="*/ 1 w 8"/>
                <a:gd name="T23" fmla="*/ 2 h 8"/>
                <a:gd name="T24" fmla="*/ 1 w 8"/>
                <a:gd name="T25" fmla="*/ 3 h 8"/>
                <a:gd name="T26" fmla="*/ 0 w 8"/>
                <a:gd name="T27" fmla="*/ 4 h 8"/>
                <a:gd name="T28" fmla="*/ 0 w 8"/>
                <a:gd name="T29" fmla="*/ 5 h 8"/>
                <a:gd name="T30" fmla="*/ 1 w 8"/>
                <a:gd name="T31" fmla="*/ 5 h 8"/>
                <a:gd name="T32" fmla="*/ 1 w 8"/>
                <a:gd name="T33" fmla="*/ 6 h 8"/>
                <a:gd name="T34" fmla="*/ 2 w 8"/>
                <a:gd name="T35" fmla="*/ 7 h 8"/>
                <a:gd name="T36" fmla="*/ 3 w 8"/>
                <a:gd name="T37" fmla="*/ 7 h 8"/>
                <a:gd name="T38" fmla="*/ 3 w 8"/>
                <a:gd name="T39" fmla="*/ 8 h 8"/>
                <a:gd name="T40" fmla="*/ 5 w 8"/>
                <a:gd name="T41" fmla="*/ 8 h 8"/>
                <a:gd name="T42" fmla="*/ 5 w 8"/>
                <a:gd name="T43" fmla="*/ 7 h 8"/>
                <a:gd name="T44" fmla="*/ 6 w 8"/>
                <a:gd name="T45" fmla="*/ 7 h 8"/>
                <a:gd name="T46" fmla="*/ 7 w 8"/>
                <a:gd name="T47" fmla="*/ 6 h 8"/>
                <a:gd name="T48" fmla="*/ 7 w 8"/>
                <a:gd name="T49" fmla="*/ 5 h 8"/>
                <a:gd name="T50" fmla="*/ 3 w 8"/>
                <a:gd name="T51" fmla="*/ 6 h 8"/>
                <a:gd name="T52" fmla="*/ 2 w 8"/>
                <a:gd name="T53" fmla="*/ 3 h 8"/>
                <a:gd name="T54" fmla="*/ 5 w 8"/>
                <a:gd name="T55" fmla="*/ 2 h 8"/>
                <a:gd name="T56" fmla="*/ 6 w 8"/>
                <a:gd name="T57" fmla="*/ 5 h 8"/>
                <a:gd name="T58" fmla="*/ 3 w 8"/>
                <a:gd name="T5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8">
                  <a:moveTo>
                    <a:pt x="7" y="5"/>
                  </a:moveTo>
                  <a:cubicBezTo>
                    <a:pt x="7" y="5"/>
                    <a:pt x="7" y="5"/>
                    <a:pt x="8" y="5"/>
                  </a:cubicBezTo>
                  <a:cubicBezTo>
                    <a:pt x="8" y="4"/>
                    <a:pt x="8" y="4"/>
                    <a:pt x="8" y="4"/>
                  </a:cubicBezTo>
                  <a:cubicBezTo>
                    <a:pt x="7" y="4"/>
                    <a:pt x="7" y="3"/>
                    <a:pt x="7" y="3"/>
                  </a:cubicBezTo>
                  <a:cubicBezTo>
                    <a:pt x="7" y="3"/>
                    <a:pt x="7" y="2"/>
                    <a:pt x="7" y="2"/>
                  </a:cubicBezTo>
                  <a:cubicBezTo>
                    <a:pt x="7" y="2"/>
                    <a:pt x="7" y="1"/>
                    <a:pt x="6" y="1"/>
                  </a:cubicBezTo>
                  <a:cubicBezTo>
                    <a:pt x="6" y="1"/>
                    <a:pt x="6" y="2"/>
                    <a:pt x="5" y="1"/>
                  </a:cubicBezTo>
                  <a:cubicBezTo>
                    <a:pt x="5" y="1"/>
                    <a:pt x="5" y="1"/>
                    <a:pt x="5" y="1"/>
                  </a:cubicBezTo>
                  <a:cubicBezTo>
                    <a:pt x="4" y="0"/>
                    <a:pt x="4" y="0"/>
                    <a:pt x="3" y="1"/>
                  </a:cubicBezTo>
                  <a:cubicBezTo>
                    <a:pt x="3" y="1"/>
                    <a:pt x="3" y="1"/>
                    <a:pt x="3" y="1"/>
                  </a:cubicBezTo>
                  <a:cubicBezTo>
                    <a:pt x="2" y="2"/>
                    <a:pt x="2" y="1"/>
                    <a:pt x="2" y="1"/>
                  </a:cubicBezTo>
                  <a:cubicBezTo>
                    <a:pt x="1" y="1"/>
                    <a:pt x="1" y="2"/>
                    <a:pt x="1" y="2"/>
                  </a:cubicBezTo>
                  <a:cubicBezTo>
                    <a:pt x="1" y="2"/>
                    <a:pt x="1" y="3"/>
                    <a:pt x="1" y="3"/>
                  </a:cubicBezTo>
                  <a:cubicBezTo>
                    <a:pt x="1" y="3"/>
                    <a:pt x="1" y="4"/>
                    <a:pt x="0" y="4"/>
                  </a:cubicBezTo>
                  <a:cubicBezTo>
                    <a:pt x="0" y="4"/>
                    <a:pt x="0" y="4"/>
                    <a:pt x="0" y="5"/>
                  </a:cubicBezTo>
                  <a:cubicBezTo>
                    <a:pt x="1" y="5"/>
                    <a:pt x="1" y="5"/>
                    <a:pt x="1" y="5"/>
                  </a:cubicBezTo>
                  <a:cubicBezTo>
                    <a:pt x="1" y="6"/>
                    <a:pt x="1" y="6"/>
                    <a:pt x="1" y="6"/>
                  </a:cubicBezTo>
                  <a:cubicBezTo>
                    <a:pt x="1" y="7"/>
                    <a:pt x="1" y="7"/>
                    <a:pt x="2" y="7"/>
                  </a:cubicBezTo>
                  <a:cubicBezTo>
                    <a:pt x="2" y="7"/>
                    <a:pt x="2" y="7"/>
                    <a:pt x="3" y="7"/>
                  </a:cubicBezTo>
                  <a:cubicBezTo>
                    <a:pt x="3" y="7"/>
                    <a:pt x="3" y="7"/>
                    <a:pt x="3" y="8"/>
                  </a:cubicBezTo>
                  <a:cubicBezTo>
                    <a:pt x="4" y="8"/>
                    <a:pt x="4" y="8"/>
                    <a:pt x="5" y="8"/>
                  </a:cubicBezTo>
                  <a:cubicBezTo>
                    <a:pt x="5" y="7"/>
                    <a:pt x="5" y="7"/>
                    <a:pt x="5" y="7"/>
                  </a:cubicBezTo>
                  <a:cubicBezTo>
                    <a:pt x="6" y="7"/>
                    <a:pt x="6" y="7"/>
                    <a:pt x="6" y="7"/>
                  </a:cubicBezTo>
                  <a:cubicBezTo>
                    <a:pt x="7" y="7"/>
                    <a:pt x="7" y="7"/>
                    <a:pt x="7" y="6"/>
                  </a:cubicBezTo>
                  <a:cubicBezTo>
                    <a:pt x="7" y="6"/>
                    <a:pt x="7" y="6"/>
                    <a:pt x="7" y="5"/>
                  </a:cubicBezTo>
                  <a:close/>
                  <a:moveTo>
                    <a:pt x="3" y="6"/>
                  </a:moveTo>
                  <a:cubicBezTo>
                    <a:pt x="2" y="6"/>
                    <a:pt x="1" y="4"/>
                    <a:pt x="2" y="3"/>
                  </a:cubicBezTo>
                  <a:cubicBezTo>
                    <a:pt x="2" y="2"/>
                    <a:pt x="4" y="2"/>
                    <a:pt x="5" y="2"/>
                  </a:cubicBezTo>
                  <a:cubicBezTo>
                    <a:pt x="6" y="3"/>
                    <a:pt x="7" y="4"/>
                    <a:pt x="6" y="5"/>
                  </a:cubicBezTo>
                  <a:cubicBezTo>
                    <a:pt x="6" y="6"/>
                    <a:pt x="4"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7" name="Freeform 43"/>
            <p:cNvSpPr>
              <a:spLocks noEditPoints="1"/>
            </p:cNvSpPr>
            <p:nvPr/>
          </p:nvSpPr>
          <p:spPr bwMode="auto">
            <a:xfrm>
              <a:off x="160" y="572"/>
              <a:ext cx="10" cy="9"/>
            </a:xfrm>
            <a:custGeom>
              <a:avLst/>
              <a:gdLst>
                <a:gd name="T0" fmla="*/ 3 w 4"/>
                <a:gd name="T1" fmla="*/ 1 h 4"/>
                <a:gd name="T2" fmla="*/ 1 w 4"/>
                <a:gd name="T3" fmla="*/ 2 h 4"/>
                <a:gd name="T4" fmla="*/ 1 w 4"/>
                <a:gd name="T5" fmla="*/ 4 h 4"/>
                <a:gd name="T6" fmla="*/ 3 w 4"/>
                <a:gd name="T7" fmla="*/ 3 h 4"/>
                <a:gd name="T8" fmla="*/ 3 w 4"/>
                <a:gd name="T9" fmla="*/ 1 h 4"/>
                <a:gd name="T10" fmla="*/ 2 w 4"/>
                <a:gd name="T11" fmla="*/ 3 h 4"/>
                <a:gd name="T12" fmla="*/ 1 w 4"/>
                <a:gd name="T13" fmla="*/ 2 h 4"/>
                <a:gd name="T14" fmla="*/ 2 w 4"/>
                <a:gd name="T15" fmla="*/ 1 h 4"/>
                <a:gd name="T16" fmla="*/ 3 w 4"/>
                <a:gd name="T17" fmla="*/ 2 h 4"/>
                <a:gd name="T18" fmla="*/ 2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2" y="0"/>
                    <a:pt x="1" y="1"/>
                    <a:pt x="1" y="2"/>
                  </a:cubicBezTo>
                  <a:cubicBezTo>
                    <a:pt x="0" y="2"/>
                    <a:pt x="1" y="3"/>
                    <a:pt x="1" y="4"/>
                  </a:cubicBezTo>
                  <a:cubicBezTo>
                    <a:pt x="2" y="4"/>
                    <a:pt x="3" y="4"/>
                    <a:pt x="3" y="3"/>
                  </a:cubicBezTo>
                  <a:cubicBezTo>
                    <a:pt x="4" y="2"/>
                    <a:pt x="3" y="1"/>
                    <a:pt x="3" y="1"/>
                  </a:cubicBezTo>
                  <a:close/>
                  <a:moveTo>
                    <a:pt x="2" y="3"/>
                  </a:moveTo>
                  <a:cubicBezTo>
                    <a:pt x="1" y="3"/>
                    <a:pt x="1" y="2"/>
                    <a:pt x="1" y="2"/>
                  </a:cubicBezTo>
                  <a:cubicBezTo>
                    <a:pt x="1" y="1"/>
                    <a:pt x="2" y="1"/>
                    <a:pt x="2" y="1"/>
                  </a:cubicBezTo>
                  <a:cubicBezTo>
                    <a:pt x="3" y="2"/>
                    <a:pt x="3" y="2"/>
                    <a:pt x="3" y="2"/>
                  </a:cubicBezTo>
                  <a:cubicBezTo>
                    <a:pt x="3"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8" name="Freeform 44"/>
            <p:cNvSpPr>
              <a:spLocks noEditPoints="1"/>
            </p:cNvSpPr>
            <p:nvPr/>
          </p:nvSpPr>
          <p:spPr bwMode="auto">
            <a:xfrm>
              <a:off x="29" y="226"/>
              <a:ext cx="91" cy="95"/>
            </a:xfrm>
            <a:custGeom>
              <a:avLst/>
              <a:gdLst>
                <a:gd name="T0" fmla="*/ 38 w 38"/>
                <a:gd name="T1" fmla="*/ 16 h 40"/>
                <a:gd name="T2" fmla="*/ 23 w 38"/>
                <a:gd name="T3" fmla="*/ 26 h 40"/>
                <a:gd name="T4" fmla="*/ 2 w 38"/>
                <a:gd name="T5" fmla="*/ 11 h 40"/>
                <a:gd name="T6" fmla="*/ 1 w 38"/>
                <a:gd name="T7" fmla="*/ 12 h 40"/>
                <a:gd name="T8" fmla="*/ 0 w 38"/>
                <a:gd name="T9" fmla="*/ 12 h 40"/>
                <a:gd name="T10" fmla="*/ 0 w 38"/>
                <a:gd name="T11" fmla="*/ 13 h 40"/>
                <a:gd name="T12" fmla="*/ 0 w 38"/>
                <a:gd name="T13" fmla="*/ 17 h 40"/>
                <a:gd name="T14" fmla="*/ 0 w 38"/>
                <a:gd name="T15" fmla="*/ 17 h 40"/>
                <a:gd name="T16" fmla="*/ 1 w 38"/>
                <a:gd name="T17" fmla="*/ 18 h 40"/>
                <a:gd name="T18" fmla="*/ 2 w 38"/>
                <a:gd name="T19" fmla="*/ 18 h 40"/>
                <a:gd name="T20" fmla="*/ 5 w 38"/>
                <a:gd name="T21" fmla="*/ 22 h 40"/>
                <a:gd name="T22" fmla="*/ 3 w 38"/>
                <a:gd name="T23" fmla="*/ 16 h 40"/>
                <a:gd name="T24" fmla="*/ 2 w 38"/>
                <a:gd name="T25" fmla="*/ 17 h 40"/>
                <a:gd name="T26" fmla="*/ 1 w 38"/>
                <a:gd name="T27" fmla="*/ 17 h 40"/>
                <a:gd name="T28" fmla="*/ 1 w 38"/>
                <a:gd name="T29" fmla="*/ 17 h 40"/>
                <a:gd name="T30" fmla="*/ 1 w 38"/>
                <a:gd name="T31" fmla="*/ 17 h 40"/>
                <a:gd name="T32" fmla="*/ 1 w 38"/>
                <a:gd name="T33" fmla="*/ 12 h 40"/>
                <a:gd name="T34" fmla="*/ 1 w 38"/>
                <a:gd name="T35" fmla="*/ 12 h 40"/>
                <a:gd name="T36" fmla="*/ 3 w 38"/>
                <a:gd name="T37" fmla="*/ 12 h 40"/>
                <a:gd name="T38" fmla="*/ 12 w 38"/>
                <a:gd name="T39" fmla="*/ 21 h 40"/>
                <a:gd name="T40" fmla="*/ 12 w 38"/>
                <a:gd name="T41" fmla="*/ 19 h 40"/>
                <a:gd name="T42" fmla="*/ 20 w 38"/>
                <a:gd name="T43" fmla="*/ 26 h 40"/>
                <a:gd name="T44" fmla="*/ 19 w 38"/>
                <a:gd name="T45" fmla="*/ 28 h 40"/>
                <a:gd name="T46" fmla="*/ 18 w 38"/>
                <a:gd name="T47" fmla="*/ 28 h 40"/>
                <a:gd name="T48" fmla="*/ 18 w 38"/>
                <a:gd name="T49" fmla="*/ 27 h 40"/>
                <a:gd name="T50" fmla="*/ 18 w 38"/>
                <a:gd name="T51" fmla="*/ 27 h 40"/>
                <a:gd name="T52" fmla="*/ 18 w 38"/>
                <a:gd name="T53" fmla="*/ 23 h 40"/>
                <a:gd name="T54" fmla="*/ 18 w 38"/>
                <a:gd name="T55" fmla="*/ 22 h 40"/>
                <a:gd name="T56" fmla="*/ 20 w 38"/>
                <a:gd name="T57" fmla="*/ 22 h 40"/>
                <a:gd name="T58" fmla="*/ 20 w 38"/>
                <a:gd name="T59" fmla="*/ 26 h 40"/>
                <a:gd name="T60" fmla="*/ 1 w 38"/>
                <a:gd name="T61" fmla="*/ 24 h 40"/>
                <a:gd name="T62" fmla="*/ 0 w 38"/>
                <a:gd name="T63" fmla="*/ 24 h 40"/>
                <a:gd name="T64" fmla="*/ 0 w 38"/>
                <a:gd name="T65" fmla="*/ 25 h 40"/>
                <a:gd name="T66" fmla="*/ 0 w 38"/>
                <a:gd name="T67" fmla="*/ 29 h 40"/>
                <a:gd name="T68" fmla="*/ 0 w 38"/>
                <a:gd name="T69" fmla="*/ 30 h 40"/>
                <a:gd name="T70" fmla="*/ 1 w 38"/>
                <a:gd name="T71" fmla="*/ 30 h 40"/>
                <a:gd name="T72" fmla="*/ 2 w 38"/>
                <a:gd name="T73" fmla="*/ 30 h 40"/>
                <a:gd name="T74" fmla="*/ 17 w 38"/>
                <a:gd name="T75" fmla="*/ 38 h 40"/>
                <a:gd name="T76" fmla="*/ 17 w 38"/>
                <a:gd name="T77" fmla="*/ 40 h 40"/>
                <a:gd name="T78" fmla="*/ 18 w 38"/>
                <a:gd name="T79" fmla="*/ 40 h 40"/>
                <a:gd name="T80" fmla="*/ 18 w 38"/>
                <a:gd name="T81" fmla="*/ 40 h 40"/>
                <a:gd name="T82" fmla="*/ 19 w 38"/>
                <a:gd name="T83" fmla="*/ 40 h 40"/>
                <a:gd name="T84" fmla="*/ 21 w 38"/>
                <a:gd name="T85" fmla="*/ 40 h 40"/>
                <a:gd name="T86" fmla="*/ 18 w 38"/>
                <a:gd name="T87" fmla="*/ 35 h 40"/>
                <a:gd name="T88" fmla="*/ 18 w 38"/>
                <a:gd name="T89" fmla="*/ 35 h 40"/>
                <a:gd name="T90" fmla="*/ 18 w 38"/>
                <a:gd name="T91" fmla="*/ 35 h 40"/>
                <a:gd name="T92" fmla="*/ 19 w 38"/>
                <a:gd name="T93" fmla="*/ 35 h 40"/>
                <a:gd name="T94" fmla="*/ 19 w 38"/>
                <a:gd name="T95" fmla="*/ 40 h 40"/>
                <a:gd name="T96" fmla="*/ 18 w 38"/>
                <a:gd name="T97" fmla="*/ 40 h 40"/>
                <a:gd name="T98" fmla="*/ 18 w 38"/>
                <a:gd name="T99" fmla="*/ 40 h 40"/>
                <a:gd name="T100" fmla="*/ 18 w 38"/>
                <a:gd name="T101" fmla="*/ 39 h 40"/>
                <a:gd name="T102" fmla="*/ 12 w 38"/>
                <a:gd name="T103" fmla="*/ 30 h 40"/>
                <a:gd name="T104" fmla="*/ 12 w 38"/>
                <a:gd name="T105" fmla="*/ 32 h 40"/>
                <a:gd name="T106" fmla="*/ 3 w 38"/>
                <a:gd name="T107" fmla="*/ 24 h 40"/>
                <a:gd name="T108" fmla="*/ 3 w 38"/>
                <a:gd name="T109" fmla="*/ 28 h 40"/>
                <a:gd name="T110" fmla="*/ 2 w 38"/>
                <a:gd name="T111" fmla="*/ 30 h 40"/>
                <a:gd name="T112" fmla="*/ 1 w 38"/>
                <a:gd name="T113" fmla="*/ 30 h 40"/>
                <a:gd name="T114" fmla="*/ 1 w 38"/>
                <a:gd name="T115" fmla="*/ 29 h 40"/>
                <a:gd name="T116" fmla="*/ 1 w 38"/>
                <a:gd name="T117" fmla="*/ 29 h 40"/>
                <a:gd name="T118" fmla="*/ 1 w 38"/>
                <a:gd name="T119" fmla="*/ 25 h 40"/>
                <a:gd name="T120" fmla="*/ 1 w 38"/>
                <a:gd name="T121" fmla="*/ 24 h 40"/>
                <a:gd name="T122" fmla="*/ 3 w 38"/>
                <a:gd name="T123"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 h="40">
                  <a:moveTo>
                    <a:pt x="21" y="40"/>
                  </a:moveTo>
                  <a:cubicBezTo>
                    <a:pt x="38" y="28"/>
                    <a:pt x="38" y="28"/>
                    <a:pt x="38" y="28"/>
                  </a:cubicBezTo>
                  <a:cubicBezTo>
                    <a:pt x="38" y="22"/>
                    <a:pt x="38" y="22"/>
                    <a:pt x="38" y="22"/>
                  </a:cubicBezTo>
                  <a:cubicBezTo>
                    <a:pt x="33" y="19"/>
                    <a:pt x="33" y="19"/>
                    <a:pt x="33" y="19"/>
                  </a:cubicBezTo>
                  <a:cubicBezTo>
                    <a:pt x="38" y="16"/>
                    <a:pt x="38" y="16"/>
                    <a:pt x="38" y="16"/>
                  </a:cubicBezTo>
                  <a:cubicBezTo>
                    <a:pt x="38" y="10"/>
                    <a:pt x="38" y="10"/>
                    <a:pt x="38" y="10"/>
                  </a:cubicBezTo>
                  <a:cubicBezTo>
                    <a:pt x="22" y="0"/>
                    <a:pt x="22" y="0"/>
                    <a:pt x="22" y="0"/>
                  </a:cubicBezTo>
                  <a:cubicBezTo>
                    <a:pt x="5" y="10"/>
                    <a:pt x="5" y="10"/>
                    <a:pt x="5" y="10"/>
                  </a:cubicBezTo>
                  <a:cubicBezTo>
                    <a:pt x="23" y="20"/>
                    <a:pt x="23" y="20"/>
                    <a:pt x="23" y="20"/>
                  </a:cubicBezTo>
                  <a:cubicBezTo>
                    <a:pt x="23" y="26"/>
                    <a:pt x="23" y="26"/>
                    <a:pt x="23" y="26"/>
                  </a:cubicBezTo>
                  <a:cubicBezTo>
                    <a:pt x="21" y="28"/>
                    <a:pt x="21" y="28"/>
                    <a:pt x="21" y="28"/>
                  </a:cubicBezTo>
                  <a:cubicBezTo>
                    <a:pt x="21" y="21"/>
                    <a:pt x="21" y="21"/>
                    <a:pt x="21" y="21"/>
                  </a:cubicBezTo>
                  <a:cubicBezTo>
                    <a:pt x="14" y="17"/>
                    <a:pt x="14" y="17"/>
                    <a:pt x="14" y="17"/>
                  </a:cubicBezTo>
                  <a:cubicBezTo>
                    <a:pt x="2" y="10"/>
                    <a:pt x="2" y="10"/>
                    <a:pt x="2" y="10"/>
                  </a:cubicBezTo>
                  <a:cubicBezTo>
                    <a:pt x="2" y="11"/>
                    <a:pt x="2" y="11"/>
                    <a:pt x="2"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7"/>
                    <a:pt x="3" y="17"/>
                    <a:pt x="3" y="17"/>
                  </a:cubicBezTo>
                  <a:cubicBezTo>
                    <a:pt x="8" y="20"/>
                    <a:pt x="8" y="20"/>
                    <a:pt x="8" y="20"/>
                  </a:cubicBezTo>
                  <a:cubicBezTo>
                    <a:pt x="5" y="22"/>
                    <a:pt x="5" y="22"/>
                    <a:pt x="5" y="22"/>
                  </a:cubicBezTo>
                  <a:cubicBezTo>
                    <a:pt x="23" y="33"/>
                    <a:pt x="23" y="33"/>
                    <a:pt x="23" y="33"/>
                  </a:cubicBezTo>
                  <a:cubicBezTo>
                    <a:pt x="23" y="38"/>
                    <a:pt x="23" y="38"/>
                    <a:pt x="23" y="38"/>
                  </a:cubicBezTo>
                  <a:lnTo>
                    <a:pt x="21" y="40"/>
                  </a:lnTo>
                  <a:close/>
                  <a:moveTo>
                    <a:pt x="2" y="16"/>
                  </a:moveTo>
                  <a:cubicBezTo>
                    <a:pt x="3" y="15"/>
                    <a:pt x="3" y="15"/>
                    <a:pt x="3" y="16"/>
                  </a:cubicBezTo>
                  <a:cubicBezTo>
                    <a:pt x="3" y="16"/>
                    <a:pt x="3" y="16"/>
                    <a:pt x="3"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3"/>
                    <a:pt x="1" y="13"/>
                    <a:pt x="1" y="13"/>
                  </a:cubicBezTo>
                  <a:cubicBezTo>
                    <a:pt x="1" y="13"/>
                    <a:pt x="1" y="13"/>
                    <a:pt x="1" y="13"/>
                  </a:cubicBezTo>
                  <a:cubicBezTo>
                    <a:pt x="1" y="13"/>
                    <a:pt x="1" y="13"/>
                    <a:pt x="1" y="13"/>
                  </a:cubicBezTo>
                  <a:cubicBezTo>
                    <a:pt x="1" y="13"/>
                    <a:pt x="1" y="13"/>
                    <a:pt x="1" y="13"/>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1"/>
                    <a:pt x="2" y="11"/>
                    <a:pt x="2" y="11"/>
                  </a:cubicBezTo>
                  <a:cubicBezTo>
                    <a:pt x="3" y="11"/>
                    <a:pt x="3" y="11"/>
                    <a:pt x="3" y="12"/>
                  </a:cubicBezTo>
                  <a:cubicBezTo>
                    <a:pt x="3" y="12"/>
                    <a:pt x="3" y="12"/>
                    <a:pt x="3" y="12"/>
                  </a:cubicBezTo>
                  <a:cubicBezTo>
                    <a:pt x="2" y="13"/>
                    <a:pt x="2" y="13"/>
                    <a:pt x="2" y="13"/>
                  </a:cubicBezTo>
                  <a:cubicBezTo>
                    <a:pt x="2" y="16"/>
                    <a:pt x="2" y="16"/>
                    <a:pt x="2" y="16"/>
                  </a:cubicBezTo>
                  <a:close/>
                  <a:moveTo>
                    <a:pt x="17" y="24"/>
                  </a:moveTo>
                  <a:cubicBezTo>
                    <a:pt x="12" y="21"/>
                    <a:pt x="12" y="21"/>
                    <a:pt x="12" y="21"/>
                  </a:cubicBezTo>
                  <a:cubicBezTo>
                    <a:pt x="12" y="20"/>
                    <a:pt x="12" y="20"/>
                    <a:pt x="12" y="20"/>
                  </a:cubicBezTo>
                  <a:cubicBezTo>
                    <a:pt x="17" y="23"/>
                    <a:pt x="17" y="23"/>
                    <a:pt x="17" y="23"/>
                  </a:cubicBezTo>
                  <a:lnTo>
                    <a:pt x="17" y="24"/>
                  </a:lnTo>
                  <a:close/>
                  <a:moveTo>
                    <a:pt x="17" y="22"/>
                  </a:moveTo>
                  <a:cubicBezTo>
                    <a:pt x="12" y="19"/>
                    <a:pt x="12" y="19"/>
                    <a:pt x="12" y="19"/>
                  </a:cubicBezTo>
                  <a:cubicBezTo>
                    <a:pt x="12" y="17"/>
                    <a:pt x="12" y="17"/>
                    <a:pt x="12" y="17"/>
                  </a:cubicBezTo>
                  <a:cubicBezTo>
                    <a:pt x="13" y="18"/>
                    <a:pt x="13" y="18"/>
                    <a:pt x="13" y="18"/>
                  </a:cubicBezTo>
                  <a:cubicBezTo>
                    <a:pt x="17" y="20"/>
                    <a:pt x="17" y="20"/>
                    <a:pt x="17" y="20"/>
                  </a:cubicBezTo>
                  <a:lnTo>
                    <a:pt x="17" y="22"/>
                  </a:lnTo>
                  <a:close/>
                  <a:moveTo>
                    <a:pt x="20" y="26"/>
                  </a:moveTo>
                  <a:cubicBezTo>
                    <a:pt x="20" y="26"/>
                    <a:pt x="20" y="26"/>
                    <a:pt x="21" y="26"/>
                  </a:cubicBezTo>
                  <a:cubicBezTo>
                    <a:pt x="21" y="26"/>
                    <a:pt x="21" y="27"/>
                    <a:pt x="20"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8" y="28"/>
                  </a:cubicBezTo>
                  <a:cubicBezTo>
                    <a:pt x="18" y="28"/>
                    <a:pt x="18" y="28"/>
                    <a:pt x="18" y="28"/>
                  </a:cubicBezTo>
                  <a:cubicBezTo>
                    <a:pt x="18" y="28"/>
                    <a:pt x="18" y="28"/>
                    <a:pt x="18" y="28"/>
                  </a:cubicBezTo>
                  <a:cubicBezTo>
                    <a:pt x="18" y="28"/>
                    <a:pt x="18" y="28"/>
                    <a:pt x="18" y="28"/>
                  </a:cubicBezTo>
                  <a:cubicBezTo>
                    <a:pt x="18" y="28"/>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20" y="22"/>
                    <a:pt x="20" y="22"/>
                    <a:pt x="20" y="22"/>
                  </a:cubicBezTo>
                  <a:cubicBezTo>
                    <a:pt x="20" y="21"/>
                    <a:pt x="20" y="22"/>
                    <a:pt x="21" y="22"/>
                  </a:cubicBezTo>
                  <a:cubicBezTo>
                    <a:pt x="21" y="22"/>
                    <a:pt x="21" y="22"/>
                    <a:pt x="20" y="23"/>
                  </a:cubicBezTo>
                  <a:cubicBezTo>
                    <a:pt x="19" y="23"/>
                    <a:pt x="19" y="23"/>
                    <a:pt x="19" y="23"/>
                  </a:cubicBezTo>
                  <a:cubicBezTo>
                    <a:pt x="19" y="26"/>
                    <a:pt x="19" y="26"/>
                    <a:pt x="19" y="26"/>
                  </a:cubicBezTo>
                  <a:lnTo>
                    <a:pt x="20" y="26"/>
                  </a:lnTo>
                  <a:close/>
                  <a:moveTo>
                    <a:pt x="2" y="23"/>
                  </a:move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5"/>
                  </a:cubicBezTo>
                  <a:cubicBezTo>
                    <a:pt x="0" y="25"/>
                    <a:pt x="0" y="25"/>
                    <a:pt x="0" y="25"/>
                  </a:cubicBezTo>
                  <a:cubicBezTo>
                    <a:pt x="0" y="25"/>
                    <a:pt x="0" y="25"/>
                    <a:pt x="0" y="25"/>
                  </a:cubicBezTo>
                  <a:cubicBezTo>
                    <a:pt x="0" y="25"/>
                    <a:pt x="0" y="25"/>
                    <a:pt x="0" y="25"/>
                  </a:cubicBezTo>
                  <a:cubicBezTo>
                    <a:pt x="0" y="25"/>
                    <a:pt x="0" y="25"/>
                    <a:pt x="0" y="25"/>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3" y="30"/>
                    <a:pt x="3" y="30"/>
                    <a:pt x="3" y="30"/>
                  </a:cubicBezTo>
                  <a:cubicBezTo>
                    <a:pt x="17" y="38"/>
                    <a:pt x="17" y="38"/>
                    <a:pt x="17" y="38"/>
                  </a:cubicBezTo>
                  <a:cubicBezTo>
                    <a:pt x="17" y="39"/>
                    <a:pt x="17" y="39"/>
                    <a:pt x="17" y="39"/>
                  </a:cubicBezTo>
                  <a:cubicBezTo>
                    <a:pt x="17" y="39"/>
                    <a:pt x="17" y="39"/>
                    <a:pt x="17" y="39"/>
                  </a:cubicBezTo>
                  <a:cubicBezTo>
                    <a:pt x="17" y="39"/>
                    <a:pt x="17" y="39"/>
                    <a:pt x="17" y="39"/>
                  </a:cubicBezTo>
                  <a:cubicBezTo>
                    <a:pt x="17" y="39"/>
                    <a:pt x="17" y="39"/>
                    <a:pt x="17" y="39"/>
                  </a:cubicBezTo>
                  <a:cubicBezTo>
                    <a:pt x="17" y="40"/>
                    <a:pt x="17" y="40"/>
                    <a:pt x="17" y="40"/>
                  </a:cubicBezTo>
                  <a:cubicBezTo>
                    <a:pt x="17" y="40"/>
                    <a:pt x="17" y="40"/>
                    <a:pt x="17"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1" y="40"/>
                    <a:pt x="21" y="40"/>
                    <a:pt x="21" y="40"/>
                  </a:cubicBezTo>
                  <a:cubicBezTo>
                    <a:pt x="21" y="40"/>
                    <a:pt x="21" y="40"/>
                    <a:pt x="21" y="40"/>
                  </a:cubicBezTo>
                  <a:cubicBezTo>
                    <a:pt x="21" y="33"/>
                    <a:pt x="21" y="33"/>
                    <a:pt x="21" y="33"/>
                  </a:cubicBezTo>
                  <a:cubicBezTo>
                    <a:pt x="2" y="22"/>
                    <a:pt x="2" y="22"/>
                    <a:pt x="2" y="22"/>
                  </a:cubicBezTo>
                  <a:lnTo>
                    <a:pt x="2" y="23"/>
                  </a:lnTo>
                  <a:close/>
                  <a:moveTo>
                    <a:pt x="18" y="35"/>
                  </a:move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20" y="34"/>
                    <a:pt x="20" y="34"/>
                    <a:pt x="20" y="34"/>
                  </a:cubicBezTo>
                  <a:cubicBezTo>
                    <a:pt x="20" y="34"/>
                    <a:pt x="20" y="34"/>
                    <a:pt x="21" y="34"/>
                  </a:cubicBezTo>
                  <a:cubicBezTo>
                    <a:pt x="21" y="34"/>
                    <a:pt x="21" y="35"/>
                    <a:pt x="20" y="35"/>
                  </a:cubicBezTo>
                  <a:cubicBezTo>
                    <a:pt x="19" y="35"/>
                    <a:pt x="19" y="35"/>
                    <a:pt x="19" y="35"/>
                  </a:cubicBezTo>
                  <a:cubicBezTo>
                    <a:pt x="19" y="38"/>
                    <a:pt x="19" y="38"/>
                    <a:pt x="19" y="38"/>
                  </a:cubicBezTo>
                  <a:cubicBezTo>
                    <a:pt x="20" y="38"/>
                    <a:pt x="20" y="38"/>
                    <a:pt x="20" y="38"/>
                  </a:cubicBezTo>
                  <a:cubicBezTo>
                    <a:pt x="20" y="38"/>
                    <a:pt x="20" y="38"/>
                    <a:pt x="21" y="38"/>
                  </a:cubicBezTo>
                  <a:cubicBezTo>
                    <a:pt x="21" y="39"/>
                    <a:pt x="21" y="39"/>
                    <a:pt x="20" y="39"/>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39"/>
                  </a:cubicBezTo>
                  <a:cubicBezTo>
                    <a:pt x="18" y="39"/>
                    <a:pt x="18" y="39"/>
                    <a:pt x="18" y="39"/>
                  </a:cubicBezTo>
                  <a:cubicBezTo>
                    <a:pt x="18" y="39"/>
                    <a:pt x="18" y="39"/>
                    <a:pt x="18" y="39"/>
                  </a:cubicBezTo>
                  <a:cubicBezTo>
                    <a:pt x="18" y="39"/>
                    <a:pt x="18" y="39"/>
                    <a:pt x="18" y="39"/>
                  </a:cubicBezTo>
                  <a:cubicBezTo>
                    <a:pt x="18" y="39"/>
                    <a:pt x="18" y="39"/>
                    <a:pt x="18" y="39"/>
                  </a:cubicBezTo>
                  <a:lnTo>
                    <a:pt x="18" y="35"/>
                  </a:lnTo>
                  <a:close/>
                  <a:moveTo>
                    <a:pt x="12" y="30"/>
                  </a:moveTo>
                  <a:cubicBezTo>
                    <a:pt x="17" y="33"/>
                    <a:pt x="17" y="33"/>
                    <a:pt x="17" y="33"/>
                  </a:cubicBezTo>
                  <a:cubicBezTo>
                    <a:pt x="17" y="34"/>
                    <a:pt x="17" y="34"/>
                    <a:pt x="17" y="34"/>
                  </a:cubicBezTo>
                  <a:cubicBezTo>
                    <a:pt x="12" y="31"/>
                    <a:pt x="12" y="31"/>
                    <a:pt x="12" y="31"/>
                  </a:cubicBezTo>
                  <a:lnTo>
                    <a:pt x="12" y="30"/>
                  </a:lnTo>
                  <a:close/>
                  <a:moveTo>
                    <a:pt x="12" y="32"/>
                  </a:moveTo>
                  <a:cubicBezTo>
                    <a:pt x="17" y="35"/>
                    <a:pt x="17" y="35"/>
                    <a:pt x="17" y="35"/>
                  </a:cubicBezTo>
                  <a:cubicBezTo>
                    <a:pt x="17" y="36"/>
                    <a:pt x="17" y="36"/>
                    <a:pt x="17" y="36"/>
                  </a:cubicBezTo>
                  <a:cubicBezTo>
                    <a:pt x="12" y="33"/>
                    <a:pt x="12" y="33"/>
                    <a:pt x="12" y="33"/>
                  </a:cubicBezTo>
                  <a:lnTo>
                    <a:pt x="12" y="32"/>
                  </a:lnTo>
                  <a:close/>
                  <a:moveTo>
                    <a:pt x="3" y="24"/>
                  </a:moveTo>
                  <a:cubicBezTo>
                    <a:pt x="3" y="24"/>
                    <a:pt x="3" y="25"/>
                    <a:pt x="3" y="25"/>
                  </a:cubicBezTo>
                  <a:cubicBezTo>
                    <a:pt x="2" y="25"/>
                    <a:pt x="2" y="25"/>
                    <a:pt x="2" y="25"/>
                  </a:cubicBezTo>
                  <a:cubicBezTo>
                    <a:pt x="2" y="28"/>
                    <a:pt x="2" y="28"/>
                    <a:pt x="2" y="28"/>
                  </a:cubicBezTo>
                  <a:cubicBezTo>
                    <a:pt x="2" y="28"/>
                    <a:pt x="2" y="28"/>
                    <a:pt x="2" y="28"/>
                  </a:cubicBezTo>
                  <a:cubicBezTo>
                    <a:pt x="3" y="28"/>
                    <a:pt x="3" y="28"/>
                    <a:pt x="3" y="28"/>
                  </a:cubicBezTo>
                  <a:cubicBezTo>
                    <a:pt x="3" y="28"/>
                    <a:pt x="3" y="29"/>
                    <a:pt x="3"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3" y="23"/>
                    <a:pt x="3" y="24"/>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9" name="Freeform 45"/>
            <p:cNvSpPr>
              <a:spLocks noEditPoints="1"/>
            </p:cNvSpPr>
            <p:nvPr/>
          </p:nvSpPr>
          <p:spPr bwMode="auto">
            <a:xfrm>
              <a:off x="24" y="221"/>
              <a:ext cx="101" cy="105"/>
            </a:xfrm>
            <a:custGeom>
              <a:avLst/>
              <a:gdLst>
                <a:gd name="T0" fmla="*/ 18 w 42"/>
                <a:gd name="T1" fmla="*/ 43 h 44"/>
                <a:gd name="T2" fmla="*/ 19 w 42"/>
                <a:gd name="T3" fmla="*/ 43 h 44"/>
                <a:gd name="T4" fmla="*/ 20 w 42"/>
                <a:gd name="T5" fmla="*/ 44 h 44"/>
                <a:gd name="T6" fmla="*/ 22 w 42"/>
                <a:gd name="T7" fmla="*/ 43 h 44"/>
                <a:gd name="T8" fmla="*/ 25 w 42"/>
                <a:gd name="T9" fmla="*/ 43 h 44"/>
                <a:gd name="T10" fmla="*/ 28 w 42"/>
                <a:gd name="T11" fmla="*/ 40 h 44"/>
                <a:gd name="T12" fmla="*/ 15 w 42"/>
                <a:gd name="T13" fmla="*/ 40 h 44"/>
                <a:gd name="T14" fmla="*/ 17 w 42"/>
                <a:gd name="T15" fmla="*/ 41 h 44"/>
                <a:gd name="T16" fmla="*/ 31 w 42"/>
                <a:gd name="T17" fmla="*/ 39 h 44"/>
                <a:gd name="T18" fmla="*/ 14 w 42"/>
                <a:gd name="T19" fmla="*/ 38 h 44"/>
                <a:gd name="T20" fmla="*/ 37 w 42"/>
                <a:gd name="T21" fmla="*/ 34 h 44"/>
                <a:gd name="T22" fmla="*/ 6 w 42"/>
                <a:gd name="T23" fmla="*/ 34 h 44"/>
                <a:gd name="T24" fmla="*/ 2 w 42"/>
                <a:gd name="T25" fmla="*/ 34 h 44"/>
                <a:gd name="T26" fmla="*/ 3 w 42"/>
                <a:gd name="T27" fmla="*/ 33 h 44"/>
                <a:gd name="T28" fmla="*/ 5 w 42"/>
                <a:gd name="T29" fmla="*/ 33 h 44"/>
                <a:gd name="T30" fmla="*/ 2 w 42"/>
                <a:gd name="T31" fmla="*/ 34 h 44"/>
                <a:gd name="T32" fmla="*/ 39 w 42"/>
                <a:gd name="T33" fmla="*/ 34 h 44"/>
                <a:gd name="T34" fmla="*/ 0 w 42"/>
                <a:gd name="T35" fmla="*/ 31 h 44"/>
                <a:gd name="T36" fmla="*/ 1 w 42"/>
                <a:gd name="T37" fmla="*/ 29 h 44"/>
                <a:gd name="T38" fmla="*/ 1 w 42"/>
                <a:gd name="T39" fmla="*/ 32 h 44"/>
                <a:gd name="T40" fmla="*/ 42 w 42"/>
                <a:gd name="T41" fmla="*/ 27 h 44"/>
                <a:gd name="T42" fmla="*/ 0 w 42"/>
                <a:gd name="T43" fmla="*/ 27 h 44"/>
                <a:gd name="T44" fmla="*/ 0 w 42"/>
                <a:gd name="T45" fmla="*/ 26 h 44"/>
                <a:gd name="T46" fmla="*/ 1 w 42"/>
                <a:gd name="T47" fmla="*/ 25 h 44"/>
                <a:gd name="T48" fmla="*/ 1 w 42"/>
                <a:gd name="T49" fmla="*/ 24 h 44"/>
                <a:gd name="T50" fmla="*/ 1 w 42"/>
                <a:gd name="T51" fmla="*/ 24 h 44"/>
                <a:gd name="T52" fmla="*/ 2 w 42"/>
                <a:gd name="T53" fmla="*/ 25 h 44"/>
                <a:gd name="T54" fmla="*/ 1 w 42"/>
                <a:gd name="T55" fmla="*/ 25 h 44"/>
                <a:gd name="T56" fmla="*/ 1 w 42"/>
                <a:gd name="T57" fmla="*/ 26 h 44"/>
                <a:gd name="T58" fmla="*/ 1 w 42"/>
                <a:gd name="T59" fmla="*/ 27 h 44"/>
                <a:gd name="T60" fmla="*/ 40 w 42"/>
                <a:gd name="T61" fmla="*/ 22 h 44"/>
                <a:gd name="T62" fmla="*/ 2 w 42"/>
                <a:gd name="T63" fmla="*/ 23 h 44"/>
                <a:gd name="T64" fmla="*/ 3 w 42"/>
                <a:gd name="T65" fmla="*/ 21 h 44"/>
                <a:gd name="T66" fmla="*/ 3 w 42"/>
                <a:gd name="T67" fmla="*/ 23 h 44"/>
                <a:gd name="T68" fmla="*/ 38 w 42"/>
                <a:gd name="T69" fmla="*/ 21 h 44"/>
                <a:gd name="T70" fmla="*/ 39 w 42"/>
                <a:gd name="T71" fmla="*/ 22 h 44"/>
                <a:gd name="T72" fmla="*/ 0 w 42"/>
                <a:gd name="T73" fmla="*/ 19 h 44"/>
                <a:gd name="T74" fmla="*/ 1 w 42"/>
                <a:gd name="T75" fmla="*/ 17 h 44"/>
                <a:gd name="T76" fmla="*/ 1 w 42"/>
                <a:gd name="T77" fmla="*/ 19 h 44"/>
                <a:gd name="T78" fmla="*/ 0 w 42"/>
                <a:gd name="T79" fmla="*/ 20 h 44"/>
                <a:gd name="T80" fmla="*/ 42 w 42"/>
                <a:gd name="T81" fmla="*/ 18 h 44"/>
                <a:gd name="T82" fmla="*/ 0 w 42"/>
                <a:gd name="T83" fmla="*/ 14 h 44"/>
                <a:gd name="T84" fmla="*/ 1 w 42"/>
                <a:gd name="T85" fmla="*/ 13 h 44"/>
                <a:gd name="T86" fmla="*/ 1 w 42"/>
                <a:gd name="T87" fmla="*/ 13 h 44"/>
                <a:gd name="T88" fmla="*/ 1 w 42"/>
                <a:gd name="T89" fmla="*/ 14 h 44"/>
                <a:gd name="T90" fmla="*/ 42 w 42"/>
                <a:gd name="T91" fmla="*/ 13 h 44"/>
                <a:gd name="T92" fmla="*/ 42 w 42"/>
                <a:gd name="T93" fmla="*/ 12 h 44"/>
                <a:gd name="T94" fmla="*/ 2 w 42"/>
                <a:gd name="T95" fmla="*/ 10 h 44"/>
                <a:gd name="T96" fmla="*/ 4 w 42"/>
                <a:gd name="T97" fmla="*/ 10 h 44"/>
                <a:gd name="T98" fmla="*/ 2 w 42"/>
                <a:gd name="T99" fmla="*/ 11 h 44"/>
                <a:gd name="T100" fmla="*/ 7 w 42"/>
                <a:gd name="T101" fmla="*/ 10 h 44"/>
                <a:gd name="T102" fmla="*/ 40 w 42"/>
                <a:gd name="T103" fmla="*/ 9 h 44"/>
                <a:gd name="T104" fmla="*/ 14 w 42"/>
                <a:gd name="T105" fmla="*/ 6 h 44"/>
                <a:gd name="T106" fmla="*/ 33 w 42"/>
                <a:gd name="T107" fmla="*/ 5 h 44"/>
                <a:gd name="T108" fmla="*/ 15 w 42"/>
                <a:gd name="T109" fmla="*/ 5 h 44"/>
                <a:gd name="T110" fmla="*/ 15 w 42"/>
                <a:gd name="T111" fmla="*/ 5 h 44"/>
                <a:gd name="T112" fmla="*/ 31 w 42"/>
                <a:gd name="T113" fmla="*/ 5 h 44"/>
                <a:gd name="T114" fmla="*/ 22 w 42"/>
                <a:gd name="T115" fmla="*/ 1 h 44"/>
                <a:gd name="T116" fmla="*/ 24 w 42"/>
                <a:gd name="T1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4">
                  <a:moveTo>
                    <a:pt x="20" y="44"/>
                  </a:moveTo>
                  <a:cubicBezTo>
                    <a:pt x="20" y="44"/>
                    <a:pt x="20"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9" y="44"/>
                    <a:pt x="19" y="44"/>
                  </a:cubicBezTo>
                  <a:cubicBezTo>
                    <a:pt x="19" y="44"/>
                    <a:pt x="18" y="44"/>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20" y="43"/>
                    <a:pt x="20" y="43"/>
                  </a:cubicBezTo>
                  <a:cubicBezTo>
                    <a:pt x="20" y="43"/>
                    <a:pt x="20" y="43"/>
                    <a:pt x="20" y="43"/>
                  </a:cubicBezTo>
                  <a:cubicBezTo>
                    <a:pt x="20" y="43"/>
                    <a:pt x="20" y="44"/>
                    <a:pt x="20" y="44"/>
                  </a:cubicBezTo>
                  <a:cubicBezTo>
                    <a:pt x="20" y="44"/>
                    <a:pt x="20" y="44"/>
                    <a:pt x="20" y="44"/>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0" y="44"/>
                  </a:cubicBezTo>
                  <a:cubicBezTo>
                    <a:pt x="20" y="44"/>
                    <a:pt x="20" y="44"/>
                    <a:pt x="20" y="44"/>
                  </a:cubicBezTo>
                  <a:cubicBezTo>
                    <a:pt x="20" y="44"/>
                    <a:pt x="20" y="44"/>
                    <a:pt x="20" y="44"/>
                  </a:cubicBezTo>
                  <a:close/>
                  <a:moveTo>
                    <a:pt x="23" y="44"/>
                  </a:moveTo>
                  <a:cubicBezTo>
                    <a:pt x="23" y="44"/>
                    <a:pt x="22" y="44"/>
                    <a:pt x="22" y="44"/>
                  </a:cubicBezTo>
                  <a:cubicBezTo>
                    <a:pt x="22" y="44"/>
                    <a:pt x="22" y="44"/>
                    <a:pt x="22" y="44"/>
                  </a:cubicBezTo>
                  <a:cubicBezTo>
                    <a:pt x="22" y="44"/>
                    <a:pt x="22" y="44"/>
                    <a:pt x="22" y="44"/>
                  </a:cubicBezTo>
                  <a:cubicBezTo>
                    <a:pt x="22" y="44"/>
                    <a:pt x="22" y="44"/>
                    <a:pt x="22" y="44"/>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4" y="43"/>
                    <a:pt x="24" y="43"/>
                  </a:cubicBezTo>
                  <a:cubicBezTo>
                    <a:pt x="24" y="43"/>
                    <a:pt x="24" y="43"/>
                    <a:pt x="24" y="43"/>
                  </a:cubicBezTo>
                  <a:cubicBezTo>
                    <a:pt x="24" y="43"/>
                    <a:pt x="24" y="43"/>
                    <a:pt x="24" y="43"/>
                  </a:cubicBezTo>
                  <a:cubicBezTo>
                    <a:pt x="24" y="43"/>
                    <a:pt x="25" y="43"/>
                    <a:pt x="25" y="43"/>
                  </a:cubicBezTo>
                  <a:cubicBezTo>
                    <a:pt x="25" y="43"/>
                    <a:pt x="25" y="43"/>
                    <a:pt x="25" y="43"/>
                  </a:cubicBezTo>
                  <a:cubicBezTo>
                    <a:pt x="25" y="43"/>
                    <a:pt x="25" y="43"/>
                    <a:pt x="25" y="43"/>
                  </a:cubicBezTo>
                  <a:cubicBezTo>
                    <a:pt x="25" y="43"/>
                    <a:pt x="25" y="43"/>
                    <a:pt x="25" y="43"/>
                  </a:cubicBezTo>
                  <a:cubicBezTo>
                    <a:pt x="24" y="44"/>
                    <a:pt x="24" y="44"/>
                    <a:pt x="24" y="44"/>
                  </a:cubicBezTo>
                  <a:cubicBezTo>
                    <a:pt x="24" y="44"/>
                    <a:pt x="24" y="44"/>
                    <a:pt x="23" y="44"/>
                  </a:cubicBezTo>
                  <a:cubicBezTo>
                    <a:pt x="23" y="44"/>
                    <a:pt x="23" y="44"/>
                    <a:pt x="23" y="44"/>
                  </a:cubicBezTo>
                  <a:cubicBezTo>
                    <a:pt x="23" y="44"/>
                    <a:pt x="23" y="44"/>
                    <a:pt x="23" y="44"/>
                  </a:cubicBezTo>
                  <a:close/>
                  <a:moveTo>
                    <a:pt x="26" y="42"/>
                  </a:moveTo>
                  <a:cubicBezTo>
                    <a:pt x="26" y="42"/>
                    <a:pt x="26" y="41"/>
                    <a:pt x="26" y="41"/>
                  </a:cubicBezTo>
                  <a:cubicBezTo>
                    <a:pt x="26" y="41"/>
                    <a:pt x="26" y="41"/>
                    <a:pt x="26" y="41"/>
                  </a:cubicBezTo>
                  <a:cubicBezTo>
                    <a:pt x="28" y="40"/>
                    <a:pt x="28" y="40"/>
                    <a:pt x="28" y="40"/>
                  </a:cubicBezTo>
                  <a:cubicBezTo>
                    <a:pt x="29" y="40"/>
                    <a:pt x="29" y="40"/>
                    <a:pt x="29" y="40"/>
                  </a:cubicBezTo>
                  <a:cubicBezTo>
                    <a:pt x="29" y="40"/>
                    <a:pt x="29" y="40"/>
                    <a:pt x="29" y="40"/>
                  </a:cubicBezTo>
                  <a:cubicBezTo>
                    <a:pt x="29" y="40"/>
                    <a:pt x="29" y="40"/>
                    <a:pt x="29" y="41"/>
                  </a:cubicBezTo>
                  <a:cubicBezTo>
                    <a:pt x="29" y="41"/>
                    <a:pt x="29" y="41"/>
                    <a:pt x="29" y="41"/>
                  </a:cubicBezTo>
                  <a:cubicBezTo>
                    <a:pt x="27" y="42"/>
                    <a:pt x="27" y="42"/>
                    <a:pt x="27" y="42"/>
                  </a:cubicBezTo>
                  <a:cubicBezTo>
                    <a:pt x="27" y="42"/>
                    <a:pt x="27" y="42"/>
                    <a:pt x="27" y="42"/>
                  </a:cubicBezTo>
                  <a:cubicBezTo>
                    <a:pt x="27" y="42"/>
                    <a:pt x="27" y="42"/>
                    <a:pt x="27" y="42"/>
                  </a:cubicBezTo>
                  <a:cubicBezTo>
                    <a:pt x="26" y="42"/>
                    <a:pt x="26" y="42"/>
                    <a:pt x="26" y="42"/>
                  </a:cubicBezTo>
                  <a:close/>
                  <a:moveTo>
                    <a:pt x="17" y="41"/>
                  </a:moveTo>
                  <a:cubicBezTo>
                    <a:pt x="15" y="40"/>
                    <a:pt x="15" y="40"/>
                    <a:pt x="15" y="40"/>
                  </a:cubicBezTo>
                  <a:cubicBezTo>
                    <a:pt x="15" y="40"/>
                    <a:pt x="15" y="39"/>
                    <a:pt x="15" y="39"/>
                  </a:cubicBezTo>
                  <a:cubicBezTo>
                    <a:pt x="15" y="39"/>
                    <a:pt x="15" y="39"/>
                    <a:pt x="15" y="39"/>
                  </a:cubicBezTo>
                  <a:cubicBezTo>
                    <a:pt x="15" y="39"/>
                    <a:pt x="15" y="39"/>
                    <a:pt x="16" y="39"/>
                  </a:cubicBezTo>
                  <a:cubicBezTo>
                    <a:pt x="16" y="39"/>
                    <a:pt x="16" y="39"/>
                    <a:pt x="16" y="39"/>
                  </a:cubicBezTo>
                  <a:cubicBezTo>
                    <a:pt x="18" y="40"/>
                    <a:pt x="18" y="40"/>
                    <a:pt x="18" y="40"/>
                  </a:cubicBezTo>
                  <a:cubicBezTo>
                    <a:pt x="18" y="40"/>
                    <a:pt x="18" y="41"/>
                    <a:pt x="18" y="41"/>
                  </a:cubicBezTo>
                  <a:cubicBezTo>
                    <a:pt x="18" y="41"/>
                    <a:pt x="18" y="41"/>
                    <a:pt x="18" y="41"/>
                  </a:cubicBezTo>
                  <a:cubicBezTo>
                    <a:pt x="18" y="41"/>
                    <a:pt x="18" y="41"/>
                    <a:pt x="17" y="41"/>
                  </a:cubicBezTo>
                  <a:cubicBezTo>
                    <a:pt x="17" y="41"/>
                    <a:pt x="17" y="41"/>
                    <a:pt x="17" y="41"/>
                  </a:cubicBezTo>
                  <a:cubicBezTo>
                    <a:pt x="17" y="41"/>
                    <a:pt x="17" y="41"/>
                    <a:pt x="17" y="41"/>
                  </a:cubicBezTo>
                  <a:close/>
                  <a:moveTo>
                    <a:pt x="30" y="39"/>
                  </a:moveTo>
                  <a:cubicBezTo>
                    <a:pt x="30" y="39"/>
                    <a:pt x="30" y="39"/>
                    <a:pt x="30" y="38"/>
                  </a:cubicBezTo>
                  <a:cubicBezTo>
                    <a:pt x="30" y="38"/>
                    <a:pt x="30" y="38"/>
                    <a:pt x="30" y="38"/>
                  </a:cubicBezTo>
                  <a:cubicBezTo>
                    <a:pt x="32" y="37"/>
                    <a:pt x="32" y="37"/>
                    <a:pt x="32" y="37"/>
                  </a:cubicBezTo>
                  <a:cubicBezTo>
                    <a:pt x="33" y="37"/>
                    <a:pt x="33" y="37"/>
                    <a:pt x="33" y="37"/>
                  </a:cubicBezTo>
                  <a:cubicBezTo>
                    <a:pt x="33" y="37"/>
                    <a:pt x="33" y="37"/>
                    <a:pt x="33" y="37"/>
                  </a:cubicBezTo>
                  <a:cubicBezTo>
                    <a:pt x="33" y="37"/>
                    <a:pt x="33" y="38"/>
                    <a:pt x="33" y="38"/>
                  </a:cubicBezTo>
                  <a:cubicBezTo>
                    <a:pt x="33" y="38"/>
                    <a:pt x="33" y="38"/>
                    <a:pt x="33" y="38"/>
                  </a:cubicBezTo>
                  <a:cubicBezTo>
                    <a:pt x="31" y="39"/>
                    <a:pt x="31" y="39"/>
                    <a:pt x="31" y="39"/>
                  </a:cubicBezTo>
                  <a:cubicBezTo>
                    <a:pt x="31" y="39"/>
                    <a:pt x="31" y="39"/>
                    <a:pt x="31" y="39"/>
                  </a:cubicBezTo>
                  <a:cubicBezTo>
                    <a:pt x="31" y="39"/>
                    <a:pt x="31" y="39"/>
                    <a:pt x="31" y="39"/>
                  </a:cubicBezTo>
                  <a:cubicBezTo>
                    <a:pt x="31" y="39"/>
                    <a:pt x="30" y="39"/>
                    <a:pt x="30" y="39"/>
                  </a:cubicBezTo>
                  <a:close/>
                  <a:moveTo>
                    <a:pt x="13" y="39"/>
                  </a:moveTo>
                  <a:cubicBezTo>
                    <a:pt x="11" y="37"/>
                    <a:pt x="11" y="37"/>
                    <a:pt x="11" y="37"/>
                  </a:cubicBezTo>
                  <a:cubicBezTo>
                    <a:pt x="11" y="37"/>
                    <a:pt x="11" y="37"/>
                    <a:pt x="11" y="37"/>
                  </a:cubicBezTo>
                  <a:cubicBezTo>
                    <a:pt x="11" y="37"/>
                    <a:pt x="11" y="37"/>
                    <a:pt x="11" y="37"/>
                  </a:cubicBezTo>
                  <a:cubicBezTo>
                    <a:pt x="11" y="36"/>
                    <a:pt x="11" y="36"/>
                    <a:pt x="11" y="37"/>
                  </a:cubicBezTo>
                  <a:cubicBezTo>
                    <a:pt x="11" y="37"/>
                    <a:pt x="11" y="37"/>
                    <a:pt x="11" y="37"/>
                  </a:cubicBezTo>
                  <a:cubicBezTo>
                    <a:pt x="13" y="38"/>
                    <a:pt x="13" y="38"/>
                    <a:pt x="13" y="38"/>
                  </a:cubicBezTo>
                  <a:cubicBezTo>
                    <a:pt x="14" y="38"/>
                    <a:pt x="14" y="38"/>
                    <a:pt x="14" y="38"/>
                  </a:cubicBezTo>
                  <a:cubicBezTo>
                    <a:pt x="14" y="38"/>
                    <a:pt x="14" y="38"/>
                    <a:pt x="14" y="38"/>
                  </a:cubicBezTo>
                  <a:cubicBezTo>
                    <a:pt x="13" y="39"/>
                    <a:pt x="13" y="39"/>
                    <a:pt x="13" y="39"/>
                  </a:cubicBezTo>
                  <a:cubicBezTo>
                    <a:pt x="13" y="39"/>
                    <a:pt x="13" y="39"/>
                    <a:pt x="13" y="39"/>
                  </a:cubicBezTo>
                  <a:cubicBezTo>
                    <a:pt x="13" y="39"/>
                    <a:pt x="13" y="39"/>
                    <a:pt x="13" y="39"/>
                  </a:cubicBezTo>
                  <a:close/>
                  <a:moveTo>
                    <a:pt x="34" y="36"/>
                  </a:moveTo>
                  <a:cubicBezTo>
                    <a:pt x="34" y="36"/>
                    <a:pt x="34" y="36"/>
                    <a:pt x="35" y="36"/>
                  </a:cubicBezTo>
                  <a:cubicBezTo>
                    <a:pt x="35" y="36"/>
                    <a:pt x="35" y="36"/>
                    <a:pt x="35" y="36"/>
                  </a:cubicBezTo>
                  <a:cubicBezTo>
                    <a:pt x="37" y="34"/>
                    <a:pt x="37" y="34"/>
                    <a:pt x="37" y="34"/>
                  </a:cubicBezTo>
                  <a:cubicBezTo>
                    <a:pt x="37" y="34"/>
                    <a:pt x="37" y="34"/>
                    <a:pt x="37" y="34"/>
                  </a:cubicBezTo>
                  <a:cubicBezTo>
                    <a:pt x="37" y="34"/>
                    <a:pt x="37" y="34"/>
                    <a:pt x="37" y="34"/>
                  </a:cubicBezTo>
                  <a:cubicBezTo>
                    <a:pt x="37" y="34"/>
                    <a:pt x="37" y="35"/>
                    <a:pt x="37" y="35"/>
                  </a:cubicBezTo>
                  <a:cubicBezTo>
                    <a:pt x="37" y="35"/>
                    <a:pt x="37" y="35"/>
                    <a:pt x="37" y="35"/>
                  </a:cubicBezTo>
                  <a:cubicBezTo>
                    <a:pt x="35" y="36"/>
                    <a:pt x="35" y="36"/>
                    <a:pt x="35" y="36"/>
                  </a:cubicBezTo>
                  <a:cubicBezTo>
                    <a:pt x="35" y="36"/>
                    <a:pt x="35" y="36"/>
                    <a:pt x="35" y="36"/>
                  </a:cubicBezTo>
                  <a:cubicBezTo>
                    <a:pt x="35" y="36"/>
                    <a:pt x="35" y="36"/>
                    <a:pt x="35" y="36"/>
                  </a:cubicBezTo>
                  <a:cubicBezTo>
                    <a:pt x="35" y="36"/>
                    <a:pt x="34" y="36"/>
                    <a:pt x="34" y="36"/>
                  </a:cubicBezTo>
                  <a:close/>
                  <a:moveTo>
                    <a:pt x="9" y="36"/>
                  </a:moveTo>
                  <a:cubicBezTo>
                    <a:pt x="6" y="35"/>
                    <a:pt x="6" y="35"/>
                    <a:pt x="6" y="35"/>
                  </a:cubicBezTo>
                  <a:cubicBezTo>
                    <a:pt x="6" y="35"/>
                    <a:pt x="6" y="34"/>
                    <a:pt x="6" y="34"/>
                  </a:cubicBezTo>
                  <a:cubicBezTo>
                    <a:pt x="6" y="34"/>
                    <a:pt x="6" y="34"/>
                    <a:pt x="6" y="34"/>
                  </a:cubicBezTo>
                  <a:cubicBezTo>
                    <a:pt x="6" y="34"/>
                    <a:pt x="7" y="34"/>
                    <a:pt x="7" y="34"/>
                  </a:cubicBezTo>
                  <a:cubicBezTo>
                    <a:pt x="7" y="34"/>
                    <a:pt x="7" y="34"/>
                    <a:pt x="7" y="34"/>
                  </a:cubicBezTo>
                  <a:cubicBezTo>
                    <a:pt x="9" y="35"/>
                    <a:pt x="9" y="35"/>
                    <a:pt x="9" y="35"/>
                  </a:cubicBezTo>
                  <a:cubicBezTo>
                    <a:pt x="9" y="35"/>
                    <a:pt x="9" y="36"/>
                    <a:pt x="9" y="36"/>
                  </a:cubicBezTo>
                  <a:cubicBezTo>
                    <a:pt x="9" y="36"/>
                    <a:pt x="9" y="36"/>
                    <a:pt x="9" y="36"/>
                  </a:cubicBezTo>
                  <a:cubicBezTo>
                    <a:pt x="9" y="36"/>
                    <a:pt x="9" y="36"/>
                    <a:pt x="9" y="36"/>
                  </a:cubicBezTo>
                  <a:cubicBezTo>
                    <a:pt x="9" y="36"/>
                    <a:pt x="9" y="36"/>
                    <a:pt x="9" y="36"/>
                  </a:cubicBezTo>
                  <a:cubicBezTo>
                    <a:pt x="9" y="36"/>
                    <a:pt x="9" y="36"/>
                    <a:pt x="9" y="36"/>
                  </a:cubicBezTo>
                  <a:close/>
                  <a:moveTo>
                    <a:pt x="2" y="34"/>
                  </a:moveTo>
                  <a:cubicBezTo>
                    <a:pt x="2" y="34"/>
                    <a:pt x="2" y="34"/>
                    <a:pt x="2" y="34"/>
                  </a:cubicBezTo>
                  <a:cubicBezTo>
                    <a:pt x="2" y="34"/>
                    <a:pt x="2" y="34"/>
                    <a:pt x="2" y="34"/>
                  </a:cubicBezTo>
                  <a:cubicBezTo>
                    <a:pt x="2" y="34"/>
                    <a:pt x="2" y="34"/>
                    <a:pt x="2" y="34"/>
                  </a:cubicBezTo>
                  <a:cubicBezTo>
                    <a:pt x="2" y="34"/>
                    <a:pt x="2" y="34"/>
                    <a:pt x="2" y="34"/>
                  </a:cubicBezTo>
                  <a:cubicBezTo>
                    <a:pt x="2" y="34"/>
                    <a:pt x="2" y="34"/>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3" y="33"/>
                    <a:pt x="3" y="33"/>
                  </a:cubicBezTo>
                  <a:cubicBezTo>
                    <a:pt x="3" y="33"/>
                    <a:pt x="3" y="33"/>
                    <a:pt x="3" y="33"/>
                  </a:cubicBezTo>
                  <a:cubicBezTo>
                    <a:pt x="3" y="33"/>
                    <a:pt x="3" y="33"/>
                    <a:pt x="3" y="33"/>
                  </a:cubicBezTo>
                  <a:cubicBezTo>
                    <a:pt x="3" y="33"/>
                    <a:pt x="3" y="33"/>
                    <a:pt x="3" y="33"/>
                  </a:cubicBezTo>
                  <a:cubicBezTo>
                    <a:pt x="3"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4"/>
                    <a:pt x="5" y="34"/>
                  </a:cubicBezTo>
                  <a:cubicBezTo>
                    <a:pt x="5" y="34"/>
                    <a:pt x="5" y="34"/>
                    <a:pt x="5" y="34"/>
                  </a:cubicBezTo>
                  <a:cubicBezTo>
                    <a:pt x="5" y="34"/>
                    <a:pt x="4" y="34"/>
                    <a:pt x="4" y="34"/>
                  </a:cubicBezTo>
                  <a:cubicBezTo>
                    <a:pt x="4" y="34"/>
                    <a:pt x="4" y="34"/>
                    <a:pt x="4" y="34"/>
                  </a:cubicBezTo>
                  <a:cubicBezTo>
                    <a:pt x="4" y="34"/>
                    <a:pt x="4" y="34"/>
                    <a:pt x="4" y="34"/>
                  </a:cubicBezTo>
                  <a:cubicBezTo>
                    <a:pt x="4" y="34"/>
                    <a:pt x="4" y="34"/>
                    <a:pt x="4" y="34"/>
                  </a:cubicBezTo>
                  <a:cubicBezTo>
                    <a:pt x="4" y="34"/>
                    <a:pt x="3" y="34"/>
                    <a:pt x="3" y="34"/>
                  </a:cubicBezTo>
                  <a:cubicBezTo>
                    <a:pt x="3" y="34"/>
                    <a:pt x="3" y="34"/>
                    <a:pt x="3" y="34"/>
                  </a:cubicBezTo>
                  <a:cubicBezTo>
                    <a:pt x="3" y="34"/>
                    <a:pt x="3" y="34"/>
                    <a:pt x="2" y="34"/>
                  </a:cubicBezTo>
                  <a:close/>
                  <a:moveTo>
                    <a:pt x="39" y="33"/>
                  </a:moveTo>
                  <a:cubicBezTo>
                    <a:pt x="38" y="33"/>
                    <a:pt x="38" y="33"/>
                    <a:pt x="39" y="33"/>
                  </a:cubicBezTo>
                  <a:cubicBezTo>
                    <a:pt x="39" y="33"/>
                    <a:pt x="39" y="33"/>
                    <a:pt x="39" y="33"/>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39" y="33"/>
                    <a:pt x="39" y="33"/>
                    <a:pt x="39" y="33"/>
                  </a:cubicBezTo>
                  <a:cubicBezTo>
                    <a:pt x="39" y="33"/>
                    <a:pt x="39" y="34"/>
                    <a:pt x="39" y="34"/>
                  </a:cubicBezTo>
                  <a:cubicBezTo>
                    <a:pt x="39" y="34"/>
                    <a:pt x="39" y="34"/>
                    <a:pt x="39" y="34"/>
                  </a:cubicBezTo>
                  <a:cubicBezTo>
                    <a:pt x="39" y="34"/>
                    <a:pt x="39" y="33"/>
                    <a:pt x="39" y="33"/>
                  </a:cubicBezTo>
                  <a:close/>
                  <a:moveTo>
                    <a:pt x="0" y="32"/>
                  </a:moveTo>
                  <a:cubicBezTo>
                    <a:pt x="0" y="32"/>
                    <a:pt x="0" y="32"/>
                    <a:pt x="0" y="32"/>
                  </a:cubicBezTo>
                  <a:cubicBezTo>
                    <a:pt x="0" y="32"/>
                    <a:pt x="0" y="32"/>
                    <a:pt x="0" y="32"/>
                  </a:cubicBezTo>
                  <a:cubicBezTo>
                    <a:pt x="0" y="32"/>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31"/>
                    <a:pt x="0" y="31"/>
                    <a:pt x="0" y="31"/>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0" y="32"/>
                  </a:cubicBezTo>
                  <a:cubicBezTo>
                    <a:pt x="0" y="32"/>
                    <a:pt x="0" y="32"/>
                    <a:pt x="0" y="32"/>
                  </a:cubicBezTo>
                  <a:cubicBezTo>
                    <a:pt x="0" y="32"/>
                    <a:pt x="0" y="32"/>
                    <a:pt x="0" y="32"/>
                  </a:cubicBezTo>
                  <a:close/>
                  <a:moveTo>
                    <a:pt x="42" y="30"/>
                  </a:move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30"/>
                    <a:pt x="42" y="30"/>
                    <a:pt x="42" y="30"/>
                  </a:cubicBezTo>
                  <a:cubicBezTo>
                    <a:pt x="42" y="30"/>
                    <a:pt x="42" y="30"/>
                    <a:pt x="42" y="30"/>
                  </a:cubicBezTo>
                  <a:cubicBezTo>
                    <a:pt x="42" y="30"/>
                    <a:pt x="42" y="30"/>
                    <a:pt x="42" y="30"/>
                  </a:cubicBezTo>
                  <a:cubicBezTo>
                    <a:pt x="42" y="30"/>
                    <a:pt x="42" y="30"/>
                    <a:pt x="42" y="30"/>
                  </a:cubicBezTo>
                  <a:close/>
                  <a:moveTo>
                    <a:pt x="0" y="27"/>
                  </a:moveTo>
                  <a:cubicBezTo>
                    <a:pt x="0" y="27"/>
                    <a:pt x="0" y="27"/>
                    <a:pt x="0" y="27"/>
                  </a:cubicBezTo>
                  <a:cubicBezTo>
                    <a:pt x="0" y="27"/>
                    <a:pt x="0" y="27"/>
                    <a:pt x="0" y="27"/>
                  </a:cubicBezTo>
                  <a:cubicBezTo>
                    <a:pt x="0" y="27"/>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0" y="27"/>
                  </a:cubicBezTo>
                  <a:cubicBezTo>
                    <a:pt x="0" y="27"/>
                    <a:pt x="0" y="27"/>
                    <a:pt x="0" y="27"/>
                  </a:cubicBezTo>
                  <a:cubicBezTo>
                    <a:pt x="0" y="27"/>
                    <a:pt x="0" y="27"/>
                    <a:pt x="0" y="27"/>
                  </a:cubicBezTo>
                  <a:close/>
                  <a:moveTo>
                    <a:pt x="42" y="25"/>
                  </a:moveTo>
                  <a:cubicBezTo>
                    <a:pt x="42" y="24"/>
                    <a:pt x="42" y="24"/>
                    <a:pt x="42" y="24"/>
                  </a:cubicBezTo>
                  <a:cubicBezTo>
                    <a:pt x="42" y="24"/>
                    <a:pt x="41" y="23"/>
                    <a:pt x="41" y="23"/>
                  </a:cubicBezTo>
                  <a:cubicBezTo>
                    <a:pt x="41" y="23"/>
                    <a:pt x="41" y="23"/>
                    <a:pt x="41" y="23"/>
                  </a:cubicBezTo>
                  <a:cubicBezTo>
                    <a:pt x="41" y="23"/>
                    <a:pt x="41" y="23"/>
                    <a:pt x="41" y="23"/>
                  </a:cubicBezTo>
                  <a:cubicBezTo>
                    <a:pt x="40" y="23"/>
                    <a:pt x="40" y="23"/>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2" y="23"/>
                    <a:pt x="42" y="23"/>
                    <a:pt x="42" y="24"/>
                  </a:cubicBezTo>
                  <a:cubicBezTo>
                    <a:pt x="42" y="24"/>
                    <a:pt x="42" y="24"/>
                    <a:pt x="42" y="24"/>
                  </a:cubicBezTo>
                  <a:cubicBezTo>
                    <a:pt x="42" y="25"/>
                    <a:pt x="42" y="25"/>
                    <a:pt x="42" y="25"/>
                  </a:cubicBezTo>
                  <a:cubicBezTo>
                    <a:pt x="42" y="25"/>
                    <a:pt x="42" y="25"/>
                    <a:pt x="42" y="25"/>
                  </a:cubicBezTo>
                  <a:cubicBezTo>
                    <a:pt x="42" y="25"/>
                    <a:pt x="42" y="25"/>
                    <a:pt x="42" y="25"/>
                  </a:cubicBezTo>
                  <a:cubicBezTo>
                    <a:pt x="42" y="25"/>
                    <a:pt x="42" y="25"/>
                    <a:pt x="42" y="25"/>
                  </a:cubicBezTo>
                  <a:close/>
                  <a:moveTo>
                    <a:pt x="2" y="23"/>
                  </a:moveTo>
                  <a:cubicBezTo>
                    <a:pt x="2" y="23"/>
                    <a:pt x="2" y="22"/>
                    <a:pt x="2" y="22"/>
                  </a:cubicBezTo>
                  <a:cubicBezTo>
                    <a:pt x="2" y="22"/>
                    <a:pt x="2" y="22"/>
                    <a:pt x="2" y="22"/>
                  </a:cubicBezTo>
                  <a:cubicBezTo>
                    <a:pt x="2" y="22"/>
                    <a:pt x="2" y="22"/>
                    <a:pt x="3" y="22"/>
                  </a:cubicBezTo>
                  <a:cubicBezTo>
                    <a:pt x="3" y="22"/>
                    <a:pt x="3" y="22"/>
                    <a:pt x="3" y="22"/>
                  </a:cubicBezTo>
                  <a:cubicBezTo>
                    <a:pt x="3" y="22"/>
                    <a:pt x="3" y="22"/>
                    <a:pt x="3" y="22"/>
                  </a:cubicBezTo>
                  <a:cubicBezTo>
                    <a:pt x="3" y="22"/>
                    <a:pt x="3" y="22"/>
                    <a:pt x="3" y="22"/>
                  </a:cubicBezTo>
                  <a:cubicBezTo>
                    <a:pt x="2" y="22"/>
                    <a:pt x="2" y="22"/>
                    <a:pt x="2" y="21"/>
                  </a:cubicBezTo>
                  <a:cubicBezTo>
                    <a:pt x="2" y="21"/>
                    <a:pt x="2" y="21"/>
                    <a:pt x="2" y="21"/>
                  </a:cubicBezTo>
                  <a:cubicBezTo>
                    <a:pt x="2" y="21"/>
                    <a:pt x="2" y="21"/>
                    <a:pt x="3" y="21"/>
                  </a:cubicBezTo>
                  <a:cubicBezTo>
                    <a:pt x="3" y="21"/>
                    <a:pt x="3" y="21"/>
                    <a:pt x="3" y="21"/>
                  </a:cubicBezTo>
                  <a:cubicBezTo>
                    <a:pt x="3" y="21"/>
                    <a:pt x="3" y="21"/>
                    <a:pt x="3" y="21"/>
                  </a:cubicBezTo>
                  <a:cubicBezTo>
                    <a:pt x="3" y="21"/>
                    <a:pt x="3" y="21"/>
                    <a:pt x="3" y="21"/>
                  </a:cubicBezTo>
                  <a:cubicBezTo>
                    <a:pt x="4" y="21"/>
                    <a:pt x="4" y="21"/>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3"/>
                    <a:pt x="3" y="23"/>
                  </a:cubicBezTo>
                  <a:cubicBezTo>
                    <a:pt x="3" y="23"/>
                    <a:pt x="3" y="23"/>
                    <a:pt x="3" y="23"/>
                  </a:cubicBezTo>
                  <a:cubicBezTo>
                    <a:pt x="3" y="23"/>
                    <a:pt x="3" y="23"/>
                    <a:pt x="3" y="23"/>
                  </a:cubicBezTo>
                  <a:cubicBezTo>
                    <a:pt x="3" y="23"/>
                    <a:pt x="3" y="23"/>
                    <a:pt x="3" y="23"/>
                  </a:cubicBezTo>
                  <a:cubicBezTo>
                    <a:pt x="3" y="23"/>
                    <a:pt x="2" y="23"/>
                    <a:pt x="2" y="23"/>
                  </a:cubicBezTo>
                  <a:cubicBezTo>
                    <a:pt x="2" y="23"/>
                    <a:pt x="2" y="23"/>
                    <a:pt x="2" y="23"/>
                  </a:cubicBezTo>
                  <a:cubicBezTo>
                    <a:pt x="2" y="23"/>
                    <a:pt x="2" y="23"/>
                    <a:pt x="2" y="23"/>
                  </a:cubicBezTo>
                  <a:close/>
                  <a:moveTo>
                    <a:pt x="38" y="22"/>
                  </a:move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40" y="20"/>
                    <a:pt x="40" y="20"/>
                    <a:pt x="40" y="20"/>
                  </a:cubicBezTo>
                  <a:cubicBezTo>
                    <a:pt x="40" y="20"/>
                    <a:pt x="41" y="20"/>
                    <a:pt x="41" y="20"/>
                  </a:cubicBezTo>
                  <a:cubicBezTo>
                    <a:pt x="41" y="20"/>
                    <a:pt x="41" y="20"/>
                    <a:pt x="41" y="20"/>
                  </a:cubicBezTo>
                  <a:cubicBezTo>
                    <a:pt x="41" y="20"/>
                    <a:pt x="41" y="20"/>
                    <a:pt x="41" y="20"/>
                  </a:cubicBezTo>
                  <a:cubicBezTo>
                    <a:pt x="41" y="20"/>
                    <a:pt x="41" y="20"/>
                    <a:pt x="41" y="20"/>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8" y="22"/>
                    <a:pt x="38" y="22"/>
                  </a:cubicBezTo>
                  <a:close/>
                  <a:moveTo>
                    <a:pt x="0" y="20"/>
                  </a:move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0" y="20"/>
                    <a:pt x="0" y="20"/>
                  </a:cubicBezTo>
                  <a:close/>
                  <a:moveTo>
                    <a:pt x="42" y="18"/>
                  </a:moveTo>
                  <a:cubicBezTo>
                    <a:pt x="42" y="16"/>
                    <a:pt x="42" y="16"/>
                    <a:pt x="42" y="16"/>
                  </a:cubicBezTo>
                  <a:cubicBezTo>
                    <a:pt x="42" y="15"/>
                    <a:pt x="42" y="15"/>
                    <a:pt x="42" y="15"/>
                  </a:cubicBezTo>
                  <a:cubicBezTo>
                    <a:pt x="42" y="15"/>
                    <a:pt x="42" y="15"/>
                    <a:pt x="42" y="15"/>
                  </a:cubicBezTo>
                  <a:cubicBezTo>
                    <a:pt x="42" y="15"/>
                    <a:pt x="42" y="15"/>
                    <a:pt x="42" y="16"/>
                  </a:cubicBezTo>
                  <a:cubicBezTo>
                    <a:pt x="42" y="16"/>
                    <a:pt x="42" y="16"/>
                    <a:pt x="42" y="16"/>
                  </a:cubicBezTo>
                  <a:cubicBezTo>
                    <a:pt x="42" y="18"/>
                    <a:pt x="42" y="18"/>
                    <a:pt x="42" y="18"/>
                  </a:cubicBezTo>
                  <a:cubicBezTo>
                    <a:pt x="42" y="18"/>
                    <a:pt x="42" y="19"/>
                    <a:pt x="42" y="19"/>
                  </a:cubicBezTo>
                  <a:cubicBezTo>
                    <a:pt x="42" y="19"/>
                    <a:pt x="42" y="19"/>
                    <a:pt x="42" y="19"/>
                  </a:cubicBezTo>
                  <a:cubicBezTo>
                    <a:pt x="42" y="19"/>
                    <a:pt x="42" y="18"/>
                    <a:pt x="42" y="18"/>
                  </a:cubicBezTo>
                  <a:close/>
                  <a:moveTo>
                    <a:pt x="0" y="15"/>
                  </a:move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3"/>
                    <a:pt x="0" y="13"/>
                    <a:pt x="1" y="13"/>
                  </a:cubicBezTo>
                  <a:cubicBezTo>
                    <a:pt x="1" y="13"/>
                    <a:pt x="1" y="13"/>
                    <a:pt x="1" y="13"/>
                  </a:cubicBezTo>
                  <a:cubicBezTo>
                    <a:pt x="1" y="13"/>
                    <a:pt x="1" y="13"/>
                    <a:pt x="1" y="13"/>
                  </a:cubicBezTo>
                  <a:cubicBezTo>
                    <a:pt x="1" y="13"/>
                    <a:pt x="1" y="13"/>
                    <a:pt x="1" y="13"/>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0" y="15"/>
                  </a:cubicBezTo>
                  <a:cubicBezTo>
                    <a:pt x="0" y="15"/>
                    <a:pt x="0" y="15"/>
                    <a:pt x="0" y="15"/>
                  </a:cubicBezTo>
                  <a:cubicBezTo>
                    <a:pt x="0" y="15"/>
                    <a:pt x="0" y="15"/>
                    <a:pt x="0" y="15"/>
                  </a:cubicBezTo>
                  <a:close/>
                  <a:moveTo>
                    <a:pt x="42" y="13"/>
                  </a:moveTo>
                  <a:cubicBezTo>
                    <a:pt x="42" y="12"/>
                    <a:pt x="42" y="12"/>
                    <a:pt x="42" y="12"/>
                  </a:cubicBezTo>
                  <a:cubicBezTo>
                    <a:pt x="42" y="12"/>
                    <a:pt x="41" y="11"/>
                    <a:pt x="41" y="11"/>
                  </a:cubicBezTo>
                  <a:cubicBezTo>
                    <a:pt x="41" y="11"/>
                    <a:pt x="41" y="11"/>
                    <a:pt x="41" y="11"/>
                  </a:cubicBezTo>
                  <a:cubicBezTo>
                    <a:pt x="41" y="11"/>
                    <a:pt x="41" y="11"/>
                    <a:pt x="41" y="11"/>
                  </a:cubicBezTo>
                  <a:cubicBezTo>
                    <a:pt x="41" y="11"/>
                    <a:pt x="41" y="11"/>
                    <a:pt x="41" y="10"/>
                  </a:cubicBezTo>
                  <a:cubicBezTo>
                    <a:pt x="41" y="10"/>
                    <a:pt x="41" y="10"/>
                    <a:pt x="41" y="10"/>
                  </a:cubicBezTo>
                  <a:cubicBezTo>
                    <a:pt x="41" y="10"/>
                    <a:pt x="42" y="10"/>
                    <a:pt x="42" y="10"/>
                  </a:cubicBezTo>
                  <a:cubicBezTo>
                    <a:pt x="42" y="10"/>
                    <a:pt x="42" y="10"/>
                    <a:pt x="42" y="10"/>
                  </a:cubicBezTo>
                  <a:cubicBezTo>
                    <a:pt x="42" y="11"/>
                    <a:pt x="42" y="11"/>
                    <a:pt x="42" y="12"/>
                  </a:cubicBezTo>
                  <a:cubicBezTo>
                    <a:pt x="42" y="12"/>
                    <a:pt x="42" y="12"/>
                    <a:pt x="42" y="12"/>
                  </a:cubicBezTo>
                  <a:cubicBezTo>
                    <a:pt x="42" y="13"/>
                    <a:pt x="42" y="13"/>
                    <a:pt x="42" y="13"/>
                  </a:cubicBezTo>
                  <a:cubicBezTo>
                    <a:pt x="42" y="13"/>
                    <a:pt x="42" y="14"/>
                    <a:pt x="42" y="14"/>
                  </a:cubicBezTo>
                  <a:cubicBezTo>
                    <a:pt x="42" y="14"/>
                    <a:pt x="42" y="14"/>
                    <a:pt x="42" y="14"/>
                  </a:cubicBezTo>
                  <a:cubicBezTo>
                    <a:pt x="42" y="14"/>
                    <a:pt x="42" y="13"/>
                    <a:pt x="42" y="13"/>
                  </a:cubicBezTo>
                  <a:close/>
                  <a:moveTo>
                    <a:pt x="1" y="13"/>
                  </a:moveTo>
                  <a:cubicBezTo>
                    <a:pt x="1" y="13"/>
                    <a:pt x="1" y="13"/>
                    <a:pt x="1" y="13"/>
                  </a:cubicBezTo>
                  <a:cubicBezTo>
                    <a:pt x="1" y="13"/>
                    <a:pt x="1" y="13"/>
                    <a:pt x="1" y="13"/>
                  </a:cubicBezTo>
                  <a:close/>
                  <a:moveTo>
                    <a:pt x="2" y="11"/>
                  </a:moveTo>
                  <a:cubicBezTo>
                    <a:pt x="2" y="11"/>
                    <a:pt x="2" y="11"/>
                    <a:pt x="2" y="10"/>
                  </a:cubicBezTo>
                  <a:cubicBezTo>
                    <a:pt x="2" y="10"/>
                    <a:pt x="2" y="10"/>
                    <a:pt x="2" y="10"/>
                  </a:cubicBezTo>
                  <a:cubicBezTo>
                    <a:pt x="2" y="10"/>
                    <a:pt x="2" y="10"/>
                    <a:pt x="2" y="10"/>
                  </a:cubicBezTo>
                  <a:cubicBezTo>
                    <a:pt x="2" y="10"/>
                    <a:pt x="2" y="10"/>
                    <a:pt x="2" y="10"/>
                  </a:cubicBezTo>
                  <a:cubicBezTo>
                    <a:pt x="2" y="10"/>
                    <a:pt x="3" y="9"/>
                    <a:pt x="3" y="9"/>
                  </a:cubicBezTo>
                  <a:cubicBezTo>
                    <a:pt x="3" y="9"/>
                    <a:pt x="3" y="9"/>
                    <a:pt x="3" y="9"/>
                  </a:cubicBezTo>
                  <a:cubicBezTo>
                    <a:pt x="3" y="9"/>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6" y="10"/>
                  </a:moveTo>
                  <a:cubicBezTo>
                    <a:pt x="6" y="10"/>
                    <a:pt x="6" y="10"/>
                    <a:pt x="7" y="9"/>
                  </a:cubicBezTo>
                  <a:cubicBezTo>
                    <a:pt x="7" y="9"/>
                    <a:pt x="7" y="9"/>
                    <a:pt x="7" y="9"/>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7" y="10"/>
                    <a:pt x="7" y="10"/>
                    <a:pt x="7" y="10"/>
                  </a:cubicBezTo>
                  <a:cubicBezTo>
                    <a:pt x="7" y="10"/>
                    <a:pt x="7" y="10"/>
                    <a:pt x="7" y="10"/>
                  </a:cubicBezTo>
                  <a:cubicBezTo>
                    <a:pt x="7" y="10"/>
                    <a:pt x="7" y="10"/>
                    <a:pt x="7" y="10"/>
                  </a:cubicBezTo>
                  <a:cubicBezTo>
                    <a:pt x="7" y="10"/>
                    <a:pt x="6" y="10"/>
                    <a:pt x="6" y="10"/>
                  </a:cubicBezTo>
                  <a:close/>
                  <a:moveTo>
                    <a:pt x="39" y="10"/>
                  </a:moveTo>
                  <a:cubicBezTo>
                    <a:pt x="37" y="9"/>
                    <a:pt x="37" y="9"/>
                    <a:pt x="37" y="9"/>
                  </a:cubicBezTo>
                  <a:cubicBezTo>
                    <a:pt x="37" y="8"/>
                    <a:pt x="37" y="8"/>
                    <a:pt x="37" y="8"/>
                  </a:cubicBezTo>
                  <a:cubicBezTo>
                    <a:pt x="37" y="8"/>
                    <a:pt x="37" y="8"/>
                    <a:pt x="37" y="8"/>
                  </a:cubicBezTo>
                  <a:cubicBezTo>
                    <a:pt x="37" y="8"/>
                    <a:pt x="37" y="8"/>
                    <a:pt x="37" y="8"/>
                  </a:cubicBezTo>
                  <a:cubicBezTo>
                    <a:pt x="37" y="8"/>
                    <a:pt x="37" y="8"/>
                    <a:pt x="37" y="8"/>
                  </a:cubicBezTo>
                  <a:cubicBezTo>
                    <a:pt x="40" y="9"/>
                    <a:pt x="40" y="9"/>
                    <a:pt x="40" y="9"/>
                  </a:cubicBezTo>
                  <a:cubicBezTo>
                    <a:pt x="40" y="9"/>
                    <a:pt x="40" y="9"/>
                    <a:pt x="40" y="10"/>
                  </a:cubicBezTo>
                  <a:cubicBezTo>
                    <a:pt x="40" y="10"/>
                    <a:pt x="40" y="10"/>
                    <a:pt x="40" y="10"/>
                  </a:cubicBezTo>
                  <a:cubicBezTo>
                    <a:pt x="40" y="10"/>
                    <a:pt x="40" y="10"/>
                    <a:pt x="39" y="10"/>
                  </a:cubicBezTo>
                  <a:cubicBezTo>
                    <a:pt x="39" y="10"/>
                    <a:pt x="39" y="10"/>
                    <a:pt x="39" y="10"/>
                  </a:cubicBezTo>
                  <a:cubicBezTo>
                    <a:pt x="39" y="10"/>
                    <a:pt x="39" y="10"/>
                    <a:pt x="39" y="10"/>
                  </a:cubicBezTo>
                  <a:close/>
                  <a:moveTo>
                    <a:pt x="11" y="8"/>
                  </a:moveTo>
                  <a:cubicBezTo>
                    <a:pt x="11" y="7"/>
                    <a:pt x="11" y="7"/>
                    <a:pt x="11" y="7"/>
                  </a:cubicBezTo>
                  <a:cubicBezTo>
                    <a:pt x="11" y="7"/>
                    <a:pt x="11" y="7"/>
                    <a:pt x="11" y="7"/>
                  </a:cubicBezTo>
                  <a:cubicBezTo>
                    <a:pt x="13" y="6"/>
                    <a:pt x="13" y="6"/>
                    <a:pt x="13" y="6"/>
                  </a:cubicBezTo>
                  <a:cubicBezTo>
                    <a:pt x="13" y="6"/>
                    <a:pt x="13" y="6"/>
                    <a:pt x="14" y="6"/>
                  </a:cubicBezTo>
                  <a:cubicBezTo>
                    <a:pt x="14" y="6"/>
                    <a:pt x="14" y="6"/>
                    <a:pt x="14" y="6"/>
                  </a:cubicBezTo>
                  <a:cubicBezTo>
                    <a:pt x="14" y="6"/>
                    <a:pt x="14" y="6"/>
                    <a:pt x="13" y="6"/>
                  </a:cubicBezTo>
                  <a:cubicBezTo>
                    <a:pt x="13" y="6"/>
                    <a:pt x="13" y="6"/>
                    <a:pt x="13" y="6"/>
                  </a:cubicBezTo>
                  <a:cubicBezTo>
                    <a:pt x="11" y="8"/>
                    <a:pt x="11" y="8"/>
                    <a:pt x="11" y="8"/>
                  </a:cubicBezTo>
                  <a:cubicBezTo>
                    <a:pt x="11" y="8"/>
                    <a:pt x="11" y="8"/>
                    <a:pt x="11" y="8"/>
                  </a:cubicBezTo>
                  <a:cubicBezTo>
                    <a:pt x="11" y="8"/>
                    <a:pt x="11" y="8"/>
                    <a:pt x="11" y="8"/>
                  </a:cubicBezTo>
                  <a:cubicBezTo>
                    <a:pt x="11" y="8"/>
                    <a:pt x="11" y="8"/>
                    <a:pt x="11" y="8"/>
                  </a:cubicBezTo>
                  <a:close/>
                  <a:moveTo>
                    <a:pt x="35" y="7"/>
                  </a:moveTo>
                  <a:cubicBezTo>
                    <a:pt x="33" y="6"/>
                    <a:pt x="33" y="6"/>
                    <a:pt x="33" y="6"/>
                  </a:cubicBezTo>
                  <a:cubicBezTo>
                    <a:pt x="32" y="6"/>
                    <a:pt x="32" y="6"/>
                    <a:pt x="33" y="5"/>
                  </a:cubicBezTo>
                  <a:cubicBezTo>
                    <a:pt x="33" y="5"/>
                    <a:pt x="33" y="5"/>
                    <a:pt x="33" y="5"/>
                  </a:cubicBezTo>
                  <a:cubicBezTo>
                    <a:pt x="33" y="5"/>
                    <a:pt x="33" y="5"/>
                    <a:pt x="33" y="5"/>
                  </a:cubicBezTo>
                  <a:cubicBezTo>
                    <a:pt x="33" y="5"/>
                    <a:pt x="33" y="5"/>
                    <a:pt x="33" y="5"/>
                  </a:cubicBezTo>
                  <a:cubicBezTo>
                    <a:pt x="35" y="7"/>
                    <a:pt x="35" y="7"/>
                    <a:pt x="35" y="7"/>
                  </a:cubicBezTo>
                  <a:cubicBezTo>
                    <a:pt x="35" y="7"/>
                    <a:pt x="36" y="7"/>
                    <a:pt x="35" y="7"/>
                  </a:cubicBezTo>
                  <a:cubicBezTo>
                    <a:pt x="35" y="7"/>
                    <a:pt x="35" y="7"/>
                    <a:pt x="35" y="7"/>
                  </a:cubicBezTo>
                  <a:cubicBezTo>
                    <a:pt x="35" y="7"/>
                    <a:pt x="35" y="7"/>
                    <a:pt x="35" y="7"/>
                  </a:cubicBezTo>
                  <a:cubicBezTo>
                    <a:pt x="35" y="7"/>
                    <a:pt x="35" y="7"/>
                    <a:pt x="35" y="7"/>
                  </a:cubicBezTo>
                  <a:cubicBezTo>
                    <a:pt x="35" y="7"/>
                    <a:pt x="35" y="7"/>
                    <a:pt x="35" y="7"/>
                  </a:cubicBezTo>
                  <a:close/>
                  <a:moveTo>
                    <a:pt x="15" y="5"/>
                  </a:moveTo>
                  <a:cubicBezTo>
                    <a:pt x="15" y="5"/>
                    <a:pt x="15" y="5"/>
                    <a:pt x="15" y="4"/>
                  </a:cubicBezTo>
                  <a:cubicBezTo>
                    <a:pt x="15" y="4"/>
                    <a:pt x="15" y="4"/>
                    <a:pt x="15" y="4"/>
                  </a:cubicBezTo>
                  <a:cubicBezTo>
                    <a:pt x="17" y="3"/>
                    <a:pt x="17" y="3"/>
                    <a:pt x="17" y="3"/>
                  </a:cubicBezTo>
                  <a:cubicBezTo>
                    <a:pt x="18" y="3"/>
                    <a:pt x="18" y="3"/>
                    <a:pt x="18" y="3"/>
                  </a:cubicBezTo>
                  <a:cubicBezTo>
                    <a:pt x="18" y="3"/>
                    <a:pt x="18" y="3"/>
                    <a:pt x="18" y="3"/>
                  </a:cubicBezTo>
                  <a:cubicBezTo>
                    <a:pt x="18" y="4"/>
                    <a:pt x="18" y="4"/>
                    <a:pt x="18" y="4"/>
                  </a:cubicBezTo>
                  <a:cubicBezTo>
                    <a:pt x="18" y="4"/>
                    <a:pt x="18" y="4"/>
                    <a:pt x="18" y="4"/>
                  </a:cubicBezTo>
                  <a:cubicBezTo>
                    <a:pt x="16" y="5"/>
                    <a:pt x="16" y="5"/>
                    <a:pt x="16" y="5"/>
                  </a:cubicBezTo>
                  <a:cubicBezTo>
                    <a:pt x="16" y="5"/>
                    <a:pt x="15" y="5"/>
                    <a:pt x="15" y="5"/>
                  </a:cubicBezTo>
                  <a:cubicBezTo>
                    <a:pt x="15" y="5"/>
                    <a:pt x="15" y="5"/>
                    <a:pt x="15" y="5"/>
                  </a:cubicBezTo>
                  <a:cubicBezTo>
                    <a:pt x="15" y="5"/>
                    <a:pt x="15" y="5"/>
                    <a:pt x="15" y="5"/>
                  </a:cubicBezTo>
                  <a:close/>
                  <a:moveTo>
                    <a:pt x="31" y="5"/>
                  </a:moveTo>
                  <a:cubicBezTo>
                    <a:pt x="28" y="4"/>
                    <a:pt x="28" y="4"/>
                    <a:pt x="28" y="4"/>
                  </a:cubicBezTo>
                  <a:cubicBezTo>
                    <a:pt x="28" y="3"/>
                    <a:pt x="28" y="3"/>
                    <a:pt x="28" y="3"/>
                  </a:cubicBezTo>
                  <a:cubicBezTo>
                    <a:pt x="28" y="3"/>
                    <a:pt x="28" y="3"/>
                    <a:pt x="28" y="3"/>
                  </a:cubicBezTo>
                  <a:cubicBezTo>
                    <a:pt x="28" y="3"/>
                    <a:pt x="29" y="3"/>
                    <a:pt x="29" y="3"/>
                  </a:cubicBezTo>
                  <a:cubicBezTo>
                    <a:pt x="29" y="3"/>
                    <a:pt x="29" y="3"/>
                    <a:pt x="29" y="3"/>
                  </a:cubicBezTo>
                  <a:cubicBezTo>
                    <a:pt x="31" y="4"/>
                    <a:pt x="31" y="4"/>
                    <a:pt x="31" y="4"/>
                  </a:cubicBezTo>
                  <a:cubicBezTo>
                    <a:pt x="31" y="4"/>
                    <a:pt x="31" y="4"/>
                    <a:pt x="31" y="5"/>
                  </a:cubicBezTo>
                  <a:cubicBezTo>
                    <a:pt x="31" y="5"/>
                    <a:pt x="31" y="5"/>
                    <a:pt x="31" y="5"/>
                  </a:cubicBezTo>
                  <a:cubicBezTo>
                    <a:pt x="31" y="5"/>
                    <a:pt x="31" y="5"/>
                    <a:pt x="31" y="5"/>
                  </a:cubicBezTo>
                  <a:cubicBezTo>
                    <a:pt x="31" y="5"/>
                    <a:pt x="31" y="5"/>
                    <a:pt x="31" y="5"/>
                  </a:cubicBezTo>
                  <a:cubicBezTo>
                    <a:pt x="31" y="5"/>
                    <a:pt x="31" y="5"/>
                    <a:pt x="31" y="5"/>
                  </a:cubicBezTo>
                  <a:close/>
                  <a:moveTo>
                    <a:pt x="19" y="2"/>
                  </a:moveTo>
                  <a:cubicBezTo>
                    <a:pt x="19" y="2"/>
                    <a:pt x="19" y="2"/>
                    <a:pt x="20" y="2"/>
                  </a:cubicBezTo>
                  <a:cubicBezTo>
                    <a:pt x="20" y="2"/>
                    <a:pt x="20" y="2"/>
                    <a:pt x="20"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3"/>
                    <a:pt x="20" y="3"/>
                    <a:pt x="20" y="3"/>
                  </a:cubicBezTo>
                  <a:cubicBezTo>
                    <a:pt x="20" y="3"/>
                    <a:pt x="20" y="3"/>
                    <a:pt x="20" y="3"/>
                  </a:cubicBezTo>
                  <a:cubicBezTo>
                    <a:pt x="20" y="3"/>
                    <a:pt x="20" y="3"/>
                    <a:pt x="20" y="3"/>
                  </a:cubicBezTo>
                  <a:cubicBezTo>
                    <a:pt x="20" y="3"/>
                    <a:pt x="19" y="3"/>
                    <a:pt x="19" y="2"/>
                  </a:cubicBezTo>
                  <a:close/>
                  <a:moveTo>
                    <a:pt x="26" y="2"/>
                  </a:moveTo>
                  <a:cubicBezTo>
                    <a:pt x="24" y="1"/>
                    <a:pt x="24" y="1"/>
                    <a:pt x="24" y="1"/>
                  </a:cubicBezTo>
                  <a:cubicBezTo>
                    <a:pt x="24" y="1"/>
                    <a:pt x="24" y="1"/>
                    <a:pt x="24" y="0"/>
                  </a:cubicBezTo>
                  <a:cubicBezTo>
                    <a:pt x="24" y="0"/>
                    <a:pt x="24" y="0"/>
                    <a:pt x="24" y="0"/>
                  </a:cubicBezTo>
                  <a:cubicBezTo>
                    <a:pt x="24" y="0"/>
                    <a:pt x="24" y="0"/>
                    <a:pt x="24" y="0"/>
                  </a:cubicBezTo>
                  <a:cubicBezTo>
                    <a:pt x="24" y="0"/>
                    <a:pt x="24" y="0"/>
                    <a:pt x="24" y="0"/>
                  </a:cubicBezTo>
                  <a:cubicBezTo>
                    <a:pt x="24" y="0"/>
                    <a:pt x="24" y="0"/>
                    <a:pt x="24" y="0"/>
                  </a:cubicBezTo>
                  <a:cubicBezTo>
                    <a:pt x="27" y="2"/>
                    <a:pt x="27" y="2"/>
                    <a:pt x="27" y="2"/>
                  </a:cubicBezTo>
                  <a:cubicBezTo>
                    <a:pt x="27" y="2"/>
                    <a:pt x="27" y="2"/>
                    <a:pt x="27" y="2"/>
                  </a:cubicBezTo>
                  <a:cubicBezTo>
                    <a:pt x="27" y="2"/>
                    <a:pt x="27" y="2"/>
                    <a:pt x="27" y="2"/>
                  </a:cubicBezTo>
                  <a:cubicBezTo>
                    <a:pt x="27" y="2"/>
                    <a:pt x="27" y="2"/>
                    <a:pt x="26" y="2"/>
                  </a:cubicBezTo>
                  <a:cubicBezTo>
                    <a:pt x="26" y="2"/>
                    <a:pt x="26" y="2"/>
                    <a:pt x="26" y="2"/>
                  </a:cubicBezTo>
                  <a:cubicBezTo>
                    <a:pt x="26" y="2"/>
                    <a:pt x="26" y="2"/>
                    <a:pt x="2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0" name="Freeform 46"/>
            <p:cNvSpPr>
              <a:spLocks noEditPoints="1"/>
            </p:cNvSpPr>
            <p:nvPr/>
          </p:nvSpPr>
          <p:spPr bwMode="auto">
            <a:xfrm>
              <a:off x="315" y="249"/>
              <a:ext cx="141" cy="168"/>
            </a:xfrm>
            <a:custGeom>
              <a:avLst/>
              <a:gdLst>
                <a:gd name="T0" fmla="*/ 2 w 59"/>
                <a:gd name="T1" fmla="*/ 0 h 70"/>
                <a:gd name="T2" fmla="*/ 3 w 59"/>
                <a:gd name="T3" fmla="*/ 11 h 70"/>
                <a:gd name="T4" fmla="*/ 53 w 59"/>
                <a:gd name="T5" fmla="*/ 9 h 70"/>
                <a:gd name="T6" fmla="*/ 7 w 59"/>
                <a:gd name="T7" fmla="*/ 42 h 70"/>
                <a:gd name="T8" fmla="*/ 23 w 59"/>
                <a:gd name="T9" fmla="*/ 50 h 70"/>
                <a:gd name="T10" fmla="*/ 21 w 59"/>
                <a:gd name="T11" fmla="*/ 69 h 70"/>
                <a:gd name="T12" fmla="*/ 49 w 59"/>
                <a:gd name="T13" fmla="*/ 60 h 70"/>
                <a:gd name="T14" fmla="*/ 51 w 59"/>
                <a:gd name="T15" fmla="*/ 56 h 70"/>
                <a:gd name="T16" fmla="*/ 59 w 59"/>
                <a:gd name="T17" fmla="*/ 9 h 70"/>
                <a:gd name="T18" fmla="*/ 12 w 59"/>
                <a:gd name="T19" fmla="*/ 23 h 70"/>
                <a:gd name="T20" fmla="*/ 18 w 59"/>
                <a:gd name="T21" fmla="*/ 25 h 70"/>
                <a:gd name="T22" fmla="*/ 20 w 59"/>
                <a:gd name="T23" fmla="*/ 27 h 70"/>
                <a:gd name="T24" fmla="*/ 18 w 59"/>
                <a:gd name="T25" fmla="*/ 31 h 70"/>
                <a:gd name="T26" fmla="*/ 22 w 59"/>
                <a:gd name="T27" fmla="*/ 37 h 70"/>
                <a:gd name="T28" fmla="*/ 20 w 59"/>
                <a:gd name="T29" fmla="*/ 31 h 70"/>
                <a:gd name="T30" fmla="*/ 23 w 59"/>
                <a:gd name="T31" fmla="*/ 28 h 70"/>
                <a:gd name="T32" fmla="*/ 19 w 59"/>
                <a:gd name="T33" fmla="*/ 22 h 70"/>
                <a:gd name="T34" fmla="*/ 15 w 59"/>
                <a:gd name="T35" fmla="*/ 23 h 70"/>
                <a:gd name="T36" fmla="*/ 18 w 59"/>
                <a:gd name="T37" fmla="*/ 19 h 70"/>
                <a:gd name="T38" fmla="*/ 14 w 59"/>
                <a:gd name="T39" fmla="*/ 13 h 70"/>
                <a:gd name="T40" fmla="*/ 15 w 59"/>
                <a:gd name="T41" fmla="*/ 18 h 70"/>
                <a:gd name="T42" fmla="*/ 12 w 59"/>
                <a:gd name="T43" fmla="*/ 23 h 70"/>
                <a:gd name="T44" fmla="*/ 27 w 59"/>
                <a:gd name="T45" fmla="*/ 38 h 70"/>
                <a:gd name="T46" fmla="*/ 32 w 59"/>
                <a:gd name="T47" fmla="*/ 33 h 70"/>
                <a:gd name="T48" fmla="*/ 31 w 59"/>
                <a:gd name="T49" fmla="*/ 29 h 70"/>
                <a:gd name="T50" fmla="*/ 33 w 59"/>
                <a:gd name="T51" fmla="*/ 27 h 70"/>
                <a:gd name="T52" fmla="*/ 40 w 59"/>
                <a:gd name="T53" fmla="*/ 30 h 70"/>
                <a:gd name="T54" fmla="*/ 41 w 59"/>
                <a:gd name="T55" fmla="*/ 35 h 70"/>
                <a:gd name="T56" fmla="*/ 39 w 59"/>
                <a:gd name="T57" fmla="*/ 40 h 70"/>
                <a:gd name="T58" fmla="*/ 44 w 59"/>
                <a:gd name="T59" fmla="*/ 35 h 70"/>
                <a:gd name="T60" fmla="*/ 43 w 59"/>
                <a:gd name="T61" fmla="*/ 31 h 70"/>
                <a:gd name="T62" fmla="*/ 45 w 59"/>
                <a:gd name="T63" fmla="*/ 25 h 70"/>
                <a:gd name="T64" fmla="*/ 41 w 59"/>
                <a:gd name="T65" fmla="*/ 27 h 70"/>
                <a:gd name="T66" fmla="*/ 38 w 59"/>
                <a:gd name="T67" fmla="*/ 21 h 70"/>
                <a:gd name="T68" fmla="*/ 40 w 59"/>
                <a:gd name="T69" fmla="*/ 16 h 70"/>
                <a:gd name="T70" fmla="*/ 35 w 59"/>
                <a:gd name="T71" fmla="*/ 21 h 70"/>
                <a:gd name="T72" fmla="*/ 36 w 59"/>
                <a:gd name="T73" fmla="*/ 26 h 70"/>
                <a:gd name="T74" fmla="*/ 33 w 59"/>
                <a:gd name="T75" fmla="*/ 24 h 70"/>
                <a:gd name="T76" fmla="*/ 28 w 59"/>
                <a:gd name="T77" fmla="*/ 28 h 70"/>
                <a:gd name="T78" fmla="*/ 29 w 59"/>
                <a:gd name="T79" fmla="*/ 3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70">
                  <a:moveTo>
                    <a:pt x="57" y="7"/>
                  </a:moveTo>
                  <a:cubicBezTo>
                    <a:pt x="2" y="0"/>
                    <a:pt x="2" y="0"/>
                    <a:pt x="2" y="0"/>
                  </a:cubicBezTo>
                  <a:cubicBezTo>
                    <a:pt x="0" y="9"/>
                    <a:pt x="0" y="9"/>
                    <a:pt x="0" y="9"/>
                  </a:cubicBezTo>
                  <a:cubicBezTo>
                    <a:pt x="1" y="10"/>
                    <a:pt x="2" y="10"/>
                    <a:pt x="3" y="11"/>
                  </a:cubicBezTo>
                  <a:cubicBezTo>
                    <a:pt x="4" y="3"/>
                    <a:pt x="4" y="3"/>
                    <a:pt x="4" y="3"/>
                  </a:cubicBezTo>
                  <a:cubicBezTo>
                    <a:pt x="53" y="9"/>
                    <a:pt x="53" y="9"/>
                    <a:pt x="53" y="9"/>
                  </a:cubicBezTo>
                  <a:cubicBezTo>
                    <a:pt x="48" y="50"/>
                    <a:pt x="48" y="50"/>
                    <a:pt x="48" y="50"/>
                  </a:cubicBezTo>
                  <a:cubicBezTo>
                    <a:pt x="7" y="42"/>
                    <a:pt x="7" y="42"/>
                    <a:pt x="7" y="42"/>
                  </a:cubicBezTo>
                  <a:cubicBezTo>
                    <a:pt x="10" y="44"/>
                    <a:pt x="12" y="46"/>
                    <a:pt x="14" y="48"/>
                  </a:cubicBezTo>
                  <a:cubicBezTo>
                    <a:pt x="23" y="50"/>
                    <a:pt x="23" y="50"/>
                    <a:pt x="23" y="50"/>
                  </a:cubicBezTo>
                  <a:cubicBezTo>
                    <a:pt x="21" y="50"/>
                    <a:pt x="18" y="51"/>
                    <a:pt x="16" y="52"/>
                  </a:cubicBezTo>
                  <a:cubicBezTo>
                    <a:pt x="19" y="56"/>
                    <a:pt x="21" y="62"/>
                    <a:pt x="21" y="69"/>
                  </a:cubicBezTo>
                  <a:cubicBezTo>
                    <a:pt x="23" y="69"/>
                    <a:pt x="26" y="70"/>
                    <a:pt x="29" y="70"/>
                  </a:cubicBezTo>
                  <a:cubicBezTo>
                    <a:pt x="40" y="70"/>
                    <a:pt x="49" y="65"/>
                    <a:pt x="49" y="60"/>
                  </a:cubicBezTo>
                  <a:cubicBezTo>
                    <a:pt x="49" y="58"/>
                    <a:pt x="48" y="56"/>
                    <a:pt x="46" y="55"/>
                  </a:cubicBezTo>
                  <a:cubicBezTo>
                    <a:pt x="51" y="56"/>
                    <a:pt x="51" y="56"/>
                    <a:pt x="51" y="56"/>
                  </a:cubicBezTo>
                  <a:cubicBezTo>
                    <a:pt x="54" y="52"/>
                    <a:pt x="54" y="52"/>
                    <a:pt x="54" y="52"/>
                  </a:cubicBezTo>
                  <a:cubicBezTo>
                    <a:pt x="59" y="9"/>
                    <a:pt x="59" y="9"/>
                    <a:pt x="59" y="9"/>
                  </a:cubicBezTo>
                  <a:lnTo>
                    <a:pt x="57" y="7"/>
                  </a:lnTo>
                  <a:close/>
                  <a:moveTo>
                    <a:pt x="12" y="23"/>
                  </a:moveTo>
                  <a:cubicBezTo>
                    <a:pt x="12" y="23"/>
                    <a:pt x="12" y="23"/>
                    <a:pt x="12" y="24"/>
                  </a:cubicBezTo>
                  <a:cubicBezTo>
                    <a:pt x="18" y="25"/>
                    <a:pt x="18" y="25"/>
                    <a:pt x="18" y="25"/>
                  </a:cubicBezTo>
                  <a:cubicBezTo>
                    <a:pt x="18" y="27"/>
                    <a:pt x="18" y="27"/>
                    <a:pt x="18" y="27"/>
                  </a:cubicBezTo>
                  <a:cubicBezTo>
                    <a:pt x="20" y="27"/>
                    <a:pt x="20" y="27"/>
                    <a:pt x="20" y="27"/>
                  </a:cubicBezTo>
                  <a:cubicBezTo>
                    <a:pt x="19" y="31"/>
                    <a:pt x="19" y="31"/>
                    <a:pt x="19" y="31"/>
                  </a:cubicBezTo>
                  <a:cubicBezTo>
                    <a:pt x="18" y="31"/>
                    <a:pt x="18" y="31"/>
                    <a:pt x="18" y="31"/>
                  </a:cubicBezTo>
                  <a:cubicBezTo>
                    <a:pt x="17" y="36"/>
                    <a:pt x="17" y="36"/>
                    <a:pt x="17" y="36"/>
                  </a:cubicBezTo>
                  <a:cubicBezTo>
                    <a:pt x="22" y="37"/>
                    <a:pt x="22" y="37"/>
                    <a:pt x="22" y="37"/>
                  </a:cubicBezTo>
                  <a:cubicBezTo>
                    <a:pt x="22" y="32"/>
                    <a:pt x="22" y="32"/>
                    <a:pt x="22" y="32"/>
                  </a:cubicBezTo>
                  <a:cubicBezTo>
                    <a:pt x="20" y="31"/>
                    <a:pt x="20" y="31"/>
                    <a:pt x="20" y="31"/>
                  </a:cubicBezTo>
                  <a:cubicBezTo>
                    <a:pt x="21" y="27"/>
                    <a:pt x="21" y="27"/>
                    <a:pt x="21" y="27"/>
                  </a:cubicBezTo>
                  <a:cubicBezTo>
                    <a:pt x="23" y="28"/>
                    <a:pt x="23" y="28"/>
                    <a:pt x="23" y="28"/>
                  </a:cubicBezTo>
                  <a:cubicBezTo>
                    <a:pt x="23" y="22"/>
                    <a:pt x="23" y="22"/>
                    <a:pt x="23" y="22"/>
                  </a:cubicBezTo>
                  <a:cubicBezTo>
                    <a:pt x="19" y="22"/>
                    <a:pt x="19" y="22"/>
                    <a:pt x="19" y="22"/>
                  </a:cubicBezTo>
                  <a:cubicBezTo>
                    <a:pt x="19" y="24"/>
                    <a:pt x="19" y="24"/>
                    <a:pt x="19" y="24"/>
                  </a:cubicBezTo>
                  <a:cubicBezTo>
                    <a:pt x="15" y="23"/>
                    <a:pt x="15" y="23"/>
                    <a:pt x="15" y="23"/>
                  </a:cubicBezTo>
                  <a:cubicBezTo>
                    <a:pt x="16" y="18"/>
                    <a:pt x="16" y="18"/>
                    <a:pt x="16" y="18"/>
                  </a:cubicBezTo>
                  <a:cubicBezTo>
                    <a:pt x="18" y="19"/>
                    <a:pt x="18" y="19"/>
                    <a:pt x="18" y="19"/>
                  </a:cubicBezTo>
                  <a:cubicBezTo>
                    <a:pt x="18" y="13"/>
                    <a:pt x="18" y="13"/>
                    <a:pt x="18" y="13"/>
                  </a:cubicBezTo>
                  <a:cubicBezTo>
                    <a:pt x="14" y="13"/>
                    <a:pt x="14" y="13"/>
                    <a:pt x="14" y="13"/>
                  </a:cubicBezTo>
                  <a:cubicBezTo>
                    <a:pt x="13" y="18"/>
                    <a:pt x="13" y="18"/>
                    <a:pt x="13" y="18"/>
                  </a:cubicBezTo>
                  <a:cubicBezTo>
                    <a:pt x="15" y="18"/>
                    <a:pt x="15" y="18"/>
                    <a:pt x="15" y="18"/>
                  </a:cubicBezTo>
                  <a:cubicBezTo>
                    <a:pt x="14" y="23"/>
                    <a:pt x="14" y="23"/>
                    <a:pt x="14" y="23"/>
                  </a:cubicBezTo>
                  <a:lnTo>
                    <a:pt x="12" y="23"/>
                  </a:lnTo>
                  <a:close/>
                  <a:moveTo>
                    <a:pt x="27" y="32"/>
                  </a:moveTo>
                  <a:cubicBezTo>
                    <a:pt x="27" y="38"/>
                    <a:pt x="27" y="38"/>
                    <a:pt x="27" y="38"/>
                  </a:cubicBezTo>
                  <a:cubicBezTo>
                    <a:pt x="31" y="38"/>
                    <a:pt x="31" y="38"/>
                    <a:pt x="31" y="38"/>
                  </a:cubicBezTo>
                  <a:cubicBezTo>
                    <a:pt x="32" y="33"/>
                    <a:pt x="32" y="33"/>
                    <a:pt x="32" y="33"/>
                  </a:cubicBezTo>
                  <a:cubicBezTo>
                    <a:pt x="30" y="33"/>
                    <a:pt x="30" y="33"/>
                    <a:pt x="30" y="33"/>
                  </a:cubicBezTo>
                  <a:cubicBezTo>
                    <a:pt x="31" y="29"/>
                    <a:pt x="31" y="29"/>
                    <a:pt x="31" y="29"/>
                  </a:cubicBezTo>
                  <a:cubicBezTo>
                    <a:pt x="32" y="29"/>
                    <a:pt x="32" y="29"/>
                    <a:pt x="32" y="29"/>
                  </a:cubicBezTo>
                  <a:cubicBezTo>
                    <a:pt x="33" y="27"/>
                    <a:pt x="33" y="27"/>
                    <a:pt x="33" y="27"/>
                  </a:cubicBezTo>
                  <a:cubicBezTo>
                    <a:pt x="40" y="28"/>
                    <a:pt x="40" y="28"/>
                    <a:pt x="40" y="28"/>
                  </a:cubicBezTo>
                  <a:cubicBezTo>
                    <a:pt x="40" y="30"/>
                    <a:pt x="40" y="30"/>
                    <a:pt x="40" y="30"/>
                  </a:cubicBezTo>
                  <a:cubicBezTo>
                    <a:pt x="42" y="30"/>
                    <a:pt x="42" y="30"/>
                    <a:pt x="42" y="30"/>
                  </a:cubicBezTo>
                  <a:cubicBezTo>
                    <a:pt x="41" y="35"/>
                    <a:pt x="41" y="35"/>
                    <a:pt x="41" y="35"/>
                  </a:cubicBezTo>
                  <a:cubicBezTo>
                    <a:pt x="40" y="34"/>
                    <a:pt x="40" y="34"/>
                    <a:pt x="40" y="34"/>
                  </a:cubicBezTo>
                  <a:cubicBezTo>
                    <a:pt x="39" y="40"/>
                    <a:pt x="39" y="40"/>
                    <a:pt x="39" y="40"/>
                  </a:cubicBezTo>
                  <a:cubicBezTo>
                    <a:pt x="44" y="40"/>
                    <a:pt x="44" y="40"/>
                    <a:pt x="44" y="40"/>
                  </a:cubicBezTo>
                  <a:cubicBezTo>
                    <a:pt x="44" y="35"/>
                    <a:pt x="44" y="35"/>
                    <a:pt x="44" y="35"/>
                  </a:cubicBezTo>
                  <a:cubicBezTo>
                    <a:pt x="43" y="35"/>
                    <a:pt x="43" y="35"/>
                    <a:pt x="43" y="35"/>
                  </a:cubicBezTo>
                  <a:cubicBezTo>
                    <a:pt x="43" y="31"/>
                    <a:pt x="43" y="31"/>
                    <a:pt x="43" y="31"/>
                  </a:cubicBezTo>
                  <a:cubicBezTo>
                    <a:pt x="45" y="31"/>
                    <a:pt x="45" y="31"/>
                    <a:pt x="45" y="31"/>
                  </a:cubicBezTo>
                  <a:cubicBezTo>
                    <a:pt x="45" y="25"/>
                    <a:pt x="45" y="25"/>
                    <a:pt x="45" y="25"/>
                  </a:cubicBezTo>
                  <a:cubicBezTo>
                    <a:pt x="41" y="25"/>
                    <a:pt x="41" y="25"/>
                    <a:pt x="41" y="25"/>
                  </a:cubicBezTo>
                  <a:cubicBezTo>
                    <a:pt x="41" y="27"/>
                    <a:pt x="41" y="27"/>
                    <a:pt x="41" y="27"/>
                  </a:cubicBezTo>
                  <a:cubicBezTo>
                    <a:pt x="37" y="26"/>
                    <a:pt x="37" y="26"/>
                    <a:pt x="37" y="26"/>
                  </a:cubicBezTo>
                  <a:cubicBezTo>
                    <a:pt x="38" y="21"/>
                    <a:pt x="38" y="21"/>
                    <a:pt x="38" y="21"/>
                  </a:cubicBezTo>
                  <a:cubicBezTo>
                    <a:pt x="40" y="22"/>
                    <a:pt x="40" y="22"/>
                    <a:pt x="40" y="22"/>
                  </a:cubicBezTo>
                  <a:cubicBezTo>
                    <a:pt x="40" y="16"/>
                    <a:pt x="40" y="16"/>
                    <a:pt x="40" y="16"/>
                  </a:cubicBezTo>
                  <a:cubicBezTo>
                    <a:pt x="36" y="16"/>
                    <a:pt x="36" y="16"/>
                    <a:pt x="36" y="16"/>
                  </a:cubicBezTo>
                  <a:cubicBezTo>
                    <a:pt x="35" y="21"/>
                    <a:pt x="35" y="21"/>
                    <a:pt x="35" y="21"/>
                  </a:cubicBezTo>
                  <a:cubicBezTo>
                    <a:pt x="37" y="21"/>
                    <a:pt x="37" y="21"/>
                    <a:pt x="37" y="21"/>
                  </a:cubicBezTo>
                  <a:cubicBezTo>
                    <a:pt x="36" y="26"/>
                    <a:pt x="36" y="26"/>
                    <a:pt x="36" y="26"/>
                  </a:cubicBezTo>
                  <a:cubicBezTo>
                    <a:pt x="33" y="26"/>
                    <a:pt x="33" y="26"/>
                    <a:pt x="33" y="26"/>
                  </a:cubicBezTo>
                  <a:cubicBezTo>
                    <a:pt x="33" y="24"/>
                    <a:pt x="33" y="24"/>
                    <a:pt x="33" y="24"/>
                  </a:cubicBezTo>
                  <a:cubicBezTo>
                    <a:pt x="28" y="23"/>
                    <a:pt x="28" y="23"/>
                    <a:pt x="28" y="23"/>
                  </a:cubicBezTo>
                  <a:cubicBezTo>
                    <a:pt x="28" y="28"/>
                    <a:pt x="28" y="28"/>
                    <a:pt x="28" y="28"/>
                  </a:cubicBezTo>
                  <a:cubicBezTo>
                    <a:pt x="30" y="29"/>
                    <a:pt x="30" y="29"/>
                    <a:pt x="30" y="29"/>
                  </a:cubicBezTo>
                  <a:cubicBezTo>
                    <a:pt x="29" y="33"/>
                    <a:pt x="29" y="33"/>
                    <a:pt x="29" y="33"/>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4" name="Title 3"/>
          <p:cNvSpPr>
            <a:spLocks noGrp="1"/>
          </p:cNvSpPr>
          <p:nvPr>
            <p:ph type="title"/>
          </p:nvPr>
        </p:nvSpPr>
        <p:spPr/>
        <p:txBody>
          <a:bodyPr/>
          <a:lstStyle/>
          <a:p>
            <a:r>
              <a:rPr lang="en-US" dirty="0"/>
              <a:t>APS delivers enterprise-ready Hadoop with HDInsight</a:t>
            </a:r>
            <a:br>
              <a:rPr lang="en-US" dirty="0"/>
            </a:br>
            <a:r>
              <a:rPr lang="en-US" sz="2200" dirty="0">
                <a:solidFill>
                  <a:schemeClr val="accent4"/>
                </a:solidFill>
              </a:rPr>
              <a:t>Manageable, </a:t>
            </a:r>
            <a:r>
              <a:rPr lang="en-US" sz="2200" dirty="0" smtClean="0">
                <a:solidFill>
                  <a:schemeClr val="accent4"/>
                </a:solidFill>
              </a:rPr>
              <a:t>secured, </a:t>
            </a:r>
            <a:r>
              <a:rPr lang="en-US" sz="2200" dirty="0">
                <a:solidFill>
                  <a:schemeClr val="accent4"/>
                </a:solidFill>
              </a:rPr>
              <a:t>and highly available Hadoop integrated into the appliance</a:t>
            </a:r>
            <a:r>
              <a:rPr lang="en-US" sz="2400" dirty="0">
                <a:solidFill>
                  <a:schemeClr val="accent4"/>
                </a:solidFill>
              </a:rPr>
              <a:t/>
            </a:r>
            <a:br>
              <a:rPr lang="en-US" sz="2400" dirty="0">
                <a:solidFill>
                  <a:schemeClr val="accent4"/>
                </a:solidFill>
              </a:rPr>
            </a:br>
            <a:endParaRPr lang="en-US" sz="2400" dirty="0">
              <a:solidFill>
                <a:schemeClr val="accent4"/>
              </a:solidFill>
            </a:endParaRPr>
          </a:p>
        </p:txBody>
      </p:sp>
    </p:spTree>
    <p:extLst>
      <p:ext uri="{BB962C8B-B14F-4D97-AF65-F5344CB8AC3E}">
        <p14:creationId xmlns:p14="http://schemas.microsoft.com/office/powerpoint/2010/main" val="3119304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402336" y="1682496"/>
            <a:ext cx="5326144" cy="498678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3" tIns="45708" rIns="91413" bIns="45708"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8" name="Rectangle 57"/>
          <p:cNvSpPr/>
          <p:nvPr/>
        </p:nvSpPr>
        <p:spPr>
          <a:xfrm>
            <a:off x="6647688" y="1682496"/>
            <a:ext cx="5326144" cy="498678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3" tIns="45708" rIns="91413" bIns="45708"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9" name="TextBox 58"/>
          <p:cNvSpPr txBox="1"/>
          <p:nvPr/>
        </p:nvSpPr>
        <p:spPr>
          <a:xfrm>
            <a:off x="6569750" y="1682496"/>
            <a:ext cx="5055879" cy="651739"/>
          </a:xfrm>
          <a:prstGeom prst="rect">
            <a:avLst/>
          </a:prstGeom>
          <a:noFill/>
        </p:spPr>
        <p:txBody>
          <a:bodyPr wrap="none" lIns="182826" tIns="182826" rIns="182826" bIns="182826" rtlCol="0">
            <a:spAutoFit/>
          </a:bodyPr>
          <a:lstStyle/>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C3C00"/>
                </a:solidFill>
                <a:effectLst/>
                <a:uLnTx/>
                <a:uFillTx/>
                <a:latin typeface="Segoe UI Light" pitchFamily="34" charset="0"/>
                <a:ea typeface="+mn-ea"/>
                <a:cs typeface="+mn-cs"/>
              </a:rPr>
              <a:t>Move HDFS into the warehouse before analysis</a:t>
            </a:r>
            <a:endParaRPr kumimoji="0" lang="en-US" sz="1800" b="0" i="0" u="none" strike="noStrike" kern="1200" cap="none" spc="0" normalizeH="0" baseline="0" noProof="0" dirty="0">
              <a:ln>
                <a:noFill/>
              </a:ln>
              <a:solidFill>
                <a:srgbClr val="DC3C00"/>
              </a:solidFill>
              <a:effectLst/>
              <a:uLnTx/>
              <a:uFillTx/>
              <a:latin typeface="Segoe UI Light" pitchFamily="34" charset="0"/>
              <a:ea typeface="+mn-ea"/>
              <a:cs typeface="+mn-cs"/>
            </a:endParaRPr>
          </a:p>
        </p:txBody>
      </p:sp>
      <p:sp>
        <p:nvSpPr>
          <p:cNvPr id="66" name="Rectangle 65"/>
          <p:cNvSpPr/>
          <p:nvPr/>
        </p:nvSpPr>
        <p:spPr bwMode="auto">
          <a:xfrm>
            <a:off x="2927030" y="5097081"/>
            <a:ext cx="1371599" cy="137160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13" tIns="91413" rIns="0" bIns="0" numCol="1" spcCol="0" rtlCol="0" fromWordArt="0" anchor="t" anchorCtr="0" forceAA="0" compatLnSpc="1">
            <a:prstTxWarp prst="textNoShape">
              <a:avLst/>
            </a:prstTxWarp>
            <a:noAutofit/>
          </a:bodyPr>
          <a:lstStyle/>
          <a:p>
            <a:pPr marL="0" marR="0" lvl="0" indent="0" algn="l" defTabSz="1788927"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136" normalizeH="0" baseline="0" noProof="0" dirty="0">
                <a:ln w="3175">
                  <a:noFill/>
                </a:ln>
                <a:gradFill>
                  <a:gsLst>
                    <a:gs pos="1250">
                      <a:srgbClr val="FFFFFF"/>
                    </a:gs>
                    <a:gs pos="100000">
                      <a:srgbClr val="FFFFFF"/>
                    </a:gs>
                  </a:gsLst>
                  <a:lin ang="5400000" scaled="0"/>
                </a:gradFill>
                <a:effectLst/>
                <a:uLnTx/>
                <a:uFillTx/>
                <a:latin typeface="Segoe UI Light" pitchFamily="34" charset="0"/>
                <a:ea typeface="+mn-ea"/>
                <a:cs typeface="Segoe UI" pitchFamily="34" charset="0"/>
              </a:rPr>
              <a:t>HDFS </a:t>
            </a:r>
          </a:p>
          <a:p>
            <a:pPr marL="0" marR="0" lvl="0" indent="0" algn="l" defTabSz="1788927"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136" normalizeH="0" baseline="0" noProof="0" dirty="0">
                <a:ln w="3175">
                  <a:noFill/>
                </a:ln>
                <a:gradFill>
                  <a:gsLst>
                    <a:gs pos="1250">
                      <a:srgbClr val="FFFFFF"/>
                    </a:gs>
                    <a:gs pos="100000">
                      <a:srgbClr val="FFFFFF"/>
                    </a:gs>
                  </a:gsLst>
                  <a:lin ang="5400000" scaled="0"/>
                </a:gradFill>
                <a:effectLst/>
                <a:uLnTx/>
                <a:uFillTx/>
                <a:latin typeface="Segoe UI Light" pitchFamily="34" charset="0"/>
                <a:ea typeface="+mn-ea"/>
                <a:cs typeface="Segoe UI" pitchFamily="34" charset="0"/>
              </a:rPr>
              <a:t>(Hadoop)</a:t>
            </a:r>
          </a:p>
        </p:txBody>
      </p:sp>
      <p:grpSp>
        <p:nvGrpSpPr>
          <p:cNvPr id="4" name="Group 3"/>
          <p:cNvGrpSpPr/>
          <p:nvPr/>
        </p:nvGrpSpPr>
        <p:grpSpPr>
          <a:xfrm>
            <a:off x="1822545" y="3586341"/>
            <a:ext cx="2485726" cy="1263738"/>
            <a:chOff x="1866897" y="3586338"/>
            <a:chExt cx="2485726" cy="1263738"/>
          </a:xfrm>
        </p:grpSpPr>
        <p:sp>
          <p:nvSpPr>
            <p:cNvPr id="42" name="Rectangle 41"/>
            <p:cNvSpPr/>
            <p:nvPr/>
          </p:nvSpPr>
          <p:spPr>
            <a:xfrm>
              <a:off x="1866897" y="4171333"/>
              <a:ext cx="2485726" cy="6760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9" name="Pentagon 78"/>
            <p:cNvSpPr/>
            <p:nvPr/>
          </p:nvSpPr>
          <p:spPr>
            <a:xfrm rot="16200000">
              <a:off x="2648591" y="3276742"/>
              <a:ext cx="922338" cy="1541529"/>
            </a:xfrm>
            <a:prstGeom prst="homePlat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9789"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80" name="Picture 16" descr="http://www.jkspeaks.com/wordpress/wp-content/uploads/2011/05/mapreduce-logo.jpg"/>
            <p:cNvPicPr>
              <a:picLocks noChangeAspect="1" noChangeArrowheads="1"/>
            </p:cNvPicPr>
            <p:nvPr/>
          </p:nvPicPr>
          <p:blipFill>
            <a:blip r:embed="rId3">
              <a:grayscl/>
              <a:extLst>
                <a:ext uri="{28A0092B-C50C-407E-A947-70E740481C1C}">
                  <a14:useLocalDpi xmlns:a14="http://schemas.microsoft.com/office/drawing/2010/main" val="0"/>
                </a:ext>
              </a:extLst>
            </a:blip>
            <a:srcRect/>
            <a:stretch>
              <a:fillRect/>
            </a:stretch>
          </p:blipFill>
          <p:spPr bwMode="auto">
            <a:xfrm>
              <a:off x="2044409" y="4162089"/>
              <a:ext cx="2130703" cy="687987"/>
            </a:xfrm>
            <a:prstGeom prst="rect">
              <a:avLst/>
            </a:prstGeom>
            <a:solidFill>
              <a:srgbClr val="FFFFFF"/>
            </a:solidFill>
            <a:extLst/>
          </p:spPr>
        </p:pic>
      </p:grpSp>
      <p:pic>
        <p:nvPicPr>
          <p:cNvPr id="83" name="Picture 2"/>
          <p:cNvPicPr>
            <a:picLocks noChangeAspect="1" noChangeArrowheads="1"/>
          </p:cNvPicPr>
          <p:nvPr/>
        </p:nvPicPr>
        <p:blipFill>
          <a:blip r:embed="rId4" cstate="screen">
            <a:extLst>
              <a:ext uri="{28A0092B-C50C-407E-A947-70E740481C1C}">
                <a14:useLocalDpi xmlns:a14="http://schemas.microsoft.com/office/drawing/2010/main" val="0"/>
              </a:ext>
            </a:extLst>
          </a:blip>
          <a:stretch>
            <a:fillRect/>
          </a:stretch>
        </p:blipFill>
        <p:spPr bwMode="auto">
          <a:xfrm>
            <a:off x="3195554" y="5752703"/>
            <a:ext cx="823335" cy="6092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 name="Freeform 27"/>
          <p:cNvSpPr>
            <a:spLocks noChangeAspect="1" noEditPoints="1"/>
          </p:cNvSpPr>
          <p:nvPr/>
        </p:nvSpPr>
        <p:spPr bwMode="black">
          <a:xfrm>
            <a:off x="9639861" y="2389504"/>
            <a:ext cx="1714922" cy="1104707"/>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chemeClr val="tx2"/>
          </a:solidFill>
          <a:extLst/>
        </p:spPr>
        <p:txBody>
          <a:bodyPr vert="horz" wrap="square" lIns="124310" tIns="62156" rIns="124310" bIns="62156" numCol="1" anchor="t" anchorCtr="0" compatLnSpc="1">
            <a:prstTxWarp prst="textNoShape">
              <a:avLst/>
            </a:prstTxWarp>
          </a:bodyPr>
          <a:lstStyle/>
          <a:p>
            <a:pPr marL="0" marR="0" lvl="0" indent="0" algn="l" defTabSz="123974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grpSp>
        <p:nvGrpSpPr>
          <p:cNvPr id="87" name="Group 86"/>
          <p:cNvGrpSpPr/>
          <p:nvPr/>
        </p:nvGrpSpPr>
        <p:grpSpPr>
          <a:xfrm>
            <a:off x="7113253" y="5076425"/>
            <a:ext cx="4022275" cy="1386104"/>
            <a:chOff x="7121867" y="5076423"/>
            <a:chExt cx="4022275" cy="1386104"/>
          </a:xfrm>
        </p:grpSpPr>
        <p:sp>
          <p:nvSpPr>
            <p:cNvPr id="88" name="Pentagon 87"/>
            <p:cNvSpPr/>
            <p:nvPr/>
          </p:nvSpPr>
          <p:spPr>
            <a:xfrm>
              <a:off x="8610430" y="5076423"/>
              <a:ext cx="1198835" cy="1371601"/>
            </a:xfrm>
            <a:prstGeom prst="homePlate">
              <a:avLst/>
            </a:prstGeom>
            <a:solidFill>
              <a:srgbClr val="FFFFFF">
                <a:alpha val="5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39789"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505050"/>
                  </a:solidFill>
                  <a:effectLst/>
                  <a:uLnTx/>
                  <a:uFillTx/>
                  <a:latin typeface="Segoe UI"/>
                  <a:ea typeface="+mn-ea"/>
                  <a:cs typeface="+mn-cs"/>
                </a:rPr>
                <a:t>ETL</a:t>
              </a:r>
            </a:p>
          </p:txBody>
        </p:sp>
        <p:sp>
          <p:nvSpPr>
            <p:cNvPr id="89" name="Rectangle 88"/>
            <p:cNvSpPr/>
            <p:nvPr/>
          </p:nvSpPr>
          <p:spPr bwMode="auto">
            <a:xfrm>
              <a:off x="9772542" y="5076424"/>
              <a:ext cx="1371600" cy="137160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1788927"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136" normalizeH="0" baseline="0" noProof="0" dirty="0">
                  <a:ln w="3175">
                    <a:noFill/>
                  </a:ln>
                  <a:gradFill>
                    <a:gsLst>
                      <a:gs pos="1250">
                        <a:srgbClr val="FFFFFF"/>
                      </a:gs>
                      <a:gs pos="100000">
                        <a:srgbClr val="FFFFFF"/>
                      </a:gs>
                    </a:gsLst>
                    <a:lin ang="5400000" scaled="0"/>
                  </a:gradFill>
                  <a:effectLst/>
                  <a:uLnTx/>
                  <a:uFillTx/>
                  <a:latin typeface="Segoe UI Light" pitchFamily="34" charset="0"/>
                  <a:ea typeface="+mn-ea"/>
                  <a:cs typeface="Segoe UI" pitchFamily="34" charset="0"/>
                </a:rPr>
                <a:t>Warehouse</a:t>
              </a:r>
            </a:p>
          </p:txBody>
        </p:sp>
        <p:grpSp>
          <p:nvGrpSpPr>
            <p:cNvPr id="90" name="Group 89"/>
            <p:cNvGrpSpPr/>
            <p:nvPr/>
          </p:nvGrpSpPr>
          <p:grpSpPr>
            <a:xfrm>
              <a:off x="9865993" y="5983050"/>
              <a:ext cx="1160683" cy="378654"/>
              <a:chOff x="2158411" y="5435524"/>
              <a:chExt cx="2666605" cy="1041479"/>
            </a:xfrm>
            <a:solidFill>
              <a:schemeClr val="bg1"/>
            </a:solidFill>
          </p:grpSpPr>
          <p:grpSp>
            <p:nvGrpSpPr>
              <p:cNvPr id="93" name="Group 92"/>
              <p:cNvGrpSpPr/>
              <p:nvPr/>
            </p:nvGrpSpPr>
            <p:grpSpPr>
              <a:xfrm>
                <a:off x="3852472" y="5435524"/>
                <a:ext cx="972544" cy="1041479"/>
                <a:chOff x="3852472" y="5435524"/>
                <a:chExt cx="972544" cy="1041479"/>
              </a:xfrm>
              <a:grpFill/>
            </p:grpSpPr>
            <p:sp>
              <p:nvSpPr>
                <p:cNvPr id="100" name="Oval 122"/>
                <p:cNvSpPr>
                  <a:spLocks noChangeArrowheads="1"/>
                </p:cNvSpPr>
                <p:nvPr/>
              </p:nvSpPr>
              <p:spPr bwMode="auto">
                <a:xfrm flipH="1">
                  <a:off x="3852472" y="5435524"/>
                  <a:ext cx="955758" cy="14717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01" name="Freeform 123"/>
                <p:cNvSpPr>
                  <a:spLocks noEditPoints="1"/>
                </p:cNvSpPr>
                <p:nvPr/>
              </p:nvSpPr>
              <p:spPr bwMode="auto">
                <a:xfrm flipH="1">
                  <a:off x="3856381" y="5537804"/>
                  <a:ext cx="968635" cy="93919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94" name="Group 93"/>
              <p:cNvGrpSpPr/>
              <p:nvPr/>
            </p:nvGrpSpPr>
            <p:grpSpPr>
              <a:xfrm>
                <a:off x="2928606" y="5767011"/>
                <a:ext cx="643639" cy="709989"/>
                <a:chOff x="2928606" y="5767011"/>
                <a:chExt cx="643639" cy="709989"/>
              </a:xfrm>
              <a:grpFill/>
            </p:grpSpPr>
            <p:sp>
              <p:nvSpPr>
                <p:cNvPr id="98" name="Oval 122"/>
                <p:cNvSpPr>
                  <a:spLocks noChangeArrowheads="1"/>
                </p:cNvSpPr>
                <p:nvPr/>
              </p:nvSpPr>
              <p:spPr bwMode="auto">
                <a:xfrm flipH="1">
                  <a:off x="2928606" y="5767011"/>
                  <a:ext cx="634860" cy="12156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99" name="Freeform 123"/>
                <p:cNvSpPr>
                  <a:spLocks noEditPoints="1"/>
                </p:cNvSpPr>
                <p:nvPr/>
              </p:nvSpPr>
              <p:spPr bwMode="auto">
                <a:xfrm flipH="1">
                  <a:off x="2928606" y="5867345"/>
                  <a:ext cx="643639" cy="609655"/>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95" name="Group 94"/>
              <p:cNvGrpSpPr/>
              <p:nvPr/>
            </p:nvGrpSpPr>
            <p:grpSpPr>
              <a:xfrm>
                <a:off x="2158411" y="5989543"/>
                <a:ext cx="508589" cy="487457"/>
                <a:chOff x="2209800" y="5989543"/>
                <a:chExt cx="508589" cy="487457"/>
              </a:xfrm>
              <a:grpFill/>
            </p:grpSpPr>
            <p:sp>
              <p:nvSpPr>
                <p:cNvPr id="96" name="Oval 122"/>
                <p:cNvSpPr>
                  <a:spLocks noChangeArrowheads="1"/>
                </p:cNvSpPr>
                <p:nvPr/>
              </p:nvSpPr>
              <p:spPr bwMode="auto">
                <a:xfrm flipH="1">
                  <a:off x="2209801" y="5989543"/>
                  <a:ext cx="501953" cy="758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97" name="Freeform 123"/>
                <p:cNvSpPr>
                  <a:spLocks noEditPoints="1"/>
                </p:cNvSpPr>
                <p:nvPr/>
              </p:nvSpPr>
              <p:spPr bwMode="auto">
                <a:xfrm flipH="1">
                  <a:off x="2209800" y="6051820"/>
                  <a:ext cx="508589" cy="425180"/>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2326121" rtl="0" eaLnBrk="1" fontAlgn="auto" latinLnBrk="0" hangingPunct="1">
                    <a:lnSpc>
                      <a:spcPct val="100000"/>
                    </a:lnSpc>
                    <a:spcBef>
                      <a:spcPts val="0"/>
                    </a:spcBef>
                    <a:spcAft>
                      <a:spcPts val="0"/>
                    </a:spcAft>
                    <a:buClrTx/>
                    <a:buSzTx/>
                    <a:buFontTx/>
                    <a:buNone/>
                    <a:tabLst/>
                    <a:defRPr/>
                  </a:pPr>
                  <a:endParaRPr kumimoji="0" lang="en-US" sz="44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sp>
          <p:nvSpPr>
            <p:cNvPr id="91" name="Rectangle 90"/>
            <p:cNvSpPr/>
            <p:nvPr/>
          </p:nvSpPr>
          <p:spPr bwMode="auto">
            <a:xfrm>
              <a:off x="7121867" y="5090927"/>
              <a:ext cx="1371600" cy="137160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0" bIns="0" numCol="1" spcCol="0" rtlCol="0" fromWordArt="0" anchor="t" anchorCtr="0" forceAA="0" compatLnSpc="1">
              <a:prstTxWarp prst="textNoShape">
                <a:avLst/>
              </a:prstTxWarp>
              <a:noAutofit/>
            </a:bodyPr>
            <a:lstStyle/>
            <a:p>
              <a:pPr marL="0" marR="0" lvl="0" indent="0" algn="l" defTabSz="1788927"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136" normalizeH="0" baseline="0" noProof="0" dirty="0">
                  <a:ln w="3175">
                    <a:noFill/>
                  </a:ln>
                  <a:gradFill>
                    <a:gsLst>
                      <a:gs pos="1250">
                        <a:srgbClr val="FFFFFF"/>
                      </a:gs>
                      <a:gs pos="100000">
                        <a:srgbClr val="FFFFFF"/>
                      </a:gs>
                    </a:gsLst>
                    <a:lin ang="5400000" scaled="0"/>
                  </a:gradFill>
                  <a:effectLst/>
                  <a:uLnTx/>
                  <a:uFillTx/>
                  <a:latin typeface="Segoe UI Light" pitchFamily="34" charset="0"/>
                  <a:ea typeface="+mn-ea"/>
                  <a:cs typeface="Segoe UI" pitchFamily="34" charset="0"/>
                </a:rPr>
                <a:t>HDFS </a:t>
              </a:r>
            </a:p>
            <a:p>
              <a:pPr marL="0" marR="0" lvl="0" indent="0" algn="l" defTabSz="1788927"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136" normalizeH="0" baseline="0" noProof="0" dirty="0">
                  <a:ln w="3175">
                    <a:noFill/>
                  </a:ln>
                  <a:gradFill>
                    <a:gsLst>
                      <a:gs pos="1250">
                        <a:srgbClr val="FFFFFF"/>
                      </a:gs>
                      <a:gs pos="100000">
                        <a:srgbClr val="FFFFFF"/>
                      </a:gs>
                    </a:gsLst>
                    <a:lin ang="5400000" scaled="0"/>
                  </a:gradFill>
                  <a:effectLst/>
                  <a:uLnTx/>
                  <a:uFillTx/>
                  <a:latin typeface="Segoe UI Light" pitchFamily="34" charset="0"/>
                  <a:ea typeface="+mn-ea"/>
                  <a:cs typeface="Segoe UI" pitchFamily="34" charset="0"/>
                </a:rPr>
                <a:t>(Hadoop)</a:t>
              </a:r>
            </a:p>
          </p:txBody>
        </p:sp>
        <p:pic>
          <p:nvPicPr>
            <p:cNvPr id="92" name="Picture 2"/>
            <p:cNvPicPr>
              <a:picLocks noChangeAspect="1" noChangeArrowheads="1"/>
            </p:cNvPicPr>
            <p:nvPr/>
          </p:nvPicPr>
          <p:blipFill>
            <a:blip r:embed="rId4" cstate="screen">
              <a:extLst>
                <a:ext uri="{28A0092B-C50C-407E-A947-70E740481C1C}">
                  <a14:useLocalDpi xmlns:a14="http://schemas.microsoft.com/office/drawing/2010/main" val="0"/>
                </a:ext>
              </a:extLst>
            </a:blip>
            <a:stretch>
              <a:fillRect/>
            </a:stretch>
          </p:blipFill>
          <p:spPr bwMode="auto">
            <a:xfrm>
              <a:off x="7465209" y="5779176"/>
              <a:ext cx="877747" cy="649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03" name="TextBox 102"/>
          <p:cNvSpPr txBox="1"/>
          <p:nvPr/>
        </p:nvSpPr>
        <p:spPr>
          <a:xfrm>
            <a:off x="3987560" y="3653161"/>
            <a:ext cx="1391625" cy="340620"/>
          </a:xfrm>
          <a:prstGeom prst="rect">
            <a:avLst/>
          </a:prstGeom>
          <a:noFill/>
        </p:spPr>
        <p:txBody>
          <a:bodyPr wrap="square" lIns="123977" tIns="61983" rIns="123977" bIns="61983" rtlCol="0">
            <a:spAutoFit/>
          </a:bodyPr>
          <a:lstStyle/>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Learn new skills</a:t>
            </a:r>
          </a:p>
        </p:txBody>
      </p:sp>
      <p:sp>
        <p:nvSpPr>
          <p:cNvPr id="105" name="Pentagon 104"/>
          <p:cNvSpPr/>
          <p:nvPr/>
        </p:nvSpPr>
        <p:spPr>
          <a:xfrm rot="16200000">
            <a:off x="10049190" y="3700566"/>
            <a:ext cx="897426" cy="1062564"/>
          </a:xfrm>
          <a:prstGeom prst="homePlat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1239789"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505050"/>
                </a:solidFill>
                <a:effectLst/>
                <a:uLnTx/>
                <a:uFillTx/>
                <a:latin typeface="Segoe UI"/>
                <a:ea typeface="+mn-ea"/>
                <a:cs typeface="+mn-cs"/>
              </a:rPr>
              <a:t>T-SQL</a:t>
            </a:r>
            <a:endParaRPr kumimoji="0" lang="en-US" sz="2400" b="0" i="0" u="none" strike="noStrike" kern="1200" cap="none" spc="0" normalizeH="0" baseline="0" noProof="0" dirty="0">
              <a:ln>
                <a:noFill/>
              </a:ln>
              <a:solidFill>
                <a:srgbClr val="505050"/>
              </a:solidFill>
              <a:effectLst/>
              <a:uLnTx/>
              <a:uFillTx/>
              <a:latin typeface="Segoe UI"/>
              <a:ea typeface="+mn-ea"/>
              <a:cs typeface="+mn-cs"/>
            </a:endParaRPr>
          </a:p>
        </p:txBody>
      </p:sp>
      <p:pic>
        <p:nvPicPr>
          <p:cNvPr id="107" name="Picture 6" descr="\\MAGNUM\Projects\Microsoft\Cloud Power FY12\Design\ICONS_PNG\Professionals.png"/>
          <p:cNvPicPr>
            <a:picLocks noChangeAspect="1" noChangeArrowheads="1"/>
          </p:cNvPicPr>
          <p:nvPr/>
        </p:nvPicPr>
        <p:blipFill>
          <a:blip r:embed="rId5" cstate="print">
            <a:duotone>
              <a:prstClr val="black"/>
              <a:schemeClr val="tx2">
                <a:tint val="45000"/>
                <a:satMod val="400000"/>
              </a:schemeClr>
            </a:duotone>
          </a:blip>
          <a:srcRect/>
          <a:stretch>
            <a:fillRect/>
          </a:stretch>
        </p:blipFill>
        <p:spPr bwMode="auto">
          <a:xfrm>
            <a:off x="4515406" y="2963896"/>
            <a:ext cx="662416" cy="662416"/>
          </a:xfrm>
          <a:prstGeom prst="rect">
            <a:avLst/>
          </a:prstGeom>
          <a:noFill/>
        </p:spPr>
      </p:pic>
      <p:sp>
        <p:nvSpPr>
          <p:cNvPr id="108" name="TextBox 107"/>
          <p:cNvSpPr txBox="1"/>
          <p:nvPr/>
        </p:nvSpPr>
        <p:spPr>
          <a:xfrm>
            <a:off x="4515406" y="5097083"/>
            <a:ext cx="1390391" cy="1384995"/>
          </a:xfrm>
          <a:prstGeom prst="rect">
            <a:avLst/>
          </a:prstGeom>
          <a:noFill/>
        </p:spPr>
        <p:txBody>
          <a:bodyPr wrap="square" lIns="0" tIns="0" rIns="0" bIns="0" rtlCol="0">
            <a:spAutoFit/>
          </a:bodyPr>
          <a:lstStyle/>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Build </a:t>
            </a:r>
          </a:p>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Integrate </a:t>
            </a:r>
          </a:p>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Manage</a:t>
            </a:r>
          </a:p>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Maintain</a:t>
            </a:r>
          </a:p>
          <a:p>
            <a:pPr marL="0" marR="0" lvl="0" indent="0" algn="l" defTabSz="1241803"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Support</a:t>
            </a:r>
          </a:p>
        </p:txBody>
      </p:sp>
      <p:sp>
        <p:nvSpPr>
          <p:cNvPr id="109" name="Title 34"/>
          <p:cNvSpPr>
            <a:spLocks noGrp="1"/>
          </p:cNvSpPr>
          <p:nvPr>
            <p:ph type="title"/>
          </p:nvPr>
        </p:nvSpPr>
        <p:spPr>
          <a:xfrm>
            <a:off x="274320" y="292082"/>
            <a:ext cx="11887200" cy="946413"/>
          </a:xfrm>
        </p:spPr>
        <p:txBody>
          <a:bodyPr/>
          <a:lstStyle/>
          <a:p>
            <a:r>
              <a:rPr lang="en-US" sz="3600" dirty="0" smtClean="0"/>
              <a:t>Hadoop alone is not the answer to all Big Data challenges</a:t>
            </a:r>
            <a:r>
              <a:rPr lang="en-US" dirty="0" smtClean="0"/>
              <a:t/>
            </a:r>
            <a:br>
              <a:rPr lang="en-US" dirty="0" smtClean="0"/>
            </a:br>
            <a:r>
              <a:rPr lang="en-US" sz="2200" dirty="0">
                <a:solidFill>
                  <a:schemeClr val="accent4"/>
                </a:solidFill>
              </a:rPr>
              <a:t>Steep learning curve, slow and inefficient</a:t>
            </a:r>
            <a:endParaRPr lang="en-US" sz="2200" dirty="0"/>
          </a:p>
        </p:txBody>
      </p:sp>
      <p:sp>
        <p:nvSpPr>
          <p:cNvPr id="38" name="TextBox 37"/>
          <p:cNvSpPr txBox="1"/>
          <p:nvPr/>
        </p:nvSpPr>
        <p:spPr>
          <a:xfrm>
            <a:off x="443596" y="1686319"/>
            <a:ext cx="5221443" cy="506901"/>
          </a:xfrm>
          <a:prstGeom prst="rect">
            <a:avLst/>
          </a:prstGeom>
          <a:noFill/>
        </p:spPr>
        <p:txBody>
          <a:bodyPr wrap="square" lIns="179233" tIns="179233" rIns="0" bIns="0" rtlCol="0">
            <a:spAutoFit/>
          </a:bodyPr>
          <a:lstStyle/>
          <a:p>
            <a:pPr marL="0" marR="0" lvl="0" indent="0" algn="l" defTabSz="1217702" rtl="0" eaLnBrk="1" fontAlgn="auto" latinLnBrk="0" hangingPunct="1">
              <a:lnSpc>
                <a:spcPct val="90000"/>
              </a:lnSpc>
              <a:spcBef>
                <a:spcPts val="0"/>
              </a:spcBef>
              <a:spcAft>
                <a:spcPts val="0"/>
              </a:spcAft>
              <a:buClrTx/>
              <a:buSzTx/>
              <a:buFontTx/>
              <a:buNone/>
              <a:tabLst/>
              <a:defRPr/>
            </a:pPr>
            <a:r>
              <a:rPr kumimoji="0" lang="en-US" sz="2300" b="0" i="0" u="none" strike="noStrike" kern="0" cap="none" spc="-38" normalizeH="0" baseline="0" noProof="0" dirty="0">
                <a:ln>
                  <a:noFill/>
                </a:ln>
                <a:solidFill>
                  <a:srgbClr val="DC3C00"/>
                </a:solidFill>
                <a:effectLst/>
                <a:uLnTx/>
                <a:uFillTx/>
                <a:latin typeface="Segoe UI Light"/>
                <a:ea typeface="+mn-ea"/>
                <a:cs typeface="+mn-cs"/>
              </a:rPr>
              <a:t>Hadoop </a:t>
            </a:r>
            <a:r>
              <a:rPr kumimoji="0" lang="en-US" sz="2300" b="0" i="0" u="none" strike="noStrike" kern="0" cap="none" spc="-38" normalizeH="0" baseline="0" noProof="0" dirty="0" smtClean="0">
                <a:ln>
                  <a:noFill/>
                </a:ln>
                <a:solidFill>
                  <a:srgbClr val="DC3C00"/>
                </a:solidFill>
                <a:effectLst/>
                <a:uLnTx/>
                <a:uFillTx/>
                <a:latin typeface="Segoe UI Light"/>
                <a:ea typeface="+mn-ea"/>
                <a:cs typeface="+mn-cs"/>
              </a:rPr>
              <a:t>ecosystem</a:t>
            </a:r>
            <a:endParaRPr kumimoji="0" lang="en-US" sz="2300" b="0" i="0" u="none" strike="noStrike" kern="0" cap="none" spc="-38" normalizeH="0" baseline="0" noProof="0" dirty="0">
              <a:ln>
                <a:noFill/>
              </a:ln>
              <a:solidFill>
                <a:srgbClr val="DC3C00"/>
              </a:solidFill>
              <a:effectLst/>
              <a:uLnTx/>
              <a:uFillTx/>
              <a:latin typeface="Segoe UI Light"/>
              <a:ea typeface="+mn-ea"/>
              <a:cs typeface="+mn-cs"/>
            </a:endParaRPr>
          </a:p>
        </p:txBody>
      </p:sp>
      <p:pic>
        <p:nvPicPr>
          <p:cNvPr id="40" name="Picture 39"/>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10207428" y="2600424"/>
            <a:ext cx="579788" cy="532120"/>
          </a:xfrm>
          <a:prstGeom prst="rect">
            <a:avLst/>
          </a:prstGeom>
        </p:spPr>
      </p:pic>
      <p:grpSp>
        <p:nvGrpSpPr>
          <p:cNvPr id="3" name="Group 2"/>
          <p:cNvGrpSpPr/>
          <p:nvPr/>
        </p:nvGrpSpPr>
        <p:grpSpPr>
          <a:xfrm>
            <a:off x="2272638" y="2411543"/>
            <a:ext cx="1714922" cy="1104707"/>
            <a:chOff x="2204607" y="2389503"/>
            <a:chExt cx="1714922" cy="1104707"/>
          </a:xfrm>
        </p:grpSpPr>
        <p:sp>
          <p:nvSpPr>
            <p:cNvPr id="43" name="Freeform 27"/>
            <p:cNvSpPr>
              <a:spLocks noChangeAspect="1" noEditPoints="1"/>
            </p:cNvSpPr>
            <p:nvPr/>
          </p:nvSpPr>
          <p:spPr bwMode="black">
            <a:xfrm>
              <a:off x="2204607" y="2389503"/>
              <a:ext cx="1714922" cy="1104707"/>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chemeClr val="tx2"/>
            </a:solidFill>
            <a:extLst/>
          </p:spPr>
          <p:txBody>
            <a:bodyPr vert="horz" wrap="square" lIns="124347" tIns="62174" rIns="124347" bIns="62174" numCol="1" anchor="t" anchorCtr="0" compatLnSpc="1">
              <a:prstTxWarp prst="textNoShape">
                <a:avLst/>
              </a:prstTxWarp>
            </a:bodyPr>
            <a:lstStyle/>
            <a:p>
              <a:pPr marL="0" marR="0" lvl="0" indent="0" algn="l" defTabSz="123974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pic>
          <p:nvPicPr>
            <p:cNvPr id="44" name="Picture 43"/>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2772174" y="2600424"/>
              <a:ext cx="579788" cy="532120"/>
            </a:xfrm>
            <a:prstGeom prst="rect">
              <a:avLst/>
            </a:prstGeom>
          </p:spPr>
        </p:pic>
      </p:grpSp>
      <p:grpSp>
        <p:nvGrpSpPr>
          <p:cNvPr id="37" name="Group 36"/>
          <p:cNvGrpSpPr/>
          <p:nvPr/>
        </p:nvGrpSpPr>
        <p:grpSpPr>
          <a:xfrm>
            <a:off x="6581667" y="3407169"/>
            <a:ext cx="2925350" cy="1375154"/>
            <a:chOff x="450827" y="2834204"/>
            <a:chExt cx="2925350" cy="1375154"/>
          </a:xfrm>
        </p:grpSpPr>
        <p:sp>
          <p:nvSpPr>
            <p:cNvPr id="39" name="Rectangle 38"/>
            <p:cNvSpPr/>
            <p:nvPr/>
          </p:nvSpPr>
          <p:spPr>
            <a:xfrm>
              <a:off x="591034" y="2834204"/>
              <a:ext cx="2662116" cy="1375154"/>
            </a:xfrm>
            <a:prstGeom prst="rect">
              <a:avLst/>
            </a:prstGeom>
            <a:solidFill>
              <a:schemeClr val="bg1"/>
            </a:solidFill>
            <a:ln>
              <a:solidFill>
                <a:srgbClr val="DC3C00"/>
              </a:solidFill>
            </a:ln>
          </p:spPr>
          <p:style>
            <a:lnRef idx="2">
              <a:schemeClr val="accent1">
                <a:shade val="50000"/>
              </a:schemeClr>
            </a:lnRef>
            <a:fillRef idx="1">
              <a:schemeClr val="accent1"/>
            </a:fillRef>
            <a:effectRef idx="0">
              <a:schemeClr val="accent1"/>
            </a:effectRef>
            <a:fontRef idx="minor">
              <a:schemeClr val="lt1"/>
            </a:fontRef>
          </p:style>
          <p:txBody>
            <a:bodyPr lIns="93241" tIns="46623" rIns="93241" bIns="46623" rtlCol="0" anchor="ctr"/>
            <a:lstStyle/>
            <a:p>
              <a:pPr marL="0" marR="0" lvl="0" indent="0" algn="ctr" defTabSz="932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5" name="TextBox 44"/>
            <p:cNvSpPr txBox="1"/>
            <p:nvPr/>
          </p:nvSpPr>
          <p:spPr>
            <a:xfrm>
              <a:off x="450827" y="2836811"/>
              <a:ext cx="2925350" cy="408066"/>
            </a:xfrm>
            <a:prstGeom prst="rect">
              <a:avLst/>
            </a:prstGeom>
            <a:noFill/>
          </p:spPr>
          <p:txBody>
            <a:bodyPr wrap="square" lIns="93241" tIns="46623" rIns="93241" bIns="46623" rtlCol="0">
              <a:spAutoFit/>
            </a:bodyPr>
            <a:lstStyle/>
            <a:p>
              <a:pPr marL="0" marR="0" lvl="0" indent="0" algn="ctr" defTabSz="93218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New </a:t>
              </a:r>
              <a:r>
                <a:rPr kumimoji="0" lang="en-US" sz="2000" b="0" i="0" u="none" strike="noStrike" kern="1200" cap="none" spc="0" normalizeH="0" baseline="0" noProof="0" dirty="0">
                  <a:ln>
                    <a:noFill/>
                  </a:ln>
                  <a:solidFill>
                    <a:srgbClr val="000000"/>
                  </a:solidFill>
                  <a:effectLst/>
                  <a:uLnTx/>
                  <a:uFillTx/>
                  <a:latin typeface="Segoe UI Light"/>
                  <a:ea typeface="+mn-ea"/>
                  <a:cs typeface="+mn-cs"/>
                </a:rPr>
                <a:t>data sources</a:t>
              </a:r>
            </a:p>
          </p:txBody>
        </p:sp>
        <p:sp>
          <p:nvSpPr>
            <p:cNvPr id="46" name="TextBox 45"/>
            <p:cNvSpPr txBox="1"/>
            <p:nvPr/>
          </p:nvSpPr>
          <p:spPr>
            <a:xfrm>
              <a:off x="796934" y="3918631"/>
              <a:ext cx="645845"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Devices</a:t>
              </a:r>
            </a:p>
          </p:txBody>
        </p:sp>
        <p:sp>
          <p:nvSpPr>
            <p:cNvPr id="47" name="TextBox 46"/>
            <p:cNvSpPr txBox="1"/>
            <p:nvPr/>
          </p:nvSpPr>
          <p:spPr>
            <a:xfrm>
              <a:off x="1542309" y="3919651"/>
              <a:ext cx="413078"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Web</a:t>
              </a:r>
            </a:p>
          </p:txBody>
        </p:sp>
        <p:sp>
          <p:nvSpPr>
            <p:cNvPr id="48" name="TextBox 47"/>
            <p:cNvSpPr txBox="1"/>
            <p:nvPr/>
          </p:nvSpPr>
          <p:spPr>
            <a:xfrm>
              <a:off x="1987904" y="3918631"/>
              <a:ext cx="627082"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Sensor</a:t>
              </a:r>
            </a:p>
          </p:txBody>
        </p:sp>
        <p:sp>
          <p:nvSpPr>
            <p:cNvPr id="49" name="TextBox 48"/>
            <p:cNvSpPr txBox="1"/>
            <p:nvPr/>
          </p:nvSpPr>
          <p:spPr>
            <a:xfrm>
              <a:off x="2665700" y="3923185"/>
              <a:ext cx="487175"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Social</a:t>
              </a:r>
            </a:p>
          </p:txBody>
        </p:sp>
        <p:grpSp>
          <p:nvGrpSpPr>
            <p:cNvPr id="50" name="Group 49"/>
            <p:cNvGrpSpPr/>
            <p:nvPr/>
          </p:nvGrpSpPr>
          <p:grpSpPr>
            <a:xfrm>
              <a:off x="794379" y="3425794"/>
              <a:ext cx="645830" cy="381925"/>
              <a:chOff x="2850173" y="4068523"/>
              <a:chExt cx="724052" cy="428355"/>
            </a:xfrm>
            <a:solidFill>
              <a:srgbClr val="0070C0"/>
            </a:solidFill>
          </p:grpSpPr>
          <p:sp>
            <p:nvSpPr>
              <p:cNvPr id="60" name="Freeform 43"/>
              <p:cNvSpPr>
                <a:spLocks noChangeAspect="1" noEditPoints="1"/>
              </p:cNvSpPr>
              <p:nvPr/>
            </p:nvSpPr>
            <p:spPr bwMode="black">
              <a:xfrm>
                <a:off x="2850173" y="4068523"/>
                <a:ext cx="220416" cy="424899"/>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 name="T100" fmla="*/ 273 w 602"/>
                  <a:gd name="T101" fmla="*/ 202 h 1156"/>
                  <a:gd name="T102" fmla="*/ 273 w 602"/>
                  <a:gd name="T103" fmla="*/ 911 h 1156"/>
                  <a:gd name="T104" fmla="*/ 462 w 602"/>
                  <a:gd name="T105" fmla="*/ 581 h 1156"/>
                  <a:gd name="T106" fmla="*/ 284 w 602"/>
                  <a:gd name="T107" fmla="*/ 391 h 1156"/>
                  <a:gd name="T108" fmla="*/ 284 w 602"/>
                  <a:gd name="T109" fmla="*/ 391 h 1156"/>
                  <a:gd name="T110" fmla="*/ 273 w 602"/>
                  <a:gd name="T111" fmla="*/ 391 h 1156"/>
                  <a:gd name="T112" fmla="*/ 462 w 602"/>
                  <a:gd name="T113" fmla="*/ 911 h 1156"/>
                  <a:gd name="T114" fmla="*/ 462 w 602"/>
                  <a:gd name="T115" fmla="*/ 37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moveTo>
                      <a:pt x="273" y="379"/>
                    </a:moveTo>
                    <a:cubicBezTo>
                      <a:pt x="95" y="379"/>
                      <a:pt x="95" y="379"/>
                      <a:pt x="95" y="379"/>
                    </a:cubicBezTo>
                    <a:cubicBezTo>
                      <a:pt x="95" y="202"/>
                      <a:pt x="95" y="202"/>
                      <a:pt x="95" y="202"/>
                    </a:cubicBezTo>
                    <a:cubicBezTo>
                      <a:pt x="273" y="202"/>
                      <a:pt x="273" y="202"/>
                      <a:pt x="273" y="202"/>
                    </a:cubicBezTo>
                    <a:lnTo>
                      <a:pt x="273" y="379"/>
                    </a:lnTo>
                    <a:close/>
                    <a:moveTo>
                      <a:pt x="95" y="769"/>
                    </a:moveTo>
                    <a:cubicBezTo>
                      <a:pt x="273" y="769"/>
                      <a:pt x="273" y="769"/>
                      <a:pt x="273" y="769"/>
                    </a:cubicBezTo>
                    <a:cubicBezTo>
                      <a:pt x="273" y="911"/>
                      <a:pt x="273" y="911"/>
                      <a:pt x="273" y="911"/>
                    </a:cubicBezTo>
                    <a:cubicBezTo>
                      <a:pt x="95" y="911"/>
                      <a:pt x="95" y="911"/>
                      <a:pt x="95" y="911"/>
                    </a:cubicBezTo>
                    <a:lnTo>
                      <a:pt x="95" y="769"/>
                    </a:lnTo>
                    <a:close/>
                    <a:moveTo>
                      <a:pt x="95" y="581"/>
                    </a:moveTo>
                    <a:cubicBezTo>
                      <a:pt x="462" y="581"/>
                      <a:pt x="462" y="581"/>
                      <a:pt x="462" y="581"/>
                    </a:cubicBezTo>
                    <a:cubicBezTo>
                      <a:pt x="462" y="758"/>
                      <a:pt x="462" y="758"/>
                      <a:pt x="462" y="758"/>
                    </a:cubicBezTo>
                    <a:cubicBezTo>
                      <a:pt x="95" y="758"/>
                      <a:pt x="95" y="758"/>
                      <a:pt x="95" y="758"/>
                    </a:cubicBezTo>
                    <a:lnTo>
                      <a:pt x="95" y="581"/>
                    </a:lnTo>
                    <a:close/>
                    <a:moveTo>
                      <a:pt x="284" y="391"/>
                    </a:moveTo>
                    <a:cubicBezTo>
                      <a:pt x="462" y="391"/>
                      <a:pt x="462" y="391"/>
                      <a:pt x="462" y="391"/>
                    </a:cubicBezTo>
                    <a:cubicBezTo>
                      <a:pt x="462" y="568"/>
                      <a:pt x="462" y="568"/>
                      <a:pt x="462" y="568"/>
                    </a:cubicBezTo>
                    <a:cubicBezTo>
                      <a:pt x="284" y="568"/>
                      <a:pt x="284" y="568"/>
                      <a:pt x="284" y="568"/>
                    </a:cubicBezTo>
                    <a:lnTo>
                      <a:pt x="284" y="391"/>
                    </a:lnTo>
                    <a:close/>
                    <a:moveTo>
                      <a:pt x="273" y="568"/>
                    </a:moveTo>
                    <a:cubicBezTo>
                      <a:pt x="95" y="568"/>
                      <a:pt x="95" y="568"/>
                      <a:pt x="95" y="568"/>
                    </a:cubicBezTo>
                    <a:cubicBezTo>
                      <a:pt x="95" y="391"/>
                      <a:pt x="95" y="391"/>
                      <a:pt x="95" y="391"/>
                    </a:cubicBezTo>
                    <a:cubicBezTo>
                      <a:pt x="273" y="391"/>
                      <a:pt x="273" y="391"/>
                      <a:pt x="273" y="391"/>
                    </a:cubicBezTo>
                    <a:lnTo>
                      <a:pt x="273" y="568"/>
                    </a:lnTo>
                    <a:close/>
                    <a:moveTo>
                      <a:pt x="284" y="769"/>
                    </a:moveTo>
                    <a:cubicBezTo>
                      <a:pt x="462" y="769"/>
                      <a:pt x="462" y="769"/>
                      <a:pt x="462" y="769"/>
                    </a:cubicBezTo>
                    <a:cubicBezTo>
                      <a:pt x="462" y="911"/>
                      <a:pt x="462" y="911"/>
                      <a:pt x="462" y="911"/>
                    </a:cubicBezTo>
                    <a:cubicBezTo>
                      <a:pt x="284" y="911"/>
                      <a:pt x="284" y="911"/>
                      <a:pt x="284" y="911"/>
                    </a:cubicBezTo>
                    <a:lnTo>
                      <a:pt x="284" y="769"/>
                    </a:lnTo>
                    <a:close/>
                    <a:moveTo>
                      <a:pt x="462" y="202"/>
                    </a:moveTo>
                    <a:cubicBezTo>
                      <a:pt x="462" y="379"/>
                      <a:pt x="462" y="379"/>
                      <a:pt x="462" y="379"/>
                    </a:cubicBezTo>
                    <a:cubicBezTo>
                      <a:pt x="284" y="379"/>
                      <a:pt x="284" y="379"/>
                      <a:pt x="284" y="379"/>
                    </a:cubicBezTo>
                    <a:cubicBezTo>
                      <a:pt x="284" y="202"/>
                      <a:pt x="284" y="202"/>
                      <a:pt x="284" y="202"/>
                    </a:cubicBezTo>
                    <a:lnTo>
                      <a:pt x="462" y="202"/>
                    </a:lnTo>
                    <a:close/>
                  </a:path>
                </a:pathLst>
              </a:custGeom>
              <a:grpFill/>
              <a:ln>
                <a:noFill/>
              </a:ln>
            </p:spPr>
            <p:txBody>
              <a:bodyPr vert="horz" wrap="square" lIns="89619" tIns="44810" rIns="89619" bIns="44810" numCol="1" anchor="t" anchorCtr="0" compatLnSpc="1">
                <a:prstTxWarp prst="textNoShape">
                  <a:avLst/>
                </a:prstTxWarp>
              </a:bodyPr>
              <a:lstStyle/>
              <a:p>
                <a:pPr marL="0" marR="0" lvl="0" indent="0" algn="l" defTabSz="932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61" name="Group 60"/>
              <p:cNvGrpSpPr/>
              <p:nvPr/>
            </p:nvGrpSpPr>
            <p:grpSpPr>
              <a:xfrm>
                <a:off x="3113588" y="4171950"/>
                <a:ext cx="460637" cy="324928"/>
                <a:chOff x="6432941" y="4098201"/>
                <a:chExt cx="709176" cy="500244"/>
              </a:xfrm>
              <a:grpFill/>
            </p:grpSpPr>
            <p:sp>
              <p:nvSpPr>
                <p:cNvPr id="62" name="Rounded Rectangle 6"/>
                <p:cNvSpPr>
                  <a:spLocks noChangeAspect="1"/>
                </p:cNvSpPr>
                <p:nvPr/>
              </p:nvSpPr>
              <p:spPr bwMode="black">
                <a:xfrm rot="16200000">
                  <a:off x="6537407" y="3993735"/>
                  <a:ext cx="500244" cy="709176"/>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0663" tIns="40332" rIns="80663" bIns="40332" numCol="1" rtlCol="0" anchor="ctr" anchorCtr="0" compatLnSpc="1">
                  <a:prstTxWarp prst="textNoShape">
                    <a:avLst/>
                  </a:prstTxWarp>
                </a:bodyPr>
                <a:lstStyle/>
                <a:p>
                  <a:pPr marL="0" marR="0" lvl="0" indent="0" algn="l" defTabSz="74030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sp>
              <p:nvSpPr>
                <p:cNvPr id="63" name="Freeform 6"/>
                <p:cNvSpPr>
                  <a:spLocks noEditPoints="1"/>
                </p:cNvSpPr>
                <p:nvPr/>
              </p:nvSpPr>
              <p:spPr bwMode="auto">
                <a:xfrm rot="5400000">
                  <a:off x="6590383" y="4115019"/>
                  <a:ext cx="329607" cy="503240"/>
                </a:xfrm>
                <a:custGeom>
                  <a:avLst/>
                  <a:gdLst>
                    <a:gd name="T0" fmla="*/ 448 w 448"/>
                    <a:gd name="T1" fmla="*/ 0 h 684"/>
                    <a:gd name="T2" fmla="*/ 448 w 448"/>
                    <a:gd name="T3" fmla="*/ 207 h 684"/>
                    <a:gd name="T4" fmla="*/ 241 w 448"/>
                    <a:gd name="T5" fmla="*/ 207 h 684"/>
                    <a:gd name="T6" fmla="*/ 241 w 448"/>
                    <a:gd name="T7" fmla="*/ 0 h 684"/>
                    <a:gd name="T8" fmla="*/ 448 w 448"/>
                    <a:gd name="T9" fmla="*/ 0 h 684"/>
                    <a:gd name="T10" fmla="*/ 241 w 448"/>
                    <a:gd name="T11" fmla="*/ 238 h 684"/>
                    <a:gd name="T12" fmla="*/ 241 w 448"/>
                    <a:gd name="T13" fmla="*/ 446 h 684"/>
                    <a:gd name="T14" fmla="*/ 448 w 448"/>
                    <a:gd name="T15" fmla="*/ 446 h 684"/>
                    <a:gd name="T16" fmla="*/ 448 w 448"/>
                    <a:gd name="T17" fmla="*/ 238 h 684"/>
                    <a:gd name="T18" fmla="*/ 241 w 448"/>
                    <a:gd name="T19" fmla="*/ 238 h 684"/>
                    <a:gd name="T20" fmla="*/ 0 w 448"/>
                    <a:gd name="T21" fmla="*/ 0 h 684"/>
                    <a:gd name="T22" fmla="*/ 0 w 448"/>
                    <a:gd name="T23" fmla="*/ 207 h 684"/>
                    <a:gd name="T24" fmla="*/ 210 w 448"/>
                    <a:gd name="T25" fmla="*/ 207 h 684"/>
                    <a:gd name="T26" fmla="*/ 210 w 448"/>
                    <a:gd name="T27" fmla="*/ 0 h 684"/>
                    <a:gd name="T28" fmla="*/ 0 w 448"/>
                    <a:gd name="T29" fmla="*/ 0 h 684"/>
                    <a:gd name="T30" fmla="*/ 0 w 448"/>
                    <a:gd name="T31" fmla="*/ 238 h 684"/>
                    <a:gd name="T32" fmla="*/ 0 w 448"/>
                    <a:gd name="T33" fmla="*/ 446 h 684"/>
                    <a:gd name="T34" fmla="*/ 210 w 448"/>
                    <a:gd name="T35" fmla="*/ 446 h 684"/>
                    <a:gd name="T36" fmla="*/ 210 w 448"/>
                    <a:gd name="T37" fmla="*/ 238 h 684"/>
                    <a:gd name="T38" fmla="*/ 0 w 448"/>
                    <a:gd name="T39" fmla="*/ 238 h 684"/>
                    <a:gd name="T40" fmla="*/ 0 w 448"/>
                    <a:gd name="T41" fmla="*/ 477 h 684"/>
                    <a:gd name="T42" fmla="*/ 0 w 448"/>
                    <a:gd name="T43" fmla="*/ 684 h 684"/>
                    <a:gd name="T44" fmla="*/ 448 w 448"/>
                    <a:gd name="T45" fmla="*/ 684 h 684"/>
                    <a:gd name="T46" fmla="*/ 448 w 448"/>
                    <a:gd name="T47" fmla="*/ 477 h 684"/>
                    <a:gd name="T48" fmla="*/ 0 w 448"/>
                    <a:gd name="T49" fmla="*/ 47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8" h="684">
                      <a:moveTo>
                        <a:pt x="448" y="0"/>
                      </a:moveTo>
                      <a:lnTo>
                        <a:pt x="448" y="207"/>
                      </a:lnTo>
                      <a:lnTo>
                        <a:pt x="241" y="207"/>
                      </a:lnTo>
                      <a:lnTo>
                        <a:pt x="241" y="0"/>
                      </a:lnTo>
                      <a:lnTo>
                        <a:pt x="448" y="0"/>
                      </a:lnTo>
                      <a:close/>
                      <a:moveTo>
                        <a:pt x="241" y="238"/>
                      </a:moveTo>
                      <a:lnTo>
                        <a:pt x="241" y="446"/>
                      </a:lnTo>
                      <a:lnTo>
                        <a:pt x="448" y="446"/>
                      </a:lnTo>
                      <a:lnTo>
                        <a:pt x="448" y="238"/>
                      </a:lnTo>
                      <a:lnTo>
                        <a:pt x="241" y="238"/>
                      </a:lnTo>
                      <a:close/>
                      <a:moveTo>
                        <a:pt x="0" y="0"/>
                      </a:moveTo>
                      <a:lnTo>
                        <a:pt x="0" y="207"/>
                      </a:lnTo>
                      <a:lnTo>
                        <a:pt x="210" y="207"/>
                      </a:lnTo>
                      <a:lnTo>
                        <a:pt x="210" y="0"/>
                      </a:lnTo>
                      <a:lnTo>
                        <a:pt x="0" y="0"/>
                      </a:lnTo>
                      <a:close/>
                      <a:moveTo>
                        <a:pt x="0" y="238"/>
                      </a:moveTo>
                      <a:lnTo>
                        <a:pt x="0" y="446"/>
                      </a:lnTo>
                      <a:lnTo>
                        <a:pt x="210" y="446"/>
                      </a:lnTo>
                      <a:lnTo>
                        <a:pt x="210" y="238"/>
                      </a:lnTo>
                      <a:lnTo>
                        <a:pt x="0" y="238"/>
                      </a:lnTo>
                      <a:close/>
                      <a:moveTo>
                        <a:pt x="0" y="477"/>
                      </a:moveTo>
                      <a:lnTo>
                        <a:pt x="0" y="684"/>
                      </a:lnTo>
                      <a:lnTo>
                        <a:pt x="448" y="684"/>
                      </a:lnTo>
                      <a:lnTo>
                        <a:pt x="448" y="477"/>
                      </a:lnTo>
                      <a:lnTo>
                        <a:pt x="0" y="477"/>
                      </a:lnTo>
                      <a:close/>
                    </a:path>
                  </a:pathLst>
                </a:custGeom>
                <a:grpFill/>
                <a:ln>
                  <a:noFill/>
                </a:ln>
              </p:spPr>
              <p:txBody>
                <a:bodyPr vert="horz" wrap="square" lIns="89615" tIns="44809" rIns="89615" bIns="44809"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51" name="Freeform 30"/>
            <p:cNvSpPr>
              <a:spLocks noChangeAspect="1" noEditPoints="1"/>
            </p:cNvSpPr>
            <p:nvPr/>
          </p:nvSpPr>
          <p:spPr bwMode="auto">
            <a:xfrm>
              <a:off x="1575566" y="3516250"/>
              <a:ext cx="291077" cy="342572"/>
            </a:xfrm>
            <a:custGeom>
              <a:avLst/>
              <a:gdLst>
                <a:gd name="T0" fmla="*/ 115 w 191"/>
                <a:gd name="T1" fmla="*/ 158 h 225"/>
                <a:gd name="T2" fmla="*/ 132 w 191"/>
                <a:gd name="T3" fmla="*/ 185 h 225"/>
                <a:gd name="T4" fmla="*/ 21 w 191"/>
                <a:gd name="T5" fmla="*/ 185 h 225"/>
                <a:gd name="T6" fmla="*/ 0 w 191"/>
                <a:gd name="T7" fmla="*/ 164 h 225"/>
                <a:gd name="T8" fmla="*/ 0 w 191"/>
                <a:gd name="T9" fmla="*/ 21 h 225"/>
                <a:gd name="T10" fmla="*/ 21 w 191"/>
                <a:gd name="T11" fmla="*/ 0 h 225"/>
                <a:gd name="T12" fmla="*/ 163 w 191"/>
                <a:gd name="T13" fmla="*/ 0 h 225"/>
                <a:gd name="T14" fmla="*/ 185 w 191"/>
                <a:gd name="T15" fmla="*/ 21 h 225"/>
                <a:gd name="T16" fmla="*/ 185 w 191"/>
                <a:gd name="T17" fmla="*/ 164 h 225"/>
                <a:gd name="T18" fmla="*/ 181 w 191"/>
                <a:gd name="T19" fmla="*/ 175 h 225"/>
                <a:gd name="T20" fmla="*/ 154 w 191"/>
                <a:gd name="T21" fmla="*/ 133 h 225"/>
                <a:gd name="T22" fmla="*/ 157 w 191"/>
                <a:gd name="T23" fmla="*/ 63 h 225"/>
                <a:gd name="T24" fmla="*/ 70 w 191"/>
                <a:gd name="T25" fmla="*/ 43 h 225"/>
                <a:gd name="T26" fmla="*/ 51 w 191"/>
                <a:gd name="T27" fmla="*/ 130 h 225"/>
                <a:gd name="T28" fmla="*/ 115 w 191"/>
                <a:gd name="T29" fmla="*/ 158 h 225"/>
                <a:gd name="T30" fmla="*/ 183 w 191"/>
                <a:gd name="T31" fmla="*/ 221 h 225"/>
                <a:gd name="T32" fmla="*/ 165 w 191"/>
                <a:gd name="T33" fmla="*/ 217 h 225"/>
                <a:gd name="T34" fmla="*/ 120 w 191"/>
                <a:gd name="T35" fmla="*/ 146 h 225"/>
                <a:gd name="T36" fmla="*/ 59 w 191"/>
                <a:gd name="T37" fmla="*/ 124 h 225"/>
                <a:gd name="T38" fmla="*/ 75 w 191"/>
                <a:gd name="T39" fmla="*/ 52 h 225"/>
                <a:gd name="T40" fmla="*/ 148 w 191"/>
                <a:gd name="T41" fmla="*/ 68 h 225"/>
                <a:gd name="T42" fmla="*/ 142 w 191"/>
                <a:gd name="T43" fmla="*/ 132 h 225"/>
                <a:gd name="T44" fmla="*/ 187 w 191"/>
                <a:gd name="T45" fmla="*/ 203 h 225"/>
                <a:gd name="T46" fmla="*/ 183 w 191"/>
                <a:gd name="T47" fmla="*/ 221 h 225"/>
                <a:gd name="T48" fmla="*/ 144 w 191"/>
                <a:gd name="T49" fmla="*/ 71 h 225"/>
                <a:gd name="T50" fmla="*/ 78 w 191"/>
                <a:gd name="T51" fmla="*/ 56 h 225"/>
                <a:gd name="T52" fmla="*/ 64 w 191"/>
                <a:gd name="T53" fmla="*/ 122 h 225"/>
                <a:gd name="T54" fmla="*/ 129 w 191"/>
                <a:gd name="T55" fmla="*/ 136 h 225"/>
                <a:gd name="T56" fmla="*/ 144 w 191"/>
                <a:gd name="T57" fmla="*/ 7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225">
                  <a:moveTo>
                    <a:pt x="115" y="158"/>
                  </a:moveTo>
                  <a:cubicBezTo>
                    <a:pt x="132" y="185"/>
                    <a:pt x="132" y="185"/>
                    <a:pt x="132" y="185"/>
                  </a:cubicBezTo>
                  <a:cubicBezTo>
                    <a:pt x="21" y="185"/>
                    <a:pt x="21" y="185"/>
                    <a:pt x="21" y="185"/>
                  </a:cubicBezTo>
                  <a:cubicBezTo>
                    <a:pt x="9" y="185"/>
                    <a:pt x="0" y="175"/>
                    <a:pt x="0" y="164"/>
                  </a:cubicBezTo>
                  <a:cubicBezTo>
                    <a:pt x="0" y="21"/>
                    <a:pt x="0" y="21"/>
                    <a:pt x="0" y="21"/>
                  </a:cubicBezTo>
                  <a:cubicBezTo>
                    <a:pt x="0" y="9"/>
                    <a:pt x="9" y="0"/>
                    <a:pt x="21" y="0"/>
                  </a:cubicBezTo>
                  <a:cubicBezTo>
                    <a:pt x="163" y="0"/>
                    <a:pt x="163" y="0"/>
                    <a:pt x="163" y="0"/>
                  </a:cubicBezTo>
                  <a:cubicBezTo>
                    <a:pt x="175" y="0"/>
                    <a:pt x="185" y="9"/>
                    <a:pt x="185" y="21"/>
                  </a:cubicBezTo>
                  <a:cubicBezTo>
                    <a:pt x="185" y="164"/>
                    <a:pt x="185" y="164"/>
                    <a:pt x="185" y="164"/>
                  </a:cubicBezTo>
                  <a:cubicBezTo>
                    <a:pt x="185" y="168"/>
                    <a:pt x="183" y="172"/>
                    <a:pt x="181" y="175"/>
                  </a:cubicBezTo>
                  <a:cubicBezTo>
                    <a:pt x="154" y="133"/>
                    <a:pt x="154" y="133"/>
                    <a:pt x="154" y="133"/>
                  </a:cubicBezTo>
                  <a:cubicBezTo>
                    <a:pt x="169" y="112"/>
                    <a:pt x="170" y="84"/>
                    <a:pt x="157" y="63"/>
                  </a:cubicBezTo>
                  <a:cubicBezTo>
                    <a:pt x="138" y="33"/>
                    <a:pt x="99" y="25"/>
                    <a:pt x="70" y="43"/>
                  </a:cubicBezTo>
                  <a:cubicBezTo>
                    <a:pt x="41" y="62"/>
                    <a:pt x="32" y="101"/>
                    <a:pt x="51" y="130"/>
                  </a:cubicBezTo>
                  <a:cubicBezTo>
                    <a:pt x="65" y="152"/>
                    <a:pt x="90" y="163"/>
                    <a:pt x="115" y="158"/>
                  </a:cubicBezTo>
                  <a:close/>
                  <a:moveTo>
                    <a:pt x="183" y="221"/>
                  </a:moveTo>
                  <a:cubicBezTo>
                    <a:pt x="177" y="225"/>
                    <a:pt x="169" y="223"/>
                    <a:pt x="165" y="217"/>
                  </a:cubicBezTo>
                  <a:cubicBezTo>
                    <a:pt x="120" y="146"/>
                    <a:pt x="120" y="146"/>
                    <a:pt x="120" y="146"/>
                  </a:cubicBezTo>
                  <a:cubicBezTo>
                    <a:pt x="98" y="153"/>
                    <a:pt x="72" y="145"/>
                    <a:pt x="59" y="124"/>
                  </a:cubicBezTo>
                  <a:cubicBezTo>
                    <a:pt x="44" y="100"/>
                    <a:pt x="51" y="67"/>
                    <a:pt x="75" y="52"/>
                  </a:cubicBezTo>
                  <a:cubicBezTo>
                    <a:pt x="100" y="36"/>
                    <a:pt x="132" y="44"/>
                    <a:pt x="148" y="68"/>
                  </a:cubicBezTo>
                  <a:cubicBezTo>
                    <a:pt x="161" y="89"/>
                    <a:pt x="158" y="115"/>
                    <a:pt x="142" y="132"/>
                  </a:cubicBezTo>
                  <a:cubicBezTo>
                    <a:pt x="187" y="203"/>
                    <a:pt x="187" y="203"/>
                    <a:pt x="187" y="203"/>
                  </a:cubicBezTo>
                  <a:cubicBezTo>
                    <a:pt x="191" y="209"/>
                    <a:pt x="189" y="217"/>
                    <a:pt x="183" y="221"/>
                  </a:cubicBezTo>
                  <a:close/>
                  <a:moveTo>
                    <a:pt x="144" y="71"/>
                  </a:moveTo>
                  <a:cubicBezTo>
                    <a:pt x="129" y="49"/>
                    <a:pt x="100" y="42"/>
                    <a:pt x="78" y="56"/>
                  </a:cubicBezTo>
                  <a:cubicBezTo>
                    <a:pt x="56" y="70"/>
                    <a:pt x="50" y="100"/>
                    <a:pt x="64" y="122"/>
                  </a:cubicBezTo>
                  <a:cubicBezTo>
                    <a:pt x="78" y="144"/>
                    <a:pt x="107" y="150"/>
                    <a:pt x="129" y="136"/>
                  </a:cubicBezTo>
                  <a:cubicBezTo>
                    <a:pt x="151" y="122"/>
                    <a:pt x="158" y="93"/>
                    <a:pt x="144" y="71"/>
                  </a:cubicBezTo>
                  <a:close/>
                </a:path>
              </a:pathLst>
            </a:custGeom>
            <a:solidFill>
              <a:srgbClr val="0070C0"/>
            </a:solidFill>
            <a:ln>
              <a:noFill/>
            </a:ln>
          </p:spPr>
          <p:txBody>
            <a:bodyPr vert="horz" wrap="square" lIns="91384" tIns="45693" rIns="91384" bIns="45693"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52" name="Group 51"/>
            <p:cNvGrpSpPr/>
            <p:nvPr/>
          </p:nvGrpSpPr>
          <p:grpSpPr>
            <a:xfrm>
              <a:off x="1980464" y="3544684"/>
              <a:ext cx="684049" cy="285709"/>
              <a:chOff x="5416550" y="3144838"/>
              <a:chExt cx="1352550" cy="565151"/>
            </a:xfrm>
            <a:solidFill>
              <a:srgbClr val="0070C0"/>
            </a:solidFill>
          </p:grpSpPr>
          <p:sp>
            <p:nvSpPr>
              <p:cNvPr id="54" name="Freeform 21"/>
              <p:cNvSpPr>
                <a:spLocks/>
              </p:cNvSpPr>
              <p:nvPr/>
            </p:nvSpPr>
            <p:spPr bwMode="auto">
              <a:xfrm>
                <a:off x="5435600" y="3144838"/>
                <a:ext cx="1333500" cy="561975"/>
              </a:xfrm>
              <a:custGeom>
                <a:avLst/>
                <a:gdLst>
                  <a:gd name="T0" fmla="*/ 316 w 353"/>
                  <a:gd name="T1" fmla="*/ 100 h 147"/>
                  <a:gd name="T2" fmla="*/ 314 w 353"/>
                  <a:gd name="T3" fmla="*/ 97 h 147"/>
                  <a:gd name="T4" fmla="*/ 351 w 353"/>
                  <a:gd name="T5" fmla="*/ 74 h 147"/>
                  <a:gd name="T6" fmla="*/ 47 w 353"/>
                  <a:gd name="T7" fmla="*/ 0 h 147"/>
                  <a:gd name="T8" fmla="*/ 0 w 353"/>
                  <a:gd name="T9" fmla="*/ 16 h 147"/>
                  <a:gd name="T10" fmla="*/ 1 w 353"/>
                  <a:gd name="T11" fmla="*/ 17 h 147"/>
                  <a:gd name="T12" fmla="*/ 304 w 353"/>
                  <a:gd name="T13" fmla="*/ 98 h 147"/>
                  <a:gd name="T14" fmla="*/ 312 w 353"/>
                  <a:gd name="T15" fmla="*/ 108 h 147"/>
                  <a:gd name="T16" fmla="*/ 312 w 353"/>
                  <a:gd name="T17" fmla="*/ 144 h 147"/>
                  <a:gd name="T18" fmla="*/ 312 w 353"/>
                  <a:gd name="T19" fmla="*/ 147 h 147"/>
                  <a:gd name="T20" fmla="*/ 353 w 353"/>
                  <a:gd name="T21" fmla="*/ 77 h 147"/>
                  <a:gd name="T22" fmla="*/ 316 w 353"/>
                  <a:gd name="T23" fmla="*/ 10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3" h="147">
                    <a:moveTo>
                      <a:pt x="316" y="100"/>
                    </a:moveTo>
                    <a:cubicBezTo>
                      <a:pt x="314" y="97"/>
                      <a:pt x="314" y="97"/>
                      <a:pt x="314" y="97"/>
                    </a:cubicBezTo>
                    <a:cubicBezTo>
                      <a:pt x="351" y="74"/>
                      <a:pt x="351" y="74"/>
                      <a:pt x="351" y="74"/>
                    </a:cubicBezTo>
                    <a:cubicBezTo>
                      <a:pt x="47" y="0"/>
                      <a:pt x="47" y="0"/>
                      <a:pt x="47" y="0"/>
                    </a:cubicBezTo>
                    <a:cubicBezTo>
                      <a:pt x="0" y="16"/>
                      <a:pt x="0" y="16"/>
                      <a:pt x="0" y="16"/>
                    </a:cubicBezTo>
                    <a:cubicBezTo>
                      <a:pt x="1" y="16"/>
                      <a:pt x="1" y="16"/>
                      <a:pt x="1" y="17"/>
                    </a:cubicBezTo>
                    <a:cubicBezTo>
                      <a:pt x="304" y="98"/>
                      <a:pt x="304" y="98"/>
                      <a:pt x="304" y="98"/>
                    </a:cubicBezTo>
                    <a:cubicBezTo>
                      <a:pt x="309" y="99"/>
                      <a:pt x="312" y="104"/>
                      <a:pt x="312" y="108"/>
                    </a:cubicBezTo>
                    <a:cubicBezTo>
                      <a:pt x="312" y="144"/>
                      <a:pt x="312" y="144"/>
                      <a:pt x="312" y="144"/>
                    </a:cubicBezTo>
                    <a:cubicBezTo>
                      <a:pt x="312" y="145"/>
                      <a:pt x="312" y="146"/>
                      <a:pt x="312" y="147"/>
                    </a:cubicBezTo>
                    <a:cubicBezTo>
                      <a:pt x="347" y="128"/>
                      <a:pt x="352" y="86"/>
                      <a:pt x="353" y="77"/>
                    </a:cubicBezTo>
                    <a:lnTo>
                      <a:pt x="316"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5" name="Freeform 22"/>
              <p:cNvSpPr>
                <a:spLocks noEditPoints="1"/>
              </p:cNvSpPr>
              <p:nvPr/>
            </p:nvSpPr>
            <p:spPr bwMode="auto">
              <a:xfrm>
                <a:off x="5416550" y="3216276"/>
                <a:ext cx="1185863" cy="493713"/>
              </a:xfrm>
              <a:custGeom>
                <a:avLst/>
                <a:gdLst>
                  <a:gd name="T0" fmla="*/ 308 w 314"/>
                  <a:gd name="T1" fmla="*/ 82 h 129"/>
                  <a:gd name="T2" fmla="*/ 5 w 314"/>
                  <a:gd name="T3" fmla="*/ 0 h 129"/>
                  <a:gd name="T4" fmla="*/ 4 w 314"/>
                  <a:gd name="T5" fmla="*/ 0 h 129"/>
                  <a:gd name="T6" fmla="*/ 0 w 314"/>
                  <a:gd name="T7" fmla="*/ 4 h 129"/>
                  <a:gd name="T8" fmla="*/ 0 w 314"/>
                  <a:gd name="T9" fmla="*/ 40 h 129"/>
                  <a:gd name="T10" fmla="*/ 6 w 314"/>
                  <a:gd name="T11" fmla="*/ 48 h 129"/>
                  <a:gd name="T12" fmla="*/ 309 w 314"/>
                  <a:gd name="T13" fmla="*/ 129 h 129"/>
                  <a:gd name="T14" fmla="*/ 313 w 314"/>
                  <a:gd name="T15" fmla="*/ 128 h 129"/>
                  <a:gd name="T16" fmla="*/ 314 w 314"/>
                  <a:gd name="T17" fmla="*/ 125 h 129"/>
                  <a:gd name="T18" fmla="*/ 314 w 314"/>
                  <a:gd name="T19" fmla="*/ 89 h 129"/>
                  <a:gd name="T20" fmla="*/ 308 w 314"/>
                  <a:gd name="T21" fmla="*/ 82 h 129"/>
                  <a:gd name="T22" fmla="*/ 72 w 314"/>
                  <a:gd name="T23" fmla="*/ 54 h 129"/>
                  <a:gd name="T24" fmla="*/ 60 w 314"/>
                  <a:gd name="T25" fmla="*/ 39 h 129"/>
                  <a:gd name="T26" fmla="*/ 72 w 314"/>
                  <a:gd name="T27" fmla="*/ 30 h 129"/>
                  <a:gd name="T28" fmla="*/ 84 w 314"/>
                  <a:gd name="T29" fmla="*/ 45 h 129"/>
                  <a:gd name="T30" fmla="*/ 72 w 314"/>
                  <a:gd name="T31" fmla="*/ 54 h 129"/>
                  <a:gd name="T32" fmla="*/ 139 w 314"/>
                  <a:gd name="T33" fmla="*/ 72 h 129"/>
                  <a:gd name="T34" fmla="*/ 127 w 314"/>
                  <a:gd name="T35" fmla="*/ 57 h 129"/>
                  <a:gd name="T36" fmla="*/ 139 w 314"/>
                  <a:gd name="T37" fmla="*/ 48 h 129"/>
                  <a:gd name="T38" fmla="*/ 151 w 314"/>
                  <a:gd name="T39" fmla="*/ 63 h 129"/>
                  <a:gd name="T40" fmla="*/ 139 w 314"/>
                  <a:gd name="T41" fmla="*/ 72 h 129"/>
                  <a:gd name="T42" fmla="*/ 175 w 314"/>
                  <a:gd name="T43" fmla="*/ 82 h 129"/>
                  <a:gd name="T44" fmla="*/ 163 w 314"/>
                  <a:gd name="T45" fmla="*/ 66 h 129"/>
                  <a:gd name="T46" fmla="*/ 175 w 314"/>
                  <a:gd name="T47" fmla="*/ 57 h 129"/>
                  <a:gd name="T48" fmla="*/ 188 w 314"/>
                  <a:gd name="T49" fmla="*/ 73 h 129"/>
                  <a:gd name="T50" fmla="*/ 175 w 314"/>
                  <a:gd name="T51" fmla="*/ 8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4" h="129">
                    <a:moveTo>
                      <a:pt x="308" y="82"/>
                    </a:moveTo>
                    <a:cubicBezTo>
                      <a:pt x="5" y="0"/>
                      <a:pt x="5" y="0"/>
                      <a:pt x="5" y="0"/>
                    </a:cubicBezTo>
                    <a:cubicBezTo>
                      <a:pt x="5" y="0"/>
                      <a:pt x="4" y="0"/>
                      <a:pt x="4" y="0"/>
                    </a:cubicBezTo>
                    <a:cubicBezTo>
                      <a:pt x="2" y="0"/>
                      <a:pt x="0" y="2"/>
                      <a:pt x="0" y="4"/>
                    </a:cubicBezTo>
                    <a:cubicBezTo>
                      <a:pt x="0" y="40"/>
                      <a:pt x="0" y="40"/>
                      <a:pt x="0" y="40"/>
                    </a:cubicBezTo>
                    <a:cubicBezTo>
                      <a:pt x="0" y="43"/>
                      <a:pt x="3" y="47"/>
                      <a:pt x="6" y="48"/>
                    </a:cubicBezTo>
                    <a:cubicBezTo>
                      <a:pt x="309" y="129"/>
                      <a:pt x="309" y="129"/>
                      <a:pt x="309" y="129"/>
                    </a:cubicBezTo>
                    <a:cubicBezTo>
                      <a:pt x="311" y="129"/>
                      <a:pt x="312" y="129"/>
                      <a:pt x="313" y="128"/>
                    </a:cubicBezTo>
                    <a:cubicBezTo>
                      <a:pt x="314" y="127"/>
                      <a:pt x="314" y="126"/>
                      <a:pt x="314" y="125"/>
                    </a:cubicBezTo>
                    <a:cubicBezTo>
                      <a:pt x="314" y="89"/>
                      <a:pt x="314" y="89"/>
                      <a:pt x="314" y="89"/>
                    </a:cubicBezTo>
                    <a:cubicBezTo>
                      <a:pt x="314" y="86"/>
                      <a:pt x="311" y="82"/>
                      <a:pt x="308" y="82"/>
                    </a:cubicBezTo>
                    <a:close/>
                    <a:moveTo>
                      <a:pt x="72" y="54"/>
                    </a:moveTo>
                    <a:cubicBezTo>
                      <a:pt x="65" y="52"/>
                      <a:pt x="60" y="45"/>
                      <a:pt x="60" y="39"/>
                    </a:cubicBezTo>
                    <a:cubicBezTo>
                      <a:pt x="60" y="32"/>
                      <a:pt x="65" y="28"/>
                      <a:pt x="72" y="30"/>
                    </a:cubicBezTo>
                    <a:cubicBezTo>
                      <a:pt x="79" y="31"/>
                      <a:pt x="84" y="38"/>
                      <a:pt x="84" y="45"/>
                    </a:cubicBezTo>
                    <a:cubicBezTo>
                      <a:pt x="84" y="52"/>
                      <a:pt x="79" y="56"/>
                      <a:pt x="72" y="54"/>
                    </a:cubicBezTo>
                    <a:close/>
                    <a:moveTo>
                      <a:pt x="139" y="72"/>
                    </a:moveTo>
                    <a:cubicBezTo>
                      <a:pt x="132" y="70"/>
                      <a:pt x="127" y="63"/>
                      <a:pt x="127" y="57"/>
                    </a:cubicBezTo>
                    <a:cubicBezTo>
                      <a:pt x="127" y="50"/>
                      <a:pt x="132" y="46"/>
                      <a:pt x="139" y="48"/>
                    </a:cubicBezTo>
                    <a:cubicBezTo>
                      <a:pt x="146" y="49"/>
                      <a:pt x="151" y="56"/>
                      <a:pt x="151" y="63"/>
                    </a:cubicBezTo>
                    <a:cubicBezTo>
                      <a:pt x="151" y="70"/>
                      <a:pt x="146" y="74"/>
                      <a:pt x="139" y="72"/>
                    </a:cubicBezTo>
                    <a:close/>
                    <a:moveTo>
                      <a:pt x="175" y="82"/>
                    </a:moveTo>
                    <a:cubicBezTo>
                      <a:pt x="169" y="80"/>
                      <a:pt x="163" y="73"/>
                      <a:pt x="163" y="66"/>
                    </a:cubicBezTo>
                    <a:cubicBezTo>
                      <a:pt x="163" y="60"/>
                      <a:pt x="169" y="56"/>
                      <a:pt x="175" y="57"/>
                    </a:cubicBezTo>
                    <a:cubicBezTo>
                      <a:pt x="182" y="59"/>
                      <a:pt x="188" y="66"/>
                      <a:pt x="188" y="73"/>
                    </a:cubicBezTo>
                    <a:cubicBezTo>
                      <a:pt x="188" y="80"/>
                      <a:pt x="182" y="84"/>
                      <a:pt x="17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6" name="Freeform 23"/>
              <p:cNvSpPr>
                <a:spLocks/>
              </p:cNvSpPr>
              <p:nvPr/>
            </p:nvSpPr>
            <p:spPr bwMode="auto">
              <a:xfrm>
                <a:off x="6046788" y="3576638"/>
                <a:ext cx="188913" cy="117475"/>
              </a:xfrm>
              <a:custGeom>
                <a:avLst/>
                <a:gdLst>
                  <a:gd name="T0" fmla="*/ 0 w 119"/>
                  <a:gd name="T1" fmla="*/ 0 h 74"/>
                  <a:gd name="T2" fmla="*/ 0 w 119"/>
                  <a:gd name="T3" fmla="*/ 12 h 74"/>
                  <a:gd name="T4" fmla="*/ 88 w 119"/>
                  <a:gd name="T5" fmla="*/ 74 h 74"/>
                  <a:gd name="T6" fmla="*/ 119 w 119"/>
                  <a:gd name="T7" fmla="*/ 50 h 74"/>
                  <a:gd name="T8" fmla="*/ 43 w 119"/>
                  <a:gd name="T9" fmla="*/ 12 h 74"/>
                  <a:gd name="T10" fmla="*/ 0 w 119"/>
                  <a:gd name="T11" fmla="*/ 0 h 74"/>
                </a:gdLst>
                <a:ahLst/>
                <a:cxnLst>
                  <a:cxn ang="0">
                    <a:pos x="T0" y="T1"/>
                  </a:cxn>
                  <a:cxn ang="0">
                    <a:pos x="T2" y="T3"/>
                  </a:cxn>
                  <a:cxn ang="0">
                    <a:pos x="T4" y="T5"/>
                  </a:cxn>
                  <a:cxn ang="0">
                    <a:pos x="T6" y="T7"/>
                  </a:cxn>
                  <a:cxn ang="0">
                    <a:pos x="T8" y="T9"/>
                  </a:cxn>
                  <a:cxn ang="0">
                    <a:pos x="T10" y="T11"/>
                  </a:cxn>
                </a:cxnLst>
                <a:rect l="0" t="0" r="r" b="b"/>
                <a:pathLst>
                  <a:path w="119" h="74">
                    <a:moveTo>
                      <a:pt x="0" y="0"/>
                    </a:moveTo>
                    <a:lnTo>
                      <a:pt x="0" y="12"/>
                    </a:lnTo>
                    <a:lnTo>
                      <a:pt x="88" y="74"/>
                    </a:lnTo>
                    <a:lnTo>
                      <a:pt x="119" y="50"/>
                    </a:lnTo>
                    <a:lnTo>
                      <a:pt x="43" y="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57" name="Freeform 24"/>
              <p:cNvSpPr>
                <a:spLocks/>
              </p:cNvSpPr>
              <p:nvPr/>
            </p:nvSpPr>
            <p:spPr bwMode="auto">
              <a:xfrm>
                <a:off x="5808663" y="3549651"/>
                <a:ext cx="374650" cy="149225"/>
              </a:xfrm>
              <a:custGeom>
                <a:avLst/>
                <a:gdLst>
                  <a:gd name="T0" fmla="*/ 148 w 236"/>
                  <a:gd name="T1" fmla="*/ 31 h 94"/>
                  <a:gd name="T2" fmla="*/ 148 w 236"/>
                  <a:gd name="T3" fmla="*/ 17 h 94"/>
                  <a:gd name="T4" fmla="*/ 91 w 236"/>
                  <a:gd name="T5" fmla="*/ 0 h 94"/>
                  <a:gd name="T6" fmla="*/ 91 w 236"/>
                  <a:gd name="T7" fmla="*/ 5 h 94"/>
                  <a:gd name="T8" fmla="*/ 53 w 236"/>
                  <a:gd name="T9" fmla="*/ 7 h 94"/>
                  <a:gd name="T10" fmla="*/ 0 w 236"/>
                  <a:gd name="T11" fmla="*/ 29 h 94"/>
                  <a:gd name="T12" fmla="*/ 91 w 236"/>
                  <a:gd name="T13" fmla="*/ 12 h 94"/>
                  <a:gd name="T14" fmla="*/ 91 w 236"/>
                  <a:gd name="T15" fmla="*/ 14 h 94"/>
                  <a:gd name="T16" fmla="*/ 60 w 236"/>
                  <a:gd name="T17" fmla="*/ 19 h 94"/>
                  <a:gd name="T18" fmla="*/ 0 w 236"/>
                  <a:gd name="T19" fmla="*/ 29 h 94"/>
                  <a:gd name="T20" fmla="*/ 119 w 236"/>
                  <a:gd name="T21" fmla="*/ 63 h 94"/>
                  <a:gd name="T22" fmla="*/ 236 w 236"/>
                  <a:gd name="T23" fmla="*/ 94 h 94"/>
                  <a:gd name="T24" fmla="*/ 176 w 236"/>
                  <a:gd name="T25" fmla="*/ 50 h 94"/>
                  <a:gd name="T26" fmla="*/ 148 w 236"/>
                  <a:gd name="T2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94">
                    <a:moveTo>
                      <a:pt x="148" y="31"/>
                    </a:moveTo>
                    <a:lnTo>
                      <a:pt x="148" y="17"/>
                    </a:lnTo>
                    <a:lnTo>
                      <a:pt x="91" y="0"/>
                    </a:lnTo>
                    <a:lnTo>
                      <a:pt x="91" y="5"/>
                    </a:lnTo>
                    <a:lnTo>
                      <a:pt x="53" y="7"/>
                    </a:lnTo>
                    <a:lnTo>
                      <a:pt x="0" y="29"/>
                    </a:lnTo>
                    <a:lnTo>
                      <a:pt x="91" y="12"/>
                    </a:lnTo>
                    <a:lnTo>
                      <a:pt x="91" y="14"/>
                    </a:lnTo>
                    <a:lnTo>
                      <a:pt x="60" y="19"/>
                    </a:lnTo>
                    <a:lnTo>
                      <a:pt x="0" y="29"/>
                    </a:lnTo>
                    <a:lnTo>
                      <a:pt x="119" y="63"/>
                    </a:lnTo>
                    <a:lnTo>
                      <a:pt x="236" y="94"/>
                    </a:lnTo>
                    <a:lnTo>
                      <a:pt x="176" y="50"/>
                    </a:lnTo>
                    <a:lnTo>
                      <a:pt x="14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53" name="Freeform 13"/>
            <p:cNvSpPr>
              <a:spLocks noChangeAspect="1" noEditPoints="1"/>
            </p:cNvSpPr>
            <p:nvPr/>
          </p:nvSpPr>
          <p:spPr bwMode="black">
            <a:xfrm>
              <a:off x="2725419" y="3513373"/>
              <a:ext cx="409278" cy="348331"/>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rgbClr val="0070C0"/>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252" tIns="41127" rIns="82252" bIns="41127" numCol="1" rtlCol="0" anchor="ctr" anchorCtr="0" compatLnSpc="1">
              <a:prstTxWarp prst="textNoShape">
                <a:avLst/>
              </a:prstTxWarp>
            </a:bodyPr>
            <a:lstStyle/>
            <a:p>
              <a:pPr marL="0" marR="0" lvl="0" indent="0" algn="l" defTabSz="74030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grpSp>
      <p:sp>
        <p:nvSpPr>
          <p:cNvPr id="64" name="TextBox 63"/>
          <p:cNvSpPr txBox="1"/>
          <p:nvPr/>
        </p:nvSpPr>
        <p:spPr>
          <a:xfrm>
            <a:off x="217828" y="5221909"/>
            <a:ext cx="2925350" cy="408066"/>
          </a:xfrm>
          <a:prstGeom prst="rect">
            <a:avLst/>
          </a:prstGeom>
          <a:noFill/>
        </p:spPr>
        <p:txBody>
          <a:bodyPr wrap="square" lIns="93241" tIns="46623" rIns="93241" bIns="46623" rtlCol="0">
            <a:spAutoFit/>
          </a:bodyPr>
          <a:lstStyle/>
          <a:p>
            <a:pPr marL="0" marR="0" lvl="0" indent="0" algn="ctr" defTabSz="93218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egoe UI Light"/>
                <a:ea typeface="+mn-ea"/>
                <a:cs typeface="+mn-cs"/>
              </a:rPr>
              <a:t>“New” data sources</a:t>
            </a:r>
          </a:p>
        </p:txBody>
      </p:sp>
      <p:sp>
        <p:nvSpPr>
          <p:cNvPr id="2" name="Right Arrow 1"/>
          <p:cNvSpPr/>
          <p:nvPr/>
        </p:nvSpPr>
        <p:spPr>
          <a:xfrm rot="5400000">
            <a:off x="8614161" y="4822369"/>
            <a:ext cx="693237" cy="51390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65" name="Group 64"/>
          <p:cNvGrpSpPr/>
          <p:nvPr/>
        </p:nvGrpSpPr>
        <p:grpSpPr>
          <a:xfrm>
            <a:off x="69003" y="5099795"/>
            <a:ext cx="2925350" cy="1375154"/>
            <a:chOff x="450827" y="2834204"/>
            <a:chExt cx="2925350" cy="1375154"/>
          </a:xfrm>
        </p:grpSpPr>
        <p:sp>
          <p:nvSpPr>
            <p:cNvPr id="67" name="Rectangle 66"/>
            <p:cNvSpPr/>
            <p:nvPr/>
          </p:nvSpPr>
          <p:spPr>
            <a:xfrm>
              <a:off x="591034" y="2834204"/>
              <a:ext cx="2662116" cy="1375154"/>
            </a:xfrm>
            <a:prstGeom prst="rect">
              <a:avLst/>
            </a:prstGeom>
            <a:solidFill>
              <a:schemeClr val="bg1"/>
            </a:solidFill>
            <a:ln>
              <a:solidFill>
                <a:srgbClr val="DC3C00"/>
              </a:solidFill>
            </a:ln>
          </p:spPr>
          <p:style>
            <a:lnRef idx="2">
              <a:schemeClr val="accent1">
                <a:shade val="50000"/>
              </a:schemeClr>
            </a:lnRef>
            <a:fillRef idx="1">
              <a:schemeClr val="accent1"/>
            </a:fillRef>
            <a:effectRef idx="0">
              <a:schemeClr val="accent1"/>
            </a:effectRef>
            <a:fontRef idx="minor">
              <a:schemeClr val="lt1"/>
            </a:fontRef>
          </p:style>
          <p:txBody>
            <a:bodyPr lIns="93241" tIns="46623" rIns="93241" bIns="46623" rtlCol="0" anchor="ctr"/>
            <a:lstStyle/>
            <a:p>
              <a:pPr marL="0" marR="0" lvl="0" indent="0" algn="ctr" defTabSz="932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8" name="TextBox 67"/>
            <p:cNvSpPr txBox="1"/>
            <p:nvPr/>
          </p:nvSpPr>
          <p:spPr>
            <a:xfrm>
              <a:off x="450827" y="2836811"/>
              <a:ext cx="2925350" cy="408066"/>
            </a:xfrm>
            <a:prstGeom prst="rect">
              <a:avLst/>
            </a:prstGeom>
            <a:noFill/>
          </p:spPr>
          <p:txBody>
            <a:bodyPr wrap="square" lIns="93241" tIns="46623" rIns="93241" bIns="46623" rtlCol="0">
              <a:spAutoFit/>
            </a:bodyPr>
            <a:lstStyle/>
            <a:p>
              <a:pPr marL="0" marR="0" lvl="0" indent="0" algn="ctr" defTabSz="932189"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New </a:t>
              </a:r>
              <a:r>
                <a:rPr kumimoji="0" lang="en-US" sz="2000" b="0" i="0" u="none" strike="noStrike" kern="1200" cap="none" spc="0" normalizeH="0" baseline="0" noProof="0" dirty="0">
                  <a:ln>
                    <a:noFill/>
                  </a:ln>
                  <a:solidFill>
                    <a:srgbClr val="000000"/>
                  </a:solidFill>
                  <a:effectLst/>
                  <a:uLnTx/>
                  <a:uFillTx/>
                  <a:latin typeface="Segoe UI Light"/>
                  <a:ea typeface="+mn-ea"/>
                  <a:cs typeface="+mn-cs"/>
                </a:rPr>
                <a:t>data sources</a:t>
              </a:r>
            </a:p>
          </p:txBody>
        </p:sp>
        <p:sp>
          <p:nvSpPr>
            <p:cNvPr id="69" name="TextBox 68"/>
            <p:cNvSpPr txBox="1"/>
            <p:nvPr/>
          </p:nvSpPr>
          <p:spPr>
            <a:xfrm>
              <a:off x="796934" y="3918631"/>
              <a:ext cx="645845"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Devices</a:t>
              </a:r>
            </a:p>
          </p:txBody>
        </p:sp>
        <p:sp>
          <p:nvSpPr>
            <p:cNvPr id="70" name="TextBox 69"/>
            <p:cNvSpPr txBox="1"/>
            <p:nvPr/>
          </p:nvSpPr>
          <p:spPr>
            <a:xfrm>
              <a:off x="1542309" y="3919651"/>
              <a:ext cx="413078"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Web</a:t>
              </a:r>
            </a:p>
          </p:txBody>
        </p:sp>
        <p:sp>
          <p:nvSpPr>
            <p:cNvPr id="71" name="TextBox 70"/>
            <p:cNvSpPr txBox="1"/>
            <p:nvPr/>
          </p:nvSpPr>
          <p:spPr>
            <a:xfrm>
              <a:off x="1987904" y="3918631"/>
              <a:ext cx="627082"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Sensor</a:t>
              </a:r>
            </a:p>
          </p:txBody>
        </p:sp>
        <p:sp>
          <p:nvSpPr>
            <p:cNvPr id="72" name="TextBox 71"/>
            <p:cNvSpPr txBox="1"/>
            <p:nvPr/>
          </p:nvSpPr>
          <p:spPr>
            <a:xfrm>
              <a:off x="2665700" y="3923185"/>
              <a:ext cx="487175" cy="197759"/>
            </a:xfrm>
            <a:prstGeom prst="rect">
              <a:avLst/>
            </a:prstGeom>
            <a:noFill/>
          </p:spPr>
          <p:txBody>
            <a:bodyPr wrap="square" lIns="0" tIns="0" rIns="0" bIns="0" rtlCol="0">
              <a:spAutoFit/>
            </a:bodyPr>
            <a:lstStyle/>
            <a:p>
              <a:pPr marL="0" marR="0" lvl="0" indent="0" algn="l" defTabSz="932189"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solidFill>
                      <a:srgbClr val="FFFFFF">
                        <a:alpha val="0"/>
                      </a:srgbClr>
                    </a:solidFill>
                  </a:ln>
                  <a:solidFill>
                    <a:srgbClr val="0070C0"/>
                  </a:solidFill>
                  <a:effectLst/>
                  <a:uLnTx/>
                  <a:uFillTx/>
                  <a:latin typeface="Segoe UI"/>
                  <a:ea typeface="+mn-ea"/>
                  <a:cs typeface="+mn-cs"/>
                </a:rPr>
                <a:t>Social</a:t>
              </a:r>
            </a:p>
          </p:txBody>
        </p:sp>
        <p:grpSp>
          <p:nvGrpSpPr>
            <p:cNvPr id="73" name="Group 72"/>
            <p:cNvGrpSpPr/>
            <p:nvPr/>
          </p:nvGrpSpPr>
          <p:grpSpPr>
            <a:xfrm>
              <a:off x="794379" y="3425794"/>
              <a:ext cx="645830" cy="381925"/>
              <a:chOff x="2850173" y="4068523"/>
              <a:chExt cx="724052" cy="428355"/>
            </a:xfrm>
            <a:solidFill>
              <a:srgbClr val="0070C0"/>
            </a:solidFill>
          </p:grpSpPr>
          <p:sp>
            <p:nvSpPr>
              <p:cNvPr id="84" name="Freeform 43"/>
              <p:cNvSpPr>
                <a:spLocks noChangeAspect="1" noEditPoints="1"/>
              </p:cNvSpPr>
              <p:nvPr/>
            </p:nvSpPr>
            <p:spPr bwMode="black">
              <a:xfrm>
                <a:off x="2850173" y="4068523"/>
                <a:ext cx="220416" cy="424899"/>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 name="T100" fmla="*/ 273 w 602"/>
                  <a:gd name="T101" fmla="*/ 202 h 1156"/>
                  <a:gd name="T102" fmla="*/ 273 w 602"/>
                  <a:gd name="T103" fmla="*/ 911 h 1156"/>
                  <a:gd name="T104" fmla="*/ 462 w 602"/>
                  <a:gd name="T105" fmla="*/ 581 h 1156"/>
                  <a:gd name="T106" fmla="*/ 284 w 602"/>
                  <a:gd name="T107" fmla="*/ 391 h 1156"/>
                  <a:gd name="T108" fmla="*/ 284 w 602"/>
                  <a:gd name="T109" fmla="*/ 391 h 1156"/>
                  <a:gd name="T110" fmla="*/ 273 w 602"/>
                  <a:gd name="T111" fmla="*/ 391 h 1156"/>
                  <a:gd name="T112" fmla="*/ 462 w 602"/>
                  <a:gd name="T113" fmla="*/ 911 h 1156"/>
                  <a:gd name="T114" fmla="*/ 462 w 602"/>
                  <a:gd name="T115" fmla="*/ 37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moveTo>
                      <a:pt x="273" y="379"/>
                    </a:moveTo>
                    <a:cubicBezTo>
                      <a:pt x="95" y="379"/>
                      <a:pt x="95" y="379"/>
                      <a:pt x="95" y="379"/>
                    </a:cubicBezTo>
                    <a:cubicBezTo>
                      <a:pt x="95" y="202"/>
                      <a:pt x="95" y="202"/>
                      <a:pt x="95" y="202"/>
                    </a:cubicBezTo>
                    <a:cubicBezTo>
                      <a:pt x="273" y="202"/>
                      <a:pt x="273" y="202"/>
                      <a:pt x="273" y="202"/>
                    </a:cubicBezTo>
                    <a:lnTo>
                      <a:pt x="273" y="379"/>
                    </a:lnTo>
                    <a:close/>
                    <a:moveTo>
                      <a:pt x="95" y="769"/>
                    </a:moveTo>
                    <a:cubicBezTo>
                      <a:pt x="273" y="769"/>
                      <a:pt x="273" y="769"/>
                      <a:pt x="273" y="769"/>
                    </a:cubicBezTo>
                    <a:cubicBezTo>
                      <a:pt x="273" y="911"/>
                      <a:pt x="273" y="911"/>
                      <a:pt x="273" y="911"/>
                    </a:cubicBezTo>
                    <a:cubicBezTo>
                      <a:pt x="95" y="911"/>
                      <a:pt x="95" y="911"/>
                      <a:pt x="95" y="911"/>
                    </a:cubicBezTo>
                    <a:lnTo>
                      <a:pt x="95" y="769"/>
                    </a:lnTo>
                    <a:close/>
                    <a:moveTo>
                      <a:pt x="95" y="581"/>
                    </a:moveTo>
                    <a:cubicBezTo>
                      <a:pt x="462" y="581"/>
                      <a:pt x="462" y="581"/>
                      <a:pt x="462" y="581"/>
                    </a:cubicBezTo>
                    <a:cubicBezTo>
                      <a:pt x="462" y="758"/>
                      <a:pt x="462" y="758"/>
                      <a:pt x="462" y="758"/>
                    </a:cubicBezTo>
                    <a:cubicBezTo>
                      <a:pt x="95" y="758"/>
                      <a:pt x="95" y="758"/>
                      <a:pt x="95" y="758"/>
                    </a:cubicBezTo>
                    <a:lnTo>
                      <a:pt x="95" y="581"/>
                    </a:lnTo>
                    <a:close/>
                    <a:moveTo>
                      <a:pt x="284" y="391"/>
                    </a:moveTo>
                    <a:cubicBezTo>
                      <a:pt x="462" y="391"/>
                      <a:pt x="462" y="391"/>
                      <a:pt x="462" y="391"/>
                    </a:cubicBezTo>
                    <a:cubicBezTo>
                      <a:pt x="462" y="568"/>
                      <a:pt x="462" y="568"/>
                      <a:pt x="462" y="568"/>
                    </a:cubicBezTo>
                    <a:cubicBezTo>
                      <a:pt x="284" y="568"/>
                      <a:pt x="284" y="568"/>
                      <a:pt x="284" y="568"/>
                    </a:cubicBezTo>
                    <a:lnTo>
                      <a:pt x="284" y="391"/>
                    </a:lnTo>
                    <a:close/>
                    <a:moveTo>
                      <a:pt x="273" y="568"/>
                    </a:moveTo>
                    <a:cubicBezTo>
                      <a:pt x="95" y="568"/>
                      <a:pt x="95" y="568"/>
                      <a:pt x="95" y="568"/>
                    </a:cubicBezTo>
                    <a:cubicBezTo>
                      <a:pt x="95" y="391"/>
                      <a:pt x="95" y="391"/>
                      <a:pt x="95" y="391"/>
                    </a:cubicBezTo>
                    <a:cubicBezTo>
                      <a:pt x="273" y="391"/>
                      <a:pt x="273" y="391"/>
                      <a:pt x="273" y="391"/>
                    </a:cubicBezTo>
                    <a:lnTo>
                      <a:pt x="273" y="568"/>
                    </a:lnTo>
                    <a:close/>
                    <a:moveTo>
                      <a:pt x="284" y="769"/>
                    </a:moveTo>
                    <a:cubicBezTo>
                      <a:pt x="462" y="769"/>
                      <a:pt x="462" y="769"/>
                      <a:pt x="462" y="769"/>
                    </a:cubicBezTo>
                    <a:cubicBezTo>
                      <a:pt x="462" y="911"/>
                      <a:pt x="462" y="911"/>
                      <a:pt x="462" y="911"/>
                    </a:cubicBezTo>
                    <a:cubicBezTo>
                      <a:pt x="284" y="911"/>
                      <a:pt x="284" y="911"/>
                      <a:pt x="284" y="911"/>
                    </a:cubicBezTo>
                    <a:lnTo>
                      <a:pt x="284" y="769"/>
                    </a:lnTo>
                    <a:close/>
                    <a:moveTo>
                      <a:pt x="462" y="202"/>
                    </a:moveTo>
                    <a:cubicBezTo>
                      <a:pt x="462" y="379"/>
                      <a:pt x="462" y="379"/>
                      <a:pt x="462" y="379"/>
                    </a:cubicBezTo>
                    <a:cubicBezTo>
                      <a:pt x="284" y="379"/>
                      <a:pt x="284" y="379"/>
                      <a:pt x="284" y="379"/>
                    </a:cubicBezTo>
                    <a:cubicBezTo>
                      <a:pt x="284" y="202"/>
                      <a:pt x="284" y="202"/>
                      <a:pt x="284" y="202"/>
                    </a:cubicBezTo>
                    <a:lnTo>
                      <a:pt x="462" y="202"/>
                    </a:lnTo>
                    <a:close/>
                  </a:path>
                </a:pathLst>
              </a:custGeom>
              <a:grpFill/>
              <a:ln>
                <a:noFill/>
              </a:ln>
            </p:spPr>
            <p:txBody>
              <a:bodyPr vert="horz" wrap="square" lIns="89619" tIns="44810" rIns="89619" bIns="44810" numCol="1" anchor="t" anchorCtr="0" compatLnSpc="1">
                <a:prstTxWarp prst="textNoShape">
                  <a:avLst/>
                </a:prstTxWarp>
              </a:bodyPr>
              <a:lstStyle/>
              <a:p>
                <a:pPr marL="0" marR="0" lvl="0" indent="0" algn="l" defTabSz="932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86" name="Group 85"/>
              <p:cNvGrpSpPr/>
              <p:nvPr/>
            </p:nvGrpSpPr>
            <p:grpSpPr>
              <a:xfrm>
                <a:off x="3113588" y="4171950"/>
                <a:ext cx="460637" cy="324928"/>
                <a:chOff x="6432941" y="4098201"/>
                <a:chExt cx="709176" cy="500244"/>
              </a:xfrm>
              <a:grpFill/>
            </p:grpSpPr>
            <p:sp>
              <p:nvSpPr>
                <p:cNvPr id="102" name="Rounded Rectangle 6"/>
                <p:cNvSpPr>
                  <a:spLocks noChangeAspect="1"/>
                </p:cNvSpPr>
                <p:nvPr/>
              </p:nvSpPr>
              <p:spPr bwMode="black">
                <a:xfrm rot="16200000">
                  <a:off x="6537407" y="3993735"/>
                  <a:ext cx="500244" cy="709176"/>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0663" tIns="40332" rIns="80663" bIns="40332" numCol="1" rtlCol="0" anchor="ctr" anchorCtr="0" compatLnSpc="1">
                  <a:prstTxWarp prst="textNoShape">
                    <a:avLst/>
                  </a:prstTxWarp>
                </a:bodyPr>
                <a:lstStyle/>
                <a:p>
                  <a:pPr marL="0" marR="0" lvl="0" indent="0" algn="l" defTabSz="74030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sp>
              <p:nvSpPr>
                <p:cNvPr id="104" name="Freeform 6"/>
                <p:cNvSpPr>
                  <a:spLocks noEditPoints="1"/>
                </p:cNvSpPr>
                <p:nvPr/>
              </p:nvSpPr>
              <p:spPr bwMode="auto">
                <a:xfrm rot="5400000">
                  <a:off x="6590383" y="4115019"/>
                  <a:ext cx="329607" cy="503240"/>
                </a:xfrm>
                <a:custGeom>
                  <a:avLst/>
                  <a:gdLst>
                    <a:gd name="T0" fmla="*/ 448 w 448"/>
                    <a:gd name="T1" fmla="*/ 0 h 684"/>
                    <a:gd name="T2" fmla="*/ 448 w 448"/>
                    <a:gd name="T3" fmla="*/ 207 h 684"/>
                    <a:gd name="T4" fmla="*/ 241 w 448"/>
                    <a:gd name="T5" fmla="*/ 207 h 684"/>
                    <a:gd name="T6" fmla="*/ 241 w 448"/>
                    <a:gd name="T7" fmla="*/ 0 h 684"/>
                    <a:gd name="T8" fmla="*/ 448 w 448"/>
                    <a:gd name="T9" fmla="*/ 0 h 684"/>
                    <a:gd name="T10" fmla="*/ 241 w 448"/>
                    <a:gd name="T11" fmla="*/ 238 h 684"/>
                    <a:gd name="T12" fmla="*/ 241 w 448"/>
                    <a:gd name="T13" fmla="*/ 446 h 684"/>
                    <a:gd name="T14" fmla="*/ 448 w 448"/>
                    <a:gd name="T15" fmla="*/ 446 h 684"/>
                    <a:gd name="T16" fmla="*/ 448 w 448"/>
                    <a:gd name="T17" fmla="*/ 238 h 684"/>
                    <a:gd name="T18" fmla="*/ 241 w 448"/>
                    <a:gd name="T19" fmla="*/ 238 h 684"/>
                    <a:gd name="T20" fmla="*/ 0 w 448"/>
                    <a:gd name="T21" fmla="*/ 0 h 684"/>
                    <a:gd name="T22" fmla="*/ 0 w 448"/>
                    <a:gd name="T23" fmla="*/ 207 h 684"/>
                    <a:gd name="T24" fmla="*/ 210 w 448"/>
                    <a:gd name="T25" fmla="*/ 207 h 684"/>
                    <a:gd name="T26" fmla="*/ 210 w 448"/>
                    <a:gd name="T27" fmla="*/ 0 h 684"/>
                    <a:gd name="T28" fmla="*/ 0 w 448"/>
                    <a:gd name="T29" fmla="*/ 0 h 684"/>
                    <a:gd name="T30" fmla="*/ 0 w 448"/>
                    <a:gd name="T31" fmla="*/ 238 h 684"/>
                    <a:gd name="T32" fmla="*/ 0 w 448"/>
                    <a:gd name="T33" fmla="*/ 446 h 684"/>
                    <a:gd name="T34" fmla="*/ 210 w 448"/>
                    <a:gd name="T35" fmla="*/ 446 h 684"/>
                    <a:gd name="T36" fmla="*/ 210 w 448"/>
                    <a:gd name="T37" fmla="*/ 238 h 684"/>
                    <a:gd name="T38" fmla="*/ 0 w 448"/>
                    <a:gd name="T39" fmla="*/ 238 h 684"/>
                    <a:gd name="T40" fmla="*/ 0 w 448"/>
                    <a:gd name="T41" fmla="*/ 477 h 684"/>
                    <a:gd name="T42" fmla="*/ 0 w 448"/>
                    <a:gd name="T43" fmla="*/ 684 h 684"/>
                    <a:gd name="T44" fmla="*/ 448 w 448"/>
                    <a:gd name="T45" fmla="*/ 684 h 684"/>
                    <a:gd name="T46" fmla="*/ 448 w 448"/>
                    <a:gd name="T47" fmla="*/ 477 h 684"/>
                    <a:gd name="T48" fmla="*/ 0 w 448"/>
                    <a:gd name="T49" fmla="*/ 47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8" h="684">
                      <a:moveTo>
                        <a:pt x="448" y="0"/>
                      </a:moveTo>
                      <a:lnTo>
                        <a:pt x="448" y="207"/>
                      </a:lnTo>
                      <a:lnTo>
                        <a:pt x="241" y="207"/>
                      </a:lnTo>
                      <a:lnTo>
                        <a:pt x="241" y="0"/>
                      </a:lnTo>
                      <a:lnTo>
                        <a:pt x="448" y="0"/>
                      </a:lnTo>
                      <a:close/>
                      <a:moveTo>
                        <a:pt x="241" y="238"/>
                      </a:moveTo>
                      <a:lnTo>
                        <a:pt x="241" y="446"/>
                      </a:lnTo>
                      <a:lnTo>
                        <a:pt x="448" y="446"/>
                      </a:lnTo>
                      <a:lnTo>
                        <a:pt x="448" y="238"/>
                      </a:lnTo>
                      <a:lnTo>
                        <a:pt x="241" y="238"/>
                      </a:lnTo>
                      <a:close/>
                      <a:moveTo>
                        <a:pt x="0" y="0"/>
                      </a:moveTo>
                      <a:lnTo>
                        <a:pt x="0" y="207"/>
                      </a:lnTo>
                      <a:lnTo>
                        <a:pt x="210" y="207"/>
                      </a:lnTo>
                      <a:lnTo>
                        <a:pt x="210" y="0"/>
                      </a:lnTo>
                      <a:lnTo>
                        <a:pt x="0" y="0"/>
                      </a:lnTo>
                      <a:close/>
                      <a:moveTo>
                        <a:pt x="0" y="238"/>
                      </a:moveTo>
                      <a:lnTo>
                        <a:pt x="0" y="446"/>
                      </a:lnTo>
                      <a:lnTo>
                        <a:pt x="210" y="446"/>
                      </a:lnTo>
                      <a:lnTo>
                        <a:pt x="210" y="238"/>
                      </a:lnTo>
                      <a:lnTo>
                        <a:pt x="0" y="238"/>
                      </a:lnTo>
                      <a:close/>
                      <a:moveTo>
                        <a:pt x="0" y="477"/>
                      </a:moveTo>
                      <a:lnTo>
                        <a:pt x="0" y="684"/>
                      </a:lnTo>
                      <a:lnTo>
                        <a:pt x="448" y="684"/>
                      </a:lnTo>
                      <a:lnTo>
                        <a:pt x="448" y="477"/>
                      </a:lnTo>
                      <a:lnTo>
                        <a:pt x="0" y="477"/>
                      </a:lnTo>
                      <a:close/>
                    </a:path>
                  </a:pathLst>
                </a:custGeom>
                <a:grpFill/>
                <a:ln>
                  <a:noFill/>
                </a:ln>
              </p:spPr>
              <p:txBody>
                <a:bodyPr vert="horz" wrap="square" lIns="89615" tIns="44809" rIns="89615" bIns="44809"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74" name="Freeform 30"/>
            <p:cNvSpPr>
              <a:spLocks noChangeAspect="1" noEditPoints="1"/>
            </p:cNvSpPr>
            <p:nvPr/>
          </p:nvSpPr>
          <p:spPr bwMode="auto">
            <a:xfrm>
              <a:off x="1575566" y="3516250"/>
              <a:ext cx="291077" cy="342572"/>
            </a:xfrm>
            <a:custGeom>
              <a:avLst/>
              <a:gdLst>
                <a:gd name="T0" fmla="*/ 115 w 191"/>
                <a:gd name="T1" fmla="*/ 158 h 225"/>
                <a:gd name="T2" fmla="*/ 132 w 191"/>
                <a:gd name="T3" fmla="*/ 185 h 225"/>
                <a:gd name="T4" fmla="*/ 21 w 191"/>
                <a:gd name="T5" fmla="*/ 185 h 225"/>
                <a:gd name="T6" fmla="*/ 0 w 191"/>
                <a:gd name="T7" fmla="*/ 164 h 225"/>
                <a:gd name="T8" fmla="*/ 0 w 191"/>
                <a:gd name="T9" fmla="*/ 21 h 225"/>
                <a:gd name="T10" fmla="*/ 21 w 191"/>
                <a:gd name="T11" fmla="*/ 0 h 225"/>
                <a:gd name="T12" fmla="*/ 163 w 191"/>
                <a:gd name="T13" fmla="*/ 0 h 225"/>
                <a:gd name="T14" fmla="*/ 185 w 191"/>
                <a:gd name="T15" fmla="*/ 21 h 225"/>
                <a:gd name="T16" fmla="*/ 185 w 191"/>
                <a:gd name="T17" fmla="*/ 164 h 225"/>
                <a:gd name="T18" fmla="*/ 181 w 191"/>
                <a:gd name="T19" fmla="*/ 175 h 225"/>
                <a:gd name="T20" fmla="*/ 154 w 191"/>
                <a:gd name="T21" fmla="*/ 133 h 225"/>
                <a:gd name="T22" fmla="*/ 157 w 191"/>
                <a:gd name="T23" fmla="*/ 63 h 225"/>
                <a:gd name="T24" fmla="*/ 70 w 191"/>
                <a:gd name="T25" fmla="*/ 43 h 225"/>
                <a:gd name="T26" fmla="*/ 51 w 191"/>
                <a:gd name="T27" fmla="*/ 130 h 225"/>
                <a:gd name="T28" fmla="*/ 115 w 191"/>
                <a:gd name="T29" fmla="*/ 158 h 225"/>
                <a:gd name="T30" fmla="*/ 183 w 191"/>
                <a:gd name="T31" fmla="*/ 221 h 225"/>
                <a:gd name="T32" fmla="*/ 165 w 191"/>
                <a:gd name="T33" fmla="*/ 217 h 225"/>
                <a:gd name="T34" fmla="*/ 120 w 191"/>
                <a:gd name="T35" fmla="*/ 146 h 225"/>
                <a:gd name="T36" fmla="*/ 59 w 191"/>
                <a:gd name="T37" fmla="*/ 124 h 225"/>
                <a:gd name="T38" fmla="*/ 75 w 191"/>
                <a:gd name="T39" fmla="*/ 52 h 225"/>
                <a:gd name="T40" fmla="*/ 148 w 191"/>
                <a:gd name="T41" fmla="*/ 68 h 225"/>
                <a:gd name="T42" fmla="*/ 142 w 191"/>
                <a:gd name="T43" fmla="*/ 132 h 225"/>
                <a:gd name="T44" fmla="*/ 187 w 191"/>
                <a:gd name="T45" fmla="*/ 203 h 225"/>
                <a:gd name="T46" fmla="*/ 183 w 191"/>
                <a:gd name="T47" fmla="*/ 221 h 225"/>
                <a:gd name="T48" fmla="*/ 144 w 191"/>
                <a:gd name="T49" fmla="*/ 71 h 225"/>
                <a:gd name="T50" fmla="*/ 78 w 191"/>
                <a:gd name="T51" fmla="*/ 56 h 225"/>
                <a:gd name="T52" fmla="*/ 64 w 191"/>
                <a:gd name="T53" fmla="*/ 122 h 225"/>
                <a:gd name="T54" fmla="*/ 129 w 191"/>
                <a:gd name="T55" fmla="*/ 136 h 225"/>
                <a:gd name="T56" fmla="*/ 144 w 191"/>
                <a:gd name="T57" fmla="*/ 7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225">
                  <a:moveTo>
                    <a:pt x="115" y="158"/>
                  </a:moveTo>
                  <a:cubicBezTo>
                    <a:pt x="132" y="185"/>
                    <a:pt x="132" y="185"/>
                    <a:pt x="132" y="185"/>
                  </a:cubicBezTo>
                  <a:cubicBezTo>
                    <a:pt x="21" y="185"/>
                    <a:pt x="21" y="185"/>
                    <a:pt x="21" y="185"/>
                  </a:cubicBezTo>
                  <a:cubicBezTo>
                    <a:pt x="9" y="185"/>
                    <a:pt x="0" y="175"/>
                    <a:pt x="0" y="164"/>
                  </a:cubicBezTo>
                  <a:cubicBezTo>
                    <a:pt x="0" y="21"/>
                    <a:pt x="0" y="21"/>
                    <a:pt x="0" y="21"/>
                  </a:cubicBezTo>
                  <a:cubicBezTo>
                    <a:pt x="0" y="9"/>
                    <a:pt x="9" y="0"/>
                    <a:pt x="21" y="0"/>
                  </a:cubicBezTo>
                  <a:cubicBezTo>
                    <a:pt x="163" y="0"/>
                    <a:pt x="163" y="0"/>
                    <a:pt x="163" y="0"/>
                  </a:cubicBezTo>
                  <a:cubicBezTo>
                    <a:pt x="175" y="0"/>
                    <a:pt x="185" y="9"/>
                    <a:pt x="185" y="21"/>
                  </a:cubicBezTo>
                  <a:cubicBezTo>
                    <a:pt x="185" y="164"/>
                    <a:pt x="185" y="164"/>
                    <a:pt x="185" y="164"/>
                  </a:cubicBezTo>
                  <a:cubicBezTo>
                    <a:pt x="185" y="168"/>
                    <a:pt x="183" y="172"/>
                    <a:pt x="181" y="175"/>
                  </a:cubicBezTo>
                  <a:cubicBezTo>
                    <a:pt x="154" y="133"/>
                    <a:pt x="154" y="133"/>
                    <a:pt x="154" y="133"/>
                  </a:cubicBezTo>
                  <a:cubicBezTo>
                    <a:pt x="169" y="112"/>
                    <a:pt x="170" y="84"/>
                    <a:pt x="157" y="63"/>
                  </a:cubicBezTo>
                  <a:cubicBezTo>
                    <a:pt x="138" y="33"/>
                    <a:pt x="99" y="25"/>
                    <a:pt x="70" y="43"/>
                  </a:cubicBezTo>
                  <a:cubicBezTo>
                    <a:pt x="41" y="62"/>
                    <a:pt x="32" y="101"/>
                    <a:pt x="51" y="130"/>
                  </a:cubicBezTo>
                  <a:cubicBezTo>
                    <a:pt x="65" y="152"/>
                    <a:pt x="90" y="163"/>
                    <a:pt x="115" y="158"/>
                  </a:cubicBezTo>
                  <a:close/>
                  <a:moveTo>
                    <a:pt x="183" y="221"/>
                  </a:moveTo>
                  <a:cubicBezTo>
                    <a:pt x="177" y="225"/>
                    <a:pt x="169" y="223"/>
                    <a:pt x="165" y="217"/>
                  </a:cubicBezTo>
                  <a:cubicBezTo>
                    <a:pt x="120" y="146"/>
                    <a:pt x="120" y="146"/>
                    <a:pt x="120" y="146"/>
                  </a:cubicBezTo>
                  <a:cubicBezTo>
                    <a:pt x="98" y="153"/>
                    <a:pt x="72" y="145"/>
                    <a:pt x="59" y="124"/>
                  </a:cubicBezTo>
                  <a:cubicBezTo>
                    <a:pt x="44" y="100"/>
                    <a:pt x="51" y="67"/>
                    <a:pt x="75" y="52"/>
                  </a:cubicBezTo>
                  <a:cubicBezTo>
                    <a:pt x="100" y="36"/>
                    <a:pt x="132" y="44"/>
                    <a:pt x="148" y="68"/>
                  </a:cubicBezTo>
                  <a:cubicBezTo>
                    <a:pt x="161" y="89"/>
                    <a:pt x="158" y="115"/>
                    <a:pt x="142" y="132"/>
                  </a:cubicBezTo>
                  <a:cubicBezTo>
                    <a:pt x="187" y="203"/>
                    <a:pt x="187" y="203"/>
                    <a:pt x="187" y="203"/>
                  </a:cubicBezTo>
                  <a:cubicBezTo>
                    <a:pt x="191" y="209"/>
                    <a:pt x="189" y="217"/>
                    <a:pt x="183" y="221"/>
                  </a:cubicBezTo>
                  <a:close/>
                  <a:moveTo>
                    <a:pt x="144" y="71"/>
                  </a:moveTo>
                  <a:cubicBezTo>
                    <a:pt x="129" y="49"/>
                    <a:pt x="100" y="42"/>
                    <a:pt x="78" y="56"/>
                  </a:cubicBezTo>
                  <a:cubicBezTo>
                    <a:pt x="56" y="70"/>
                    <a:pt x="50" y="100"/>
                    <a:pt x="64" y="122"/>
                  </a:cubicBezTo>
                  <a:cubicBezTo>
                    <a:pt x="78" y="144"/>
                    <a:pt x="107" y="150"/>
                    <a:pt x="129" y="136"/>
                  </a:cubicBezTo>
                  <a:cubicBezTo>
                    <a:pt x="151" y="122"/>
                    <a:pt x="158" y="93"/>
                    <a:pt x="144" y="71"/>
                  </a:cubicBezTo>
                  <a:close/>
                </a:path>
              </a:pathLst>
            </a:custGeom>
            <a:solidFill>
              <a:srgbClr val="0070C0"/>
            </a:solidFill>
            <a:ln>
              <a:noFill/>
            </a:ln>
          </p:spPr>
          <p:txBody>
            <a:bodyPr vert="horz" wrap="square" lIns="91384" tIns="45693" rIns="91384" bIns="45693"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75" name="Group 74"/>
            <p:cNvGrpSpPr/>
            <p:nvPr/>
          </p:nvGrpSpPr>
          <p:grpSpPr>
            <a:xfrm>
              <a:off x="1980464" y="3544684"/>
              <a:ext cx="684049" cy="285709"/>
              <a:chOff x="5416550" y="3144838"/>
              <a:chExt cx="1352550" cy="565151"/>
            </a:xfrm>
            <a:solidFill>
              <a:srgbClr val="0070C0"/>
            </a:solidFill>
          </p:grpSpPr>
          <p:sp>
            <p:nvSpPr>
              <p:cNvPr id="77" name="Freeform 21"/>
              <p:cNvSpPr>
                <a:spLocks/>
              </p:cNvSpPr>
              <p:nvPr/>
            </p:nvSpPr>
            <p:spPr bwMode="auto">
              <a:xfrm>
                <a:off x="5435600" y="3144838"/>
                <a:ext cx="1333500" cy="561975"/>
              </a:xfrm>
              <a:custGeom>
                <a:avLst/>
                <a:gdLst>
                  <a:gd name="T0" fmla="*/ 316 w 353"/>
                  <a:gd name="T1" fmla="*/ 100 h 147"/>
                  <a:gd name="T2" fmla="*/ 314 w 353"/>
                  <a:gd name="T3" fmla="*/ 97 h 147"/>
                  <a:gd name="T4" fmla="*/ 351 w 353"/>
                  <a:gd name="T5" fmla="*/ 74 h 147"/>
                  <a:gd name="T6" fmla="*/ 47 w 353"/>
                  <a:gd name="T7" fmla="*/ 0 h 147"/>
                  <a:gd name="T8" fmla="*/ 0 w 353"/>
                  <a:gd name="T9" fmla="*/ 16 h 147"/>
                  <a:gd name="T10" fmla="*/ 1 w 353"/>
                  <a:gd name="T11" fmla="*/ 17 h 147"/>
                  <a:gd name="T12" fmla="*/ 304 w 353"/>
                  <a:gd name="T13" fmla="*/ 98 h 147"/>
                  <a:gd name="T14" fmla="*/ 312 w 353"/>
                  <a:gd name="T15" fmla="*/ 108 h 147"/>
                  <a:gd name="T16" fmla="*/ 312 w 353"/>
                  <a:gd name="T17" fmla="*/ 144 h 147"/>
                  <a:gd name="T18" fmla="*/ 312 w 353"/>
                  <a:gd name="T19" fmla="*/ 147 h 147"/>
                  <a:gd name="T20" fmla="*/ 353 w 353"/>
                  <a:gd name="T21" fmla="*/ 77 h 147"/>
                  <a:gd name="T22" fmla="*/ 316 w 353"/>
                  <a:gd name="T23" fmla="*/ 10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3" h="147">
                    <a:moveTo>
                      <a:pt x="316" y="100"/>
                    </a:moveTo>
                    <a:cubicBezTo>
                      <a:pt x="314" y="97"/>
                      <a:pt x="314" y="97"/>
                      <a:pt x="314" y="97"/>
                    </a:cubicBezTo>
                    <a:cubicBezTo>
                      <a:pt x="351" y="74"/>
                      <a:pt x="351" y="74"/>
                      <a:pt x="351" y="74"/>
                    </a:cubicBezTo>
                    <a:cubicBezTo>
                      <a:pt x="47" y="0"/>
                      <a:pt x="47" y="0"/>
                      <a:pt x="47" y="0"/>
                    </a:cubicBezTo>
                    <a:cubicBezTo>
                      <a:pt x="0" y="16"/>
                      <a:pt x="0" y="16"/>
                      <a:pt x="0" y="16"/>
                    </a:cubicBezTo>
                    <a:cubicBezTo>
                      <a:pt x="1" y="16"/>
                      <a:pt x="1" y="16"/>
                      <a:pt x="1" y="17"/>
                    </a:cubicBezTo>
                    <a:cubicBezTo>
                      <a:pt x="304" y="98"/>
                      <a:pt x="304" y="98"/>
                      <a:pt x="304" y="98"/>
                    </a:cubicBezTo>
                    <a:cubicBezTo>
                      <a:pt x="309" y="99"/>
                      <a:pt x="312" y="104"/>
                      <a:pt x="312" y="108"/>
                    </a:cubicBezTo>
                    <a:cubicBezTo>
                      <a:pt x="312" y="144"/>
                      <a:pt x="312" y="144"/>
                      <a:pt x="312" y="144"/>
                    </a:cubicBezTo>
                    <a:cubicBezTo>
                      <a:pt x="312" y="145"/>
                      <a:pt x="312" y="146"/>
                      <a:pt x="312" y="147"/>
                    </a:cubicBezTo>
                    <a:cubicBezTo>
                      <a:pt x="347" y="128"/>
                      <a:pt x="352" y="86"/>
                      <a:pt x="353" y="77"/>
                    </a:cubicBezTo>
                    <a:lnTo>
                      <a:pt x="316"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8" name="Freeform 22"/>
              <p:cNvSpPr>
                <a:spLocks noEditPoints="1"/>
              </p:cNvSpPr>
              <p:nvPr/>
            </p:nvSpPr>
            <p:spPr bwMode="auto">
              <a:xfrm>
                <a:off x="5416550" y="3216276"/>
                <a:ext cx="1185863" cy="493713"/>
              </a:xfrm>
              <a:custGeom>
                <a:avLst/>
                <a:gdLst>
                  <a:gd name="T0" fmla="*/ 308 w 314"/>
                  <a:gd name="T1" fmla="*/ 82 h 129"/>
                  <a:gd name="T2" fmla="*/ 5 w 314"/>
                  <a:gd name="T3" fmla="*/ 0 h 129"/>
                  <a:gd name="T4" fmla="*/ 4 w 314"/>
                  <a:gd name="T5" fmla="*/ 0 h 129"/>
                  <a:gd name="T6" fmla="*/ 0 w 314"/>
                  <a:gd name="T7" fmla="*/ 4 h 129"/>
                  <a:gd name="T8" fmla="*/ 0 w 314"/>
                  <a:gd name="T9" fmla="*/ 40 h 129"/>
                  <a:gd name="T10" fmla="*/ 6 w 314"/>
                  <a:gd name="T11" fmla="*/ 48 h 129"/>
                  <a:gd name="T12" fmla="*/ 309 w 314"/>
                  <a:gd name="T13" fmla="*/ 129 h 129"/>
                  <a:gd name="T14" fmla="*/ 313 w 314"/>
                  <a:gd name="T15" fmla="*/ 128 h 129"/>
                  <a:gd name="T16" fmla="*/ 314 w 314"/>
                  <a:gd name="T17" fmla="*/ 125 h 129"/>
                  <a:gd name="T18" fmla="*/ 314 w 314"/>
                  <a:gd name="T19" fmla="*/ 89 h 129"/>
                  <a:gd name="T20" fmla="*/ 308 w 314"/>
                  <a:gd name="T21" fmla="*/ 82 h 129"/>
                  <a:gd name="T22" fmla="*/ 72 w 314"/>
                  <a:gd name="T23" fmla="*/ 54 h 129"/>
                  <a:gd name="T24" fmla="*/ 60 w 314"/>
                  <a:gd name="T25" fmla="*/ 39 h 129"/>
                  <a:gd name="T26" fmla="*/ 72 w 314"/>
                  <a:gd name="T27" fmla="*/ 30 h 129"/>
                  <a:gd name="T28" fmla="*/ 84 w 314"/>
                  <a:gd name="T29" fmla="*/ 45 h 129"/>
                  <a:gd name="T30" fmla="*/ 72 w 314"/>
                  <a:gd name="T31" fmla="*/ 54 h 129"/>
                  <a:gd name="T32" fmla="*/ 139 w 314"/>
                  <a:gd name="T33" fmla="*/ 72 h 129"/>
                  <a:gd name="T34" fmla="*/ 127 w 314"/>
                  <a:gd name="T35" fmla="*/ 57 h 129"/>
                  <a:gd name="T36" fmla="*/ 139 w 314"/>
                  <a:gd name="T37" fmla="*/ 48 h 129"/>
                  <a:gd name="T38" fmla="*/ 151 w 314"/>
                  <a:gd name="T39" fmla="*/ 63 h 129"/>
                  <a:gd name="T40" fmla="*/ 139 w 314"/>
                  <a:gd name="T41" fmla="*/ 72 h 129"/>
                  <a:gd name="T42" fmla="*/ 175 w 314"/>
                  <a:gd name="T43" fmla="*/ 82 h 129"/>
                  <a:gd name="T44" fmla="*/ 163 w 314"/>
                  <a:gd name="T45" fmla="*/ 66 h 129"/>
                  <a:gd name="T46" fmla="*/ 175 w 314"/>
                  <a:gd name="T47" fmla="*/ 57 h 129"/>
                  <a:gd name="T48" fmla="*/ 188 w 314"/>
                  <a:gd name="T49" fmla="*/ 73 h 129"/>
                  <a:gd name="T50" fmla="*/ 175 w 314"/>
                  <a:gd name="T51" fmla="*/ 8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4" h="129">
                    <a:moveTo>
                      <a:pt x="308" y="82"/>
                    </a:moveTo>
                    <a:cubicBezTo>
                      <a:pt x="5" y="0"/>
                      <a:pt x="5" y="0"/>
                      <a:pt x="5" y="0"/>
                    </a:cubicBezTo>
                    <a:cubicBezTo>
                      <a:pt x="5" y="0"/>
                      <a:pt x="4" y="0"/>
                      <a:pt x="4" y="0"/>
                    </a:cubicBezTo>
                    <a:cubicBezTo>
                      <a:pt x="2" y="0"/>
                      <a:pt x="0" y="2"/>
                      <a:pt x="0" y="4"/>
                    </a:cubicBezTo>
                    <a:cubicBezTo>
                      <a:pt x="0" y="40"/>
                      <a:pt x="0" y="40"/>
                      <a:pt x="0" y="40"/>
                    </a:cubicBezTo>
                    <a:cubicBezTo>
                      <a:pt x="0" y="43"/>
                      <a:pt x="3" y="47"/>
                      <a:pt x="6" y="48"/>
                    </a:cubicBezTo>
                    <a:cubicBezTo>
                      <a:pt x="309" y="129"/>
                      <a:pt x="309" y="129"/>
                      <a:pt x="309" y="129"/>
                    </a:cubicBezTo>
                    <a:cubicBezTo>
                      <a:pt x="311" y="129"/>
                      <a:pt x="312" y="129"/>
                      <a:pt x="313" y="128"/>
                    </a:cubicBezTo>
                    <a:cubicBezTo>
                      <a:pt x="314" y="127"/>
                      <a:pt x="314" y="126"/>
                      <a:pt x="314" y="125"/>
                    </a:cubicBezTo>
                    <a:cubicBezTo>
                      <a:pt x="314" y="89"/>
                      <a:pt x="314" y="89"/>
                      <a:pt x="314" y="89"/>
                    </a:cubicBezTo>
                    <a:cubicBezTo>
                      <a:pt x="314" y="86"/>
                      <a:pt x="311" y="82"/>
                      <a:pt x="308" y="82"/>
                    </a:cubicBezTo>
                    <a:close/>
                    <a:moveTo>
                      <a:pt x="72" y="54"/>
                    </a:moveTo>
                    <a:cubicBezTo>
                      <a:pt x="65" y="52"/>
                      <a:pt x="60" y="45"/>
                      <a:pt x="60" y="39"/>
                    </a:cubicBezTo>
                    <a:cubicBezTo>
                      <a:pt x="60" y="32"/>
                      <a:pt x="65" y="28"/>
                      <a:pt x="72" y="30"/>
                    </a:cubicBezTo>
                    <a:cubicBezTo>
                      <a:pt x="79" y="31"/>
                      <a:pt x="84" y="38"/>
                      <a:pt x="84" y="45"/>
                    </a:cubicBezTo>
                    <a:cubicBezTo>
                      <a:pt x="84" y="52"/>
                      <a:pt x="79" y="56"/>
                      <a:pt x="72" y="54"/>
                    </a:cubicBezTo>
                    <a:close/>
                    <a:moveTo>
                      <a:pt x="139" y="72"/>
                    </a:moveTo>
                    <a:cubicBezTo>
                      <a:pt x="132" y="70"/>
                      <a:pt x="127" y="63"/>
                      <a:pt x="127" y="57"/>
                    </a:cubicBezTo>
                    <a:cubicBezTo>
                      <a:pt x="127" y="50"/>
                      <a:pt x="132" y="46"/>
                      <a:pt x="139" y="48"/>
                    </a:cubicBezTo>
                    <a:cubicBezTo>
                      <a:pt x="146" y="49"/>
                      <a:pt x="151" y="56"/>
                      <a:pt x="151" y="63"/>
                    </a:cubicBezTo>
                    <a:cubicBezTo>
                      <a:pt x="151" y="70"/>
                      <a:pt x="146" y="74"/>
                      <a:pt x="139" y="72"/>
                    </a:cubicBezTo>
                    <a:close/>
                    <a:moveTo>
                      <a:pt x="175" y="82"/>
                    </a:moveTo>
                    <a:cubicBezTo>
                      <a:pt x="169" y="80"/>
                      <a:pt x="163" y="73"/>
                      <a:pt x="163" y="66"/>
                    </a:cubicBezTo>
                    <a:cubicBezTo>
                      <a:pt x="163" y="60"/>
                      <a:pt x="169" y="56"/>
                      <a:pt x="175" y="57"/>
                    </a:cubicBezTo>
                    <a:cubicBezTo>
                      <a:pt x="182" y="59"/>
                      <a:pt x="188" y="66"/>
                      <a:pt x="188" y="73"/>
                    </a:cubicBezTo>
                    <a:cubicBezTo>
                      <a:pt x="188" y="80"/>
                      <a:pt x="182" y="84"/>
                      <a:pt x="17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1" name="Freeform 23"/>
              <p:cNvSpPr>
                <a:spLocks/>
              </p:cNvSpPr>
              <p:nvPr/>
            </p:nvSpPr>
            <p:spPr bwMode="auto">
              <a:xfrm>
                <a:off x="6046788" y="3576638"/>
                <a:ext cx="188913" cy="117475"/>
              </a:xfrm>
              <a:custGeom>
                <a:avLst/>
                <a:gdLst>
                  <a:gd name="T0" fmla="*/ 0 w 119"/>
                  <a:gd name="T1" fmla="*/ 0 h 74"/>
                  <a:gd name="T2" fmla="*/ 0 w 119"/>
                  <a:gd name="T3" fmla="*/ 12 h 74"/>
                  <a:gd name="T4" fmla="*/ 88 w 119"/>
                  <a:gd name="T5" fmla="*/ 74 h 74"/>
                  <a:gd name="T6" fmla="*/ 119 w 119"/>
                  <a:gd name="T7" fmla="*/ 50 h 74"/>
                  <a:gd name="T8" fmla="*/ 43 w 119"/>
                  <a:gd name="T9" fmla="*/ 12 h 74"/>
                  <a:gd name="T10" fmla="*/ 0 w 119"/>
                  <a:gd name="T11" fmla="*/ 0 h 74"/>
                </a:gdLst>
                <a:ahLst/>
                <a:cxnLst>
                  <a:cxn ang="0">
                    <a:pos x="T0" y="T1"/>
                  </a:cxn>
                  <a:cxn ang="0">
                    <a:pos x="T2" y="T3"/>
                  </a:cxn>
                  <a:cxn ang="0">
                    <a:pos x="T4" y="T5"/>
                  </a:cxn>
                  <a:cxn ang="0">
                    <a:pos x="T6" y="T7"/>
                  </a:cxn>
                  <a:cxn ang="0">
                    <a:pos x="T8" y="T9"/>
                  </a:cxn>
                  <a:cxn ang="0">
                    <a:pos x="T10" y="T11"/>
                  </a:cxn>
                </a:cxnLst>
                <a:rect l="0" t="0" r="r" b="b"/>
                <a:pathLst>
                  <a:path w="119" h="74">
                    <a:moveTo>
                      <a:pt x="0" y="0"/>
                    </a:moveTo>
                    <a:lnTo>
                      <a:pt x="0" y="12"/>
                    </a:lnTo>
                    <a:lnTo>
                      <a:pt x="88" y="74"/>
                    </a:lnTo>
                    <a:lnTo>
                      <a:pt x="119" y="50"/>
                    </a:lnTo>
                    <a:lnTo>
                      <a:pt x="43" y="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2" name="Freeform 24"/>
              <p:cNvSpPr>
                <a:spLocks/>
              </p:cNvSpPr>
              <p:nvPr/>
            </p:nvSpPr>
            <p:spPr bwMode="auto">
              <a:xfrm>
                <a:off x="5808663" y="3549651"/>
                <a:ext cx="374650" cy="149225"/>
              </a:xfrm>
              <a:custGeom>
                <a:avLst/>
                <a:gdLst>
                  <a:gd name="T0" fmla="*/ 148 w 236"/>
                  <a:gd name="T1" fmla="*/ 31 h 94"/>
                  <a:gd name="T2" fmla="*/ 148 w 236"/>
                  <a:gd name="T3" fmla="*/ 17 h 94"/>
                  <a:gd name="T4" fmla="*/ 91 w 236"/>
                  <a:gd name="T5" fmla="*/ 0 h 94"/>
                  <a:gd name="T6" fmla="*/ 91 w 236"/>
                  <a:gd name="T7" fmla="*/ 5 h 94"/>
                  <a:gd name="T8" fmla="*/ 53 w 236"/>
                  <a:gd name="T9" fmla="*/ 7 h 94"/>
                  <a:gd name="T10" fmla="*/ 0 w 236"/>
                  <a:gd name="T11" fmla="*/ 29 h 94"/>
                  <a:gd name="T12" fmla="*/ 91 w 236"/>
                  <a:gd name="T13" fmla="*/ 12 h 94"/>
                  <a:gd name="T14" fmla="*/ 91 w 236"/>
                  <a:gd name="T15" fmla="*/ 14 h 94"/>
                  <a:gd name="T16" fmla="*/ 60 w 236"/>
                  <a:gd name="T17" fmla="*/ 19 h 94"/>
                  <a:gd name="T18" fmla="*/ 0 w 236"/>
                  <a:gd name="T19" fmla="*/ 29 h 94"/>
                  <a:gd name="T20" fmla="*/ 119 w 236"/>
                  <a:gd name="T21" fmla="*/ 63 h 94"/>
                  <a:gd name="T22" fmla="*/ 236 w 236"/>
                  <a:gd name="T23" fmla="*/ 94 h 94"/>
                  <a:gd name="T24" fmla="*/ 176 w 236"/>
                  <a:gd name="T25" fmla="*/ 50 h 94"/>
                  <a:gd name="T26" fmla="*/ 148 w 236"/>
                  <a:gd name="T2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94">
                    <a:moveTo>
                      <a:pt x="148" y="31"/>
                    </a:moveTo>
                    <a:lnTo>
                      <a:pt x="148" y="17"/>
                    </a:lnTo>
                    <a:lnTo>
                      <a:pt x="91" y="0"/>
                    </a:lnTo>
                    <a:lnTo>
                      <a:pt x="91" y="5"/>
                    </a:lnTo>
                    <a:lnTo>
                      <a:pt x="53" y="7"/>
                    </a:lnTo>
                    <a:lnTo>
                      <a:pt x="0" y="29"/>
                    </a:lnTo>
                    <a:lnTo>
                      <a:pt x="91" y="12"/>
                    </a:lnTo>
                    <a:lnTo>
                      <a:pt x="91" y="14"/>
                    </a:lnTo>
                    <a:lnTo>
                      <a:pt x="60" y="19"/>
                    </a:lnTo>
                    <a:lnTo>
                      <a:pt x="0" y="29"/>
                    </a:lnTo>
                    <a:lnTo>
                      <a:pt x="119" y="63"/>
                    </a:lnTo>
                    <a:lnTo>
                      <a:pt x="236" y="94"/>
                    </a:lnTo>
                    <a:lnTo>
                      <a:pt x="176" y="50"/>
                    </a:lnTo>
                    <a:lnTo>
                      <a:pt x="14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10" rIns="89619" bIns="44810" numCol="1" anchor="t" anchorCtr="0" compatLnSpc="1">
                <a:prstTxWarp prst="textNoShape">
                  <a:avLst/>
                </a:prstTxWarp>
              </a:bodyPr>
              <a:lstStyle/>
              <a:p>
                <a:pPr marL="0" marR="0" lvl="0" indent="0" algn="l" defTabSz="913643"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76" name="Freeform 13"/>
            <p:cNvSpPr>
              <a:spLocks noChangeAspect="1" noEditPoints="1"/>
            </p:cNvSpPr>
            <p:nvPr/>
          </p:nvSpPr>
          <p:spPr bwMode="black">
            <a:xfrm>
              <a:off x="2725419" y="3513373"/>
              <a:ext cx="409278" cy="348331"/>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rgbClr val="0070C0"/>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252" tIns="41127" rIns="82252" bIns="41127" numCol="1" rtlCol="0" anchor="ctr" anchorCtr="0" compatLnSpc="1">
              <a:prstTxWarp prst="textNoShape">
                <a:avLst/>
              </a:prstTxWarp>
            </a:bodyPr>
            <a:lstStyle/>
            <a:p>
              <a:pPr marL="0" marR="0" lvl="0" indent="0" algn="l" defTabSz="74030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grpSp>
    </p:spTree>
    <p:extLst>
      <p:ext uri="{BB962C8B-B14F-4D97-AF65-F5344CB8AC3E}">
        <p14:creationId xmlns:p14="http://schemas.microsoft.com/office/powerpoint/2010/main" val="9199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itle 1"/>
          <p:cNvSpPr txBox="1">
            <a:spLocks/>
          </p:cNvSpPr>
          <p:nvPr/>
        </p:nvSpPr>
        <p:spPr>
          <a:xfrm>
            <a:off x="274320" y="292082"/>
            <a:ext cx="11887200" cy="946413"/>
          </a:xfrm>
          <a:prstGeom prst="rect">
            <a:avLst/>
          </a:prstGeom>
        </p:spPr>
        <p:txBody>
          <a:bodyPr lIns="146304" tIns="91440" rIns="146304" bIns="91440"/>
          <a:lstStyle>
            <a:lvl1pPr algn="l" defTabSz="914400" rtl="0" eaLnBrk="1" latinLnBrk="0" hangingPunct="1">
              <a:spcBef>
                <a:spcPct val="0"/>
              </a:spcBef>
              <a:buNone/>
              <a:defRPr sz="36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Big Data insights for anyone</a:t>
            </a:r>
            <a:r>
              <a:rPr kumimoji="0" lang="en-US" sz="4000" b="0" i="0" u="none" strike="noStrike" kern="1200" cap="none" spc="0" normalizeH="0" baseline="0" noProof="0" dirty="0" smtClean="0">
                <a:ln>
                  <a:noFill/>
                </a:ln>
                <a:solidFill>
                  <a:srgbClr val="505050"/>
                </a:solidFill>
                <a:effectLst/>
                <a:uLnTx/>
                <a:uFillTx/>
                <a:latin typeface="Segoe UI Light"/>
                <a:ea typeface="+mj-ea"/>
                <a:cs typeface="+mj-cs"/>
              </a:rPr>
              <a:t/>
            </a:r>
            <a:br>
              <a:rPr kumimoji="0" lang="en-US" sz="40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a:ln>
                  <a:noFill/>
                </a:ln>
                <a:solidFill>
                  <a:srgbClr val="DC3C00"/>
                </a:solidFill>
                <a:effectLst/>
                <a:uLnTx/>
                <a:uFillTx/>
                <a:latin typeface="Segoe UI Light"/>
                <a:ea typeface="+mj-ea"/>
                <a:cs typeface="+mj-cs"/>
              </a:rPr>
              <a:t>N</a:t>
            </a: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ew insights with familiar </a:t>
            </a:r>
            <a:r>
              <a:rPr kumimoji="0" lang="en-US" sz="2200" b="0" i="0" u="none" strike="noStrike" kern="1200" cap="none" spc="0" normalizeH="0" baseline="0" noProof="0" dirty="0">
                <a:ln>
                  <a:noFill/>
                </a:ln>
                <a:solidFill>
                  <a:srgbClr val="DC3C00"/>
                </a:solidFill>
                <a:effectLst/>
                <a:uLnTx/>
                <a:uFillTx/>
                <a:latin typeface="Segoe UI Light"/>
                <a:ea typeface="+mj-ea"/>
                <a:cs typeface="+mj-cs"/>
              </a:rPr>
              <a:t>tools </a:t>
            </a: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through native </a:t>
            </a:r>
            <a:r>
              <a:rPr kumimoji="0" lang="en-US" sz="2200" b="0" i="0" u="none" strike="noStrike" kern="1200" cap="none" spc="0" normalizeH="0" baseline="0" noProof="0" dirty="0">
                <a:ln>
                  <a:noFill/>
                </a:ln>
                <a:solidFill>
                  <a:srgbClr val="DC3C00"/>
                </a:solidFill>
                <a:effectLst/>
                <a:uLnTx/>
                <a:uFillTx/>
                <a:latin typeface="Segoe UI Light"/>
                <a:ea typeface="+mj-ea"/>
                <a:cs typeface="+mj-cs"/>
              </a:rPr>
              <a:t>Microsoft BI integration </a:t>
            </a:r>
            <a:endParaRPr kumimoji="0" lang="en-US" sz="2200" b="0" i="0" u="none" strike="noStrike" kern="1200" cap="none" spc="0" normalizeH="0" baseline="0" noProof="0" dirty="0">
              <a:ln>
                <a:noFill/>
              </a:ln>
              <a:solidFill>
                <a:srgbClr val="505050"/>
              </a:solidFill>
              <a:effectLst/>
              <a:uLnTx/>
              <a:uFillTx/>
              <a:latin typeface="Segoe UI Light"/>
              <a:ea typeface="+mj-ea"/>
              <a:cs typeface="+mj-cs"/>
            </a:endParaRPr>
          </a:p>
        </p:txBody>
      </p:sp>
      <p:sp>
        <p:nvSpPr>
          <p:cNvPr id="96" name="Rectangle 95"/>
          <p:cNvSpPr/>
          <p:nvPr/>
        </p:nvSpPr>
        <p:spPr bwMode="auto">
          <a:xfrm>
            <a:off x="2774964" y="2081004"/>
            <a:ext cx="2286000" cy="2286000"/>
          </a:xfrm>
          <a:prstGeom prst="rect">
            <a:avLst/>
          </a:prstGeom>
          <a:solidFill>
            <a:schemeClr val="bg2"/>
          </a:solidFill>
          <a:ln w="25400" cap="flat" cmpd="sng" algn="ctr">
            <a:noFill/>
            <a:prstDash val="solid"/>
            <a:headEnd type="none" w="med" len="med"/>
            <a:tailEnd type="none" w="med" len="med"/>
          </a:ln>
          <a:effectLst/>
        </p:spPr>
        <p:txBody>
          <a:bodyPr rot="0" spcFirstLastPara="0" vertOverflow="overflow" horzOverflow="overflow" vert="horz" wrap="square" lIns="91413" tIns="91413" rIns="91413" bIns="91413" numCol="1" spcCol="0" rtlCol="0" fromWordArt="0" anchor="t" anchorCtr="0" forceAA="0" compatLnSpc="1">
            <a:prstTxWarp prst="textNoShape">
              <a:avLst/>
            </a:prstTxWarp>
            <a:noAutofit/>
          </a:bodyPr>
          <a:lstStyle/>
          <a:p>
            <a:pPr marL="0" marR="0" lvl="0" indent="0" algn="l" defTabSz="1790305" rtl="0" eaLnBrk="1" fontAlgn="base" latinLnBrk="0" hangingPunct="1">
              <a:lnSpc>
                <a:spcPct val="90000"/>
              </a:lnSpc>
              <a:spcBef>
                <a:spcPct val="0"/>
              </a:spcBef>
              <a:spcAft>
                <a:spcPct val="0"/>
              </a:spcAft>
              <a:buClrTx/>
              <a:buSzTx/>
              <a:buFontTx/>
              <a:buNone/>
              <a:tabLst/>
              <a:defRPr/>
            </a:pPr>
            <a: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t>Minimizes IT</a:t>
            </a:r>
            <a:r>
              <a:rPr kumimoji="0" lang="en-US" sz="2200" b="0" i="0" u="none" strike="noStrike" kern="1200" cap="none" spc="0" normalizeH="0" baseline="0" noProof="0" dirty="0">
                <a:ln>
                  <a:noFill/>
                </a:ln>
                <a:solidFill>
                  <a:srgbClr val="505050"/>
                </a:solidFill>
                <a:effectLst/>
                <a:uLnTx/>
                <a:uFillTx/>
                <a:latin typeface="Segoe UI Light"/>
                <a:ea typeface="+mn-ea"/>
                <a:cs typeface="+mn-cs"/>
              </a:rPr>
              <a:t/>
            </a:r>
            <a:br>
              <a:rPr kumimoji="0" lang="en-US" sz="2200" b="0" i="0" u="none" strike="noStrike" kern="1200" cap="none" spc="0" normalizeH="0" baseline="0" noProof="0" dirty="0">
                <a:ln>
                  <a:noFill/>
                </a:ln>
                <a:solidFill>
                  <a:srgbClr val="505050"/>
                </a:solidFill>
                <a:effectLst/>
                <a:uLnTx/>
                <a:uFillTx/>
                <a:latin typeface="Segoe UI Light"/>
                <a:ea typeface="+mn-ea"/>
                <a:cs typeface="+mn-cs"/>
              </a:rPr>
            </a:br>
            <a: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t>intervention for discovering data with tools such as Microsoft Excel</a:t>
            </a:r>
            <a:endParaRPr kumimoji="0" lang="en-US" sz="22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97" name="Rectangle 96"/>
          <p:cNvSpPr/>
          <p:nvPr/>
        </p:nvSpPr>
        <p:spPr bwMode="auto">
          <a:xfrm>
            <a:off x="2774965" y="4435979"/>
            <a:ext cx="2286000" cy="2286000"/>
          </a:xfrm>
          <a:prstGeom prst="rect">
            <a:avLst/>
          </a:prstGeom>
          <a:solidFill>
            <a:schemeClr val="bg2"/>
          </a:solidFill>
          <a:ln w="25400" cap="flat" cmpd="sng" algn="ctr">
            <a:noFill/>
            <a:prstDash val="solid"/>
            <a:headEnd type="none" w="med" len="med"/>
            <a:tailEnd type="none" w="med" len="med"/>
          </a:ln>
          <a:effectLst/>
        </p:spPr>
        <p:txBody>
          <a:bodyPr rot="0" spcFirstLastPara="0" vertOverflow="overflow" horzOverflow="overflow" vert="horz" wrap="square" lIns="91413" tIns="91413" rIns="91413" bIns="91413" numCol="1" spcCol="0" rtlCol="0" fromWordArt="0" anchor="t" anchorCtr="0" forceAA="0" compatLnSpc="1">
            <a:prstTxWarp prst="textNoShape">
              <a:avLst/>
            </a:prstTxWarp>
            <a:noAutofit/>
          </a:bodyPr>
          <a:lstStyle/>
          <a:p>
            <a:pPr marL="0" marR="0" lvl="0" indent="0" algn="l" defTabSz="1790305" rtl="0" eaLnBrk="1" fontAlgn="base" latinLnBrk="0" hangingPunct="1">
              <a:lnSpc>
                <a:spcPct val="90000"/>
              </a:lnSpc>
              <a:spcBef>
                <a:spcPct val="0"/>
              </a:spcBef>
              <a:spcAft>
                <a:spcPct val="0"/>
              </a:spcAft>
              <a:buClrTx/>
              <a:buSzTx/>
              <a:buFontTx/>
              <a:buNone/>
              <a:tabLst/>
              <a:defRPr/>
            </a:pPr>
            <a: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t>Enables DBA and power users to join relational and Hadoop data with T-SQL</a:t>
            </a:r>
            <a:endParaRPr kumimoji="0" lang="en-US" sz="22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98" name="Rectangle 97"/>
          <p:cNvSpPr/>
          <p:nvPr/>
        </p:nvSpPr>
        <p:spPr bwMode="auto">
          <a:xfrm>
            <a:off x="437834" y="4433381"/>
            <a:ext cx="2286000" cy="2286000"/>
          </a:xfrm>
          <a:prstGeom prst="rect">
            <a:avLst/>
          </a:prstGeom>
          <a:solidFill>
            <a:schemeClr val="bg2"/>
          </a:solidFill>
          <a:ln w="25400" cap="flat" cmpd="sng" algn="ctr">
            <a:noFill/>
            <a:prstDash val="solid"/>
            <a:headEnd type="none" w="med" len="med"/>
            <a:tailEnd type="none" w="med" len="med"/>
          </a:ln>
          <a:effectLst/>
        </p:spPr>
        <p:txBody>
          <a:bodyPr rot="0" spcFirstLastPara="0" vertOverflow="overflow" horzOverflow="overflow" vert="horz" wrap="square" lIns="91413" tIns="91413" rIns="91413" bIns="91413" numCol="1" spcCol="0" rtlCol="0" fromWordArt="0" anchor="t" anchorCtr="0" forceAA="0" compatLnSpc="1">
            <a:prstTxWarp prst="textNoShape">
              <a:avLst/>
            </a:prstTxWarp>
            <a:no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GB" sz="2200" b="0" i="0" u="none" strike="noStrike" kern="1200" cap="none" spc="0" normalizeH="0" baseline="0" noProof="0" dirty="0" smtClean="0">
                <a:ln>
                  <a:noFill/>
                </a:ln>
                <a:solidFill>
                  <a:srgbClr val="505050"/>
                </a:solidFill>
                <a:effectLst/>
                <a:uLnTx/>
                <a:uFillTx/>
                <a:latin typeface="Segoe UI Light"/>
                <a:ea typeface="+mn-ea"/>
                <a:cs typeface="+mn-cs"/>
              </a:rPr>
              <a:t>Offers Hadoop tools like Map</a:t>
            </a:r>
            <a:r>
              <a:rPr kumimoji="0" lang="en-GB" sz="2200" b="0" i="0" u="none" strike="noStrike" kern="1200" cap="none" spc="0" normalizeH="0" baseline="0" noProof="0" dirty="0">
                <a:ln>
                  <a:noFill/>
                </a:ln>
                <a:solidFill>
                  <a:srgbClr val="505050"/>
                </a:solidFill>
                <a:effectLst/>
                <a:uLnTx/>
                <a:uFillTx/>
                <a:latin typeface="Segoe UI Light"/>
                <a:ea typeface="+mn-ea"/>
                <a:cs typeface="+mn-cs"/>
              </a:rPr>
              <a:t>R</a:t>
            </a:r>
            <a:r>
              <a:rPr kumimoji="0" lang="en-GB" sz="2200" b="0" i="0" u="none" strike="noStrike" kern="1200" cap="none" spc="0" normalizeH="0" baseline="0" noProof="0" dirty="0" smtClean="0">
                <a:ln>
                  <a:noFill/>
                </a:ln>
                <a:solidFill>
                  <a:srgbClr val="505050"/>
                </a:solidFill>
                <a:effectLst/>
                <a:uLnTx/>
                <a:uFillTx/>
                <a:latin typeface="Segoe UI Light"/>
                <a:ea typeface="+mn-ea"/>
                <a:cs typeface="+mn-cs"/>
              </a:rPr>
              <a:t>educe, Hive, and Pig for data scientists</a:t>
            </a:r>
            <a:endParaRPr kumimoji="0" lang="en-GB" sz="22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99" name="Rectangle 98"/>
          <p:cNvSpPr/>
          <p:nvPr/>
        </p:nvSpPr>
        <p:spPr bwMode="auto">
          <a:xfrm>
            <a:off x="423640" y="2078406"/>
            <a:ext cx="2286000" cy="2286000"/>
          </a:xfrm>
          <a:prstGeom prst="rect">
            <a:avLst/>
          </a:prstGeom>
          <a:solidFill>
            <a:schemeClr val="bg2"/>
          </a:solidFill>
          <a:ln w="25400" cap="flat" cmpd="sng" algn="ctr">
            <a:noFill/>
            <a:prstDash val="solid"/>
            <a:headEnd type="none" w="med" len="med"/>
            <a:tailEnd type="none" w="med" len="med"/>
          </a:ln>
          <a:effectLst/>
        </p:spPr>
        <p:txBody>
          <a:bodyPr rot="0" spcFirstLastPara="0" vertOverflow="overflow" horzOverflow="overflow" vert="horz" wrap="square" lIns="91413" tIns="91413" rIns="91413" bIns="91413" numCol="1" spcCol="0" rtlCol="0" fromWordArt="0" anchor="t" anchorCtr="0" forceAA="0" compatLnSpc="1">
            <a:prstTxWarp prst="textNoShape">
              <a:avLst/>
            </a:prstTxWarp>
            <a:noAutofit/>
          </a:bodyPr>
          <a:lstStyle/>
          <a:p>
            <a:pPr marL="0" marR="0" lvl="0" indent="0" algn="l" defTabSz="1790305" rtl="0" eaLnBrk="1" fontAlgn="base" latinLnBrk="0" hangingPunct="1">
              <a:lnSpc>
                <a:spcPct val="90000"/>
              </a:lnSpc>
              <a:spcBef>
                <a:spcPct val="0"/>
              </a:spcBef>
              <a:spcAft>
                <a:spcPct val="0"/>
              </a:spcAft>
              <a:buClrTx/>
              <a:buSzTx/>
              <a:buFontTx/>
              <a:buNone/>
              <a:tabLst/>
              <a:defRPr/>
            </a:pPr>
            <a: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t>Takes advantage of high adoption</a:t>
            </a:r>
            <a:b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br>
            <a:r>
              <a:rPr kumimoji="0" lang="en-US" sz="2200" b="0" i="0" u="none" strike="noStrike" kern="1200" cap="none" spc="0" normalizeH="0" baseline="0" noProof="0" dirty="0" smtClean="0">
                <a:ln>
                  <a:noFill/>
                </a:ln>
                <a:solidFill>
                  <a:srgbClr val="505050"/>
                </a:solidFill>
                <a:effectLst/>
                <a:uLnTx/>
                <a:uFillTx/>
                <a:latin typeface="Segoe UI Light"/>
                <a:ea typeface="+mn-ea"/>
                <a:cs typeface="+mn-cs"/>
              </a:rPr>
              <a:t>of Excel, Power View, PowerPivot, and SQL Server Analysis Services</a:t>
            </a:r>
            <a:endParaRPr kumimoji="0" lang="en-US" sz="22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102" name="Rectangle 101"/>
          <p:cNvSpPr/>
          <p:nvPr/>
        </p:nvSpPr>
        <p:spPr bwMode="auto">
          <a:xfrm>
            <a:off x="5182973" y="2078406"/>
            <a:ext cx="3731386" cy="4640975"/>
          </a:xfrm>
          <a:prstGeom prst="rect">
            <a:avLst/>
          </a:prstGeom>
          <a:solidFill>
            <a:srgbClr val="505050"/>
          </a:solidFill>
          <a:ln w="9525" cap="flat" cmpd="sng" algn="ctr">
            <a:noFill/>
            <a:prstDash val="solid"/>
            <a:headEnd type="none" w="med" len="med"/>
            <a:tailEnd type="none" w="med" len="med"/>
          </a:ln>
          <a:effectLst/>
        </p:spPr>
        <p:txBody>
          <a:bodyPr vert="horz" wrap="square" lIns="124342" tIns="62171" rIns="124342" bIns="62171" numCol="1" rtlCol="0" anchor="ctr"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pic>
        <p:nvPicPr>
          <p:cNvPr id="114" name="Picture 2"/>
          <p:cNvPicPr>
            <a:picLocks noChangeAspect="1" noChangeArrowheads="1"/>
          </p:cNvPicPr>
          <p:nvPr/>
        </p:nvPicPr>
        <p:blipFill>
          <a:blip r:embed="rId3" cstate="screen">
            <a:extLst>
              <a:ext uri="{28A0092B-C50C-407E-A947-70E740481C1C}">
                <a14:useLocalDpi xmlns:a14="http://schemas.microsoft.com/office/drawing/2010/main" val="0"/>
              </a:ext>
            </a:extLst>
          </a:blip>
          <a:stretch>
            <a:fillRect/>
          </a:stretch>
        </p:blipFill>
        <p:spPr bwMode="auto">
          <a:xfrm>
            <a:off x="5431288" y="4903275"/>
            <a:ext cx="1617377" cy="11967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15" name="Straight Connector 114"/>
          <p:cNvCxnSpPr/>
          <p:nvPr/>
        </p:nvCxnSpPr>
        <p:spPr>
          <a:xfrm flipH="1">
            <a:off x="7523046" y="3916171"/>
            <a:ext cx="365760" cy="731520"/>
          </a:xfrm>
          <a:prstGeom prst="line">
            <a:avLst/>
          </a:prstGeom>
          <a:noFill/>
          <a:ln w="25400" cap="flat" cmpd="sng" algn="ctr">
            <a:solidFill>
              <a:srgbClr val="FFFFFF"/>
            </a:solidFill>
            <a:prstDash val="sysDash"/>
            <a:headEnd type="none" w="lg" len="lg"/>
            <a:tailEnd type="none" w="lg" len="lg"/>
          </a:ln>
          <a:effectLst/>
        </p:spPr>
      </p:cxnSp>
      <p:cxnSp>
        <p:nvCxnSpPr>
          <p:cNvPr id="116" name="Straight Connector 115"/>
          <p:cNvCxnSpPr/>
          <p:nvPr/>
        </p:nvCxnSpPr>
        <p:spPr>
          <a:xfrm>
            <a:off x="6279887" y="3916171"/>
            <a:ext cx="365760" cy="731520"/>
          </a:xfrm>
          <a:prstGeom prst="line">
            <a:avLst/>
          </a:prstGeom>
          <a:noFill/>
          <a:ln w="25400" cap="flat" cmpd="sng" algn="ctr">
            <a:solidFill>
              <a:srgbClr val="FFFFFF"/>
            </a:solidFill>
            <a:prstDash val="sysDash"/>
            <a:headEnd type="none" w="lg" len="lg"/>
            <a:tailEnd type="none" w="lg" len="lg"/>
          </a:ln>
          <a:effectLst/>
        </p:spPr>
      </p:cxnSp>
      <p:grpSp>
        <p:nvGrpSpPr>
          <p:cNvPr id="117" name="Group 116"/>
          <p:cNvGrpSpPr>
            <a:grpSpLocks noChangeAspect="1"/>
          </p:cNvGrpSpPr>
          <p:nvPr/>
        </p:nvGrpSpPr>
        <p:grpSpPr>
          <a:xfrm>
            <a:off x="7362506" y="4953375"/>
            <a:ext cx="868797" cy="1091839"/>
            <a:chOff x="5803618" y="1201523"/>
            <a:chExt cx="1313364" cy="1325562"/>
          </a:xfrm>
        </p:grpSpPr>
        <p:sp>
          <p:nvSpPr>
            <p:cNvPr id="118" name="Oval 122"/>
            <p:cNvSpPr>
              <a:spLocks noChangeArrowheads="1"/>
            </p:cNvSpPr>
            <p:nvPr/>
          </p:nvSpPr>
          <p:spPr bwMode="auto">
            <a:xfrm>
              <a:off x="5803618" y="1201523"/>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19" name="Freeform 123"/>
            <p:cNvSpPr>
              <a:spLocks noEditPoints="1"/>
            </p:cNvSpPr>
            <p:nvPr/>
          </p:nvSpPr>
          <p:spPr bwMode="auto">
            <a:xfrm>
              <a:off x="5803618" y="1331699"/>
              <a:ext cx="1313364" cy="119538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4" name="Group 13"/>
          <p:cNvGrpSpPr/>
          <p:nvPr/>
        </p:nvGrpSpPr>
        <p:grpSpPr>
          <a:xfrm>
            <a:off x="9001811" y="5071430"/>
            <a:ext cx="3058013" cy="866909"/>
            <a:chOff x="9001811" y="5071430"/>
            <a:chExt cx="3058013" cy="866909"/>
          </a:xfrm>
        </p:grpSpPr>
        <p:sp>
          <p:nvSpPr>
            <p:cNvPr id="128" name="TextBox 127"/>
            <p:cNvSpPr txBox="1"/>
            <p:nvPr/>
          </p:nvSpPr>
          <p:spPr>
            <a:xfrm>
              <a:off x="9001811" y="5071430"/>
              <a:ext cx="3058013" cy="866909"/>
            </a:xfrm>
            <a:prstGeom prst="rect">
              <a:avLst/>
            </a:prstGeom>
            <a:solidFill>
              <a:schemeClr val="accent4"/>
            </a:solidFill>
          </p:spPr>
          <p:txBody>
            <a:bodyPr wrap="none" rtlCol="0">
              <a:no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Power users</a:t>
              </a: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5" name="Group 11"/>
            <p:cNvGrpSpPr>
              <a:grpSpLocks noChangeAspect="1"/>
            </p:cNvGrpSpPr>
            <p:nvPr/>
          </p:nvGrpSpPr>
          <p:grpSpPr bwMode="auto">
            <a:xfrm>
              <a:off x="10929237" y="5175249"/>
              <a:ext cx="932533" cy="677213"/>
              <a:chOff x="7" y="4"/>
              <a:chExt cx="683" cy="496"/>
            </a:xfrm>
            <a:solidFill>
              <a:schemeClr val="bg1"/>
            </a:solidFill>
          </p:grpSpPr>
          <p:sp>
            <p:nvSpPr>
              <p:cNvPr id="136" name="Freeform 12"/>
              <p:cNvSpPr>
                <a:spLocks noEditPoints="1"/>
              </p:cNvSpPr>
              <p:nvPr/>
            </p:nvSpPr>
            <p:spPr bwMode="auto">
              <a:xfrm>
                <a:off x="365" y="253"/>
                <a:ext cx="325" cy="158"/>
              </a:xfrm>
              <a:custGeom>
                <a:avLst/>
                <a:gdLst>
                  <a:gd name="T0" fmla="*/ 136 w 136"/>
                  <a:gd name="T1" fmla="*/ 25 h 66"/>
                  <a:gd name="T2" fmla="*/ 102 w 136"/>
                  <a:gd name="T3" fmla="*/ 0 h 66"/>
                  <a:gd name="T4" fmla="*/ 91 w 136"/>
                  <a:gd name="T5" fmla="*/ 9 h 66"/>
                  <a:gd name="T6" fmla="*/ 99 w 136"/>
                  <a:gd name="T7" fmla="*/ 17 h 66"/>
                  <a:gd name="T8" fmla="*/ 67 w 136"/>
                  <a:gd name="T9" fmla="*/ 36 h 66"/>
                  <a:gd name="T10" fmla="*/ 34 w 136"/>
                  <a:gd name="T11" fmla="*/ 18 h 66"/>
                  <a:gd name="T12" fmla="*/ 42 w 136"/>
                  <a:gd name="T13" fmla="*/ 9 h 66"/>
                  <a:gd name="T14" fmla="*/ 32 w 136"/>
                  <a:gd name="T15" fmla="*/ 0 h 66"/>
                  <a:gd name="T16" fmla="*/ 0 w 136"/>
                  <a:gd name="T17" fmla="*/ 18 h 66"/>
                  <a:gd name="T18" fmla="*/ 20 w 136"/>
                  <a:gd name="T19" fmla="*/ 25 h 66"/>
                  <a:gd name="T20" fmla="*/ 45 w 136"/>
                  <a:gd name="T21" fmla="*/ 48 h 66"/>
                  <a:gd name="T22" fmla="*/ 45 w 136"/>
                  <a:gd name="T23" fmla="*/ 65 h 66"/>
                  <a:gd name="T24" fmla="*/ 67 w 136"/>
                  <a:gd name="T25" fmla="*/ 66 h 66"/>
                  <a:gd name="T26" fmla="*/ 67 w 136"/>
                  <a:gd name="T27" fmla="*/ 66 h 66"/>
                  <a:gd name="T28" fmla="*/ 67 w 136"/>
                  <a:gd name="T29" fmla="*/ 66 h 66"/>
                  <a:gd name="T30" fmla="*/ 67 w 136"/>
                  <a:gd name="T31" fmla="*/ 66 h 66"/>
                  <a:gd name="T32" fmla="*/ 67 w 136"/>
                  <a:gd name="T33" fmla="*/ 66 h 66"/>
                  <a:gd name="T34" fmla="*/ 67 w 136"/>
                  <a:gd name="T35" fmla="*/ 66 h 66"/>
                  <a:gd name="T36" fmla="*/ 67 w 136"/>
                  <a:gd name="T37" fmla="*/ 66 h 66"/>
                  <a:gd name="T38" fmla="*/ 67 w 136"/>
                  <a:gd name="T39" fmla="*/ 66 h 66"/>
                  <a:gd name="T40" fmla="*/ 68 w 136"/>
                  <a:gd name="T41" fmla="*/ 66 h 66"/>
                  <a:gd name="T42" fmla="*/ 68 w 136"/>
                  <a:gd name="T43" fmla="*/ 66 h 66"/>
                  <a:gd name="T44" fmla="*/ 68 w 136"/>
                  <a:gd name="T45" fmla="*/ 66 h 66"/>
                  <a:gd name="T46" fmla="*/ 136 w 136"/>
                  <a:gd name="T47" fmla="*/ 60 h 66"/>
                  <a:gd name="T48" fmla="*/ 136 w 136"/>
                  <a:gd name="T49" fmla="*/ 25 h 66"/>
                  <a:gd name="T50" fmla="*/ 67 w 136"/>
                  <a:gd name="T51" fmla="*/ 66 h 66"/>
                  <a:gd name="T52" fmla="*/ 67 w 136"/>
                  <a:gd name="T53" fmla="*/ 66 h 66"/>
                  <a:gd name="T54" fmla="*/ 67 w 136"/>
                  <a:gd name="T55" fmla="*/ 66 h 66"/>
                  <a:gd name="T56" fmla="*/ 67 w 136"/>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66">
                    <a:moveTo>
                      <a:pt x="136" y="25"/>
                    </a:moveTo>
                    <a:cubicBezTo>
                      <a:pt x="136" y="25"/>
                      <a:pt x="136" y="6"/>
                      <a:pt x="102" y="0"/>
                    </a:cubicBezTo>
                    <a:cubicBezTo>
                      <a:pt x="91" y="9"/>
                      <a:pt x="91" y="9"/>
                      <a:pt x="91" y="9"/>
                    </a:cubicBezTo>
                    <a:cubicBezTo>
                      <a:pt x="99" y="17"/>
                      <a:pt x="99" y="17"/>
                      <a:pt x="99" y="17"/>
                    </a:cubicBezTo>
                    <a:cubicBezTo>
                      <a:pt x="67" y="36"/>
                      <a:pt x="67" y="36"/>
                      <a:pt x="67" y="36"/>
                    </a:cubicBezTo>
                    <a:cubicBezTo>
                      <a:pt x="34" y="18"/>
                      <a:pt x="34" y="18"/>
                      <a:pt x="34" y="18"/>
                    </a:cubicBezTo>
                    <a:cubicBezTo>
                      <a:pt x="42" y="9"/>
                      <a:pt x="42" y="9"/>
                      <a:pt x="42" y="9"/>
                    </a:cubicBezTo>
                    <a:cubicBezTo>
                      <a:pt x="32" y="0"/>
                      <a:pt x="32" y="0"/>
                      <a:pt x="32" y="0"/>
                    </a:cubicBezTo>
                    <a:cubicBezTo>
                      <a:pt x="11" y="4"/>
                      <a:pt x="3" y="12"/>
                      <a:pt x="0" y="18"/>
                    </a:cubicBezTo>
                    <a:cubicBezTo>
                      <a:pt x="6" y="20"/>
                      <a:pt x="13" y="23"/>
                      <a:pt x="20" y="25"/>
                    </a:cubicBezTo>
                    <a:cubicBezTo>
                      <a:pt x="42" y="32"/>
                      <a:pt x="45" y="48"/>
                      <a:pt x="45" y="48"/>
                    </a:cubicBezTo>
                    <a:cubicBezTo>
                      <a:pt x="45" y="65"/>
                      <a:pt x="45" y="65"/>
                      <a:pt x="45" y="65"/>
                    </a:cubicBezTo>
                    <a:cubicBezTo>
                      <a:pt x="56" y="66"/>
                      <a:pt x="66" y="66"/>
                      <a:pt x="67" y="66"/>
                    </a:cubicBezTo>
                    <a:cubicBezTo>
                      <a:pt x="67" y="66"/>
                      <a:pt x="67" y="66"/>
                      <a:pt x="67" y="66"/>
                    </a:cubicBezTo>
                    <a:cubicBezTo>
                      <a:pt x="67" y="66"/>
                      <a:pt x="67" y="66"/>
                      <a:pt x="67" y="66"/>
                    </a:cubicBezTo>
                    <a:cubicBezTo>
                      <a:pt x="67" y="66"/>
                      <a:pt x="67" y="66"/>
                      <a:pt x="67" y="66"/>
                    </a:cubicBezTo>
                    <a:cubicBezTo>
                      <a:pt x="67" y="66"/>
                      <a:pt x="67" y="66"/>
                      <a:pt x="67" y="66"/>
                    </a:cubicBezTo>
                    <a:cubicBezTo>
                      <a:pt x="67" y="66"/>
                      <a:pt x="67" y="66"/>
                      <a:pt x="67" y="66"/>
                    </a:cubicBezTo>
                    <a:cubicBezTo>
                      <a:pt x="67" y="66"/>
                      <a:pt x="67" y="66"/>
                      <a:pt x="67" y="66"/>
                    </a:cubicBezTo>
                    <a:cubicBezTo>
                      <a:pt x="67" y="66"/>
                      <a:pt x="67" y="66"/>
                      <a:pt x="67" y="66"/>
                    </a:cubicBezTo>
                    <a:cubicBezTo>
                      <a:pt x="67" y="66"/>
                      <a:pt x="67" y="66"/>
                      <a:pt x="68" y="66"/>
                    </a:cubicBezTo>
                    <a:cubicBezTo>
                      <a:pt x="68" y="66"/>
                      <a:pt x="68" y="66"/>
                      <a:pt x="68" y="66"/>
                    </a:cubicBezTo>
                    <a:cubicBezTo>
                      <a:pt x="68" y="66"/>
                      <a:pt x="68" y="66"/>
                      <a:pt x="68" y="66"/>
                    </a:cubicBezTo>
                    <a:cubicBezTo>
                      <a:pt x="74" y="66"/>
                      <a:pt x="125" y="63"/>
                      <a:pt x="136" y="60"/>
                    </a:cubicBezTo>
                    <a:lnTo>
                      <a:pt x="136" y="25"/>
                    </a:lnTo>
                    <a:close/>
                    <a:moveTo>
                      <a:pt x="67" y="66"/>
                    </a:moveTo>
                    <a:cubicBezTo>
                      <a:pt x="67" y="66"/>
                      <a:pt x="67" y="66"/>
                      <a:pt x="67" y="66"/>
                    </a:cubicBezTo>
                    <a:cubicBezTo>
                      <a:pt x="67" y="66"/>
                      <a:pt x="67" y="66"/>
                      <a:pt x="67" y="66"/>
                    </a:cubicBezTo>
                    <a:cubicBezTo>
                      <a:pt x="67" y="66"/>
                      <a:pt x="67" y="66"/>
                      <a:pt x="67"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7" name="Freeform 13"/>
              <p:cNvSpPr>
                <a:spLocks/>
              </p:cNvSpPr>
              <p:nvPr/>
            </p:nvSpPr>
            <p:spPr bwMode="auto">
              <a:xfrm>
                <a:off x="7" y="279"/>
                <a:ext cx="191" cy="218"/>
              </a:xfrm>
              <a:custGeom>
                <a:avLst/>
                <a:gdLst>
                  <a:gd name="T0" fmla="*/ 24 w 80"/>
                  <a:gd name="T1" fmla="*/ 16 h 91"/>
                  <a:gd name="T2" fmla="*/ 0 w 80"/>
                  <a:gd name="T3" fmla="*/ 39 h 91"/>
                  <a:gd name="T4" fmla="*/ 0 w 80"/>
                  <a:gd name="T5" fmla="*/ 83 h 91"/>
                  <a:gd name="T6" fmla="*/ 80 w 80"/>
                  <a:gd name="T7" fmla="*/ 91 h 91"/>
                  <a:gd name="T8" fmla="*/ 70 w 80"/>
                  <a:gd name="T9" fmla="*/ 0 h 91"/>
                  <a:gd name="T10" fmla="*/ 24 w 80"/>
                  <a:gd name="T11" fmla="*/ 16 h 91"/>
                </a:gdLst>
                <a:ahLst/>
                <a:cxnLst>
                  <a:cxn ang="0">
                    <a:pos x="T0" y="T1"/>
                  </a:cxn>
                  <a:cxn ang="0">
                    <a:pos x="T2" y="T3"/>
                  </a:cxn>
                  <a:cxn ang="0">
                    <a:pos x="T4" y="T5"/>
                  </a:cxn>
                  <a:cxn ang="0">
                    <a:pos x="T6" y="T7"/>
                  </a:cxn>
                  <a:cxn ang="0">
                    <a:pos x="T8" y="T9"/>
                  </a:cxn>
                  <a:cxn ang="0">
                    <a:pos x="T10" y="T11"/>
                  </a:cxn>
                </a:cxnLst>
                <a:rect l="0" t="0" r="r" b="b"/>
                <a:pathLst>
                  <a:path w="80" h="91">
                    <a:moveTo>
                      <a:pt x="24" y="16"/>
                    </a:moveTo>
                    <a:cubicBezTo>
                      <a:pt x="3" y="23"/>
                      <a:pt x="0" y="39"/>
                      <a:pt x="0" y="39"/>
                    </a:cubicBezTo>
                    <a:cubicBezTo>
                      <a:pt x="0" y="83"/>
                      <a:pt x="0" y="83"/>
                      <a:pt x="0" y="83"/>
                    </a:cubicBezTo>
                    <a:cubicBezTo>
                      <a:pt x="15" y="86"/>
                      <a:pt x="80" y="91"/>
                      <a:pt x="80" y="91"/>
                    </a:cubicBezTo>
                    <a:cubicBezTo>
                      <a:pt x="70" y="0"/>
                      <a:pt x="70" y="0"/>
                      <a:pt x="70" y="0"/>
                    </a:cubicBezTo>
                    <a:cubicBezTo>
                      <a:pt x="70" y="0"/>
                      <a:pt x="46" y="9"/>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8" name="Freeform 14"/>
              <p:cNvSpPr>
                <a:spLocks/>
              </p:cNvSpPr>
              <p:nvPr/>
            </p:nvSpPr>
            <p:spPr bwMode="auto">
              <a:xfrm>
                <a:off x="270" y="279"/>
                <a:ext cx="193" cy="218"/>
              </a:xfrm>
              <a:custGeom>
                <a:avLst/>
                <a:gdLst>
                  <a:gd name="T0" fmla="*/ 56 w 81"/>
                  <a:gd name="T1" fmla="*/ 16 h 91"/>
                  <a:gd name="T2" fmla="*/ 11 w 81"/>
                  <a:gd name="T3" fmla="*/ 0 h 91"/>
                  <a:gd name="T4" fmla="*/ 0 w 81"/>
                  <a:gd name="T5" fmla="*/ 91 h 91"/>
                  <a:gd name="T6" fmla="*/ 81 w 81"/>
                  <a:gd name="T7" fmla="*/ 83 h 91"/>
                  <a:gd name="T8" fmla="*/ 81 w 81"/>
                  <a:gd name="T9" fmla="*/ 39 h 91"/>
                  <a:gd name="T10" fmla="*/ 56 w 81"/>
                  <a:gd name="T11" fmla="*/ 16 h 91"/>
                </a:gdLst>
                <a:ahLst/>
                <a:cxnLst>
                  <a:cxn ang="0">
                    <a:pos x="T0" y="T1"/>
                  </a:cxn>
                  <a:cxn ang="0">
                    <a:pos x="T2" y="T3"/>
                  </a:cxn>
                  <a:cxn ang="0">
                    <a:pos x="T4" y="T5"/>
                  </a:cxn>
                  <a:cxn ang="0">
                    <a:pos x="T6" y="T7"/>
                  </a:cxn>
                  <a:cxn ang="0">
                    <a:pos x="T8" y="T9"/>
                  </a:cxn>
                  <a:cxn ang="0">
                    <a:pos x="T10" y="T11"/>
                  </a:cxn>
                </a:cxnLst>
                <a:rect l="0" t="0" r="r" b="b"/>
                <a:pathLst>
                  <a:path w="81" h="91">
                    <a:moveTo>
                      <a:pt x="56" y="16"/>
                    </a:moveTo>
                    <a:cubicBezTo>
                      <a:pt x="35" y="9"/>
                      <a:pt x="11" y="0"/>
                      <a:pt x="11" y="0"/>
                    </a:cubicBezTo>
                    <a:cubicBezTo>
                      <a:pt x="0" y="91"/>
                      <a:pt x="0" y="91"/>
                      <a:pt x="0" y="91"/>
                    </a:cubicBezTo>
                    <a:cubicBezTo>
                      <a:pt x="0" y="91"/>
                      <a:pt x="66" y="86"/>
                      <a:pt x="81" y="83"/>
                    </a:cubicBezTo>
                    <a:cubicBezTo>
                      <a:pt x="81" y="39"/>
                      <a:pt x="81" y="39"/>
                      <a:pt x="81" y="39"/>
                    </a:cubicBezTo>
                    <a:cubicBezTo>
                      <a:pt x="81" y="39"/>
                      <a:pt x="78" y="23"/>
                      <a:pt x="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9" name="Freeform 15"/>
              <p:cNvSpPr>
                <a:spLocks/>
              </p:cNvSpPr>
              <p:nvPr/>
            </p:nvSpPr>
            <p:spPr bwMode="auto">
              <a:xfrm>
                <a:off x="430" y="66"/>
                <a:ext cx="186" cy="180"/>
              </a:xfrm>
              <a:custGeom>
                <a:avLst/>
                <a:gdLst>
                  <a:gd name="T0" fmla="*/ 71 w 78"/>
                  <a:gd name="T1" fmla="*/ 51 h 75"/>
                  <a:gd name="T2" fmla="*/ 69 w 78"/>
                  <a:gd name="T3" fmla="*/ 40 h 75"/>
                  <a:gd name="T4" fmla="*/ 66 w 78"/>
                  <a:gd name="T5" fmla="*/ 23 h 75"/>
                  <a:gd name="T6" fmla="*/ 39 w 78"/>
                  <a:gd name="T7" fmla="*/ 0 h 75"/>
                  <a:gd name="T8" fmla="*/ 13 w 78"/>
                  <a:gd name="T9" fmla="*/ 22 h 75"/>
                  <a:gd name="T10" fmla="*/ 9 w 78"/>
                  <a:gd name="T11" fmla="*/ 40 h 75"/>
                  <a:gd name="T12" fmla="*/ 7 w 78"/>
                  <a:gd name="T13" fmla="*/ 51 h 75"/>
                  <a:gd name="T14" fmla="*/ 0 w 78"/>
                  <a:gd name="T15" fmla="*/ 60 h 75"/>
                  <a:gd name="T16" fmla="*/ 15 w 78"/>
                  <a:gd name="T17" fmla="*/ 60 h 75"/>
                  <a:gd name="T18" fmla="*/ 15 w 78"/>
                  <a:gd name="T19" fmla="*/ 58 h 75"/>
                  <a:gd name="T20" fmla="*/ 17 w 78"/>
                  <a:gd name="T21" fmla="*/ 60 h 75"/>
                  <a:gd name="T22" fmla="*/ 39 w 78"/>
                  <a:gd name="T23" fmla="*/ 75 h 75"/>
                  <a:gd name="T24" fmla="*/ 62 w 78"/>
                  <a:gd name="T25" fmla="*/ 60 h 75"/>
                  <a:gd name="T26" fmla="*/ 62 w 78"/>
                  <a:gd name="T27" fmla="*/ 60 h 75"/>
                  <a:gd name="T28" fmla="*/ 78 w 78"/>
                  <a:gd name="T29" fmla="*/ 60 h 75"/>
                  <a:gd name="T30" fmla="*/ 71 w 78"/>
                  <a:gd name="T31"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75">
                    <a:moveTo>
                      <a:pt x="71" y="51"/>
                    </a:moveTo>
                    <a:cubicBezTo>
                      <a:pt x="70" y="48"/>
                      <a:pt x="70" y="45"/>
                      <a:pt x="69" y="40"/>
                    </a:cubicBezTo>
                    <a:cubicBezTo>
                      <a:pt x="68" y="34"/>
                      <a:pt x="68" y="28"/>
                      <a:pt x="66" y="23"/>
                    </a:cubicBezTo>
                    <a:cubicBezTo>
                      <a:pt x="61" y="9"/>
                      <a:pt x="51" y="0"/>
                      <a:pt x="39" y="0"/>
                    </a:cubicBezTo>
                    <a:cubicBezTo>
                      <a:pt x="28" y="0"/>
                      <a:pt x="18" y="9"/>
                      <a:pt x="13" y="22"/>
                    </a:cubicBezTo>
                    <a:cubicBezTo>
                      <a:pt x="11" y="27"/>
                      <a:pt x="10" y="34"/>
                      <a:pt x="9" y="40"/>
                    </a:cubicBezTo>
                    <a:cubicBezTo>
                      <a:pt x="9" y="45"/>
                      <a:pt x="8" y="48"/>
                      <a:pt x="7" y="51"/>
                    </a:cubicBezTo>
                    <a:cubicBezTo>
                      <a:pt x="6" y="55"/>
                      <a:pt x="3" y="58"/>
                      <a:pt x="0" y="60"/>
                    </a:cubicBezTo>
                    <a:cubicBezTo>
                      <a:pt x="15" y="60"/>
                      <a:pt x="15" y="60"/>
                      <a:pt x="15" y="60"/>
                    </a:cubicBezTo>
                    <a:cubicBezTo>
                      <a:pt x="15" y="58"/>
                      <a:pt x="15" y="58"/>
                      <a:pt x="15" y="58"/>
                    </a:cubicBezTo>
                    <a:cubicBezTo>
                      <a:pt x="17" y="60"/>
                      <a:pt x="17" y="60"/>
                      <a:pt x="17" y="60"/>
                    </a:cubicBezTo>
                    <a:cubicBezTo>
                      <a:pt x="22" y="69"/>
                      <a:pt x="30" y="75"/>
                      <a:pt x="39" y="75"/>
                    </a:cubicBezTo>
                    <a:cubicBezTo>
                      <a:pt x="48" y="75"/>
                      <a:pt x="56" y="69"/>
                      <a:pt x="62" y="60"/>
                    </a:cubicBezTo>
                    <a:cubicBezTo>
                      <a:pt x="62" y="60"/>
                      <a:pt x="62" y="60"/>
                      <a:pt x="62" y="60"/>
                    </a:cubicBezTo>
                    <a:cubicBezTo>
                      <a:pt x="78" y="60"/>
                      <a:pt x="78" y="60"/>
                      <a:pt x="78" y="60"/>
                    </a:cubicBezTo>
                    <a:cubicBezTo>
                      <a:pt x="76" y="58"/>
                      <a:pt x="73" y="55"/>
                      <a:pt x="7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0" name="Freeform 16"/>
              <p:cNvSpPr>
                <a:spLocks/>
              </p:cNvSpPr>
              <p:nvPr/>
            </p:nvSpPr>
            <p:spPr bwMode="auto">
              <a:xfrm>
                <a:off x="485" y="248"/>
                <a:ext cx="81" cy="79"/>
              </a:xfrm>
              <a:custGeom>
                <a:avLst/>
                <a:gdLst>
                  <a:gd name="T0" fmla="*/ 0 w 34"/>
                  <a:gd name="T1" fmla="*/ 1 h 33"/>
                  <a:gd name="T2" fmla="*/ 0 w 34"/>
                  <a:gd name="T3" fmla="*/ 7 h 33"/>
                  <a:gd name="T4" fmla="*/ 17 w 34"/>
                  <a:gd name="T5" fmla="*/ 33 h 33"/>
                  <a:gd name="T6" fmla="*/ 33 w 34"/>
                  <a:gd name="T7" fmla="*/ 5 h 33"/>
                  <a:gd name="T8" fmla="*/ 34 w 34"/>
                  <a:gd name="T9" fmla="*/ 0 h 33"/>
                  <a:gd name="T10" fmla="*/ 16 w 34"/>
                  <a:gd name="T11" fmla="*/ 7 h 33"/>
                  <a:gd name="T12" fmla="*/ 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0" y="1"/>
                    </a:moveTo>
                    <a:cubicBezTo>
                      <a:pt x="0" y="7"/>
                      <a:pt x="0" y="7"/>
                      <a:pt x="0" y="7"/>
                    </a:cubicBezTo>
                    <a:cubicBezTo>
                      <a:pt x="17" y="33"/>
                      <a:pt x="17" y="33"/>
                      <a:pt x="17" y="33"/>
                    </a:cubicBezTo>
                    <a:cubicBezTo>
                      <a:pt x="33" y="5"/>
                      <a:pt x="33" y="5"/>
                      <a:pt x="33" y="5"/>
                    </a:cubicBezTo>
                    <a:cubicBezTo>
                      <a:pt x="34" y="0"/>
                      <a:pt x="34" y="0"/>
                      <a:pt x="34" y="0"/>
                    </a:cubicBezTo>
                    <a:cubicBezTo>
                      <a:pt x="28" y="4"/>
                      <a:pt x="22" y="7"/>
                      <a:pt x="16" y="7"/>
                    </a:cubicBezTo>
                    <a:cubicBezTo>
                      <a:pt x="10" y="7"/>
                      <a:pt x="5"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1" name="Freeform 17"/>
              <p:cNvSpPr>
                <a:spLocks/>
              </p:cNvSpPr>
              <p:nvPr/>
            </p:nvSpPr>
            <p:spPr bwMode="auto">
              <a:xfrm>
                <a:off x="179" y="253"/>
                <a:ext cx="108" cy="247"/>
              </a:xfrm>
              <a:custGeom>
                <a:avLst/>
                <a:gdLst>
                  <a:gd name="T0" fmla="*/ 3 w 45"/>
                  <a:gd name="T1" fmla="*/ 1 h 103"/>
                  <a:gd name="T2" fmla="*/ 0 w 45"/>
                  <a:gd name="T3" fmla="*/ 1 h 103"/>
                  <a:gd name="T4" fmla="*/ 0 w 45"/>
                  <a:gd name="T5" fmla="*/ 10 h 103"/>
                  <a:gd name="T6" fmla="*/ 2 w 45"/>
                  <a:gd name="T7" fmla="*/ 11 h 103"/>
                  <a:gd name="T8" fmla="*/ 22 w 45"/>
                  <a:gd name="T9" fmla="*/ 26 h 103"/>
                  <a:gd name="T10" fmla="*/ 14 w 45"/>
                  <a:gd name="T11" fmla="*/ 37 h 103"/>
                  <a:gd name="T12" fmla="*/ 19 w 45"/>
                  <a:gd name="T13" fmla="*/ 48 h 103"/>
                  <a:gd name="T14" fmla="*/ 18 w 45"/>
                  <a:gd name="T15" fmla="*/ 103 h 103"/>
                  <a:gd name="T16" fmla="*/ 31 w 45"/>
                  <a:gd name="T17" fmla="*/ 103 h 103"/>
                  <a:gd name="T18" fmla="*/ 28 w 45"/>
                  <a:gd name="T19" fmla="*/ 47 h 103"/>
                  <a:gd name="T20" fmla="*/ 33 w 45"/>
                  <a:gd name="T21" fmla="*/ 37 h 103"/>
                  <a:gd name="T22" fmla="*/ 24 w 45"/>
                  <a:gd name="T23" fmla="*/ 25 h 103"/>
                  <a:gd name="T24" fmla="*/ 45 w 45"/>
                  <a:gd name="T25" fmla="*/ 10 h 103"/>
                  <a:gd name="T26" fmla="*/ 45 w 45"/>
                  <a:gd name="T27" fmla="*/ 0 h 103"/>
                  <a:gd name="T28" fmla="*/ 42 w 45"/>
                  <a:gd name="T29" fmla="*/ 0 h 103"/>
                  <a:gd name="T30" fmla="*/ 22 w 45"/>
                  <a:gd name="T31" fmla="*/ 7 h 103"/>
                  <a:gd name="T32" fmla="*/ 3 w 45"/>
                  <a:gd name="T3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03">
                    <a:moveTo>
                      <a:pt x="3" y="1"/>
                    </a:moveTo>
                    <a:cubicBezTo>
                      <a:pt x="0" y="1"/>
                      <a:pt x="0" y="1"/>
                      <a:pt x="0" y="1"/>
                    </a:cubicBezTo>
                    <a:cubicBezTo>
                      <a:pt x="0" y="10"/>
                      <a:pt x="0" y="10"/>
                      <a:pt x="0" y="10"/>
                    </a:cubicBezTo>
                    <a:cubicBezTo>
                      <a:pt x="2" y="11"/>
                      <a:pt x="2" y="11"/>
                      <a:pt x="2" y="11"/>
                    </a:cubicBezTo>
                    <a:cubicBezTo>
                      <a:pt x="22" y="26"/>
                      <a:pt x="22" y="26"/>
                      <a:pt x="22" y="26"/>
                    </a:cubicBezTo>
                    <a:cubicBezTo>
                      <a:pt x="14" y="37"/>
                      <a:pt x="14" y="37"/>
                      <a:pt x="14" y="37"/>
                    </a:cubicBezTo>
                    <a:cubicBezTo>
                      <a:pt x="19" y="48"/>
                      <a:pt x="19" y="48"/>
                      <a:pt x="19" y="48"/>
                    </a:cubicBezTo>
                    <a:cubicBezTo>
                      <a:pt x="18" y="103"/>
                      <a:pt x="18" y="103"/>
                      <a:pt x="18" y="103"/>
                    </a:cubicBezTo>
                    <a:cubicBezTo>
                      <a:pt x="31" y="103"/>
                      <a:pt x="31" y="103"/>
                      <a:pt x="31" y="103"/>
                    </a:cubicBezTo>
                    <a:cubicBezTo>
                      <a:pt x="28" y="47"/>
                      <a:pt x="28" y="47"/>
                      <a:pt x="28" y="47"/>
                    </a:cubicBezTo>
                    <a:cubicBezTo>
                      <a:pt x="33" y="37"/>
                      <a:pt x="33" y="37"/>
                      <a:pt x="33" y="37"/>
                    </a:cubicBezTo>
                    <a:cubicBezTo>
                      <a:pt x="24" y="25"/>
                      <a:pt x="24" y="25"/>
                      <a:pt x="24" y="25"/>
                    </a:cubicBezTo>
                    <a:cubicBezTo>
                      <a:pt x="45" y="10"/>
                      <a:pt x="45" y="10"/>
                      <a:pt x="45" y="10"/>
                    </a:cubicBezTo>
                    <a:cubicBezTo>
                      <a:pt x="45" y="0"/>
                      <a:pt x="45" y="0"/>
                      <a:pt x="45" y="0"/>
                    </a:cubicBezTo>
                    <a:cubicBezTo>
                      <a:pt x="42" y="0"/>
                      <a:pt x="42" y="0"/>
                      <a:pt x="42" y="0"/>
                    </a:cubicBezTo>
                    <a:cubicBezTo>
                      <a:pt x="36" y="4"/>
                      <a:pt x="29" y="7"/>
                      <a:pt x="22" y="7"/>
                    </a:cubicBezTo>
                    <a:cubicBezTo>
                      <a:pt x="15" y="7"/>
                      <a:pt x="9"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2" name="Freeform 18"/>
              <p:cNvSpPr>
                <a:spLocks/>
              </p:cNvSpPr>
              <p:nvPr/>
            </p:nvSpPr>
            <p:spPr bwMode="auto">
              <a:xfrm>
                <a:off x="186" y="255"/>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3" name="Freeform 19"/>
              <p:cNvSpPr>
                <a:spLocks/>
              </p:cNvSpPr>
              <p:nvPr/>
            </p:nvSpPr>
            <p:spPr bwMode="auto">
              <a:xfrm>
                <a:off x="191" y="255"/>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4" name="Freeform 20"/>
              <p:cNvSpPr>
                <a:spLocks/>
              </p:cNvSpPr>
              <p:nvPr/>
            </p:nvSpPr>
            <p:spPr bwMode="auto">
              <a:xfrm>
                <a:off x="136" y="4"/>
                <a:ext cx="191" cy="246"/>
              </a:xfrm>
              <a:custGeom>
                <a:avLst/>
                <a:gdLst>
                  <a:gd name="T0" fmla="*/ 80 w 80"/>
                  <a:gd name="T1" fmla="*/ 51 h 103"/>
                  <a:gd name="T2" fmla="*/ 40 w 80"/>
                  <a:gd name="T3" fmla="*/ 0 h 103"/>
                  <a:gd name="T4" fmla="*/ 0 w 80"/>
                  <a:gd name="T5" fmla="*/ 51 h 103"/>
                  <a:gd name="T6" fmla="*/ 25 w 80"/>
                  <a:gd name="T7" fmla="*/ 99 h 103"/>
                  <a:gd name="T8" fmla="*/ 40 w 80"/>
                  <a:gd name="T9" fmla="*/ 103 h 103"/>
                  <a:gd name="T10" fmla="*/ 56 w 80"/>
                  <a:gd name="T11" fmla="*/ 98 h 103"/>
                  <a:gd name="T12" fmla="*/ 80 w 80"/>
                  <a:gd name="T13" fmla="*/ 51 h 103"/>
                </a:gdLst>
                <a:ahLst/>
                <a:cxnLst>
                  <a:cxn ang="0">
                    <a:pos x="T0" y="T1"/>
                  </a:cxn>
                  <a:cxn ang="0">
                    <a:pos x="T2" y="T3"/>
                  </a:cxn>
                  <a:cxn ang="0">
                    <a:pos x="T4" y="T5"/>
                  </a:cxn>
                  <a:cxn ang="0">
                    <a:pos x="T6" y="T7"/>
                  </a:cxn>
                  <a:cxn ang="0">
                    <a:pos x="T8" y="T9"/>
                  </a:cxn>
                  <a:cxn ang="0">
                    <a:pos x="T10" y="T11"/>
                  </a:cxn>
                  <a:cxn ang="0">
                    <a:pos x="T12" y="T13"/>
                  </a:cxn>
                </a:cxnLst>
                <a:rect l="0" t="0" r="r" b="b"/>
                <a:pathLst>
                  <a:path w="80" h="103">
                    <a:moveTo>
                      <a:pt x="80" y="51"/>
                    </a:moveTo>
                    <a:cubicBezTo>
                      <a:pt x="80" y="23"/>
                      <a:pt x="62" y="0"/>
                      <a:pt x="40" y="0"/>
                    </a:cubicBezTo>
                    <a:cubicBezTo>
                      <a:pt x="18" y="0"/>
                      <a:pt x="0" y="23"/>
                      <a:pt x="0" y="51"/>
                    </a:cubicBezTo>
                    <a:cubicBezTo>
                      <a:pt x="0" y="73"/>
                      <a:pt x="10" y="91"/>
                      <a:pt x="25" y="99"/>
                    </a:cubicBezTo>
                    <a:cubicBezTo>
                      <a:pt x="30" y="101"/>
                      <a:pt x="35" y="103"/>
                      <a:pt x="40" y="103"/>
                    </a:cubicBezTo>
                    <a:cubicBezTo>
                      <a:pt x="46" y="103"/>
                      <a:pt x="51" y="101"/>
                      <a:pt x="56" y="98"/>
                    </a:cubicBezTo>
                    <a:cubicBezTo>
                      <a:pt x="70" y="90"/>
                      <a:pt x="80" y="72"/>
                      <a:pt x="80"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grpSp>
        <p:nvGrpSpPr>
          <p:cNvPr id="29" name="Group 28"/>
          <p:cNvGrpSpPr/>
          <p:nvPr/>
        </p:nvGrpSpPr>
        <p:grpSpPr>
          <a:xfrm rot="10800000" flipH="1">
            <a:off x="6063578" y="2203482"/>
            <a:ext cx="2987723" cy="1464540"/>
            <a:chOff x="6063578" y="-1275309"/>
            <a:chExt cx="2987723" cy="1464540"/>
          </a:xfrm>
        </p:grpSpPr>
        <p:sp>
          <p:nvSpPr>
            <p:cNvPr id="214" name="Isosceles Triangle 213"/>
            <p:cNvSpPr/>
            <p:nvPr/>
          </p:nvSpPr>
          <p:spPr>
            <a:xfrm>
              <a:off x="6063578" y="-139365"/>
              <a:ext cx="177800" cy="15327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15" name="Isosceles Triangle 214"/>
            <p:cNvSpPr/>
            <p:nvPr/>
          </p:nvSpPr>
          <p:spPr>
            <a:xfrm>
              <a:off x="7743230" y="-139365"/>
              <a:ext cx="177800" cy="15327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16" name="Rectangle 215"/>
            <p:cNvSpPr/>
            <p:nvPr/>
          </p:nvSpPr>
          <p:spPr>
            <a:xfrm>
              <a:off x="6120574" y="-22977"/>
              <a:ext cx="61004" cy="1664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17" name="Rectangle 216"/>
            <p:cNvSpPr/>
            <p:nvPr/>
          </p:nvSpPr>
          <p:spPr>
            <a:xfrm>
              <a:off x="7803044" y="-22977"/>
              <a:ext cx="61004" cy="1664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18" name="Rectangle 217"/>
            <p:cNvSpPr/>
            <p:nvPr/>
          </p:nvSpPr>
          <p:spPr>
            <a:xfrm flipV="1">
              <a:off x="6120574" y="143512"/>
              <a:ext cx="2616142"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19" name="Rectangle 218"/>
            <p:cNvSpPr/>
            <p:nvPr/>
          </p:nvSpPr>
          <p:spPr>
            <a:xfrm>
              <a:off x="8673700" y="-1262189"/>
              <a:ext cx="63015" cy="14057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20" name="Rectangle 219"/>
            <p:cNvSpPr/>
            <p:nvPr/>
          </p:nvSpPr>
          <p:spPr>
            <a:xfrm flipV="1">
              <a:off x="8673699" y="-1275309"/>
              <a:ext cx="377602" cy="610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221" name="Group 220"/>
          <p:cNvGrpSpPr/>
          <p:nvPr/>
        </p:nvGrpSpPr>
        <p:grpSpPr>
          <a:xfrm>
            <a:off x="8309937" y="5410936"/>
            <a:ext cx="741363" cy="177800"/>
            <a:chOff x="8294095" y="4315810"/>
            <a:chExt cx="741363" cy="177800"/>
          </a:xfrm>
          <a:solidFill>
            <a:schemeClr val="accent4"/>
          </a:solidFill>
        </p:grpSpPr>
        <p:sp>
          <p:nvSpPr>
            <p:cNvPr id="224" name="Rectangle 223"/>
            <p:cNvSpPr/>
            <p:nvPr/>
          </p:nvSpPr>
          <p:spPr>
            <a:xfrm flipH="1" flipV="1">
              <a:off x="8353310" y="4376039"/>
              <a:ext cx="682148" cy="557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25" name="Isosceles Triangle 224"/>
            <p:cNvSpPr/>
            <p:nvPr/>
          </p:nvSpPr>
          <p:spPr>
            <a:xfrm rot="16200000">
              <a:off x="8281833" y="4328072"/>
              <a:ext cx="177800" cy="15327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226" name="Group 225"/>
          <p:cNvGrpSpPr/>
          <p:nvPr/>
        </p:nvGrpSpPr>
        <p:grpSpPr>
          <a:xfrm flipV="1">
            <a:off x="6031674" y="6100150"/>
            <a:ext cx="3019626" cy="311906"/>
            <a:chOff x="6031674" y="2227852"/>
            <a:chExt cx="3019626" cy="311906"/>
          </a:xfrm>
          <a:solidFill>
            <a:schemeClr val="accent1"/>
          </a:solidFill>
        </p:grpSpPr>
        <p:sp>
          <p:nvSpPr>
            <p:cNvPr id="227" name="Rectangle 226"/>
            <p:cNvSpPr/>
            <p:nvPr/>
          </p:nvSpPr>
          <p:spPr>
            <a:xfrm>
              <a:off x="6091676" y="2238146"/>
              <a:ext cx="57797" cy="1828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28" name="Rectangle 227"/>
            <p:cNvSpPr/>
            <p:nvPr/>
          </p:nvSpPr>
          <p:spPr>
            <a:xfrm flipV="1">
              <a:off x="6091675" y="2227852"/>
              <a:ext cx="2959625" cy="626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31" name="Isosceles Triangle 230"/>
            <p:cNvSpPr/>
            <p:nvPr/>
          </p:nvSpPr>
          <p:spPr>
            <a:xfrm rot="10800000">
              <a:off x="6031674" y="2386482"/>
              <a:ext cx="177800" cy="15327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2" name="Group 1"/>
          <p:cNvGrpSpPr/>
          <p:nvPr/>
        </p:nvGrpSpPr>
        <p:grpSpPr>
          <a:xfrm>
            <a:off x="5378514" y="2617335"/>
            <a:ext cx="1807143" cy="1164114"/>
            <a:chOff x="5821383" y="2617335"/>
            <a:chExt cx="1386016" cy="892835"/>
          </a:xfrm>
        </p:grpSpPr>
        <p:sp>
          <p:nvSpPr>
            <p:cNvPr id="125" name="Freeform 27"/>
            <p:cNvSpPr>
              <a:spLocks noChangeAspect="1" noEditPoints="1"/>
            </p:cNvSpPr>
            <p:nvPr/>
          </p:nvSpPr>
          <p:spPr bwMode="black">
            <a:xfrm>
              <a:off x="5821383" y="2617335"/>
              <a:ext cx="1386016" cy="892835"/>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rgbClr val="FFFFFF"/>
            </a:solidFill>
            <a:extLst/>
          </p:spPr>
          <p:txBody>
            <a:bodyPr vert="horz" wrap="square" lIns="124347" tIns="62174" rIns="124347" bIns="62174"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pic>
          <p:nvPicPr>
            <p:cNvPr id="3" name="Picture 2"/>
            <p:cNvPicPr>
              <a:picLocks noChangeAspect="1"/>
            </p:cNvPicPr>
            <p:nvPr/>
          </p:nvPicPr>
          <p:blipFill>
            <a:blip r:embed="rId4"/>
            <a:stretch>
              <a:fillRect/>
            </a:stretch>
          </p:blipFill>
          <p:spPr>
            <a:xfrm>
              <a:off x="6252501" y="2794185"/>
              <a:ext cx="540840" cy="409236"/>
            </a:xfrm>
            <a:prstGeom prst="rect">
              <a:avLst/>
            </a:prstGeom>
          </p:spPr>
        </p:pic>
      </p:grpSp>
      <p:grpSp>
        <p:nvGrpSpPr>
          <p:cNvPr id="5" name="Group 4"/>
          <p:cNvGrpSpPr/>
          <p:nvPr/>
        </p:nvGrpSpPr>
        <p:grpSpPr>
          <a:xfrm>
            <a:off x="7580293" y="2617335"/>
            <a:ext cx="617026" cy="1189265"/>
            <a:chOff x="7580293" y="2617335"/>
            <a:chExt cx="459612" cy="885863"/>
          </a:xfrm>
        </p:grpSpPr>
        <p:sp>
          <p:nvSpPr>
            <p:cNvPr id="122" name="Freeform 48"/>
            <p:cNvSpPr>
              <a:spLocks noEditPoints="1"/>
            </p:cNvSpPr>
            <p:nvPr/>
          </p:nvSpPr>
          <p:spPr bwMode="black">
            <a:xfrm>
              <a:off x="7580293" y="2617335"/>
              <a:ext cx="459612" cy="885863"/>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path>
              </a:pathLst>
            </a:custGeom>
            <a:solidFill>
              <a:srgbClr val="FFFFFF"/>
            </a:solidFill>
            <a:ln>
              <a:noFill/>
            </a:ln>
          </p:spPr>
          <p:txBody>
            <a:bodyPr vert="horz" wrap="square" lIns="124347" tIns="62174" rIns="124347" bIns="62174"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pic>
          <p:nvPicPr>
            <p:cNvPr id="153" name="Picture 152"/>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7663864" y="2882591"/>
              <a:ext cx="268153" cy="246106"/>
            </a:xfrm>
            <a:prstGeom prst="rect">
              <a:avLst/>
            </a:prstGeom>
            <a:solidFill>
              <a:schemeClr val="bg1"/>
            </a:solidFill>
          </p:spPr>
        </p:pic>
      </p:grpSp>
      <p:grpSp>
        <p:nvGrpSpPr>
          <p:cNvPr id="15" name="Group 14"/>
          <p:cNvGrpSpPr/>
          <p:nvPr/>
        </p:nvGrpSpPr>
        <p:grpSpPr>
          <a:xfrm>
            <a:off x="9001809" y="6026410"/>
            <a:ext cx="3058015" cy="687437"/>
            <a:chOff x="9001809" y="6026410"/>
            <a:chExt cx="3058015" cy="687437"/>
          </a:xfrm>
        </p:grpSpPr>
        <p:sp>
          <p:nvSpPr>
            <p:cNvPr id="127" name="TextBox 126"/>
            <p:cNvSpPr txBox="1"/>
            <p:nvPr/>
          </p:nvSpPr>
          <p:spPr>
            <a:xfrm>
              <a:off x="9001809" y="6026410"/>
              <a:ext cx="3058015" cy="687437"/>
            </a:xfrm>
            <a:prstGeom prst="rect">
              <a:avLst/>
            </a:prstGeom>
            <a:solidFill>
              <a:schemeClr val="accent1"/>
            </a:solidFill>
          </p:spPr>
          <p:txBody>
            <a:bodyPr wrap="none" rtlCol="0">
              <a:no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Data scientist</a:t>
              </a: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30" name="Group 4"/>
            <p:cNvGrpSpPr>
              <a:grpSpLocks noChangeAspect="1"/>
            </p:cNvGrpSpPr>
            <p:nvPr/>
          </p:nvGrpSpPr>
          <p:grpSpPr bwMode="auto">
            <a:xfrm>
              <a:off x="11418032" y="6116913"/>
              <a:ext cx="455138" cy="482404"/>
              <a:chOff x="0" y="0"/>
              <a:chExt cx="651" cy="690"/>
            </a:xfrm>
            <a:solidFill>
              <a:schemeClr val="bg1"/>
            </a:solidFill>
          </p:grpSpPr>
          <p:sp>
            <p:nvSpPr>
              <p:cNvPr id="131" name="Freeform 5"/>
              <p:cNvSpPr>
                <a:spLocks/>
              </p:cNvSpPr>
              <p:nvPr/>
            </p:nvSpPr>
            <p:spPr bwMode="auto">
              <a:xfrm>
                <a:off x="0" y="377"/>
                <a:ext cx="276" cy="313"/>
              </a:xfrm>
              <a:custGeom>
                <a:avLst/>
                <a:gdLst>
                  <a:gd name="T0" fmla="*/ 35 w 115"/>
                  <a:gd name="T1" fmla="*/ 23 h 130"/>
                  <a:gd name="T2" fmla="*/ 0 w 115"/>
                  <a:gd name="T3" fmla="*/ 56 h 130"/>
                  <a:gd name="T4" fmla="*/ 0 w 115"/>
                  <a:gd name="T5" fmla="*/ 118 h 130"/>
                  <a:gd name="T6" fmla="*/ 115 w 115"/>
                  <a:gd name="T7" fmla="*/ 130 h 130"/>
                  <a:gd name="T8" fmla="*/ 99 w 115"/>
                  <a:gd name="T9" fmla="*/ 0 h 130"/>
                  <a:gd name="T10" fmla="*/ 35 w 115"/>
                  <a:gd name="T11" fmla="*/ 23 h 130"/>
                </a:gdLst>
                <a:ahLst/>
                <a:cxnLst>
                  <a:cxn ang="0">
                    <a:pos x="T0" y="T1"/>
                  </a:cxn>
                  <a:cxn ang="0">
                    <a:pos x="T2" y="T3"/>
                  </a:cxn>
                  <a:cxn ang="0">
                    <a:pos x="T4" y="T5"/>
                  </a:cxn>
                  <a:cxn ang="0">
                    <a:pos x="T6" y="T7"/>
                  </a:cxn>
                  <a:cxn ang="0">
                    <a:pos x="T8" y="T9"/>
                  </a:cxn>
                  <a:cxn ang="0">
                    <a:pos x="T10" y="T11"/>
                  </a:cxn>
                </a:cxnLst>
                <a:rect l="0" t="0" r="r" b="b"/>
                <a:pathLst>
                  <a:path w="115" h="130">
                    <a:moveTo>
                      <a:pt x="35" y="23"/>
                    </a:moveTo>
                    <a:cubicBezTo>
                      <a:pt x="4" y="33"/>
                      <a:pt x="0" y="56"/>
                      <a:pt x="0" y="56"/>
                    </a:cubicBezTo>
                    <a:cubicBezTo>
                      <a:pt x="0" y="118"/>
                      <a:pt x="0" y="118"/>
                      <a:pt x="0" y="118"/>
                    </a:cubicBezTo>
                    <a:cubicBezTo>
                      <a:pt x="21" y="122"/>
                      <a:pt x="115" y="130"/>
                      <a:pt x="115" y="130"/>
                    </a:cubicBezTo>
                    <a:cubicBezTo>
                      <a:pt x="99" y="0"/>
                      <a:pt x="99" y="0"/>
                      <a:pt x="99" y="0"/>
                    </a:cubicBezTo>
                    <a:cubicBezTo>
                      <a:pt x="99" y="0"/>
                      <a:pt x="66" y="13"/>
                      <a:pt x="3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2" name="Freeform 6"/>
              <p:cNvSpPr>
                <a:spLocks/>
              </p:cNvSpPr>
              <p:nvPr/>
            </p:nvSpPr>
            <p:spPr bwMode="auto">
              <a:xfrm>
                <a:off x="375" y="377"/>
                <a:ext cx="276" cy="313"/>
              </a:xfrm>
              <a:custGeom>
                <a:avLst/>
                <a:gdLst>
                  <a:gd name="T0" fmla="*/ 80 w 115"/>
                  <a:gd name="T1" fmla="*/ 23 h 130"/>
                  <a:gd name="T2" fmla="*/ 16 w 115"/>
                  <a:gd name="T3" fmla="*/ 0 h 130"/>
                  <a:gd name="T4" fmla="*/ 0 w 115"/>
                  <a:gd name="T5" fmla="*/ 130 h 130"/>
                  <a:gd name="T6" fmla="*/ 115 w 115"/>
                  <a:gd name="T7" fmla="*/ 118 h 130"/>
                  <a:gd name="T8" fmla="*/ 115 w 115"/>
                  <a:gd name="T9" fmla="*/ 56 h 130"/>
                  <a:gd name="T10" fmla="*/ 80 w 115"/>
                  <a:gd name="T11" fmla="*/ 23 h 130"/>
                </a:gdLst>
                <a:ahLst/>
                <a:cxnLst>
                  <a:cxn ang="0">
                    <a:pos x="T0" y="T1"/>
                  </a:cxn>
                  <a:cxn ang="0">
                    <a:pos x="T2" y="T3"/>
                  </a:cxn>
                  <a:cxn ang="0">
                    <a:pos x="T4" y="T5"/>
                  </a:cxn>
                  <a:cxn ang="0">
                    <a:pos x="T6" y="T7"/>
                  </a:cxn>
                  <a:cxn ang="0">
                    <a:pos x="T8" y="T9"/>
                  </a:cxn>
                  <a:cxn ang="0">
                    <a:pos x="T10" y="T11"/>
                  </a:cxn>
                </a:cxnLst>
                <a:rect l="0" t="0" r="r" b="b"/>
                <a:pathLst>
                  <a:path w="115" h="130">
                    <a:moveTo>
                      <a:pt x="80" y="23"/>
                    </a:moveTo>
                    <a:cubicBezTo>
                      <a:pt x="49" y="13"/>
                      <a:pt x="16" y="0"/>
                      <a:pt x="16" y="0"/>
                    </a:cubicBezTo>
                    <a:cubicBezTo>
                      <a:pt x="0" y="130"/>
                      <a:pt x="0" y="130"/>
                      <a:pt x="0" y="130"/>
                    </a:cubicBezTo>
                    <a:cubicBezTo>
                      <a:pt x="0" y="130"/>
                      <a:pt x="93" y="122"/>
                      <a:pt x="115" y="118"/>
                    </a:cubicBezTo>
                    <a:cubicBezTo>
                      <a:pt x="115" y="56"/>
                      <a:pt x="115" y="56"/>
                      <a:pt x="115" y="56"/>
                    </a:cubicBezTo>
                    <a:cubicBezTo>
                      <a:pt x="115" y="56"/>
                      <a:pt x="111" y="33"/>
                      <a:pt x="8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3" name="Freeform 7"/>
              <p:cNvSpPr>
                <a:spLocks/>
              </p:cNvSpPr>
              <p:nvPr/>
            </p:nvSpPr>
            <p:spPr bwMode="auto">
              <a:xfrm>
                <a:off x="248" y="347"/>
                <a:ext cx="153" cy="91"/>
              </a:xfrm>
              <a:custGeom>
                <a:avLst/>
                <a:gdLst>
                  <a:gd name="T0" fmla="*/ 64 w 64"/>
                  <a:gd name="T1" fmla="*/ 12 h 38"/>
                  <a:gd name="T2" fmla="*/ 64 w 64"/>
                  <a:gd name="T3" fmla="*/ 0 h 38"/>
                  <a:gd name="T4" fmla="*/ 55 w 64"/>
                  <a:gd name="T5" fmla="*/ 7 h 38"/>
                  <a:gd name="T6" fmla="*/ 32 w 64"/>
                  <a:gd name="T7" fmla="*/ 13 h 38"/>
                  <a:gd name="T8" fmla="*/ 10 w 64"/>
                  <a:gd name="T9" fmla="*/ 7 h 38"/>
                  <a:gd name="T10" fmla="*/ 0 w 64"/>
                  <a:gd name="T11" fmla="*/ 0 h 38"/>
                  <a:gd name="T12" fmla="*/ 0 w 64"/>
                  <a:gd name="T13" fmla="*/ 10 h 38"/>
                  <a:gd name="T14" fmla="*/ 33 w 64"/>
                  <a:gd name="T15" fmla="*/ 37 h 38"/>
                  <a:gd name="T16" fmla="*/ 64 w 64"/>
                  <a:gd name="T1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8">
                    <a:moveTo>
                      <a:pt x="64" y="12"/>
                    </a:moveTo>
                    <a:cubicBezTo>
                      <a:pt x="64" y="0"/>
                      <a:pt x="64" y="0"/>
                      <a:pt x="64" y="0"/>
                    </a:cubicBezTo>
                    <a:cubicBezTo>
                      <a:pt x="61" y="3"/>
                      <a:pt x="58" y="5"/>
                      <a:pt x="55" y="7"/>
                    </a:cubicBezTo>
                    <a:cubicBezTo>
                      <a:pt x="48" y="11"/>
                      <a:pt x="40" y="13"/>
                      <a:pt x="32" y="13"/>
                    </a:cubicBezTo>
                    <a:cubicBezTo>
                      <a:pt x="25" y="13"/>
                      <a:pt x="17" y="11"/>
                      <a:pt x="10" y="7"/>
                    </a:cubicBezTo>
                    <a:cubicBezTo>
                      <a:pt x="7" y="6"/>
                      <a:pt x="3" y="3"/>
                      <a:pt x="0" y="0"/>
                    </a:cubicBezTo>
                    <a:cubicBezTo>
                      <a:pt x="0" y="10"/>
                      <a:pt x="0" y="10"/>
                      <a:pt x="0" y="10"/>
                    </a:cubicBezTo>
                    <a:cubicBezTo>
                      <a:pt x="0" y="10"/>
                      <a:pt x="4" y="38"/>
                      <a:pt x="33" y="37"/>
                    </a:cubicBezTo>
                    <a:cubicBezTo>
                      <a:pt x="63" y="35"/>
                      <a:pt x="64" y="12"/>
                      <a:pt x="6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4" name="Freeform 8"/>
              <p:cNvSpPr>
                <a:spLocks/>
              </p:cNvSpPr>
              <p:nvPr/>
            </p:nvSpPr>
            <p:spPr bwMode="auto">
              <a:xfrm>
                <a:off x="188" y="0"/>
                <a:ext cx="270" cy="349"/>
              </a:xfrm>
              <a:custGeom>
                <a:avLst/>
                <a:gdLst>
                  <a:gd name="T0" fmla="*/ 56 w 112"/>
                  <a:gd name="T1" fmla="*/ 0 h 145"/>
                  <a:gd name="T2" fmla="*/ 0 w 112"/>
                  <a:gd name="T3" fmla="*/ 72 h 145"/>
                  <a:gd name="T4" fmla="*/ 25 w 112"/>
                  <a:gd name="T5" fmla="*/ 133 h 145"/>
                  <a:gd name="T6" fmla="*/ 35 w 112"/>
                  <a:gd name="T7" fmla="*/ 139 h 145"/>
                  <a:gd name="T8" fmla="*/ 56 w 112"/>
                  <a:gd name="T9" fmla="*/ 145 h 145"/>
                  <a:gd name="T10" fmla="*/ 78 w 112"/>
                  <a:gd name="T11" fmla="*/ 139 h 145"/>
                  <a:gd name="T12" fmla="*/ 88 w 112"/>
                  <a:gd name="T13" fmla="*/ 132 h 145"/>
                  <a:gd name="T14" fmla="*/ 112 w 112"/>
                  <a:gd name="T15" fmla="*/ 72 h 145"/>
                  <a:gd name="T16" fmla="*/ 56 w 112"/>
                  <a:gd name="T1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45">
                    <a:moveTo>
                      <a:pt x="56" y="0"/>
                    </a:moveTo>
                    <a:cubicBezTo>
                      <a:pt x="25" y="0"/>
                      <a:pt x="0" y="33"/>
                      <a:pt x="0" y="72"/>
                    </a:cubicBezTo>
                    <a:cubicBezTo>
                      <a:pt x="0" y="97"/>
                      <a:pt x="10" y="120"/>
                      <a:pt x="25" y="133"/>
                    </a:cubicBezTo>
                    <a:cubicBezTo>
                      <a:pt x="28" y="135"/>
                      <a:pt x="31" y="138"/>
                      <a:pt x="35" y="139"/>
                    </a:cubicBezTo>
                    <a:cubicBezTo>
                      <a:pt x="42" y="143"/>
                      <a:pt x="49" y="145"/>
                      <a:pt x="56" y="145"/>
                    </a:cubicBezTo>
                    <a:cubicBezTo>
                      <a:pt x="64" y="145"/>
                      <a:pt x="71" y="143"/>
                      <a:pt x="78" y="139"/>
                    </a:cubicBezTo>
                    <a:cubicBezTo>
                      <a:pt x="82" y="137"/>
                      <a:pt x="85" y="135"/>
                      <a:pt x="88" y="132"/>
                    </a:cubicBezTo>
                    <a:cubicBezTo>
                      <a:pt x="103" y="119"/>
                      <a:pt x="112" y="97"/>
                      <a:pt x="112" y="72"/>
                    </a:cubicBezTo>
                    <a:cubicBezTo>
                      <a:pt x="112" y="33"/>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grpSp>
        <p:nvGrpSpPr>
          <p:cNvPr id="13" name="Group 12"/>
          <p:cNvGrpSpPr/>
          <p:nvPr/>
        </p:nvGrpSpPr>
        <p:grpSpPr>
          <a:xfrm>
            <a:off x="9001810" y="2075609"/>
            <a:ext cx="3058015" cy="2893005"/>
            <a:chOff x="9001810" y="2075609"/>
            <a:chExt cx="3058015" cy="2893005"/>
          </a:xfrm>
        </p:grpSpPr>
        <p:sp>
          <p:nvSpPr>
            <p:cNvPr id="129" name="TextBox 128"/>
            <p:cNvSpPr txBox="1"/>
            <p:nvPr/>
          </p:nvSpPr>
          <p:spPr>
            <a:xfrm>
              <a:off x="9001810" y="2075609"/>
              <a:ext cx="3058015" cy="2893005"/>
            </a:xfrm>
            <a:prstGeom prst="rect">
              <a:avLst/>
            </a:prstGeom>
            <a:solidFill>
              <a:schemeClr val="accent2"/>
            </a:solidFill>
          </p:spPr>
          <p:txBody>
            <a:bodyPr wrap="square" rtlCol="0">
              <a:no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Everyone else using </a:t>
              </a:r>
            </a:p>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Microsoft BI tools</a:t>
              </a: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45" name="Group 144"/>
            <p:cNvGrpSpPr/>
            <p:nvPr/>
          </p:nvGrpSpPr>
          <p:grpSpPr>
            <a:xfrm>
              <a:off x="9114691" y="2763086"/>
              <a:ext cx="2752129" cy="500855"/>
              <a:chOff x="9152791" y="4511472"/>
              <a:chExt cx="2752129" cy="500855"/>
            </a:xfrm>
            <a:solidFill>
              <a:schemeClr val="bg1"/>
            </a:solidFill>
          </p:grpSpPr>
          <p:sp>
            <p:nvSpPr>
              <p:cNvPr id="181"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3"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4"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5"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6"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7"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8"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9"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0"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1"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92" name="Group 191"/>
            <p:cNvGrpSpPr/>
            <p:nvPr/>
          </p:nvGrpSpPr>
          <p:grpSpPr>
            <a:xfrm>
              <a:off x="9114691" y="3078717"/>
              <a:ext cx="2752129" cy="500855"/>
              <a:chOff x="9152791" y="4511472"/>
              <a:chExt cx="2752129" cy="500855"/>
            </a:xfrm>
            <a:solidFill>
              <a:schemeClr val="bg1"/>
            </a:solidFill>
          </p:grpSpPr>
          <p:sp>
            <p:nvSpPr>
              <p:cNvPr id="193"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4"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5"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6"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7"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8"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9"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0"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1"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2"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203" name="Group 202"/>
            <p:cNvGrpSpPr/>
            <p:nvPr/>
          </p:nvGrpSpPr>
          <p:grpSpPr>
            <a:xfrm>
              <a:off x="9114691" y="3404017"/>
              <a:ext cx="2752129" cy="500855"/>
              <a:chOff x="9152791" y="4511472"/>
              <a:chExt cx="2752129" cy="500855"/>
            </a:xfrm>
            <a:solidFill>
              <a:schemeClr val="bg1"/>
            </a:solidFill>
          </p:grpSpPr>
          <p:sp>
            <p:nvSpPr>
              <p:cNvPr id="204"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5"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6"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7"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8"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09"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10"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11"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12"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13"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00" name="Group 99"/>
            <p:cNvGrpSpPr/>
            <p:nvPr/>
          </p:nvGrpSpPr>
          <p:grpSpPr>
            <a:xfrm>
              <a:off x="9114691" y="3696782"/>
              <a:ext cx="2752129" cy="500855"/>
              <a:chOff x="9152791" y="4511472"/>
              <a:chExt cx="2752129" cy="500855"/>
            </a:xfrm>
            <a:solidFill>
              <a:schemeClr val="bg1"/>
            </a:solidFill>
          </p:grpSpPr>
          <p:sp>
            <p:nvSpPr>
              <p:cNvPr id="103"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4"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5"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6"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7"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8"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9"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0"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1"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2"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20" name="Group 119"/>
            <p:cNvGrpSpPr/>
            <p:nvPr/>
          </p:nvGrpSpPr>
          <p:grpSpPr>
            <a:xfrm>
              <a:off x="9114691" y="4012413"/>
              <a:ext cx="2752129" cy="500855"/>
              <a:chOff x="9152791" y="4511472"/>
              <a:chExt cx="2752129" cy="500855"/>
            </a:xfrm>
            <a:solidFill>
              <a:schemeClr val="bg1"/>
            </a:solidFill>
          </p:grpSpPr>
          <p:sp>
            <p:nvSpPr>
              <p:cNvPr id="121"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3"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4"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6"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6"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7"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8"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9"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0"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1"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52" name="Group 151"/>
            <p:cNvGrpSpPr/>
            <p:nvPr/>
          </p:nvGrpSpPr>
          <p:grpSpPr>
            <a:xfrm>
              <a:off x="9114691" y="4337713"/>
              <a:ext cx="2752129" cy="500855"/>
              <a:chOff x="9152791" y="4511472"/>
              <a:chExt cx="2752129" cy="500855"/>
            </a:xfrm>
            <a:solidFill>
              <a:schemeClr val="bg1"/>
            </a:solidFill>
          </p:grpSpPr>
          <p:sp>
            <p:nvSpPr>
              <p:cNvPr id="154" name="Freeform 24"/>
              <p:cNvSpPr>
                <a:spLocks/>
              </p:cNvSpPr>
              <p:nvPr/>
            </p:nvSpPr>
            <p:spPr bwMode="auto">
              <a:xfrm>
                <a:off x="1153861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5" name="Freeform 24"/>
              <p:cNvSpPr>
                <a:spLocks/>
              </p:cNvSpPr>
              <p:nvPr/>
            </p:nvSpPr>
            <p:spPr bwMode="auto">
              <a:xfrm>
                <a:off x="11273519"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6" name="Freeform 24"/>
              <p:cNvSpPr>
                <a:spLocks/>
              </p:cNvSpPr>
              <p:nvPr/>
            </p:nvSpPr>
            <p:spPr bwMode="auto">
              <a:xfrm>
                <a:off x="11008428"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7" name="Freeform 24"/>
              <p:cNvSpPr>
                <a:spLocks/>
              </p:cNvSpPr>
              <p:nvPr/>
            </p:nvSpPr>
            <p:spPr bwMode="auto">
              <a:xfrm>
                <a:off x="10743337"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8" name="Freeform 24"/>
              <p:cNvSpPr>
                <a:spLocks/>
              </p:cNvSpPr>
              <p:nvPr/>
            </p:nvSpPr>
            <p:spPr bwMode="auto">
              <a:xfrm>
                <a:off x="10478246"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59" name="Freeform 24"/>
              <p:cNvSpPr>
                <a:spLocks/>
              </p:cNvSpPr>
              <p:nvPr/>
            </p:nvSpPr>
            <p:spPr bwMode="auto">
              <a:xfrm>
                <a:off x="10213155"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60" name="Freeform 24"/>
              <p:cNvSpPr>
                <a:spLocks/>
              </p:cNvSpPr>
              <p:nvPr/>
            </p:nvSpPr>
            <p:spPr bwMode="auto">
              <a:xfrm>
                <a:off x="9948064"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61" name="Freeform 24"/>
              <p:cNvSpPr>
                <a:spLocks/>
              </p:cNvSpPr>
              <p:nvPr/>
            </p:nvSpPr>
            <p:spPr bwMode="auto">
              <a:xfrm>
                <a:off x="9682973"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62" name="Freeform 24"/>
              <p:cNvSpPr>
                <a:spLocks/>
              </p:cNvSpPr>
              <p:nvPr/>
            </p:nvSpPr>
            <p:spPr bwMode="auto">
              <a:xfrm>
                <a:off x="9417882"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63" name="Freeform 24"/>
              <p:cNvSpPr>
                <a:spLocks/>
              </p:cNvSpPr>
              <p:nvPr/>
            </p:nvSpPr>
            <p:spPr bwMode="auto">
              <a:xfrm>
                <a:off x="9152791" y="4511472"/>
                <a:ext cx="366307" cy="500855"/>
              </a:xfrm>
              <a:custGeom>
                <a:avLst/>
                <a:gdLst>
                  <a:gd name="T0" fmla="*/ 150 w 217"/>
                  <a:gd name="T1" fmla="*/ 121 h 298"/>
                  <a:gd name="T2" fmla="*/ 186 w 217"/>
                  <a:gd name="T3" fmla="*/ 64 h 298"/>
                  <a:gd name="T4" fmla="*/ 122 w 217"/>
                  <a:gd name="T5" fmla="*/ 0 h 298"/>
                  <a:gd name="T6" fmla="*/ 58 w 217"/>
                  <a:gd name="T7" fmla="*/ 64 h 298"/>
                  <a:gd name="T8" fmla="*/ 89 w 217"/>
                  <a:gd name="T9" fmla="*/ 119 h 298"/>
                  <a:gd name="T10" fmla="*/ 23 w 217"/>
                  <a:gd name="T11" fmla="*/ 186 h 298"/>
                  <a:gd name="T12" fmla="*/ 17 w 217"/>
                  <a:gd name="T13" fmla="*/ 251 h 298"/>
                  <a:gd name="T14" fmla="*/ 28 w 217"/>
                  <a:gd name="T15" fmla="*/ 227 h 298"/>
                  <a:gd name="T16" fmla="*/ 32 w 217"/>
                  <a:gd name="T17" fmla="*/ 260 h 298"/>
                  <a:gd name="T18" fmla="*/ 105 w 217"/>
                  <a:gd name="T19" fmla="*/ 287 h 298"/>
                  <a:gd name="T20" fmla="*/ 217 w 217"/>
                  <a:gd name="T21" fmla="*/ 227 h 298"/>
                  <a:gd name="T22" fmla="*/ 150 w 217"/>
                  <a:gd name="T23" fmla="*/ 12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98">
                    <a:moveTo>
                      <a:pt x="150" y="121"/>
                    </a:moveTo>
                    <a:cubicBezTo>
                      <a:pt x="171" y="111"/>
                      <a:pt x="186" y="89"/>
                      <a:pt x="186" y="64"/>
                    </a:cubicBezTo>
                    <a:cubicBezTo>
                      <a:pt x="186" y="29"/>
                      <a:pt x="157" y="0"/>
                      <a:pt x="122" y="0"/>
                    </a:cubicBezTo>
                    <a:cubicBezTo>
                      <a:pt x="86" y="0"/>
                      <a:pt x="58" y="29"/>
                      <a:pt x="58" y="64"/>
                    </a:cubicBezTo>
                    <a:cubicBezTo>
                      <a:pt x="58" y="87"/>
                      <a:pt x="70" y="108"/>
                      <a:pt x="89" y="119"/>
                    </a:cubicBezTo>
                    <a:cubicBezTo>
                      <a:pt x="57" y="126"/>
                      <a:pt x="40" y="145"/>
                      <a:pt x="23" y="186"/>
                    </a:cubicBezTo>
                    <a:cubicBezTo>
                      <a:pt x="0" y="237"/>
                      <a:pt x="17" y="251"/>
                      <a:pt x="17" y="251"/>
                    </a:cubicBezTo>
                    <a:cubicBezTo>
                      <a:pt x="28" y="227"/>
                      <a:pt x="28" y="227"/>
                      <a:pt x="28" y="227"/>
                    </a:cubicBezTo>
                    <a:cubicBezTo>
                      <a:pt x="32" y="260"/>
                      <a:pt x="32" y="260"/>
                      <a:pt x="32" y="260"/>
                    </a:cubicBezTo>
                    <a:cubicBezTo>
                      <a:pt x="32" y="260"/>
                      <a:pt x="51" y="283"/>
                      <a:pt x="105" y="287"/>
                    </a:cubicBezTo>
                    <a:cubicBezTo>
                      <a:pt x="162" y="292"/>
                      <a:pt x="217" y="298"/>
                      <a:pt x="217" y="227"/>
                    </a:cubicBezTo>
                    <a:cubicBezTo>
                      <a:pt x="217" y="170"/>
                      <a:pt x="189" y="134"/>
                      <a:pt x="150" y="121"/>
                    </a:cubicBezTo>
                    <a:close/>
                  </a:path>
                </a:pathLst>
              </a:custGeom>
              <a:grpFill/>
              <a:ln w="12700">
                <a:solidFill>
                  <a:schemeClr val="accent2"/>
                </a:solid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spTree>
    <p:extLst>
      <p:ext uri="{BB962C8B-B14F-4D97-AF65-F5344CB8AC3E}">
        <p14:creationId xmlns:p14="http://schemas.microsoft.com/office/powerpoint/2010/main" val="2286066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26"/>
                                        </p:tgtEl>
                                        <p:attrNameLst>
                                          <p:attrName>style.visibility</p:attrName>
                                        </p:attrNameLst>
                                      </p:cBhvr>
                                      <p:to>
                                        <p:strVal val="visible"/>
                                      </p:to>
                                    </p:set>
                                    <p:animEffect transition="in" filter="wipe(right)">
                                      <p:cBhvr>
                                        <p:cTn id="11" dur="500"/>
                                        <p:tgtEl>
                                          <p:spTgt spid="22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wipe(right)">
                                      <p:cBhvr>
                                        <p:cTn id="20" dur="500"/>
                                        <p:tgtEl>
                                          <p:spTgt spid="22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childTnLst>
                          </p:cTn>
                        </p:par>
                        <p:par>
                          <p:cTn id="26" fill="hold">
                            <p:stCondLst>
                              <p:cond delay="500"/>
                            </p:stCondLst>
                            <p:childTnLst>
                              <p:par>
                                <p:cTn id="27" presetID="22" presetClass="entr" presetSubtype="4" fill="hold"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down)">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6"/>
          <p:cNvGrpSpPr>
            <a:grpSpLocks noChangeAspect="1"/>
          </p:cNvGrpSpPr>
          <p:nvPr/>
        </p:nvGrpSpPr>
        <p:grpSpPr bwMode="auto">
          <a:xfrm>
            <a:off x="4513251" y="2427890"/>
            <a:ext cx="1721884" cy="4177062"/>
            <a:chOff x="2887" y="721"/>
            <a:chExt cx="1268" cy="3076"/>
          </a:xfrm>
        </p:grpSpPr>
        <p:sp>
          <p:nvSpPr>
            <p:cNvPr id="8" name="AutoShape 15"/>
            <p:cNvSpPr>
              <a:spLocks noChangeAspect="1" noChangeArrowheads="1" noTextEdit="1"/>
            </p:cNvSpPr>
            <p:nvPr/>
          </p:nvSpPr>
          <p:spPr bwMode="auto">
            <a:xfrm>
              <a:off x="2887" y="721"/>
              <a:ext cx="1268" cy="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17"/>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 name="Freeform 18"/>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11" name="Freeform 19"/>
            <p:cNvSpPr>
              <a:spLocks/>
            </p:cNvSpPr>
            <p:nvPr/>
          </p:nvSpPr>
          <p:spPr bwMode="auto">
            <a:xfrm>
              <a:off x="2885" y="721"/>
              <a:ext cx="1263" cy="152"/>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grpSp>
      <p:sp>
        <p:nvSpPr>
          <p:cNvPr id="28" name="Left Arrow 27"/>
          <p:cNvSpPr/>
          <p:nvPr/>
        </p:nvSpPr>
        <p:spPr>
          <a:xfrm rot="16200000">
            <a:off x="4622119" y="2289772"/>
            <a:ext cx="744379" cy="567488"/>
          </a:xfrm>
          <a:prstGeom prst="leftArrow">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1" name="Rectangle 30"/>
          <p:cNvSpPr/>
          <p:nvPr/>
        </p:nvSpPr>
        <p:spPr bwMode="auto">
          <a:xfrm>
            <a:off x="6842234" y="2454862"/>
            <a:ext cx="4989407" cy="3831764"/>
          </a:xfrm>
          <a:prstGeom prst="rect">
            <a:avLst/>
          </a:prstGeom>
          <a:noFill/>
          <a:ln w="10795" cap="flat" cmpd="sng" algn="ctr">
            <a:noFill/>
            <a:prstDash val="solid"/>
            <a:headEnd type="none" w="med" len="med"/>
            <a:tailEnd type="none" w="med" len="med"/>
          </a:ln>
          <a:effectLst/>
        </p:spPr>
        <p:txBody>
          <a:bodyPr vert="horz" wrap="square" lIns="182800" tIns="182826" rIns="0" bIns="0" numCol="1" rtlCol="0" anchor="t" anchorCtr="0" compatLnSpc="1">
            <a:prstTxWarp prst="textNoShape">
              <a:avLst/>
            </a:prstTxWarp>
            <a:spAutoFit/>
          </a:bodyPr>
          <a:lstStyle/>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Provides a single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T-SQL query model for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PDW and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Hadoop with rich features of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T-SQL, including joins without ETL</a:t>
            </a:r>
          </a:p>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Uses the power of MPP to enhance query execution performance </a:t>
            </a:r>
            <a:endPar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endParaRPr>
          </a:p>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Supports Windows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Azure HDInsight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to enable new hybrid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cloud scenarios </a:t>
            </a:r>
          </a:p>
          <a:p>
            <a:pPr marL="0" marR="0" lvl="1" indent="0" algn="l" defTabSz="1241401" rtl="0" eaLnBrk="1" fontAlgn="base" latinLnBrk="0" hangingPunct="1">
              <a:lnSpc>
                <a:spcPct val="90000"/>
              </a:lnSpc>
              <a:spcBef>
                <a:spcPts val="1800"/>
              </a:spcBef>
              <a:spcAft>
                <a:spcPts val="1200"/>
              </a:spcAft>
              <a:buClrTx/>
              <a:buSzPct val="75000"/>
              <a:buFontTx/>
              <a:buNone/>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Provides the ability to query non-Microsoft Hadoop distributions, such as Hortonworks and Cloudera</a:t>
            </a:r>
          </a:p>
        </p:txBody>
      </p:sp>
      <p:sp>
        <p:nvSpPr>
          <p:cNvPr id="57" name="Left Arrow 56"/>
          <p:cNvSpPr/>
          <p:nvPr/>
        </p:nvSpPr>
        <p:spPr>
          <a:xfrm rot="5400000">
            <a:off x="5592204" y="3994859"/>
            <a:ext cx="448598" cy="325180"/>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 name="TextBox 4"/>
          <p:cNvSpPr txBox="1"/>
          <p:nvPr/>
        </p:nvSpPr>
        <p:spPr>
          <a:xfrm>
            <a:off x="4710564" y="2864645"/>
            <a:ext cx="1326914" cy="1278730"/>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SQL Server</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Parallel Data</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Warehouse</a:t>
            </a:r>
            <a:endParaRPr kumimoji="0" lang="en-US" sz="16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sp>
        <p:nvSpPr>
          <p:cNvPr id="42" name="Rectangle 41"/>
          <p:cNvSpPr/>
          <p:nvPr/>
        </p:nvSpPr>
        <p:spPr>
          <a:xfrm>
            <a:off x="643586" y="3166533"/>
            <a:ext cx="3356350" cy="342801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5" name="Group 14"/>
          <p:cNvGrpSpPr/>
          <p:nvPr/>
        </p:nvGrpSpPr>
        <p:grpSpPr>
          <a:xfrm>
            <a:off x="790575" y="3342863"/>
            <a:ext cx="3073562" cy="987521"/>
            <a:chOff x="790575" y="3342863"/>
            <a:chExt cx="3073562" cy="987521"/>
          </a:xfrm>
        </p:grpSpPr>
        <p:sp>
          <p:nvSpPr>
            <p:cNvPr id="13" name="Rectangle 12"/>
            <p:cNvSpPr/>
            <p:nvPr/>
          </p:nvSpPr>
          <p:spPr>
            <a:xfrm>
              <a:off x="790575" y="3342863"/>
              <a:ext cx="3073562" cy="9875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bIns="91440" rtlCol="0" anchor="t" anchorCtr="0"/>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FFFFFF"/>
                  </a:solidFill>
                  <a:effectLst/>
                  <a:uLnTx/>
                  <a:uFillTx/>
                  <a:latin typeface="Segoe UI"/>
                  <a:ea typeface="+mn-ea"/>
                  <a:cs typeface="+mn-cs"/>
                </a:rPr>
                <a:t>Microsoft Azure</a:t>
              </a:r>
            </a:p>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FFFFFF"/>
                  </a:solidFill>
                  <a:effectLst/>
                  <a:uLnTx/>
                  <a:uFillTx/>
                  <a:latin typeface="Segoe UI"/>
                  <a:ea typeface="+mn-ea"/>
                  <a:cs typeface="+mn-cs"/>
                </a:rPr>
                <a:t>HDInsight</a:t>
              </a:r>
            </a:p>
          </p:txBody>
        </p:sp>
        <p:grpSp>
          <p:nvGrpSpPr>
            <p:cNvPr id="19" name="Group 18"/>
            <p:cNvGrpSpPr/>
            <p:nvPr/>
          </p:nvGrpSpPr>
          <p:grpSpPr>
            <a:xfrm>
              <a:off x="2603257" y="3490150"/>
              <a:ext cx="1067017" cy="692945"/>
              <a:chOff x="725954" y="578291"/>
              <a:chExt cx="2189173" cy="1421699"/>
            </a:xfrm>
          </p:grpSpPr>
          <p:sp>
            <p:nvSpPr>
              <p:cNvPr id="46" name="Freeform 5"/>
              <p:cNvSpPr>
                <a:spLocks/>
              </p:cNvSpPr>
              <p:nvPr/>
            </p:nvSpPr>
            <p:spPr bwMode="auto">
              <a:xfrm>
                <a:off x="725954" y="578291"/>
                <a:ext cx="2189173" cy="1421699"/>
              </a:xfrm>
              <a:custGeom>
                <a:avLst/>
                <a:gdLst>
                  <a:gd name="T0" fmla="*/ 3780 w 3790"/>
                  <a:gd name="T1" fmla="*/ 1582 h 2332"/>
                  <a:gd name="T2" fmla="*/ 3710 w 3790"/>
                  <a:gd name="T3" fmla="*/ 1358 h 2332"/>
                  <a:gd name="T4" fmla="*/ 3580 w 3790"/>
                  <a:gd name="T5" fmla="*/ 1158 h 2332"/>
                  <a:gd name="T6" fmla="*/ 3400 w 3790"/>
                  <a:gd name="T7" fmla="*/ 1004 h 2332"/>
                  <a:gd name="T8" fmla="*/ 3286 w 3790"/>
                  <a:gd name="T9" fmla="*/ 944 h 2332"/>
                  <a:gd name="T10" fmla="*/ 3280 w 3790"/>
                  <a:gd name="T11" fmla="*/ 908 h 2332"/>
                  <a:gd name="T12" fmla="*/ 3260 w 3790"/>
                  <a:gd name="T13" fmla="*/ 796 h 2332"/>
                  <a:gd name="T14" fmla="*/ 3220 w 3790"/>
                  <a:gd name="T15" fmla="*/ 690 h 2332"/>
                  <a:gd name="T16" fmla="*/ 3162 w 3790"/>
                  <a:gd name="T17" fmla="*/ 596 h 2332"/>
                  <a:gd name="T18" fmla="*/ 3088 w 3790"/>
                  <a:gd name="T19" fmla="*/ 516 h 2332"/>
                  <a:gd name="T20" fmla="*/ 2998 w 3790"/>
                  <a:gd name="T21" fmla="*/ 450 h 2332"/>
                  <a:gd name="T22" fmla="*/ 2898 w 3790"/>
                  <a:gd name="T23" fmla="*/ 402 h 2332"/>
                  <a:gd name="T24" fmla="*/ 2788 w 3790"/>
                  <a:gd name="T25" fmla="*/ 374 h 2332"/>
                  <a:gd name="T26" fmla="*/ 2700 w 3790"/>
                  <a:gd name="T27" fmla="*/ 368 h 2332"/>
                  <a:gd name="T28" fmla="*/ 2522 w 3790"/>
                  <a:gd name="T29" fmla="*/ 396 h 2332"/>
                  <a:gd name="T30" fmla="*/ 2366 w 3790"/>
                  <a:gd name="T31" fmla="*/ 472 h 2332"/>
                  <a:gd name="T32" fmla="*/ 2256 w 3790"/>
                  <a:gd name="T33" fmla="*/ 324 h 2332"/>
                  <a:gd name="T34" fmla="*/ 2070 w 3790"/>
                  <a:gd name="T35" fmla="*/ 164 h 2332"/>
                  <a:gd name="T36" fmla="*/ 1848 w 3790"/>
                  <a:gd name="T37" fmla="*/ 54 h 2332"/>
                  <a:gd name="T38" fmla="*/ 1596 w 3790"/>
                  <a:gd name="T39" fmla="*/ 2 h 2332"/>
                  <a:gd name="T40" fmla="*/ 1430 w 3790"/>
                  <a:gd name="T41" fmla="*/ 6 h 2332"/>
                  <a:gd name="T42" fmla="*/ 1240 w 3790"/>
                  <a:gd name="T43" fmla="*/ 44 h 2332"/>
                  <a:gd name="T44" fmla="*/ 1064 w 3790"/>
                  <a:gd name="T45" fmla="*/ 118 h 2332"/>
                  <a:gd name="T46" fmla="*/ 908 w 3790"/>
                  <a:gd name="T47" fmla="*/ 224 h 2332"/>
                  <a:gd name="T48" fmla="*/ 776 w 3790"/>
                  <a:gd name="T49" fmla="*/ 356 h 2332"/>
                  <a:gd name="T50" fmla="*/ 672 w 3790"/>
                  <a:gd name="T51" fmla="*/ 512 h 2332"/>
                  <a:gd name="T52" fmla="*/ 598 w 3790"/>
                  <a:gd name="T53" fmla="*/ 688 h 2332"/>
                  <a:gd name="T54" fmla="*/ 558 w 3790"/>
                  <a:gd name="T55" fmla="*/ 878 h 2332"/>
                  <a:gd name="T56" fmla="*/ 554 w 3790"/>
                  <a:gd name="T57" fmla="*/ 1012 h 2332"/>
                  <a:gd name="T58" fmla="*/ 560 w 3790"/>
                  <a:gd name="T59" fmla="*/ 1056 h 2332"/>
                  <a:gd name="T60" fmla="*/ 388 w 3790"/>
                  <a:gd name="T61" fmla="*/ 1120 h 2332"/>
                  <a:gd name="T62" fmla="*/ 198 w 3790"/>
                  <a:gd name="T63" fmla="*/ 1252 h 2332"/>
                  <a:gd name="T64" fmla="*/ 92 w 3790"/>
                  <a:gd name="T65" fmla="*/ 1384 h 2332"/>
                  <a:gd name="T66" fmla="*/ 42 w 3790"/>
                  <a:gd name="T67" fmla="*/ 1484 h 2332"/>
                  <a:gd name="T68" fmla="*/ 10 w 3790"/>
                  <a:gd name="T69" fmla="*/ 1594 h 2332"/>
                  <a:gd name="T70" fmla="*/ 0 w 3790"/>
                  <a:gd name="T71" fmla="*/ 1712 h 2332"/>
                  <a:gd name="T72" fmla="*/ 8 w 3790"/>
                  <a:gd name="T73" fmla="*/ 1816 h 2332"/>
                  <a:gd name="T74" fmla="*/ 44 w 3790"/>
                  <a:gd name="T75" fmla="*/ 1942 h 2332"/>
                  <a:gd name="T76" fmla="*/ 106 w 3790"/>
                  <a:gd name="T77" fmla="*/ 2052 h 2332"/>
                  <a:gd name="T78" fmla="*/ 192 w 3790"/>
                  <a:gd name="T79" fmla="*/ 2146 h 2332"/>
                  <a:gd name="T80" fmla="*/ 298 w 3790"/>
                  <a:gd name="T81" fmla="*/ 2222 h 2332"/>
                  <a:gd name="T82" fmla="*/ 420 w 3790"/>
                  <a:gd name="T83" fmla="*/ 2278 h 2332"/>
                  <a:gd name="T84" fmla="*/ 558 w 3790"/>
                  <a:gd name="T85" fmla="*/ 2316 h 2332"/>
                  <a:gd name="T86" fmla="*/ 706 w 3790"/>
                  <a:gd name="T87" fmla="*/ 2332 h 2332"/>
                  <a:gd name="T88" fmla="*/ 3106 w 3790"/>
                  <a:gd name="T89" fmla="*/ 2322 h 2332"/>
                  <a:gd name="T90" fmla="*/ 3360 w 3790"/>
                  <a:gd name="T91" fmla="*/ 2260 h 2332"/>
                  <a:gd name="T92" fmla="*/ 3486 w 3790"/>
                  <a:gd name="T93" fmla="*/ 2204 h 2332"/>
                  <a:gd name="T94" fmla="*/ 3594 w 3790"/>
                  <a:gd name="T95" fmla="*/ 2132 h 2332"/>
                  <a:gd name="T96" fmla="*/ 3682 w 3790"/>
                  <a:gd name="T97" fmla="*/ 2044 h 2332"/>
                  <a:gd name="T98" fmla="*/ 3744 w 3790"/>
                  <a:gd name="T99" fmla="*/ 1936 h 2332"/>
                  <a:gd name="T100" fmla="*/ 3782 w 3790"/>
                  <a:gd name="T101" fmla="*/ 1810 h 2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0" h="2332">
                    <a:moveTo>
                      <a:pt x="3790" y="1700"/>
                    </a:moveTo>
                    <a:lnTo>
                      <a:pt x="3790" y="1700"/>
                    </a:lnTo>
                    <a:lnTo>
                      <a:pt x="3788" y="1642"/>
                    </a:lnTo>
                    <a:lnTo>
                      <a:pt x="3780" y="1582"/>
                    </a:lnTo>
                    <a:lnTo>
                      <a:pt x="3770" y="1524"/>
                    </a:lnTo>
                    <a:lnTo>
                      <a:pt x="3754" y="1468"/>
                    </a:lnTo>
                    <a:lnTo>
                      <a:pt x="3734" y="1412"/>
                    </a:lnTo>
                    <a:lnTo>
                      <a:pt x="3710" y="1358"/>
                    </a:lnTo>
                    <a:lnTo>
                      <a:pt x="3684" y="1304"/>
                    </a:lnTo>
                    <a:lnTo>
                      <a:pt x="3652" y="1254"/>
                    </a:lnTo>
                    <a:lnTo>
                      <a:pt x="3618" y="1206"/>
                    </a:lnTo>
                    <a:lnTo>
                      <a:pt x="3580" y="1158"/>
                    </a:lnTo>
                    <a:lnTo>
                      <a:pt x="3540" y="1116"/>
                    </a:lnTo>
                    <a:lnTo>
                      <a:pt x="3496" y="1076"/>
                    </a:lnTo>
                    <a:lnTo>
                      <a:pt x="3448" y="1038"/>
                    </a:lnTo>
                    <a:lnTo>
                      <a:pt x="3400" y="1004"/>
                    </a:lnTo>
                    <a:lnTo>
                      <a:pt x="3348" y="974"/>
                    </a:lnTo>
                    <a:lnTo>
                      <a:pt x="3294" y="948"/>
                    </a:lnTo>
                    <a:lnTo>
                      <a:pt x="3294" y="948"/>
                    </a:lnTo>
                    <a:lnTo>
                      <a:pt x="3286" y="944"/>
                    </a:lnTo>
                    <a:lnTo>
                      <a:pt x="3280" y="938"/>
                    </a:lnTo>
                    <a:lnTo>
                      <a:pt x="3280" y="938"/>
                    </a:lnTo>
                    <a:lnTo>
                      <a:pt x="3280" y="938"/>
                    </a:lnTo>
                    <a:lnTo>
                      <a:pt x="3280" y="908"/>
                    </a:lnTo>
                    <a:lnTo>
                      <a:pt x="3278" y="880"/>
                    </a:lnTo>
                    <a:lnTo>
                      <a:pt x="3272" y="852"/>
                    </a:lnTo>
                    <a:lnTo>
                      <a:pt x="3268" y="822"/>
                    </a:lnTo>
                    <a:lnTo>
                      <a:pt x="3260" y="796"/>
                    </a:lnTo>
                    <a:lnTo>
                      <a:pt x="3252" y="768"/>
                    </a:lnTo>
                    <a:lnTo>
                      <a:pt x="3244" y="742"/>
                    </a:lnTo>
                    <a:lnTo>
                      <a:pt x="3232" y="716"/>
                    </a:lnTo>
                    <a:lnTo>
                      <a:pt x="3220" y="690"/>
                    </a:lnTo>
                    <a:lnTo>
                      <a:pt x="3208" y="666"/>
                    </a:lnTo>
                    <a:lnTo>
                      <a:pt x="3194" y="642"/>
                    </a:lnTo>
                    <a:lnTo>
                      <a:pt x="3178" y="618"/>
                    </a:lnTo>
                    <a:lnTo>
                      <a:pt x="3162" y="596"/>
                    </a:lnTo>
                    <a:lnTo>
                      <a:pt x="3144" y="574"/>
                    </a:lnTo>
                    <a:lnTo>
                      <a:pt x="3126" y="554"/>
                    </a:lnTo>
                    <a:lnTo>
                      <a:pt x="3108" y="534"/>
                    </a:lnTo>
                    <a:lnTo>
                      <a:pt x="3088" y="516"/>
                    </a:lnTo>
                    <a:lnTo>
                      <a:pt x="3066" y="498"/>
                    </a:lnTo>
                    <a:lnTo>
                      <a:pt x="3044" y="480"/>
                    </a:lnTo>
                    <a:lnTo>
                      <a:pt x="3022" y="464"/>
                    </a:lnTo>
                    <a:lnTo>
                      <a:pt x="2998" y="450"/>
                    </a:lnTo>
                    <a:lnTo>
                      <a:pt x="2974" y="436"/>
                    </a:lnTo>
                    <a:lnTo>
                      <a:pt x="2950" y="424"/>
                    </a:lnTo>
                    <a:lnTo>
                      <a:pt x="2924" y="412"/>
                    </a:lnTo>
                    <a:lnTo>
                      <a:pt x="2898" y="402"/>
                    </a:lnTo>
                    <a:lnTo>
                      <a:pt x="2870" y="394"/>
                    </a:lnTo>
                    <a:lnTo>
                      <a:pt x="2844" y="386"/>
                    </a:lnTo>
                    <a:lnTo>
                      <a:pt x="2816" y="380"/>
                    </a:lnTo>
                    <a:lnTo>
                      <a:pt x="2788" y="374"/>
                    </a:lnTo>
                    <a:lnTo>
                      <a:pt x="2758" y="370"/>
                    </a:lnTo>
                    <a:lnTo>
                      <a:pt x="2730" y="368"/>
                    </a:lnTo>
                    <a:lnTo>
                      <a:pt x="2700" y="368"/>
                    </a:lnTo>
                    <a:lnTo>
                      <a:pt x="2700" y="368"/>
                    </a:lnTo>
                    <a:lnTo>
                      <a:pt x="2654" y="370"/>
                    </a:lnTo>
                    <a:lnTo>
                      <a:pt x="2608" y="374"/>
                    </a:lnTo>
                    <a:lnTo>
                      <a:pt x="2564" y="384"/>
                    </a:lnTo>
                    <a:lnTo>
                      <a:pt x="2522" y="396"/>
                    </a:lnTo>
                    <a:lnTo>
                      <a:pt x="2482" y="410"/>
                    </a:lnTo>
                    <a:lnTo>
                      <a:pt x="2442" y="428"/>
                    </a:lnTo>
                    <a:lnTo>
                      <a:pt x="2404" y="450"/>
                    </a:lnTo>
                    <a:lnTo>
                      <a:pt x="2366" y="472"/>
                    </a:lnTo>
                    <a:lnTo>
                      <a:pt x="2366" y="472"/>
                    </a:lnTo>
                    <a:lnTo>
                      <a:pt x="2334" y="420"/>
                    </a:lnTo>
                    <a:lnTo>
                      <a:pt x="2296" y="372"/>
                    </a:lnTo>
                    <a:lnTo>
                      <a:pt x="2256" y="324"/>
                    </a:lnTo>
                    <a:lnTo>
                      <a:pt x="2214" y="280"/>
                    </a:lnTo>
                    <a:lnTo>
                      <a:pt x="2168" y="238"/>
                    </a:lnTo>
                    <a:lnTo>
                      <a:pt x="2120" y="198"/>
                    </a:lnTo>
                    <a:lnTo>
                      <a:pt x="2070" y="164"/>
                    </a:lnTo>
                    <a:lnTo>
                      <a:pt x="2018" y="130"/>
                    </a:lnTo>
                    <a:lnTo>
                      <a:pt x="1962" y="102"/>
                    </a:lnTo>
                    <a:lnTo>
                      <a:pt x="1906" y="76"/>
                    </a:lnTo>
                    <a:lnTo>
                      <a:pt x="1848" y="54"/>
                    </a:lnTo>
                    <a:lnTo>
                      <a:pt x="1786" y="34"/>
                    </a:lnTo>
                    <a:lnTo>
                      <a:pt x="1724" y="20"/>
                    </a:lnTo>
                    <a:lnTo>
                      <a:pt x="1662" y="10"/>
                    </a:lnTo>
                    <a:lnTo>
                      <a:pt x="1596" y="2"/>
                    </a:lnTo>
                    <a:lnTo>
                      <a:pt x="1530" y="0"/>
                    </a:lnTo>
                    <a:lnTo>
                      <a:pt x="1530" y="0"/>
                    </a:lnTo>
                    <a:lnTo>
                      <a:pt x="1480" y="2"/>
                    </a:lnTo>
                    <a:lnTo>
                      <a:pt x="1430" y="6"/>
                    </a:lnTo>
                    <a:lnTo>
                      <a:pt x="1382" y="12"/>
                    </a:lnTo>
                    <a:lnTo>
                      <a:pt x="1334" y="20"/>
                    </a:lnTo>
                    <a:lnTo>
                      <a:pt x="1286" y="32"/>
                    </a:lnTo>
                    <a:lnTo>
                      <a:pt x="1240" y="44"/>
                    </a:lnTo>
                    <a:lnTo>
                      <a:pt x="1194" y="60"/>
                    </a:lnTo>
                    <a:lnTo>
                      <a:pt x="1150" y="78"/>
                    </a:lnTo>
                    <a:lnTo>
                      <a:pt x="1106" y="96"/>
                    </a:lnTo>
                    <a:lnTo>
                      <a:pt x="1064" y="118"/>
                    </a:lnTo>
                    <a:lnTo>
                      <a:pt x="1024" y="142"/>
                    </a:lnTo>
                    <a:lnTo>
                      <a:pt x="984" y="168"/>
                    </a:lnTo>
                    <a:lnTo>
                      <a:pt x="946" y="194"/>
                    </a:lnTo>
                    <a:lnTo>
                      <a:pt x="908" y="224"/>
                    </a:lnTo>
                    <a:lnTo>
                      <a:pt x="874" y="254"/>
                    </a:lnTo>
                    <a:lnTo>
                      <a:pt x="840" y="286"/>
                    </a:lnTo>
                    <a:lnTo>
                      <a:pt x="808" y="320"/>
                    </a:lnTo>
                    <a:lnTo>
                      <a:pt x="776" y="356"/>
                    </a:lnTo>
                    <a:lnTo>
                      <a:pt x="748" y="394"/>
                    </a:lnTo>
                    <a:lnTo>
                      <a:pt x="720" y="432"/>
                    </a:lnTo>
                    <a:lnTo>
                      <a:pt x="694" y="470"/>
                    </a:lnTo>
                    <a:lnTo>
                      <a:pt x="672" y="512"/>
                    </a:lnTo>
                    <a:lnTo>
                      <a:pt x="650" y="554"/>
                    </a:lnTo>
                    <a:lnTo>
                      <a:pt x="630" y="598"/>
                    </a:lnTo>
                    <a:lnTo>
                      <a:pt x="612" y="642"/>
                    </a:lnTo>
                    <a:lnTo>
                      <a:pt x="598" y="688"/>
                    </a:lnTo>
                    <a:lnTo>
                      <a:pt x="584" y="734"/>
                    </a:lnTo>
                    <a:lnTo>
                      <a:pt x="574" y="780"/>
                    </a:lnTo>
                    <a:lnTo>
                      <a:pt x="564" y="828"/>
                    </a:lnTo>
                    <a:lnTo>
                      <a:pt x="558" y="878"/>
                    </a:lnTo>
                    <a:lnTo>
                      <a:pt x="554" y="928"/>
                    </a:lnTo>
                    <a:lnTo>
                      <a:pt x="554" y="978"/>
                    </a:lnTo>
                    <a:lnTo>
                      <a:pt x="554" y="978"/>
                    </a:lnTo>
                    <a:lnTo>
                      <a:pt x="554" y="1012"/>
                    </a:lnTo>
                    <a:lnTo>
                      <a:pt x="556" y="1046"/>
                    </a:lnTo>
                    <a:lnTo>
                      <a:pt x="556" y="1046"/>
                    </a:lnTo>
                    <a:lnTo>
                      <a:pt x="556" y="1054"/>
                    </a:lnTo>
                    <a:lnTo>
                      <a:pt x="560" y="1056"/>
                    </a:lnTo>
                    <a:lnTo>
                      <a:pt x="560" y="1056"/>
                    </a:lnTo>
                    <a:lnTo>
                      <a:pt x="502" y="1074"/>
                    </a:lnTo>
                    <a:lnTo>
                      <a:pt x="444" y="1094"/>
                    </a:lnTo>
                    <a:lnTo>
                      <a:pt x="388" y="1120"/>
                    </a:lnTo>
                    <a:lnTo>
                      <a:pt x="336" y="1148"/>
                    </a:lnTo>
                    <a:lnTo>
                      <a:pt x="288" y="1180"/>
                    </a:lnTo>
                    <a:lnTo>
                      <a:pt x="242" y="1214"/>
                    </a:lnTo>
                    <a:lnTo>
                      <a:pt x="198" y="1252"/>
                    </a:lnTo>
                    <a:lnTo>
                      <a:pt x="158" y="1292"/>
                    </a:lnTo>
                    <a:lnTo>
                      <a:pt x="124" y="1336"/>
                    </a:lnTo>
                    <a:lnTo>
                      <a:pt x="106" y="1360"/>
                    </a:lnTo>
                    <a:lnTo>
                      <a:pt x="92" y="1384"/>
                    </a:lnTo>
                    <a:lnTo>
                      <a:pt x="78" y="1408"/>
                    </a:lnTo>
                    <a:lnTo>
                      <a:pt x="64" y="1432"/>
                    </a:lnTo>
                    <a:lnTo>
                      <a:pt x="52" y="1458"/>
                    </a:lnTo>
                    <a:lnTo>
                      <a:pt x="42" y="1484"/>
                    </a:lnTo>
                    <a:lnTo>
                      <a:pt x="32" y="1510"/>
                    </a:lnTo>
                    <a:lnTo>
                      <a:pt x="24" y="1538"/>
                    </a:lnTo>
                    <a:lnTo>
                      <a:pt x="16" y="1566"/>
                    </a:lnTo>
                    <a:lnTo>
                      <a:pt x="10" y="1594"/>
                    </a:lnTo>
                    <a:lnTo>
                      <a:pt x="6" y="1622"/>
                    </a:lnTo>
                    <a:lnTo>
                      <a:pt x="2" y="1652"/>
                    </a:lnTo>
                    <a:lnTo>
                      <a:pt x="0" y="1682"/>
                    </a:lnTo>
                    <a:lnTo>
                      <a:pt x="0" y="1712"/>
                    </a:lnTo>
                    <a:lnTo>
                      <a:pt x="0" y="1712"/>
                    </a:lnTo>
                    <a:lnTo>
                      <a:pt x="0" y="1748"/>
                    </a:lnTo>
                    <a:lnTo>
                      <a:pt x="2" y="1782"/>
                    </a:lnTo>
                    <a:lnTo>
                      <a:pt x="8" y="1816"/>
                    </a:lnTo>
                    <a:lnTo>
                      <a:pt x="14" y="1848"/>
                    </a:lnTo>
                    <a:lnTo>
                      <a:pt x="22" y="1880"/>
                    </a:lnTo>
                    <a:lnTo>
                      <a:pt x="32" y="1912"/>
                    </a:lnTo>
                    <a:lnTo>
                      <a:pt x="44" y="1942"/>
                    </a:lnTo>
                    <a:lnTo>
                      <a:pt x="58" y="1970"/>
                    </a:lnTo>
                    <a:lnTo>
                      <a:pt x="72" y="1998"/>
                    </a:lnTo>
                    <a:lnTo>
                      <a:pt x="88" y="2026"/>
                    </a:lnTo>
                    <a:lnTo>
                      <a:pt x="106" y="2052"/>
                    </a:lnTo>
                    <a:lnTo>
                      <a:pt x="126" y="2076"/>
                    </a:lnTo>
                    <a:lnTo>
                      <a:pt x="146" y="2100"/>
                    </a:lnTo>
                    <a:lnTo>
                      <a:pt x="170" y="2124"/>
                    </a:lnTo>
                    <a:lnTo>
                      <a:pt x="192" y="2146"/>
                    </a:lnTo>
                    <a:lnTo>
                      <a:pt x="218" y="2166"/>
                    </a:lnTo>
                    <a:lnTo>
                      <a:pt x="244" y="2186"/>
                    </a:lnTo>
                    <a:lnTo>
                      <a:pt x="270" y="2204"/>
                    </a:lnTo>
                    <a:lnTo>
                      <a:pt x="298" y="2222"/>
                    </a:lnTo>
                    <a:lnTo>
                      <a:pt x="328" y="2238"/>
                    </a:lnTo>
                    <a:lnTo>
                      <a:pt x="358" y="2252"/>
                    </a:lnTo>
                    <a:lnTo>
                      <a:pt x="388" y="2266"/>
                    </a:lnTo>
                    <a:lnTo>
                      <a:pt x="420" y="2278"/>
                    </a:lnTo>
                    <a:lnTo>
                      <a:pt x="454" y="2290"/>
                    </a:lnTo>
                    <a:lnTo>
                      <a:pt x="488" y="2300"/>
                    </a:lnTo>
                    <a:lnTo>
                      <a:pt x="522" y="2308"/>
                    </a:lnTo>
                    <a:lnTo>
                      <a:pt x="558" y="2316"/>
                    </a:lnTo>
                    <a:lnTo>
                      <a:pt x="594" y="2322"/>
                    </a:lnTo>
                    <a:lnTo>
                      <a:pt x="630" y="2326"/>
                    </a:lnTo>
                    <a:lnTo>
                      <a:pt x="668" y="2330"/>
                    </a:lnTo>
                    <a:lnTo>
                      <a:pt x="706" y="2332"/>
                    </a:lnTo>
                    <a:lnTo>
                      <a:pt x="744" y="2332"/>
                    </a:lnTo>
                    <a:lnTo>
                      <a:pt x="3026" y="2332"/>
                    </a:lnTo>
                    <a:lnTo>
                      <a:pt x="3026" y="2332"/>
                    </a:lnTo>
                    <a:lnTo>
                      <a:pt x="3106" y="2322"/>
                    </a:lnTo>
                    <a:lnTo>
                      <a:pt x="3182" y="2308"/>
                    </a:lnTo>
                    <a:lnTo>
                      <a:pt x="3256" y="2292"/>
                    </a:lnTo>
                    <a:lnTo>
                      <a:pt x="3326" y="2272"/>
                    </a:lnTo>
                    <a:lnTo>
                      <a:pt x="3360" y="2260"/>
                    </a:lnTo>
                    <a:lnTo>
                      <a:pt x="3394" y="2248"/>
                    </a:lnTo>
                    <a:lnTo>
                      <a:pt x="3426" y="2234"/>
                    </a:lnTo>
                    <a:lnTo>
                      <a:pt x="3456" y="2220"/>
                    </a:lnTo>
                    <a:lnTo>
                      <a:pt x="3486" y="2204"/>
                    </a:lnTo>
                    <a:lnTo>
                      <a:pt x="3516" y="2188"/>
                    </a:lnTo>
                    <a:lnTo>
                      <a:pt x="3544" y="2170"/>
                    </a:lnTo>
                    <a:lnTo>
                      <a:pt x="3570" y="2152"/>
                    </a:lnTo>
                    <a:lnTo>
                      <a:pt x="3594" y="2132"/>
                    </a:lnTo>
                    <a:lnTo>
                      <a:pt x="3618" y="2112"/>
                    </a:lnTo>
                    <a:lnTo>
                      <a:pt x="3640" y="2090"/>
                    </a:lnTo>
                    <a:lnTo>
                      <a:pt x="3662" y="2068"/>
                    </a:lnTo>
                    <a:lnTo>
                      <a:pt x="3682" y="2044"/>
                    </a:lnTo>
                    <a:lnTo>
                      <a:pt x="3700" y="2018"/>
                    </a:lnTo>
                    <a:lnTo>
                      <a:pt x="3716" y="1992"/>
                    </a:lnTo>
                    <a:lnTo>
                      <a:pt x="3732" y="1964"/>
                    </a:lnTo>
                    <a:lnTo>
                      <a:pt x="3744" y="1936"/>
                    </a:lnTo>
                    <a:lnTo>
                      <a:pt x="3756" y="1906"/>
                    </a:lnTo>
                    <a:lnTo>
                      <a:pt x="3766" y="1876"/>
                    </a:lnTo>
                    <a:lnTo>
                      <a:pt x="3774" y="1844"/>
                    </a:lnTo>
                    <a:lnTo>
                      <a:pt x="3782" y="1810"/>
                    </a:lnTo>
                    <a:lnTo>
                      <a:pt x="3786" y="1774"/>
                    </a:lnTo>
                    <a:lnTo>
                      <a:pt x="3790" y="1738"/>
                    </a:lnTo>
                    <a:lnTo>
                      <a:pt x="3790" y="1700"/>
                    </a:lnTo>
                    <a:close/>
                  </a:path>
                </a:pathLst>
              </a:custGeom>
              <a:solidFill>
                <a:schemeClr val="bg1"/>
              </a:solidFill>
              <a:ln>
                <a:noFill/>
              </a:ln>
            </p:spPr>
            <p:txBody>
              <a:bodyPr vert="horz" wrap="square" lIns="89642" tIns="44821" rIns="89642" bIns="44821" numCol="1" anchor="t" anchorCtr="0" compatLnSpc="1">
                <a:prstTxWarp prst="textNoShape">
                  <a:avLst/>
                </a:prstTxWarp>
              </a:bodyPr>
              <a:lstStyle/>
              <a:p>
                <a:pPr marL="0" marR="0" lvl="0" indent="0" algn="l" defTabSz="9326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3" name="Group 4"/>
              <p:cNvGrpSpPr>
                <a:grpSpLocks noChangeAspect="1"/>
              </p:cNvGrpSpPr>
              <p:nvPr/>
            </p:nvGrpSpPr>
            <p:grpSpPr bwMode="auto">
              <a:xfrm>
                <a:off x="1296874" y="1036749"/>
                <a:ext cx="1033817" cy="815955"/>
                <a:chOff x="936" y="96"/>
                <a:chExt cx="503" cy="397"/>
              </a:xfrm>
              <a:solidFill>
                <a:schemeClr val="bg1"/>
              </a:solidFill>
            </p:grpSpPr>
            <p:sp>
              <p:nvSpPr>
                <p:cNvPr id="16" name="Freeform 5"/>
                <p:cNvSpPr>
                  <a:spLocks noEditPoints="1"/>
                </p:cNvSpPr>
                <p:nvPr/>
              </p:nvSpPr>
              <p:spPr bwMode="auto">
                <a:xfrm>
                  <a:off x="936" y="233"/>
                  <a:ext cx="503" cy="122"/>
                </a:xfrm>
                <a:custGeom>
                  <a:avLst/>
                  <a:gdLst>
                    <a:gd name="T0" fmla="*/ 197 w 210"/>
                    <a:gd name="T1" fmla="*/ 51 h 51"/>
                    <a:gd name="T2" fmla="*/ 210 w 210"/>
                    <a:gd name="T3" fmla="*/ 12 h 51"/>
                    <a:gd name="T4" fmla="*/ 14 w 210"/>
                    <a:gd name="T5" fmla="*/ 0 h 51"/>
                    <a:gd name="T6" fmla="*/ 0 w 210"/>
                    <a:gd name="T7" fmla="*/ 39 h 51"/>
                    <a:gd name="T8" fmla="*/ 181 w 210"/>
                    <a:gd name="T9" fmla="*/ 16 h 51"/>
                    <a:gd name="T10" fmla="*/ 181 w 210"/>
                    <a:gd name="T11" fmla="*/ 35 h 51"/>
                    <a:gd name="T12" fmla="*/ 181 w 210"/>
                    <a:gd name="T13" fmla="*/ 16 h 51"/>
                    <a:gd name="T14" fmla="*/ 114 w 210"/>
                    <a:gd name="T15" fmla="*/ 9 h 51"/>
                    <a:gd name="T16" fmla="*/ 106 w 210"/>
                    <a:gd name="T17" fmla="*/ 17 h 51"/>
                    <a:gd name="T18" fmla="*/ 106 w 210"/>
                    <a:gd name="T19" fmla="*/ 22 h 51"/>
                    <a:gd name="T20" fmla="*/ 114 w 210"/>
                    <a:gd name="T21" fmla="*/ 29 h 51"/>
                    <a:gd name="T22" fmla="*/ 106 w 210"/>
                    <a:gd name="T23" fmla="*/ 22 h 51"/>
                    <a:gd name="T24" fmla="*/ 114 w 210"/>
                    <a:gd name="T25" fmla="*/ 34 h 51"/>
                    <a:gd name="T26" fmla="*/ 106 w 210"/>
                    <a:gd name="T27" fmla="*/ 42 h 51"/>
                    <a:gd name="T28" fmla="*/ 90 w 210"/>
                    <a:gd name="T29" fmla="*/ 9 h 51"/>
                    <a:gd name="T30" fmla="*/ 99 w 210"/>
                    <a:gd name="T31" fmla="*/ 17 h 51"/>
                    <a:gd name="T32" fmla="*/ 90 w 210"/>
                    <a:gd name="T33" fmla="*/ 9 h 51"/>
                    <a:gd name="T34" fmla="*/ 99 w 210"/>
                    <a:gd name="T35" fmla="*/ 22 h 51"/>
                    <a:gd name="T36" fmla="*/ 90 w 210"/>
                    <a:gd name="T37" fmla="*/ 29 h 51"/>
                    <a:gd name="T38" fmla="*/ 90 w 210"/>
                    <a:gd name="T39" fmla="*/ 34 h 51"/>
                    <a:gd name="T40" fmla="*/ 99 w 210"/>
                    <a:gd name="T41" fmla="*/ 42 h 51"/>
                    <a:gd name="T42" fmla="*/ 90 w 210"/>
                    <a:gd name="T43" fmla="*/ 34 h 51"/>
                    <a:gd name="T44" fmla="*/ 83 w 210"/>
                    <a:gd name="T45" fmla="*/ 9 h 51"/>
                    <a:gd name="T46" fmla="*/ 75 w 210"/>
                    <a:gd name="T47" fmla="*/ 17 h 51"/>
                    <a:gd name="T48" fmla="*/ 75 w 210"/>
                    <a:gd name="T49" fmla="*/ 22 h 51"/>
                    <a:gd name="T50" fmla="*/ 83 w 210"/>
                    <a:gd name="T51" fmla="*/ 29 h 51"/>
                    <a:gd name="T52" fmla="*/ 75 w 210"/>
                    <a:gd name="T53" fmla="*/ 22 h 51"/>
                    <a:gd name="T54" fmla="*/ 83 w 210"/>
                    <a:gd name="T55" fmla="*/ 34 h 51"/>
                    <a:gd name="T56" fmla="*/ 75 w 210"/>
                    <a:gd name="T57" fmla="*/ 42 h 51"/>
                    <a:gd name="T58" fmla="*/ 60 w 210"/>
                    <a:gd name="T59" fmla="*/ 9 h 51"/>
                    <a:gd name="T60" fmla="*/ 68 w 210"/>
                    <a:gd name="T61" fmla="*/ 17 h 51"/>
                    <a:gd name="T62" fmla="*/ 60 w 210"/>
                    <a:gd name="T63" fmla="*/ 9 h 51"/>
                    <a:gd name="T64" fmla="*/ 68 w 210"/>
                    <a:gd name="T65" fmla="*/ 22 h 51"/>
                    <a:gd name="T66" fmla="*/ 60 w 210"/>
                    <a:gd name="T67" fmla="*/ 29 h 51"/>
                    <a:gd name="T68" fmla="*/ 60 w 210"/>
                    <a:gd name="T69" fmla="*/ 34 h 51"/>
                    <a:gd name="T70" fmla="*/ 68 w 210"/>
                    <a:gd name="T71" fmla="*/ 42 h 51"/>
                    <a:gd name="T72" fmla="*/ 60 w 210"/>
                    <a:gd name="T73" fmla="*/ 34 h 51"/>
                    <a:gd name="T74" fmla="*/ 52 w 210"/>
                    <a:gd name="T75" fmla="*/ 9 h 51"/>
                    <a:gd name="T76" fmla="*/ 44 w 210"/>
                    <a:gd name="T77" fmla="*/ 17 h 51"/>
                    <a:gd name="T78" fmla="*/ 44 w 210"/>
                    <a:gd name="T79" fmla="*/ 22 h 51"/>
                    <a:gd name="T80" fmla="*/ 52 w 210"/>
                    <a:gd name="T81" fmla="*/ 29 h 51"/>
                    <a:gd name="T82" fmla="*/ 44 w 210"/>
                    <a:gd name="T83" fmla="*/ 22 h 51"/>
                    <a:gd name="T84" fmla="*/ 52 w 210"/>
                    <a:gd name="T85" fmla="*/ 34 h 51"/>
                    <a:gd name="T86" fmla="*/ 44 w 210"/>
                    <a:gd name="T87" fmla="*/ 42 h 51"/>
                    <a:gd name="T88" fmla="*/ 29 w 210"/>
                    <a:gd name="T89" fmla="*/ 9 h 51"/>
                    <a:gd name="T90" fmla="*/ 37 w 210"/>
                    <a:gd name="T91" fmla="*/ 17 h 51"/>
                    <a:gd name="T92" fmla="*/ 29 w 210"/>
                    <a:gd name="T93" fmla="*/ 9 h 51"/>
                    <a:gd name="T94" fmla="*/ 37 w 210"/>
                    <a:gd name="T95" fmla="*/ 22 h 51"/>
                    <a:gd name="T96" fmla="*/ 29 w 210"/>
                    <a:gd name="T97" fmla="*/ 29 h 51"/>
                    <a:gd name="T98" fmla="*/ 29 w 210"/>
                    <a:gd name="T99" fmla="*/ 34 h 51"/>
                    <a:gd name="T100" fmla="*/ 37 w 210"/>
                    <a:gd name="T101" fmla="*/ 42 h 51"/>
                    <a:gd name="T102" fmla="*/ 29 w 210"/>
                    <a:gd name="T103" fmla="*/ 34 h 51"/>
                    <a:gd name="T104" fmla="*/ 22 w 210"/>
                    <a:gd name="T105" fmla="*/ 9 h 51"/>
                    <a:gd name="T106" fmla="*/ 13 w 210"/>
                    <a:gd name="T107" fmla="*/ 17 h 51"/>
                    <a:gd name="T108" fmla="*/ 13 w 210"/>
                    <a:gd name="T109" fmla="*/ 22 h 51"/>
                    <a:gd name="T110" fmla="*/ 22 w 210"/>
                    <a:gd name="T111" fmla="*/ 29 h 51"/>
                    <a:gd name="T112" fmla="*/ 13 w 210"/>
                    <a:gd name="T113" fmla="*/ 22 h 51"/>
                    <a:gd name="T114" fmla="*/ 22 w 210"/>
                    <a:gd name="T115" fmla="*/ 34 h 51"/>
                    <a:gd name="T116" fmla="*/ 13 w 210"/>
                    <a:gd name="T117"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1">
                      <a:moveTo>
                        <a:pt x="14" y="51"/>
                      </a:moveTo>
                      <a:cubicBezTo>
                        <a:pt x="197" y="51"/>
                        <a:pt x="197" y="51"/>
                        <a:pt x="197" y="51"/>
                      </a:cubicBezTo>
                      <a:cubicBezTo>
                        <a:pt x="204" y="51"/>
                        <a:pt x="210" y="46"/>
                        <a:pt x="210" y="39"/>
                      </a:cubicBezTo>
                      <a:cubicBezTo>
                        <a:pt x="210" y="12"/>
                        <a:pt x="210" y="12"/>
                        <a:pt x="210" y="12"/>
                      </a:cubicBezTo>
                      <a:cubicBezTo>
                        <a:pt x="210" y="5"/>
                        <a:pt x="204" y="0"/>
                        <a:pt x="197" y="0"/>
                      </a:cubicBezTo>
                      <a:cubicBezTo>
                        <a:pt x="14" y="0"/>
                        <a:pt x="14" y="0"/>
                        <a:pt x="14" y="0"/>
                      </a:cubicBezTo>
                      <a:cubicBezTo>
                        <a:pt x="6" y="0"/>
                        <a:pt x="0" y="5"/>
                        <a:pt x="0" y="12"/>
                      </a:cubicBezTo>
                      <a:cubicBezTo>
                        <a:pt x="0" y="39"/>
                        <a:pt x="0" y="39"/>
                        <a:pt x="0" y="39"/>
                      </a:cubicBezTo>
                      <a:cubicBezTo>
                        <a:pt x="0" y="46"/>
                        <a:pt x="6" y="51"/>
                        <a:pt x="14" y="51"/>
                      </a:cubicBezTo>
                      <a:close/>
                      <a:moveTo>
                        <a:pt x="181" y="16"/>
                      </a:moveTo>
                      <a:cubicBezTo>
                        <a:pt x="187" y="16"/>
                        <a:pt x="192" y="20"/>
                        <a:pt x="192" y="26"/>
                      </a:cubicBezTo>
                      <a:cubicBezTo>
                        <a:pt x="192" y="31"/>
                        <a:pt x="187" y="35"/>
                        <a:pt x="181" y="35"/>
                      </a:cubicBezTo>
                      <a:cubicBezTo>
                        <a:pt x="175" y="35"/>
                        <a:pt x="171" y="31"/>
                        <a:pt x="171" y="26"/>
                      </a:cubicBezTo>
                      <a:cubicBezTo>
                        <a:pt x="171" y="20"/>
                        <a:pt x="175" y="16"/>
                        <a:pt x="181" y="16"/>
                      </a:cubicBezTo>
                      <a:close/>
                      <a:moveTo>
                        <a:pt x="106" y="9"/>
                      </a:moveTo>
                      <a:cubicBezTo>
                        <a:pt x="114" y="9"/>
                        <a:pt x="114" y="9"/>
                        <a:pt x="114" y="9"/>
                      </a:cubicBezTo>
                      <a:cubicBezTo>
                        <a:pt x="114" y="17"/>
                        <a:pt x="114" y="17"/>
                        <a:pt x="114" y="17"/>
                      </a:cubicBezTo>
                      <a:cubicBezTo>
                        <a:pt x="106" y="17"/>
                        <a:pt x="106" y="17"/>
                        <a:pt x="106" y="17"/>
                      </a:cubicBezTo>
                      <a:lnTo>
                        <a:pt x="106" y="9"/>
                      </a:lnTo>
                      <a:close/>
                      <a:moveTo>
                        <a:pt x="106" y="22"/>
                      </a:moveTo>
                      <a:cubicBezTo>
                        <a:pt x="114" y="22"/>
                        <a:pt x="114" y="22"/>
                        <a:pt x="114" y="22"/>
                      </a:cubicBezTo>
                      <a:cubicBezTo>
                        <a:pt x="114" y="29"/>
                        <a:pt x="114" y="29"/>
                        <a:pt x="114" y="29"/>
                      </a:cubicBezTo>
                      <a:cubicBezTo>
                        <a:pt x="106" y="29"/>
                        <a:pt x="106" y="29"/>
                        <a:pt x="106" y="29"/>
                      </a:cubicBezTo>
                      <a:lnTo>
                        <a:pt x="106" y="22"/>
                      </a:lnTo>
                      <a:close/>
                      <a:moveTo>
                        <a:pt x="106" y="34"/>
                      </a:moveTo>
                      <a:cubicBezTo>
                        <a:pt x="114" y="34"/>
                        <a:pt x="114" y="34"/>
                        <a:pt x="114" y="34"/>
                      </a:cubicBezTo>
                      <a:cubicBezTo>
                        <a:pt x="114" y="42"/>
                        <a:pt x="114" y="42"/>
                        <a:pt x="114" y="42"/>
                      </a:cubicBezTo>
                      <a:cubicBezTo>
                        <a:pt x="106" y="42"/>
                        <a:pt x="106" y="42"/>
                        <a:pt x="106" y="42"/>
                      </a:cubicBezTo>
                      <a:lnTo>
                        <a:pt x="106" y="34"/>
                      </a:lnTo>
                      <a:close/>
                      <a:moveTo>
                        <a:pt x="90" y="9"/>
                      </a:moveTo>
                      <a:cubicBezTo>
                        <a:pt x="99" y="9"/>
                        <a:pt x="99" y="9"/>
                        <a:pt x="99" y="9"/>
                      </a:cubicBezTo>
                      <a:cubicBezTo>
                        <a:pt x="99" y="17"/>
                        <a:pt x="99" y="17"/>
                        <a:pt x="99" y="17"/>
                      </a:cubicBezTo>
                      <a:cubicBezTo>
                        <a:pt x="90" y="17"/>
                        <a:pt x="90" y="17"/>
                        <a:pt x="90" y="17"/>
                      </a:cubicBezTo>
                      <a:lnTo>
                        <a:pt x="90" y="9"/>
                      </a:lnTo>
                      <a:close/>
                      <a:moveTo>
                        <a:pt x="90" y="22"/>
                      </a:moveTo>
                      <a:cubicBezTo>
                        <a:pt x="99" y="22"/>
                        <a:pt x="99" y="22"/>
                        <a:pt x="99" y="22"/>
                      </a:cubicBezTo>
                      <a:cubicBezTo>
                        <a:pt x="99" y="29"/>
                        <a:pt x="99" y="29"/>
                        <a:pt x="99" y="29"/>
                      </a:cubicBezTo>
                      <a:cubicBezTo>
                        <a:pt x="90" y="29"/>
                        <a:pt x="90" y="29"/>
                        <a:pt x="90" y="29"/>
                      </a:cubicBezTo>
                      <a:lnTo>
                        <a:pt x="90" y="22"/>
                      </a:lnTo>
                      <a:close/>
                      <a:moveTo>
                        <a:pt x="90" y="34"/>
                      </a:moveTo>
                      <a:cubicBezTo>
                        <a:pt x="99" y="34"/>
                        <a:pt x="99" y="34"/>
                        <a:pt x="99" y="34"/>
                      </a:cubicBezTo>
                      <a:cubicBezTo>
                        <a:pt x="99" y="42"/>
                        <a:pt x="99" y="42"/>
                        <a:pt x="99" y="42"/>
                      </a:cubicBezTo>
                      <a:cubicBezTo>
                        <a:pt x="90" y="42"/>
                        <a:pt x="90" y="42"/>
                        <a:pt x="90" y="42"/>
                      </a:cubicBezTo>
                      <a:lnTo>
                        <a:pt x="90" y="34"/>
                      </a:lnTo>
                      <a:close/>
                      <a:moveTo>
                        <a:pt x="75" y="9"/>
                      </a:moveTo>
                      <a:cubicBezTo>
                        <a:pt x="83" y="9"/>
                        <a:pt x="83" y="9"/>
                        <a:pt x="83" y="9"/>
                      </a:cubicBezTo>
                      <a:cubicBezTo>
                        <a:pt x="83" y="17"/>
                        <a:pt x="83" y="17"/>
                        <a:pt x="83" y="17"/>
                      </a:cubicBezTo>
                      <a:cubicBezTo>
                        <a:pt x="75" y="17"/>
                        <a:pt x="75" y="17"/>
                        <a:pt x="75" y="17"/>
                      </a:cubicBezTo>
                      <a:lnTo>
                        <a:pt x="75" y="9"/>
                      </a:lnTo>
                      <a:close/>
                      <a:moveTo>
                        <a:pt x="75" y="22"/>
                      </a:moveTo>
                      <a:cubicBezTo>
                        <a:pt x="83" y="22"/>
                        <a:pt x="83" y="22"/>
                        <a:pt x="83" y="22"/>
                      </a:cubicBezTo>
                      <a:cubicBezTo>
                        <a:pt x="83" y="29"/>
                        <a:pt x="83" y="29"/>
                        <a:pt x="83" y="29"/>
                      </a:cubicBezTo>
                      <a:cubicBezTo>
                        <a:pt x="75" y="29"/>
                        <a:pt x="75" y="29"/>
                        <a:pt x="75" y="29"/>
                      </a:cubicBezTo>
                      <a:lnTo>
                        <a:pt x="75" y="22"/>
                      </a:lnTo>
                      <a:close/>
                      <a:moveTo>
                        <a:pt x="75" y="34"/>
                      </a:moveTo>
                      <a:cubicBezTo>
                        <a:pt x="83" y="34"/>
                        <a:pt x="83" y="34"/>
                        <a:pt x="83" y="34"/>
                      </a:cubicBezTo>
                      <a:cubicBezTo>
                        <a:pt x="83" y="42"/>
                        <a:pt x="83" y="42"/>
                        <a:pt x="83" y="42"/>
                      </a:cubicBezTo>
                      <a:cubicBezTo>
                        <a:pt x="75" y="42"/>
                        <a:pt x="75" y="42"/>
                        <a:pt x="75" y="42"/>
                      </a:cubicBezTo>
                      <a:lnTo>
                        <a:pt x="75" y="34"/>
                      </a:lnTo>
                      <a:close/>
                      <a:moveTo>
                        <a:pt x="60" y="9"/>
                      </a:moveTo>
                      <a:cubicBezTo>
                        <a:pt x="68" y="9"/>
                        <a:pt x="68" y="9"/>
                        <a:pt x="68" y="9"/>
                      </a:cubicBezTo>
                      <a:cubicBezTo>
                        <a:pt x="68" y="17"/>
                        <a:pt x="68" y="17"/>
                        <a:pt x="68" y="17"/>
                      </a:cubicBezTo>
                      <a:cubicBezTo>
                        <a:pt x="60" y="17"/>
                        <a:pt x="60" y="17"/>
                        <a:pt x="60" y="17"/>
                      </a:cubicBezTo>
                      <a:lnTo>
                        <a:pt x="60" y="9"/>
                      </a:lnTo>
                      <a:close/>
                      <a:moveTo>
                        <a:pt x="60" y="22"/>
                      </a:moveTo>
                      <a:cubicBezTo>
                        <a:pt x="68" y="22"/>
                        <a:pt x="68" y="22"/>
                        <a:pt x="68" y="22"/>
                      </a:cubicBezTo>
                      <a:cubicBezTo>
                        <a:pt x="68" y="29"/>
                        <a:pt x="68" y="29"/>
                        <a:pt x="68" y="29"/>
                      </a:cubicBezTo>
                      <a:cubicBezTo>
                        <a:pt x="60" y="29"/>
                        <a:pt x="60" y="29"/>
                        <a:pt x="60" y="29"/>
                      </a:cubicBezTo>
                      <a:lnTo>
                        <a:pt x="60" y="22"/>
                      </a:lnTo>
                      <a:close/>
                      <a:moveTo>
                        <a:pt x="60" y="34"/>
                      </a:moveTo>
                      <a:cubicBezTo>
                        <a:pt x="68" y="34"/>
                        <a:pt x="68" y="34"/>
                        <a:pt x="68" y="34"/>
                      </a:cubicBezTo>
                      <a:cubicBezTo>
                        <a:pt x="68" y="42"/>
                        <a:pt x="68" y="42"/>
                        <a:pt x="68" y="42"/>
                      </a:cubicBezTo>
                      <a:cubicBezTo>
                        <a:pt x="60" y="42"/>
                        <a:pt x="60" y="42"/>
                        <a:pt x="60" y="42"/>
                      </a:cubicBezTo>
                      <a:lnTo>
                        <a:pt x="60" y="34"/>
                      </a:lnTo>
                      <a:close/>
                      <a:moveTo>
                        <a:pt x="44" y="9"/>
                      </a:moveTo>
                      <a:cubicBezTo>
                        <a:pt x="52" y="9"/>
                        <a:pt x="52" y="9"/>
                        <a:pt x="52" y="9"/>
                      </a:cubicBezTo>
                      <a:cubicBezTo>
                        <a:pt x="52" y="17"/>
                        <a:pt x="52" y="17"/>
                        <a:pt x="52" y="17"/>
                      </a:cubicBezTo>
                      <a:cubicBezTo>
                        <a:pt x="44" y="17"/>
                        <a:pt x="44" y="17"/>
                        <a:pt x="44" y="17"/>
                      </a:cubicBezTo>
                      <a:lnTo>
                        <a:pt x="44" y="9"/>
                      </a:lnTo>
                      <a:close/>
                      <a:moveTo>
                        <a:pt x="44" y="22"/>
                      </a:moveTo>
                      <a:cubicBezTo>
                        <a:pt x="52" y="22"/>
                        <a:pt x="52" y="22"/>
                        <a:pt x="52" y="22"/>
                      </a:cubicBezTo>
                      <a:cubicBezTo>
                        <a:pt x="52" y="29"/>
                        <a:pt x="52" y="29"/>
                        <a:pt x="52" y="29"/>
                      </a:cubicBezTo>
                      <a:cubicBezTo>
                        <a:pt x="44" y="29"/>
                        <a:pt x="44" y="29"/>
                        <a:pt x="44" y="29"/>
                      </a:cubicBezTo>
                      <a:lnTo>
                        <a:pt x="44" y="22"/>
                      </a:lnTo>
                      <a:close/>
                      <a:moveTo>
                        <a:pt x="44" y="34"/>
                      </a:moveTo>
                      <a:cubicBezTo>
                        <a:pt x="52" y="34"/>
                        <a:pt x="52" y="34"/>
                        <a:pt x="52" y="34"/>
                      </a:cubicBezTo>
                      <a:cubicBezTo>
                        <a:pt x="52" y="42"/>
                        <a:pt x="52" y="42"/>
                        <a:pt x="52" y="42"/>
                      </a:cubicBezTo>
                      <a:cubicBezTo>
                        <a:pt x="44" y="42"/>
                        <a:pt x="44" y="42"/>
                        <a:pt x="44" y="42"/>
                      </a:cubicBezTo>
                      <a:lnTo>
                        <a:pt x="44" y="34"/>
                      </a:lnTo>
                      <a:close/>
                      <a:moveTo>
                        <a:pt x="29" y="9"/>
                      </a:moveTo>
                      <a:cubicBezTo>
                        <a:pt x="37" y="9"/>
                        <a:pt x="37" y="9"/>
                        <a:pt x="37" y="9"/>
                      </a:cubicBezTo>
                      <a:cubicBezTo>
                        <a:pt x="37" y="17"/>
                        <a:pt x="37" y="17"/>
                        <a:pt x="37" y="17"/>
                      </a:cubicBezTo>
                      <a:cubicBezTo>
                        <a:pt x="29" y="17"/>
                        <a:pt x="29" y="17"/>
                        <a:pt x="29" y="17"/>
                      </a:cubicBezTo>
                      <a:lnTo>
                        <a:pt x="29" y="9"/>
                      </a:lnTo>
                      <a:close/>
                      <a:moveTo>
                        <a:pt x="29" y="22"/>
                      </a:moveTo>
                      <a:cubicBezTo>
                        <a:pt x="37" y="22"/>
                        <a:pt x="37" y="22"/>
                        <a:pt x="37" y="22"/>
                      </a:cubicBezTo>
                      <a:cubicBezTo>
                        <a:pt x="37" y="29"/>
                        <a:pt x="37" y="29"/>
                        <a:pt x="37" y="29"/>
                      </a:cubicBezTo>
                      <a:cubicBezTo>
                        <a:pt x="29" y="29"/>
                        <a:pt x="29" y="29"/>
                        <a:pt x="29" y="29"/>
                      </a:cubicBezTo>
                      <a:lnTo>
                        <a:pt x="29" y="22"/>
                      </a:lnTo>
                      <a:close/>
                      <a:moveTo>
                        <a:pt x="29" y="34"/>
                      </a:moveTo>
                      <a:cubicBezTo>
                        <a:pt x="37" y="34"/>
                        <a:pt x="37" y="34"/>
                        <a:pt x="37" y="34"/>
                      </a:cubicBezTo>
                      <a:cubicBezTo>
                        <a:pt x="37" y="42"/>
                        <a:pt x="37" y="42"/>
                        <a:pt x="37" y="42"/>
                      </a:cubicBezTo>
                      <a:cubicBezTo>
                        <a:pt x="29" y="42"/>
                        <a:pt x="29" y="42"/>
                        <a:pt x="29" y="42"/>
                      </a:cubicBezTo>
                      <a:lnTo>
                        <a:pt x="29" y="34"/>
                      </a:lnTo>
                      <a:close/>
                      <a:moveTo>
                        <a:pt x="13" y="9"/>
                      </a:moveTo>
                      <a:cubicBezTo>
                        <a:pt x="22" y="9"/>
                        <a:pt x="22" y="9"/>
                        <a:pt x="22" y="9"/>
                      </a:cubicBezTo>
                      <a:cubicBezTo>
                        <a:pt x="22" y="17"/>
                        <a:pt x="22" y="17"/>
                        <a:pt x="22" y="17"/>
                      </a:cubicBezTo>
                      <a:cubicBezTo>
                        <a:pt x="13" y="17"/>
                        <a:pt x="13" y="17"/>
                        <a:pt x="13" y="17"/>
                      </a:cubicBezTo>
                      <a:lnTo>
                        <a:pt x="13" y="9"/>
                      </a:lnTo>
                      <a:close/>
                      <a:moveTo>
                        <a:pt x="13" y="22"/>
                      </a:moveTo>
                      <a:cubicBezTo>
                        <a:pt x="22" y="22"/>
                        <a:pt x="22" y="22"/>
                        <a:pt x="22" y="22"/>
                      </a:cubicBezTo>
                      <a:cubicBezTo>
                        <a:pt x="22" y="29"/>
                        <a:pt x="22" y="29"/>
                        <a:pt x="22" y="29"/>
                      </a:cubicBezTo>
                      <a:cubicBezTo>
                        <a:pt x="13" y="29"/>
                        <a:pt x="13" y="29"/>
                        <a:pt x="13" y="29"/>
                      </a:cubicBezTo>
                      <a:lnTo>
                        <a:pt x="13" y="22"/>
                      </a:lnTo>
                      <a:close/>
                      <a:moveTo>
                        <a:pt x="13" y="34"/>
                      </a:moveTo>
                      <a:cubicBezTo>
                        <a:pt x="22" y="34"/>
                        <a:pt x="22" y="34"/>
                        <a:pt x="22" y="34"/>
                      </a:cubicBezTo>
                      <a:cubicBezTo>
                        <a:pt x="22" y="42"/>
                        <a:pt x="22" y="42"/>
                        <a:pt x="22" y="42"/>
                      </a:cubicBezTo>
                      <a:cubicBezTo>
                        <a:pt x="13" y="42"/>
                        <a:pt x="13" y="42"/>
                        <a:pt x="13" y="42"/>
                      </a:cubicBezTo>
                      <a:lnTo>
                        <a:pt x="13" y="3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7" name="Freeform 6"/>
                <p:cNvSpPr>
                  <a:spLocks noEditPoints="1"/>
                </p:cNvSpPr>
                <p:nvPr/>
              </p:nvSpPr>
              <p:spPr bwMode="auto">
                <a:xfrm>
                  <a:off x="936" y="368"/>
                  <a:ext cx="503" cy="125"/>
                </a:xfrm>
                <a:custGeom>
                  <a:avLst/>
                  <a:gdLst>
                    <a:gd name="T0" fmla="*/ 197 w 210"/>
                    <a:gd name="T1" fmla="*/ 52 h 52"/>
                    <a:gd name="T2" fmla="*/ 210 w 210"/>
                    <a:gd name="T3" fmla="*/ 12 h 52"/>
                    <a:gd name="T4" fmla="*/ 14 w 210"/>
                    <a:gd name="T5" fmla="*/ 0 h 52"/>
                    <a:gd name="T6" fmla="*/ 0 w 210"/>
                    <a:gd name="T7" fmla="*/ 40 h 52"/>
                    <a:gd name="T8" fmla="*/ 181 w 210"/>
                    <a:gd name="T9" fmla="*/ 17 h 52"/>
                    <a:gd name="T10" fmla="*/ 181 w 210"/>
                    <a:gd name="T11" fmla="*/ 35 h 52"/>
                    <a:gd name="T12" fmla="*/ 181 w 210"/>
                    <a:gd name="T13" fmla="*/ 17 h 52"/>
                    <a:gd name="T14" fmla="*/ 114 w 210"/>
                    <a:gd name="T15" fmla="*/ 10 h 52"/>
                    <a:gd name="T16" fmla="*/ 106 w 210"/>
                    <a:gd name="T17" fmla="*/ 17 h 52"/>
                    <a:gd name="T18" fmla="*/ 106 w 210"/>
                    <a:gd name="T19" fmla="*/ 23 h 52"/>
                    <a:gd name="T20" fmla="*/ 114 w 210"/>
                    <a:gd name="T21" fmla="*/ 30 h 52"/>
                    <a:gd name="T22" fmla="*/ 106 w 210"/>
                    <a:gd name="T23" fmla="*/ 23 h 52"/>
                    <a:gd name="T24" fmla="*/ 114 w 210"/>
                    <a:gd name="T25" fmla="*/ 35 h 52"/>
                    <a:gd name="T26" fmla="*/ 106 w 210"/>
                    <a:gd name="T27" fmla="*/ 42 h 52"/>
                    <a:gd name="T28" fmla="*/ 90 w 210"/>
                    <a:gd name="T29" fmla="*/ 10 h 52"/>
                    <a:gd name="T30" fmla="*/ 99 w 210"/>
                    <a:gd name="T31" fmla="*/ 17 h 52"/>
                    <a:gd name="T32" fmla="*/ 90 w 210"/>
                    <a:gd name="T33" fmla="*/ 10 h 52"/>
                    <a:gd name="T34" fmla="*/ 99 w 210"/>
                    <a:gd name="T35" fmla="*/ 23 h 52"/>
                    <a:gd name="T36" fmla="*/ 90 w 210"/>
                    <a:gd name="T37" fmla="*/ 30 h 52"/>
                    <a:gd name="T38" fmla="*/ 90 w 210"/>
                    <a:gd name="T39" fmla="*/ 35 h 52"/>
                    <a:gd name="T40" fmla="*/ 99 w 210"/>
                    <a:gd name="T41" fmla="*/ 42 h 52"/>
                    <a:gd name="T42" fmla="*/ 90 w 210"/>
                    <a:gd name="T43" fmla="*/ 35 h 52"/>
                    <a:gd name="T44" fmla="*/ 83 w 210"/>
                    <a:gd name="T45" fmla="*/ 10 h 52"/>
                    <a:gd name="T46" fmla="*/ 75 w 210"/>
                    <a:gd name="T47" fmla="*/ 17 h 52"/>
                    <a:gd name="T48" fmla="*/ 75 w 210"/>
                    <a:gd name="T49" fmla="*/ 23 h 52"/>
                    <a:gd name="T50" fmla="*/ 83 w 210"/>
                    <a:gd name="T51" fmla="*/ 30 h 52"/>
                    <a:gd name="T52" fmla="*/ 75 w 210"/>
                    <a:gd name="T53" fmla="*/ 23 h 52"/>
                    <a:gd name="T54" fmla="*/ 83 w 210"/>
                    <a:gd name="T55" fmla="*/ 35 h 52"/>
                    <a:gd name="T56" fmla="*/ 75 w 210"/>
                    <a:gd name="T57" fmla="*/ 42 h 52"/>
                    <a:gd name="T58" fmla="*/ 60 w 210"/>
                    <a:gd name="T59" fmla="*/ 10 h 52"/>
                    <a:gd name="T60" fmla="*/ 68 w 210"/>
                    <a:gd name="T61" fmla="*/ 17 h 52"/>
                    <a:gd name="T62" fmla="*/ 60 w 210"/>
                    <a:gd name="T63" fmla="*/ 10 h 52"/>
                    <a:gd name="T64" fmla="*/ 68 w 210"/>
                    <a:gd name="T65" fmla="*/ 23 h 52"/>
                    <a:gd name="T66" fmla="*/ 60 w 210"/>
                    <a:gd name="T67" fmla="*/ 30 h 52"/>
                    <a:gd name="T68" fmla="*/ 60 w 210"/>
                    <a:gd name="T69" fmla="*/ 35 h 52"/>
                    <a:gd name="T70" fmla="*/ 68 w 210"/>
                    <a:gd name="T71" fmla="*/ 42 h 52"/>
                    <a:gd name="T72" fmla="*/ 60 w 210"/>
                    <a:gd name="T73" fmla="*/ 35 h 52"/>
                    <a:gd name="T74" fmla="*/ 52 w 210"/>
                    <a:gd name="T75" fmla="*/ 10 h 52"/>
                    <a:gd name="T76" fmla="*/ 44 w 210"/>
                    <a:gd name="T77" fmla="*/ 17 h 52"/>
                    <a:gd name="T78" fmla="*/ 44 w 210"/>
                    <a:gd name="T79" fmla="*/ 23 h 52"/>
                    <a:gd name="T80" fmla="*/ 52 w 210"/>
                    <a:gd name="T81" fmla="*/ 30 h 52"/>
                    <a:gd name="T82" fmla="*/ 44 w 210"/>
                    <a:gd name="T83" fmla="*/ 23 h 52"/>
                    <a:gd name="T84" fmla="*/ 52 w 210"/>
                    <a:gd name="T85" fmla="*/ 35 h 52"/>
                    <a:gd name="T86" fmla="*/ 44 w 210"/>
                    <a:gd name="T87" fmla="*/ 42 h 52"/>
                    <a:gd name="T88" fmla="*/ 29 w 210"/>
                    <a:gd name="T89" fmla="*/ 10 h 52"/>
                    <a:gd name="T90" fmla="*/ 37 w 210"/>
                    <a:gd name="T91" fmla="*/ 17 h 52"/>
                    <a:gd name="T92" fmla="*/ 29 w 210"/>
                    <a:gd name="T93" fmla="*/ 10 h 52"/>
                    <a:gd name="T94" fmla="*/ 37 w 210"/>
                    <a:gd name="T95" fmla="*/ 23 h 52"/>
                    <a:gd name="T96" fmla="*/ 29 w 210"/>
                    <a:gd name="T97" fmla="*/ 30 h 52"/>
                    <a:gd name="T98" fmla="*/ 29 w 210"/>
                    <a:gd name="T99" fmla="*/ 35 h 52"/>
                    <a:gd name="T100" fmla="*/ 37 w 210"/>
                    <a:gd name="T101" fmla="*/ 42 h 52"/>
                    <a:gd name="T102" fmla="*/ 29 w 210"/>
                    <a:gd name="T103" fmla="*/ 35 h 52"/>
                    <a:gd name="T104" fmla="*/ 22 w 210"/>
                    <a:gd name="T105" fmla="*/ 10 h 52"/>
                    <a:gd name="T106" fmla="*/ 13 w 210"/>
                    <a:gd name="T107" fmla="*/ 17 h 52"/>
                    <a:gd name="T108" fmla="*/ 13 w 210"/>
                    <a:gd name="T109" fmla="*/ 23 h 52"/>
                    <a:gd name="T110" fmla="*/ 22 w 210"/>
                    <a:gd name="T111" fmla="*/ 30 h 52"/>
                    <a:gd name="T112" fmla="*/ 13 w 210"/>
                    <a:gd name="T113" fmla="*/ 23 h 52"/>
                    <a:gd name="T114" fmla="*/ 22 w 210"/>
                    <a:gd name="T115" fmla="*/ 35 h 52"/>
                    <a:gd name="T116" fmla="*/ 13 w 210"/>
                    <a:gd name="T1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2">
                      <a:moveTo>
                        <a:pt x="14" y="52"/>
                      </a:moveTo>
                      <a:cubicBezTo>
                        <a:pt x="94" y="52"/>
                        <a:pt x="197" y="52"/>
                        <a:pt x="197" y="52"/>
                      </a:cubicBezTo>
                      <a:cubicBezTo>
                        <a:pt x="204" y="52"/>
                        <a:pt x="210" y="46"/>
                        <a:pt x="210" y="40"/>
                      </a:cubicBezTo>
                      <a:cubicBezTo>
                        <a:pt x="210" y="12"/>
                        <a:pt x="210" y="12"/>
                        <a:pt x="210" y="12"/>
                      </a:cubicBezTo>
                      <a:cubicBezTo>
                        <a:pt x="210" y="6"/>
                        <a:pt x="204" y="0"/>
                        <a:pt x="197" y="0"/>
                      </a:cubicBezTo>
                      <a:cubicBezTo>
                        <a:pt x="14" y="0"/>
                        <a:pt x="14" y="0"/>
                        <a:pt x="14" y="0"/>
                      </a:cubicBezTo>
                      <a:cubicBezTo>
                        <a:pt x="6" y="0"/>
                        <a:pt x="0" y="6"/>
                        <a:pt x="0" y="12"/>
                      </a:cubicBezTo>
                      <a:cubicBezTo>
                        <a:pt x="0" y="40"/>
                        <a:pt x="0" y="40"/>
                        <a:pt x="0" y="40"/>
                      </a:cubicBezTo>
                      <a:cubicBezTo>
                        <a:pt x="0" y="46"/>
                        <a:pt x="6" y="52"/>
                        <a:pt x="14" y="52"/>
                      </a:cubicBezTo>
                      <a:close/>
                      <a:moveTo>
                        <a:pt x="181" y="17"/>
                      </a:moveTo>
                      <a:cubicBezTo>
                        <a:pt x="187" y="17"/>
                        <a:pt x="192" y="21"/>
                        <a:pt x="192" y="26"/>
                      </a:cubicBezTo>
                      <a:cubicBezTo>
                        <a:pt x="192" y="31"/>
                        <a:pt x="187" y="35"/>
                        <a:pt x="181" y="35"/>
                      </a:cubicBezTo>
                      <a:cubicBezTo>
                        <a:pt x="175" y="35"/>
                        <a:pt x="171" y="31"/>
                        <a:pt x="171" y="26"/>
                      </a:cubicBezTo>
                      <a:cubicBezTo>
                        <a:pt x="171" y="21"/>
                        <a:pt x="175" y="17"/>
                        <a:pt x="181" y="17"/>
                      </a:cubicBezTo>
                      <a:close/>
                      <a:moveTo>
                        <a:pt x="106" y="10"/>
                      </a:moveTo>
                      <a:cubicBezTo>
                        <a:pt x="114" y="10"/>
                        <a:pt x="114" y="10"/>
                        <a:pt x="114" y="10"/>
                      </a:cubicBezTo>
                      <a:cubicBezTo>
                        <a:pt x="114" y="17"/>
                        <a:pt x="114" y="17"/>
                        <a:pt x="114" y="17"/>
                      </a:cubicBezTo>
                      <a:cubicBezTo>
                        <a:pt x="106" y="17"/>
                        <a:pt x="106" y="17"/>
                        <a:pt x="106" y="17"/>
                      </a:cubicBezTo>
                      <a:lnTo>
                        <a:pt x="106" y="10"/>
                      </a:lnTo>
                      <a:close/>
                      <a:moveTo>
                        <a:pt x="106" y="23"/>
                      </a:moveTo>
                      <a:cubicBezTo>
                        <a:pt x="114" y="23"/>
                        <a:pt x="114" y="23"/>
                        <a:pt x="114" y="23"/>
                      </a:cubicBezTo>
                      <a:cubicBezTo>
                        <a:pt x="114" y="30"/>
                        <a:pt x="114" y="30"/>
                        <a:pt x="114" y="30"/>
                      </a:cubicBezTo>
                      <a:cubicBezTo>
                        <a:pt x="106" y="30"/>
                        <a:pt x="106" y="30"/>
                        <a:pt x="106" y="30"/>
                      </a:cubicBezTo>
                      <a:lnTo>
                        <a:pt x="106" y="23"/>
                      </a:lnTo>
                      <a:close/>
                      <a:moveTo>
                        <a:pt x="106" y="35"/>
                      </a:moveTo>
                      <a:cubicBezTo>
                        <a:pt x="114" y="35"/>
                        <a:pt x="114" y="35"/>
                        <a:pt x="114" y="35"/>
                      </a:cubicBezTo>
                      <a:cubicBezTo>
                        <a:pt x="114" y="42"/>
                        <a:pt x="114" y="42"/>
                        <a:pt x="114" y="42"/>
                      </a:cubicBezTo>
                      <a:cubicBezTo>
                        <a:pt x="106" y="42"/>
                        <a:pt x="106" y="42"/>
                        <a:pt x="106" y="42"/>
                      </a:cubicBezTo>
                      <a:lnTo>
                        <a:pt x="106" y="35"/>
                      </a:lnTo>
                      <a:close/>
                      <a:moveTo>
                        <a:pt x="90" y="10"/>
                      </a:moveTo>
                      <a:cubicBezTo>
                        <a:pt x="99" y="10"/>
                        <a:pt x="99" y="10"/>
                        <a:pt x="99" y="10"/>
                      </a:cubicBezTo>
                      <a:cubicBezTo>
                        <a:pt x="99" y="17"/>
                        <a:pt x="99" y="17"/>
                        <a:pt x="99" y="17"/>
                      </a:cubicBezTo>
                      <a:cubicBezTo>
                        <a:pt x="90" y="17"/>
                        <a:pt x="90" y="17"/>
                        <a:pt x="90" y="17"/>
                      </a:cubicBezTo>
                      <a:lnTo>
                        <a:pt x="90" y="10"/>
                      </a:lnTo>
                      <a:close/>
                      <a:moveTo>
                        <a:pt x="90" y="23"/>
                      </a:moveTo>
                      <a:cubicBezTo>
                        <a:pt x="99" y="23"/>
                        <a:pt x="99" y="23"/>
                        <a:pt x="99" y="23"/>
                      </a:cubicBezTo>
                      <a:cubicBezTo>
                        <a:pt x="99" y="30"/>
                        <a:pt x="99" y="30"/>
                        <a:pt x="99" y="30"/>
                      </a:cubicBezTo>
                      <a:cubicBezTo>
                        <a:pt x="90" y="30"/>
                        <a:pt x="90" y="30"/>
                        <a:pt x="90" y="30"/>
                      </a:cubicBezTo>
                      <a:lnTo>
                        <a:pt x="90" y="23"/>
                      </a:lnTo>
                      <a:close/>
                      <a:moveTo>
                        <a:pt x="90" y="35"/>
                      </a:moveTo>
                      <a:cubicBezTo>
                        <a:pt x="99" y="35"/>
                        <a:pt x="99" y="35"/>
                        <a:pt x="99" y="35"/>
                      </a:cubicBezTo>
                      <a:cubicBezTo>
                        <a:pt x="99" y="42"/>
                        <a:pt x="99" y="42"/>
                        <a:pt x="99" y="42"/>
                      </a:cubicBezTo>
                      <a:cubicBezTo>
                        <a:pt x="90" y="42"/>
                        <a:pt x="90" y="42"/>
                        <a:pt x="90" y="42"/>
                      </a:cubicBezTo>
                      <a:cubicBezTo>
                        <a:pt x="90" y="35"/>
                        <a:pt x="90" y="35"/>
                        <a:pt x="90" y="35"/>
                      </a:cubicBezTo>
                      <a:close/>
                      <a:moveTo>
                        <a:pt x="75" y="10"/>
                      </a:moveTo>
                      <a:cubicBezTo>
                        <a:pt x="83" y="10"/>
                        <a:pt x="83" y="10"/>
                        <a:pt x="83" y="10"/>
                      </a:cubicBezTo>
                      <a:cubicBezTo>
                        <a:pt x="83" y="17"/>
                        <a:pt x="83" y="17"/>
                        <a:pt x="83" y="17"/>
                      </a:cubicBezTo>
                      <a:cubicBezTo>
                        <a:pt x="75" y="17"/>
                        <a:pt x="75" y="17"/>
                        <a:pt x="75" y="17"/>
                      </a:cubicBezTo>
                      <a:cubicBezTo>
                        <a:pt x="75" y="10"/>
                        <a:pt x="75" y="10"/>
                        <a:pt x="75" y="10"/>
                      </a:cubicBezTo>
                      <a:close/>
                      <a:moveTo>
                        <a:pt x="75" y="23"/>
                      </a:moveTo>
                      <a:cubicBezTo>
                        <a:pt x="83" y="23"/>
                        <a:pt x="83" y="23"/>
                        <a:pt x="83" y="23"/>
                      </a:cubicBezTo>
                      <a:cubicBezTo>
                        <a:pt x="83" y="30"/>
                        <a:pt x="83" y="30"/>
                        <a:pt x="83" y="30"/>
                      </a:cubicBezTo>
                      <a:cubicBezTo>
                        <a:pt x="75" y="30"/>
                        <a:pt x="75" y="30"/>
                        <a:pt x="75" y="30"/>
                      </a:cubicBezTo>
                      <a:cubicBezTo>
                        <a:pt x="75" y="23"/>
                        <a:pt x="75" y="23"/>
                        <a:pt x="75" y="23"/>
                      </a:cubicBezTo>
                      <a:close/>
                      <a:moveTo>
                        <a:pt x="75" y="35"/>
                      </a:moveTo>
                      <a:cubicBezTo>
                        <a:pt x="83" y="35"/>
                        <a:pt x="83" y="35"/>
                        <a:pt x="83" y="35"/>
                      </a:cubicBezTo>
                      <a:cubicBezTo>
                        <a:pt x="83" y="42"/>
                        <a:pt x="83" y="42"/>
                        <a:pt x="83" y="42"/>
                      </a:cubicBezTo>
                      <a:cubicBezTo>
                        <a:pt x="75" y="42"/>
                        <a:pt x="75" y="42"/>
                        <a:pt x="75" y="42"/>
                      </a:cubicBezTo>
                      <a:cubicBezTo>
                        <a:pt x="75" y="35"/>
                        <a:pt x="75" y="35"/>
                        <a:pt x="75" y="35"/>
                      </a:cubicBezTo>
                      <a:close/>
                      <a:moveTo>
                        <a:pt x="60" y="10"/>
                      </a:moveTo>
                      <a:cubicBezTo>
                        <a:pt x="68" y="10"/>
                        <a:pt x="68" y="10"/>
                        <a:pt x="68" y="10"/>
                      </a:cubicBezTo>
                      <a:cubicBezTo>
                        <a:pt x="68" y="17"/>
                        <a:pt x="68" y="17"/>
                        <a:pt x="68" y="17"/>
                      </a:cubicBezTo>
                      <a:cubicBezTo>
                        <a:pt x="60" y="17"/>
                        <a:pt x="60" y="17"/>
                        <a:pt x="60" y="17"/>
                      </a:cubicBezTo>
                      <a:cubicBezTo>
                        <a:pt x="60" y="10"/>
                        <a:pt x="60" y="10"/>
                        <a:pt x="60" y="10"/>
                      </a:cubicBezTo>
                      <a:close/>
                      <a:moveTo>
                        <a:pt x="60" y="23"/>
                      </a:moveTo>
                      <a:cubicBezTo>
                        <a:pt x="68" y="23"/>
                        <a:pt x="68" y="23"/>
                        <a:pt x="68" y="23"/>
                      </a:cubicBezTo>
                      <a:cubicBezTo>
                        <a:pt x="68" y="30"/>
                        <a:pt x="68" y="30"/>
                        <a:pt x="68" y="30"/>
                      </a:cubicBezTo>
                      <a:cubicBezTo>
                        <a:pt x="60" y="30"/>
                        <a:pt x="60" y="30"/>
                        <a:pt x="60" y="30"/>
                      </a:cubicBezTo>
                      <a:cubicBezTo>
                        <a:pt x="60" y="23"/>
                        <a:pt x="60" y="23"/>
                        <a:pt x="60" y="23"/>
                      </a:cubicBezTo>
                      <a:close/>
                      <a:moveTo>
                        <a:pt x="60" y="35"/>
                      </a:moveTo>
                      <a:cubicBezTo>
                        <a:pt x="68" y="35"/>
                        <a:pt x="68" y="35"/>
                        <a:pt x="68" y="35"/>
                      </a:cubicBezTo>
                      <a:cubicBezTo>
                        <a:pt x="68" y="42"/>
                        <a:pt x="68" y="42"/>
                        <a:pt x="68" y="42"/>
                      </a:cubicBezTo>
                      <a:cubicBezTo>
                        <a:pt x="60" y="42"/>
                        <a:pt x="60" y="42"/>
                        <a:pt x="60" y="42"/>
                      </a:cubicBezTo>
                      <a:cubicBezTo>
                        <a:pt x="60" y="35"/>
                        <a:pt x="60" y="35"/>
                        <a:pt x="60" y="35"/>
                      </a:cubicBezTo>
                      <a:close/>
                      <a:moveTo>
                        <a:pt x="44" y="10"/>
                      </a:moveTo>
                      <a:cubicBezTo>
                        <a:pt x="52" y="10"/>
                        <a:pt x="52" y="10"/>
                        <a:pt x="52" y="10"/>
                      </a:cubicBezTo>
                      <a:cubicBezTo>
                        <a:pt x="52" y="17"/>
                        <a:pt x="52" y="17"/>
                        <a:pt x="52" y="17"/>
                      </a:cubicBezTo>
                      <a:cubicBezTo>
                        <a:pt x="44" y="17"/>
                        <a:pt x="44" y="17"/>
                        <a:pt x="44" y="17"/>
                      </a:cubicBezTo>
                      <a:cubicBezTo>
                        <a:pt x="44" y="10"/>
                        <a:pt x="44" y="10"/>
                        <a:pt x="44" y="10"/>
                      </a:cubicBezTo>
                      <a:close/>
                      <a:moveTo>
                        <a:pt x="44" y="23"/>
                      </a:moveTo>
                      <a:cubicBezTo>
                        <a:pt x="52" y="23"/>
                        <a:pt x="52" y="23"/>
                        <a:pt x="52" y="23"/>
                      </a:cubicBezTo>
                      <a:cubicBezTo>
                        <a:pt x="52" y="30"/>
                        <a:pt x="52" y="30"/>
                        <a:pt x="52" y="30"/>
                      </a:cubicBezTo>
                      <a:cubicBezTo>
                        <a:pt x="44" y="30"/>
                        <a:pt x="44" y="30"/>
                        <a:pt x="44" y="30"/>
                      </a:cubicBezTo>
                      <a:cubicBezTo>
                        <a:pt x="44" y="23"/>
                        <a:pt x="44" y="23"/>
                        <a:pt x="44" y="23"/>
                      </a:cubicBezTo>
                      <a:close/>
                      <a:moveTo>
                        <a:pt x="44" y="35"/>
                      </a:moveTo>
                      <a:cubicBezTo>
                        <a:pt x="52" y="35"/>
                        <a:pt x="52" y="35"/>
                        <a:pt x="52" y="35"/>
                      </a:cubicBezTo>
                      <a:cubicBezTo>
                        <a:pt x="52" y="42"/>
                        <a:pt x="52" y="42"/>
                        <a:pt x="52" y="42"/>
                      </a:cubicBezTo>
                      <a:cubicBezTo>
                        <a:pt x="44" y="42"/>
                        <a:pt x="44" y="42"/>
                        <a:pt x="44" y="42"/>
                      </a:cubicBezTo>
                      <a:cubicBezTo>
                        <a:pt x="44" y="35"/>
                        <a:pt x="44" y="35"/>
                        <a:pt x="44" y="35"/>
                      </a:cubicBezTo>
                      <a:close/>
                      <a:moveTo>
                        <a:pt x="29" y="10"/>
                      </a:moveTo>
                      <a:cubicBezTo>
                        <a:pt x="37" y="10"/>
                        <a:pt x="37" y="10"/>
                        <a:pt x="37" y="10"/>
                      </a:cubicBezTo>
                      <a:cubicBezTo>
                        <a:pt x="37" y="17"/>
                        <a:pt x="37" y="17"/>
                        <a:pt x="37" y="17"/>
                      </a:cubicBezTo>
                      <a:cubicBezTo>
                        <a:pt x="29" y="17"/>
                        <a:pt x="29" y="17"/>
                        <a:pt x="29" y="17"/>
                      </a:cubicBezTo>
                      <a:cubicBezTo>
                        <a:pt x="29" y="10"/>
                        <a:pt x="29" y="10"/>
                        <a:pt x="29" y="10"/>
                      </a:cubicBezTo>
                      <a:close/>
                      <a:moveTo>
                        <a:pt x="29" y="23"/>
                      </a:moveTo>
                      <a:cubicBezTo>
                        <a:pt x="37" y="23"/>
                        <a:pt x="37" y="23"/>
                        <a:pt x="37" y="23"/>
                      </a:cubicBezTo>
                      <a:cubicBezTo>
                        <a:pt x="37" y="30"/>
                        <a:pt x="37" y="30"/>
                        <a:pt x="37" y="30"/>
                      </a:cubicBezTo>
                      <a:cubicBezTo>
                        <a:pt x="29" y="30"/>
                        <a:pt x="29" y="30"/>
                        <a:pt x="29" y="30"/>
                      </a:cubicBezTo>
                      <a:cubicBezTo>
                        <a:pt x="29" y="23"/>
                        <a:pt x="29" y="23"/>
                        <a:pt x="29" y="23"/>
                      </a:cubicBezTo>
                      <a:close/>
                      <a:moveTo>
                        <a:pt x="29" y="35"/>
                      </a:moveTo>
                      <a:cubicBezTo>
                        <a:pt x="37" y="35"/>
                        <a:pt x="37" y="35"/>
                        <a:pt x="37" y="35"/>
                      </a:cubicBezTo>
                      <a:cubicBezTo>
                        <a:pt x="37" y="42"/>
                        <a:pt x="37" y="42"/>
                        <a:pt x="37" y="42"/>
                      </a:cubicBezTo>
                      <a:cubicBezTo>
                        <a:pt x="29" y="42"/>
                        <a:pt x="29" y="42"/>
                        <a:pt x="29" y="42"/>
                      </a:cubicBezTo>
                      <a:cubicBezTo>
                        <a:pt x="29" y="35"/>
                        <a:pt x="29" y="35"/>
                        <a:pt x="29" y="35"/>
                      </a:cubicBezTo>
                      <a:close/>
                      <a:moveTo>
                        <a:pt x="13" y="10"/>
                      </a:moveTo>
                      <a:cubicBezTo>
                        <a:pt x="22" y="10"/>
                        <a:pt x="22" y="10"/>
                        <a:pt x="22" y="10"/>
                      </a:cubicBezTo>
                      <a:cubicBezTo>
                        <a:pt x="22" y="17"/>
                        <a:pt x="22" y="17"/>
                        <a:pt x="22" y="17"/>
                      </a:cubicBezTo>
                      <a:cubicBezTo>
                        <a:pt x="13" y="17"/>
                        <a:pt x="13" y="17"/>
                        <a:pt x="13" y="17"/>
                      </a:cubicBezTo>
                      <a:cubicBezTo>
                        <a:pt x="13" y="10"/>
                        <a:pt x="13" y="10"/>
                        <a:pt x="13" y="10"/>
                      </a:cubicBezTo>
                      <a:close/>
                      <a:moveTo>
                        <a:pt x="13" y="23"/>
                      </a:moveTo>
                      <a:cubicBezTo>
                        <a:pt x="22" y="23"/>
                        <a:pt x="22" y="23"/>
                        <a:pt x="22" y="23"/>
                      </a:cubicBezTo>
                      <a:cubicBezTo>
                        <a:pt x="22" y="30"/>
                        <a:pt x="22" y="30"/>
                        <a:pt x="22" y="30"/>
                      </a:cubicBezTo>
                      <a:cubicBezTo>
                        <a:pt x="13" y="30"/>
                        <a:pt x="13" y="30"/>
                        <a:pt x="13" y="30"/>
                      </a:cubicBezTo>
                      <a:cubicBezTo>
                        <a:pt x="13" y="23"/>
                        <a:pt x="13" y="23"/>
                        <a:pt x="13" y="23"/>
                      </a:cubicBezTo>
                      <a:close/>
                      <a:moveTo>
                        <a:pt x="13" y="35"/>
                      </a:moveTo>
                      <a:cubicBezTo>
                        <a:pt x="22" y="35"/>
                        <a:pt x="22" y="35"/>
                        <a:pt x="22" y="35"/>
                      </a:cubicBezTo>
                      <a:cubicBezTo>
                        <a:pt x="22" y="42"/>
                        <a:pt x="22" y="42"/>
                        <a:pt x="22" y="42"/>
                      </a:cubicBezTo>
                      <a:cubicBezTo>
                        <a:pt x="13" y="42"/>
                        <a:pt x="13" y="42"/>
                        <a:pt x="13" y="42"/>
                      </a:cubicBezTo>
                      <a:cubicBezTo>
                        <a:pt x="13" y="35"/>
                        <a:pt x="13" y="35"/>
                        <a:pt x="13" y="35"/>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 name="Freeform 7"/>
                <p:cNvSpPr>
                  <a:spLocks noEditPoints="1"/>
                </p:cNvSpPr>
                <p:nvPr/>
              </p:nvSpPr>
              <p:spPr bwMode="auto">
                <a:xfrm>
                  <a:off x="936" y="96"/>
                  <a:ext cx="503" cy="122"/>
                </a:xfrm>
                <a:custGeom>
                  <a:avLst/>
                  <a:gdLst>
                    <a:gd name="T0" fmla="*/ 197 w 210"/>
                    <a:gd name="T1" fmla="*/ 51 h 51"/>
                    <a:gd name="T2" fmla="*/ 210 w 210"/>
                    <a:gd name="T3" fmla="*/ 12 h 51"/>
                    <a:gd name="T4" fmla="*/ 14 w 210"/>
                    <a:gd name="T5" fmla="*/ 0 h 51"/>
                    <a:gd name="T6" fmla="*/ 0 w 210"/>
                    <a:gd name="T7" fmla="*/ 40 h 51"/>
                    <a:gd name="T8" fmla="*/ 181 w 210"/>
                    <a:gd name="T9" fmla="*/ 17 h 51"/>
                    <a:gd name="T10" fmla="*/ 181 w 210"/>
                    <a:gd name="T11" fmla="*/ 35 h 51"/>
                    <a:gd name="T12" fmla="*/ 181 w 210"/>
                    <a:gd name="T13" fmla="*/ 17 h 51"/>
                    <a:gd name="T14" fmla="*/ 114 w 210"/>
                    <a:gd name="T15" fmla="*/ 10 h 51"/>
                    <a:gd name="T16" fmla="*/ 106 w 210"/>
                    <a:gd name="T17" fmla="*/ 17 h 51"/>
                    <a:gd name="T18" fmla="*/ 106 w 210"/>
                    <a:gd name="T19" fmla="*/ 23 h 51"/>
                    <a:gd name="T20" fmla="*/ 114 w 210"/>
                    <a:gd name="T21" fmla="*/ 30 h 51"/>
                    <a:gd name="T22" fmla="*/ 106 w 210"/>
                    <a:gd name="T23" fmla="*/ 23 h 51"/>
                    <a:gd name="T24" fmla="*/ 114 w 210"/>
                    <a:gd name="T25" fmla="*/ 35 h 51"/>
                    <a:gd name="T26" fmla="*/ 106 w 210"/>
                    <a:gd name="T27" fmla="*/ 42 h 51"/>
                    <a:gd name="T28" fmla="*/ 90 w 210"/>
                    <a:gd name="T29" fmla="*/ 10 h 51"/>
                    <a:gd name="T30" fmla="*/ 99 w 210"/>
                    <a:gd name="T31" fmla="*/ 17 h 51"/>
                    <a:gd name="T32" fmla="*/ 90 w 210"/>
                    <a:gd name="T33" fmla="*/ 10 h 51"/>
                    <a:gd name="T34" fmla="*/ 99 w 210"/>
                    <a:gd name="T35" fmla="*/ 23 h 51"/>
                    <a:gd name="T36" fmla="*/ 90 w 210"/>
                    <a:gd name="T37" fmla="*/ 30 h 51"/>
                    <a:gd name="T38" fmla="*/ 90 w 210"/>
                    <a:gd name="T39" fmla="*/ 35 h 51"/>
                    <a:gd name="T40" fmla="*/ 99 w 210"/>
                    <a:gd name="T41" fmla="*/ 42 h 51"/>
                    <a:gd name="T42" fmla="*/ 90 w 210"/>
                    <a:gd name="T43" fmla="*/ 35 h 51"/>
                    <a:gd name="T44" fmla="*/ 83 w 210"/>
                    <a:gd name="T45" fmla="*/ 10 h 51"/>
                    <a:gd name="T46" fmla="*/ 75 w 210"/>
                    <a:gd name="T47" fmla="*/ 17 h 51"/>
                    <a:gd name="T48" fmla="*/ 75 w 210"/>
                    <a:gd name="T49" fmla="*/ 23 h 51"/>
                    <a:gd name="T50" fmla="*/ 83 w 210"/>
                    <a:gd name="T51" fmla="*/ 30 h 51"/>
                    <a:gd name="T52" fmla="*/ 75 w 210"/>
                    <a:gd name="T53" fmla="*/ 23 h 51"/>
                    <a:gd name="T54" fmla="*/ 83 w 210"/>
                    <a:gd name="T55" fmla="*/ 35 h 51"/>
                    <a:gd name="T56" fmla="*/ 75 w 210"/>
                    <a:gd name="T57" fmla="*/ 42 h 51"/>
                    <a:gd name="T58" fmla="*/ 60 w 210"/>
                    <a:gd name="T59" fmla="*/ 10 h 51"/>
                    <a:gd name="T60" fmla="*/ 68 w 210"/>
                    <a:gd name="T61" fmla="*/ 17 h 51"/>
                    <a:gd name="T62" fmla="*/ 60 w 210"/>
                    <a:gd name="T63" fmla="*/ 10 h 51"/>
                    <a:gd name="T64" fmla="*/ 68 w 210"/>
                    <a:gd name="T65" fmla="*/ 23 h 51"/>
                    <a:gd name="T66" fmla="*/ 60 w 210"/>
                    <a:gd name="T67" fmla="*/ 30 h 51"/>
                    <a:gd name="T68" fmla="*/ 60 w 210"/>
                    <a:gd name="T69" fmla="*/ 35 h 51"/>
                    <a:gd name="T70" fmla="*/ 68 w 210"/>
                    <a:gd name="T71" fmla="*/ 42 h 51"/>
                    <a:gd name="T72" fmla="*/ 60 w 210"/>
                    <a:gd name="T73" fmla="*/ 35 h 51"/>
                    <a:gd name="T74" fmla="*/ 52 w 210"/>
                    <a:gd name="T75" fmla="*/ 10 h 51"/>
                    <a:gd name="T76" fmla="*/ 44 w 210"/>
                    <a:gd name="T77" fmla="*/ 17 h 51"/>
                    <a:gd name="T78" fmla="*/ 44 w 210"/>
                    <a:gd name="T79" fmla="*/ 23 h 51"/>
                    <a:gd name="T80" fmla="*/ 52 w 210"/>
                    <a:gd name="T81" fmla="*/ 30 h 51"/>
                    <a:gd name="T82" fmla="*/ 44 w 210"/>
                    <a:gd name="T83" fmla="*/ 23 h 51"/>
                    <a:gd name="T84" fmla="*/ 52 w 210"/>
                    <a:gd name="T85" fmla="*/ 35 h 51"/>
                    <a:gd name="T86" fmla="*/ 44 w 210"/>
                    <a:gd name="T87" fmla="*/ 42 h 51"/>
                    <a:gd name="T88" fmla="*/ 29 w 210"/>
                    <a:gd name="T89" fmla="*/ 10 h 51"/>
                    <a:gd name="T90" fmla="*/ 37 w 210"/>
                    <a:gd name="T91" fmla="*/ 17 h 51"/>
                    <a:gd name="T92" fmla="*/ 29 w 210"/>
                    <a:gd name="T93" fmla="*/ 10 h 51"/>
                    <a:gd name="T94" fmla="*/ 37 w 210"/>
                    <a:gd name="T95" fmla="*/ 23 h 51"/>
                    <a:gd name="T96" fmla="*/ 29 w 210"/>
                    <a:gd name="T97" fmla="*/ 30 h 51"/>
                    <a:gd name="T98" fmla="*/ 29 w 210"/>
                    <a:gd name="T99" fmla="*/ 35 h 51"/>
                    <a:gd name="T100" fmla="*/ 37 w 210"/>
                    <a:gd name="T101" fmla="*/ 42 h 51"/>
                    <a:gd name="T102" fmla="*/ 29 w 210"/>
                    <a:gd name="T103" fmla="*/ 35 h 51"/>
                    <a:gd name="T104" fmla="*/ 22 w 210"/>
                    <a:gd name="T105" fmla="*/ 10 h 51"/>
                    <a:gd name="T106" fmla="*/ 13 w 210"/>
                    <a:gd name="T107" fmla="*/ 17 h 51"/>
                    <a:gd name="T108" fmla="*/ 13 w 210"/>
                    <a:gd name="T109" fmla="*/ 23 h 51"/>
                    <a:gd name="T110" fmla="*/ 22 w 210"/>
                    <a:gd name="T111" fmla="*/ 30 h 51"/>
                    <a:gd name="T112" fmla="*/ 13 w 210"/>
                    <a:gd name="T113" fmla="*/ 23 h 51"/>
                    <a:gd name="T114" fmla="*/ 22 w 210"/>
                    <a:gd name="T115" fmla="*/ 35 h 51"/>
                    <a:gd name="T116" fmla="*/ 13 w 210"/>
                    <a:gd name="T117"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1">
                      <a:moveTo>
                        <a:pt x="14" y="51"/>
                      </a:moveTo>
                      <a:cubicBezTo>
                        <a:pt x="197" y="51"/>
                        <a:pt x="197" y="51"/>
                        <a:pt x="197" y="51"/>
                      </a:cubicBezTo>
                      <a:cubicBezTo>
                        <a:pt x="204" y="51"/>
                        <a:pt x="210" y="46"/>
                        <a:pt x="210" y="40"/>
                      </a:cubicBezTo>
                      <a:cubicBezTo>
                        <a:pt x="210" y="12"/>
                        <a:pt x="210" y="12"/>
                        <a:pt x="210" y="12"/>
                      </a:cubicBezTo>
                      <a:cubicBezTo>
                        <a:pt x="210" y="6"/>
                        <a:pt x="204" y="0"/>
                        <a:pt x="197" y="0"/>
                      </a:cubicBezTo>
                      <a:cubicBezTo>
                        <a:pt x="14" y="0"/>
                        <a:pt x="14" y="0"/>
                        <a:pt x="14" y="0"/>
                      </a:cubicBezTo>
                      <a:cubicBezTo>
                        <a:pt x="6" y="0"/>
                        <a:pt x="0" y="6"/>
                        <a:pt x="0" y="12"/>
                      </a:cubicBezTo>
                      <a:cubicBezTo>
                        <a:pt x="0" y="40"/>
                        <a:pt x="0" y="40"/>
                        <a:pt x="0" y="40"/>
                      </a:cubicBezTo>
                      <a:cubicBezTo>
                        <a:pt x="0" y="46"/>
                        <a:pt x="6" y="51"/>
                        <a:pt x="14" y="51"/>
                      </a:cubicBezTo>
                      <a:close/>
                      <a:moveTo>
                        <a:pt x="181" y="17"/>
                      </a:moveTo>
                      <a:cubicBezTo>
                        <a:pt x="187" y="17"/>
                        <a:pt x="192" y="21"/>
                        <a:pt x="192" y="26"/>
                      </a:cubicBezTo>
                      <a:cubicBezTo>
                        <a:pt x="192" y="31"/>
                        <a:pt x="187" y="35"/>
                        <a:pt x="181" y="35"/>
                      </a:cubicBezTo>
                      <a:cubicBezTo>
                        <a:pt x="175" y="35"/>
                        <a:pt x="171" y="31"/>
                        <a:pt x="171" y="26"/>
                      </a:cubicBezTo>
                      <a:cubicBezTo>
                        <a:pt x="171" y="21"/>
                        <a:pt x="175" y="17"/>
                        <a:pt x="181" y="17"/>
                      </a:cubicBezTo>
                      <a:close/>
                      <a:moveTo>
                        <a:pt x="106" y="10"/>
                      </a:moveTo>
                      <a:cubicBezTo>
                        <a:pt x="114" y="10"/>
                        <a:pt x="114" y="10"/>
                        <a:pt x="114" y="10"/>
                      </a:cubicBezTo>
                      <a:cubicBezTo>
                        <a:pt x="114" y="17"/>
                        <a:pt x="114" y="17"/>
                        <a:pt x="114" y="17"/>
                      </a:cubicBezTo>
                      <a:cubicBezTo>
                        <a:pt x="106" y="17"/>
                        <a:pt x="106" y="17"/>
                        <a:pt x="106" y="17"/>
                      </a:cubicBezTo>
                      <a:lnTo>
                        <a:pt x="106" y="10"/>
                      </a:lnTo>
                      <a:close/>
                      <a:moveTo>
                        <a:pt x="106" y="23"/>
                      </a:moveTo>
                      <a:cubicBezTo>
                        <a:pt x="114" y="23"/>
                        <a:pt x="114" y="23"/>
                        <a:pt x="114" y="23"/>
                      </a:cubicBezTo>
                      <a:cubicBezTo>
                        <a:pt x="114" y="30"/>
                        <a:pt x="114" y="30"/>
                        <a:pt x="114" y="30"/>
                      </a:cubicBezTo>
                      <a:cubicBezTo>
                        <a:pt x="106" y="30"/>
                        <a:pt x="106" y="30"/>
                        <a:pt x="106" y="30"/>
                      </a:cubicBezTo>
                      <a:lnTo>
                        <a:pt x="106" y="23"/>
                      </a:lnTo>
                      <a:close/>
                      <a:moveTo>
                        <a:pt x="106" y="35"/>
                      </a:moveTo>
                      <a:cubicBezTo>
                        <a:pt x="114" y="35"/>
                        <a:pt x="114" y="35"/>
                        <a:pt x="114" y="35"/>
                      </a:cubicBezTo>
                      <a:cubicBezTo>
                        <a:pt x="114" y="42"/>
                        <a:pt x="114" y="42"/>
                        <a:pt x="114" y="42"/>
                      </a:cubicBezTo>
                      <a:cubicBezTo>
                        <a:pt x="106" y="42"/>
                        <a:pt x="106" y="42"/>
                        <a:pt x="106" y="42"/>
                      </a:cubicBezTo>
                      <a:lnTo>
                        <a:pt x="106" y="35"/>
                      </a:lnTo>
                      <a:close/>
                      <a:moveTo>
                        <a:pt x="90" y="10"/>
                      </a:moveTo>
                      <a:cubicBezTo>
                        <a:pt x="99" y="10"/>
                        <a:pt x="99" y="10"/>
                        <a:pt x="99" y="10"/>
                      </a:cubicBezTo>
                      <a:cubicBezTo>
                        <a:pt x="99" y="17"/>
                        <a:pt x="99" y="17"/>
                        <a:pt x="99" y="17"/>
                      </a:cubicBezTo>
                      <a:cubicBezTo>
                        <a:pt x="90" y="17"/>
                        <a:pt x="90" y="17"/>
                        <a:pt x="90" y="17"/>
                      </a:cubicBezTo>
                      <a:lnTo>
                        <a:pt x="90" y="10"/>
                      </a:lnTo>
                      <a:close/>
                      <a:moveTo>
                        <a:pt x="90" y="23"/>
                      </a:moveTo>
                      <a:cubicBezTo>
                        <a:pt x="99" y="23"/>
                        <a:pt x="99" y="23"/>
                        <a:pt x="99" y="23"/>
                      </a:cubicBezTo>
                      <a:cubicBezTo>
                        <a:pt x="99" y="30"/>
                        <a:pt x="99" y="30"/>
                        <a:pt x="99" y="30"/>
                      </a:cubicBezTo>
                      <a:cubicBezTo>
                        <a:pt x="90" y="30"/>
                        <a:pt x="90" y="30"/>
                        <a:pt x="90" y="30"/>
                      </a:cubicBezTo>
                      <a:lnTo>
                        <a:pt x="90" y="23"/>
                      </a:lnTo>
                      <a:close/>
                      <a:moveTo>
                        <a:pt x="90" y="35"/>
                      </a:moveTo>
                      <a:cubicBezTo>
                        <a:pt x="99" y="35"/>
                        <a:pt x="99" y="35"/>
                        <a:pt x="99" y="35"/>
                      </a:cubicBezTo>
                      <a:cubicBezTo>
                        <a:pt x="99" y="42"/>
                        <a:pt x="99" y="42"/>
                        <a:pt x="99" y="42"/>
                      </a:cubicBezTo>
                      <a:cubicBezTo>
                        <a:pt x="90" y="42"/>
                        <a:pt x="90" y="42"/>
                        <a:pt x="90" y="42"/>
                      </a:cubicBezTo>
                      <a:lnTo>
                        <a:pt x="90" y="35"/>
                      </a:lnTo>
                      <a:close/>
                      <a:moveTo>
                        <a:pt x="75" y="10"/>
                      </a:moveTo>
                      <a:cubicBezTo>
                        <a:pt x="83" y="10"/>
                        <a:pt x="83" y="10"/>
                        <a:pt x="83" y="10"/>
                      </a:cubicBezTo>
                      <a:cubicBezTo>
                        <a:pt x="83" y="17"/>
                        <a:pt x="83" y="17"/>
                        <a:pt x="83" y="17"/>
                      </a:cubicBezTo>
                      <a:cubicBezTo>
                        <a:pt x="75" y="17"/>
                        <a:pt x="75" y="17"/>
                        <a:pt x="75" y="17"/>
                      </a:cubicBezTo>
                      <a:lnTo>
                        <a:pt x="75" y="10"/>
                      </a:lnTo>
                      <a:close/>
                      <a:moveTo>
                        <a:pt x="75" y="23"/>
                      </a:moveTo>
                      <a:cubicBezTo>
                        <a:pt x="83" y="23"/>
                        <a:pt x="83" y="23"/>
                        <a:pt x="83" y="23"/>
                      </a:cubicBezTo>
                      <a:cubicBezTo>
                        <a:pt x="83" y="30"/>
                        <a:pt x="83" y="30"/>
                        <a:pt x="83" y="30"/>
                      </a:cubicBezTo>
                      <a:cubicBezTo>
                        <a:pt x="75" y="30"/>
                        <a:pt x="75" y="30"/>
                        <a:pt x="75" y="30"/>
                      </a:cubicBezTo>
                      <a:lnTo>
                        <a:pt x="75" y="23"/>
                      </a:lnTo>
                      <a:close/>
                      <a:moveTo>
                        <a:pt x="75" y="35"/>
                      </a:moveTo>
                      <a:cubicBezTo>
                        <a:pt x="83" y="35"/>
                        <a:pt x="83" y="35"/>
                        <a:pt x="83" y="35"/>
                      </a:cubicBezTo>
                      <a:cubicBezTo>
                        <a:pt x="83" y="42"/>
                        <a:pt x="83" y="42"/>
                        <a:pt x="83" y="42"/>
                      </a:cubicBezTo>
                      <a:cubicBezTo>
                        <a:pt x="75" y="42"/>
                        <a:pt x="75" y="42"/>
                        <a:pt x="75" y="42"/>
                      </a:cubicBezTo>
                      <a:lnTo>
                        <a:pt x="75" y="35"/>
                      </a:lnTo>
                      <a:close/>
                      <a:moveTo>
                        <a:pt x="60" y="10"/>
                      </a:moveTo>
                      <a:cubicBezTo>
                        <a:pt x="68" y="10"/>
                        <a:pt x="68" y="10"/>
                        <a:pt x="68" y="10"/>
                      </a:cubicBezTo>
                      <a:cubicBezTo>
                        <a:pt x="68" y="17"/>
                        <a:pt x="68" y="17"/>
                        <a:pt x="68" y="17"/>
                      </a:cubicBezTo>
                      <a:cubicBezTo>
                        <a:pt x="60" y="17"/>
                        <a:pt x="60" y="17"/>
                        <a:pt x="60" y="17"/>
                      </a:cubicBezTo>
                      <a:lnTo>
                        <a:pt x="60" y="10"/>
                      </a:lnTo>
                      <a:close/>
                      <a:moveTo>
                        <a:pt x="60" y="23"/>
                      </a:moveTo>
                      <a:cubicBezTo>
                        <a:pt x="68" y="23"/>
                        <a:pt x="68" y="23"/>
                        <a:pt x="68" y="23"/>
                      </a:cubicBezTo>
                      <a:cubicBezTo>
                        <a:pt x="68" y="30"/>
                        <a:pt x="68" y="30"/>
                        <a:pt x="68" y="30"/>
                      </a:cubicBezTo>
                      <a:cubicBezTo>
                        <a:pt x="60" y="30"/>
                        <a:pt x="60" y="30"/>
                        <a:pt x="60" y="30"/>
                      </a:cubicBezTo>
                      <a:lnTo>
                        <a:pt x="60" y="23"/>
                      </a:lnTo>
                      <a:close/>
                      <a:moveTo>
                        <a:pt x="60" y="35"/>
                      </a:moveTo>
                      <a:cubicBezTo>
                        <a:pt x="68" y="35"/>
                        <a:pt x="68" y="35"/>
                        <a:pt x="68" y="35"/>
                      </a:cubicBezTo>
                      <a:cubicBezTo>
                        <a:pt x="68" y="42"/>
                        <a:pt x="68" y="42"/>
                        <a:pt x="68" y="42"/>
                      </a:cubicBezTo>
                      <a:cubicBezTo>
                        <a:pt x="60" y="42"/>
                        <a:pt x="60" y="42"/>
                        <a:pt x="60" y="42"/>
                      </a:cubicBezTo>
                      <a:lnTo>
                        <a:pt x="60" y="35"/>
                      </a:lnTo>
                      <a:close/>
                      <a:moveTo>
                        <a:pt x="44" y="10"/>
                      </a:moveTo>
                      <a:cubicBezTo>
                        <a:pt x="52" y="10"/>
                        <a:pt x="52" y="10"/>
                        <a:pt x="52" y="10"/>
                      </a:cubicBezTo>
                      <a:cubicBezTo>
                        <a:pt x="52" y="17"/>
                        <a:pt x="52" y="17"/>
                        <a:pt x="52" y="17"/>
                      </a:cubicBezTo>
                      <a:cubicBezTo>
                        <a:pt x="44" y="17"/>
                        <a:pt x="44" y="17"/>
                        <a:pt x="44" y="17"/>
                      </a:cubicBezTo>
                      <a:lnTo>
                        <a:pt x="44" y="10"/>
                      </a:lnTo>
                      <a:close/>
                      <a:moveTo>
                        <a:pt x="44" y="23"/>
                      </a:moveTo>
                      <a:cubicBezTo>
                        <a:pt x="52" y="23"/>
                        <a:pt x="52" y="23"/>
                        <a:pt x="52" y="23"/>
                      </a:cubicBezTo>
                      <a:cubicBezTo>
                        <a:pt x="52" y="30"/>
                        <a:pt x="52" y="30"/>
                        <a:pt x="52" y="30"/>
                      </a:cubicBezTo>
                      <a:cubicBezTo>
                        <a:pt x="44" y="30"/>
                        <a:pt x="44" y="30"/>
                        <a:pt x="44" y="30"/>
                      </a:cubicBezTo>
                      <a:lnTo>
                        <a:pt x="44" y="23"/>
                      </a:lnTo>
                      <a:close/>
                      <a:moveTo>
                        <a:pt x="44" y="35"/>
                      </a:moveTo>
                      <a:cubicBezTo>
                        <a:pt x="52" y="35"/>
                        <a:pt x="52" y="35"/>
                        <a:pt x="52" y="35"/>
                      </a:cubicBezTo>
                      <a:cubicBezTo>
                        <a:pt x="52" y="42"/>
                        <a:pt x="52" y="42"/>
                        <a:pt x="52" y="42"/>
                      </a:cubicBezTo>
                      <a:cubicBezTo>
                        <a:pt x="44" y="42"/>
                        <a:pt x="44" y="42"/>
                        <a:pt x="44" y="42"/>
                      </a:cubicBezTo>
                      <a:lnTo>
                        <a:pt x="44" y="35"/>
                      </a:lnTo>
                      <a:close/>
                      <a:moveTo>
                        <a:pt x="29" y="10"/>
                      </a:moveTo>
                      <a:cubicBezTo>
                        <a:pt x="37" y="10"/>
                        <a:pt x="37" y="10"/>
                        <a:pt x="37" y="10"/>
                      </a:cubicBezTo>
                      <a:cubicBezTo>
                        <a:pt x="37" y="17"/>
                        <a:pt x="37" y="17"/>
                        <a:pt x="37" y="17"/>
                      </a:cubicBezTo>
                      <a:cubicBezTo>
                        <a:pt x="29" y="17"/>
                        <a:pt x="29" y="17"/>
                        <a:pt x="29" y="17"/>
                      </a:cubicBezTo>
                      <a:lnTo>
                        <a:pt x="29" y="10"/>
                      </a:lnTo>
                      <a:close/>
                      <a:moveTo>
                        <a:pt x="29" y="23"/>
                      </a:moveTo>
                      <a:cubicBezTo>
                        <a:pt x="37" y="23"/>
                        <a:pt x="37" y="23"/>
                        <a:pt x="37" y="23"/>
                      </a:cubicBezTo>
                      <a:cubicBezTo>
                        <a:pt x="37" y="30"/>
                        <a:pt x="37" y="30"/>
                        <a:pt x="37" y="30"/>
                      </a:cubicBezTo>
                      <a:cubicBezTo>
                        <a:pt x="29" y="30"/>
                        <a:pt x="29" y="30"/>
                        <a:pt x="29" y="30"/>
                      </a:cubicBezTo>
                      <a:lnTo>
                        <a:pt x="29" y="23"/>
                      </a:lnTo>
                      <a:close/>
                      <a:moveTo>
                        <a:pt x="29" y="35"/>
                      </a:moveTo>
                      <a:cubicBezTo>
                        <a:pt x="37" y="35"/>
                        <a:pt x="37" y="35"/>
                        <a:pt x="37" y="35"/>
                      </a:cubicBezTo>
                      <a:cubicBezTo>
                        <a:pt x="37" y="42"/>
                        <a:pt x="37" y="42"/>
                        <a:pt x="37" y="42"/>
                      </a:cubicBezTo>
                      <a:cubicBezTo>
                        <a:pt x="29" y="42"/>
                        <a:pt x="29" y="42"/>
                        <a:pt x="29" y="42"/>
                      </a:cubicBezTo>
                      <a:lnTo>
                        <a:pt x="29" y="35"/>
                      </a:lnTo>
                      <a:close/>
                      <a:moveTo>
                        <a:pt x="13" y="10"/>
                      </a:moveTo>
                      <a:cubicBezTo>
                        <a:pt x="22" y="10"/>
                        <a:pt x="22" y="10"/>
                        <a:pt x="22" y="10"/>
                      </a:cubicBezTo>
                      <a:cubicBezTo>
                        <a:pt x="22" y="17"/>
                        <a:pt x="22" y="17"/>
                        <a:pt x="22" y="17"/>
                      </a:cubicBezTo>
                      <a:cubicBezTo>
                        <a:pt x="13" y="17"/>
                        <a:pt x="13" y="17"/>
                        <a:pt x="13" y="17"/>
                      </a:cubicBezTo>
                      <a:lnTo>
                        <a:pt x="13" y="10"/>
                      </a:lnTo>
                      <a:close/>
                      <a:moveTo>
                        <a:pt x="13" y="23"/>
                      </a:moveTo>
                      <a:cubicBezTo>
                        <a:pt x="22" y="23"/>
                        <a:pt x="22" y="23"/>
                        <a:pt x="22" y="23"/>
                      </a:cubicBezTo>
                      <a:cubicBezTo>
                        <a:pt x="22" y="30"/>
                        <a:pt x="22" y="30"/>
                        <a:pt x="22" y="30"/>
                      </a:cubicBezTo>
                      <a:cubicBezTo>
                        <a:pt x="13" y="30"/>
                        <a:pt x="13" y="30"/>
                        <a:pt x="13" y="30"/>
                      </a:cubicBezTo>
                      <a:lnTo>
                        <a:pt x="13" y="23"/>
                      </a:lnTo>
                      <a:close/>
                      <a:moveTo>
                        <a:pt x="13" y="35"/>
                      </a:moveTo>
                      <a:cubicBezTo>
                        <a:pt x="22" y="35"/>
                        <a:pt x="22" y="35"/>
                        <a:pt x="22" y="35"/>
                      </a:cubicBezTo>
                      <a:cubicBezTo>
                        <a:pt x="22" y="42"/>
                        <a:pt x="22" y="42"/>
                        <a:pt x="22" y="42"/>
                      </a:cubicBezTo>
                      <a:cubicBezTo>
                        <a:pt x="13" y="42"/>
                        <a:pt x="13" y="42"/>
                        <a:pt x="13" y="42"/>
                      </a:cubicBezTo>
                      <a:lnTo>
                        <a:pt x="13" y="35"/>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grpSp>
      <p:sp>
        <p:nvSpPr>
          <p:cNvPr id="7" name="TextBox 6"/>
          <p:cNvSpPr txBox="1"/>
          <p:nvPr/>
        </p:nvSpPr>
        <p:spPr>
          <a:xfrm>
            <a:off x="4710564" y="4328264"/>
            <a:ext cx="1326914" cy="596161"/>
          </a:xfrm>
          <a:prstGeom prst="rect">
            <a:avLst/>
          </a:prstGeom>
          <a:solidFill>
            <a:schemeClr val="bg1"/>
          </a:solid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PolyBase</a:t>
            </a:r>
            <a:endParaRPr kumimoji="0" lang="en-US" sz="16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sp>
        <p:nvSpPr>
          <p:cNvPr id="65" name="Left Arrow 64"/>
          <p:cNvSpPr/>
          <p:nvPr/>
        </p:nvSpPr>
        <p:spPr>
          <a:xfrm rot="5400000">
            <a:off x="5585470" y="4781966"/>
            <a:ext cx="448598" cy="325180"/>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1" name="Left Arrow 70"/>
          <p:cNvSpPr/>
          <p:nvPr/>
        </p:nvSpPr>
        <p:spPr>
          <a:xfrm rot="16200000">
            <a:off x="4783909" y="4155713"/>
            <a:ext cx="420798" cy="325180"/>
          </a:xfrm>
          <a:prstGeom prst="leftArrow">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 name="TextBox 5"/>
          <p:cNvSpPr txBox="1"/>
          <p:nvPr/>
        </p:nvSpPr>
        <p:spPr>
          <a:xfrm>
            <a:off x="4710564" y="5116595"/>
            <a:ext cx="1326914" cy="1291226"/>
          </a:xfrm>
          <a:prstGeom prst="rect">
            <a:avLst/>
          </a:prstGeom>
          <a:solidFill>
            <a:schemeClr val="bg1"/>
          </a:solid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Hadoop</a:t>
            </a:r>
            <a:endParaRPr kumimoji="0" lang="en-US" sz="16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sp>
        <p:nvSpPr>
          <p:cNvPr id="72" name="Left Arrow 71"/>
          <p:cNvSpPr/>
          <p:nvPr/>
        </p:nvSpPr>
        <p:spPr>
          <a:xfrm rot="16200000">
            <a:off x="4761730" y="4934573"/>
            <a:ext cx="448598" cy="325180"/>
          </a:xfrm>
          <a:prstGeom prst="leftArrow">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5" name="Left Arrow 74"/>
          <p:cNvSpPr/>
          <p:nvPr/>
        </p:nvSpPr>
        <p:spPr>
          <a:xfrm>
            <a:off x="3920575" y="4289293"/>
            <a:ext cx="851214" cy="383836"/>
          </a:xfrm>
          <a:prstGeom prst="leftArrow">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6" name="Left Arrow 75"/>
          <p:cNvSpPr/>
          <p:nvPr/>
        </p:nvSpPr>
        <p:spPr>
          <a:xfrm rot="10800000">
            <a:off x="3941638" y="4675844"/>
            <a:ext cx="700718" cy="383836"/>
          </a:xfrm>
          <a:prstGeom prst="leftArrow">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22" name="Group 21"/>
          <p:cNvGrpSpPr/>
          <p:nvPr/>
        </p:nvGrpSpPr>
        <p:grpSpPr>
          <a:xfrm>
            <a:off x="790575" y="4424352"/>
            <a:ext cx="3194231" cy="2082705"/>
            <a:chOff x="790575" y="4424352"/>
            <a:chExt cx="3194231" cy="2082705"/>
          </a:xfrm>
        </p:grpSpPr>
        <p:sp>
          <p:nvSpPr>
            <p:cNvPr id="12" name="Rectangle 11"/>
            <p:cNvSpPr/>
            <p:nvPr/>
          </p:nvSpPr>
          <p:spPr>
            <a:xfrm>
              <a:off x="790575" y="4424352"/>
              <a:ext cx="3073562" cy="20827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bIns="91440" rtlCol="0" anchor="t" anchorCtr="0"/>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FFFFFF"/>
                  </a:solidFill>
                  <a:effectLst/>
                  <a:uLnTx/>
                  <a:uFillTx/>
                  <a:latin typeface="Segoe UI"/>
                  <a:ea typeface="+mn-ea"/>
                  <a:cs typeface="+mn-cs"/>
                </a:rPr>
                <a:t>Hortonworks</a:t>
              </a:r>
              <a:r>
                <a:rPr kumimoji="0" lang="en-US" sz="1600" b="0" i="0" u="none" strike="noStrike" kern="1200" cap="none" spc="0" normalizeH="0" baseline="0" noProof="0" dirty="0">
                  <a:ln>
                    <a:noFill/>
                  </a:ln>
                  <a:solidFill>
                    <a:srgbClr val="FFFFFF"/>
                  </a:solidFill>
                  <a:effectLst/>
                  <a:uLnTx/>
                  <a:uFillTx/>
                  <a:latin typeface="Segoe UI"/>
                  <a:ea typeface="+mn-ea"/>
                  <a:cs typeface="+mn-cs"/>
                </a:rPr>
                <a:t> for </a:t>
              </a:r>
              <a:r>
                <a:rPr kumimoji="0" lang="en-US" sz="1600" b="0" i="0" u="none" strike="noStrike" kern="1200" cap="none" spc="0" normalizeH="0" baseline="0" noProof="0" dirty="0" smtClean="0">
                  <a:ln>
                    <a:noFill/>
                  </a:ln>
                  <a:solidFill>
                    <a:srgbClr val="FFFFFF"/>
                  </a:solidFill>
                  <a:effectLst/>
                  <a:uLnTx/>
                  <a:uFillTx/>
                  <a:latin typeface="Segoe UI"/>
                  <a:ea typeface="+mn-ea"/>
                  <a:cs typeface="+mn-cs"/>
                </a:rPr>
                <a:t/>
              </a:r>
              <a:br>
                <a:rPr kumimoji="0" lang="en-US" sz="1600" b="0" i="0" u="none" strike="noStrike" kern="1200" cap="none" spc="0" normalizeH="0" baseline="0" noProof="0" dirty="0" smtClean="0">
                  <a:ln>
                    <a:noFill/>
                  </a:ln>
                  <a:solidFill>
                    <a:srgbClr val="FFFFFF"/>
                  </a:solidFill>
                  <a:effectLst/>
                  <a:uLnTx/>
                  <a:uFillTx/>
                  <a:latin typeface="Segoe UI"/>
                  <a:ea typeface="+mn-ea"/>
                  <a:cs typeface="+mn-cs"/>
                </a:rPr>
              </a:br>
              <a:r>
                <a:rPr kumimoji="0" lang="en-US" sz="1600" b="0" i="0" u="none" strike="noStrike" kern="1200" cap="none" spc="0" normalizeH="0" baseline="0" noProof="0" dirty="0" smtClean="0">
                  <a:ln>
                    <a:noFill/>
                  </a:ln>
                  <a:solidFill>
                    <a:srgbClr val="FFFFFF"/>
                  </a:solidFill>
                  <a:effectLst/>
                  <a:uLnTx/>
                  <a:uFillTx/>
                  <a:latin typeface="Segoe UI"/>
                  <a:ea typeface="+mn-ea"/>
                  <a:cs typeface="+mn-cs"/>
                </a:rPr>
                <a:t>Windows and Linux</a:t>
              </a: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smtClean="0">
                <a:ln>
                  <a:noFill/>
                </a:ln>
                <a:solidFill>
                  <a:srgbClr val="FFFFFF"/>
                </a:solidFill>
                <a:effectLst/>
                <a:uLnTx/>
                <a:uFillTx/>
                <a:latin typeface="Segoe UI"/>
                <a:ea typeface="+mn-ea"/>
                <a:cs typeface="+mn-cs"/>
              </a:endParaRPr>
            </a:p>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smtClean="0">
                  <a:ln>
                    <a:noFill/>
                  </a:ln>
                  <a:solidFill>
                    <a:srgbClr val="FFFFFF"/>
                  </a:solidFill>
                  <a:effectLst/>
                  <a:uLnTx/>
                  <a:uFillTx/>
                  <a:latin typeface="Segoe UI"/>
                  <a:ea typeface="+mn-ea"/>
                  <a:cs typeface="+mn-cs"/>
                </a:rPr>
                <a:t>Cloudera</a:t>
              </a:r>
              <a:endParaRPr kumimoji="0" lang="en-US" sz="1600" b="0" i="0" u="none" strike="noStrike" kern="1200" cap="none" spc="0" normalizeH="0" baseline="0" noProof="0" dirty="0" smtClean="0">
                <a:ln>
                  <a:noFill/>
                </a:ln>
                <a:solidFill>
                  <a:srgbClr val="FFFFFF"/>
                </a:solidFill>
                <a:effectLst/>
                <a:uLnTx/>
                <a:uFillTx/>
                <a:latin typeface="Segoe UI"/>
                <a:ea typeface="+mn-ea"/>
                <a:cs typeface="+mn-cs"/>
              </a:endParaRPr>
            </a:p>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smtClean="0">
                <a:ln>
                  <a:noFill/>
                </a:ln>
                <a:solidFill>
                  <a:srgbClr val="FFFFFF"/>
                </a:solidFill>
                <a:effectLst/>
                <a:uLnTx/>
                <a:uFillTx/>
                <a:latin typeface="Segoe UI"/>
                <a:ea typeface="+mn-ea"/>
                <a:cs typeface="+mn-cs"/>
              </a:endParaRPr>
            </a:p>
          </p:txBody>
        </p:sp>
        <p:grpSp>
          <p:nvGrpSpPr>
            <p:cNvPr id="50" name="Group 49"/>
            <p:cNvGrpSpPr/>
            <p:nvPr/>
          </p:nvGrpSpPr>
          <p:grpSpPr>
            <a:xfrm flipH="1">
              <a:off x="2860841" y="5190653"/>
              <a:ext cx="744543" cy="1137641"/>
              <a:chOff x="480937" y="3786752"/>
              <a:chExt cx="708101" cy="1082111"/>
            </a:xfrm>
            <a:solidFill>
              <a:schemeClr val="bg1"/>
            </a:solidFill>
          </p:grpSpPr>
          <p:sp>
            <p:nvSpPr>
              <p:cNvPr id="51" name="Rectangle 50"/>
              <p:cNvSpPr/>
              <p:nvPr/>
            </p:nvSpPr>
            <p:spPr bwMode="auto">
              <a:xfrm>
                <a:off x="515628" y="3819265"/>
                <a:ext cx="378333" cy="16921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32384"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p:cNvGrpSpPr/>
              <p:nvPr/>
            </p:nvGrpSpPr>
            <p:grpSpPr>
              <a:xfrm>
                <a:off x="480937" y="3786752"/>
                <a:ext cx="708101" cy="1082111"/>
                <a:chOff x="537043" y="4136923"/>
                <a:chExt cx="1187061" cy="1814051"/>
              </a:xfrm>
              <a:grpFill/>
            </p:grpSpPr>
            <p:sp>
              <p:nvSpPr>
                <p:cNvPr id="53" name="Rectangle 30"/>
                <p:cNvSpPr/>
                <p:nvPr/>
              </p:nvSpPr>
              <p:spPr>
                <a:xfrm>
                  <a:off x="1003226" y="4854116"/>
                  <a:ext cx="720878" cy="1096858"/>
                </a:xfrm>
                <a:custGeom>
                  <a:avLst/>
                  <a:gdLst/>
                  <a:ahLst/>
                  <a:cxnLst/>
                  <a:rect l="l" t="t" r="r" b="b"/>
                  <a:pathLst>
                    <a:path w="720878" h="1096858">
                      <a:moveTo>
                        <a:pt x="398934" y="811889"/>
                      </a:moveTo>
                      <a:lnTo>
                        <a:pt x="398934" y="981222"/>
                      </a:lnTo>
                      <a:lnTo>
                        <a:pt x="562623" y="981222"/>
                      </a:lnTo>
                      <a:lnTo>
                        <a:pt x="562623" y="811889"/>
                      </a:lnTo>
                      <a:close/>
                      <a:moveTo>
                        <a:pt x="140837" y="811889"/>
                      </a:moveTo>
                      <a:lnTo>
                        <a:pt x="140837" y="981222"/>
                      </a:lnTo>
                      <a:lnTo>
                        <a:pt x="304526" y="981222"/>
                      </a:lnTo>
                      <a:lnTo>
                        <a:pt x="304526" y="811889"/>
                      </a:lnTo>
                      <a:close/>
                      <a:moveTo>
                        <a:pt x="398934" y="583580"/>
                      </a:moveTo>
                      <a:lnTo>
                        <a:pt x="398934" y="752913"/>
                      </a:lnTo>
                      <a:lnTo>
                        <a:pt x="562623" y="752913"/>
                      </a:lnTo>
                      <a:lnTo>
                        <a:pt x="562623" y="583580"/>
                      </a:lnTo>
                      <a:close/>
                      <a:moveTo>
                        <a:pt x="140837" y="583580"/>
                      </a:moveTo>
                      <a:lnTo>
                        <a:pt x="140837" y="752913"/>
                      </a:lnTo>
                      <a:lnTo>
                        <a:pt x="304526" y="752913"/>
                      </a:lnTo>
                      <a:lnTo>
                        <a:pt x="304526" y="583580"/>
                      </a:lnTo>
                      <a:close/>
                      <a:moveTo>
                        <a:pt x="398934" y="362353"/>
                      </a:moveTo>
                      <a:lnTo>
                        <a:pt x="398934" y="531686"/>
                      </a:lnTo>
                      <a:lnTo>
                        <a:pt x="562623" y="531686"/>
                      </a:lnTo>
                      <a:lnTo>
                        <a:pt x="562623" y="362353"/>
                      </a:lnTo>
                      <a:close/>
                      <a:moveTo>
                        <a:pt x="140837" y="362353"/>
                      </a:moveTo>
                      <a:lnTo>
                        <a:pt x="140837" y="531686"/>
                      </a:lnTo>
                      <a:lnTo>
                        <a:pt x="304526" y="531686"/>
                      </a:lnTo>
                      <a:lnTo>
                        <a:pt x="304526" y="362353"/>
                      </a:lnTo>
                      <a:close/>
                      <a:moveTo>
                        <a:pt x="398934" y="121463"/>
                      </a:moveTo>
                      <a:lnTo>
                        <a:pt x="398934" y="290796"/>
                      </a:lnTo>
                      <a:lnTo>
                        <a:pt x="562623" y="290796"/>
                      </a:lnTo>
                      <a:lnTo>
                        <a:pt x="562623" y="121463"/>
                      </a:lnTo>
                      <a:close/>
                      <a:moveTo>
                        <a:pt x="140837" y="121463"/>
                      </a:moveTo>
                      <a:lnTo>
                        <a:pt x="140837" y="290796"/>
                      </a:lnTo>
                      <a:lnTo>
                        <a:pt x="304526" y="290796"/>
                      </a:lnTo>
                      <a:lnTo>
                        <a:pt x="304526" y="121463"/>
                      </a:lnTo>
                      <a:close/>
                      <a:moveTo>
                        <a:pt x="0" y="0"/>
                      </a:moveTo>
                      <a:lnTo>
                        <a:pt x="720878" y="0"/>
                      </a:lnTo>
                      <a:lnTo>
                        <a:pt x="720878" y="1096858"/>
                      </a:lnTo>
                      <a:lnTo>
                        <a:pt x="0" y="1096858"/>
                      </a:lnTo>
                      <a:close/>
                    </a:path>
                  </a:pathLst>
                </a:custGeom>
                <a:grpFill/>
                <a:ln w="25400" cap="flat" cmpd="sng" algn="ctr">
                  <a:noFill/>
                  <a:prstDash val="solid"/>
                </a:ln>
                <a:effectLst/>
              </p:spPr>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Segoe UI"/>
                    <a:ea typeface="+mn-ea"/>
                    <a:cs typeface="+mn-cs"/>
                  </a:endParaRPr>
                </a:p>
              </p:txBody>
            </p:sp>
            <p:sp>
              <p:nvSpPr>
                <p:cNvPr id="54" name="Rectangle 31"/>
                <p:cNvSpPr/>
                <p:nvPr/>
              </p:nvSpPr>
              <p:spPr>
                <a:xfrm>
                  <a:off x="537043" y="4136923"/>
                  <a:ext cx="766917" cy="1814051"/>
                </a:xfrm>
                <a:custGeom>
                  <a:avLst/>
                  <a:gdLst/>
                  <a:ahLst/>
                  <a:cxnLst/>
                  <a:rect l="l" t="t" r="r" b="b"/>
                  <a:pathLst>
                    <a:path w="766916" h="1814051">
                      <a:moveTo>
                        <a:pt x="167877" y="1280651"/>
                      </a:moveTo>
                      <a:lnTo>
                        <a:pt x="167877" y="1449984"/>
                      </a:lnTo>
                      <a:lnTo>
                        <a:pt x="331566" y="1449984"/>
                      </a:lnTo>
                      <a:lnTo>
                        <a:pt x="331566" y="1280651"/>
                      </a:lnTo>
                      <a:close/>
                      <a:moveTo>
                        <a:pt x="167877" y="1066800"/>
                      </a:moveTo>
                      <a:lnTo>
                        <a:pt x="167877" y="1236133"/>
                      </a:lnTo>
                      <a:lnTo>
                        <a:pt x="331566" y="1236133"/>
                      </a:lnTo>
                      <a:lnTo>
                        <a:pt x="331566" y="1066800"/>
                      </a:lnTo>
                      <a:close/>
                      <a:moveTo>
                        <a:pt x="167877" y="838200"/>
                      </a:moveTo>
                      <a:lnTo>
                        <a:pt x="167877" y="1007533"/>
                      </a:lnTo>
                      <a:lnTo>
                        <a:pt x="331566" y="1007533"/>
                      </a:lnTo>
                      <a:lnTo>
                        <a:pt x="331566" y="838200"/>
                      </a:lnTo>
                      <a:close/>
                      <a:moveTo>
                        <a:pt x="167877" y="599477"/>
                      </a:moveTo>
                      <a:lnTo>
                        <a:pt x="167877" y="768810"/>
                      </a:lnTo>
                      <a:lnTo>
                        <a:pt x="331566" y="768810"/>
                      </a:lnTo>
                      <a:lnTo>
                        <a:pt x="331566" y="599477"/>
                      </a:lnTo>
                      <a:close/>
                      <a:moveTo>
                        <a:pt x="433348" y="366252"/>
                      </a:moveTo>
                      <a:lnTo>
                        <a:pt x="433348" y="535585"/>
                      </a:lnTo>
                      <a:lnTo>
                        <a:pt x="597037" y="535585"/>
                      </a:lnTo>
                      <a:lnTo>
                        <a:pt x="597037" y="366252"/>
                      </a:lnTo>
                      <a:close/>
                      <a:moveTo>
                        <a:pt x="167877" y="366251"/>
                      </a:moveTo>
                      <a:lnTo>
                        <a:pt x="167877" y="535584"/>
                      </a:lnTo>
                      <a:lnTo>
                        <a:pt x="331566" y="535584"/>
                      </a:lnTo>
                      <a:lnTo>
                        <a:pt x="331566" y="366251"/>
                      </a:lnTo>
                      <a:close/>
                      <a:moveTo>
                        <a:pt x="433348" y="130277"/>
                      </a:moveTo>
                      <a:lnTo>
                        <a:pt x="433348" y="299610"/>
                      </a:lnTo>
                      <a:lnTo>
                        <a:pt x="597037" y="299610"/>
                      </a:lnTo>
                      <a:lnTo>
                        <a:pt x="597037" y="130277"/>
                      </a:lnTo>
                      <a:close/>
                      <a:moveTo>
                        <a:pt x="167876" y="130277"/>
                      </a:moveTo>
                      <a:lnTo>
                        <a:pt x="167876" y="299610"/>
                      </a:lnTo>
                      <a:lnTo>
                        <a:pt x="331565" y="299610"/>
                      </a:lnTo>
                      <a:lnTo>
                        <a:pt x="331565" y="130277"/>
                      </a:lnTo>
                      <a:close/>
                      <a:moveTo>
                        <a:pt x="0" y="0"/>
                      </a:moveTo>
                      <a:lnTo>
                        <a:pt x="766916" y="0"/>
                      </a:lnTo>
                      <a:lnTo>
                        <a:pt x="766916" y="661479"/>
                      </a:lnTo>
                      <a:lnTo>
                        <a:pt x="406219" y="661479"/>
                      </a:lnTo>
                      <a:lnTo>
                        <a:pt x="406219" y="1814051"/>
                      </a:lnTo>
                      <a:lnTo>
                        <a:pt x="0" y="1814051"/>
                      </a:lnTo>
                      <a:close/>
                    </a:path>
                  </a:pathLst>
                </a:custGeom>
                <a:grpFill/>
                <a:ln w="25400" cap="flat" cmpd="sng" algn="ctr">
                  <a:noFill/>
                  <a:prstDash val="solid"/>
                </a:ln>
                <a:effectLst/>
              </p:spPr>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Segoe UI"/>
                    <a:ea typeface="+mn-ea"/>
                    <a:cs typeface="+mn-cs"/>
                  </a:endParaRPr>
                </a:p>
              </p:txBody>
            </p:sp>
          </p:grpSp>
        </p:grpSp>
        <p:grpSp>
          <p:nvGrpSpPr>
            <p:cNvPr id="21" name="Group 20"/>
            <p:cNvGrpSpPr/>
            <p:nvPr/>
          </p:nvGrpSpPr>
          <p:grpSpPr>
            <a:xfrm>
              <a:off x="2104165" y="5764727"/>
              <a:ext cx="714042" cy="563567"/>
              <a:chOff x="1808098" y="4081829"/>
              <a:chExt cx="919957" cy="726089"/>
            </a:xfrm>
            <a:solidFill>
              <a:schemeClr val="bg1"/>
            </a:solidFill>
          </p:grpSpPr>
          <p:sp>
            <p:nvSpPr>
              <p:cNvPr id="66" name="Freeform 5"/>
              <p:cNvSpPr>
                <a:spLocks noEditPoints="1"/>
              </p:cNvSpPr>
              <p:nvPr/>
            </p:nvSpPr>
            <p:spPr bwMode="auto">
              <a:xfrm>
                <a:off x="1808098" y="4332394"/>
                <a:ext cx="919957" cy="223131"/>
              </a:xfrm>
              <a:custGeom>
                <a:avLst/>
                <a:gdLst>
                  <a:gd name="T0" fmla="*/ 197 w 210"/>
                  <a:gd name="T1" fmla="*/ 51 h 51"/>
                  <a:gd name="T2" fmla="*/ 210 w 210"/>
                  <a:gd name="T3" fmla="*/ 12 h 51"/>
                  <a:gd name="T4" fmla="*/ 14 w 210"/>
                  <a:gd name="T5" fmla="*/ 0 h 51"/>
                  <a:gd name="T6" fmla="*/ 0 w 210"/>
                  <a:gd name="T7" fmla="*/ 39 h 51"/>
                  <a:gd name="T8" fmla="*/ 181 w 210"/>
                  <a:gd name="T9" fmla="*/ 16 h 51"/>
                  <a:gd name="T10" fmla="*/ 181 w 210"/>
                  <a:gd name="T11" fmla="*/ 35 h 51"/>
                  <a:gd name="T12" fmla="*/ 181 w 210"/>
                  <a:gd name="T13" fmla="*/ 16 h 51"/>
                  <a:gd name="T14" fmla="*/ 114 w 210"/>
                  <a:gd name="T15" fmla="*/ 9 h 51"/>
                  <a:gd name="T16" fmla="*/ 106 w 210"/>
                  <a:gd name="T17" fmla="*/ 17 h 51"/>
                  <a:gd name="T18" fmla="*/ 106 w 210"/>
                  <a:gd name="T19" fmla="*/ 22 h 51"/>
                  <a:gd name="T20" fmla="*/ 114 w 210"/>
                  <a:gd name="T21" fmla="*/ 29 h 51"/>
                  <a:gd name="T22" fmla="*/ 106 w 210"/>
                  <a:gd name="T23" fmla="*/ 22 h 51"/>
                  <a:gd name="T24" fmla="*/ 114 w 210"/>
                  <a:gd name="T25" fmla="*/ 34 h 51"/>
                  <a:gd name="T26" fmla="*/ 106 w 210"/>
                  <a:gd name="T27" fmla="*/ 42 h 51"/>
                  <a:gd name="T28" fmla="*/ 90 w 210"/>
                  <a:gd name="T29" fmla="*/ 9 h 51"/>
                  <a:gd name="T30" fmla="*/ 99 w 210"/>
                  <a:gd name="T31" fmla="*/ 17 h 51"/>
                  <a:gd name="T32" fmla="*/ 90 w 210"/>
                  <a:gd name="T33" fmla="*/ 9 h 51"/>
                  <a:gd name="T34" fmla="*/ 99 w 210"/>
                  <a:gd name="T35" fmla="*/ 22 h 51"/>
                  <a:gd name="T36" fmla="*/ 90 w 210"/>
                  <a:gd name="T37" fmla="*/ 29 h 51"/>
                  <a:gd name="T38" fmla="*/ 90 w 210"/>
                  <a:gd name="T39" fmla="*/ 34 h 51"/>
                  <a:gd name="T40" fmla="*/ 99 w 210"/>
                  <a:gd name="T41" fmla="*/ 42 h 51"/>
                  <a:gd name="T42" fmla="*/ 90 w 210"/>
                  <a:gd name="T43" fmla="*/ 34 h 51"/>
                  <a:gd name="T44" fmla="*/ 83 w 210"/>
                  <a:gd name="T45" fmla="*/ 9 h 51"/>
                  <a:gd name="T46" fmla="*/ 75 w 210"/>
                  <a:gd name="T47" fmla="*/ 17 h 51"/>
                  <a:gd name="T48" fmla="*/ 75 w 210"/>
                  <a:gd name="T49" fmla="*/ 22 h 51"/>
                  <a:gd name="T50" fmla="*/ 83 w 210"/>
                  <a:gd name="T51" fmla="*/ 29 h 51"/>
                  <a:gd name="T52" fmla="*/ 75 w 210"/>
                  <a:gd name="T53" fmla="*/ 22 h 51"/>
                  <a:gd name="T54" fmla="*/ 83 w 210"/>
                  <a:gd name="T55" fmla="*/ 34 h 51"/>
                  <a:gd name="T56" fmla="*/ 75 w 210"/>
                  <a:gd name="T57" fmla="*/ 42 h 51"/>
                  <a:gd name="T58" fmla="*/ 60 w 210"/>
                  <a:gd name="T59" fmla="*/ 9 h 51"/>
                  <a:gd name="T60" fmla="*/ 68 w 210"/>
                  <a:gd name="T61" fmla="*/ 17 h 51"/>
                  <a:gd name="T62" fmla="*/ 60 w 210"/>
                  <a:gd name="T63" fmla="*/ 9 h 51"/>
                  <a:gd name="T64" fmla="*/ 68 w 210"/>
                  <a:gd name="T65" fmla="*/ 22 h 51"/>
                  <a:gd name="T66" fmla="*/ 60 w 210"/>
                  <a:gd name="T67" fmla="*/ 29 h 51"/>
                  <a:gd name="T68" fmla="*/ 60 w 210"/>
                  <a:gd name="T69" fmla="*/ 34 h 51"/>
                  <a:gd name="T70" fmla="*/ 68 w 210"/>
                  <a:gd name="T71" fmla="*/ 42 h 51"/>
                  <a:gd name="T72" fmla="*/ 60 w 210"/>
                  <a:gd name="T73" fmla="*/ 34 h 51"/>
                  <a:gd name="T74" fmla="*/ 52 w 210"/>
                  <a:gd name="T75" fmla="*/ 9 h 51"/>
                  <a:gd name="T76" fmla="*/ 44 w 210"/>
                  <a:gd name="T77" fmla="*/ 17 h 51"/>
                  <a:gd name="T78" fmla="*/ 44 w 210"/>
                  <a:gd name="T79" fmla="*/ 22 h 51"/>
                  <a:gd name="T80" fmla="*/ 52 w 210"/>
                  <a:gd name="T81" fmla="*/ 29 h 51"/>
                  <a:gd name="T82" fmla="*/ 44 w 210"/>
                  <a:gd name="T83" fmla="*/ 22 h 51"/>
                  <a:gd name="T84" fmla="*/ 52 w 210"/>
                  <a:gd name="T85" fmla="*/ 34 h 51"/>
                  <a:gd name="T86" fmla="*/ 44 w 210"/>
                  <a:gd name="T87" fmla="*/ 42 h 51"/>
                  <a:gd name="T88" fmla="*/ 29 w 210"/>
                  <a:gd name="T89" fmla="*/ 9 h 51"/>
                  <a:gd name="T90" fmla="*/ 37 w 210"/>
                  <a:gd name="T91" fmla="*/ 17 h 51"/>
                  <a:gd name="T92" fmla="*/ 29 w 210"/>
                  <a:gd name="T93" fmla="*/ 9 h 51"/>
                  <a:gd name="T94" fmla="*/ 37 w 210"/>
                  <a:gd name="T95" fmla="*/ 22 h 51"/>
                  <a:gd name="T96" fmla="*/ 29 w 210"/>
                  <a:gd name="T97" fmla="*/ 29 h 51"/>
                  <a:gd name="T98" fmla="*/ 29 w 210"/>
                  <a:gd name="T99" fmla="*/ 34 h 51"/>
                  <a:gd name="T100" fmla="*/ 37 w 210"/>
                  <a:gd name="T101" fmla="*/ 42 h 51"/>
                  <a:gd name="T102" fmla="*/ 29 w 210"/>
                  <a:gd name="T103" fmla="*/ 34 h 51"/>
                  <a:gd name="T104" fmla="*/ 22 w 210"/>
                  <a:gd name="T105" fmla="*/ 9 h 51"/>
                  <a:gd name="T106" fmla="*/ 13 w 210"/>
                  <a:gd name="T107" fmla="*/ 17 h 51"/>
                  <a:gd name="T108" fmla="*/ 13 w 210"/>
                  <a:gd name="T109" fmla="*/ 22 h 51"/>
                  <a:gd name="T110" fmla="*/ 22 w 210"/>
                  <a:gd name="T111" fmla="*/ 29 h 51"/>
                  <a:gd name="T112" fmla="*/ 13 w 210"/>
                  <a:gd name="T113" fmla="*/ 22 h 51"/>
                  <a:gd name="T114" fmla="*/ 22 w 210"/>
                  <a:gd name="T115" fmla="*/ 34 h 51"/>
                  <a:gd name="T116" fmla="*/ 13 w 210"/>
                  <a:gd name="T117"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1">
                    <a:moveTo>
                      <a:pt x="14" y="51"/>
                    </a:moveTo>
                    <a:cubicBezTo>
                      <a:pt x="197" y="51"/>
                      <a:pt x="197" y="51"/>
                      <a:pt x="197" y="51"/>
                    </a:cubicBezTo>
                    <a:cubicBezTo>
                      <a:pt x="204" y="51"/>
                      <a:pt x="210" y="46"/>
                      <a:pt x="210" y="39"/>
                    </a:cubicBezTo>
                    <a:cubicBezTo>
                      <a:pt x="210" y="12"/>
                      <a:pt x="210" y="12"/>
                      <a:pt x="210" y="12"/>
                    </a:cubicBezTo>
                    <a:cubicBezTo>
                      <a:pt x="210" y="5"/>
                      <a:pt x="204" y="0"/>
                      <a:pt x="197" y="0"/>
                    </a:cubicBezTo>
                    <a:cubicBezTo>
                      <a:pt x="14" y="0"/>
                      <a:pt x="14" y="0"/>
                      <a:pt x="14" y="0"/>
                    </a:cubicBezTo>
                    <a:cubicBezTo>
                      <a:pt x="6" y="0"/>
                      <a:pt x="0" y="5"/>
                      <a:pt x="0" y="12"/>
                    </a:cubicBezTo>
                    <a:cubicBezTo>
                      <a:pt x="0" y="39"/>
                      <a:pt x="0" y="39"/>
                      <a:pt x="0" y="39"/>
                    </a:cubicBezTo>
                    <a:cubicBezTo>
                      <a:pt x="0" y="46"/>
                      <a:pt x="6" y="51"/>
                      <a:pt x="14" y="51"/>
                    </a:cubicBezTo>
                    <a:close/>
                    <a:moveTo>
                      <a:pt x="181" y="16"/>
                    </a:moveTo>
                    <a:cubicBezTo>
                      <a:pt x="187" y="16"/>
                      <a:pt x="192" y="20"/>
                      <a:pt x="192" y="26"/>
                    </a:cubicBezTo>
                    <a:cubicBezTo>
                      <a:pt x="192" y="31"/>
                      <a:pt x="187" y="35"/>
                      <a:pt x="181" y="35"/>
                    </a:cubicBezTo>
                    <a:cubicBezTo>
                      <a:pt x="175" y="35"/>
                      <a:pt x="171" y="31"/>
                      <a:pt x="171" y="26"/>
                    </a:cubicBezTo>
                    <a:cubicBezTo>
                      <a:pt x="171" y="20"/>
                      <a:pt x="175" y="16"/>
                      <a:pt x="181" y="16"/>
                    </a:cubicBezTo>
                    <a:close/>
                    <a:moveTo>
                      <a:pt x="106" y="9"/>
                    </a:moveTo>
                    <a:cubicBezTo>
                      <a:pt x="114" y="9"/>
                      <a:pt x="114" y="9"/>
                      <a:pt x="114" y="9"/>
                    </a:cubicBezTo>
                    <a:cubicBezTo>
                      <a:pt x="114" y="17"/>
                      <a:pt x="114" y="17"/>
                      <a:pt x="114" y="17"/>
                    </a:cubicBezTo>
                    <a:cubicBezTo>
                      <a:pt x="106" y="17"/>
                      <a:pt x="106" y="17"/>
                      <a:pt x="106" y="17"/>
                    </a:cubicBezTo>
                    <a:lnTo>
                      <a:pt x="106" y="9"/>
                    </a:lnTo>
                    <a:close/>
                    <a:moveTo>
                      <a:pt x="106" y="22"/>
                    </a:moveTo>
                    <a:cubicBezTo>
                      <a:pt x="114" y="22"/>
                      <a:pt x="114" y="22"/>
                      <a:pt x="114" y="22"/>
                    </a:cubicBezTo>
                    <a:cubicBezTo>
                      <a:pt x="114" y="29"/>
                      <a:pt x="114" y="29"/>
                      <a:pt x="114" y="29"/>
                    </a:cubicBezTo>
                    <a:cubicBezTo>
                      <a:pt x="106" y="29"/>
                      <a:pt x="106" y="29"/>
                      <a:pt x="106" y="29"/>
                    </a:cubicBezTo>
                    <a:lnTo>
                      <a:pt x="106" y="22"/>
                    </a:lnTo>
                    <a:close/>
                    <a:moveTo>
                      <a:pt x="106" y="34"/>
                    </a:moveTo>
                    <a:cubicBezTo>
                      <a:pt x="114" y="34"/>
                      <a:pt x="114" y="34"/>
                      <a:pt x="114" y="34"/>
                    </a:cubicBezTo>
                    <a:cubicBezTo>
                      <a:pt x="114" y="42"/>
                      <a:pt x="114" y="42"/>
                      <a:pt x="114" y="42"/>
                    </a:cubicBezTo>
                    <a:cubicBezTo>
                      <a:pt x="106" y="42"/>
                      <a:pt x="106" y="42"/>
                      <a:pt x="106" y="42"/>
                    </a:cubicBezTo>
                    <a:lnTo>
                      <a:pt x="106" y="34"/>
                    </a:lnTo>
                    <a:close/>
                    <a:moveTo>
                      <a:pt x="90" y="9"/>
                    </a:moveTo>
                    <a:cubicBezTo>
                      <a:pt x="99" y="9"/>
                      <a:pt x="99" y="9"/>
                      <a:pt x="99" y="9"/>
                    </a:cubicBezTo>
                    <a:cubicBezTo>
                      <a:pt x="99" y="17"/>
                      <a:pt x="99" y="17"/>
                      <a:pt x="99" y="17"/>
                    </a:cubicBezTo>
                    <a:cubicBezTo>
                      <a:pt x="90" y="17"/>
                      <a:pt x="90" y="17"/>
                      <a:pt x="90" y="17"/>
                    </a:cubicBezTo>
                    <a:lnTo>
                      <a:pt x="90" y="9"/>
                    </a:lnTo>
                    <a:close/>
                    <a:moveTo>
                      <a:pt x="90" y="22"/>
                    </a:moveTo>
                    <a:cubicBezTo>
                      <a:pt x="99" y="22"/>
                      <a:pt x="99" y="22"/>
                      <a:pt x="99" y="22"/>
                    </a:cubicBezTo>
                    <a:cubicBezTo>
                      <a:pt x="99" y="29"/>
                      <a:pt x="99" y="29"/>
                      <a:pt x="99" y="29"/>
                    </a:cubicBezTo>
                    <a:cubicBezTo>
                      <a:pt x="90" y="29"/>
                      <a:pt x="90" y="29"/>
                      <a:pt x="90" y="29"/>
                    </a:cubicBezTo>
                    <a:lnTo>
                      <a:pt x="90" y="22"/>
                    </a:lnTo>
                    <a:close/>
                    <a:moveTo>
                      <a:pt x="90" y="34"/>
                    </a:moveTo>
                    <a:cubicBezTo>
                      <a:pt x="99" y="34"/>
                      <a:pt x="99" y="34"/>
                      <a:pt x="99" y="34"/>
                    </a:cubicBezTo>
                    <a:cubicBezTo>
                      <a:pt x="99" y="42"/>
                      <a:pt x="99" y="42"/>
                      <a:pt x="99" y="42"/>
                    </a:cubicBezTo>
                    <a:cubicBezTo>
                      <a:pt x="90" y="42"/>
                      <a:pt x="90" y="42"/>
                      <a:pt x="90" y="42"/>
                    </a:cubicBezTo>
                    <a:lnTo>
                      <a:pt x="90" y="34"/>
                    </a:lnTo>
                    <a:close/>
                    <a:moveTo>
                      <a:pt x="75" y="9"/>
                    </a:moveTo>
                    <a:cubicBezTo>
                      <a:pt x="83" y="9"/>
                      <a:pt x="83" y="9"/>
                      <a:pt x="83" y="9"/>
                    </a:cubicBezTo>
                    <a:cubicBezTo>
                      <a:pt x="83" y="17"/>
                      <a:pt x="83" y="17"/>
                      <a:pt x="83" y="17"/>
                    </a:cubicBezTo>
                    <a:cubicBezTo>
                      <a:pt x="75" y="17"/>
                      <a:pt x="75" y="17"/>
                      <a:pt x="75" y="17"/>
                    </a:cubicBezTo>
                    <a:lnTo>
                      <a:pt x="75" y="9"/>
                    </a:lnTo>
                    <a:close/>
                    <a:moveTo>
                      <a:pt x="75" y="22"/>
                    </a:moveTo>
                    <a:cubicBezTo>
                      <a:pt x="83" y="22"/>
                      <a:pt x="83" y="22"/>
                      <a:pt x="83" y="22"/>
                    </a:cubicBezTo>
                    <a:cubicBezTo>
                      <a:pt x="83" y="29"/>
                      <a:pt x="83" y="29"/>
                      <a:pt x="83" y="29"/>
                    </a:cubicBezTo>
                    <a:cubicBezTo>
                      <a:pt x="75" y="29"/>
                      <a:pt x="75" y="29"/>
                      <a:pt x="75" y="29"/>
                    </a:cubicBezTo>
                    <a:lnTo>
                      <a:pt x="75" y="22"/>
                    </a:lnTo>
                    <a:close/>
                    <a:moveTo>
                      <a:pt x="75" y="34"/>
                    </a:moveTo>
                    <a:cubicBezTo>
                      <a:pt x="83" y="34"/>
                      <a:pt x="83" y="34"/>
                      <a:pt x="83" y="34"/>
                    </a:cubicBezTo>
                    <a:cubicBezTo>
                      <a:pt x="83" y="42"/>
                      <a:pt x="83" y="42"/>
                      <a:pt x="83" y="42"/>
                    </a:cubicBezTo>
                    <a:cubicBezTo>
                      <a:pt x="75" y="42"/>
                      <a:pt x="75" y="42"/>
                      <a:pt x="75" y="42"/>
                    </a:cubicBezTo>
                    <a:lnTo>
                      <a:pt x="75" y="34"/>
                    </a:lnTo>
                    <a:close/>
                    <a:moveTo>
                      <a:pt x="60" y="9"/>
                    </a:moveTo>
                    <a:cubicBezTo>
                      <a:pt x="68" y="9"/>
                      <a:pt x="68" y="9"/>
                      <a:pt x="68" y="9"/>
                    </a:cubicBezTo>
                    <a:cubicBezTo>
                      <a:pt x="68" y="17"/>
                      <a:pt x="68" y="17"/>
                      <a:pt x="68" y="17"/>
                    </a:cubicBezTo>
                    <a:cubicBezTo>
                      <a:pt x="60" y="17"/>
                      <a:pt x="60" y="17"/>
                      <a:pt x="60" y="17"/>
                    </a:cubicBezTo>
                    <a:lnTo>
                      <a:pt x="60" y="9"/>
                    </a:lnTo>
                    <a:close/>
                    <a:moveTo>
                      <a:pt x="60" y="22"/>
                    </a:moveTo>
                    <a:cubicBezTo>
                      <a:pt x="68" y="22"/>
                      <a:pt x="68" y="22"/>
                      <a:pt x="68" y="22"/>
                    </a:cubicBezTo>
                    <a:cubicBezTo>
                      <a:pt x="68" y="29"/>
                      <a:pt x="68" y="29"/>
                      <a:pt x="68" y="29"/>
                    </a:cubicBezTo>
                    <a:cubicBezTo>
                      <a:pt x="60" y="29"/>
                      <a:pt x="60" y="29"/>
                      <a:pt x="60" y="29"/>
                    </a:cubicBezTo>
                    <a:lnTo>
                      <a:pt x="60" y="22"/>
                    </a:lnTo>
                    <a:close/>
                    <a:moveTo>
                      <a:pt x="60" y="34"/>
                    </a:moveTo>
                    <a:cubicBezTo>
                      <a:pt x="68" y="34"/>
                      <a:pt x="68" y="34"/>
                      <a:pt x="68" y="34"/>
                    </a:cubicBezTo>
                    <a:cubicBezTo>
                      <a:pt x="68" y="42"/>
                      <a:pt x="68" y="42"/>
                      <a:pt x="68" y="42"/>
                    </a:cubicBezTo>
                    <a:cubicBezTo>
                      <a:pt x="60" y="42"/>
                      <a:pt x="60" y="42"/>
                      <a:pt x="60" y="42"/>
                    </a:cubicBezTo>
                    <a:lnTo>
                      <a:pt x="60" y="34"/>
                    </a:lnTo>
                    <a:close/>
                    <a:moveTo>
                      <a:pt x="44" y="9"/>
                    </a:moveTo>
                    <a:cubicBezTo>
                      <a:pt x="52" y="9"/>
                      <a:pt x="52" y="9"/>
                      <a:pt x="52" y="9"/>
                    </a:cubicBezTo>
                    <a:cubicBezTo>
                      <a:pt x="52" y="17"/>
                      <a:pt x="52" y="17"/>
                      <a:pt x="52" y="17"/>
                    </a:cubicBezTo>
                    <a:cubicBezTo>
                      <a:pt x="44" y="17"/>
                      <a:pt x="44" y="17"/>
                      <a:pt x="44" y="17"/>
                    </a:cubicBezTo>
                    <a:lnTo>
                      <a:pt x="44" y="9"/>
                    </a:lnTo>
                    <a:close/>
                    <a:moveTo>
                      <a:pt x="44" y="22"/>
                    </a:moveTo>
                    <a:cubicBezTo>
                      <a:pt x="52" y="22"/>
                      <a:pt x="52" y="22"/>
                      <a:pt x="52" y="22"/>
                    </a:cubicBezTo>
                    <a:cubicBezTo>
                      <a:pt x="52" y="29"/>
                      <a:pt x="52" y="29"/>
                      <a:pt x="52" y="29"/>
                    </a:cubicBezTo>
                    <a:cubicBezTo>
                      <a:pt x="44" y="29"/>
                      <a:pt x="44" y="29"/>
                      <a:pt x="44" y="29"/>
                    </a:cubicBezTo>
                    <a:lnTo>
                      <a:pt x="44" y="22"/>
                    </a:lnTo>
                    <a:close/>
                    <a:moveTo>
                      <a:pt x="44" y="34"/>
                    </a:moveTo>
                    <a:cubicBezTo>
                      <a:pt x="52" y="34"/>
                      <a:pt x="52" y="34"/>
                      <a:pt x="52" y="34"/>
                    </a:cubicBezTo>
                    <a:cubicBezTo>
                      <a:pt x="52" y="42"/>
                      <a:pt x="52" y="42"/>
                      <a:pt x="52" y="42"/>
                    </a:cubicBezTo>
                    <a:cubicBezTo>
                      <a:pt x="44" y="42"/>
                      <a:pt x="44" y="42"/>
                      <a:pt x="44" y="42"/>
                    </a:cubicBezTo>
                    <a:lnTo>
                      <a:pt x="44" y="34"/>
                    </a:lnTo>
                    <a:close/>
                    <a:moveTo>
                      <a:pt x="29" y="9"/>
                    </a:moveTo>
                    <a:cubicBezTo>
                      <a:pt x="37" y="9"/>
                      <a:pt x="37" y="9"/>
                      <a:pt x="37" y="9"/>
                    </a:cubicBezTo>
                    <a:cubicBezTo>
                      <a:pt x="37" y="17"/>
                      <a:pt x="37" y="17"/>
                      <a:pt x="37" y="17"/>
                    </a:cubicBezTo>
                    <a:cubicBezTo>
                      <a:pt x="29" y="17"/>
                      <a:pt x="29" y="17"/>
                      <a:pt x="29" y="17"/>
                    </a:cubicBezTo>
                    <a:lnTo>
                      <a:pt x="29" y="9"/>
                    </a:lnTo>
                    <a:close/>
                    <a:moveTo>
                      <a:pt x="29" y="22"/>
                    </a:moveTo>
                    <a:cubicBezTo>
                      <a:pt x="37" y="22"/>
                      <a:pt x="37" y="22"/>
                      <a:pt x="37" y="22"/>
                    </a:cubicBezTo>
                    <a:cubicBezTo>
                      <a:pt x="37" y="29"/>
                      <a:pt x="37" y="29"/>
                      <a:pt x="37" y="29"/>
                    </a:cubicBezTo>
                    <a:cubicBezTo>
                      <a:pt x="29" y="29"/>
                      <a:pt x="29" y="29"/>
                      <a:pt x="29" y="29"/>
                    </a:cubicBezTo>
                    <a:lnTo>
                      <a:pt x="29" y="22"/>
                    </a:lnTo>
                    <a:close/>
                    <a:moveTo>
                      <a:pt x="29" y="34"/>
                    </a:moveTo>
                    <a:cubicBezTo>
                      <a:pt x="37" y="34"/>
                      <a:pt x="37" y="34"/>
                      <a:pt x="37" y="34"/>
                    </a:cubicBezTo>
                    <a:cubicBezTo>
                      <a:pt x="37" y="42"/>
                      <a:pt x="37" y="42"/>
                      <a:pt x="37" y="42"/>
                    </a:cubicBezTo>
                    <a:cubicBezTo>
                      <a:pt x="29" y="42"/>
                      <a:pt x="29" y="42"/>
                      <a:pt x="29" y="42"/>
                    </a:cubicBezTo>
                    <a:lnTo>
                      <a:pt x="29" y="34"/>
                    </a:lnTo>
                    <a:close/>
                    <a:moveTo>
                      <a:pt x="13" y="9"/>
                    </a:moveTo>
                    <a:cubicBezTo>
                      <a:pt x="22" y="9"/>
                      <a:pt x="22" y="9"/>
                      <a:pt x="22" y="9"/>
                    </a:cubicBezTo>
                    <a:cubicBezTo>
                      <a:pt x="22" y="17"/>
                      <a:pt x="22" y="17"/>
                      <a:pt x="22" y="17"/>
                    </a:cubicBezTo>
                    <a:cubicBezTo>
                      <a:pt x="13" y="17"/>
                      <a:pt x="13" y="17"/>
                      <a:pt x="13" y="17"/>
                    </a:cubicBezTo>
                    <a:lnTo>
                      <a:pt x="13" y="9"/>
                    </a:lnTo>
                    <a:close/>
                    <a:moveTo>
                      <a:pt x="13" y="22"/>
                    </a:moveTo>
                    <a:cubicBezTo>
                      <a:pt x="22" y="22"/>
                      <a:pt x="22" y="22"/>
                      <a:pt x="22" y="22"/>
                    </a:cubicBezTo>
                    <a:cubicBezTo>
                      <a:pt x="22" y="29"/>
                      <a:pt x="22" y="29"/>
                      <a:pt x="22" y="29"/>
                    </a:cubicBezTo>
                    <a:cubicBezTo>
                      <a:pt x="13" y="29"/>
                      <a:pt x="13" y="29"/>
                      <a:pt x="13" y="29"/>
                    </a:cubicBezTo>
                    <a:lnTo>
                      <a:pt x="13" y="22"/>
                    </a:lnTo>
                    <a:close/>
                    <a:moveTo>
                      <a:pt x="13" y="34"/>
                    </a:moveTo>
                    <a:cubicBezTo>
                      <a:pt x="22" y="34"/>
                      <a:pt x="22" y="34"/>
                      <a:pt x="22" y="34"/>
                    </a:cubicBezTo>
                    <a:cubicBezTo>
                      <a:pt x="22" y="42"/>
                      <a:pt x="22" y="42"/>
                      <a:pt x="22" y="42"/>
                    </a:cubicBezTo>
                    <a:cubicBezTo>
                      <a:pt x="13" y="42"/>
                      <a:pt x="13" y="42"/>
                      <a:pt x="13" y="42"/>
                    </a:cubicBezTo>
                    <a:lnTo>
                      <a:pt x="1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7" name="Freeform 6"/>
              <p:cNvSpPr>
                <a:spLocks noEditPoints="1"/>
              </p:cNvSpPr>
              <p:nvPr/>
            </p:nvSpPr>
            <p:spPr bwMode="auto">
              <a:xfrm>
                <a:off x="1808098" y="4579301"/>
                <a:ext cx="919957" cy="228617"/>
              </a:xfrm>
              <a:custGeom>
                <a:avLst/>
                <a:gdLst>
                  <a:gd name="T0" fmla="*/ 197 w 210"/>
                  <a:gd name="T1" fmla="*/ 52 h 52"/>
                  <a:gd name="T2" fmla="*/ 210 w 210"/>
                  <a:gd name="T3" fmla="*/ 12 h 52"/>
                  <a:gd name="T4" fmla="*/ 14 w 210"/>
                  <a:gd name="T5" fmla="*/ 0 h 52"/>
                  <a:gd name="T6" fmla="*/ 0 w 210"/>
                  <a:gd name="T7" fmla="*/ 40 h 52"/>
                  <a:gd name="T8" fmla="*/ 181 w 210"/>
                  <a:gd name="T9" fmla="*/ 17 h 52"/>
                  <a:gd name="T10" fmla="*/ 181 w 210"/>
                  <a:gd name="T11" fmla="*/ 35 h 52"/>
                  <a:gd name="T12" fmla="*/ 181 w 210"/>
                  <a:gd name="T13" fmla="*/ 17 h 52"/>
                  <a:gd name="T14" fmla="*/ 114 w 210"/>
                  <a:gd name="T15" fmla="*/ 10 h 52"/>
                  <a:gd name="T16" fmla="*/ 106 w 210"/>
                  <a:gd name="T17" fmla="*/ 17 h 52"/>
                  <a:gd name="T18" fmla="*/ 106 w 210"/>
                  <a:gd name="T19" fmla="*/ 23 h 52"/>
                  <a:gd name="T20" fmla="*/ 114 w 210"/>
                  <a:gd name="T21" fmla="*/ 30 h 52"/>
                  <a:gd name="T22" fmla="*/ 106 w 210"/>
                  <a:gd name="T23" fmla="*/ 23 h 52"/>
                  <a:gd name="T24" fmla="*/ 114 w 210"/>
                  <a:gd name="T25" fmla="*/ 35 h 52"/>
                  <a:gd name="T26" fmla="*/ 106 w 210"/>
                  <a:gd name="T27" fmla="*/ 42 h 52"/>
                  <a:gd name="T28" fmla="*/ 90 w 210"/>
                  <a:gd name="T29" fmla="*/ 10 h 52"/>
                  <a:gd name="T30" fmla="*/ 99 w 210"/>
                  <a:gd name="T31" fmla="*/ 17 h 52"/>
                  <a:gd name="T32" fmla="*/ 90 w 210"/>
                  <a:gd name="T33" fmla="*/ 10 h 52"/>
                  <a:gd name="T34" fmla="*/ 99 w 210"/>
                  <a:gd name="T35" fmla="*/ 23 h 52"/>
                  <a:gd name="T36" fmla="*/ 90 w 210"/>
                  <a:gd name="T37" fmla="*/ 30 h 52"/>
                  <a:gd name="T38" fmla="*/ 90 w 210"/>
                  <a:gd name="T39" fmla="*/ 35 h 52"/>
                  <a:gd name="T40" fmla="*/ 99 w 210"/>
                  <a:gd name="T41" fmla="*/ 42 h 52"/>
                  <a:gd name="T42" fmla="*/ 90 w 210"/>
                  <a:gd name="T43" fmla="*/ 35 h 52"/>
                  <a:gd name="T44" fmla="*/ 83 w 210"/>
                  <a:gd name="T45" fmla="*/ 10 h 52"/>
                  <a:gd name="T46" fmla="*/ 75 w 210"/>
                  <a:gd name="T47" fmla="*/ 17 h 52"/>
                  <a:gd name="T48" fmla="*/ 75 w 210"/>
                  <a:gd name="T49" fmla="*/ 23 h 52"/>
                  <a:gd name="T50" fmla="*/ 83 w 210"/>
                  <a:gd name="T51" fmla="*/ 30 h 52"/>
                  <a:gd name="T52" fmla="*/ 75 w 210"/>
                  <a:gd name="T53" fmla="*/ 23 h 52"/>
                  <a:gd name="T54" fmla="*/ 83 w 210"/>
                  <a:gd name="T55" fmla="*/ 35 h 52"/>
                  <a:gd name="T56" fmla="*/ 75 w 210"/>
                  <a:gd name="T57" fmla="*/ 42 h 52"/>
                  <a:gd name="T58" fmla="*/ 60 w 210"/>
                  <a:gd name="T59" fmla="*/ 10 h 52"/>
                  <a:gd name="T60" fmla="*/ 68 w 210"/>
                  <a:gd name="T61" fmla="*/ 17 h 52"/>
                  <a:gd name="T62" fmla="*/ 60 w 210"/>
                  <a:gd name="T63" fmla="*/ 10 h 52"/>
                  <a:gd name="T64" fmla="*/ 68 w 210"/>
                  <a:gd name="T65" fmla="*/ 23 h 52"/>
                  <a:gd name="T66" fmla="*/ 60 w 210"/>
                  <a:gd name="T67" fmla="*/ 30 h 52"/>
                  <a:gd name="T68" fmla="*/ 60 w 210"/>
                  <a:gd name="T69" fmla="*/ 35 h 52"/>
                  <a:gd name="T70" fmla="*/ 68 w 210"/>
                  <a:gd name="T71" fmla="*/ 42 h 52"/>
                  <a:gd name="T72" fmla="*/ 60 w 210"/>
                  <a:gd name="T73" fmla="*/ 35 h 52"/>
                  <a:gd name="T74" fmla="*/ 52 w 210"/>
                  <a:gd name="T75" fmla="*/ 10 h 52"/>
                  <a:gd name="T76" fmla="*/ 44 w 210"/>
                  <a:gd name="T77" fmla="*/ 17 h 52"/>
                  <a:gd name="T78" fmla="*/ 44 w 210"/>
                  <a:gd name="T79" fmla="*/ 23 h 52"/>
                  <a:gd name="T80" fmla="*/ 52 w 210"/>
                  <a:gd name="T81" fmla="*/ 30 h 52"/>
                  <a:gd name="T82" fmla="*/ 44 w 210"/>
                  <a:gd name="T83" fmla="*/ 23 h 52"/>
                  <a:gd name="T84" fmla="*/ 52 w 210"/>
                  <a:gd name="T85" fmla="*/ 35 h 52"/>
                  <a:gd name="T86" fmla="*/ 44 w 210"/>
                  <a:gd name="T87" fmla="*/ 42 h 52"/>
                  <a:gd name="T88" fmla="*/ 29 w 210"/>
                  <a:gd name="T89" fmla="*/ 10 h 52"/>
                  <a:gd name="T90" fmla="*/ 37 w 210"/>
                  <a:gd name="T91" fmla="*/ 17 h 52"/>
                  <a:gd name="T92" fmla="*/ 29 w 210"/>
                  <a:gd name="T93" fmla="*/ 10 h 52"/>
                  <a:gd name="T94" fmla="*/ 37 w 210"/>
                  <a:gd name="T95" fmla="*/ 23 h 52"/>
                  <a:gd name="T96" fmla="*/ 29 w 210"/>
                  <a:gd name="T97" fmla="*/ 30 h 52"/>
                  <a:gd name="T98" fmla="*/ 29 w 210"/>
                  <a:gd name="T99" fmla="*/ 35 h 52"/>
                  <a:gd name="T100" fmla="*/ 37 w 210"/>
                  <a:gd name="T101" fmla="*/ 42 h 52"/>
                  <a:gd name="T102" fmla="*/ 29 w 210"/>
                  <a:gd name="T103" fmla="*/ 35 h 52"/>
                  <a:gd name="T104" fmla="*/ 22 w 210"/>
                  <a:gd name="T105" fmla="*/ 10 h 52"/>
                  <a:gd name="T106" fmla="*/ 13 w 210"/>
                  <a:gd name="T107" fmla="*/ 17 h 52"/>
                  <a:gd name="T108" fmla="*/ 13 w 210"/>
                  <a:gd name="T109" fmla="*/ 23 h 52"/>
                  <a:gd name="T110" fmla="*/ 22 w 210"/>
                  <a:gd name="T111" fmla="*/ 30 h 52"/>
                  <a:gd name="T112" fmla="*/ 13 w 210"/>
                  <a:gd name="T113" fmla="*/ 23 h 52"/>
                  <a:gd name="T114" fmla="*/ 22 w 210"/>
                  <a:gd name="T115" fmla="*/ 35 h 52"/>
                  <a:gd name="T116" fmla="*/ 13 w 210"/>
                  <a:gd name="T1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2">
                    <a:moveTo>
                      <a:pt x="14" y="52"/>
                    </a:moveTo>
                    <a:cubicBezTo>
                      <a:pt x="94" y="52"/>
                      <a:pt x="197" y="52"/>
                      <a:pt x="197" y="52"/>
                    </a:cubicBezTo>
                    <a:cubicBezTo>
                      <a:pt x="204" y="52"/>
                      <a:pt x="210" y="46"/>
                      <a:pt x="210" y="40"/>
                    </a:cubicBezTo>
                    <a:cubicBezTo>
                      <a:pt x="210" y="12"/>
                      <a:pt x="210" y="12"/>
                      <a:pt x="210" y="12"/>
                    </a:cubicBezTo>
                    <a:cubicBezTo>
                      <a:pt x="210" y="6"/>
                      <a:pt x="204" y="0"/>
                      <a:pt x="197" y="0"/>
                    </a:cubicBezTo>
                    <a:cubicBezTo>
                      <a:pt x="14" y="0"/>
                      <a:pt x="14" y="0"/>
                      <a:pt x="14" y="0"/>
                    </a:cubicBezTo>
                    <a:cubicBezTo>
                      <a:pt x="6" y="0"/>
                      <a:pt x="0" y="6"/>
                      <a:pt x="0" y="12"/>
                    </a:cubicBezTo>
                    <a:cubicBezTo>
                      <a:pt x="0" y="40"/>
                      <a:pt x="0" y="40"/>
                      <a:pt x="0" y="40"/>
                    </a:cubicBezTo>
                    <a:cubicBezTo>
                      <a:pt x="0" y="46"/>
                      <a:pt x="6" y="52"/>
                      <a:pt x="14" y="52"/>
                    </a:cubicBezTo>
                    <a:close/>
                    <a:moveTo>
                      <a:pt x="181" y="17"/>
                    </a:moveTo>
                    <a:cubicBezTo>
                      <a:pt x="187" y="17"/>
                      <a:pt x="192" y="21"/>
                      <a:pt x="192" y="26"/>
                    </a:cubicBezTo>
                    <a:cubicBezTo>
                      <a:pt x="192" y="31"/>
                      <a:pt x="187" y="35"/>
                      <a:pt x="181" y="35"/>
                    </a:cubicBezTo>
                    <a:cubicBezTo>
                      <a:pt x="175" y="35"/>
                      <a:pt x="171" y="31"/>
                      <a:pt x="171" y="26"/>
                    </a:cubicBezTo>
                    <a:cubicBezTo>
                      <a:pt x="171" y="21"/>
                      <a:pt x="175" y="17"/>
                      <a:pt x="181" y="17"/>
                    </a:cubicBezTo>
                    <a:close/>
                    <a:moveTo>
                      <a:pt x="106" y="10"/>
                    </a:moveTo>
                    <a:cubicBezTo>
                      <a:pt x="114" y="10"/>
                      <a:pt x="114" y="10"/>
                      <a:pt x="114" y="10"/>
                    </a:cubicBezTo>
                    <a:cubicBezTo>
                      <a:pt x="114" y="17"/>
                      <a:pt x="114" y="17"/>
                      <a:pt x="114" y="17"/>
                    </a:cubicBezTo>
                    <a:cubicBezTo>
                      <a:pt x="106" y="17"/>
                      <a:pt x="106" y="17"/>
                      <a:pt x="106" y="17"/>
                    </a:cubicBezTo>
                    <a:lnTo>
                      <a:pt x="106" y="10"/>
                    </a:lnTo>
                    <a:close/>
                    <a:moveTo>
                      <a:pt x="106" y="23"/>
                    </a:moveTo>
                    <a:cubicBezTo>
                      <a:pt x="114" y="23"/>
                      <a:pt x="114" y="23"/>
                      <a:pt x="114" y="23"/>
                    </a:cubicBezTo>
                    <a:cubicBezTo>
                      <a:pt x="114" y="30"/>
                      <a:pt x="114" y="30"/>
                      <a:pt x="114" y="30"/>
                    </a:cubicBezTo>
                    <a:cubicBezTo>
                      <a:pt x="106" y="30"/>
                      <a:pt x="106" y="30"/>
                      <a:pt x="106" y="30"/>
                    </a:cubicBezTo>
                    <a:lnTo>
                      <a:pt x="106" y="23"/>
                    </a:lnTo>
                    <a:close/>
                    <a:moveTo>
                      <a:pt x="106" y="35"/>
                    </a:moveTo>
                    <a:cubicBezTo>
                      <a:pt x="114" y="35"/>
                      <a:pt x="114" y="35"/>
                      <a:pt x="114" y="35"/>
                    </a:cubicBezTo>
                    <a:cubicBezTo>
                      <a:pt x="114" y="42"/>
                      <a:pt x="114" y="42"/>
                      <a:pt x="114" y="42"/>
                    </a:cubicBezTo>
                    <a:cubicBezTo>
                      <a:pt x="106" y="42"/>
                      <a:pt x="106" y="42"/>
                      <a:pt x="106" y="42"/>
                    </a:cubicBezTo>
                    <a:lnTo>
                      <a:pt x="106" y="35"/>
                    </a:lnTo>
                    <a:close/>
                    <a:moveTo>
                      <a:pt x="90" y="10"/>
                    </a:moveTo>
                    <a:cubicBezTo>
                      <a:pt x="99" y="10"/>
                      <a:pt x="99" y="10"/>
                      <a:pt x="99" y="10"/>
                    </a:cubicBezTo>
                    <a:cubicBezTo>
                      <a:pt x="99" y="17"/>
                      <a:pt x="99" y="17"/>
                      <a:pt x="99" y="17"/>
                    </a:cubicBezTo>
                    <a:cubicBezTo>
                      <a:pt x="90" y="17"/>
                      <a:pt x="90" y="17"/>
                      <a:pt x="90" y="17"/>
                    </a:cubicBezTo>
                    <a:lnTo>
                      <a:pt x="90" y="10"/>
                    </a:lnTo>
                    <a:close/>
                    <a:moveTo>
                      <a:pt x="90" y="23"/>
                    </a:moveTo>
                    <a:cubicBezTo>
                      <a:pt x="99" y="23"/>
                      <a:pt x="99" y="23"/>
                      <a:pt x="99" y="23"/>
                    </a:cubicBezTo>
                    <a:cubicBezTo>
                      <a:pt x="99" y="30"/>
                      <a:pt x="99" y="30"/>
                      <a:pt x="99" y="30"/>
                    </a:cubicBezTo>
                    <a:cubicBezTo>
                      <a:pt x="90" y="30"/>
                      <a:pt x="90" y="30"/>
                      <a:pt x="90" y="30"/>
                    </a:cubicBezTo>
                    <a:lnTo>
                      <a:pt x="90" y="23"/>
                    </a:lnTo>
                    <a:close/>
                    <a:moveTo>
                      <a:pt x="90" y="35"/>
                    </a:moveTo>
                    <a:cubicBezTo>
                      <a:pt x="99" y="35"/>
                      <a:pt x="99" y="35"/>
                      <a:pt x="99" y="35"/>
                    </a:cubicBezTo>
                    <a:cubicBezTo>
                      <a:pt x="99" y="42"/>
                      <a:pt x="99" y="42"/>
                      <a:pt x="99" y="42"/>
                    </a:cubicBezTo>
                    <a:cubicBezTo>
                      <a:pt x="90" y="42"/>
                      <a:pt x="90" y="42"/>
                      <a:pt x="90" y="42"/>
                    </a:cubicBezTo>
                    <a:cubicBezTo>
                      <a:pt x="90" y="35"/>
                      <a:pt x="90" y="35"/>
                      <a:pt x="90" y="35"/>
                    </a:cubicBezTo>
                    <a:close/>
                    <a:moveTo>
                      <a:pt x="75" y="10"/>
                    </a:moveTo>
                    <a:cubicBezTo>
                      <a:pt x="83" y="10"/>
                      <a:pt x="83" y="10"/>
                      <a:pt x="83" y="10"/>
                    </a:cubicBezTo>
                    <a:cubicBezTo>
                      <a:pt x="83" y="17"/>
                      <a:pt x="83" y="17"/>
                      <a:pt x="83" y="17"/>
                    </a:cubicBezTo>
                    <a:cubicBezTo>
                      <a:pt x="75" y="17"/>
                      <a:pt x="75" y="17"/>
                      <a:pt x="75" y="17"/>
                    </a:cubicBezTo>
                    <a:cubicBezTo>
                      <a:pt x="75" y="10"/>
                      <a:pt x="75" y="10"/>
                      <a:pt x="75" y="10"/>
                    </a:cubicBezTo>
                    <a:close/>
                    <a:moveTo>
                      <a:pt x="75" y="23"/>
                    </a:moveTo>
                    <a:cubicBezTo>
                      <a:pt x="83" y="23"/>
                      <a:pt x="83" y="23"/>
                      <a:pt x="83" y="23"/>
                    </a:cubicBezTo>
                    <a:cubicBezTo>
                      <a:pt x="83" y="30"/>
                      <a:pt x="83" y="30"/>
                      <a:pt x="83" y="30"/>
                    </a:cubicBezTo>
                    <a:cubicBezTo>
                      <a:pt x="75" y="30"/>
                      <a:pt x="75" y="30"/>
                      <a:pt x="75" y="30"/>
                    </a:cubicBezTo>
                    <a:cubicBezTo>
                      <a:pt x="75" y="23"/>
                      <a:pt x="75" y="23"/>
                      <a:pt x="75" y="23"/>
                    </a:cubicBezTo>
                    <a:close/>
                    <a:moveTo>
                      <a:pt x="75" y="35"/>
                    </a:moveTo>
                    <a:cubicBezTo>
                      <a:pt x="83" y="35"/>
                      <a:pt x="83" y="35"/>
                      <a:pt x="83" y="35"/>
                    </a:cubicBezTo>
                    <a:cubicBezTo>
                      <a:pt x="83" y="42"/>
                      <a:pt x="83" y="42"/>
                      <a:pt x="83" y="42"/>
                    </a:cubicBezTo>
                    <a:cubicBezTo>
                      <a:pt x="75" y="42"/>
                      <a:pt x="75" y="42"/>
                      <a:pt x="75" y="42"/>
                    </a:cubicBezTo>
                    <a:cubicBezTo>
                      <a:pt x="75" y="35"/>
                      <a:pt x="75" y="35"/>
                      <a:pt x="75" y="35"/>
                    </a:cubicBezTo>
                    <a:close/>
                    <a:moveTo>
                      <a:pt x="60" y="10"/>
                    </a:moveTo>
                    <a:cubicBezTo>
                      <a:pt x="68" y="10"/>
                      <a:pt x="68" y="10"/>
                      <a:pt x="68" y="10"/>
                    </a:cubicBezTo>
                    <a:cubicBezTo>
                      <a:pt x="68" y="17"/>
                      <a:pt x="68" y="17"/>
                      <a:pt x="68" y="17"/>
                    </a:cubicBezTo>
                    <a:cubicBezTo>
                      <a:pt x="60" y="17"/>
                      <a:pt x="60" y="17"/>
                      <a:pt x="60" y="17"/>
                    </a:cubicBezTo>
                    <a:cubicBezTo>
                      <a:pt x="60" y="10"/>
                      <a:pt x="60" y="10"/>
                      <a:pt x="60" y="10"/>
                    </a:cubicBezTo>
                    <a:close/>
                    <a:moveTo>
                      <a:pt x="60" y="23"/>
                    </a:moveTo>
                    <a:cubicBezTo>
                      <a:pt x="68" y="23"/>
                      <a:pt x="68" y="23"/>
                      <a:pt x="68" y="23"/>
                    </a:cubicBezTo>
                    <a:cubicBezTo>
                      <a:pt x="68" y="30"/>
                      <a:pt x="68" y="30"/>
                      <a:pt x="68" y="30"/>
                    </a:cubicBezTo>
                    <a:cubicBezTo>
                      <a:pt x="60" y="30"/>
                      <a:pt x="60" y="30"/>
                      <a:pt x="60" y="30"/>
                    </a:cubicBezTo>
                    <a:cubicBezTo>
                      <a:pt x="60" y="23"/>
                      <a:pt x="60" y="23"/>
                      <a:pt x="60" y="23"/>
                    </a:cubicBezTo>
                    <a:close/>
                    <a:moveTo>
                      <a:pt x="60" y="35"/>
                    </a:moveTo>
                    <a:cubicBezTo>
                      <a:pt x="68" y="35"/>
                      <a:pt x="68" y="35"/>
                      <a:pt x="68" y="35"/>
                    </a:cubicBezTo>
                    <a:cubicBezTo>
                      <a:pt x="68" y="42"/>
                      <a:pt x="68" y="42"/>
                      <a:pt x="68" y="42"/>
                    </a:cubicBezTo>
                    <a:cubicBezTo>
                      <a:pt x="60" y="42"/>
                      <a:pt x="60" y="42"/>
                      <a:pt x="60" y="42"/>
                    </a:cubicBezTo>
                    <a:cubicBezTo>
                      <a:pt x="60" y="35"/>
                      <a:pt x="60" y="35"/>
                      <a:pt x="60" y="35"/>
                    </a:cubicBezTo>
                    <a:close/>
                    <a:moveTo>
                      <a:pt x="44" y="10"/>
                    </a:moveTo>
                    <a:cubicBezTo>
                      <a:pt x="52" y="10"/>
                      <a:pt x="52" y="10"/>
                      <a:pt x="52" y="10"/>
                    </a:cubicBezTo>
                    <a:cubicBezTo>
                      <a:pt x="52" y="17"/>
                      <a:pt x="52" y="17"/>
                      <a:pt x="52" y="17"/>
                    </a:cubicBezTo>
                    <a:cubicBezTo>
                      <a:pt x="44" y="17"/>
                      <a:pt x="44" y="17"/>
                      <a:pt x="44" y="17"/>
                    </a:cubicBezTo>
                    <a:cubicBezTo>
                      <a:pt x="44" y="10"/>
                      <a:pt x="44" y="10"/>
                      <a:pt x="44" y="10"/>
                    </a:cubicBezTo>
                    <a:close/>
                    <a:moveTo>
                      <a:pt x="44" y="23"/>
                    </a:moveTo>
                    <a:cubicBezTo>
                      <a:pt x="52" y="23"/>
                      <a:pt x="52" y="23"/>
                      <a:pt x="52" y="23"/>
                    </a:cubicBezTo>
                    <a:cubicBezTo>
                      <a:pt x="52" y="30"/>
                      <a:pt x="52" y="30"/>
                      <a:pt x="52" y="30"/>
                    </a:cubicBezTo>
                    <a:cubicBezTo>
                      <a:pt x="44" y="30"/>
                      <a:pt x="44" y="30"/>
                      <a:pt x="44" y="30"/>
                    </a:cubicBezTo>
                    <a:cubicBezTo>
                      <a:pt x="44" y="23"/>
                      <a:pt x="44" y="23"/>
                      <a:pt x="44" y="23"/>
                    </a:cubicBezTo>
                    <a:close/>
                    <a:moveTo>
                      <a:pt x="44" y="35"/>
                    </a:moveTo>
                    <a:cubicBezTo>
                      <a:pt x="52" y="35"/>
                      <a:pt x="52" y="35"/>
                      <a:pt x="52" y="35"/>
                    </a:cubicBezTo>
                    <a:cubicBezTo>
                      <a:pt x="52" y="42"/>
                      <a:pt x="52" y="42"/>
                      <a:pt x="52" y="42"/>
                    </a:cubicBezTo>
                    <a:cubicBezTo>
                      <a:pt x="44" y="42"/>
                      <a:pt x="44" y="42"/>
                      <a:pt x="44" y="42"/>
                    </a:cubicBezTo>
                    <a:cubicBezTo>
                      <a:pt x="44" y="35"/>
                      <a:pt x="44" y="35"/>
                      <a:pt x="44" y="35"/>
                    </a:cubicBezTo>
                    <a:close/>
                    <a:moveTo>
                      <a:pt x="29" y="10"/>
                    </a:moveTo>
                    <a:cubicBezTo>
                      <a:pt x="37" y="10"/>
                      <a:pt x="37" y="10"/>
                      <a:pt x="37" y="10"/>
                    </a:cubicBezTo>
                    <a:cubicBezTo>
                      <a:pt x="37" y="17"/>
                      <a:pt x="37" y="17"/>
                      <a:pt x="37" y="17"/>
                    </a:cubicBezTo>
                    <a:cubicBezTo>
                      <a:pt x="29" y="17"/>
                      <a:pt x="29" y="17"/>
                      <a:pt x="29" y="17"/>
                    </a:cubicBezTo>
                    <a:cubicBezTo>
                      <a:pt x="29" y="10"/>
                      <a:pt x="29" y="10"/>
                      <a:pt x="29" y="10"/>
                    </a:cubicBezTo>
                    <a:close/>
                    <a:moveTo>
                      <a:pt x="29" y="23"/>
                    </a:moveTo>
                    <a:cubicBezTo>
                      <a:pt x="37" y="23"/>
                      <a:pt x="37" y="23"/>
                      <a:pt x="37" y="23"/>
                    </a:cubicBezTo>
                    <a:cubicBezTo>
                      <a:pt x="37" y="30"/>
                      <a:pt x="37" y="30"/>
                      <a:pt x="37" y="30"/>
                    </a:cubicBezTo>
                    <a:cubicBezTo>
                      <a:pt x="29" y="30"/>
                      <a:pt x="29" y="30"/>
                      <a:pt x="29" y="30"/>
                    </a:cubicBezTo>
                    <a:cubicBezTo>
                      <a:pt x="29" y="23"/>
                      <a:pt x="29" y="23"/>
                      <a:pt x="29" y="23"/>
                    </a:cubicBezTo>
                    <a:close/>
                    <a:moveTo>
                      <a:pt x="29" y="35"/>
                    </a:moveTo>
                    <a:cubicBezTo>
                      <a:pt x="37" y="35"/>
                      <a:pt x="37" y="35"/>
                      <a:pt x="37" y="35"/>
                    </a:cubicBezTo>
                    <a:cubicBezTo>
                      <a:pt x="37" y="42"/>
                      <a:pt x="37" y="42"/>
                      <a:pt x="37" y="42"/>
                    </a:cubicBezTo>
                    <a:cubicBezTo>
                      <a:pt x="29" y="42"/>
                      <a:pt x="29" y="42"/>
                      <a:pt x="29" y="42"/>
                    </a:cubicBezTo>
                    <a:cubicBezTo>
                      <a:pt x="29" y="35"/>
                      <a:pt x="29" y="35"/>
                      <a:pt x="29" y="35"/>
                    </a:cubicBezTo>
                    <a:close/>
                    <a:moveTo>
                      <a:pt x="13" y="10"/>
                    </a:moveTo>
                    <a:cubicBezTo>
                      <a:pt x="22" y="10"/>
                      <a:pt x="22" y="10"/>
                      <a:pt x="22" y="10"/>
                    </a:cubicBezTo>
                    <a:cubicBezTo>
                      <a:pt x="22" y="17"/>
                      <a:pt x="22" y="17"/>
                      <a:pt x="22" y="17"/>
                    </a:cubicBezTo>
                    <a:cubicBezTo>
                      <a:pt x="13" y="17"/>
                      <a:pt x="13" y="17"/>
                      <a:pt x="13" y="17"/>
                    </a:cubicBezTo>
                    <a:cubicBezTo>
                      <a:pt x="13" y="10"/>
                      <a:pt x="13" y="10"/>
                      <a:pt x="13" y="10"/>
                    </a:cubicBezTo>
                    <a:close/>
                    <a:moveTo>
                      <a:pt x="13" y="23"/>
                    </a:moveTo>
                    <a:cubicBezTo>
                      <a:pt x="22" y="23"/>
                      <a:pt x="22" y="23"/>
                      <a:pt x="22" y="23"/>
                    </a:cubicBezTo>
                    <a:cubicBezTo>
                      <a:pt x="22" y="30"/>
                      <a:pt x="22" y="30"/>
                      <a:pt x="22" y="30"/>
                    </a:cubicBezTo>
                    <a:cubicBezTo>
                      <a:pt x="13" y="30"/>
                      <a:pt x="13" y="30"/>
                      <a:pt x="13" y="30"/>
                    </a:cubicBezTo>
                    <a:cubicBezTo>
                      <a:pt x="13" y="23"/>
                      <a:pt x="13" y="23"/>
                      <a:pt x="13" y="23"/>
                    </a:cubicBezTo>
                    <a:close/>
                    <a:moveTo>
                      <a:pt x="13" y="35"/>
                    </a:moveTo>
                    <a:cubicBezTo>
                      <a:pt x="22" y="35"/>
                      <a:pt x="22" y="35"/>
                      <a:pt x="22" y="35"/>
                    </a:cubicBezTo>
                    <a:cubicBezTo>
                      <a:pt x="22" y="42"/>
                      <a:pt x="22" y="42"/>
                      <a:pt x="22" y="42"/>
                    </a:cubicBezTo>
                    <a:cubicBezTo>
                      <a:pt x="13" y="42"/>
                      <a:pt x="13" y="42"/>
                      <a:pt x="13" y="42"/>
                    </a:cubicBezTo>
                    <a:cubicBezTo>
                      <a:pt x="13" y="35"/>
                      <a:pt x="13" y="35"/>
                      <a:pt x="1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8" name="Freeform 7"/>
              <p:cNvSpPr>
                <a:spLocks noEditPoints="1"/>
              </p:cNvSpPr>
              <p:nvPr/>
            </p:nvSpPr>
            <p:spPr bwMode="auto">
              <a:xfrm>
                <a:off x="1808098" y="4081829"/>
                <a:ext cx="919957" cy="223131"/>
              </a:xfrm>
              <a:custGeom>
                <a:avLst/>
                <a:gdLst>
                  <a:gd name="T0" fmla="*/ 197 w 210"/>
                  <a:gd name="T1" fmla="*/ 51 h 51"/>
                  <a:gd name="T2" fmla="*/ 210 w 210"/>
                  <a:gd name="T3" fmla="*/ 12 h 51"/>
                  <a:gd name="T4" fmla="*/ 14 w 210"/>
                  <a:gd name="T5" fmla="*/ 0 h 51"/>
                  <a:gd name="T6" fmla="*/ 0 w 210"/>
                  <a:gd name="T7" fmla="*/ 40 h 51"/>
                  <a:gd name="T8" fmla="*/ 181 w 210"/>
                  <a:gd name="T9" fmla="*/ 17 h 51"/>
                  <a:gd name="T10" fmla="*/ 181 w 210"/>
                  <a:gd name="T11" fmla="*/ 35 h 51"/>
                  <a:gd name="T12" fmla="*/ 181 w 210"/>
                  <a:gd name="T13" fmla="*/ 17 h 51"/>
                  <a:gd name="T14" fmla="*/ 114 w 210"/>
                  <a:gd name="T15" fmla="*/ 10 h 51"/>
                  <a:gd name="T16" fmla="*/ 106 w 210"/>
                  <a:gd name="T17" fmla="*/ 17 h 51"/>
                  <a:gd name="T18" fmla="*/ 106 w 210"/>
                  <a:gd name="T19" fmla="*/ 23 h 51"/>
                  <a:gd name="T20" fmla="*/ 114 w 210"/>
                  <a:gd name="T21" fmla="*/ 30 h 51"/>
                  <a:gd name="T22" fmla="*/ 106 w 210"/>
                  <a:gd name="T23" fmla="*/ 23 h 51"/>
                  <a:gd name="T24" fmla="*/ 114 w 210"/>
                  <a:gd name="T25" fmla="*/ 35 h 51"/>
                  <a:gd name="T26" fmla="*/ 106 w 210"/>
                  <a:gd name="T27" fmla="*/ 42 h 51"/>
                  <a:gd name="T28" fmla="*/ 90 w 210"/>
                  <a:gd name="T29" fmla="*/ 10 h 51"/>
                  <a:gd name="T30" fmla="*/ 99 w 210"/>
                  <a:gd name="T31" fmla="*/ 17 h 51"/>
                  <a:gd name="T32" fmla="*/ 90 w 210"/>
                  <a:gd name="T33" fmla="*/ 10 h 51"/>
                  <a:gd name="T34" fmla="*/ 99 w 210"/>
                  <a:gd name="T35" fmla="*/ 23 h 51"/>
                  <a:gd name="T36" fmla="*/ 90 w 210"/>
                  <a:gd name="T37" fmla="*/ 30 h 51"/>
                  <a:gd name="T38" fmla="*/ 90 w 210"/>
                  <a:gd name="T39" fmla="*/ 35 h 51"/>
                  <a:gd name="T40" fmla="*/ 99 w 210"/>
                  <a:gd name="T41" fmla="*/ 42 h 51"/>
                  <a:gd name="T42" fmla="*/ 90 w 210"/>
                  <a:gd name="T43" fmla="*/ 35 h 51"/>
                  <a:gd name="T44" fmla="*/ 83 w 210"/>
                  <a:gd name="T45" fmla="*/ 10 h 51"/>
                  <a:gd name="T46" fmla="*/ 75 w 210"/>
                  <a:gd name="T47" fmla="*/ 17 h 51"/>
                  <a:gd name="T48" fmla="*/ 75 w 210"/>
                  <a:gd name="T49" fmla="*/ 23 h 51"/>
                  <a:gd name="T50" fmla="*/ 83 w 210"/>
                  <a:gd name="T51" fmla="*/ 30 h 51"/>
                  <a:gd name="T52" fmla="*/ 75 w 210"/>
                  <a:gd name="T53" fmla="*/ 23 h 51"/>
                  <a:gd name="T54" fmla="*/ 83 w 210"/>
                  <a:gd name="T55" fmla="*/ 35 h 51"/>
                  <a:gd name="T56" fmla="*/ 75 w 210"/>
                  <a:gd name="T57" fmla="*/ 42 h 51"/>
                  <a:gd name="T58" fmla="*/ 60 w 210"/>
                  <a:gd name="T59" fmla="*/ 10 h 51"/>
                  <a:gd name="T60" fmla="*/ 68 w 210"/>
                  <a:gd name="T61" fmla="*/ 17 h 51"/>
                  <a:gd name="T62" fmla="*/ 60 w 210"/>
                  <a:gd name="T63" fmla="*/ 10 h 51"/>
                  <a:gd name="T64" fmla="*/ 68 w 210"/>
                  <a:gd name="T65" fmla="*/ 23 h 51"/>
                  <a:gd name="T66" fmla="*/ 60 w 210"/>
                  <a:gd name="T67" fmla="*/ 30 h 51"/>
                  <a:gd name="T68" fmla="*/ 60 w 210"/>
                  <a:gd name="T69" fmla="*/ 35 h 51"/>
                  <a:gd name="T70" fmla="*/ 68 w 210"/>
                  <a:gd name="T71" fmla="*/ 42 h 51"/>
                  <a:gd name="T72" fmla="*/ 60 w 210"/>
                  <a:gd name="T73" fmla="*/ 35 h 51"/>
                  <a:gd name="T74" fmla="*/ 52 w 210"/>
                  <a:gd name="T75" fmla="*/ 10 h 51"/>
                  <a:gd name="T76" fmla="*/ 44 w 210"/>
                  <a:gd name="T77" fmla="*/ 17 h 51"/>
                  <a:gd name="T78" fmla="*/ 44 w 210"/>
                  <a:gd name="T79" fmla="*/ 23 h 51"/>
                  <a:gd name="T80" fmla="*/ 52 w 210"/>
                  <a:gd name="T81" fmla="*/ 30 h 51"/>
                  <a:gd name="T82" fmla="*/ 44 w 210"/>
                  <a:gd name="T83" fmla="*/ 23 h 51"/>
                  <a:gd name="T84" fmla="*/ 52 w 210"/>
                  <a:gd name="T85" fmla="*/ 35 h 51"/>
                  <a:gd name="T86" fmla="*/ 44 w 210"/>
                  <a:gd name="T87" fmla="*/ 42 h 51"/>
                  <a:gd name="T88" fmla="*/ 29 w 210"/>
                  <a:gd name="T89" fmla="*/ 10 h 51"/>
                  <a:gd name="T90" fmla="*/ 37 w 210"/>
                  <a:gd name="T91" fmla="*/ 17 h 51"/>
                  <a:gd name="T92" fmla="*/ 29 w 210"/>
                  <a:gd name="T93" fmla="*/ 10 h 51"/>
                  <a:gd name="T94" fmla="*/ 37 w 210"/>
                  <a:gd name="T95" fmla="*/ 23 h 51"/>
                  <a:gd name="T96" fmla="*/ 29 w 210"/>
                  <a:gd name="T97" fmla="*/ 30 h 51"/>
                  <a:gd name="T98" fmla="*/ 29 w 210"/>
                  <a:gd name="T99" fmla="*/ 35 h 51"/>
                  <a:gd name="T100" fmla="*/ 37 w 210"/>
                  <a:gd name="T101" fmla="*/ 42 h 51"/>
                  <a:gd name="T102" fmla="*/ 29 w 210"/>
                  <a:gd name="T103" fmla="*/ 35 h 51"/>
                  <a:gd name="T104" fmla="*/ 22 w 210"/>
                  <a:gd name="T105" fmla="*/ 10 h 51"/>
                  <a:gd name="T106" fmla="*/ 13 w 210"/>
                  <a:gd name="T107" fmla="*/ 17 h 51"/>
                  <a:gd name="T108" fmla="*/ 13 w 210"/>
                  <a:gd name="T109" fmla="*/ 23 h 51"/>
                  <a:gd name="T110" fmla="*/ 22 w 210"/>
                  <a:gd name="T111" fmla="*/ 30 h 51"/>
                  <a:gd name="T112" fmla="*/ 13 w 210"/>
                  <a:gd name="T113" fmla="*/ 23 h 51"/>
                  <a:gd name="T114" fmla="*/ 22 w 210"/>
                  <a:gd name="T115" fmla="*/ 35 h 51"/>
                  <a:gd name="T116" fmla="*/ 13 w 210"/>
                  <a:gd name="T117"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51">
                    <a:moveTo>
                      <a:pt x="14" y="51"/>
                    </a:moveTo>
                    <a:cubicBezTo>
                      <a:pt x="197" y="51"/>
                      <a:pt x="197" y="51"/>
                      <a:pt x="197" y="51"/>
                    </a:cubicBezTo>
                    <a:cubicBezTo>
                      <a:pt x="204" y="51"/>
                      <a:pt x="210" y="46"/>
                      <a:pt x="210" y="40"/>
                    </a:cubicBezTo>
                    <a:cubicBezTo>
                      <a:pt x="210" y="12"/>
                      <a:pt x="210" y="12"/>
                      <a:pt x="210" y="12"/>
                    </a:cubicBezTo>
                    <a:cubicBezTo>
                      <a:pt x="210" y="6"/>
                      <a:pt x="204" y="0"/>
                      <a:pt x="197" y="0"/>
                    </a:cubicBezTo>
                    <a:cubicBezTo>
                      <a:pt x="14" y="0"/>
                      <a:pt x="14" y="0"/>
                      <a:pt x="14" y="0"/>
                    </a:cubicBezTo>
                    <a:cubicBezTo>
                      <a:pt x="6" y="0"/>
                      <a:pt x="0" y="6"/>
                      <a:pt x="0" y="12"/>
                    </a:cubicBezTo>
                    <a:cubicBezTo>
                      <a:pt x="0" y="40"/>
                      <a:pt x="0" y="40"/>
                      <a:pt x="0" y="40"/>
                    </a:cubicBezTo>
                    <a:cubicBezTo>
                      <a:pt x="0" y="46"/>
                      <a:pt x="6" y="51"/>
                      <a:pt x="14" y="51"/>
                    </a:cubicBezTo>
                    <a:close/>
                    <a:moveTo>
                      <a:pt x="181" y="17"/>
                    </a:moveTo>
                    <a:cubicBezTo>
                      <a:pt x="187" y="17"/>
                      <a:pt x="192" y="21"/>
                      <a:pt x="192" y="26"/>
                    </a:cubicBezTo>
                    <a:cubicBezTo>
                      <a:pt x="192" y="31"/>
                      <a:pt x="187" y="35"/>
                      <a:pt x="181" y="35"/>
                    </a:cubicBezTo>
                    <a:cubicBezTo>
                      <a:pt x="175" y="35"/>
                      <a:pt x="171" y="31"/>
                      <a:pt x="171" y="26"/>
                    </a:cubicBezTo>
                    <a:cubicBezTo>
                      <a:pt x="171" y="21"/>
                      <a:pt x="175" y="17"/>
                      <a:pt x="181" y="17"/>
                    </a:cubicBezTo>
                    <a:close/>
                    <a:moveTo>
                      <a:pt x="106" y="10"/>
                    </a:moveTo>
                    <a:cubicBezTo>
                      <a:pt x="114" y="10"/>
                      <a:pt x="114" y="10"/>
                      <a:pt x="114" y="10"/>
                    </a:cubicBezTo>
                    <a:cubicBezTo>
                      <a:pt x="114" y="17"/>
                      <a:pt x="114" y="17"/>
                      <a:pt x="114" y="17"/>
                    </a:cubicBezTo>
                    <a:cubicBezTo>
                      <a:pt x="106" y="17"/>
                      <a:pt x="106" y="17"/>
                      <a:pt x="106" y="17"/>
                    </a:cubicBezTo>
                    <a:lnTo>
                      <a:pt x="106" y="10"/>
                    </a:lnTo>
                    <a:close/>
                    <a:moveTo>
                      <a:pt x="106" y="23"/>
                    </a:moveTo>
                    <a:cubicBezTo>
                      <a:pt x="114" y="23"/>
                      <a:pt x="114" y="23"/>
                      <a:pt x="114" y="23"/>
                    </a:cubicBezTo>
                    <a:cubicBezTo>
                      <a:pt x="114" y="30"/>
                      <a:pt x="114" y="30"/>
                      <a:pt x="114" y="30"/>
                    </a:cubicBezTo>
                    <a:cubicBezTo>
                      <a:pt x="106" y="30"/>
                      <a:pt x="106" y="30"/>
                      <a:pt x="106" y="30"/>
                    </a:cubicBezTo>
                    <a:lnTo>
                      <a:pt x="106" y="23"/>
                    </a:lnTo>
                    <a:close/>
                    <a:moveTo>
                      <a:pt x="106" y="35"/>
                    </a:moveTo>
                    <a:cubicBezTo>
                      <a:pt x="114" y="35"/>
                      <a:pt x="114" y="35"/>
                      <a:pt x="114" y="35"/>
                    </a:cubicBezTo>
                    <a:cubicBezTo>
                      <a:pt x="114" y="42"/>
                      <a:pt x="114" y="42"/>
                      <a:pt x="114" y="42"/>
                    </a:cubicBezTo>
                    <a:cubicBezTo>
                      <a:pt x="106" y="42"/>
                      <a:pt x="106" y="42"/>
                      <a:pt x="106" y="42"/>
                    </a:cubicBezTo>
                    <a:lnTo>
                      <a:pt x="106" y="35"/>
                    </a:lnTo>
                    <a:close/>
                    <a:moveTo>
                      <a:pt x="90" y="10"/>
                    </a:moveTo>
                    <a:cubicBezTo>
                      <a:pt x="99" y="10"/>
                      <a:pt x="99" y="10"/>
                      <a:pt x="99" y="10"/>
                    </a:cubicBezTo>
                    <a:cubicBezTo>
                      <a:pt x="99" y="17"/>
                      <a:pt x="99" y="17"/>
                      <a:pt x="99" y="17"/>
                    </a:cubicBezTo>
                    <a:cubicBezTo>
                      <a:pt x="90" y="17"/>
                      <a:pt x="90" y="17"/>
                      <a:pt x="90" y="17"/>
                    </a:cubicBezTo>
                    <a:lnTo>
                      <a:pt x="90" y="10"/>
                    </a:lnTo>
                    <a:close/>
                    <a:moveTo>
                      <a:pt x="90" y="23"/>
                    </a:moveTo>
                    <a:cubicBezTo>
                      <a:pt x="99" y="23"/>
                      <a:pt x="99" y="23"/>
                      <a:pt x="99" y="23"/>
                    </a:cubicBezTo>
                    <a:cubicBezTo>
                      <a:pt x="99" y="30"/>
                      <a:pt x="99" y="30"/>
                      <a:pt x="99" y="30"/>
                    </a:cubicBezTo>
                    <a:cubicBezTo>
                      <a:pt x="90" y="30"/>
                      <a:pt x="90" y="30"/>
                      <a:pt x="90" y="30"/>
                    </a:cubicBezTo>
                    <a:lnTo>
                      <a:pt x="90" y="23"/>
                    </a:lnTo>
                    <a:close/>
                    <a:moveTo>
                      <a:pt x="90" y="35"/>
                    </a:moveTo>
                    <a:cubicBezTo>
                      <a:pt x="99" y="35"/>
                      <a:pt x="99" y="35"/>
                      <a:pt x="99" y="35"/>
                    </a:cubicBezTo>
                    <a:cubicBezTo>
                      <a:pt x="99" y="42"/>
                      <a:pt x="99" y="42"/>
                      <a:pt x="99" y="42"/>
                    </a:cubicBezTo>
                    <a:cubicBezTo>
                      <a:pt x="90" y="42"/>
                      <a:pt x="90" y="42"/>
                      <a:pt x="90" y="42"/>
                    </a:cubicBezTo>
                    <a:lnTo>
                      <a:pt x="90" y="35"/>
                    </a:lnTo>
                    <a:close/>
                    <a:moveTo>
                      <a:pt x="75" y="10"/>
                    </a:moveTo>
                    <a:cubicBezTo>
                      <a:pt x="83" y="10"/>
                      <a:pt x="83" y="10"/>
                      <a:pt x="83" y="10"/>
                    </a:cubicBezTo>
                    <a:cubicBezTo>
                      <a:pt x="83" y="17"/>
                      <a:pt x="83" y="17"/>
                      <a:pt x="83" y="17"/>
                    </a:cubicBezTo>
                    <a:cubicBezTo>
                      <a:pt x="75" y="17"/>
                      <a:pt x="75" y="17"/>
                      <a:pt x="75" y="17"/>
                    </a:cubicBezTo>
                    <a:lnTo>
                      <a:pt x="75" y="10"/>
                    </a:lnTo>
                    <a:close/>
                    <a:moveTo>
                      <a:pt x="75" y="23"/>
                    </a:moveTo>
                    <a:cubicBezTo>
                      <a:pt x="83" y="23"/>
                      <a:pt x="83" y="23"/>
                      <a:pt x="83" y="23"/>
                    </a:cubicBezTo>
                    <a:cubicBezTo>
                      <a:pt x="83" y="30"/>
                      <a:pt x="83" y="30"/>
                      <a:pt x="83" y="30"/>
                    </a:cubicBezTo>
                    <a:cubicBezTo>
                      <a:pt x="75" y="30"/>
                      <a:pt x="75" y="30"/>
                      <a:pt x="75" y="30"/>
                    </a:cubicBezTo>
                    <a:lnTo>
                      <a:pt x="75" y="23"/>
                    </a:lnTo>
                    <a:close/>
                    <a:moveTo>
                      <a:pt x="75" y="35"/>
                    </a:moveTo>
                    <a:cubicBezTo>
                      <a:pt x="83" y="35"/>
                      <a:pt x="83" y="35"/>
                      <a:pt x="83" y="35"/>
                    </a:cubicBezTo>
                    <a:cubicBezTo>
                      <a:pt x="83" y="42"/>
                      <a:pt x="83" y="42"/>
                      <a:pt x="83" y="42"/>
                    </a:cubicBezTo>
                    <a:cubicBezTo>
                      <a:pt x="75" y="42"/>
                      <a:pt x="75" y="42"/>
                      <a:pt x="75" y="42"/>
                    </a:cubicBezTo>
                    <a:lnTo>
                      <a:pt x="75" y="35"/>
                    </a:lnTo>
                    <a:close/>
                    <a:moveTo>
                      <a:pt x="60" y="10"/>
                    </a:moveTo>
                    <a:cubicBezTo>
                      <a:pt x="68" y="10"/>
                      <a:pt x="68" y="10"/>
                      <a:pt x="68" y="10"/>
                    </a:cubicBezTo>
                    <a:cubicBezTo>
                      <a:pt x="68" y="17"/>
                      <a:pt x="68" y="17"/>
                      <a:pt x="68" y="17"/>
                    </a:cubicBezTo>
                    <a:cubicBezTo>
                      <a:pt x="60" y="17"/>
                      <a:pt x="60" y="17"/>
                      <a:pt x="60" y="17"/>
                    </a:cubicBezTo>
                    <a:lnTo>
                      <a:pt x="60" y="10"/>
                    </a:lnTo>
                    <a:close/>
                    <a:moveTo>
                      <a:pt x="60" y="23"/>
                    </a:moveTo>
                    <a:cubicBezTo>
                      <a:pt x="68" y="23"/>
                      <a:pt x="68" y="23"/>
                      <a:pt x="68" y="23"/>
                    </a:cubicBezTo>
                    <a:cubicBezTo>
                      <a:pt x="68" y="30"/>
                      <a:pt x="68" y="30"/>
                      <a:pt x="68" y="30"/>
                    </a:cubicBezTo>
                    <a:cubicBezTo>
                      <a:pt x="60" y="30"/>
                      <a:pt x="60" y="30"/>
                      <a:pt x="60" y="30"/>
                    </a:cubicBezTo>
                    <a:lnTo>
                      <a:pt x="60" y="23"/>
                    </a:lnTo>
                    <a:close/>
                    <a:moveTo>
                      <a:pt x="60" y="35"/>
                    </a:moveTo>
                    <a:cubicBezTo>
                      <a:pt x="68" y="35"/>
                      <a:pt x="68" y="35"/>
                      <a:pt x="68" y="35"/>
                    </a:cubicBezTo>
                    <a:cubicBezTo>
                      <a:pt x="68" y="42"/>
                      <a:pt x="68" y="42"/>
                      <a:pt x="68" y="42"/>
                    </a:cubicBezTo>
                    <a:cubicBezTo>
                      <a:pt x="60" y="42"/>
                      <a:pt x="60" y="42"/>
                      <a:pt x="60" y="42"/>
                    </a:cubicBezTo>
                    <a:lnTo>
                      <a:pt x="60" y="35"/>
                    </a:lnTo>
                    <a:close/>
                    <a:moveTo>
                      <a:pt x="44" y="10"/>
                    </a:moveTo>
                    <a:cubicBezTo>
                      <a:pt x="52" y="10"/>
                      <a:pt x="52" y="10"/>
                      <a:pt x="52" y="10"/>
                    </a:cubicBezTo>
                    <a:cubicBezTo>
                      <a:pt x="52" y="17"/>
                      <a:pt x="52" y="17"/>
                      <a:pt x="52" y="17"/>
                    </a:cubicBezTo>
                    <a:cubicBezTo>
                      <a:pt x="44" y="17"/>
                      <a:pt x="44" y="17"/>
                      <a:pt x="44" y="17"/>
                    </a:cubicBezTo>
                    <a:lnTo>
                      <a:pt x="44" y="10"/>
                    </a:lnTo>
                    <a:close/>
                    <a:moveTo>
                      <a:pt x="44" y="23"/>
                    </a:moveTo>
                    <a:cubicBezTo>
                      <a:pt x="52" y="23"/>
                      <a:pt x="52" y="23"/>
                      <a:pt x="52" y="23"/>
                    </a:cubicBezTo>
                    <a:cubicBezTo>
                      <a:pt x="52" y="30"/>
                      <a:pt x="52" y="30"/>
                      <a:pt x="52" y="30"/>
                    </a:cubicBezTo>
                    <a:cubicBezTo>
                      <a:pt x="44" y="30"/>
                      <a:pt x="44" y="30"/>
                      <a:pt x="44" y="30"/>
                    </a:cubicBezTo>
                    <a:lnTo>
                      <a:pt x="44" y="23"/>
                    </a:lnTo>
                    <a:close/>
                    <a:moveTo>
                      <a:pt x="44" y="35"/>
                    </a:moveTo>
                    <a:cubicBezTo>
                      <a:pt x="52" y="35"/>
                      <a:pt x="52" y="35"/>
                      <a:pt x="52" y="35"/>
                    </a:cubicBezTo>
                    <a:cubicBezTo>
                      <a:pt x="52" y="42"/>
                      <a:pt x="52" y="42"/>
                      <a:pt x="52" y="42"/>
                    </a:cubicBezTo>
                    <a:cubicBezTo>
                      <a:pt x="44" y="42"/>
                      <a:pt x="44" y="42"/>
                      <a:pt x="44" y="42"/>
                    </a:cubicBezTo>
                    <a:lnTo>
                      <a:pt x="44" y="35"/>
                    </a:lnTo>
                    <a:close/>
                    <a:moveTo>
                      <a:pt x="29" y="10"/>
                    </a:moveTo>
                    <a:cubicBezTo>
                      <a:pt x="37" y="10"/>
                      <a:pt x="37" y="10"/>
                      <a:pt x="37" y="10"/>
                    </a:cubicBezTo>
                    <a:cubicBezTo>
                      <a:pt x="37" y="17"/>
                      <a:pt x="37" y="17"/>
                      <a:pt x="37" y="17"/>
                    </a:cubicBezTo>
                    <a:cubicBezTo>
                      <a:pt x="29" y="17"/>
                      <a:pt x="29" y="17"/>
                      <a:pt x="29" y="17"/>
                    </a:cubicBezTo>
                    <a:lnTo>
                      <a:pt x="29" y="10"/>
                    </a:lnTo>
                    <a:close/>
                    <a:moveTo>
                      <a:pt x="29" y="23"/>
                    </a:moveTo>
                    <a:cubicBezTo>
                      <a:pt x="37" y="23"/>
                      <a:pt x="37" y="23"/>
                      <a:pt x="37" y="23"/>
                    </a:cubicBezTo>
                    <a:cubicBezTo>
                      <a:pt x="37" y="30"/>
                      <a:pt x="37" y="30"/>
                      <a:pt x="37" y="30"/>
                    </a:cubicBezTo>
                    <a:cubicBezTo>
                      <a:pt x="29" y="30"/>
                      <a:pt x="29" y="30"/>
                      <a:pt x="29" y="30"/>
                    </a:cubicBezTo>
                    <a:lnTo>
                      <a:pt x="29" y="23"/>
                    </a:lnTo>
                    <a:close/>
                    <a:moveTo>
                      <a:pt x="29" y="35"/>
                    </a:moveTo>
                    <a:cubicBezTo>
                      <a:pt x="37" y="35"/>
                      <a:pt x="37" y="35"/>
                      <a:pt x="37" y="35"/>
                    </a:cubicBezTo>
                    <a:cubicBezTo>
                      <a:pt x="37" y="42"/>
                      <a:pt x="37" y="42"/>
                      <a:pt x="37" y="42"/>
                    </a:cubicBezTo>
                    <a:cubicBezTo>
                      <a:pt x="29" y="42"/>
                      <a:pt x="29" y="42"/>
                      <a:pt x="29" y="42"/>
                    </a:cubicBezTo>
                    <a:lnTo>
                      <a:pt x="29" y="35"/>
                    </a:lnTo>
                    <a:close/>
                    <a:moveTo>
                      <a:pt x="13" y="10"/>
                    </a:moveTo>
                    <a:cubicBezTo>
                      <a:pt x="22" y="10"/>
                      <a:pt x="22" y="10"/>
                      <a:pt x="22" y="10"/>
                    </a:cubicBezTo>
                    <a:cubicBezTo>
                      <a:pt x="22" y="17"/>
                      <a:pt x="22" y="17"/>
                      <a:pt x="22" y="17"/>
                    </a:cubicBezTo>
                    <a:cubicBezTo>
                      <a:pt x="13" y="17"/>
                      <a:pt x="13" y="17"/>
                      <a:pt x="13" y="17"/>
                    </a:cubicBezTo>
                    <a:lnTo>
                      <a:pt x="13" y="10"/>
                    </a:lnTo>
                    <a:close/>
                    <a:moveTo>
                      <a:pt x="13" y="23"/>
                    </a:moveTo>
                    <a:cubicBezTo>
                      <a:pt x="22" y="23"/>
                      <a:pt x="22" y="23"/>
                      <a:pt x="22" y="23"/>
                    </a:cubicBezTo>
                    <a:cubicBezTo>
                      <a:pt x="22" y="30"/>
                      <a:pt x="22" y="30"/>
                      <a:pt x="22" y="30"/>
                    </a:cubicBezTo>
                    <a:cubicBezTo>
                      <a:pt x="13" y="30"/>
                      <a:pt x="13" y="30"/>
                      <a:pt x="13" y="30"/>
                    </a:cubicBezTo>
                    <a:lnTo>
                      <a:pt x="13" y="23"/>
                    </a:lnTo>
                    <a:close/>
                    <a:moveTo>
                      <a:pt x="13" y="35"/>
                    </a:moveTo>
                    <a:cubicBezTo>
                      <a:pt x="22" y="35"/>
                      <a:pt x="22" y="35"/>
                      <a:pt x="22" y="35"/>
                    </a:cubicBezTo>
                    <a:cubicBezTo>
                      <a:pt x="22" y="42"/>
                      <a:pt x="22" y="42"/>
                      <a:pt x="22" y="42"/>
                    </a:cubicBezTo>
                    <a:cubicBezTo>
                      <a:pt x="13" y="42"/>
                      <a:pt x="13" y="42"/>
                      <a:pt x="13" y="42"/>
                    </a:cubicBezTo>
                    <a:lnTo>
                      <a:pt x="1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24" name="Rectangle 23"/>
            <p:cNvSpPr/>
            <p:nvPr/>
          </p:nvSpPr>
          <p:spPr>
            <a:xfrm>
              <a:off x="3887029" y="4617720"/>
              <a:ext cx="97777" cy="498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14" name="Rectangle 13"/>
          <p:cNvSpPr/>
          <p:nvPr/>
        </p:nvSpPr>
        <p:spPr>
          <a:xfrm>
            <a:off x="4710867" y="4331494"/>
            <a:ext cx="88106" cy="3381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7" name="Rectangle 46"/>
          <p:cNvSpPr/>
          <p:nvPr/>
        </p:nvSpPr>
        <p:spPr>
          <a:xfrm>
            <a:off x="4837866" y="3986086"/>
            <a:ext cx="378961" cy="153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8" name="Rectangle 47"/>
          <p:cNvSpPr/>
          <p:nvPr/>
        </p:nvSpPr>
        <p:spPr>
          <a:xfrm>
            <a:off x="4837866" y="4771898"/>
            <a:ext cx="378961" cy="1533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9" name="Left Arrow 28"/>
          <p:cNvSpPr/>
          <p:nvPr/>
        </p:nvSpPr>
        <p:spPr>
          <a:xfrm rot="5400000">
            <a:off x="5475873" y="2275222"/>
            <a:ext cx="667484" cy="567488"/>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0" name="Rectangle 19"/>
          <p:cNvSpPr/>
          <p:nvPr/>
        </p:nvSpPr>
        <p:spPr>
          <a:xfrm>
            <a:off x="5473207" y="2864645"/>
            <a:ext cx="547348" cy="1304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9" name="Title 1"/>
          <p:cNvSpPr>
            <a:spLocks noGrp="1"/>
          </p:cNvSpPr>
          <p:nvPr>
            <p:ph type="title"/>
          </p:nvPr>
        </p:nvSpPr>
        <p:spPr/>
        <p:txBody>
          <a:bodyPr/>
          <a:lstStyle/>
          <a:p>
            <a:r>
              <a:rPr lang="en-US" dirty="0"/>
              <a:t>Connecting islands of </a:t>
            </a:r>
            <a:r>
              <a:rPr lang="en-US" dirty="0" smtClean="0"/>
              <a:t>data </a:t>
            </a:r>
            <a:r>
              <a:rPr lang="en-US" dirty="0"/>
              <a:t>with PolyBase</a:t>
            </a:r>
            <a:br>
              <a:rPr lang="en-US" dirty="0"/>
            </a:br>
            <a:r>
              <a:rPr lang="en-US" sz="2200" dirty="0">
                <a:solidFill>
                  <a:schemeClr val="accent4"/>
                </a:solidFill>
              </a:rPr>
              <a:t>Bringing Hadoop point solutions and the data warehouse together for users and IT</a:t>
            </a:r>
            <a:endParaRPr lang="en-US" sz="2200" dirty="0"/>
          </a:p>
        </p:txBody>
      </p:sp>
      <p:sp>
        <p:nvSpPr>
          <p:cNvPr id="70" name="Rectangle 69"/>
          <p:cNvSpPr/>
          <p:nvPr/>
        </p:nvSpPr>
        <p:spPr>
          <a:xfrm>
            <a:off x="5380221" y="1520521"/>
            <a:ext cx="1280160" cy="7019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egoe UI Light"/>
                <a:ea typeface="+mn-ea"/>
                <a:cs typeface="+mn-cs"/>
              </a:rPr>
              <a:t>Result set</a:t>
            </a:r>
          </a:p>
        </p:txBody>
      </p:sp>
      <p:sp>
        <p:nvSpPr>
          <p:cNvPr id="73" name="Rectangle 72"/>
          <p:cNvSpPr/>
          <p:nvPr/>
        </p:nvSpPr>
        <p:spPr>
          <a:xfrm>
            <a:off x="4057973" y="1520520"/>
            <a:ext cx="1280160" cy="704703"/>
          </a:xfrm>
          <a:prstGeom prst="rect">
            <a:avLst/>
          </a:prstGeom>
          <a:solidFill>
            <a:srgbClr val="FF8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Light"/>
                <a:ea typeface="+mn-ea"/>
                <a:cs typeface="+mn-cs"/>
              </a:rPr>
              <a:t>Select…</a:t>
            </a:r>
            <a:endParaRPr kumimoji="0" lang="en-US" sz="1800" b="0" i="0" u="none" strike="noStrike" kern="1200" cap="none" spc="0" normalizeH="0" baseline="0" noProof="0" dirty="0">
              <a:ln>
                <a:noFill/>
              </a:ln>
              <a:solidFill>
                <a:srgbClr val="FFFFFF"/>
              </a:solidFill>
              <a:effectLst/>
              <a:uLnTx/>
              <a:uFillTx/>
              <a:latin typeface="Segoe UI Light"/>
              <a:ea typeface="+mn-ea"/>
              <a:cs typeface="+mn-cs"/>
            </a:endParaRPr>
          </a:p>
        </p:txBody>
      </p:sp>
    </p:spTree>
    <p:extLst>
      <p:ext uri="{BB962C8B-B14F-4D97-AF65-F5344CB8AC3E}">
        <p14:creationId xmlns:p14="http://schemas.microsoft.com/office/powerpoint/2010/main" val="3608700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500"/>
                                        <p:tgtEl>
                                          <p:spTgt spid="2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fade">
                                      <p:cBhvr>
                                        <p:cTn id="13" dur="500"/>
                                        <p:tgtEl>
                                          <p:spTgt spid="5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1"/>
                                        </p:tgtEl>
                                        <p:attrNameLst>
                                          <p:attrName>style.visibility</p:attrName>
                                        </p:attrNameLst>
                                      </p:cBhvr>
                                      <p:to>
                                        <p:strVal val="visible"/>
                                      </p:to>
                                    </p:set>
                                    <p:animEffect transition="in" filter="fade">
                                      <p:cBhvr>
                                        <p:cTn id="25" dur="500"/>
                                        <p:tgtEl>
                                          <p:spTgt spid="7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2"/>
                                        </p:tgtEl>
                                        <p:attrNameLst>
                                          <p:attrName>style.visibility</p:attrName>
                                        </p:attrNameLst>
                                      </p:cBhvr>
                                      <p:to>
                                        <p:strVal val="visible"/>
                                      </p:to>
                                    </p:set>
                                    <p:animEffect transition="in" filter="fade">
                                      <p:cBhvr>
                                        <p:cTn id="31" dur="500"/>
                                        <p:tgtEl>
                                          <p:spTgt spid="7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5"/>
                                        </p:tgtEl>
                                        <p:attrNameLst>
                                          <p:attrName>style.visibility</p:attrName>
                                        </p:attrNameLst>
                                      </p:cBhvr>
                                      <p:to>
                                        <p:strVal val="visible"/>
                                      </p:to>
                                    </p:set>
                                    <p:animEffect transition="in" filter="fade">
                                      <p:cBhvr>
                                        <p:cTn id="34" dur="500"/>
                                        <p:tgtEl>
                                          <p:spTgt spid="7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500"/>
                                        <p:tgtEl>
                                          <p:spTgt spid="7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500"/>
                                        <p:tgtEl>
                                          <p:spTgt spid="4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500"/>
                                        <p:tgtEl>
                                          <p:spTgt spid="4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3"/>
                                        </p:tgtEl>
                                        <p:attrNameLst>
                                          <p:attrName>style.visibility</p:attrName>
                                        </p:attrNameLst>
                                      </p:cBhvr>
                                      <p:to>
                                        <p:strVal val="visible"/>
                                      </p:to>
                                    </p:set>
                                    <p:animEffect transition="in" filter="fade">
                                      <p:cBhvr>
                                        <p:cTn id="49" dur="500"/>
                                        <p:tgtEl>
                                          <p:spTgt spid="7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fade">
                                      <p:cBhvr>
                                        <p:cTn id="52" dur="500"/>
                                        <p:tgtEl>
                                          <p:spTgt spid="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par>
                          <p:cTn id="62" fill="hold">
                            <p:stCondLst>
                              <p:cond delay="500"/>
                            </p:stCondLst>
                            <p:childTnLst>
                              <p:par>
                                <p:cTn id="63" presetID="10"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1" grpId="0"/>
      <p:bldP spid="57" grpId="0" animBg="1"/>
      <p:bldP spid="5" grpId="0"/>
      <p:bldP spid="42" grpId="0" animBg="1"/>
      <p:bldP spid="7" grpId="0" animBg="1"/>
      <p:bldP spid="65" grpId="0" animBg="1"/>
      <p:bldP spid="71" grpId="0" animBg="1"/>
      <p:bldP spid="6" grpId="0" animBg="1"/>
      <p:bldP spid="72" grpId="0" animBg="1"/>
      <p:bldP spid="75" grpId="0" animBg="1"/>
      <p:bldP spid="76" grpId="0" animBg="1"/>
      <p:bldP spid="14" grpId="0" animBg="1"/>
      <p:bldP spid="47" grpId="0" animBg="1"/>
      <p:bldP spid="48" grpId="0" animBg="1"/>
      <p:bldP spid="29" grpId="0" animBg="1"/>
      <p:bldP spid="20" grpId="0" animBg="1"/>
      <p:bldP spid="70" grpId="0" animBg="1"/>
      <p:bldP spid="7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68"/>
          <p:cNvSpPr/>
          <p:nvPr/>
        </p:nvSpPr>
        <p:spPr>
          <a:xfrm>
            <a:off x="9723377" y="1728721"/>
            <a:ext cx="2395570" cy="2026715"/>
          </a:xfrm>
          <a:prstGeom prst="rect">
            <a:avLst/>
          </a:prstGeom>
          <a:solidFill>
            <a:srgbClr val="DCDCDC">
              <a:alpha val="50000"/>
            </a:srgbClr>
          </a:solidFill>
          <a:ln cap="sq">
            <a:solidFill>
              <a:srgbClr val="0072C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dirty="0">
              <a:ln>
                <a:noFill/>
              </a:ln>
              <a:solidFill>
                <a:srgbClr val="FFFFFF"/>
              </a:solidFill>
              <a:effectLst/>
              <a:uLnTx/>
              <a:uFillTx/>
              <a:latin typeface="Segoe UI"/>
              <a:ea typeface="+mn-ea"/>
              <a:cs typeface="+mn-cs"/>
            </a:endParaRPr>
          </a:p>
        </p:txBody>
      </p:sp>
      <p:sp>
        <p:nvSpPr>
          <p:cNvPr id="74" name="Rectangle 73"/>
          <p:cNvSpPr/>
          <p:nvPr/>
        </p:nvSpPr>
        <p:spPr>
          <a:xfrm>
            <a:off x="6464654" y="1728721"/>
            <a:ext cx="2675741" cy="2026715"/>
          </a:xfrm>
          <a:prstGeom prst="rect">
            <a:avLst/>
          </a:prstGeom>
          <a:solidFill>
            <a:srgbClr val="DCDCDC">
              <a:alpha val="50000"/>
            </a:srgbClr>
          </a:solidFill>
          <a:ln cap="sq">
            <a:solidFill>
              <a:srgbClr val="0072C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8" name="TextBox 107"/>
          <p:cNvSpPr txBox="1"/>
          <p:nvPr/>
        </p:nvSpPr>
        <p:spPr>
          <a:xfrm>
            <a:off x="6465006" y="1385778"/>
            <a:ext cx="2675389" cy="382308"/>
          </a:xfrm>
          <a:prstGeom prst="rect">
            <a:avLst/>
          </a:prstGeom>
          <a:solidFill>
            <a:srgbClr val="0072C6"/>
          </a:solidFill>
          <a:ln w="25400" cap="sq">
            <a:solidFill>
              <a:srgbClr val="0072C6"/>
            </a:solidFill>
            <a:miter lim="800000"/>
          </a:ln>
        </p:spPr>
        <p:txBody>
          <a:bodyPr wrap="square" tIns="46630" bIns="46630" rtlCol="0" anchor="ctr" anchorCtr="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36" b="0" i="0" u="none" strike="noStrike" kern="1200" cap="none" spc="0" normalizeH="0" baseline="0" noProof="0" dirty="0">
                <a:ln w="0"/>
                <a:solidFill>
                  <a:srgbClr val="FFFFFF"/>
                </a:solidFill>
                <a:effectLst/>
                <a:uLnTx/>
                <a:uFillTx/>
                <a:latin typeface="Segoe UI"/>
                <a:ea typeface="+mn-ea"/>
                <a:cs typeface="+mn-cs"/>
              </a:rPr>
              <a:t>Office 365</a:t>
            </a:r>
          </a:p>
        </p:txBody>
      </p:sp>
      <p:sp>
        <p:nvSpPr>
          <p:cNvPr id="100" name="Rectangle 99"/>
          <p:cNvSpPr/>
          <p:nvPr/>
        </p:nvSpPr>
        <p:spPr>
          <a:xfrm>
            <a:off x="6464653" y="3886712"/>
            <a:ext cx="5654293" cy="2127223"/>
          </a:xfrm>
          <a:prstGeom prst="rect">
            <a:avLst/>
          </a:prstGeom>
          <a:solidFill>
            <a:srgbClr val="DCDCDC">
              <a:alpha val="50000"/>
            </a:srgbClr>
          </a:solidFill>
          <a:ln cap="sq">
            <a:solidFill>
              <a:srgbClr val="DA3F2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dirty="0">
              <a:ln>
                <a:noFill/>
              </a:ln>
              <a:solidFill>
                <a:srgbClr val="FFFFFF"/>
              </a:solidFill>
              <a:effectLst/>
              <a:uLnTx/>
              <a:uFillTx/>
              <a:latin typeface="Segoe UI"/>
              <a:ea typeface="+mn-ea"/>
              <a:cs typeface="+mn-cs"/>
            </a:endParaRPr>
          </a:p>
        </p:txBody>
      </p:sp>
      <p:sp>
        <p:nvSpPr>
          <p:cNvPr id="79" name="Title 1"/>
          <p:cNvSpPr txBox="1">
            <a:spLocks/>
          </p:cNvSpPr>
          <p:nvPr/>
        </p:nvSpPr>
        <p:spPr>
          <a:xfrm>
            <a:off x="275164" y="292537"/>
            <a:ext cx="11885514" cy="946279"/>
          </a:xfrm>
          <a:prstGeom prst="rect">
            <a:avLst/>
          </a:prstGeom>
        </p:spPr>
        <p:txBody>
          <a:bodyPr lIns="146283" tIns="91427" rIns="146283" bIns="91427"/>
          <a:lstStyle>
            <a:lvl1pPr algn="l" defTabSz="914400" rtl="0" eaLnBrk="1" latinLnBrk="0" hangingPunct="1">
              <a:spcBef>
                <a:spcPct val="0"/>
              </a:spcBef>
              <a:buNone/>
              <a:defRPr sz="36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72" b="0" i="0" u="none" strike="noStrike" kern="1200" cap="none" spc="0" normalizeH="0" baseline="0" noProof="0" dirty="0">
                <a:ln>
                  <a:noFill/>
                </a:ln>
                <a:solidFill>
                  <a:srgbClr val="DC3C00"/>
                </a:solidFill>
                <a:effectLst/>
                <a:uLnTx/>
                <a:uFillTx/>
                <a:latin typeface="Segoe UI Light"/>
                <a:ea typeface="+mj-ea"/>
                <a:cs typeface="+mj-cs"/>
              </a:rPr>
              <a:t>Unifying all of your data assets, cloud and on-premises</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448" b="0" i="0" u="none" strike="noStrike" kern="1200" cap="none" spc="0" normalizeH="0" baseline="0" noProof="0" dirty="0">
                <a:ln>
                  <a:noFill/>
                </a:ln>
                <a:solidFill>
                  <a:srgbClr val="505050"/>
                </a:solidFill>
                <a:effectLst/>
                <a:uLnTx/>
                <a:uFillTx/>
                <a:latin typeface="Segoe UI Light"/>
                <a:ea typeface="+mj-ea"/>
                <a:cs typeface="+mj-cs"/>
              </a:rPr>
              <a:t>Data Management Gateway for APS</a:t>
            </a:r>
            <a:r>
              <a:rPr kumimoji="0" lang="en-US" sz="3999" b="0" i="0" u="none" strike="noStrike" kern="1200" cap="none" spc="0" normalizeH="0" baseline="0" noProof="0" dirty="0">
                <a:ln>
                  <a:noFill/>
                </a:ln>
                <a:solidFill>
                  <a:srgbClr val="DC3C00"/>
                </a:solidFill>
                <a:effectLst/>
                <a:uLnTx/>
                <a:uFillTx/>
                <a:latin typeface="Segoe UI Light"/>
                <a:ea typeface="+mj-ea"/>
                <a:cs typeface="+mj-cs"/>
              </a:rPr>
              <a:t/>
            </a:r>
            <a:br>
              <a:rPr kumimoji="0" lang="en-US" sz="3999" b="0" i="0" u="none" strike="noStrike" kern="1200" cap="none" spc="0" normalizeH="0" baseline="0" noProof="0" dirty="0">
                <a:ln>
                  <a:noFill/>
                </a:ln>
                <a:solidFill>
                  <a:srgbClr val="DC3C00"/>
                </a:solidFill>
                <a:effectLst/>
                <a:uLnTx/>
                <a:uFillTx/>
                <a:latin typeface="Segoe UI Light"/>
                <a:ea typeface="+mj-ea"/>
                <a:cs typeface="+mj-cs"/>
              </a:rPr>
            </a:br>
            <a:endParaRPr kumimoji="0" lang="en-US" sz="2448" b="0" i="0" u="none" strike="noStrike" kern="1200" cap="none" spc="0" normalizeH="0" baseline="0" noProof="0" dirty="0">
              <a:ln>
                <a:noFill/>
              </a:ln>
              <a:solidFill>
                <a:srgbClr val="505050"/>
              </a:solidFill>
              <a:effectLst/>
              <a:uLnTx/>
              <a:uFillTx/>
              <a:latin typeface="Segoe UI Light"/>
              <a:ea typeface="+mj-ea"/>
              <a:cs typeface="+mj-cs"/>
            </a:endParaRPr>
          </a:p>
        </p:txBody>
      </p:sp>
      <p:cxnSp>
        <p:nvCxnSpPr>
          <p:cNvPr id="68" name="Straight Connector 67"/>
          <p:cNvCxnSpPr/>
          <p:nvPr/>
        </p:nvCxnSpPr>
        <p:spPr>
          <a:xfrm>
            <a:off x="8241546" y="5231079"/>
            <a:ext cx="411954" cy="1"/>
          </a:xfrm>
          <a:prstGeom prst="line">
            <a:avLst/>
          </a:prstGeom>
          <a:ln w="57150">
            <a:solidFill>
              <a:srgbClr val="DA3F26"/>
            </a:solidFill>
          </a:ln>
        </p:spPr>
        <p:style>
          <a:lnRef idx="1">
            <a:schemeClr val="accent1"/>
          </a:lnRef>
          <a:fillRef idx="0">
            <a:schemeClr val="accent1"/>
          </a:fillRef>
          <a:effectRef idx="0">
            <a:schemeClr val="accent1"/>
          </a:effectRef>
          <a:fontRef idx="minor">
            <a:schemeClr val="tx1"/>
          </a:fontRef>
        </p:style>
      </p:cxnSp>
      <p:sp>
        <p:nvSpPr>
          <p:cNvPr id="28" name="Content Placeholder 2"/>
          <p:cNvSpPr txBox="1">
            <a:spLocks/>
          </p:cNvSpPr>
          <p:nvPr/>
        </p:nvSpPr>
        <p:spPr>
          <a:xfrm>
            <a:off x="400665" y="2604761"/>
            <a:ext cx="5152577" cy="2958941"/>
          </a:xfrm>
          <a:prstGeom prst="rect">
            <a:avLst/>
          </a:prstGeom>
          <a:noFill/>
        </p:spPr>
        <p:txBody>
          <a:bodyPr tIns="91427" bIns="91427"/>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1224"/>
              </a:spcAft>
              <a:buClrTx/>
              <a:buSzTx/>
              <a:buFont typeface="Arial" pitchFamily="34" charset="0"/>
              <a:buNone/>
              <a:tabLst/>
              <a:defRPr/>
            </a:pPr>
            <a:r>
              <a:rPr kumimoji="0" lang="en-US" sz="2040" b="0" i="0" u="none" strike="noStrike" kern="1200" cap="none" spc="0" normalizeH="0" baseline="0" noProof="0" dirty="0">
                <a:ln>
                  <a:noFill/>
                </a:ln>
                <a:solidFill>
                  <a:srgbClr val="505050"/>
                </a:solidFill>
                <a:effectLst/>
                <a:uLnTx/>
                <a:uFillTx/>
                <a:latin typeface="Segoe UI Light"/>
                <a:ea typeface="+mn-ea"/>
                <a:cs typeface="+mn-cs"/>
              </a:rPr>
              <a:t>Tier 1 enterprise data hub </a:t>
            </a:r>
          </a:p>
          <a:p>
            <a:pPr marL="0" marR="0" lvl="0" indent="0" algn="l" defTabSz="914400" rtl="0" eaLnBrk="1" fontAlgn="auto" latinLnBrk="0" hangingPunct="1">
              <a:lnSpc>
                <a:spcPct val="100000"/>
              </a:lnSpc>
              <a:spcBef>
                <a:spcPct val="20000"/>
              </a:spcBef>
              <a:spcAft>
                <a:spcPts val="1224"/>
              </a:spcAft>
              <a:buClrTx/>
              <a:buSzTx/>
              <a:buFont typeface="Arial" pitchFamily="34" charset="0"/>
              <a:buNone/>
              <a:tabLst/>
              <a:defRPr/>
            </a:pPr>
            <a:r>
              <a:rPr kumimoji="0" lang="en-US" sz="2040" b="0" i="0" u="none" strike="noStrike" kern="1200" cap="none" spc="0" normalizeH="0" baseline="0" noProof="0" dirty="0">
                <a:ln>
                  <a:noFill/>
                </a:ln>
                <a:solidFill>
                  <a:srgbClr val="505050"/>
                </a:solidFill>
                <a:effectLst/>
                <a:uLnTx/>
                <a:uFillTx/>
                <a:latin typeface="Segoe UI Light"/>
                <a:ea typeface="+mn-ea"/>
                <a:cs typeface="+mn-cs"/>
              </a:rPr>
              <a:t>Query on-premises data via Power BI</a:t>
            </a:r>
          </a:p>
          <a:p>
            <a:pPr marL="0" marR="0" lvl="0" indent="0" algn="l" defTabSz="914400" rtl="0" eaLnBrk="1" fontAlgn="auto" latinLnBrk="0" hangingPunct="1">
              <a:lnSpc>
                <a:spcPct val="100000"/>
              </a:lnSpc>
              <a:spcBef>
                <a:spcPct val="20000"/>
              </a:spcBef>
              <a:spcAft>
                <a:spcPts val="1224"/>
              </a:spcAft>
              <a:buClrTx/>
              <a:buSzTx/>
              <a:buFont typeface="Arial" pitchFamily="34" charset="0"/>
              <a:buNone/>
              <a:tabLst/>
              <a:defRPr/>
            </a:pPr>
            <a:r>
              <a:rPr kumimoji="0" lang="en-US" sz="2040" b="0" i="0" u="none" strike="noStrike" kern="1200" cap="none" spc="0" normalizeH="0" baseline="0" noProof="0" dirty="0">
                <a:ln>
                  <a:noFill/>
                </a:ln>
                <a:solidFill>
                  <a:srgbClr val="505050"/>
                </a:solidFill>
                <a:effectLst/>
                <a:uLnTx/>
                <a:uFillTx/>
                <a:latin typeface="Segoe UI Light"/>
                <a:ea typeface="+mn-ea"/>
                <a:cs typeface="+mn-cs"/>
              </a:rPr>
              <a:t>Advanced analytics with Power BI  </a:t>
            </a:r>
            <a:br>
              <a:rPr kumimoji="0" lang="en-US" sz="2040" b="0" i="0" u="none" strike="noStrike" kern="1200" cap="none" spc="0" normalizeH="0" baseline="0" noProof="0" dirty="0">
                <a:ln>
                  <a:noFill/>
                </a:ln>
                <a:solidFill>
                  <a:srgbClr val="505050"/>
                </a:solidFill>
                <a:effectLst/>
                <a:uLnTx/>
                <a:uFillTx/>
                <a:latin typeface="Segoe UI Light"/>
                <a:ea typeface="+mn-ea"/>
                <a:cs typeface="+mn-cs"/>
              </a:rPr>
            </a:br>
            <a:r>
              <a:rPr kumimoji="0" lang="en-US" sz="2040" b="0" i="0" u="none" strike="noStrike" kern="1200" cap="none" spc="0" normalizeH="0" baseline="0" noProof="0" dirty="0">
                <a:ln>
                  <a:noFill/>
                </a:ln>
                <a:solidFill>
                  <a:srgbClr val="505050"/>
                </a:solidFill>
                <a:effectLst/>
                <a:uLnTx/>
                <a:uFillTx/>
                <a:latin typeface="Segoe UI Light"/>
                <a:ea typeface="+mn-ea"/>
                <a:cs typeface="+mn-cs"/>
              </a:rPr>
              <a:t>combined with APS PolyBase</a:t>
            </a:r>
          </a:p>
          <a:p>
            <a:pPr marL="0" marR="0" lvl="0" indent="0" algn="l" defTabSz="914400" rtl="0" eaLnBrk="1" fontAlgn="auto" latinLnBrk="0" hangingPunct="1">
              <a:lnSpc>
                <a:spcPct val="100000"/>
              </a:lnSpc>
              <a:spcBef>
                <a:spcPct val="20000"/>
              </a:spcBef>
              <a:spcAft>
                <a:spcPts val="1224"/>
              </a:spcAft>
              <a:buClrTx/>
              <a:buSzTx/>
              <a:buFont typeface="Arial" pitchFamily="34" charset="0"/>
              <a:buNone/>
              <a:tabLst/>
              <a:defRPr/>
            </a:pPr>
            <a:r>
              <a:rPr kumimoji="0" lang="en-US" sz="2040" b="0" i="0" u="none" strike="noStrike" kern="1200" cap="none" spc="0" normalizeH="0" baseline="0" noProof="0" dirty="0">
                <a:ln>
                  <a:noFill/>
                </a:ln>
                <a:solidFill>
                  <a:srgbClr val="505050"/>
                </a:solidFill>
                <a:effectLst/>
                <a:uLnTx/>
                <a:uFillTx/>
                <a:latin typeface="Segoe UI Light"/>
                <a:ea typeface="+mn-ea"/>
                <a:cs typeface="+mn-cs"/>
              </a:rPr>
              <a:t>Improved resiliency, high availability, and management</a:t>
            </a:r>
          </a:p>
        </p:txBody>
      </p:sp>
      <p:grpSp>
        <p:nvGrpSpPr>
          <p:cNvPr id="50" name="Group 2"/>
          <p:cNvGrpSpPr/>
          <p:nvPr/>
        </p:nvGrpSpPr>
        <p:grpSpPr>
          <a:xfrm>
            <a:off x="-343" y="6626337"/>
            <a:ext cx="12435936" cy="368188"/>
            <a:chOff x="2577137" y="4571778"/>
            <a:chExt cx="8924004" cy="1390560"/>
          </a:xfrm>
        </p:grpSpPr>
        <p:sp>
          <p:nvSpPr>
            <p:cNvPr id="51" name="TextBox 4"/>
            <p:cNvSpPr txBox="1"/>
            <p:nvPr/>
          </p:nvSpPr>
          <p:spPr>
            <a:xfrm>
              <a:off x="2577137" y="4571778"/>
              <a:ext cx="3034890" cy="1390560"/>
            </a:xfrm>
            <a:prstGeom prst="rect">
              <a:avLst/>
            </a:prstGeom>
            <a:solidFill>
              <a:srgbClr val="DC5B26"/>
            </a:solidFill>
          </p:spPr>
          <p:txBody>
            <a:bodyPr wrap="square" lIns="475524" tIns="142658" rIns="380418" rtlCol="0">
              <a:noAutofit/>
            </a:bodyPr>
            <a:lstStyle/>
            <a:p>
              <a:pPr marL="0" marR="0" lvl="0" indent="0" algn="l" defTabSz="951061" rtl="0" eaLnBrk="1" fontAlgn="auto" latinLnBrk="0" hangingPunct="1">
                <a:lnSpc>
                  <a:spcPts val="3121"/>
                </a:lnSpc>
                <a:spcBef>
                  <a:spcPts val="0"/>
                </a:spcBef>
                <a:spcAft>
                  <a:spcPts val="0"/>
                </a:spcAft>
                <a:buClrTx/>
                <a:buSzTx/>
                <a:buFontTx/>
                <a:buNone/>
                <a:tabLst/>
                <a:defRPr/>
              </a:pPr>
              <a:r>
                <a:rPr kumimoji="0" lang="en-US" sz="2913" b="0" i="0" u="none" strike="noStrike" kern="1200" cap="none" spc="0" normalizeH="0" baseline="0" noProof="0" dirty="0">
                  <a:ln>
                    <a:noFill/>
                  </a:ln>
                  <a:solidFill>
                    <a:srgbClr val="FFFFFF"/>
                  </a:solidFill>
                  <a:effectLst/>
                  <a:uLnTx/>
                  <a:uFillTx/>
                  <a:latin typeface="Segoe UI Light"/>
                  <a:ea typeface="+mn-ea"/>
                  <a:cs typeface="+mn-cs"/>
                </a:rPr>
                <a:t> </a:t>
              </a:r>
            </a:p>
          </p:txBody>
        </p:sp>
        <p:sp>
          <p:nvSpPr>
            <p:cNvPr id="52" name="TextBox 6"/>
            <p:cNvSpPr txBox="1"/>
            <p:nvPr/>
          </p:nvSpPr>
          <p:spPr>
            <a:xfrm>
              <a:off x="5612027" y="4572325"/>
              <a:ext cx="5889114" cy="1390013"/>
            </a:xfrm>
            <a:prstGeom prst="rect">
              <a:avLst/>
            </a:prstGeom>
            <a:solidFill>
              <a:srgbClr val="DA3F26"/>
            </a:solidFill>
          </p:spPr>
          <p:txBody>
            <a:bodyPr wrap="square" lIns="475524" tIns="142658" rIns="665733" rtlCol="0">
              <a:noAutofit/>
            </a:bodyPr>
            <a:lstStyle/>
            <a:p>
              <a:pPr marL="0" marR="0" lvl="0" indent="0" algn="l" defTabSz="950592" rtl="0" eaLnBrk="1" fontAlgn="auto" latinLnBrk="0" hangingPunct="1">
                <a:lnSpc>
                  <a:spcPts val="3060"/>
                </a:lnSpc>
                <a:spcBef>
                  <a:spcPts val="0"/>
                </a:spcBef>
                <a:spcAft>
                  <a:spcPts val="0"/>
                </a:spcAft>
                <a:buClrTx/>
                <a:buSzTx/>
                <a:buFontTx/>
                <a:buNone/>
                <a:tabLst/>
                <a:defRPr/>
              </a:pPr>
              <a:endParaRPr kumimoji="0" lang="en-US" sz="2913" b="0" i="0" u="none" strike="noStrike" kern="0" cap="none" spc="0" normalizeH="0" baseline="0" noProof="0" dirty="0">
                <a:ln>
                  <a:noFill/>
                </a:ln>
                <a:solidFill>
                  <a:srgbClr val="FFFFFF"/>
                </a:solidFill>
                <a:effectLst/>
                <a:uLnTx/>
                <a:uFillTx/>
                <a:latin typeface="Segoe UI Light"/>
                <a:ea typeface="+mn-ea"/>
                <a:cs typeface="+mn-cs"/>
              </a:endParaRPr>
            </a:p>
          </p:txBody>
        </p:sp>
      </p:grpSp>
      <p:sp>
        <p:nvSpPr>
          <p:cNvPr id="107" name="TextBox 106"/>
          <p:cNvSpPr txBox="1"/>
          <p:nvPr/>
        </p:nvSpPr>
        <p:spPr>
          <a:xfrm>
            <a:off x="6464653" y="6000366"/>
            <a:ext cx="5654293" cy="382308"/>
          </a:xfrm>
          <a:prstGeom prst="rect">
            <a:avLst/>
          </a:prstGeom>
          <a:solidFill>
            <a:srgbClr val="DA3F26"/>
          </a:solidFill>
          <a:ln w="25400" cap="sq">
            <a:solidFill>
              <a:srgbClr val="DA3F26"/>
            </a:solidFill>
            <a:miter lim="800000"/>
          </a:ln>
        </p:spPr>
        <p:txBody>
          <a:bodyPr wrap="square" tIns="46630" bIns="46630" rtlCol="0" anchor="ctr" anchorCtr="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36" b="0" i="0" u="none" strike="noStrike" kern="1200" cap="none" spc="0" normalizeH="0" baseline="0" noProof="0" dirty="0">
                <a:ln w="0"/>
                <a:solidFill>
                  <a:srgbClr val="FFFFFF"/>
                </a:solidFill>
                <a:effectLst/>
                <a:uLnTx/>
                <a:uFillTx/>
                <a:latin typeface="Segoe UI"/>
                <a:ea typeface="+mn-ea"/>
                <a:cs typeface="+mn-cs"/>
              </a:rPr>
              <a:t>Intranet</a:t>
            </a:r>
          </a:p>
        </p:txBody>
      </p:sp>
      <p:sp>
        <p:nvSpPr>
          <p:cNvPr id="42" name="Rectangle 41"/>
          <p:cNvSpPr/>
          <p:nvPr/>
        </p:nvSpPr>
        <p:spPr>
          <a:xfrm>
            <a:off x="6612206" y="1902411"/>
            <a:ext cx="2364983" cy="841602"/>
          </a:xfrm>
          <a:prstGeom prst="rect">
            <a:avLst/>
          </a:prstGeom>
          <a:solidFill>
            <a:srgbClr val="2072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428" b="0" i="0" u="none" strike="noStrike" kern="1200" cap="none" spc="0" normalizeH="0" baseline="0" noProof="0" dirty="0">
                <a:ln>
                  <a:noFill/>
                </a:ln>
                <a:solidFill>
                  <a:srgbClr val="FFFFFF"/>
                </a:solidFill>
                <a:effectLst/>
                <a:uLnTx/>
                <a:uFillTx/>
                <a:latin typeface="Segoe UI"/>
                <a:ea typeface="+mn-ea"/>
                <a:cs typeface="+mn-cs"/>
              </a:rPr>
              <a:t>Power BI site </a:t>
            </a:r>
            <a:br>
              <a:rPr kumimoji="0" lang="en-US" sz="1428" b="0" i="0" u="none" strike="noStrike" kern="1200" cap="none" spc="0" normalizeH="0" baseline="0" noProof="0" dirty="0">
                <a:ln>
                  <a:noFill/>
                </a:ln>
                <a:solidFill>
                  <a:srgbClr val="FFFFFF"/>
                </a:solidFill>
                <a:effectLst/>
                <a:uLnTx/>
                <a:uFillTx/>
                <a:latin typeface="Segoe UI"/>
                <a:ea typeface="+mn-ea"/>
                <a:cs typeface="+mn-cs"/>
              </a:rPr>
            </a:br>
            <a:r>
              <a:rPr kumimoji="0" lang="en-US" sz="1428" b="0" i="0" u="none" strike="noStrike" kern="1200" cap="none" spc="0" normalizeH="0" baseline="0" noProof="0" dirty="0">
                <a:ln>
                  <a:noFill/>
                </a:ln>
                <a:solidFill>
                  <a:srgbClr val="FFFFFF"/>
                </a:solidFill>
                <a:effectLst/>
                <a:uLnTx/>
                <a:uFillTx/>
                <a:latin typeface="Segoe UI"/>
                <a:ea typeface="+mn-ea"/>
                <a:cs typeface="+mn-cs"/>
              </a:rPr>
              <a:t>reports</a:t>
            </a:r>
          </a:p>
        </p:txBody>
      </p:sp>
      <p:sp>
        <p:nvSpPr>
          <p:cNvPr id="43" name="Right Arrow 42"/>
          <p:cNvSpPr/>
          <p:nvPr/>
        </p:nvSpPr>
        <p:spPr>
          <a:xfrm>
            <a:off x="6061081" y="2129002"/>
            <a:ext cx="521415" cy="411464"/>
          </a:xfrm>
          <a:prstGeom prst="rightArrow">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73"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267" name="Group 266"/>
          <p:cNvGrpSpPr/>
          <p:nvPr/>
        </p:nvGrpSpPr>
        <p:grpSpPr>
          <a:xfrm>
            <a:off x="5118361" y="1796711"/>
            <a:ext cx="1080747" cy="1080747"/>
            <a:chOff x="5166336" y="2900197"/>
            <a:chExt cx="1548268" cy="1548268"/>
          </a:xfrm>
        </p:grpSpPr>
        <p:sp>
          <p:nvSpPr>
            <p:cNvPr id="163" name="Oval 162"/>
            <p:cNvSpPr/>
            <p:nvPr/>
          </p:nvSpPr>
          <p:spPr bwMode="auto">
            <a:xfrm>
              <a:off x="5166336" y="2900197"/>
              <a:ext cx="1548268" cy="1548268"/>
            </a:xfrm>
            <a:prstGeom prst="ellipse">
              <a:avLst/>
            </a:prstGeom>
            <a:solidFill>
              <a:srgbClr val="0072C6">
                <a:alpha val="50000"/>
              </a:srgbClr>
            </a:solidFill>
            <a:ln w="9525" cap="flat" cmpd="sng" algn="ctr">
              <a:noFill/>
              <a:prstDash val="solid"/>
              <a:headEnd type="none" w="med" len="med"/>
              <a:tailEnd type="none" w="med" len="med"/>
            </a:ln>
            <a:effectLst/>
          </p:spPr>
          <p:txBody>
            <a:bodyPr rot="0" spcFirstLastPara="0" vertOverflow="overflow" horzOverflow="overflow" vert="horz" wrap="square" lIns="190210" tIns="152168" rIns="190210" bIns="152168" numCol="1" spcCol="0" rtlCol="0" fromWordArt="0" anchor="t" anchorCtr="0" forceAA="0" compatLnSpc="1">
              <a:prstTxWarp prst="textNoShape">
                <a:avLst/>
              </a:prstTxWarp>
              <a:noAutofit/>
            </a:bodyPr>
            <a:lstStyle/>
            <a:p>
              <a:pPr marL="0" marR="0" lvl="0" indent="0" algn="ctr" defTabSz="969857" rtl="0" eaLnBrk="1" fontAlgn="base" latinLnBrk="0" hangingPunct="1">
                <a:lnSpc>
                  <a:spcPct val="90000"/>
                </a:lnSpc>
                <a:spcBef>
                  <a:spcPct val="0"/>
                </a:spcBef>
                <a:spcAft>
                  <a:spcPct val="0"/>
                </a:spcAft>
                <a:buClrTx/>
                <a:buSzTx/>
                <a:buFontTx/>
                <a:buNone/>
                <a:tabLst/>
                <a:defRPr/>
              </a:pPr>
              <a:endParaRPr kumimoji="0" lang="en-US" sz="2497"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4" name="Oval 163"/>
            <p:cNvSpPr/>
            <p:nvPr/>
          </p:nvSpPr>
          <p:spPr bwMode="auto">
            <a:xfrm>
              <a:off x="5281109" y="3014970"/>
              <a:ext cx="1318722" cy="1318722"/>
            </a:xfrm>
            <a:prstGeom prst="ellipse">
              <a:avLst/>
            </a:prstGeom>
            <a:solidFill>
              <a:srgbClr val="0072C6"/>
            </a:solidFill>
            <a:ln w="9525" cap="flat" cmpd="sng" algn="ctr">
              <a:noFill/>
              <a:prstDash val="solid"/>
              <a:headEnd type="none" w="med" len="med"/>
              <a:tailEnd type="none" w="med" len="med"/>
            </a:ln>
            <a:effectLst/>
          </p:spPr>
          <p:txBody>
            <a:bodyPr rot="0" spcFirstLastPara="0" vertOverflow="overflow" horzOverflow="overflow" vert="horz" wrap="square" lIns="190210" tIns="152168" rIns="190210" bIns="152168" numCol="1" spcCol="0" rtlCol="0" fromWordArt="0" anchor="t" anchorCtr="0" forceAA="0" compatLnSpc="1">
              <a:prstTxWarp prst="textNoShape">
                <a:avLst/>
              </a:prstTxWarp>
              <a:noAutofit/>
            </a:bodyPr>
            <a:lstStyle/>
            <a:p>
              <a:pPr marL="0" marR="0" lvl="0" indent="0" algn="ctr" defTabSz="969857" rtl="0" eaLnBrk="1" fontAlgn="base" latinLnBrk="0" hangingPunct="1">
                <a:lnSpc>
                  <a:spcPct val="90000"/>
                </a:lnSpc>
                <a:spcBef>
                  <a:spcPct val="0"/>
                </a:spcBef>
                <a:spcAft>
                  <a:spcPct val="0"/>
                </a:spcAft>
                <a:buClrTx/>
                <a:buSzTx/>
                <a:buFontTx/>
                <a:buNone/>
                <a:tabLst/>
                <a:defRPr/>
              </a:pPr>
              <a:endParaRPr kumimoji="0" lang="en-US" sz="2497"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65" name="Picture 164"/>
            <p:cNvPicPr>
              <a:picLocks noChangeAspect="1"/>
            </p:cNvPicPr>
            <p:nvPr/>
          </p:nvPicPr>
          <p:blipFill>
            <a:blip r:embed="rId3"/>
            <a:stretch>
              <a:fillRect/>
            </a:stretch>
          </p:blipFill>
          <p:spPr>
            <a:xfrm>
              <a:off x="5438352" y="3380021"/>
              <a:ext cx="1004236" cy="588620"/>
            </a:xfrm>
            <a:prstGeom prst="rect">
              <a:avLst/>
            </a:prstGeom>
          </p:spPr>
        </p:pic>
      </p:grpSp>
      <p:grpSp>
        <p:nvGrpSpPr>
          <p:cNvPr id="94" name="Group 93"/>
          <p:cNvGrpSpPr/>
          <p:nvPr/>
        </p:nvGrpSpPr>
        <p:grpSpPr>
          <a:xfrm>
            <a:off x="9972720" y="2688543"/>
            <a:ext cx="834885" cy="956217"/>
            <a:chOff x="10919243" y="4605664"/>
            <a:chExt cx="818589" cy="937553"/>
          </a:xfrm>
        </p:grpSpPr>
        <p:sp>
          <p:nvSpPr>
            <p:cNvPr id="95" name="Oval 94"/>
            <p:cNvSpPr/>
            <p:nvPr/>
          </p:nvSpPr>
          <p:spPr>
            <a:xfrm>
              <a:off x="10956367" y="4643416"/>
              <a:ext cx="744340" cy="231471"/>
            </a:xfrm>
            <a:prstGeom prst="ellipse">
              <a:avLst/>
            </a:prstGeom>
            <a:solidFill>
              <a:srgbClr val="EDED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224"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96" name="Picture 95"/>
            <p:cNvPicPr>
              <a:picLocks noChangeAspect="1"/>
            </p:cNvPicPr>
            <p:nvPr/>
          </p:nvPicPr>
          <p:blipFill>
            <a:blip r:embed="rId4"/>
            <a:stretch>
              <a:fillRect/>
            </a:stretch>
          </p:blipFill>
          <p:spPr>
            <a:xfrm>
              <a:off x="10919243" y="4605664"/>
              <a:ext cx="818589" cy="937553"/>
            </a:xfrm>
            <a:prstGeom prst="rect">
              <a:avLst/>
            </a:prstGeom>
          </p:spPr>
        </p:pic>
        <p:sp>
          <p:nvSpPr>
            <p:cNvPr id="97" name="TextBox 96"/>
            <p:cNvSpPr txBox="1"/>
            <p:nvPr/>
          </p:nvSpPr>
          <p:spPr>
            <a:xfrm>
              <a:off x="10919243" y="4895918"/>
              <a:ext cx="818589" cy="469103"/>
            </a:xfrm>
            <a:prstGeom prst="rect">
              <a:avLst/>
            </a:prstGeom>
            <a:noFill/>
          </p:spPr>
          <p:txBody>
            <a:bodyPr wrap="square" lIns="0" rIns="0"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Azure</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err="1">
                  <a:ln>
                    <a:noFill/>
                  </a:ln>
                  <a:solidFill>
                    <a:srgbClr val="FFFFFF"/>
                  </a:solidFill>
                  <a:effectLst/>
                  <a:uLnTx/>
                  <a:uFillTx/>
                  <a:latin typeface="Segoe UI"/>
                  <a:ea typeface="+mn-ea"/>
                  <a:cs typeface="+mn-cs"/>
                </a:rPr>
                <a:t>HDinsight</a:t>
              </a:r>
              <a:endParaRPr kumimoji="0" lang="en-US" sz="1224"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36" name="Rectangle 48"/>
          <p:cNvSpPr>
            <a:spLocks noChangeArrowheads="1"/>
          </p:cNvSpPr>
          <p:nvPr/>
        </p:nvSpPr>
        <p:spPr bwMode="auto">
          <a:xfrm>
            <a:off x="6596662" y="4004659"/>
            <a:ext cx="1679400" cy="1887244"/>
          </a:xfrm>
          <a:prstGeom prst="rect">
            <a:avLst/>
          </a:prstGeom>
          <a:solidFill>
            <a:srgbClr val="DA3F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5104" tIns="47552" rIns="95104" bIns="47552" numCol="1" anchor="b"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428" b="0" i="0" u="none" strike="noStrike" kern="1200" cap="none" spc="0" normalizeH="0" baseline="0" noProof="0">
                <a:ln>
                  <a:noFill/>
                </a:ln>
                <a:solidFill>
                  <a:srgbClr val="FFFFFF"/>
                </a:solidFill>
                <a:effectLst/>
                <a:uLnTx/>
                <a:uFillTx/>
                <a:latin typeface="Segoe UI"/>
                <a:ea typeface="+mn-ea"/>
                <a:cs typeface="+mn-cs"/>
              </a:rPr>
              <a:t>APS</a:t>
            </a:r>
            <a:endParaRPr kumimoji="0" lang="en-US" sz="1428" b="0" i="0" u="none" strike="noStrike" kern="1200" cap="none" spc="0" normalizeH="0" baseline="0" noProof="0" dirty="0">
              <a:ln>
                <a:noFill/>
              </a:ln>
              <a:solidFill>
                <a:srgbClr val="FFFFFF"/>
              </a:solidFill>
              <a:effectLst/>
              <a:uLnTx/>
              <a:uFillTx/>
              <a:latin typeface="Segoe UI"/>
              <a:ea typeface="+mn-ea"/>
              <a:cs typeface="+mn-cs"/>
            </a:endParaRPr>
          </a:p>
        </p:txBody>
      </p:sp>
      <p:sp>
        <p:nvSpPr>
          <p:cNvPr id="38" name="Rectangle 37"/>
          <p:cNvSpPr/>
          <p:nvPr/>
        </p:nvSpPr>
        <p:spPr>
          <a:xfrm>
            <a:off x="6684538" y="4094661"/>
            <a:ext cx="1505766" cy="482896"/>
          </a:xfrm>
          <a:prstGeom prst="rect">
            <a:avLst/>
          </a:prstGeom>
          <a:solidFill>
            <a:schemeClr val="bg1"/>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DA3F26"/>
                </a:solidFill>
                <a:effectLst/>
                <a:uLnTx/>
                <a:uFillTx/>
                <a:latin typeface="Segoe UI"/>
                <a:ea typeface="+mn-ea"/>
                <a:cs typeface="+mn-cs"/>
              </a:rPr>
              <a:t>Data Management Gateway</a:t>
            </a:r>
          </a:p>
        </p:txBody>
      </p:sp>
      <p:sp>
        <p:nvSpPr>
          <p:cNvPr id="128" name="Rectangle 127"/>
          <p:cNvSpPr/>
          <p:nvPr/>
        </p:nvSpPr>
        <p:spPr>
          <a:xfrm>
            <a:off x="6612206" y="5509857"/>
            <a:ext cx="1391617" cy="314215"/>
          </a:xfrm>
          <a:prstGeom prst="rect">
            <a:avLst/>
          </a:prstGeom>
          <a:no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28" b="0" i="0" u="none" strike="noStrike" kern="1200" cap="none" spc="0" normalizeH="0" baseline="0" noProof="0" dirty="0">
              <a:ln>
                <a:noFill/>
              </a:ln>
              <a:solidFill>
                <a:srgbClr val="FFFFFF"/>
              </a:solidFill>
              <a:effectLst/>
              <a:uLnTx/>
              <a:uFillTx/>
              <a:latin typeface="Segoe UI"/>
              <a:ea typeface="+mn-ea"/>
              <a:cs typeface="+mn-cs"/>
            </a:endParaRPr>
          </a:p>
        </p:txBody>
      </p:sp>
      <p:sp>
        <p:nvSpPr>
          <p:cNvPr id="2" name="Rectangle 1"/>
          <p:cNvSpPr/>
          <p:nvPr/>
        </p:nvSpPr>
        <p:spPr>
          <a:xfrm>
            <a:off x="9879031" y="4004659"/>
            <a:ext cx="2103012" cy="1887244"/>
          </a:xfrm>
          <a:prstGeom prst="rect">
            <a:avLst/>
          </a:prstGeom>
          <a:solidFill>
            <a:schemeClr val="bg1">
              <a:lumMod val="85000"/>
              <a:alpha val="52000"/>
            </a:schemeClr>
          </a:solidFill>
          <a:ln>
            <a:solidFill>
              <a:srgbClr val="DA3F26"/>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186521" tIns="93260" rtlCol="0" anchor="t"/>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428" b="0" i="0" u="none" strike="noStrike" kern="1200" cap="none" spc="0" normalizeH="0" baseline="0" noProof="0" dirty="0">
                <a:ln>
                  <a:noFill/>
                </a:ln>
                <a:solidFill>
                  <a:srgbClr val="DA3F26"/>
                </a:solidFill>
                <a:effectLst/>
                <a:uLnTx/>
                <a:uFillTx/>
                <a:latin typeface="Segoe UI"/>
                <a:ea typeface="+mn-ea"/>
                <a:cs typeface="+mn-cs"/>
              </a:rPr>
              <a:t>Other On Premise Data Sources</a:t>
            </a:r>
          </a:p>
        </p:txBody>
      </p:sp>
      <p:sp>
        <p:nvSpPr>
          <p:cNvPr id="18" name="Oval 17"/>
          <p:cNvSpPr/>
          <p:nvPr/>
        </p:nvSpPr>
        <p:spPr>
          <a:xfrm>
            <a:off x="8472973" y="4915540"/>
            <a:ext cx="759158" cy="236079"/>
          </a:xfrm>
          <a:prstGeom prst="ellipse">
            <a:avLst/>
          </a:prstGeom>
          <a:solidFill>
            <a:srgbClr val="EDED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dirty="0">
              <a:ln>
                <a:noFill/>
              </a:ln>
              <a:solidFill>
                <a:srgbClr val="FFFFFF"/>
              </a:solidFill>
              <a:effectLst/>
              <a:uLnTx/>
              <a:uFillTx/>
              <a:latin typeface="Segoe UI"/>
              <a:ea typeface="+mn-ea"/>
              <a:cs typeface="+mn-cs"/>
            </a:endParaRPr>
          </a:p>
        </p:txBody>
      </p:sp>
      <p:sp>
        <p:nvSpPr>
          <p:cNvPr id="67" name="TextBox 66"/>
          <p:cNvSpPr txBox="1"/>
          <p:nvPr/>
        </p:nvSpPr>
        <p:spPr>
          <a:xfrm>
            <a:off x="9723377" y="1385778"/>
            <a:ext cx="2395570" cy="382308"/>
          </a:xfrm>
          <a:prstGeom prst="rect">
            <a:avLst/>
          </a:prstGeom>
          <a:solidFill>
            <a:srgbClr val="0072C6"/>
          </a:solidFill>
          <a:ln w="25400" cap="sq">
            <a:solidFill>
              <a:srgbClr val="0072C6"/>
            </a:solidFill>
            <a:miter lim="800000"/>
          </a:ln>
        </p:spPr>
        <p:txBody>
          <a:bodyPr wrap="square" tIns="46630" bIns="46630" rtlCol="0" anchor="ctr" anchorCtr="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36" b="0" i="0" u="none" strike="noStrike" kern="1200" cap="none" spc="0" normalizeH="0" baseline="0" noProof="0" dirty="0">
                <a:ln w="0"/>
                <a:solidFill>
                  <a:srgbClr val="FFFFFF"/>
                </a:solidFill>
                <a:effectLst/>
                <a:uLnTx/>
                <a:uFillTx/>
                <a:latin typeface="Segoe UI"/>
                <a:ea typeface="+mn-ea"/>
                <a:cs typeface="+mn-cs"/>
              </a:rPr>
              <a:t>Azure</a:t>
            </a:r>
          </a:p>
        </p:txBody>
      </p:sp>
      <p:grpSp>
        <p:nvGrpSpPr>
          <p:cNvPr id="98" name="Group 97"/>
          <p:cNvGrpSpPr/>
          <p:nvPr/>
        </p:nvGrpSpPr>
        <p:grpSpPr>
          <a:xfrm>
            <a:off x="9972720" y="1876549"/>
            <a:ext cx="834885" cy="956217"/>
            <a:chOff x="10919243" y="4605664"/>
            <a:chExt cx="818589" cy="937553"/>
          </a:xfrm>
        </p:grpSpPr>
        <p:sp>
          <p:nvSpPr>
            <p:cNvPr id="99" name="Oval 98"/>
            <p:cNvSpPr/>
            <p:nvPr/>
          </p:nvSpPr>
          <p:spPr>
            <a:xfrm>
              <a:off x="10956367" y="4643416"/>
              <a:ext cx="744340" cy="231471"/>
            </a:xfrm>
            <a:prstGeom prst="ellipse">
              <a:avLst/>
            </a:prstGeom>
            <a:solidFill>
              <a:srgbClr val="EDED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224" b="0" i="0" u="none" strike="noStrike" kern="1200" cap="none" spc="0" normalizeH="0" baseline="0" noProof="0" dirty="0">
                <a:ln>
                  <a:noFill/>
                </a:ln>
                <a:solidFill>
                  <a:srgbClr val="FFFFFF"/>
                </a:solidFill>
                <a:effectLst/>
                <a:uLnTx/>
                <a:uFillTx/>
                <a:latin typeface="Segoe UI"/>
                <a:ea typeface="+mn-ea"/>
                <a:cs typeface="+mn-cs"/>
              </a:endParaRPr>
            </a:p>
          </p:txBody>
        </p:sp>
        <p:pic>
          <p:nvPicPr>
            <p:cNvPr id="101" name="Picture 100"/>
            <p:cNvPicPr>
              <a:picLocks noChangeAspect="1"/>
            </p:cNvPicPr>
            <p:nvPr/>
          </p:nvPicPr>
          <p:blipFill>
            <a:blip r:embed="rId4"/>
            <a:stretch>
              <a:fillRect/>
            </a:stretch>
          </p:blipFill>
          <p:spPr>
            <a:xfrm>
              <a:off x="10919243" y="4605664"/>
              <a:ext cx="818589" cy="937553"/>
            </a:xfrm>
            <a:prstGeom prst="rect">
              <a:avLst/>
            </a:prstGeom>
          </p:spPr>
        </p:pic>
        <p:sp>
          <p:nvSpPr>
            <p:cNvPr id="102" name="TextBox 101"/>
            <p:cNvSpPr txBox="1"/>
            <p:nvPr/>
          </p:nvSpPr>
          <p:spPr>
            <a:xfrm>
              <a:off x="10919244" y="4916525"/>
              <a:ext cx="781464" cy="469103"/>
            </a:xfrm>
            <a:prstGeom prst="rect">
              <a:avLst/>
            </a:prstGeom>
            <a:noFill/>
          </p:spPr>
          <p:txBody>
            <a:bodyPr wrap="square" lIns="0" rIns="0"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Azure</a:t>
              </a:r>
            </a:p>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DB</a:t>
              </a:r>
            </a:p>
          </p:txBody>
        </p:sp>
      </p:grpSp>
      <p:sp>
        <p:nvSpPr>
          <p:cNvPr id="73" name="Rectangle 72"/>
          <p:cNvSpPr/>
          <p:nvPr/>
        </p:nvSpPr>
        <p:spPr>
          <a:xfrm>
            <a:off x="6612206" y="2997119"/>
            <a:ext cx="2364983" cy="647641"/>
          </a:xfrm>
          <a:prstGeom prst="rect">
            <a:avLst/>
          </a:prstGeom>
          <a:solidFill>
            <a:srgbClr val="2072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Data Management Gateway service</a:t>
            </a:r>
          </a:p>
        </p:txBody>
      </p:sp>
      <p:sp>
        <p:nvSpPr>
          <p:cNvPr id="80" name="Rectangle 79"/>
          <p:cNvSpPr/>
          <p:nvPr/>
        </p:nvSpPr>
        <p:spPr>
          <a:xfrm>
            <a:off x="10960123" y="1909498"/>
            <a:ext cx="999671" cy="809113"/>
          </a:xfrm>
          <a:prstGeom prst="rect">
            <a:avLst/>
          </a:prstGeom>
          <a:solidFill>
            <a:srgbClr val="2072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Azure  Machine Learning</a:t>
            </a:r>
          </a:p>
        </p:txBody>
      </p:sp>
      <p:sp>
        <p:nvSpPr>
          <p:cNvPr id="81" name="Rectangle 80"/>
          <p:cNvSpPr/>
          <p:nvPr/>
        </p:nvSpPr>
        <p:spPr>
          <a:xfrm>
            <a:off x="10958156" y="2802046"/>
            <a:ext cx="1010238" cy="809113"/>
          </a:xfrm>
          <a:prstGeom prst="rect">
            <a:avLst/>
          </a:prstGeom>
          <a:solidFill>
            <a:srgbClr val="2072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Azure  Stream Analytics</a:t>
            </a:r>
          </a:p>
        </p:txBody>
      </p:sp>
      <p:sp>
        <p:nvSpPr>
          <p:cNvPr id="3" name="Rectangle 2"/>
          <p:cNvSpPr/>
          <p:nvPr/>
        </p:nvSpPr>
        <p:spPr>
          <a:xfrm>
            <a:off x="373722" y="1674803"/>
            <a:ext cx="4443493" cy="783035"/>
          </a:xfrm>
          <a:prstGeom prst="rect">
            <a:avLst/>
          </a:prstGeom>
        </p:spPr>
        <p:txBody>
          <a:bodyPr wrap="square">
            <a:spAutoFit/>
          </a:bodyPr>
          <a:lstStyle/>
          <a:p>
            <a:pPr marL="0" marR="0" lvl="0" indent="0" algn="l" defTabSz="932468" rtl="0" eaLnBrk="1" fontAlgn="auto" latinLnBrk="0" hangingPunct="1">
              <a:lnSpc>
                <a:spcPct val="100000"/>
              </a:lnSpc>
              <a:spcBef>
                <a:spcPts val="1199"/>
              </a:spcBef>
              <a:spcAft>
                <a:spcPts val="0"/>
              </a:spcAft>
              <a:buClrTx/>
              <a:buSzTx/>
              <a:buFontTx/>
              <a:buNone/>
              <a:tabLst/>
              <a:defRPr/>
            </a:pPr>
            <a:r>
              <a:rPr kumimoji="0" lang="en-US" sz="2244" b="0" i="0" u="none" strike="noStrike" kern="1200" cap="none" spc="0" normalizeH="0" baseline="0" noProof="0" dirty="0">
                <a:ln>
                  <a:noFill/>
                </a:ln>
                <a:solidFill>
                  <a:srgbClr val="DC3C00"/>
                </a:solidFill>
                <a:effectLst/>
                <a:uLnTx/>
                <a:uFillTx/>
                <a:latin typeface="Segoe UI Light"/>
                <a:ea typeface="+mn-ea"/>
                <a:cs typeface="+mn-cs"/>
              </a:rPr>
              <a:t>New for AU3: Connecting APS data with Power BI for Office 365 users</a:t>
            </a:r>
          </a:p>
        </p:txBody>
      </p:sp>
      <p:sp>
        <p:nvSpPr>
          <p:cNvPr id="7" name="Freeform 5"/>
          <p:cNvSpPr>
            <a:spLocks noEditPoints="1"/>
          </p:cNvSpPr>
          <p:nvPr/>
        </p:nvSpPr>
        <p:spPr bwMode="auto">
          <a:xfrm>
            <a:off x="6994262" y="5049252"/>
            <a:ext cx="899682" cy="517610"/>
          </a:xfrm>
          <a:custGeom>
            <a:avLst/>
            <a:gdLst>
              <a:gd name="T0" fmla="*/ 2231 w 4342"/>
              <a:gd name="T1" fmla="*/ 390 h 3943"/>
              <a:gd name="T2" fmla="*/ 998 w 4342"/>
              <a:gd name="T3" fmla="*/ 532 h 3943"/>
              <a:gd name="T4" fmla="*/ 586 w 4342"/>
              <a:gd name="T5" fmla="*/ 716 h 3943"/>
              <a:gd name="T6" fmla="*/ 581 w 4342"/>
              <a:gd name="T7" fmla="*/ 1089 h 3943"/>
              <a:gd name="T8" fmla="*/ 1014 w 4342"/>
              <a:gd name="T9" fmla="*/ 1277 h 3943"/>
              <a:gd name="T10" fmla="*/ 3163 w 4342"/>
              <a:gd name="T11" fmla="*/ 1319 h 3943"/>
              <a:gd name="T12" fmla="*/ 3789 w 4342"/>
              <a:gd name="T13" fmla="*/ 1072 h 3943"/>
              <a:gd name="T14" fmla="*/ 3789 w 4342"/>
              <a:gd name="T15" fmla="*/ 737 h 3943"/>
              <a:gd name="T16" fmla="*/ 3454 w 4342"/>
              <a:gd name="T17" fmla="*/ 565 h 3943"/>
              <a:gd name="T18" fmla="*/ 2231 w 4342"/>
              <a:gd name="T19" fmla="*/ 390 h 3943"/>
              <a:gd name="T20" fmla="*/ 4337 w 4342"/>
              <a:gd name="T21" fmla="*/ 2406 h 3943"/>
              <a:gd name="T22" fmla="*/ 4337 w 4342"/>
              <a:gd name="T23" fmla="*/ 3009 h 3943"/>
              <a:gd name="T24" fmla="*/ 4024 w 4342"/>
              <a:gd name="T25" fmla="*/ 3511 h 3943"/>
              <a:gd name="T26" fmla="*/ 3114 w 4342"/>
              <a:gd name="T27" fmla="*/ 3821 h 3943"/>
              <a:gd name="T28" fmla="*/ 899 w 4342"/>
              <a:gd name="T29" fmla="*/ 3750 h 3943"/>
              <a:gd name="T30" fmla="*/ 307 w 4342"/>
              <a:gd name="T31" fmla="*/ 3503 h 3943"/>
              <a:gd name="T32" fmla="*/ 5 w 4342"/>
              <a:gd name="T33" fmla="*/ 3013 h 3943"/>
              <a:gd name="T34" fmla="*/ 11 w 4342"/>
              <a:gd name="T35" fmla="*/ 2393 h 3943"/>
              <a:gd name="T36" fmla="*/ 11 w 4342"/>
              <a:gd name="T37" fmla="*/ 1528 h 3943"/>
              <a:gd name="T38" fmla="*/ 11 w 4342"/>
              <a:gd name="T39" fmla="*/ 1240 h 3943"/>
              <a:gd name="T40" fmla="*/ 11 w 4342"/>
              <a:gd name="T41" fmla="*/ 1240 h 3943"/>
              <a:gd name="T42" fmla="*/ 11 w 4342"/>
              <a:gd name="T43" fmla="*/ 938 h 3943"/>
              <a:gd name="T44" fmla="*/ 323 w 4342"/>
              <a:gd name="T45" fmla="*/ 427 h 3943"/>
              <a:gd name="T46" fmla="*/ 1228 w 4342"/>
              <a:gd name="T47" fmla="*/ 122 h 3943"/>
              <a:gd name="T48" fmla="*/ 3443 w 4342"/>
              <a:gd name="T49" fmla="*/ 193 h 3943"/>
              <a:gd name="T50" fmla="*/ 4035 w 4342"/>
              <a:gd name="T51" fmla="*/ 440 h 3943"/>
              <a:gd name="T52" fmla="*/ 4337 w 4342"/>
              <a:gd name="T53" fmla="*/ 930 h 3943"/>
              <a:gd name="T54" fmla="*/ 4337 w 4342"/>
              <a:gd name="T55" fmla="*/ 1533 h 3943"/>
              <a:gd name="T56" fmla="*/ 4337 w 4342"/>
              <a:gd name="T57" fmla="*/ 2406 h 3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2" h="3943">
                <a:moveTo>
                  <a:pt x="2231" y="390"/>
                </a:moveTo>
                <a:cubicBezTo>
                  <a:pt x="1771" y="390"/>
                  <a:pt x="1376" y="419"/>
                  <a:pt x="998" y="532"/>
                </a:cubicBezTo>
                <a:cubicBezTo>
                  <a:pt x="850" y="578"/>
                  <a:pt x="707" y="637"/>
                  <a:pt x="586" y="716"/>
                </a:cubicBezTo>
                <a:cubicBezTo>
                  <a:pt x="411" y="825"/>
                  <a:pt x="406" y="976"/>
                  <a:pt x="581" y="1089"/>
                </a:cubicBezTo>
                <a:cubicBezTo>
                  <a:pt x="713" y="1168"/>
                  <a:pt x="861" y="1240"/>
                  <a:pt x="1014" y="1277"/>
                </a:cubicBezTo>
                <a:cubicBezTo>
                  <a:pt x="1721" y="1462"/>
                  <a:pt x="2445" y="1462"/>
                  <a:pt x="3163" y="1319"/>
                </a:cubicBezTo>
                <a:cubicBezTo>
                  <a:pt x="3394" y="1277"/>
                  <a:pt x="3619" y="1210"/>
                  <a:pt x="3789" y="1072"/>
                </a:cubicBezTo>
                <a:cubicBezTo>
                  <a:pt x="3920" y="967"/>
                  <a:pt x="3926" y="842"/>
                  <a:pt x="3789" y="737"/>
                </a:cubicBezTo>
                <a:cubicBezTo>
                  <a:pt x="3690" y="670"/>
                  <a:pt x="3575" y="607"/>
                  <a:pt x="3454" y="565"/>
                </a:cubicBezTo>
                <a:cubicBezTo>
                  <a:pt x="3048" y="427"/>
                  <a:pt x="2615" y="394"/>
                  <a:pt x="2231" y="390"/>
                </a:cubicBezTo>
                <a:close/>
                <a:moveTo>
                  <a:pt x="4337" y="2406"/>
                </a:moveTo>
                <a:cubicBezTo>
                  <a:pt x="4337" y="2607"/>
                  <a:pt x="4331" y="2808"/>
                  <a:pt x="4337" y="3009"/>
                </a:cubicBezTo>
                <a:cubicBezTo>
                  <a:pt x="4342" y="3218"/>
                  <a:pt x="4233" y="3382"/>
                  <a:pt x="4024" y="3511"/>
                </a:cubicBezTo>
                <a:cubicBezTo>
                  <a:pt x="3761" y="3679"/>
                  <a:pt x="3443" y="3767"/>
                  <a:pt x="3114" y="3821"/>
                </a:cubicBezTo>
                <a:cubicBezTo>
                  <a:pt x="2368" y="3943"/>
                  <a:pt x="1628" y="3930"/>
                  <a:pt x="899" y="3750"/>
                </a:cubicBezTo>
                <a:cubicBezTo>
                  <a:pt x="680" y="3696"/>
                  <a:pt x="477" y="3620"/>
                  <a:pt x="307" y="3503"/>
                </a:cubicBezTo>
                <a:cubicBezTo>
                  <a:pt x="109" y="3373"/>
                  <a:pt x="5" y="3214"/>
                  <a:pt x="5" y="3013"/>
                </a:cubicBezTo>
                <a:cubicBezTo>
                  <a:pt x="5" y="2817"/>
                  <a:pt x="11" y="2603"/>
                  <a:pt x="11" y="2393"/>
                </a:cubicBezTo>
                <a:cubicBezTo>
                  <a:pt x="11" y="1528"/>
                  <a:pt x="11" y="1528"/>
                  <a:pt x="11" y="1528"/>
                </a:cubicBezTo>
                <a:cubicBezTo>
                  <a:pt x="11" y="1432"/>
                  <a:pt x="11" y="1336"/>
                  <a:pt x="11" y="1240"/>
                </a:cubicBezTo>
                <a:cubicBezTo>
                  <a:pt x="11" y="1240"/>
                  <a:pt x="11" y="1240"/>
                  <a:pt x="11" y="1240"/>
                </a:cubicBezTo>
                <a:cubicBezTo>
                  <a:pt x="11" y="1139"/>
                  <a:pt x="11" y="1039"/>
                  <a:pt x="11" y="938"/>
                </a:cubicBezTo>
                <a:cubicBezTo>
                  <a:pt x="0" y="725"/>
                  <a:pt x="115" y="557"/>
                  <a:pt x="323" y="427"/>
                </a:cubicBezTo>
                <a:cubicBezTo>
                  <a:pt x="586" y="260"/>
                  <a:pt x="899" y="176"/>
                  <a:pt x="1228" y="122"/>
                </a:cubicBezTo>
                <a:cubicBezTo>
                  <a:pt x="1974" y="0"/>
                  <a:pt x="2714" y="13"/>
                  <a:pt x="3443" y="193"/>
                </a:cubicBezTo>
                <a:cubicBezTo>
                  <a:pt x="3662" y="247"/>
                  <a:pt x="3865" y="323"/>
                  <a:pt x="4035" y="440"/>
                </a:cubicBezTo>
                <a:cubicBezTo>
                  <a:pt x="4233" y="570"/>
                  <a:pt x="4342" y="729"/>
                  <a:pt x="4337" y="930"/>
                </a:cubicBezTo>
                <a:cubicBezTo>
                  <a:pt x="4331" y="1131"/>
                  <a:pt x="4331" y="1332"/>
                  <a:pt x="4337" y="1533"/>
                </a:cubicBezTo>
                <a:lnTo>
                  <a:pt x="4337" y="2406"/>
                </a:lnTo>
                <a:close/>
              </a:path>
            </a:pathLst>
          </a:custGeom>
          <a:solidFill>
            <a:schemeClr val="bg1"/>
          </a:solidFill>
          <a:ln>
            <a:noFill/>
          </a:ln>
        </p:spPr>
        <p:txBody>
          <a:bodyPr vert="horz" wrap="square" lIns="93260" tIns="186521" rIns="93260" bIns="4663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err="1">
                <a:ln>
                  <a:noFill/>
                </a:ln>
                <a:solidFill>
                  <a:srgbClr val="DA3F26"/>
                </a:solidFill>
                <a:effectLst/>
                <a:uLnTx/>
                <a:uFillTx/>
                <a:latin typeface="Segoe UI"/>
                <a:ea typeface="+mn-ea"/>
                <a:cs typeface="+mn-cs"/>
              </a:rPr>
              <a:t>HDinsight</a:t>
            </a:r>
            <a:endParaRPr kumimoji="0" lang="en-US" sz="1224" b="0" i="0" u="none" strike="noStrike" kern="1200" cap="none" spc="0" normalizeH="0" baseline="0" noProof="0" dirty="0">
              <a:ln>
                <a:noFill/>
              </a:ln>
              <a:solidFill>
                <a:srgbClr val="DA3F26"/>
              </a:solidFill>
              <a:effectLst/>
              <a:uLnTx/>
              <a:uFillTx/>
              <a:latin typeface="Segoe UI"/>
              <a:ea typeface="+mn-ea"/>
              <a:cs typeface="+mn-cs"/>
            </a:endParaRPr>
          </a:p>
        </p:txBody>
      </p:sp>
      <p:sp>
        <p:nvSpPr>
          <p:cNvPr id="77" name="Freeform 5"/>
          <p:cNvSpPr>
            <a:spLocks noEditPoints="1"/>
          </p:cNvSpPr>
          <p:nvPr/>
        </p:nvSpPr>
        <p:spPr bwMode="auto">
          <a:xfrm>
            <a:off x="6994262" y="4633243"/>
            <a:ext cx="899682" cy="517610"/>
          </a:xfrm>
          <a:custGeom>
            <a:avLst/>
            <a:gdLst>
              <a:gd name="T0" fmla="*/ 2231 w 4342"/>
              <a:gd name="T1" fmla="*/ 390 h 3943"/>
              <a:gd name="T2" fmla="*/ 998 w 4342"/>
              <a:gd name="T3" fmla="*/ 532 h 3943"/>
              <a:gd name="T4" fmla="*/ 586 w 4342"/>
              <a:gd name="T5" fmla="*/ 716 h 3943"/>
              <a:gd name="T6" fmla="*/ 581 w 4342"/>
              <a:gd name="T7" fmla="*/ 1089 h 3943"/>
              <a:gd name="T8" fmla="*/ 1014 w 4342"/>
              <a:gd name="T9" fmla="*/ 1277 h 3943"/>
              <a:gd name="T10" fmla="*/ 3163 w 4342"/>
              <a:gd name="T11" fmla="*/ 1319 h 3943"/>
              <a:gd name="T12" fmla="*/ 3789 w 4342"/>
              <a:gd name="T13" fmla="*/ 1072 h 3943"/>
              <a:gd name="T14" fmla="*/ 3789 w 4342"/>
              <a:gd name="T15" fmla="*/ 737 h 3943"/>
              <a:gd name="T16" fmla="*/ 3454 w 4342"/>
              <a:gd name="T17" fmla="*/ 565 h 3943"/>
              <a:gd name="T18" fmla="*/ 2231 w 4342"/>
              <a:gd name="T19" fmla="*/ 390 h 3943"/>
              <a:gd name="T20" fmla="*/ 4337 w 4342"/>
              <a:gd name="T21" fmla="*/ 2406 h 3943"/>
              <a:gd name="T22" fmla="*/ 4337 w 4342"/>
              <a:gd name="T23" fmla="*/ 3009 h 3943"/>
              <a:gd name="T24" fmla="*/ 4024 w 4342"/>
              <a:gd name="T25" fmla="*/ 3511 h 3943"/>
              <a:gd name="T26" fmla="*/ 3114 w 4342"/>
              <a:gd name="T27" fmla="*/ 3821 h 3943"/>
              <a:gd name="T28" fmla="*/ 899 w 4342"/>
              <a:gd name="T29" fmla="*/ 3750 h 3943"/>
              <a:gd name="T30" fmla="*/ 307 w 4342"/>
              <a:gd name="T31" fmla="*/ 3503 h 3943"/>
              <a:gd name="T32" fmla="*/ 5 w 4342"/>
              <a:gd name="T33" fmla="*/ 3013 h 3943"/>
              <a:gd name="T34" fmla="*/ 11 w 4342"/>
              <a:gd name="T35" fmla="*/ 2393 h 3943"/>
              <a:gd name="T36" fmla="*/ 11 w 4342"/>
              <a:gd name="T37" fmla="*/ 1528 h 3943"/>
              <a:gd name="T38" fmla="*/ 11 w 4342"/>
              <a:gd name="T39" fmla="*/ 1240 h 3943"/>
              <a:gd name="T40" fmla="*/ 11 w 4342"/>
              <a:gd name="T41" fmla="*/ 1240 h 3943"/>
              <a:gd name="T42" fmla="*/ 11 w 4342"/>
              <a:gd name="T43" fmla="*/ 938 h 3943"/>
              <a:gd name="T44" fmla="*/ 323 w 4342"/>
              <a:gd name="T45" fmla="*/ 427 h 3943"/>
              <a:gd name="T46" fmla="*/ 1228 w 4342"/>
              <a:gd name="T47" fmla="*/ 122 h 3943"/>
              <a:gd name="T48" fmla="*/ 3443 w 4342"/>
              <a:gd name="T49" fmla="*/ 193 h 3943"/>
              <a:gd name="T50" fmla="*/ 4035 w 4342"/>
              <a:gd name="T51" fmla="*/ 440 h 3943"/>
              <a:gd name="T52" fmla="*/ 4337 w 4342"/>
              <a:gd name="T53" fmla="*/ 930 h 3943"/>
              <a:gd name="T54" fmla="*/ 4337 w 4342"/>
              <a:gd name="T55" fmla="*/ 1533 h 3943"/>
              <a:gd name="T56" fmla="*/ 4337 w 4342"/>
              <a:gd name="T57" fmla="*/ 2406 h 3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2" h="3943">
                <a:moveTo>
                  <a:pt x="2231" y="390"/>
                </a:moveTo>
                <a:cubicBezTo>
                  <a:pt x="1771" y="390"/>
                  <a:pt x="1376" y="419"/>
                  <a:pt x="998" y="532"/>
                </a:cubicBezTo>
                <a:cubicBezTo>
                  <a:pt x="850" y="578"/>
                  <a:pt x="707" y="637"/>
                  <a:pt x="586" y="716"/>
                </a:cubicBezTo>
                <a:cubicBezTo>
                  <a:pt x="411" y="825"/>
                  <a:pt x="406" y="976"/>
                  <a:pt x="581" y="1089"/>
                </a:cubicBezTo>
                <a:cubicBezTo>
                  <a:pt x="713" y="1168"/>
                  <a:pt x="861" y="1240"/>
                  <a:pt x="1014" y="1277"/>
                </a:cubicBezTo>
                <a:cubicBezTo>
                  <a:pt x="1721" y="1462"/>
                  <a:pt x="2445" y="1462"/>
                  <a:pt x="3163" y="1319"/>
                </a:cubicBezTo>
                <a:cubicBezTo>
                  <a:pt x="3394" y="1277"/>
                  <a:pt x="3619" y="1210"/>
                  <a:pt x="3789" y="1072"/>
                </a:cubicBezTo>
                <a:cubicBezTo>
                  <a:pt x="3920" y="967"/>
                  <a:pt x="3926" y="842"/>
                  <a:pt x="3789" y="737"/>
                </a:cubicBezTo>
                <a:cubicBezTo>
                  <a:pt x="3690" y="670"/>
                  <a:pt x="3575" y="607"/>
                  <a:pt x="3454" y="565"/>
                </a:cubicBezTo>
                <a:cubicBezTo>
                  <a:pt x="3048" y="427"/>
                  <a:pt x="2615" y="394"/>
                  <a:pt x="2231" y="390"/>
                </a:cubicBezTo>
                <a:close/>
                <a:moveTo>
                  <a:pt x="4337" y="2406"/>
                </a:moveTo>
                <a:cubicBezTo>
                  <a:pt x="4337" y="2607"/>
                  <a:pt x="4331" y="2808"/>
                  <a:pt x="4337" y="3009"/>
                </a:cubicBezTo>
                <a:cubicBezTo>
                  <a:pt x="4342" y="3218"/>
                  <a:pt x="4233" y="3382"/>
                  <a:pt x="4024" y="3511"/>
                </a:cubicBezTo>
                <a:cubicBezTo>
                  <a:pt x="3761" y="3679"/>
                  <a:pt x="3443" y="3767"/>
                  <a:pt x="3114" y="3821"/>
                </a:cubicBezTo>
                <a:cubicBezTo>
                  <a:pt x="2368" y="3943"/>
                  <a:pt x="1628" y="3930"/>
                  <a:pt x="899" y="3750"/>
                </a:cubicBezTo>
                <a:cubicBezTo>
                  <a:pt x="680" y="3696"/>
                  <a:pt x="477" y="3620"/>
                  <a:pt x="307" y="3503"/>
                </a:cubicBezTo>
                <a:cubicBezTo>
                  <a:pt x="109" y="3373"/>
                  <a:pt x="5" y="3214"/>
                  <a:pt x="5" y="3013"/>
                </a:cubicBezTo>
                <a:cubicBezTo>
                  <a:pt x="5" y="2817"/>
                  <a:pt x="11" y="2603"/>
                  <a:pt x="11" y="2393"/>
                </a:cubicBezTo>
                <a:cubicBezTo>
                  <a:pt x="11" y="1528"/>
                  <a:pt x="11" y="1528"/>
                  <a:pt x="11" y="1528"/>
                </a:cubicBezTo>
                <a:cubicBezTo>
                  <a:pt x="11" y="1432"/>
                  <a:pt x="11" y="1336"/>
                  <a:pt x="11" y="1240"/>
                </a:cubicBezTo>
                <a:cubicBezTo>
                  <a:pt x="11" y="1240"/>
                  <a:pt x="11" y="1240"/>
                  <a:pt x="11" y="1240"/>
                </a:cubicBezTo>
                <a:cubicBezTo>
                  <a:pt x="11" y="1139"/>
                  <a:pt x="11" y="1039"/>
                  <a:pt x="11" y="938"/>
                </a:cubicBezTo>
                <a:cubicBezTo>
                  <a:pt x="0" y="725"/>
                  <a:pt x="115" y="557"/>
                  <a:pt x="323" y="427"/>
                </a:cubicBezTo>
                <a:cubicBezTo>
                  <a:pt x="586" y="260"/>
                  <a:pt x="899" y="176"/>
                  <a:pt x="1228" y="122"/>
                </a:cubicBezTo>
                <a:cubicBezTo>
                  <a:pt x="1974" y="0"/>
                  <a:pt x="2714" y="13"/>
                  <a:pt x="3443" y="193"/>
                </a:cubicBezTo>
                <a:cubicBezTo>
                  <a:pt x="3662" y="247"/>
                  <a:pt x="3865" y="323"/>
                  <a:pt x="4035" y="440"/>
                </a:cubicBezTo>
                <a:cubicBezTo>
                  <a:pt x="4233" y="570"/>
                  <a:pt x="4342" y="729"/>
                  <a:pt x="4337" y="930"/>
                </a:cubicBezTo>
                <a:cubicBezTo>
                  <a:pt x="4331" y="1131"/>
                  <a:pt x="4331" y="1332"/>
                  <a:pt x="4337" y="1533"/>
                </a:cubicBezTo>
                <a:lnTo>
                  <a:pt x="4337" y="2406"/>
                </a:lnTo>
                <a:close/>
              </a:path>
            </a:pathLst>
          </a:custGeom>
          <a:solidFill>
            <a:schemeClr val="bg1"/>
          </a:solidFill>
          <a:ln>
            <a:noFill/>
          </a:ln>
        </p:spPr>
        <p:txBody>
          <a:bodyPr vert="horz" wrap="square" lIns="93260" tIns="186521" rIns="93260" bIns="4663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a:ln>
                  <a:noFill/>
                </a:ln>
                <a:solidFill>
                  <a:srgbClr val="DA3F26"/>
                </a:solidFill>
                <a:effectLst/>
                <a:uLnTx/>
                <a:uFillTx/>
                <a:latin typeface="Segoe UI"/>
                <a:ea typeface="+mn-ea"/>
                <a:cs typeface="+mn-cs"/>
              </a:rPr>
              <a:t>PDW</a:t>
            </a:r>
            <a:endParaRPr kumimoji="0" lang="en-US" sz="1224" b="0" i="0" u="none" strike="noStrike" kern="1200" cap="none" spc="0" normalizeH="0" baseline="0" noProof="0" dirty="0">
              <a:ln>
                <a:noFill/>
              </a:ln>
              <a:solidFill>
                <a:srgbClr val="DA3F26"/>
              </a:solidFill>
              <a:effectLst/>
              <a:uLnTx/>
              <a:uFillTx/>
              <a:latin typeface="Segoe UI"/>
              <a:ea typeface="+mn-ea"/>
              <a:cs typeface="+mn-cs"/>
            </a:endParaRPr>
          </a:p>
        </p:txBody>
      </p:sp>
      <p:sp>
        <p:nvSpPr>
          <p:cNvPr id="11" name="Freeform 9"/>
          <p:cNvSpPr>
            <a:spLocks noEditPoints="1"/>
          </p:cNvSpPr>
          <p:nvPr/>
        </p:nvSpPr>
        <p:spPr bwMode="auto">
          <a:xfrm>
            <a:off x="10995810" y="4705050"/>
            <a:ext cx="839343" cy="1025864"/>
          </a:xfrm>
          <a:custGeom>
            <a:avLst/>
            <a:gdLst>
              <a:gd name="T0" fmla="*/ 2231 w 4342"/>
              <a:gd name="T1" fmla="*/ 389 h 5045"/>
              <a:gd name="T2" fmla="*/ 998 w 4342"/>
              <a:gd name="T3" fmla="*/ 532 h 5045"/>
              <a:gd name="T4" fmla="*/ 586 w 4342"/>
              <a:gd name="T5" fmla="*/ 716 h 5045"/>
              <a:gd name="T6" fmla="*/ 581 w 4342"/>
              <a:gd name="T7" fmla="*/ 1088 h 5045"/>
              <a:gd name="T8" fmla="*/ 1014 w 4342"/>
              <a:gd name="T9" fmla="*/ 1277 h 5045"/>
              <a:gd name="T10" fmla="*/ 3163 w 4342"/>
              <a:gd name="T11" fmla="*/ 1319 h 5045"/>
              <a:gd name="T12" fmla="*/ 3788 w 4342"/>
              <a:gd name="T13" fmla="*/ 1072 h 5045"/>
              <a:gd name="T14" fmla="*/ 3788 w 4342"/>
              <a:gd name="T15" fmla="*/ 737 h 5045"/>
              <a:gd name="T16" fmla="*/ 3454 w 4342"/>
              <a:gd name="T17" fmla="*/ 565 h 5045"/>
              <a:gd name="T18" fmla="*/ 2231 w 4342"/>
              <a:gd name="T19" fmla="*/ 389 h 5045"/>
              <a:gd name="T20" fmla="*/ 4337 w 4342"/>
              <a:gd name="T21" fmla="*/ 3509 h 5045"/>
              <a:gd name="T22" fmla="*/ 4337 w 4342"/>
              <a:gd name="T23" fmla="*/ 4112 h 5045"/>
              <a:gd name="T24" fmla="*/ 4024 w 4342"/>
              <a:gd name="T25" fmla="*/ 4614 h 5045"/>
              <a:gd name="T26" fmla="*/ 3114 w 4342"/>
              <a:gd name="T27" fmla="*/ 4924 h 5045"/>
              <a:gd name="T28" fmla="*/ 899 w 4342"/>
              <a:gd name="T29" fmla="*/ 4853 h 5045"/>
              <a:gd name="T30" fmla="*/ 307 w 4342"/>
              <a:gd name="T31" fmla="*/ 4606 h 5045"/>
              <a:gd name="T32" fmla="*/ 5 w 4342"/>
              <a:gd name="T33" fmla="*/ 4116 h 5045"/>
              <a:gd name="T34" fmla="*/ 11 w 4342"/>
              <a:gd name="T35" fmla="*/ 3496 h 5045"/>
              <a:gd name="T36" fmla="*/ 11 w 4342"/>
              <a:gd name="T37" fmla="*/ 1528 h 5045"/>
              <a:gd name="T38" fmla="*/ 11 w 4342"/>
              <a:gd name="T39" fmla="*/ 1239 h 5045"/>
              <a:gd name="T40" fmla="*/ 11 w 4342"/>
              <a:gd name="T41" fmla="*/ 1239 h 5045"/>
              <a:gd name="T42" fmla="*/ 11 w 4342"/>
              <a:gd name="T43" fmla="*/ 938 h 5045"/>
              <a:gd name="T44" fmla="*/ 323 w 4342"/>
              <a:gd name="T45" fmla="*/ 427 h 5045"/>
              <a:gd name="T46" fmla="*/ 1228 w 4342"/>
              <a:gd name="T47" fmla="*/ 121 h 5045"/>
              <a:gd name="T48" fmla="*/ 3443 w 4342"/>
              <a:gd name="T49" fmla="*/ 192 h 5045"/>
              <a:gd name="T50" fmla="*/ 4035 w 4342"/>
              <a:gd name="T51" fmla="*/ 439 h 5045"/>
              <a:gd name="T52" fmla="*/ 4337 w 4342"/>
              <a:gd name="T53" fmla="*/ 929 h 5045"/>
              <a:gd name="T54" fmla="*/ 4337 w 4342"/>
              <a:gd name="T55" fmla="*/ 1532 h 5045"/>
              <a:gd name="T56" fmla="*/ 4337 w 4342"/>
              <a:gd name="T57" fmla="*/ 3509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2" h="5045">
                <a:moveTo>
                  <a:pt x="2231" y="389"/>
                </a:moveTo>
                <a:cubicBezTo>
                  <a:pt x="1771" y="389"/>
                  <a:pt x="1376" y="419"/>
                  <a:pt x="998" y="532"/>
                </a:cubicBezTo>
                <a:cubicBezTo>
                  <a:pt x="849" y="578"/>
                  <a:pt x="707" y="636"/>
                  <a:pt x="586" y="716"/>
                </a:cubicBezTo>
                <a:cubicBezTo>
                  <a:pt x="411" y="825"/>
                  <a:pt x="405" y="975"/>
                  <a:pt x="581" y="1088"/>
                </a:cubicBezTo>
                <a:cubicBezTo>
                  <a:pt x="712" y="1168"/>
                  <a:pt x="860" y="1239"/>
                  <a:pt x="1014" y="1277"/>
                </a:cubicBezTo>
                <a:cubicBezTo>
                  <a:pt x="1721" y="1461"/>
                  <a:pt x="2445" y="1461"/>
                  <a:pt x="3163" y="1319"/>
                </a:cubicBezTo>
                <a:cubicBezTo>
                  <a:pt x="3394" y="1277"/>
                  <a:pt x="3618" y="1210"/>
                  <a:pt x="3788" y="1072"/>
                </a:cubicBezTo>
                <a:cubicBezTo>
                  <a:pt x="3920" y="967"/>
                  <a:pt x="3925" y="841"/>
                  <a:pt x="3788" y="737"/>
                </a:cubicBezTo>
                <a:cubicBezTo>
                  <a:pt x="3690" y="670"/>
                  <a:pt x="3575" y="607"/>
                  <a:pt x="3454" y="565"/>
                </a:cubicBezTo>
                <a:cubicBezTo>
                  <a:pt x="3048" y="427"/>
                  <a:pt x="2615" y="393"/>
                  <a:pt x="2231" y="389"/>
                </a:cubicBezTo>
                <a:close/>
                <a:moveTo>
                  <a:pt x="4337" y="3509"/>
                </a:moveTo>
                <a:cubicBezTo>
                  <a:pt x="4337" y="3710"/>
                  <a:pt x="4331" y="3911"/>
                  <a:pt x="4337" y="4112"/>
                </a:cubicBezTo>
                <a:cubicBezTo>
                  <a:pt x="4342" y="4321"/>
                  <a:pt x="4233" y="4484"/>
                  <a:pt x="4024" y="4614"/>
                </a:cubicBezTo>
                <a:cubicBezTo>
                  <a:pt x="3761" y="4781"/>
                  <a:pt x="3443" y="4869"/>
                  <a:pt x="3114" y="4924"/>
                </a:cubicBezTo>
                <a:cubicBezTo>
                  <a:pt x="2368" y="5045"/>
                  <a:pt x="1628" y="5033"/>
                  <a:pt x="899" y="4853"/>
                </a:cubicBezTo>
                <a:cubicBezTo>
                  <a:pt x="680" y="4798"/>
                  <a:pt x="477" y="4723"/>
                  <a:pt x="307" y="4606"/>
                </a:cubicBezTo>
                <a:cubicBezTo>
                  <a:pt x="109" y="4476"/>
                  <a:pt x="5" y="4317"/>
                  <a:pt x="5" y="4116"/>
                </a:cubicBezTo>
                <a:cubicBezTo>
                  <a:pt x="5" y="3920"/>
                  <a:pt x="11" y="3705"/>
                  <a:pt x="11" y="3496"/>
                </a:cubicBezTo>
                <a:cubicBezTo>
                  <a:pt x="11" y="1528"/>
                  <a:pt x="11" y="1528"/>
                  <a:pt x="11" y="1528"/>
                </a:cubicBezTo>
                <a:cubicBezTo>
                  <a:pt x="11" y="1432"/>
                  <a:pt x="11" y="1335"/>
                  <a:pt x="11" y="1239"/>
                </a:cubicBezTo>
                <a:cubicBezTo>
                  <a:pt x="11" y="1239"/>
                  <a:pt x="11" y="1239"/>
                  <a:pt x="11" y="1239"/>
                </a:cubicBezTo>
                <a:cubicBezTo>
                  <a:pt x="11" y="1139"/>
                  <a:pt x="11" y="1038"/>
                  <a:pt x="11" y="938"/>
                </a:cubicBezTo>
                <a:cubicBezTo>
                  <a:pt x="0" y="724"/>
                  <a:pt x="115" y="557"/>
                  <a:pt x="323" y="427"/>
                </a:cubicBezTo>
                <a:cubicBezTo>
                  <a:pt x="586" y="259"/>
                  <a:pt x="899" y="176"/>
                  <a:pt x="1228" y="121"/>
                </a:cubicBezTo>
                <a:cubicBezTo>
                  <a:pt x="1974" y="0"/>
                  <a:pt x="2714" y="12"/>
                  <a:pt x="3443" y="192"/>
                </a:cubicBezTo>
                <a:cubicBezTo>
                  <a:pt x="3662" y="247"/>
                  <a:pt x="3865" y="322"/>
                  <a:pt x="4035" y="439"/>
                </a:cubicBezTo>
                <a:cubicBezTo>
                  <a:pt x="4233" y="569"/>
                  <a:pt x="4342" y="728"/>
                  <a:pt x="4337" y="929"/>
                </a:cubicBezTo>
                <a:cubicBezTo>
                  <a:pt x="4331" y="1130"/>
                  <a:pt x="4331" y="1331"/>
                  <a:pt x="4337" y="1532"/>
                </a:cubicBezTo>
                <a:lnTo>
                  <a:pt x="4337" y="3509"/>
                </a:lnTo>
                <a:close/>
              </a:path>
            </a:pathLst>
          </a:custGeom>
          <a:solidFill>
            <a:srgbClr val="DA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Oracle</a:t>
            </a:r>
          </a:p>
        </p:txBody>
      </p:sp>
      <p:sp>
        <p:nvSpPr>
          <p:cNvPr id="14" name="Freeform 13"/>
          <p:cNvSpPr>
            <a:spLocks noEditPoints="1"/>
          </p:cNvSpPr>
          <p:nvPr/>
        </p:nvSpPr>
        <p:spPr bwMode="auto">
          <a:xfrm>
            <a:off x="8623664" y="4712322"/>
            <a:ext cx="839343" cy="1025864"/>
          </a:xfrm>
          <a:custGeom>
            <a:avLst/>
            <a:gdLst>
              <a:gd name="T0" fmla="*/ 2231 w 4342"/>
              <a:gd name="T1" fmla="*/ 389 h 5045"/>
              <a:gd name="T2" fmla="*/ 998 w 4342"/>
              <a:gd name="T3" fmla="*/ 532 h 5045"/>
              <a:gd name="T4" fmla="*/ 586 w 4342"/>
              <a:gd name="T5" fmla="*/ 716 h 5045"/>
              <a:gd name="T6" fmla="*/ 581 w 4342"/>
              <a:gd name="T7" fmla="*/ 1088 h 5045"/>
              <a:gd name="T8" fmla="*/ 1014 w 4342"/>
              <a:gd name="T9" fmla="*/ 1277 h 5045"/>
              <a:gd name="T10" fmla="*/ 3163 w 4342"/>
              <a:gd name="T11" fmla="*/ 1319 h 5045"/>
              <a:gd name="T12" fmla="*/ 3788 w 4342"/>
              <a:gd name="T13" fmla="*/ 1072 h 5045"/>
              <a:gd name="T14" fmla="*/ 3788 w 4342"/>
              <a:gd name="T15" fmla="*/ 737 h 5045"/>
              <a:gd name="T16" fmla="*/ 3454 w 4342"/>
              <a:gd name="T17" fmla="*/ 565 h 5045"/>
              <a:gd name="T18" fmla="*/ 2231 w 4342"/>
              <a:gd name="T19" fmla="*/ 389 h 5045"/>
              <a:gd name="T20" fmla="*/ 4337 w 4342"/>
              <a:gd name="T21" fmla="*/ 3509 h 5045"/>
              <a:gd name="T22" fmla="*/ 4337 w 4342"/>
              <a:gd name="T23" fmla="*/ 4112 h 5045"/>
              <a:gd name="T24" fmla="*/ 4024 w 4342"/>
              <a:gd name="T25" fmla="*/ 4614 h 5045"/>
              <a:gd name="T26" fmla="*/ 3114 w 4342"/>
              <a:gd name="T27" fmla="*/ 4924 h 5045"/>
              <a:gd name="T28" fmla="*/ 899 w 4342"/>
              <a:gd name="T29" fmla="*/ 4853 h 5045"/>
              <a:gd name="T30" fmla="*/ 307 w 4342"/>
              <a:gd name="T31" fmla="*/ 4606 h 5045"/>
              <a:gd name="T32" fmla="*/ 5 w 4342"/>
              <a:gd name="T33" fmla="*/ 4116 h 5045"/>
              <a:gd name="T34" fmla="*/ 11 w 4342"/>
              <a:gd name="T35" fmla="*/ 3496 h 5045"/>
              <a:gd name="T36" fmla="*/ 11 w 4342"/>
              <a:gd name="T37" fmla="*/ 1528 h 5045"/>
              <a:gd name="T38" fmla="*/ 11 w 4342"/>
              <a:gd name="T39" fmla="*/ 1239 h 5045"/>
              <a:gd name="T40" fmla="*/ 11 w 4342"/>
              <a:gd name="T41" fmla="*/ 1239 h 5045"/>
              <a:gd name="T42" fmla="*/ 11 w 4342"/>
              <a:gd name="T43" fmla="*/ 938 h 5045"/>
              <a:gd name="T44" fmla="*/ 323 w 4342"/>
              <a:gd name="T45" fmla="*/ 427 h 5045"/>
              <a:gd name="T46" fmla="*/ 1228 w 4342"/>
              <a:gd name="T47" fmla="*/ 121 h 5045"/>
              <a:gd name="T48" fmla="*/ 3443 w 4342"/>
              <a:gd name="T49" fmla="*/ 192 h 5045"/>
              <a:gd name="T50" fmla="*/ 4035 w 4342"/>
              <a:gd name="T51" fmla="*/ 439 h 5045"/>
              <a:gd name="T52" fmla="*/ 4337 w 4342"/>
              <a:gd name="T53" fmla="*/ 929 h 5045"/>
              <a:gd name="T54" fmla="*/ 4337 w 4342"/>
              <a:gd name="T55" fmla="*/ 1532 h 5045"/>
              <a:gd name="T56" fmla="*/ 4337 w 4342"/>
              <a:gd name="T57" fmla="*/ 3509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2" h="5045">
                <a:moveTo>
                  <a:pt x="2231" y="389"/>
                </a:moveTo>
                <a:cubicBezTo>
                  <a:pt x="1771" y="389"/>
                  <a:pt x="1376" y="419"/>
                  <a:pt x="998" y="532"/>
                </a:cubicBezTo>
                <a:cubicBezTo>
                  <a:pt x="849" y="578"/>
                  <a:pt x="707" y="636"/>
                  <a:pt x="586" y="716"/>
                </a:cubicBezTo>
                <a:cubicBezTo>
                  <a:pt x="411" y="825"/>
                  <a:pt x="405" y="975"/>
                  <a:pt x="581" y="1088"/>
                </a:cubicBezTo>
                <a:cubicBezTo>
                  <a:pt x="712" y="1168"/>
                  <a:pt x="860" y="1239"/>
                  <a:pt x="1014" y="1277"/>
                </a:cubicBezTo>
                <a:cubicBezTo>
                  <a:pt x="1721" y="1461"/>
                  <a:pt x="2445" y="1461"/>
                  <a:pt x="3163" y="1319"/>
                </a:cubicBezTo>
                <a:cubicBezTo>
                  <a:pt x="3394" y="1277"/>
                  <a:pt x="3618" y="1210"/>
                  <a:pt x="3788" y="1072"/>
                </a:cubicBezTo>
                <a:cubicBezTo>
                  <a:pt x="3920" y="967"/>
                  <a:pt x="3925" y="841"/>
                  <a:pt x="3788" y="737"/>
                </a:cubicBezTo>
                <a:cubicBezTo>
                  <a:pt x="3690" y="670"/>
                  <a:pt x="3575" y="607"/>
                  <a:pt x="3454" y="565"/>
                </a:cubicBezTo>
                <a:cubicBezTo>
                  <a:pt x="3048" y="427"/>
                  <a:pt x="2615" y="393"/>
                  <a:pt x="2231" y="389"/>
                </a:cubicBezTo>
                <a:close/>
                <a:moveTo>
                  <a:pt x="4337" y="3509"/>
                </a:moveTo>
                <a:cubicBezTo>
                  <a:pt x="4337" y="3710"/>
                  <a:pt x="4331" y="3911"/>
                  <a:pt x="4337" y="4112"/>
                </a:cubicBezTo>
                <a:cubicBezTo>
                  <a:pt x="4342" y="4321"/>
                  <a:pt x="4233" y="4484"/>
                  <a:pt x="4024" y="4614"/>
                </a:cubicBezTo>
                <a:cubicBezTo>
                  <a:pt x="3761" y="4781"/>
                  <a:pt x="3443" y="4869"/>
                  <a:pt x="3114" y="4924"/>
                </a:cubicBezTo>
                <a:cubicBezTo>
                  <a:pt x="2368" y="5045"/>
                  <a:pt x="1628" y="5033"/>
                  <a:pt x="899" y="4853"/>
                </a:cubicBezTo>
                <a:cubicBezTo>
                  <a:pt x="680" y="4798"/>
                  <a:pt x="477" y="4723"/>
                  <a:pt x="307" y="4606"/>
                </a:cubicBezTo>
                <a:cubicBezTo>
                  <a:pt x="109" y="4476"/>
                  <a:pt x="5" y="4317"/>
                  <a:pt x="5" y="4116"/>
                </a:cubicBezTo>
                <a:cubicBezTo>
                  <a:pt x="5" y="3920"/>
                  <a:pt x="11" y="3705"/>
                  <a:pt x="11" y="3496"/>
                </a:cubicBezTo>
                <a:cubicBezTo>
                  <a:pt x="11" y="1528"/>
                  <a:pt x="11" y="1528"/>
                  <a:pt x="11" y="1528"/>
                </a:cubicBezTo>
                <a:cubicBezTo>
                  <a:pt x="11" y="1432"/>
                  <a:pt x="11" y="1335"/>
                  <a:pt x="11" y="1239"/>
                </a:cubicBezTo>
                <a:cubicBezTo>
                  <a:pt x="11" y="1239"/>
                  <a:pt x="11" y="1239"/>
                  <a:pt x="11" y="1239"/>
                </a:cubicBezTo>
                <a:cubicBezTo>
                  <a:pt x="11" y="1139"/>
                  <a:pt x="11" y="1038"/>
                  <a:pt x="11" y="938"/>
                </a:cubicBezTo>
                <a:cubicBezTo>
                  <a:pt x="0" y="724"/>
                  <a:pt x="115" y="557"/>
                  <a:pt x="323" y="427"/>
                </a:cubicBezTo>
                <a:cubicBezTo>
                  <a:pt x="586" y="259"/>
                  <a:pt x="899" y="176"/>
                  <a:pt x="1228" y="121"/>
                </a:cubicBezTo>
                <a:cubicBezTo>
                  <a:pt x="1974" y="0"/>
                  <a:pt x="2714" y="12"/>
                  <a:pt x="3443" y="192"/>
                </a:cubicBezTo>
                <a:cubicBezTo>
                  <a:pt x="3662" y="247"/>
                  <a:pt x="3865" y="322"/>
                  <a:pt x="4035" y="439"/>
                </a:cubicBezTo>
                <a:cubicBezTo>
                  <a:pt x="4233" y="569"/>
                  <a:pt x="4342" y="728"/>
                  <a:pt x="4337" y="929"/>
                </a:cubicBezTo>
                <a:cubicBezTo>
                  <a:pt x="4331" y="1130"/>
                  <a:pt x="4331" y="1331"/>
                  <a:pt x="4337" y="1532"/>
                </a:cubicBezTo>
                <a:lnTo>
                  <a:pt x="4337" y="3509"/>
                </a:lnTo>
                <a:close/>
              </a:path>
            </a:pathLst>
          </a:custGeom>
          <a:solidFill>
            <a:srgbClr val="DA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Hadoop</a:t>
            </a:r>
          </a:p>
        </p:txBody>
      </p:sp>
      <p:sp>
        <p:nvSpPr>
          <p:cNvPr id="17" name="Freeform 17"/>
          <p:cNvSpPr>
            <a:spLocks noEditPoints="1"/>
          </p:cNvSpPr>
          <p:nvPr/>
        </p:nvSpPr>
        <p:spPr bwMode="auto">
          <a:xfrm>
            <a:off x="10010582" y="4712322"/>
            <a:ext cx="839343" cy="1025864"/>
          </a:xfrm>
          <a:custGeom>
            <a:avLst/>
            <a:gdLst>
              <a:gd name="T0" fmla="*/ 2231 w 4342"/>
              <a:gd name="T1" fmla="*/ 389 h 5045"/>
              <a:gd name="T2" fmla="*/ 998 w 4342"/>
              <a:gd name="T3" fmla="*/ 532 h 5045"/>
              <a:gd name="T4" fmla="*/ 586 w 4342"/>
              <a:gd name="T5" fmla="*/ 716 h 5045"/>
              <a:gd name="T6" fmla="*/ 581 w 4342"/>
              <a:gd name="T7" fmla="*/ 1088 h 5045"/>
              <a:gd name="T8" fmla="*/ 1014 w 4342"/>
              <a:gd name="T9" fmla="*/ 1277 h 5045"/>
              <a:gd name="T10" fmla="*/ 3163 w 4342"/>
              <a:gd name="T11" fmla="*/ 1319 h 5045"/>
              <a:gd name="T12" fmla="*/ 3788 w 4342"/>
              <a:gd name="T13" fmla="*/ 1072 h 5045"/>
              <a:gd name="T14" fmla="*/ 3788 w 4342"/>
              <a:gd name="T15" fmla="*/ 737 h 5045"/>
              <a:gd name="T16" fmla="*/ 3454 w 4342"/>
              <a:gd name="T17" fmla="*/ 565 h 5045"/>
              <a:gd name="T18" fmla="*/ 2231 w 4342"/>
              <a:gd name="T19" fmla="*/ 389 h 5045"/>
              <a:gd name="T20" fmla="*/ 4337 w 4342"/>
              <a:gd name="T21" fmla="*/ 3509 h 5045"/>
              <a:gd name="T22" fmla="*/ 4337 w 4342"/>
              <a:gd name="T23" fmla="*/ 4112 h 5045"/>
              <a:gd name="T24" fmla="*/ 4024 w 4342"/>
              <a:gd name="T25" fmla="*/ 4614 h 5045"/>
              <a:gd name="T26" fmla="*/ 3114 w 4342"/>
              <a:gd name="T27" fmla="*/ 4924 h 5045"/>
              <a:gd name="T28" fmla="*/ 899 w 4342"/>
              <a:gd name="T29" fmla="*/ 4853 h 5045"/>
              <a:gd name="T30" fmla="*/ 307 w 4342"/>
              <a:gd name="T31" fmla="*/ 4606 h 5045"/>
              <a:gd name="T32" fmla="*/ 5 w 4342"/>
              <a:gd name="T33" fmla="*/ 4116 h 5045"/>
              <a:gd name="T34" fmla="*/ 11 w 4342"/>
              <a:gd name="T35" fmla="*/ 3496 h 5045"/>
              <a:gd name="T36" fmla="*/ 11 w 4342"/>
              <a:gd name="T37" fmla="*/ 1528 h 5045"/>
              <a:gd name="T38" fmla="*/ 11 w 4342"/>
              <a:gd name="T39" fmla="*/ 1239 h 5045"/>
              <a:gd name="T40" fmla="*/ 11 w 4342"/>
              <a:gd name="T41" fmla="*/ 1239 h 5045"/>
              <a:gd name="T42" fmla="*/ 11 w 4342"/>
              <a:gd name="T43" fmla="*/ 938 h 5045"/>
              <a:gd name="T44" fmla="*/ 323 w 4342"/>
              <a:gd name="T45" fmla="*/ 427 h 5045"/>
              <a:gd name="T46" fmla="*/ 1228 w 4342"/>
              <a:gd name="T47" fmla="*/ 121 h 5045"/>
              <a:gd name="T48" fmla="*/ 3443 w 4342"/>
              <a:gd name="T49" fmla="*/ 192 h 5045"/>
              <a:gd name="T50" fmla="*/ 4035 w 4342"/>
              <a:gd name="T51" fmla="*/ 439 h 5045"/>
              <a:gd name="T52" fmla="*/ 4337 w 4342"/>
              <a:gd name="T53" fmla="*/ 929 h 5045"/>
              <a:gd name="T54" fmla="*/ 4337 w 4342"/>
              <a:gd name="T55" fmla="*/ 1532 h 5045"/>
              <a:gd name="T56" fmla="*/ 4337 w 4342"/>
              <a:gd name="T57" fmla="*/ 3509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2" h="5045">
                <a:moveTo>
                  <a:pt x="2231" y="389"/>
                </a:moveTo>
                <a:cubicBezTo>
                  <a:pt x="1771" y="389"/>
                  <a:pt x="1376" y="419"/>
                  <a:pt x="998" y="532"/>
                </a:cubicBezTo>
                <a:cubicBezTo>
                  <a:pt x="849" y="578"/>
                  <a:pt x="707" y="636"/>
                  <a:pt x="586" y="716"/>
                </a:cubicBezTo>
                <a:cubicBezTo>
                  <a:pt x="411" y="825"/>
                  <a:pt x="405" y="975"/>
                  <a:pt x="581" y="1088"/>
                </a:cubicBezTo>
                <a:cubicBezTo>
                  <a:pt x="712" y="1168"/>
                  <a:pt x="860" y="1239"/>
                  <a:pt x="1014" y="1277"/>
                </a:cubicBezTo>
                <a:cubicBezTo>
                  <a:pt x="1721" y="1461"/>
                  <a:pt x="2445" y="1461"/>
                  <a:pt x="3163" y="1319"/>
                </a:cubicBezTo>
                <a:cubicBezTo>
                  <a:pt x="3394" y="1277"/>
                  <a:pt x="3618" y="1210"/>
                  <a:pt x="3788" y="1072"/>
                </a:cubicBezTo>
                <a:cubicBezTo>
                  <a:pt x="3920" y="967"/>
                  <a:pt x="3925" y="841"/>
                  <a:pt x="3788" y="737"/>
                </a:cubicBezTo>
                <a:cubicBezTo>
                  <a:pt x="3690" y="670"/>
                  <a:pt x="3575" y="607"/>
                  <a:pt x="3454" y="565"/>
                </a:cubicBezTo>
                <a:cubicBezTo>
                  <a:pt x="3048" y="427"/>
                  <a:pt x="2615" y="393"/>
                  <a:pt x="2231" y="389"/>
                </a:cubicBezTo>
                <a:close/>
                <a:moveTo>
                  <a:pt x="4337" y="3509"/>
                </a:moveTo>
                <a:cubicBezTo>
                  <a:pt x="4337" y="3710"/>
                  <a:pt x="4331" y="3911"/>
                  <a:pt x="4337" y="4112"/>
                </a:cubicBezTo>
                <a:cubicBezTo>
                  <a:pt x="4342" y="4321"/>
                  <a:pt x="4233" y="4484"/>
                  <a:pt x="4024" y="4614"/>
                </a:cubicBezTo>
                <a:cubicBezTo>
                  <a:pt x="3761" y="4781"/>
                  <a:pt x="3443" y="4869"/>
                  <a:pt x="3114" y="4924"/>
                </a:cubicBezTo>
                <a:cubicBezTo>
                  <a:pt x="2368" y="5045"/>
                  <a:pt x="1628" y="5033"/>
                  <a:pt x="899" y="4853"/>
                </a:cubicBezTo>
                <a:cubicBezTo>
                  <a:pt x="680" y="4798"/>
                  <a:pt x="477" y="4723"/>
                  <a:pt x="307" y="4606"/>
                </a:cubicBezTo>
                <a:cubicBezTo>
                  <a:pt x="109" y="4476"/>
                  <a:pt x="5" y="4317"/>
                  <a:pt x="5" y="4116"/>
                </a:cubicBezTo>
                <a:cubicBezTo>
                  <a:pt x="5" y="3920"/>
                  <a:pt x="11" y="3705"/>
                  <a:pt x="11" y="3496"/>
                </a:cubicBezTo>
                <a:cubicBezTo>
                  <a:pt x="11" y="1528"/>
                  <a:pt x="11" y="1528"/>
                  <a:pt x="11" y="1528"/>
                </a:cubicBezTo>
                <a:cubicBezTo>
                  <a:pt x="11" y="1432"/>
                  <a:pt x="11" y="1335"/>
                  <a:pt x="11" y="1239"/>
                </a:cubicBezTo>
                <a:cubicBezTo>
                  <a:pt x="11" y="1239"/>
                  <a:pt x="11" y="1239"/>
                  <a:pt x="11" y="1239"/>
                </a:cubicBezTo>
                <a:cubicBezTo>
                  <a:pt x="11" y="1139"/>
                  <a:pt x="11" y="1038"/>
                  <a:pt x="11" y="938"/>
                </a:cubicBezTo>
                <a:cubicBezTo>
                  <a:pt x="0" y="724"/>
                  <a:pt x="115" y="557"/>
                  <a:pt x="323" y="427"/>
                </a:cubicBezTo>
                <a:cubicBezTo>
                  <a:pt x="586" y="259"/>
                  <a:pt x="899" y="176"/>
                  <a:pt x="1228" y="121"/>
                </a:cubicBezTo>
                <a:cubicBezTo>
                  <a:pt x="1974" y="0"/>
                  <a:pt x="2714" y="12"/>
                  <a:pt x="3443" y="192"/>
                </a:cubicBezTo>
                <a:cubicBezTo>
                  <a:pt x="3662" y="247"/>
                  <a:pt x="3865" y="322"/>
                  <a:pt x="4035" y="439"/>
                </a:cubicBezTo>
                <a:cubicBezTo>
                  <a:pt x="4233" y="569"/>
                  <a:pt x="4342" y="728"/>
                  <a:pt x="4337" y="929"/>
                </a:cubicBezTo>
                <a:cubicBezTo>
                  <a:pt x="4331" y="1130"/>
                  <a:pt x="4331" y="1331"/>
                  <a:pt x="4337" y="1532"/>
                </a:cubicBezTo>
                <a:lnTo>
                  <a:pt x="4337" y="3509"/>
                </a:lnTo>
                <a:close/>
              </a:path>
            </a:pathLst>
          </a:custGeom>
          <a:solidFill>
            <a:srgbClr val="DA3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186521" rIns="93260" bIns="4663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SQL Server</a:t>
            </a:r>
          </a:p>
        </p:txBody>
      </p:sp>
      <p:sp>
        <p:nvSpPr>
          <p:cNvPr id="20" name="Left-Right Arrow 19"/>
          <p:cNvSpPr/>
          <p:nvPr/>
        </p:nvSpPr>
        <p:spPr>
          <a:xfrm>
            <a:off x="8100724" y="4100017"/>
            <a:ext cx="1909859" cy="496160"/>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OData Feeds</a:t>
            </a:r>
          </a:p>
        </p:txBody>
      </p:sp>
      <p:sp>
        <p:nvSpPr>
          <p:cNvPr id="91" name="Left-Right Arrow 90"/>
          <p:cNvSpPr/>
          <p:nvPr/>
        </p:nvSpPr>
        <p:spPr>
          <a:xfrm>
            <a:off x="8651617" y="2044305"/>
            <a:ext cx="1227414" cy="496160"/>
          </a:xfrm>
          <a:prstGeom prst="lef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24" b="0" i="0" u="none" strike="noStrike" kern="1200" cap="none" spc="0" normalizeH="0" baseline="0" noProof="0" dirty="0">
                <a:ln>
                  <a:noFill/>
                </a:ln>
                <a:solidFill>
                  <a:srgbClr val="FFFFFF"/>
                </a:solidFill>
                <a:effectLst/>
                <a:uLnTx/>
                <a:uFillTx/>
                <a:latin typeface="Segoe UI"/>
                <a:ea typeface="+mn-ea"/>
                <a:cs typeface="+mn-cs"/>
              </a:rPr>
              <a:t>OData Feeds</a:t>
            </a:r>
          </a:p>
        </p:txBody>
      </p:sp>
      <p:sp>
        <p:nvSpPr>
          <p:cNvPr id="23" name="Up-Down Arrow 22"/>
          <p:cNvSpPr/>
          <p:nvPr/>
        </p:nvSpPr>
        <p:spPr>
          <a:xfrm>
            <a:off x="7625854" y="2638115"/>
            <a:ext cx="337686" cy="464902"/>
          </a:xfrm>
          <a:prstGeom prst="up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FFFFFF"/>
              </a:solidFill>
              <a:effectLst/>
              <a:uLnTx/>
              <a:uFillTx/>
              <a:latin typeface="Segoe UI"/>
              <a:ea typeface="+mn-ea"/>
              <a:cs typeface="+mn-cs"/>
            </a:endParaRPr>
          </a:p>
        </p:txBody>
      </p:sp>
      <p:sp>
        <p:nvSpPr>
          <p:cNvPr id="93" name="Up-Down Arrow 92"/>
          <p:cNvSpPr/>
          <p:nvPr/>
        </p:nvSpPr>
        <p:spPr>
          <a:xfrm>
            <a:off x="7267519" y="3542598"/>
            <a:ext cx="337686" cy="589353"/>
          </a:xfrm>
          <a:prstGeom prst="up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36" b="0" i="0" u="none" strike="noStrike" kern="1200" cap="none" spc="0" normalizeH="0" baseline="0" noProof="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85404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0-#ppt_h/2"/>
                                          </p:val>
                                        </p:tav>
                                        <p:tav tm="100000">
                                          <p:val>
                                            <p:strVal val="#ppt_y"/>
                                          </p:val>
                                        </p:tav>
                                      </p:tavLst>
                                    </p:anim>
                                  </p:childTnLst>
                                </p:cTn>
                              </p:par>
                              <p:par>
                                <p:cTn id="9" presetID="42" presetClass="entr" presetSubtype="0" fill="hold" grpId="1" nodeType="with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1000"/>
                                        <p:tgtEl>
                                          <p:spTgt spid="38"/>
                                        </p:tgtEl>
                                      </p:cBhvr>
                                    </p:animEffect>
                                    <p:anim calcmode="lin" valueType="num">
                                      <p:cBhvr>
                                        <p:cTn id="12" dur="1000" fill="hold"/>
                                        <p:tgtEl>
                                          <p:spTgt spid="38"/>
                                        </p:tgtEl>
                                        <p:attrNameLst>
                                          <p:attrName>ppt_x</p:attrName>
                                        </p:attrNameLst>
                                      </p:cBhvr>
                                      <p:tavLst>
                                        <p:tav tm="0">
                                          <p:val>
                                            <p:strVal val="#ppt_x"/>
                                          </p:val>
                                        </p:tav>
                                        <p:tav tm="100000">
                                          <p:val>
                                            <p:strVal val="#ppt_x"/>
                                          </p:val>
                                        </p:tav>
                                      </p:tavLst>
                                    </p:anim>
                                    <p:anim calcmode="lin" valueType="num">
                                      <p:cBhvr>
                                        <p:cTn id="13" dur="1000" fill="hold"/>
                                        <p:tgtEl>
                                          <p:spTgt spid="3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67"/>
                                        </p:tgtEl>
                                        <p:attrNameLst>
                                          <p:attrName>style.visibility</p:attrName>
                                        </p:attrNameLst>
                                      </p:cBhvr>
                                      <p:to>
                                        <p:strVal val="visible"/>
                                      </p:to>
                                    </p:set>
                                    <p:animEffect transition="in" filter="fade">
                                      <p:cBhvr>
                                        <p:cTn id="17" dur="500"/>
                                        <p:tgtEl>
                                          <p:spTgt spid="267"/>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left)">
                                      <p:cBhvr>
                                        <p:cTn id="21" dur="500"/>
                                        <p:tgtEl>
                                          <p:spTgt spid="43"/>
                                        </p:tgtEl>
                                      </p:cBhvr>
                                    </p:animEffect>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additive="base">
                                        <p:cTn id="25" dur="500" fill="hold"/>
                                        <p:tgtEl>
                                          <p:spTgt spid="42"/>
                                        </p:tgtEl>
                                        <p:attrNameLst>
                                          <p:attrName>ppt_x</p:attrName>
                                        </p:attrNameLst>
                                      </p:cBhvr>
                                      <p:tavLst>
                                        <p:tav tm="0">
                                          <p:val>
                                            <p:strVal val="#ppt_x"/>
                                          </p:val>
                                        </p:tav>
                                        <p:tav tm="100000">
                                          <p:val>
                                            <p:strVal val="#ppt_x"/>
                                          </p:val>
                                        </p:tav>
                                      </p:tavLst>
                                    </p:anim>
                                    <p:anim calcmode="lin" valueType="num">
                                      <p:cBhvr additive="base">
                                        <p:cTn id="26" dur="500" fill="hold"/>
                                        <p:tgtEl>
                                          <p:spTgt spid="42"/>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93"/>
                                        </p:tgtEl>
                                        <p:attrNameLst>
                                          <p:attrName>style.visibility</p:attrName>
                                        </p:attrNameLst>
                                      </p:cBhvr>
                                      <p:to>
                                        <p:strVal val="visible"/>
                                      </p:to>
                                    </p:set>
                                    <p:animEffect transition="in" filter="wipe(up)">
                                      <p:cBhvr>
                                        <p:cTn id="30" dur="500"/>
                                        <p:tgtEl>
                                          <p:spTgt spid="93"/>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500"/>
                                        <p:tgtEl>
                                          <p:spTgt spid="20"/>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73"/>
                                        </p:tgtEl>
                                        <p:attrNameLst>
                                          <p:attrName>style.visibility</p:attrName>
                                        </p:attrNameLst>
                                      </p:cBhvr>
                                      <p:to>
                                        <p:strVal val="visible"/>
                                      </p:to>
                                    </p:set>
                                    <p:anim calcmode="lin" valueType="num">
                                      <p:cBhvr additive="base">
                                        <p:cTn id="38" dur="500" fill="hold"/>
                                        <p:tgtEl>
                                          <p:spTgt spid="73"/>
                                        </p:tgtEl>
                                        <p:attrNameLst>
                                          <p:attrName>ppt_x</p:attrName>
                                        </p:attrNameLst>
                                      </p:cBhvr>
                                      <p:tavLst>
                                        <p:tav tm="0">
                                          <p:val>
                                            <p:strVal val="#ppt_x"/>
                                          </p:val>
                                        </p:tav>
                                        <p:tav tm="100000">
                                          <p:val>
                                            <p:strVal val="#ppt_x"/>
                                          </p:val>
                                        </p:tav>
                                      </p:tavLst>
                                    </p:anim>
                                    <p:anim calcmode="lin" valueType="num">
                                      <p:cBhvr additive="base">
                                        <p:cTn id="39" dur="500" fill="hold"/>
                                        <p:tgtEl>
                                          <p:spTgt spid="73"/>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up)">
                                      <p:cBhvr>
                                        <p:cTn id="43" dur="500"/>
                                        <p:tgtEl>
                                          <p:spTgt spid="23"/>
                                        </p:tgtEl>
                                      </p:cBhvr>
                                    </p:animEffect>
                                  </p:childTnLst>
                                </p:cTn>
                              </p:par>
                            </p:childTnLst>
                          </p:cTn>
                        </p:par>
                        <p:par>
                          <p:cTn id="44" fill="hold">
                            <p:stCondLst>
                              <p:cond delay="4500"/>
                            </p:stCondLst>
                            <p:childTnLst>
                              <p:par>
                                <p:cTn id="45" presetID="2" presetClass="entr" presetSubtype="4" fill="hold" grpId="0" nodeType="afterEffect">
                                  <p:stCondLst>
                                    <p:cond delay="0"/>
                                  </p:stCondLst>
                                  <p:childTnLst>
                                    <p:set>
                                      <p:cBhvr>
                                        <p:cTn id="46" dur="1" fill="hold">
                                          <p:stCondLst>
                                            <p:cond delay="0"/>
                                          </p:stCondLst>
                                        </p:cTn>
                                        <p:tgtEl>
                                          <p:spTgt spid="80"/>
                                        </p:tgtEl>
                                        <p:attrNameLst>
                                          <p:attrName>style.visibility</p:attrName>
                                        </p:attrNameLst>
                                      </p:cBhvr>
                                      <p:to>
                                        <p:strVal val="visible"/>
                                      </p:to>
                                    </p:set>
                                    <p:anim calcmode="lin" valueType="num">
                                      <p:cBhvr additive="base">
                                        <p:cTn id="47" dur="500" fill="hold"/>
                                        <p:tgtEl>
                                          <p:spTgt spid="80"/>
                                        </p:tgtEl>
                                        <p:attrNameLst>
                                          <p:attrName>ppt_x</p:attrName>
                                        </p:attrNameLst>
                                      </p:cBhvr>
                                      <p:tavLst>
                                        <p:tav tm="0">
                                          <p:val>
                                            <p:strVal val="#ppt_x"/>
                                          </p:val>
                                        </p:tav>
                                        <p:tav tm="100000">
                                          <p:val>
                                            <p:strVal val="#ppt_x"/>
                                          </p:val>
                                        </p:tav>
                                      </p:tavLst>
                                    </p:anim>
                                    <p:anim calcmode="lin" valueType="num">
                                      <p:cBhvr additive="base">
                                        <p:cTn id="48" dur="500" fill="hold"/>
                                        <p:tgtEl>
                                          <p:spTgt spid="80"/>
                                        </p:tgtEl>
                                        <p:attrNameLst>
                                          <p:attrName>ppt_y</p:attrName>
                                        </p:attrNameLst>
                                      </p:cBhvr>
                                      <p:tavLst>
                                        <p:tav tm="0">
                                          <p:val>
                                            <p:strVal val="1+#ppt_h/2"/>
                                          </p:val>
                                        </p:tav>
                                        <p:tav tm="100000">
                                          <p:val>
                                            <p:strVal val="#ppt_y"/>
                                          </p:val>
                                        </p:tav>
                                      </p:tavLst>
                                    </p:anim>
                                  </p:childTnLst>
                                </p:cTn>
                              </p:par>
                            </p:childTnLst>
                          </p:cTn>
                        </p:par>
                        <p:par>
                          <p:cTn id="49" fill="hold">
                            <p:stCondLst>
                              <p:cond delay="5000"/>
                            </p:stCondLst>
                            <p:childTnLst>
                              <p:par>
                                <p:cTn id="50" presetID="2" presetClass="entr" presetSubtype="4" fill="hold" grpId="0"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additive="base">
                                        <p:cTn id="52" dur="500" fill="hold"/>
                                        <p:tgtEl>
                                          <p:spTgt spid="81"/>
                                        </p:tgtEl>
                                        <p:attrNameLst>
                                          <p:attrName>ppt_x</p:attrName>
                                        </p:attrNameLst>
                                      </p:cBhvr>
                                      <p:tavLst>
                                        <p:tav tm="0">
                                          <p:val>
                                            <p:strVal val="#ppt_x"/>
                                          </p:val>
                                        </p:tav>
                                        <p:tav tm="100000">
                                          <p:val>
                                            <p:strVal val="#ppt_x"/>
                                          </p:val>
                                        </p:tav>
                                      </p:tavLst>
                                    </p:anim>
                                    <p:anim calcmode="lin" valueType="num">
                                      <p:cBhvr additive="base">
                                        <p:cTn id="53" dur="500" fill="hold"/>
                                        <p:tgtEl>
                                          <p:spTgt spid="81"/>
                                        </p:tgtEl>
                                        <p:attrNameLst>
                                          <p:attrName>ppt_y</p:attrName>
                                        </p:attrNameLst>
                                      </p:cBhvr>
                                      <p:tavLst>
                                        <p:tav tm="0">
                                          <p:val>
                                            <p:strVal val="1+#ppt_h/2"/>
                                          </p:val>
                                        </p:tav>
                                        <p:tav tm="100000">
                                          <p:val>
                                            <p:strVal val="#ppt_y"/>
                                          </p:val>
                                        </p:tav>
                                      </p:tavLst>
                                    </p:anim>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91"/>
                                        </p:tgtEl>
                                        <p:attrNameLst>
                                          <p:attrName>style.visibility</p:attrName>
                                        </p:attrNameLst>
                                      </p:cBhvr>
                                      <p:to>
                                        <p:strVal val="visible"/>
                                      </p:to>
                                    </p:set>
                                    <p:animEffect transition="in" filter="wipe(left)">
                                      <p:cBhvr>
                                        <p:cTn id="5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38" grpId="0" animBg="1"/>
      <p:bldP spid="38" grpId="1" animBg="1"/>
      <p:bldP spid="73" grpId="0" animBg="1"/>
      <p:bldP spid="80" grpId="0" animBg="1"/>
      <p:bldP spid="81" grpId="0" animBg="1"/>
      <p:bldP spid="20" grpId="0" animBg="1"/>
      <p:bldP spid="91" grpId="0" animBg="1"/>
      <p:bldP spid="23" grpId="0" animBg="1"/>
      <p:bldP spid="9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bwMode="auto">
          <a:xfrm>
            <a:off x="6218238" y="-1"/>
            <a:ext cx="6218237" cy="6994525"/>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457200" tIns="411480" rIns="365760" bIns="146304"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gradFill>
                <a:gsLst>
                  <a:gs pos="8850">
                    <a:srgbClr val="FFFFFF"/>
                  </a:gs>
                  <a:gs pos="81000">
                    <a:srgbClr val="FFFFFF"/>
                  </a:gs>
                </a:gsLst>
                <a:lin ang="5400000" scaled="0"/>
              </a:gradFill>
              <a:effectLst/>
              <a:uLnTx/>
              <a:uFillTx/>
              <a:latin typeface="Segoe UI"/>
              <a:ea typeface="+mn-ea"/>
              <a:cs typeface="+mn-cs"/>
            </a:endParaRPr>
          </a:p>
        </p:txBody>
      </p:sp>
      <p:sp>
        <p:nvSpPr>
          <p:cNvPr id="2" name="Title 1"/>
          <p:cNvSpPr>
            <a:spLocks noGrp="1"/>
          </p:cNvSpPr>
          <p:nvPr>
            <p:ph type="title"/>
          </p:nvPr>
        </p:nvSpPr>
        <p:spPr/>
        <p:txBody>
          <a:bodyPr/>
          <a:lstStyle/>
          <a:p>
            <a:r>
              <a:rPr lang="en-US" dirty="0" smtClean="0"/>
              <a:t>Customer Scenario</a:t>
            </a:r>
            <a:endParaRPr lang="en-US" dirty="0"/>
          </a:p>
        </p:txBody>
      </p:sp>
      <p:sp>
        <p:nvSpPr>
          <p:cNvPr id="45" name="Text Placeholder 5"/>
          <p:cNvSpPr>
            <a:spLocks noGrp="1"/>
          </p:cNvSpPr>
          <p:nvPr>
            <p:ph type="body" sz="quarter" idx="11"/>
          </p:nvPr>
        </p:nvSpPr>
        <p:spPr>
          <a:xfrm>
            <a:off x="155222" y="1193225"/>
            <a:ext cx="5879393" cy="627864"/>
          </a:xfrm>
          <a:solidFill>
            <a:srgbClr val="D2D2D2"/>
          </a:solidFill>
        </p:spPr>
        <p:txBody>
          <a:bodyPr/>
          <a:lstStyle/>
          <a:p>
            <a:pPr algn="ctr"/>
            <a:r>
              <a:rPr lang="en-US" sz="3200" b="1" dirty="0" smtClean="0">
                <a:gradFill>
                  <a:gsLst>
                    <a:gs pos="6195">
                      <a:schemeClr val="tx1"/>
                    </a:gs>
                    <a:gs pos="70000">
                      <a:schemeClr val="tx1"/>
                    </a:gs>
                  </a:gsLst>
                </a:gradFill>
              </a:rPr>
              <a:t>Young, High Growth Company</a:t>
            </a:r>
            <a:endParaRPr lang="en-US" sz="3200" b="1" dirty="0">
              <a:gradFill>
                <a:gsLst>
                  <a:gs pos="6195">
                    <a:schemeClr val="tx1"/>
                  </a:gs>
                  <a:gs pos="70000">
                    <a:schemeClr val="tx1"/>
                  </a:gs>
                </a:gsLst>
              </a:gradFill>
            </a:endParaRPr>
          </a:p>
        </p:txBody>
      </p:sp>
      <p:sp>
        <p:nvSpPr>
          <p:cNvPr id="46" name="Text Placeholder 5"/>
          <p:cNvSpPr txBox="1">
            <a:spLocks/>
          </p:cNvSpPr>
          <p:nvPr/>
        </p:nvSpPr>
        <p:spPr>
          <a:xfrm>
            <a:off x="155222" y="1933655"/>
            <a:ext cx="5879393" cy="627864"/>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Consumer facing devices</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74" name="Text Placeholder 5"/>
          <p:cNvSpPr txBox="1">
            <a:spLocks/>
          </p:cNvSpPr>
          <p:nvPr/>
        </p:nvSpPr>
        <p:spPr>
          <a:xfrm>
            <a:off x="158926" y="2700014"/>
            <a:ext cx="5879393" cy="627864"/>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Near real-time data</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76" name="Text Placeholder 5"/>
          <p:cNvSpPr txBox="1">
            <a:spLocks/>
          </p:cNvSpPr>
          <p:nvPr/>
        </p:nvSpPr>
        <p:spPr>
          <a:xfrm>
            <a:off x="151518" y="3440444"/>
            <a:ext cx="5879393" cy="627864"/>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Relational &amp; Non-Relational</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77" name="Text Placeholder 5"/>
          <p:cNvSpPr txBox="1">
            <a:spLocks/>
          </p:cNvSpPr>
          <p:nvPr/>
        </p:nvSpPr>
        <p:spPr>
          <a:xfrm>
            <a:off x="155222" y="5585645"/>
            <a:ext cx="5879393" cy="1403461"/>
          </a:xfrm>
          <a:prstGeom prst="rect">
            <a:avLst/>
          </a:prstGeom>
          <a:solidFill>
            <a:schemeClr val="bg1"/>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4400" b="1" i="0" u="none" strike="noStrike" kern="1200" cap="none" spc="0" normalizeH="0" baseline="0" noProof="0" dirty="0" smtClean="0">
                <a:ln>
                  <a:noFill/>
                </a:ln>
                <a:solidFill>
                  <a:srgbClr val="0072C6"/>
                </a:solidFill>
                <a:effectLst/>
                <a:uLnTx/>
                <a:uFillTx/>
                <a:latin typeface="Segoe UI Light"/>
                <a:ea typeface="+mn-ea"/>
                <a:cs typeface="+mn-cs"/>
              </a:rPr>
              <a:t>How to handle this growth?</a:t>
            </a:r>
            <a:endParaRPr kumimoji="0" lang="en-US" sz="4400" b="1" i="0" u="none" strike="noStrike" kern="1200" cap="none" spc="0" normalizeH="0" baseline="0" noProof="0" dirty="0">
              <a:ln>
                <a:noFill/>
              </a:ln>
              <a:solidFill>
                <a:srgbClr val="0072C6"/>
              </a:solidFill>
              <a:effectLst/>
              <a:uLnTx/>
              <a:uFillTx/>
              <a:latin typeface="Segoe UI Light"/>
              <a:ea typeface="+mn-ea"/>
              <a:cs typeface="+mn-cs"/>
            </a:endParaRPr>
          </a:p>
        </p:txBody>
      </p:sp>
      <p:graphicFrame>
        <p:nvGraphicFramePr>
          <p:cNvPr id="78" name="Chart 77"/>
          <p:cNvGraphicFramePr>
            <a:graphicFrameLocks/>
          </p:cNvGraphicFramePr>
          <p:nvPr>
            <p:extLst/>
          </p:nvPr>
        </p:nvGraphicFramePr>
        <p:xfrm>
          <a:off x="6422597" y="295274"/>
          <a:ext cx="6013878" cy="3015279"/>
        </p:xfrm>
        <a:graphic>
          <a:graphicData uri="http://schemas.openxmlformats.org/drawingml/2006/chart">
            <c:chart xmlns:c="http://schemas.openxmlformats.org/drawingml/2006/chart" xmlns:r="http://schemas.openxmlformats.org/officeDocument/2006/relationships" r:id="rId4"/>
          </a:graphicData>
        </a:graphic>
      </p:graphicFrame>
      <p:sp>
        <p:nvSpPr>
          <p:cNvPr id="5" name="Right Arrow 4"/>
          <p:cNvSpPr/>
          <p:nvPr/>
        </p:nvSpPr>
        <p:spPr bwMode="auto">
          <a:xfrm>
            <a:off x="6218238" y="4133826"/>
            <a:ext cx="761999" cy="1035445"/>
          </a:xfrm>
          <a:prstGeom prst="rightArrow">
            <a:avLst/>
          </a:prstGeom>
          <a:solidFill>
            <a:schemeClr val="bg1"/>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 name="TextBox 5"/>
          <p:cNvSpPr txBox="1"/>
          <p:nvPr/>
        </p:nvSpPr>
        <p:spPr>
          <a:xfrm>
            <a:off x="7160156" y="3894417"/>
            <a:ext cx="4992935" cy="1625060"/>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4800" b="0" i="0" u="none" strike="noStrike" kern="1200" cap="none" spc="0" normalizeH="0" baseline="0" noProof="0" dirty="0" smtClean="0">
                <a:ln>
                  <a:noFill/>
                </a:ln>
                <a:gradFill>
                  <a:gsLst>
                    <a:gs pos="2655">
                      <a:srgbClr val="FFFFFF"/>
                    </a:gs>
                    <a:gs pos="68000">
                      <a:srgbClr val="FFFFFF"/>
                    </a:gs>
                  </a:gsLst>
                  <a:lin ang="5400000" scaled="0"/>
                </a:gradFill>
                <a:effectLst/>
                <a:uLnTx/>
                <a:uFillTx/>
                <a:latin typeface="Segoe UI Light"/>
                <a:ea typeface="+mn-ea"/>
                <a:cs typeface="+mn-cs"/>
              </a:rPr>
              <a:t>Build a Modern Data Warehouse</a:t>
            </a:r>
            <a:endParaRPr kumimoji="0" lang="en-US" sz="48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endParaRPr>
          </a:p>
        </p:txBody>
      </p:sp>
      <p:sp>
        <p:nvSpPr>
          <p:cNvPr id="79" name="Freeform 78"/>
          <p:cNvSpPr/>
          <p:nvPr>
            <p:custDataLst>
              <p:tags r:id="rId1"/>
            </p:custDataLst>
          </p:nvPr>
        </p:nvSpPr>
        <p:spPr>
          <a:xfrm>
            <a:off x="10942637" y="5451860"/>
            <a:ext cx="464894" cy="473169"/>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ysClr val="window" lastClr="FFFFFF"/>
              </a:solidFill>
              <a:effectLst/>
              <a:uLnTx/>
              <a:uFillTx/>
              <a:latin typeface="Arial"/>
              <a:ea typeface="+mn-ea"/>
              <a:cs typeface="+mn-cs"/>
            </a:endParaRPr>
          </a:p>
        </p:txBody>
      </p:sp>
      <p:pic>
        <p:nvPicPr>
          <p:cNvPr id="80" name="Picture 79"/>
          <p:cNvPicPr>
            <a:picLocks noChangeAspect="1"/>
          </p:cNvPicPr>
          <p:nvPr/>
        </p:nvPicPr>
        <p:blipFill>
          <a:blip r:embed="rId5" cstate="screen">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067800" y="5462608"/>
            <a:ext cx="779113" cy="571928"/>
          </a:xfrm>
          <a:prstGeom prst="rect">
            <a:avLst/>
          </a:prstGeom>
          <a:ln>
            <a:noFill/>
          </a:ln>
        </p:spPr>
      </p:pic>
      <p:grpSp>
        <p:nvGrpSpPr>
          <p:cNvPr id="81" name="Group 80"/>
          <p:cNvGrpSpPr/>
          <p:nvPr/>
        </p:nvGrpSpPr>
        <p:grpSpPr>
          <a:xfrm>
            <a:off x="7299372" y="5521145"/>
            <a:ext cx="449843" cy="474816"/>
            <a:chOff x="3101394" y="1972428"/>
            <a:chExt cx="499837" cy="474816"/>
          </a:xfrm>
        </p:grpSpPr>
        <p:sp>
          <p:nvSpPr>
            <p:cNvPr id="82" name="Freeform 81"/>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83" name="Oval 82"/>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84" name="Freeform 15"/>
          <p:cNvSpPr>
            <a:spLocks noEditPoints="1"/>
          </p:cNvSpPr>
          <p:nvPr/>
        </p:nvSpPr>
        <p:spPr bwMode="auto">
          <a:xfrm>
            <a:off x="9285758" y="5459945"/>
            <a:ext cx="259653" cy="533453"/>
          </a:xfrm>
          <a:custGeom>
            <a:avLst/>
            <a:gdLst>
              <a:gd name="T0" fmla="*/ 248 w 312"/>
              <a:gd name="T1" fmla="*/ 48 h 641"/>
              <a:gd name="T2" fmla="*/ 71 w 312"/>
              <a:gd name="T3" fmla="*/ 0 h 641"/>
              <a:gd name="T4" fmla="*/ 258 w 312"/>
              <a:gd name="T5" fmla="*/ 641 h 641"/>
              <a:gd name="T6" fmla="*/ 312 w 312"/>
              <a:gd name="T7" fmla="*/ 10 h 641"/>
              <a:gd name="T8" fmla="*/ 258 w 312"/>
              <a:gd name="T9" fmla="*/ 641 h 641"/>
              <a:gd name="T10" fmla="*/ 248 w 312"/>
              <a:gd name="T11" fmla="*/ 55 h 641"/>
              <a:gd name="T12" fmla="*/ 0 w 312"/>
              <a:gd name="T13" fmla="*/ 641 h 641"/>
              <a:gd name="T14" fmla="*/ 19 w 312"/>
              <a:gd name="T15" fmla="*/ 107 h 641"/>
              <a:gd name="T16" fmla="*/ 232 w 312"/>
              <a:gd name="T17" fmla="*/ 78 h 641"/>
              <a:gd name="T18" fmla="*/ 19 w 312"/>
              <a:gd name="T19" fmla="*/ 107 h 641"/>
              <a:gd name="T20" fmla="*/ 232 w 312"/>
              <a:gd name="T21" fmla="*/ 135 h 641"/>
              <a:gd name="T22" fmla="*/ 19 w 312"/>
              <a:gd name="T23" fmla="*/ 121 h 641"/>
              <a:gd name="T24" fmla="*/ 19 w 312"/>
              <a:gd name="T25" fmla="*/ 166 h 641"/>
              <a:gd name="T26" fmla="*/ 232 w 312"/>
              <a:gd name="T27" fmla="*/ 152 h 641"/>
              <a:gd name="T28" fmla="*/ 19 w 312"/>
              <a:gd name="T29" fmla="*/ 166 h 641"/>
              <a:gd name="T30" fmla="*/ 232 w 312"/>
              <a:gd name="T31" fmla="*/ 196 h 641"/>
              <a:gd name="T32" fmla="*/ 19 w 312"/>
              <a:gd name="T33" fmla="*/ 182 h 641"/>
              <a:gd name="T34" fmla="*/ 19 w 312"/>
              <a:gd name="T35" fmla="*/ 227 h 641"/>
              <a:gd name="T36" fmla="*/ 232 w 312"/>
              <a:gd name="T37" fmla="*/ 213 h 641"/>
              <a:gd name="T38" fmla="*/ 19 w 312"/>
              <a:gd name="T39" fmla="*/ 227 h 641"/>
              <a:gd name="T40" fmla="*/ 232 w 312"/>
              <a:gd name="T41" fmla="*/ 258 h 641"/>
              <a:gd name="T42" fmla="*/ 19 w 312"/>
              <a:gd name="T43" fmla="*/ 244 h 641"/>
              <a:gd name="T44" fmla="*/ 19 w 312"/>
              <a:gd name="T45" fmla="*/ 289 h 641"/>
              <a:gd name="T46" fmla="*/ 232 w 312"/>
              <a:gd name="T47" fmla="*/ 274 h 641"/>
              <a:gd name="T48" fmla="*/ 19 w 312"/>
              <a:gd name="T49" fmla="*/ 289 h 641"/>
              <a:gd name="T50" fmla="*/ 232 w 312"/>
              <a:gd name="T51" fmla="*/ 319 h 641"/>
              <a:gd name="T52" fmla="*/ 19 w 312"/>
              <a:gd name="T53" fmla="*/ 305 h 641"/>
              <a:gd name="T54" fmla="*/ 19 w 312"/>
              <a:gd name="T55" fmla="*/ 352 h 641"/>
              <a:gd name="T56" fmla="*/ 232 w 312"/>
              <a:gd name="T57" fmla="*/ 338 h 641"/>
              <a:gd name="T58" fmla="*/ 19 w 312"/>
              <a:gd name="T59" fmla="*/ 352 h 641"/>
              <a:gd name="T60" fmla="*/ 232 w 312"/>
              <a:gd name="T61" fmla="*/ 383 h 641"/>
              <a:gd name="T62" fmla="*/ 19 w 312"/>
              <a:gd name="T63" fmla="*/ 369 h 641"/>
              <a:gd name="T64" fmla="*/ 19 w 312"/>
              <a:gd name="T65" fmla="*/ 414 h 641"/>
              <a:gd name="T66" fmla="*/ 232 w 312"/>
              <a:gd name="T67" fmla="*/ 400 h 641"/>
              <a:gd name="T68" fmla="*/ 19 w 312"/>
              <a:gd name="T69" fmla="*/ 414 h 641"/>
              <a:gd name="T70" fmla="*/ 232 w 312"/>
              <a:gd name="T71" fmla="*/ 445 h 641"/>
              <a:gd name="T72" fmla="*/ 19 w 312"/>
              <a:gd name="T73" fmla="*/ 4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641">
                <a:moveTo>
                  <a:pt x="312" y="0"/>
                </a:moveTo>
                <a:lnTo>
                  <a:pt x="248" y="48"/>
                </a:lnTo>
                <a:lnTo>
                  <a:pt x="5" y="48"/>
                </a:lnTo>
                <a:lnTo>
                  <a:pt x="71" y="0"/>
                </a:lnTo>
                <a:lnTo>
                  <a:pt x="312" y="0"/>
                </a:lnTo>
                <a:close/>
                <a:moveTo>
                  <a:pt x="258" y="641"/>
                </a:moveTo>
                <a:lnTo>
                  <a:pt x="312" y="572"/>
                </a:lnTo>
                <a:lnTo>
                  <a:pt x="312" y="10"/>
                </a:lnTo>
                <a:lnTo>
                  <a:pt x="258" y="52"/>
                </a:lnTo>
                <a:lnTo>
                  <a:pt x="258" y="641"/>
                </a:lnTo>
                <a:close/>
                <a:moveTo>
                  <a:pt x="0" y="55"/>
                </a:moveTo>
                <a:lnTo>
                  <a:pt x="248" y="55"/>
                </a:lnTo>
                <a:lnTo>
                  <a:pt x="248" y="641"/>
                </a:lnTo>
                <a:lnTo>
                  <a:pt x="0" y="641"/>
                </a:lnTo>
                <a:lnTo>
                  <a:pt x="0" y="55"/>
                </a:lnTo>
                <a:close/>
                <a:moveTo>
                  <a:pt x="19" y="107"/>
                </a:moveTo>
                <a:lnTo>
                  <a:pt x="232" y="107"/>
                </a:lnTo>
                <a:lnTo>
                  <a:pt x="232" y="78"/>
                </a:lnTo>
                <a:lnTo>
                  <a:pt x="19" y="78"/>
                </a:lnTo>
                <a:lnTo>
                  <a:pt x="19" y="107"/>
                </a:lnTo>
                <a:close/>
                <a:moveTo>
                  <a:pt x="19" y="135"/>
                </a:moveTo>
                <a:lnTo>
                  <a:pt x="232" y="135"/>
                </a:lnTo>
                <a:lnTo>
                  <a:pt x="232" y="121"/>
                </a:lnTo>
                <a:lnTo>
                  <a:pt x="19" y="121"/>
                </a:lnTo>
                <a:lnTo>
                  <a:pt x="19" y="135"/>
                </a:lnTo>
                <a:close/>
                <a:moveTo>
                  <a:pt x="19" y="166"/>
                </a:moveTo>
                <a:lnTo>
                  <a:pt x="232" y="166"/>
                </a:lnTo>
                <a:lnTo>
                  <a:pt x="232" y="152"/>
                </a:lnTo>
                <a:lnTo>
                  <a:pt x="19" y="152"/>
                </a:lnTo>
                <a:lnTo>
                  <a:pt x="19" y="166"/>
                </a:lnTo>
                <a:close/>
                <a:moveTo>
                  <a:pt x="19" y="196"/>
                </a:moveTo>
                <a:lnTo>
                  <a:pt x="232" y="196"/>
                </a:lnTo>
                <a:lnTo>
                  <a:pt x="232" y="182"/>
                </a:lnTo>
                <a:lnTo>
                  <a:pt x="19" y="182"/>
                </a:lnTo>
                <a:lnTo>
                  <a:pt x="19" y="196"/>
                </a:lnTo>
                <a:close/>
                <a:moveTo>
                  <a:pt x="19" y="227"/>
                </a:moveTo>
                <a:lnTo>
                  <a:pt x="232" y="227"/>
                </a:lnTo>
                <a:lnTo>
                  <a:pt x="232" y="213"/>
                </a:lnTo>
                <a:lnTo>
                  <a:pt x="19" y="213"/>
                </a:lnTo>
                <a:lnTo>
                  <a:pt x="19" y="227"/>
                </a:lnTo>
                <a:close/>
                <a:moveTo>
                  <a:pt x="19" y="258"/>
                </a:moveTo>
                <a:lnTo>
                  <a:pt x="232" y="258"/>
                </a:lnTo>
                <a:lnTo>
                  <a:pt x="232" y="244"/>
                </a:lnTo>
                <a:lnTo>
                  <a:pt x="19" y="244"/>
                </a:lnTo>
                <a:lnTo>
                  <a:pt x="19" y="258"/>
                </a:lnTo>
                <a:close/>
                <a:moveTo>
                  <a:pt x="19" y="289"/>
                </a:moveTo>
                <a:lnTo>
                  <a:pt x="232" y="289"/>
                </a:lnTo>
                <a:lnTo>
                  <a:pt x="232" y="274"/>
                </a:lnTo>
                <a:lnTo>
                  <a:pt x="19" y="274"/>
                </a:lnTo>
                <a:lnTo>
                  <a:pt x="19" y="289"/>
                </a:lnTo>
                <a:close/>
                <a:moveTo>
                  <a:pt x="19" y="319"/>
                </a:moveTo>
                <a:lnTo>
                  <a:pt x="232" y="319"/>
                </a:lnTo>
                <a:lnTo>
                  <a:pt x="232" y="305"/>
                </a:lnTo>
                <a:lnTo>
                  <a:pt x="19" y="305"/>
                </a:lnTo>
                <a:lnTo>
                  <a:pt x="19" y="319"/>
                </a:lnTo>
                <a:close/>
                <a:moveTo>
                  <a:pt x="19" y="352"/>
                </a:moveTo>
                <a:lnTo>
                  <a:pt x="232" y="352"/>
                </a:lnTo>
                <a:lnTo>
                  <a:pt x="232" y="338"/>
                </a:lnTo>
                <a:lnTo>
                  <a:pt x="19" y="338"/>
                </a:lnTo>
                <a:lnTo>
                  <a:pt x="19" y="352"/>
                </a:lnTo>
                <a:close/>
                <a:moveTo>
                  <a:pt x="19" y="383"/>
                </a:moveTo>
                <a:lnTo>
                  <a:pt x="232" y="383"/>
                </a:lnTo>
                <a:lnTo>
                  <a:pt x="232" y="369"/>
                </a:lnTo>
                <a:lnTo>
                  <a:pt x="19" y="369"/>
                </a:lnTo>
                <a:lnTo>
                  <a:pt x="19" y="383"/>
                </a:lnTo>
                <a:close/>
                <a:moveTo>
                  <a:pt x="19" y="414"/>
                </a:moveTo>
                <a:lnTo>
                  <a:pt x="232" y="414"/>
                </a:lnTo>
                <a:lnTo>
                  <a:pt x="232" y="400"/>
                </a:lnTo>
                <a:lnTo>
                  <a:pt x="19" y="400"/>
                </a:lnTo>
                <a:lnTo>
                  <a:pt x="19" y="414"/>
                </a:lnTo>
                <a:close/>
                <a:moveTo>
                  <a:pt x="19" y="445"/>
                </a:moveTo>
                <a:lnTo>
                  <a:pt x="232" y="445"/>
                </a:lnTo>
                <a:lnTo>
                  <a:pt x="232" y="430"/>
                </a:lnTo>
                <a:lnTo>
                  <a:pt x="19" y="430"/>
                </a:lnTo>
                <a:lnTo>
                  <a:pt x="19" y="44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5" name="Group 84"/>
          <p:cNvGrpSpPr/>
          <p:nvPr/>
        </p:nvGrpSpPr>
        <p:grpSpPr>
          <a:xfrm>
            <a:off x="10039545" y="5449115"/>
            <a:ext cx="355028" cy="618876"/>
            <a:chOff x="8100728" y="1873319"/>
            <a:chExt cx="355028" cy="618876"/>
          </a:xfrm>
        </p:grpSpPr>
        <p:sp>
          <p:nvSpPr>
            <p:cNvPr id="86" name="Freeform 85"/>
            <p:cNvSpPr>
              <a:spLocks/>
            </p:cNvSpPr>
            <p:nvPr/>
          </p:nvSpPr>
          <p:spPr bwMode="auto">
            <a:xfrm>
              <a:off x="8147936" y="2371394"/>
              <a:ext cx="307819" cy="120801"/>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400" b="1" i="0" u="none" strike="noStrike" kern="0" cap="all" spc="0" normalizeH="0" baseline="0" noProof="0" dirty="0">
                <a:ln>
                  <a:noFill/>
                </a:ln>
                <a:solidFill>
                  <a:srgbClr val="000000"/>
                </a:solidFill>
                <a:effectLst/>
                <a:uLnTx/>
                <a:uFillTx/>
                <a:latin typeface="Segoe UI"/>
                <a:ea typeface="+mn-ea"/>
                <a:cs typeface="+mn-cs"/>
              </a:endParaRPr>
            </a:p>
          </p:txBody>
        </p:sp>
        <p:sp>
          <p:nvSpPr>
            <p:cNvPr id="87" name="Freeform 86"/>
            <p:cNvSpPr>
              <a:spLocks noEditPoints="1"/>
            </p:cNvSpPr>
            <p:nvPr/>
          </p:nvSpPr>
          <p:spPr bwMode="auto">
            <a:xfrm>
              <a:off x="8100728" y="1873319"/>
              <a:ext cx="355028" cy="479680"/>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400" b="1" i="0" u="none" strike="noStrike" kern="0" cap="all" spc="0" normalizeH="0" baseline="0" noProof="0" dirty="0">
                <a:ln>
                  <a:noFill/>
                </a:ln>
                <a:solidFill>
                  <a:srgbClr val="000000"/>
                </a:solidFill>
                <a:effectLst/>
                <a:uLnTx/>
                <a:uFillTx/>
                <a:latin typeface="Segoe UI"/>
                <a:ea typeface="+mn-ea"/>
                <a:cs typeface="+mn-cs"/>
              </a:endParaRPr>
            </a:p>
          </p:txBody>
        </p:sp>
      </p:grpSp>
      <p:sp>
        <p:nvSpPr>
          <p:cNvPr id="21" name="Text Placeholder 5"/>
          <p:cNvSpPr txBox="1">
            <a:spLocks/>
          </p:cNvSpPr>
          <p:nvPr/>
        </p:nvSpPr>
        <p:spPr>
          <a:xfrm>
            <a:off x="132307" y="4172034"/>
            <a:ext cx="5879393" cy="627864"/>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Cloud-born data</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22" name="Text Placeholder 5"/>
          <p:cNvSpPr txBox="1">
            <a:spLocks/>
          </p:cNvSpPr>
          <p:nvPr/>
        </p:nvSpPr>
        <p:spPr>
          <a:xfrm>
            <a:off x="123287" y="4891613"/>
            <a:ext cx="5879393" cy="627864"/>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Expected 15x Growth in 5 Years</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Tree>
    <p:extLst>
      <p:ext uri="{BB962C8B-B14F-4D97-AF65-F5344CB8AC3E}">
        <p14:creationId xmlns:p14="http://schemas.microsoft.com/office/powerpoint/2010/main" val="3246589777"/>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Rectangle 97"/>
          <p:cNvSpPr/>
          <p:nvPr/>
        </p:nvSpPr>
        <p:spPr bwMode="auto">
          <a:xfrm>
            <a:off x="2780794" y="1721405"/>
            <a:ext cx="1932666"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Relational DWs</a:t>
            </a:r>
          </a:p>
        </p:txBody>
      </p:sp>
      <p:sp>
        <p:nvSpPr>
          <p:cNvPr id="99" name="Rectangle 98"/>
          <p:cNvSpPr/>
          <p:nvPr/>
        </p:nvSpPr>
        <p:spPr bwMode="auto">
          <a:xfrm>
            <a:off x="7686666" y="1721405"/>
            <a:ext cx="1937433"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Hadoop</a:t>
            </a:r>
          </a:p>
        </p:txBody>
      </p:sp>
      <p:sp>
        <p:nvSpPr>
          <p:cNvPr id="101" name="Rectangle 100"/>
          <p:cNvSpPr/>
          <p:nvPr/>
        </p:nvSpPr>
        <p:spPr bwMode="auto">
          <a:xfrm>
            <a:off x="10241763" y="1658051"/>
            <a:ext cx="1937433"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Enterprise BI</a:t>
            </a:r>
          </a:p>
        </p:txBody>
      </p:sp>
      <p:sp>
        <p:nvSpPr>
          <p:cNvPr id="102" name="Rectangle 101"/>
          <p:cNvSpPr/>
          <p:nvPr/>
        </p:nvSpPr>
        <p:spPr bwMode="auto">
          <a:xfrm>
            <a:off x="2780793" y="4411004"/>
            <a:ext cx="1937433"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Scale Up EDW</a:t>
            </a:r>
            <a:endParaRPr kumimoji="0" lang="en-US" sz="16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2" name="Title 1"/>
          <p:cNvSpPr>
            <a:spLocks noGrp="1"/>
          </p:cNvSpPr>
          <p:nvPr>
            <p:ph type="title"/>
          </p:nvPr>
        </p:nvSpPr>
        <p:spPr/>
        <p:txBody>
          <a:bodyPr/>
          <a:lstStyle/>
          <a:p>
            <a:r>
              <a:rPr lang="en-US" dirty="0" smtClean="0"/>
              <a:t>Customer was headed down 2 paths</a:t>
            </a:r>
            <a:endParaRPr lang="en-US" dirty="0"/>
          </a:p>
        </p:txBody>
      </p:sp>
      <p:sp>
        <p:nvSpPr>
          <p:cNvPr id="3" name="Rectangle 2"/>
          <p:cNvSpPr/>
          <p:nvPr/>
        </p:nvSpPr>
        <p:spPr bwMode="auto">
          <a:xfrm>
            <a:off x="2776027" y="3158920"/>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Azure </a:t>
            </a:r>
            <a:r>
              <a:rPr kumimoji="0" lang="en-US" sz="1400" b="0" i="0" u="none" strike="noStrike" kern="0" cap="none" spc="0" normalizeH="0" baseline="0" noProof="0" dirty="0" err="1"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IaaS</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1" name="Rectangle 60"/>
          <p:cNvSpPr/>
          <p:nvPr/>
        </p:nvSpPr>
        <p:spPr bwMode="auto">
          <a:xfrm>
            <a:off x="7686666" y="3158920"/>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Azure </a:t>
            </a:r>
            <a:r>
              <a:rPr kumimoji="0" lang="en-US" sz="1400" b="0" i="0" u="none" strike="noStrike" kern="0" cap="none" spc="0" normalizeH="0" baseline="0" noProof="0" dirty="0" err="1">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HDInsight</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3" name="Rectangle 62"/>
          <p:cNvSpPr/>
          <p:nvPr/>
        </p:nvSpPr>
        <p:spPr bwMode="auto">
          <a:xfrm>
            <a:off x="10226770" y="3158920"/>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SharePoint</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4" name="Rectangle 63"/>
          <p:cNvSpPr/>
          <p:nvPr/>
        </p:nvSpPr>
        <p:spPr bwMode="auto">
          <a:xfrm>
            <a:off x="2780793" y="5848519"/>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SQL </a:t>
            </a:r>
            <a:r>
              <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Server EE</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8" name="Plus 67"/>
          <p:cNvSpPr/>
          <p:nvPr/>
        </p:nvSpPr>
        <p:spPr bwMode="auto">
          <a:xfrm>
            <a:off x="4761172" y="2460287"/>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Plus 68"/>
          <p:cNvSpPr/>
          <p:nvPr/>
        </p:nvSpPr>
        <p:spPr bwMode="auto">
          <a:xfrm>
            <a:off x="9671811" y="2460287"/>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Trapezoid 24"/>
          <p:cNvSpPr/>
          <p:nvPr/>
        </p:nvSpPr>
        <p:spPr bwMode="auto">
          <a:xfrm rot="16200000">
            <a:off x="979511" y="1856320"/>
            <a:ext cx="1936196" cy="1666368"/>
          </a:xfrm>
          <a:prstGeom prst="trapezoid">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41" name="Freeform 128"/>
          <p:cNvSpPr>
            <a:spLocks noChangeAspect="1"/>
          </p:cNvSpPr>
          <p:nvPr/>
        </p:nvSpPr>
        <p:spPr bwMode="black">
          <a:xfrm>
            <a:off x="281823" y="2125210"/>
            <a:ext cx="2060684" cy="1138351"/>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tx1"/>
          </a:solidFill>
          <a:ln>
            <a:noFill/>
          </a:ln>
          <a:extLst/>
        </p:spPr>
        <p:txBody>
          <a:bodyPr vert="horz" wrap="square" lIns="91440" tIns="182880" rIns="91440" bIns="45720" numCol="1" anchor="ctr" anchorCtr="0" compatLnSpc="1">
            <a:prstTxWarp prst="textNoShape">
              <a:avLst/>
            </a:prstTxWarp>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79646">
                      <a:srgbClr val="FFFFFF"/>
                    </a:gs>
                    <a:gs pos="46000">
                      <a:srgbClr val="FFFFFF"/>
                    </a:gs>
                  </a:gsLst>
                  <a:lin ang="5400000" scaled="0"/>
                </a:gradFill>
                <a:effectLst/>
                <a:uLnTx/>
                <a:uFillTx/>
                <a:latin typeface="Segoe UI"/>
                <a:ea typeface="+mn-ea"/>
                <a:cs typeface="+mn-cs"/>
              </a:rPr>
              <a:t>Azure</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79646">
                      <a:srgbClr val="FFFFFF"/>
                    </a:gs>
                    <a:gs pos="46000">
                      <a:srgbClr val="FFFFFF"/>
                    </a:gs>
                  </a:gsLst>
                  <a:lin ang="5400000" scaled="0"/>
                </a:gradFill>
                <a:effectLst/>
                <a:uLnTx/>
                <a:uFillTx/>
                <a:latin typeface="Segoe UI"/>
                <a:ea typeface="+mn-ea"/>
                <a:cs typeface="+mn-cs"/>
              </a:rPr>
              <a:t>Scale-out</a:t>
            </a:r>
            <a:endParaRPr kumimoji="0" lang="en-US" sz="2000" b="0" i="0" u="none" strike="noStrike" kern="1200" cap="none" spc="0" normalizeH="0" baseline="0" noProof="0" dirty="0">
              <a:ln>
                <a:noFill/>
              </a:ln>
              <a:gradFill>
                <a:gsLst>
                  <a:gs pos="79646">
                    <a:srgbClr val="FFFFFF"/>
                  </a:gs>
                  <a:gs pos="46000">
                    <a:srgbClr val="FFFFFF"/>
                  </a:gs>
                </a:gsLst>
                <a:lin ang="5400000" scaled="0"/>
              </a:gradFill>
              <a:effectLst/>
              <a:uLnTx/>
              <a:uFillTx/>
              <a:latin typeface="Segoe UI"/>
              <a:ea typeface="+mn-ea"/>
              <a:cs typeface="+mn-cs"/>
            </a:endParaRPr>
          </a:p>
        </p:txBody>
      </p:sp>
      <p:sp>
        <p:nvSpPr>
          <p:cNvPr id="73" name="Trapezoid 72"/>
          <p:cNvSpPr/>
          <p:nvPr/>
        </p:nvSpPr>
        <p:spPr bwMode="auto">
          <a:xfrm rot="16200000">
            <a:off x="1230546" y="4795045"/>
            <a:ext cx="1936196" cy="1164297"/>
          </a:xfrm>
          <a:prstGeom prst="trapezoid">
            <a:avLst>
              <a:gd name="adj" fmla="val 35412"/>
            </a:avLst>
          </a:prstGeom>
          <a:solidFill>
            <a:schemeClr val="bg1">
              <a:lumMod val="95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47" name="Freeform 15"/>
          <p:cNvSpPr>
            <a:spLocks noEditPoints="1"/>
          </p:cNvSpPr>
          <p:nvPr/>
        </p:nvSpPr>
        <p:spPr bwMode="auto">
          <a:xfrm>
            <a:off x="1005170" y="4805363"/>
            <a:ext cx="613990" cy="1261434"/>
          </a:xfrm>
          <a:custGeom>
            <a:avLst/>
            <a:gdLst>
              <a:gd name="T0" fmla="*/ 248 w 312"/>
              <a:gd name="T1" fmla="*/ 48 h 641"/>
              <a:gd name="T2" fmla="*/ 71 w 312"/>
              <a:gd name="T3" fmla="*/ 0 h 641"/>
              <a:gd name="T4" fmla="*/ 258 w 312"/>
              <a:gd name="T5" fmla="*/ 641 h 641"/>
              <a:gd name="T6" fmla="*/ 312 w 312"/>
              <a:gd name="T7" fmla="*/ 10 h 641"/>
              <a:gd name="T8" fmla="*/ 258 w 312"/>
              <a:gd name="T9" fmla="*/ 641 h 641"/>
              <a:gd name="T10" fmla="*/ 248 w 312"/>
              <a:gd name="T11" fmla="*/ 55 h 641"/>
              <a:gd name="T12" fmla="*/ 0 w 312"/>
              <a:gd name="T13" fmla="*/ 641 h 641"/>
              <a:gd name="T14" fmla="*/ 19 w 312"/>
              <a:gd name="T15" fmla="*/ 107 h 641"/>
              <a:gd name="T16" fmla="*/ 232 w 312"/>
              <a:gd name="T17" fmla="*/ 78 h 641"/>
              <a:gd name="T18" fmla="*/ 19 w 312"/>
              <a:gd name="T19" fmla="*/ 107 h 641"/>
              <a:gd name="T20" fmla="*/ 232 w 312"/>
              <a:gd name="T21" fmla="*/ 135 h 641"/>
              <a:gd name="T22" fmla="*/ 19 w 312"/>
              <a:gd name="T23" fmla="*/ 121 h 641"/>
              <a:gd name="T24" fmla="*/ 19 w 312"/>
              <a:gd name="T25" fmla="*/ 166 h 641"/>
              <a:gd name="T26" fmla="*/ 232 w 312"/>
              <a:gd name="T27" fmla="*/ 152 h 641"/>
              <a:gd name="T28" fmla="*/ 19 w 312"/>
              <a:gd name="T29" fmla="*/ 166 h 641"/>
              <a:gd name="T30" fmla="*/ 232 w 312"/>
              <a:gd name="T31" fmla="*/ 196 h 641"/>
              <a:gd name="T32" fmla="*/ 19 w 312"/>
              <a:gd name="T33" fmla="*/ 182 h 641"/>
              <a:gd name="T34" fmla="*/ 19 w 312"/>
              <a:gd name="T35" fmla="*/ 227 h 641"/>
              <a:gd name="T36" fmla="*/ 232 w 312"/>
              <a:gd name="T37" fmla="*/ 213 h 641"/>
              <a:gd name="T38" fmla="*/ 19 w 312"/>
              <a:gd name="T39" fmla="*/ 227 h 641"/>
              <a:gd name="T40" fmla="*/ 232 w 312"/>
              <a:gd name="T41" fmla="*/ 258 h 641"/>
              <a:gd name="T42" fmla="*/ 19 w 312"/>
              <a:gd name="T43" fmla="*/ 244 h 641"/>
              <a:gd name="T44" fmla="*/ 19 w 312"/>
              <a:gd name="T45" fmla="*/ 289 h 641"/>
              <a:gd name="T46" fmla="*/ 232 w 312"/>
              <a:gd name="T47" fmla="*/ 274 h 641"/>
              <a:gd name="T48" fmla="*/ 19 w 312"/>
              <a:gd name="T49" fmla="*/ 289 h 641"/>
              <a:gd name="T50" fmla="*/ 232 w 312"/>
              <a:gd name="T51" fmla="*/ 319 h 641"/>
              <a:gd name="T52" fmla="*/ 19 w 312"/>
              <a:gd name="T53" fmla="*/ 305 h 641"/>
              <a:gd name="T54" fmla="*/ 19 w 312"/>
              <a:gd name="T55" fmla="*/ 352 h 641"/>
              <a:gd name="T56" fmla="*/ 232 w 312"/>
              <a:gd name="T57" fmla="*/ 338 h 641"/>
              <a:gd name="T58" fmla="*/ 19 w 312"/>
              <a:gd name="T59" fmla="*/ 352 h 641"/>
              <a:gd name="T60" fmla="*/ 232 w 312"/>
              <a:gd name="T61" fmla="*/ 383 h 641"/>
              <a:gd name="T62" fmla="*/ 19 w 312"/>
              <a:gd name="T63" fmla="*/ 369 h 641"/>
              <a:gd name="T64" fmla="*/ 19 w 312"/>
              <a:gd name="T65" fmla="*/ 414 h 641"/>
              <a:gd name="T66" fmla="*/ 232 w 312"/>
              <a:gd name="T67" fmla="*/ 400 h 641"/>
              <a:gd name="T68" fmla="*/ 19 w 312"/>
              <a:gd name="T69" fmla="*/ 414 h 641"/>
              <a:gd name="T70" fmla="*/ 232 w 312"/>
              <a:gd name="T71" fmla="*/ 445 h 641"/>
              <a:gd name="T72" fmla="*/ 19 w 312"/>
              <a:gd name="T73" fmla="*/ 4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641">
                <a:moveTo>
                  <a:pt x="312" y="0"/>
                </a:moveTo>
                <a:lnTo>
                  <a:pt x="248" y="48"/>
                </a:lnTo>
                <a:lnTo>
                  <a:pt x="5" y="48"/>
                </a:lnTo>
                <a:lnTo>
                  <a:pt x="71" y="0"/>
                </a:lnTo>
                <a:lnTo>
                  <a:pt x="312" y="0"/>
                </a:lnTo>
                <a:close/>
                <a:moveTo>
                  <a:pt x="258" y="641"/>
                </a:moveTo>
                <a:lnTo>
                  <a:pt x="312" y="572"/>
                </a:lnTo>
                <a:lnTo>
                  <a:pt x="312" y="10"/>
                </a:lnTo>
                <a:lnTo>
                  <a:pt x="258" y="52"/>
                </a:lnTo>
                <a:lnTo>
                  <a:pt x="258" y="641"/>
                </a:lnTo>
                <a:close/>
                <a:moveTo>
                  <a:pt x="0" y="55"/>
                </a:moveTo>
                <a:lnTo>
                  <a:pt x="248" y="55"/>
                </a:lnTo>
                <a:lnTo>
                  <a:pt x="248" y="641"/>
                </a:lnTo>
                <a:lnTo>
                  <a:pt x="0" y="641"/>
                </a:lnTo>
                <a:lnTo>
                  <a:pt x="0" y="55"/>
                </a:lnTo>
                <a:close/>
                <a:moveTo>
                  <a:pt x="19" y="107"/>
                </a:moveTo>
                <a:lnTo>
                  <a:pt x="232" y="107"/>
                </a:lnTo>
                <a:lnTo>
                  <a:pt x="232" y="78"/>
                </a:lnTo>
                <a:lnTo>
                  <a:pt x="19" y="78"/>
                </a:lnTo>
                <a:lnTo>
                  <a:pt x="19" y="107"/>
                </a:lnTo>
                <a:close/>
                <a:moveTo>
                  <a:pt x="19" y="135"/>
                </a:moveTo>
                <a:lnTo>
                  <a:pt x="232" y="135"/>
                </a:lnTo>
                <a:lnTo>
                  <a:pt x="232" y="121"/>
                </a:lnTo>
                <a:lnTo>
                  <a:pt x="19" y="121"/>
                </a:lnTo>
                <a:lnTo>
                  <a:pt x="19" y="135"/>
                </a:lnTo>
                <a:close/>
                <a:moveTo>
                  <a:pt x="19" y="166"/>
                </a:moveTo>
                <a:lnTo>
                  <a:pt x="232" y="166"/>
                </a:lnTo>
                <a:lnTo>
                  <a:pt x="232" y="152"/>
                </a:lnTo>
                <a:lnTo>
                  <a:pt x="19" y="152"/>
                </a:lnTo>
                <a:lnTo>
                  <a:pt x="19" y="166"/>
                </a:lnTo>
                <a:close/>
                <a:moveTo>
                  <a:pt x="19" y="196"/>
                </a:moveTo>
                <a:lnTo>
                  <a:pt x="232" y="196"/>
                </a:lnTo>
                <a:lnTo>
                  <a:pt x="232" y="182"/>
                </a:lnTo>
                <a:lnTo>
                  <a:pt x="19" y="182"/>
                </a:lnTo>
                <a:lnTo>
                  <a:pt x="19" y="196"/>
                </a:lnTo>
                <a:close/>
                <a:moveTo>
                  <a:pt x="19" y="227"/>
                </a:moveTo>
                <a:lnTo>
                  <a:pt x="232" y="227"/>
                </a:lnTo>
                <a:lnTo>
                  <a:pt x="232" y="213"/>
                </a:lnTo>
                <a:lnTo>
                  <a:pt x="19" y="213"/>
                </a:lnTo>
                <a:lnTo>
                  <a:pt x="19" y="227"/>
                </a:lnTo>
                <a:close/>
                <a:moveTo>
                  <a:pt x="19" y="258"/>
                </a:moveTo>
                <a:lnTo>
                  <a:pt x="232" y="258"/>
                </a:lnTo>
                <a:lnTo>
                  <a:pt x="232" y="244"/>
                </a:lnTo>
                <a:lnTo>
                  <a:pt x="19" y="244"/>
                </a:lnTo>
                <a:lnTo>
                  <a:pt x="19" y="258"/>
                </a:lnTo>
                <a:close/>
                <a:moveTo>
                  <a:pt x="19" y="289"/>
                </a:moveTo>
                <a:lnTo>
                  <a:pt x="232" y="289"/>
                </a:lnTo>
                <a:lnTo>
                  <a:pt x="232" y="274"/>
                </a:lnTo>
                <a:lnTo>
                  <a:pt x="19" y="274"/>
                </a:lnTo>
                <a:lnTo>
                  <a:pt x="19" y="289"/>
                </a:lnTo>
                <a:close/>
                <a:moveTo>
                  <a:pt x="19" y="319"/>
                </a:moveTo>
                <a:lnTo>
                  <a:pt x="232" y="319"/>
                </a:lnTo>
                <a:lnTo>
                  <a:pt x="232" y="305"/>
                </a:lnTo>
                <a:lnTo>
                  <a:pt x="19" y="305"/>
                </a:lnTo>
                <a:lnTo>
                  <a:pt x="19" y="319"/>
                </a:lnTo>
                <a:close/>
                <a:moveTo>
                  <a:pt x="19" y="352"/>
                </a:moveTo>
                <a:lnTo>
                  <a:pt x="232" y="352"/>
                </a:lnTo>
                <a:lnTo>
                  <a:pt x="232" y="338"/>
                </a:lnTo>
                <a:lnTo>
                  <a:pt x="19" y="338"/>
                </a:lnTo>
                <a:lnTo>
                  <a:pt x="19" y="352"/>
                </a:lnTo>
                <a:close/>
                <a:moveTo>
                  <a:pt x="19" y="383"/>
                </a:moveTo>
                <a:lnTo>
                  <a:pt x="232" y="383"/>
                </a:lnTo>
                <a:lnTo>
                  <a:pt x="232" y="369"/>
                </a:lnTo>
                <a:lnTo>
                  <a:pt x="19" y="369"/>
                </a:lnTo>
                <a:lnTo>
                  <a:pt x="19" y="383"/>
                </a:lnTo>
                <a:close/>
                <a:moveTo>
                  <a:pt x="19" y="414"/>
                </a:moveTo>
                <a:lnTo>
                  <a:pt x="232" y="414"/>
                </a:lnTo>
                <a:lnTo>
                  <a:pt x="232" y="400"/>
                </a:lnTo>
                <a:lnTo>
                  <a:pt x="19" y="400"/>
                </a:lnTo>
                <a:lnTo>
                  <a:pt x="19" y="414"/>
                </a:lnTo>
                <a:close/>
                <a:moveTo>
                  <a:pt x="19" y="445"/>
                </a:moveTo>
                <a:lnTo>
                  <a:pt x="232" y="445"/>
                </a:lnTo>
                <a:lnTo>
                  <a:pt x="232" y="430"/>
                </a:lnTo>
                <a:lnTo>
                  <a:pt x="19" y="430"/>
                </a:lnTo>
                <a:lnTo>
                  <a:pt x="19" y="44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cxnSp>
        <p:nvCxnSpPr>
          <p:cNvPr id="40" name="Straight Connector 39"/>
          <p:cNvCxnSpPr/>
          <p:nvPr/>
        </p:nvCxnSpPr>
        <p:spPr>
          <a:xfrm flipH="1">
            <a:off x="281823" y="4030662"/>
            <a:ext cx="11882380" cy="0"/>
          </a:xfrm>
          <a:prstGeom prst="line">
            <a:avLst/>
          </a:prstGeom>
          <a:ln w="38100">
            <a:solidFill>
              <a:schemeClr val="tx1">
                <a:lumMod val="20000"/>
                <a:lumOff val="8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381018" y="6035685"/>
            <a:ext cx="1862294" cy="926407"/>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On-Premises</a:t>
            </a: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Scale Up</a:t>
            </a:r>
          </a:p>
        </p:txBody>
      </p:sp>
      <p:sp>
        <p:nvSpPr>
          <p:cNvPr id="9" name="Freeform 8"/>
          <p:cNvSpPr/>
          <p:nvPr>
            <p:custDataLst>
              <p:tags r:id="rId1"/>
            </p:custDataLst>
          </p:nvPr>
        </p:nvSpPr>
        <p:spPr>
          <a:xfrm>
            <a:off x="10454996" y="1905740"/>
            <a:ext cx="464894" cy="473169"/>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ysClr val="window" lastClr="FFFFFF"/>
              </a:solidFill>
              <a:effectLst/>
              <a:uLnTx/>
              <a:uFillTx/>
              <a:latin typeface="Arial"/>
              <a:ea typeface="+mn-ea"/>
              <a:cs typeface="+mn-cs"/>
            </a:endParaRPr>
          </a:p>
        </p:txBody>
      </p:sp>
      <p:pic>
        <p:nvPicPr>
          <p:cNvPr id="19" name="Picture 18"/>
          <p:cNvPicPr>
            <a:picLocks noChangeAspect="1"/>
          </p:cNvPicPr>
          <p:nvPr/>
        </p:nvPicPr>
        <p:blipFill>
          <a:blip r:embed="rId5" cstate="screen">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767915" y="1867821"/>
            <a:ext cx="779113" cy="571928"/>
          </a:xfrm>
          <a:prstGeom prst="rect">
            <a:avLst/>
          </a:prstGeom>
          <a:ln>
            <a:noFill/>
          </a:ln>
        </p:spPr>
      </p:pic>
      <p:grpSp>
        <p:nvGrpSpPr>
          <p:cNvPr id="94" name="Group 93"/>
          <p:cNvGrpSpPr/>
          <p:nvPr/>
        </p:nvGrpSpPr>
        <p:grpSpPr>
          <a:xfrm>
            <a:off x="3000271" y="4619173"/>
            <a:ext cx="449843" cy="474816"/>
            <a:chOff x="3101394" y="1972428"/>
            <a:chExt cx="499837" cy="474816"/>
          </a:xfrm>
        </p:grpSpPr>
        <p:sp>
          <p:nvSpPr>
            <p:cNvPr id="95" name="Freeform 94"/>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96" name="Oval 95"/>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43" name="Group 42"/>
          <p:cNvGrpSpPr/>
          <p:nvPr/>
        </p:nvGrpSpPr>
        <p:grpSpPr>
          <a:xfrm>
            <a:off x="3791348" y="4646340"/>
            <a:ext cx="789063" cy="711440"/>
            <a:chOff x="3101394" y="1972428"/>
            <a:chExt cx="499837" cy="474816"/>
          </a:xfrm>
        </p:grpSpPr>
        <p:sp>
          <p:nvSpPr>
            <p:cNvPr id="44" name="Freeform 43"/>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45" name="Oval 44"/>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46" name="Group 45"/>
          <p:cNvGrpSpPr/>
          <p:nvPr/>
        </p:nvGrpSpPr>
        <p:grpSpPr>
          <a:xfrm>
            <a:off x="2974762" y="1924228"/>
            <a:ext cx="285459" cy="304835"/>
            <a:chOff x="3101394" y="1972428"/>
            <a:chExt cx="499837" cy="474816"/>
          </a:xfrm>
        </p:grpSpPr>
        <p:sp>
          <p:nvSpPr>
            <p:cNvPr id="48" name="Freeform 47"/>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49" name="Oval 48"/>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56" name="Group 55"/>
          <p:cNvGrpSpPr/>
          <p:nvPr/>
        </p:nvGrpSpPr>
        <p:grpSpPr>
          <a:xfrm>
            <a:off x="3398653" y="1924228"/>
            <a:ext cx="285459" cy="304835"/>
            <a:chOff x="3101394" y="1972428"/>
            <a:chExt cx="499837" cy="474816"/>
          </a:xfrm>
        </p:grpSpPr>
        <p:sp>
          <p:nvSpPr>
            <p:cNvPr id="57" name="Freeform 56"/>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58" name="Oval 57"/>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59" name="Group 58"/>
          <p:cNvGrpSpPr/>
          <p:nvPr/>
        </p:nvGrpSpPr>
        <p:grpSpPr>
          <a:xfrm>
            <a:off x="3829171" y="1924228"/>
            <a:ext cx="285459" cy="304835"/>
            <a:chOff x="3101394" y="1972428"/>
            <a:chExt cx="499837" cy="474816"/>
          </a:xfrm>
        </p:grpSpPr>
        <p:sp>
          <p:nvSpPr>
            <p:cNvPr id="60" name="Freeform 59"/>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65" name="Oval 64"/>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66" name="Group 65"/>
          <p:cNvGrpSpPr/>
          <p:nvPr/>
        </p:nvGrpSpPr>
        <p:grpSpPr>
          <a:xfrm>
            <a:off x="4253062" y="1924228"/>
            <a:ext cx="285459" cy="304835"/>
            <a:chOff x="3101394" y="1972428"/>
            <a:chExt cx="499837" cy="474816"/>
          </a:xfrm>
        </p:grpSpPr>
        <p:sp>
          <p:nvSpPr>
            <p:cNvPr id="67" name="Freeform 66"/>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71" name="Oval 70"/>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72" name="Group 71"/>
          <p:cNvGrpSpPr/>
          <p:nvPr/>
        </p:nvGrpSpPr>
        <p:grpSpPr>
          <a:xfrm>
            <a:off x="2979077" y="2368842"/>
            <a:ext cx="285459" cy="304835"/>
            <a:chOff x="3101394" y="1972428"/>
            <a:chExt cx="499837" cy="474816"/>
          </a:xfrm>
        </p:grpSpPr>
        <p:sp>
          <p:nvSpPr>
            <p:cNvPr id="74" name="Freeform 73"/>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75" name="Oval 74"/>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1" name="Group 80"/>
          <p:cNvGrpSpPr/>
          <p:nvPr/>
        </p:nvGrpSpPr>
        <p:grpSpPr>
          <a:xfrm>
            <a:off x="3402968" y="2368842"/>
            <a:ext cx="285459" cy="304835"/>
            <a:chOff x="3101394" y="1972428"/>
            <a:chExt cx="499837" cy="474816"/>
          </a:xfrm>
        </p:grpSpPr>
        <p:sp>
          <p:nvSpPr>
            <p:cNvPr id="84" name="Freeform 83"/>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85" name="Oval 84"/>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6" name="Group 85"/>
          <p:cNvGrpSpPr/>
          <p:nvPr/>
        </p:nvGrpSpPr>
        <p:grpSpPr>
          <a:xfrm>
            <a:off x="3833486" y="2368842"/>
            <a:ext cx="285459" cy="304835"/>
            <a:chOff x="3101394" y="1972428"/>
            <a:chExt cx="499837" cy="474816"/>
          </a:xfrm>
        </p:grpSpPr>
        <p:sp>
          <p:nvSpPr>
            <p:cNvPr id="87" name="Freeform 86"/>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88" name="Oval 87"/>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9" name="Group 88"/>
          <p:cNvGrpSpPr/>
          <p:nvPr/>
        </p:nvGrpSpPr>
        <p:grpSpPr>
          <a:xfrm>
            <a:off x="4257377" y="2368842"/>
            <a:ext cx="285459" cy="304835"/>
            <a:chOff x="3101394" y="1972428"/>
            <a:chExt cx="499837" cy="474816"/>
          </a:xfrm>
        </p:grpSpPr>
        <p:sp>
          <p:nvSpPr>
            <p:cNvPr id="90" name="Freeform 89"/>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105" name="Oval 104"/>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06" name="Rectangle 105"/>
          <p:cNvSpPr/>
          <p:nvPr/>
        </p:nvSpPr>
        <p:spPr bwMode="auto">
          <a:xfrm>
            <a:off x="5249088" y="1716450"/>
            <a:ext cx="1932666"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Analysis Services</a:t>
            </a:r>
          </a:p>
        </p:txBody>
      </p:sp>
      <p:sp>
        <p:nvSpPr>
          <p:cNvPr id="107" name="Rectangle 106"/>
          <p:cNvSpPr/>
          <p:nvPr/>
        </p:nvSpPr>
        <p:spPr bwMode="auto">
          <a:xfrm>
            <a:off x="5244321" y="3153965"/>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Azure </a:t>
            </a:r>
            <a:r>
              <a:rPr kumimoji="0" lang="en-US" sz="1400" b="0" i="0" u="none" strike="noStrike" kern="0" cap="none" spc="0" normalizeH="0" baseline="0" noProof="0" dirty="0" err="1"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IaaS</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08" name="Plus 107"/>
          <p:cNvSpPr/>
          <p:nvPr/>
        </p:nvSpPr>
        <p:spPr bwMode="auto">
          <a:xfrm>
            <a:off x="7229466" y="2455332"/>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 name="Cube 3"/>
          <p:cNvSpPr/>
          <p:nvPr/>
        </p:nvSpPr>
        <p:spPr bwMode="auto">
          <a:xfrm>
            <a:off x="5384447" y="1865573"/>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3" name="Cube 132"/>
          <p:cNvSpPr/>
          <p:nvPr/>
        </p:nvSpPr>
        <p:spPr bwMode="auto">
          <a:xfrm>
            <a:off x="5828284" y="1865573"/>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5" name="Cube 134"/>
          <p:cNvSpPr/>
          <p:nvPr/>
        </p:nvSpPr>
        <p:spPr bwMode="auto">
          <a:xfrm>
            <a:off x="6290538" y="1865573"/>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6" name="Cube 135"/>
          <p:cNvSpPr/>
          <p:nvPr/>
        </p:nvSpPr>
        <p:spPr bwMode="auto">
          <a:xfrm>
            <a:off x="6734375" y="1865573"/>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7" name="Cube 136"/>
          <p:cNvSpPr/>
          <p:nvPr/>
        </p:nvSpPr>
        <p:spPr bwMode="auto">
          <a:xfrm>
            <a:off x="5391610" y="2368842"/>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8" name="Cube 137"/>
          <p:cNvSpPr/>
          <p:nvPr/>
        </p:nvSpPr>
        <p:spPr bwMode="auto">
          <a:xfrm>
            <a:off x="5835447" y="2368842"/>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9" name="Cube 138"/>
          <p:cNvSpPr/>
          <p:nvPr/>
        </p:nvSpPr>
        <p:spPr bwMode="auto">
          <a:xfrm>
            <a:off x="6297701" y="2368842"/>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0" name="Cube 139"/>
          <p:cNvSpPr/>
          <p:nvPr/>
        </p:nvSpPr>
        <p:spPr bwMode="auto">
          <a:xfrm>
            <a:off x="6741538" y="2368842"/>
            <a:ext cx="381000" cy="361242"/>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1" name="Rectangle 140"/>
          <p:cNvSpPr/>
          <p:nvPr/>
        </p:nvSpPr>
        <p:spPr bwMode="auto">
          <a:xfrm>
            <a:off x="7734378" y="4380865"/>
            <a:ext cx="1937433"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Hadoop</a:t>
            </a:r>
          </a:p>
        </p:txBody>
      </p:sp>
      <p:sp>
        <p:nvSpPr>
          <p:cNvPr id="142" name="Rectangle 141"/>
          <p:cNvSpPr/>
          <p:nvPr/>
        </p:nvSpPr>
        <p:spPr bwMode="auto">
          <a:xfrm>
            <a:off x="10274482" y="4380865"/>
            <a:ext cx="1937433"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Enterprise BI</a:t>
            </a:r>
          </a:p>
        </p:txBody>
      </p:sp>
      <p:sp>
        <p:nvSpPr>
          <p:cNvPr id="143" name="Rectangle 142"/>
          <p:cNvSpPr/>
          <p:nvPr/>
        </p:nvSpPr>
        <p:spPr bwMode="auto">
          <a:xfrm>
            <a:off x="7734378" y="5818380"/>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Azure </a:t>
            </a:r>
            <a:r>
              <a:rPr kumimoji="0" lang="en-US" sz="1400" b="0" i="0" u="none" strike="noStrike" kern="0" cap="none" spc="0" normalizeH="0" baseline="0" noProof="0" dirty="0" err="1">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HDInsight</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4" name="Rectangle 143"/>
          <p:cNvSpPr/>
          <p:nvPr/>
        </p:nvSpPr>
        <p:spPr bwMode="auto">
          <a:xfrm>
            <a:off x="10274482" y="5818380"/>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SharePoint</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5" name="Plus 144"/>
          <p:cNvSpPr/>
          <p:nvPr/>
        </p:nvSpPr>
        <p:spPr bwMode="auto">
          <a:xfrm>
            <a:off x="4808884" y="5119747"/>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6" name="Plus 145"/>
          <p:cNvSpPr/>
          <p:nvPr/>
        </p:nvSpPr>
        <p:spPr bwMode="auto">
          <a:xfrm>
            <a:off x="9719523" y="5119747"/>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7" name="Freeform 146"/>
          <p:cNvSpPr/>
          <p:nvPr>
            <p:custDataLst>
              <p:tags r:id="rId2"/>
            </p:custDataLst>
          </p:nvPr>
        </p:nvSpPr>
        <p:spPr>
          <a:xfrm>
            <a:off x="10502708" y="4565200"/>
            <a:ext cx="464894" cy="473169"/>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ysClr val="window" lastClr="FFFFFF"/>
              </a:solidFill>
              <a:effectLst/>
              <a:uLnTx/>
              <a:uFillTx/>
              <a:latin typeface="Arial"/>
              <a:ea typeface="+mn-ea"/>
              <a:cs typeface="+mn-cs"/>
            </a:endParaRPr>
          </a:p>
        </p:txBody>
      </p:sp>
      <p:pic>
        <p:nvPicPr>
          <p:cNvPr id="148" name="Picture 147"/>
          <p:cNvPicPr>
            <a:picLocks noChangeAspect="1"/>
          </p:cNvPicPr>
          <p:nvPr/>
        </p:nvPicPr>
        <p:blipFill>
          <a:blip r:embed="rId5" cstate="screen">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815627" y="4527281"/>
            <a:ext cx="779113" cy="571928"/>
          </a:xfrm>
          <a:prstGeom prst="rect">
            <a:avLst/>
          </a:prstGeom>
          <a:ln>
            <a:noFill/>
          </a:ln>
        </p:spPr>
      </p:pic>
      <p:sp>
        <p:nvSpPr>
          <p:cNvPr id="149" name="Rectangle 148"/>
          <p:cNvSpPr/>
          <p:nvPr/>
        </p:nvSpPr>
        <p:spPr bwMode="auto">
          <a:xfrm>
            <a:off x="5296800" y="4375910"/>
            <a:ext cx="1932666" cy="1445460"/>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Analysis Services</a:t>
            </a:r>
          </a:p>
        </p:txBody>
      </p:sp>
      <p:sp>
        <p:nvSpPr>
          <p:cNvPr id="150" name="Rectangle 149"/>
          <p:cNvSpPr/>
          <p:nvPr/>
        </p:nvSpPr>
        <p:spPr bwMode="auto">
          <a:xfrm>
            <a:off x="5292033" y="5813425"/>
            <a:ext cx="1937433" cy="498684"/>
          </a:xfrm>
          <a:prstGeom prst="rect">
            <a:avLst/>
          </a:prstGeom>
          <a:solidFill>
            <a:schemeClr val="bg1">
              <a:lumMod val="5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Azure </a:t>
            </a:r>
            <a:r>
              <a:rPr kumimoji="0" lang="en-US" sz="1400" b="0" i="0" u="none" strike="noStrike" kern="0" cap="none" spc="0" normalizeH="0" baseline="0" noProof="0" dirty="0" err="1"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IaaS</a:t>
            </a:r>
            <a:endParaRPr kumimoji="0" lang="en-US" sz="1400" b="0" i="0" u="none" strike="noStrike" kern="0" cap="none" spc="0" normalizeH="0" baseline="0" noProof="0" dirty="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51" name="Plus 150"/>
          <p:cNvSpPr/>
          <p:nvPr/>
        </p:nvSpPr>
        <p:spPr bwMode="auto">
          <a:xfrm>
            <a:off x="7277178" y="5114792"/>
            <a:ext cx="457200" cy="457200"/>
          </a:xfrm>
          <a:prstGeom prst="mathPlus">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 name="Cube 151"/>
          <p:cNvSpPr/>
          <p:nvPr/>
        </p:nvSpPr>
        <p:spPr bwMode="auto">
          <a:xfrm>
            <a:off x="5432159" y="4525033"/>
            <a:ext cx="502626" cy="513336"/>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60" name="Cube 159"/>
          <p:cNvSpPr/>
          <p:nvPr/>
        </p:nvSpPr>
        <p:spPr bwMode="auto">
          <a:xfrm>
            <a:off x="6209284" y="4698195"/>
            <a:ext cx="816852" cy="680347"/>
          </a:xfrm>
          <a:prstGeom prst="cube">
            <a:avLst/>
          </a:prstGeom>
          <a:solidFill>
            <a:schemeClr val="bg1"/>
          </a:solidFill>
          <a:ln w="19050" cap="flat" cmpd="sng" algn="ctr">
            <a:solidFill>
              <a:schemeClr val="tx2"/>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Tree>
    <p:extLst>
      <p:ext uri="{BB962C8B-B14F-4D97-AF65-F5344CB8AC3E}">
        <p14:creationId xmlns:p14="http://schemas.microsoft.com/office/powerpoint/2010/main" val="1765570053"/>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274639" y="2321169"/>
            <a:ext cx="2651760" cy="3583638"/>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37160" rIns="146306" bIns="91437" numCol="1" rtlCol="0" anchor="t" anchorCtr="0" compatLnSpc="1">
            <a:prstTxWarp prst="textNoShape">
              <a:avLst/>
            </a:prstTxWarp>
          </a:bodyPr>
          <a:lstStyle/>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68217A"/>
                </a:solidFill>
                <a:effectLst/>
                <a:uLnTx/>
                <a:uFillTx/>
                <a:latin typeface="Segoe UI"/>
                <a:ea typeface="+mn-ea"/>
                <a:cs typeface="+mn-cs"/>
              </a:rPr>
              <a:t>What does the customer value?</a:t>
            </a:r>
            <a:endParaRPr kumimoji="0" lang="en-US" sz="2000" b="0" i="0" u="none" strike="noStrike" kern="1200" cap="none" spc="0" normalizeH="0" baseline="0" noProof="0" dirty="0">
              <a:ln>
                <a:noFill/>
              </a:ln>
              <a:solidFill>
                <a:srgbClr val="68217A"/>
              </a:solidFill>
              <a:effectLst/>
              <a:uLnTx/>
              <a:uFillTx/>
              <a:latin typeface="Segoe UI"/>
              <a:ea typeface="+mn-ea"/>
              <a:cs typeface="+mn-cs"/>
            </a:endParaRPr>
          </a:p>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endParaRPr>
          </a:p>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Minimize Cost</a:t>
            </a:r>
          </a:p>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endParaRPr>
          </a:p>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Control over:</a:t>
            </a:r>
          </a:p>
          <a:p>
            <a:pPr marL="342900" marR="0" lvl="0" indent="-342900" algn="l" defTabSz="685965"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Performance</a:t>
            </a:r>
          </a:p>
          <a:p>
            <a:pPr marL="342900" marR="0" lvl="0" indent="-342900" algn="l" defTabSz="685965"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Reliability</a:t>
            </a:r>
          </a:p>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endParaRPr>
          </a:p>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Scalability</a:t>
            </a:r>
          </a:p>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endParaRPr>
          </a:p>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Min Admin Effort </a:t>
            </a:r>
          </a:p>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sp>
        <p:nvSpPr>
          <p:cNvPr id="188" name="Right Arrow 187"/>
          <p:cNvSpPr/>
          <p:nvPr/>
        </p:nvSpPr>
        <p:spPr bwMode="auto">
          <a:xfrm>
            <a:off x="274639" y="5967353"/>
            <a:ext cx="11896899" cy="757089"/>
          </a:xfrm>
          <a:prstGeom prst="rightArrow">
            <a:avLst>
              <a:gd name="adj1" fmla="val 57316"/>
              <a:gd name="adj2" fmla="val 50000"/>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1" i="0" u="none" strike="noStrike" kern="1200" cap="none" spc="0" normalizeH="0" baseline="0" noProof="0" dirty="0" smtClean="0">
              <a:ln>
                <a:noFill/>
              </a:ln>
              <a:solidFill>
                <a:srgbClr val="FFFFFF"/>
              </a:solidFill>
              <a:effectLst/>
              <a:uLnTx/>
              <a:uFillTx/>
              <a:latin typeface="Segoe UI"/>
              <a:ea typeface="Segoe UI" pitchFamily="34" charset="0"/>
              <a:cs typeface="Segoe UI" pitchFamily="34" charset="0"/>
            </a:endParaRPr>
          </a:p>
        </p:txBody>
      </p:sp>
      <p:sp>
        <p:nvSpPr>
          <p:cNvPr id="159" name="Rectangle 158"/>
          <p:cNvSpPr/>
          <p:nvPr/>
        </p:nvSpPr>
        <p:spPr bwMode="auto">
          <a:xfrm>
            <a:off x="9520238" y="2238375"/>
            <a:ext cx="2624137" cy="3652838"/>
          </a:xfrm>
          <a:prstGeom prst="rect">
            <a:avLst/>
          </a:prstGeom>
          <a:solidFill>
            <a:schemeClr val="bg1">
              <a:lumMod val="95000"/>
            </a:schemeClr>
          </a:solidFill>
          <a:ln w="25400">
            <a:solidFill>
              <a:schemeClr val="tx1"/>
            </a:solidFill>
            <a:miter lim="800000"/>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37160" rIns="146306" bIns="91437" numCol="1" rtlCol="0" anchor="t" anchorCtr="0" compatLnSpc="1">
            <a:prstTxWarp prst="textNoShape">
              <a:avLst/>
            </a:prstTxWarp>
          </a:bodyPr>
          <a:lstStyle/>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sp>
        <p:nvSpPr>
          <p:cNvPr id="82" name="Title 1"/>
          <p:cNvSpPr>
            <a:spLocks noGrp="1"/>
          </p:cNvSpPr>
          <p:nvPr>
            <p:ph type="title"/>
          </p:nvPr>
        </p:nvSpPr>
        <p:spPr>
          <a:xfrm>
            <a:off x="333393" y="313105"/>
            <a:ext cx="11889564" cy="917575"/>
          </a:xfrm>
        </p:spPr>
        <p:txBody>
          <a:bodyPr/>
          <a:lstStyle/>
          <a:p>
            <a:r>
              <a:rPr lang="en-US" dirty="0" smtClean="0"/>
              <a:t>Our Approach</a:t>
            </a:r>
            <a:endParaRPr lang="en-US" sz="4000" dirty="0"/>
          </a:p>
        </p:txBody>
      </p:sp>
      <p:sp>
        <p:nvSpPr>
          <p:cNvPr id="83" name="Rectangle 82"/>
          <p:cNvSpPr/>
          <p:nvPr/>
        </p:nvSpPr>
        <p:spPr>
          <a:xfrm>
            <a:off x="290164" y="6145842"/>
            <a:ext cx="2338738" cy="400110"/>
          </a:xfrm>
          <a:prstGeom prst="rect">
            <a:avLst/>
          </a:prstGeom>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rPr>
              <a:t>Business problem</a:t>
            </a:r>
            <a:endParaRPr kumimoji="0" lang="en-US" sz="2000" b="0" i="0" u="none" strike="noStrike" kern="1200" cap="none" spc="0" normalizeH="0" baseline="0" noProof="0" dirty="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endParaRPr>
          </a:p>
        </p:txBody>
      </p:sp>
      <p:sp>
        <p:nvSpPr>
          <p:cNvPr id="84" name="Rectangle 83"/>
          <p:cNvSpPr/>
          <p:nvPr/>
        </p:nvSpPr>
        <p:spPr>
          <a:xfrm>
            <a:off x="3422299" y="6145842"/>
            <a:ext cx="2338738" cy="400110"/>
          </a:xfrm>
          <a:prstGeom prst="rect">
            <a:avLst/>
          </a:prstGeom>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rPr>
              <a:t>Financial Modeling</a:t>
            </a:r>
            <a:endParaRPr kumimoji="0" lang="en-US" sz="2000" b="0" i="0" u="none" strike="noStrike" kern="1200" cap="none" spc="0" normalizeH="0" baseline="0" noProof="0" dirty="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endParaRPr>
          </a:p>
        </p:txBody>
      </p:sp>
      <p:sp>
        <p:nvSpPr>
          <p:cNvPr id="85" name="Rectangle 84"/>
          <p:cNvSpPr/>
          <p:nvPr/>
        </p:nvSpPr>
        <p:spPr>
          <a:xfrm>
            <a:off x="6554434" y="6145842"/>
            <a:ext cx="2338738" cy="400110"/>
          </a:xfrm>
          <a:prstGeom prst="rect">
            <a:avLst/>
          </a:prstGeom>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rPr>
              <a:t>Collaboration</a:t>
            </a:r>
            <a:endParaRPr kumimoji="0" lang="en-US" sz="2000" b="0" i="0" u="none" strike="noStrike" kern="1200" cap="none" spc="0" normalizeH="0" baseline="0" noProof="0" dirty="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endParaRPr>
          </a:p>
        </p:txBody>
      </p:sp>
      <p:sp>
        <p:nvSpPr>
          <p:cNvPr id="86" name="Rectangle 85"/>
          <p:cNvSpPr/>
          <p:nvPr/>
        </p:nvSpPr>
        <p:spPr>
          <a:xfrm>
            <a:off x="9686568" y="6145842"/>
            <a:ext cx="2338738" cy="400110"/>
          </a:xfrm>
          <a:prstGeom prst="rect">
            <a:avLst/>
          </a:prstGeom>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rPr>
              <a:t>Business value</a:t>
            </a:r>
            <a:endParaRPr kumimoji="0" lang="en-US" sz="2000" b="0" i="0" u="none" strike="noStrike" kern="1200" cap="none" spc="0" normalizeH="0" baseline="0" noProof="0" dirty="0">
              <a:ln>
                <a:noFill/>
              </a:ln>
              <a:gradFill>
                <a:gsLst>
                  <a:gs pos="8850">
                    <a:srgbClr val="FFFFFF"/>
                  </a:gs>
                  <a:gs pos="68000">
                    <a:srgbClr val="FFFFFF"/>
                  </a:gs>
                </a:gsLst>
                <a:lin ang="5400000" scaled="0"/>
              </a:gradFill>
              <a:effectLst/>
              <a:uLnTx/>
              <a:uFillTx/>
              <a:latin typeface="Segoe UI"/>
              <a:ea typeface="Calibri" panose="020F0502020204030204" pitchFamily="34" charset="0"/>
              <a:cs typeface="+mn-cs"/>
            </a:endParaRPr>
          </a:p>
        </p:txBody>
      </p:sp>
      <p:sp>
        <p:nvSpPr>
          <p:cNvPr id="162" name="Rectangle 161"/>
          <p:cNvSpPr/>
          <p:nvPr/>
        </p:nvSpPr>
        <p:spPr bwMode="auto">
          <a:xfrm>
            <a:off x="2996161" y="1472479"/>
            <a:ext cx="6464476" cy="849463"/>
          </a:xfrm>
          <a:prstGeom prst="rect">
            <a:avLst/>
          </a:prstGeom>
          <a:solidFill>
            <a:schemeClr val="tx1"/>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Worked with Local Microsoft Team </a:t>
            </a:r>
          </a:p>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to Determine Pricing</a:t>
            </a:r>
            <a:endParaRPr kumimoji="0" lang="en-US" sz="2000" b="0" i="0" u="none" strike="noStrike" kern="1200" cap="none" spc="0" normalizeH="0" baseline="0" noProof="0" dirty="0">
              <a:ln>
                <a:noFill/>
              </a:ln>
              <a:gradFill>
                <a:gsLst>
                  <a:gs pos="7965">
                    <a:srgbClr val="FFFFFF"/>
                  </a:gs>
                  <a:gs pos="82000">
                    <a:srgbClr val="FFFFFF"/>
                  </a:gs>
                </a:gsLst>
                <a:lin ang="5400000" scaled="0"/>
              </a:gradFill>
              <a:effectLst/>
              <a:uLnTx/>
              <a:uFillTx/>
              <a:latin typeface="Segoe UI"/>
              <a:ea typeface="+mn-ea"/>
              <a:cs typeface="+mn-cs"/>
            </a:endParaRPr>
          </a:p>
        </p:txBody>
      </p:sp>
      <p:sp>
        <p:nvSpPr>
          <p:cNvPr id="163" name="Rectangle 162"/>
          <p:cNvSpPr/>
          <p:nvPr/>
        </p:nvSpPr>
        <p:spPr bwMode="auto">
          <a:xfrm>
            <a:off x="274639" y="1472479"/>
            <a:ext cx="2651760" cy="849463"/>
          </a:xfrm>
          <a:prstGeom prst="rect">
            <a:avLst/>
          </a:prstGeom>
          <a:solidFill>
            <a:schemeClr val="tx1"/>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Determine</a:t>
            </a:r>
          </a:p>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Success Criteria</a:t>
            </a:r>
            <a:endParaRPr kumimoji="0" lang="en-US" sz="2000" b="0" i="0" u="none" strike="noStrike" kern="1200" cap="none" spc="0" normalizeH="0" baseline="0" noProof="0" dirty="0">
              <a:ln>
                <a:noFill/>
              </a:ln>
              <a:gradFill>
                <a:gsLst>
                  <a:gs pos="7965">
                    <a:srgbClr val="FFFFFF"/>
                  </a:gs>
                  <a:gs pos="82000">
                    <a:srgbClr val="FFFFFF"/>
                  </a:gs>
                </a:gsLst>
                <a:lin ang="5400000" scaled="0"/>
              </a:gradFill>
              <a:effectLst/>
              <a:uLnTx/>
              <a:uFillTx/>
              <a:latin typeface="Segoe UI"/>
              <a:ea typeface="+mn-ea"/>
              <a:cs typeface="+mn-cs"/>
            </a:endParaRPr>
          </a:p>
        </p:txBody>
      </p:sp>
      <p:sp>
        <p:nvSpPr>
          <p:cNvPr id="164" name="Rectangle 163"/>
          <p:cNvSpPr/>
          <p:nvPr/>
        </p:nvSpPr>
        <p:spPr bwMode="auto">
          <a:xfrm>
            <a:off x="9510078" y="1472479"/>
            <a:ext cx="2651760" cy="849463"/>
          </a:xfrm>
          <a:prstGeom prst="rect">
            <a:avLst/>
          </a:prstGeom>
          <a:solidFill>
            <a:schemeClr val="tx1"/>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       Introduced 3</a:t>
            </a:r>
            <a:r>
              <a:rPr kumimoji="0" lang="en-US" sz="2000" b="0" i="0" u="none" strike="noStrike" kern="1200" cap="none" spc="0" normalizeH="0" baseline="30000" noProof="0" dirty="0" smtClean="0">
                <a:ln>
                  <a:noFill/>
                </a:ln>
                <a:gradFill>
                  <a:gsLst>
                    <a:gs pos="7965">
                      <a:srgbClr val="FFFFFF"/>
                    </a:gs>
                    <a:gs pos="82000">
                      <a:srgbClr val="FFFFFF"/>
                    </a:gs>
                  </a:gsLst>
                  <a:lin ang="5400000" scaled="0"/>
                </a:gradFill>
                <a:effectLst/>
                <a:uLnTx/>
                <a:uFillTx/>
                <a:latin typeface="Segoe UI"/>
                <a:ea typeface="+mn-ea"/>
                <a:cs typeface="+mn-cs"/>
              </a:rPr>
              <a:t>rd</a:t>
            </a: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      Option</a:t>
            </a:r>
            <a:endParaRPr kumimoji="0" lang="en-US" sz="2000" b="0" i="0" u="none" strike="noStrike" kern="1200" cap="none" spc="0" normalizeH="0" baseline="0" noProof="0" dirty="0">
              <a:ln>
                <a:noFill/>
              </a:ln>
              <a:gradFill>
                <a:gsLst>
                  <a:gs pos="7965">
                    <a:srgbClr val="FFFFFF"/>
                  </a:gs>
                  <a:gs pos="82000">
                    <a:srgbClr val="FFFFFF"/>
                  </a:gs>
                </a:gsLst>
                <a:lin ang="5400000" scaled="0"/>
              </a:gradFill>
              <a:effectLst/>
              <a:uLnTx/>
              <a:uFillTx/>
              <a:latin typeface="Segoe UI"/>
              <a:ea typeface="+mn-ea"/>
              <a:cs typeface="+mn-cs"/>
            </a:endParaRPr>
          </a:p>
        </p:txBody>
      </p:sp>
      <p:grpSp>
        <p:nvGrpSpPr>
          <p:cNvPr id="87" name="Group 86"/>
          <p:cNvGrpSpPr/>
          <p:nvPr/>
        </p:nvGrpSpPr>
        <p:grpSpPr>
          <a:xfrm>
            <a:off x="9797128" y="2595257"/>
            <a:ext cx="2179323" cy="1740205"/>
            <a:chOff x="9748370" y="804687"/>
            <a:chExt cx="1554480" cy="1554480"/>
          </a:xfrm>
        </p:grpSpPr>
        <p:sp>
          <p:nvSpPr>
            <p:cNvPr id="88" name="Rectangle 87"/>
            <p:cNvSpPr/>
            <p:nvPr/>
          </p:nvSpPr>
          <p:spPr bwMode="auto">
            <a:xfrm>
              <a:off x="9748370" y="804687"/>
              <a:ext cx="1554480" cy="1554480"/>
            </a:xfrm>
            <a:prstGeom prst="rect">
              <a:avLst/>
            </a:prstGeom>
            <a:solidFill>
              <a:schemeClr val="tx2">
                <a:lumMod val="7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89621" tIns="44809" rIns="89621" bIns="44809" numCol="1" rtlCol="0" anchor="t" anchorCtr="0" compatLnSpc="1">
              <a:prstTxWarp prst="textNoShape">
                <a:avLst/>
              </a:prstTxWarp>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895924"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a:ea typeface="+mn-ea"/>
                  <a:cs typeface="+mn-cs"/>
                </a:rPr>
                <a:t>Analytics Platform System</a:t>
              </a: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a:ea typeface="+mn-ea"/>
                <a:cs typeface="+mn-cs"/>
              </a:endParaRPr>
            </a:p>
          </p:txBody>
        </p:sp>
        <p:sp>
          <p:nvSpPr>
            <p:cNvPr id="89" name="Freeform 88"/>
            <p:cNvSpPr>
              <a:spLocks noEditPoints="1"/>
            </p:cNvSpPr>
            <p:nvPr/>
          </p:nvSpPr>
          <p:spPr bwMode="auto">
            <a:xfrm>
              <a:off x="10326193" y="1474290"/>
              <a:ext cx="332887" cy="723663"/>
            </a:xfrm>
            <a:custGeom>
              <a:avLst/>
              <a:gdLst>
                <a:gd name="T0" fmla="*/ 427 w 537"/>
                <a:gd name="T1" fmla="*/ 82 h 1102"/>
                <a:gd name="T2" fmla="*/ 123 w 537"/>
                <a:gd name="T3" fmla="*/ 0 h 1102"/>
                <a:gd name="T4" fmla="*/ 537 w 537"/>
                <a:gd name="T5" fmla="*/ 0 h 1102"/>
                <a:gd name="T6" fmla="*/ 445 w 537"/>
                <a:gd name="T7" fmla="*/ 1102 h 1102"/>
                <a:gd name="T8" fmla="*/ 537 w 537"/>
                <a:gd name="T9" fmla="*/ 17 h 1102"/>
                <a:gd name="T10" fmla="*/ 445 w 537"/>
                <a:gd name="T11" fmla="*/ 1102 h 1102"/>
                <a:gd name="T12" fmla="*/ 445 w 537"/>
                <a:gd name="T13" fmla="*/ 1102 h 1102"/>
                <a:gd name="T14" fmla="*/ 427 w 537"/>
                <a:gd name="T15" fmla="*/ 94 h 1102"/>
                <a:gd name="T16" fmla="*/ 0 w 537"/>
                <a:gd name="T17" fmla="*/ 1102 h 1102"/>
                <a:gd name="T18" fmla="*/ 0 w 537"/>
                <a:gd name="T19" fmla="*/ 94 h 1102"/>
                <a:gd name="T20" fmla="*/ 33 w 537"/>
                <a:gd name="T21" fmla="*/ 184 h 1102"/>
                <a:gd name="T22" fmla="*/ 400 w 537"/>
                <a:gd name="T23" fmla="*/ 134 h 1102"/>
                <a:gd name="T24" fmla="*/ 33 w 537"/>
                <a:gd name="T25" fmla="*/ 184 h 1102"/>
                <a:gd name="T26" fmla="*/ 33 w 537"/>
                <a:gd name="T27" fmla="*/ 184 h 1102"/>
                <a:gd name="T28" fmla="*/ 400 w 537"/>
                <a:gd name="T29" fmla="*/ 232 h 1102"/>
                <a:gd name="T30" fmla="*/ 33 w 537"/>
                <a:gd name="T31" fmla="*/ 208 h 1102"/>
                <a:gd name="T32" fmla="*/ 33 w 537"/>
                <a:gd name="T33" fmla="*/ 232 h 1102"/>
                <a:gd name="T34" fmla="*/ 33 w 537"/>
                <a:gd name="T35" fmla="*/ 285 h 1102"/>
                <a:gd name="T36" fmla="*/ 400 w 537"/>
                <a:gd name="T37" fmla="*/ 261 h 1102"/>
                <a:gd name="T38" fmla="*/ 33 w 537"/>
                <a:gd name="T39" fmla="*/ 285 h 1102"/>
                <a:gd name="T40" fmla="*/ 33 w 537"/>
                <a:gd name="T41" fmla="*/ 285 h 1102"/>
                <a:gd name="T42" fmla="*/ 400 w 537"/>
                <a:gd name="T43" fmla="*/ 337 h 1102"/>
                <a:gd name="T44" fmla="*/ 33 w 537"/>
                <a:gd name="T45" fmla="*/ 313 h 1102"/>
                <a:gd name="T46" fmla="*/ 33 w 537"/>
                <a:gd name="T47" fmla="*/ 337 h 1102"/>
                <a:gd name="T48" fmla="*/ 33 w 537"/>
                <a:gd name="T49" fmla="*/ 390 h 1102"/>
                <a:gd name="T50" fmla="*/ 400 w 537"/>
                <a:gd name="T51" fmla="*/ 366 h 1102"/>
                <a:gd name="T52" fmla="*/ 33 w 537"/>
                <a:gd name="T53" fmla="*/ 390 h 1102"/>
                <a:gd name="T54" fmla="*/ 33 w 537"/>
                <a:gd name="T55" fmla="*/ 390 h 1102"/>
                <a:gd name="T56" fmla="*/ 400 w 537"/>
                <a:gd name="T57" fmla="*/ 443 h 1102"/>
                <a:gd name="T58" fmla="*/ 33 w 537"/>
                <a:gd name="T59" fmla="*/ 419 h 1102"/>
                <a:gd name="T60" fmla="*/ 33 w 537"/>
                <a:gd name="T61" fmla="*/ 443 h 1102"/>
                <a:gd name="T62" fmla="*/ 33 w 537"/>
                <a:gd name="T63" fmla="*/ 496 h 1102"/>
                <a:gd name="T64" fmla="*/ 400 w 537"/>
                <a:gd name="T65" fmla="*/ 471 h 1102"/>
                <a:gd name="T66" fmla="*/ 33 w 537"/>
                <a:gd name="T67" fmla="*/ 496 h 1102"/>
                <a:gd name="T68" fmla="*/ 33 w 537"/>
                <a:gd name="T69" fmla="*/ 496 h 1102"/>
                <a:gd name="T70" fmla="*/ 400 w 537"/>
                <a:gd name="T71" fmla="*/ 548 h 1102"/>
                <a:gd name="T72" fmla="*/ 33 w 537"/>
                <a:gd name="T73" fmla="*/ 524 h 1102"/>
                <a:gd name="T74" fmla="*/ 33 w 537"/>
                <a:gd name="T75" fmla="*/ 548 h 1102"/>
                <a:gd name="T76" fmla="*/ 33 w 537"/>
                <a:gd name="T77" fmla="*/ 605 h 1102"/>
                <a:gd name="T78" fmla="*/ 400 w 537"/>
                <a:gd name="T79" fmla="*/ 581 h 1102"/>
                <a:gd name="T80" fmla="*/ 33 w 537"/>
                <a:gd name="T81" fmla="*/ 605 h 1102"/>
                <a:gd name="T82" fmla="*/ 33 w 537"/>
                <a:gd name="T83" fmla="*/ 605 h 1102"/>
                <a:gd name="T84" fmla="*/ 400 w 537"/>
                <a:gd name="T85" fmla="*/ 658 h 1102"/>
                <a:gd name="T86" fmla="*/ 33 w 537"/>
                <a:gd name="T87" fmla="*/ 634 h 1102"/>
                <a:gd name="T88" fmla="*/ 33 w 537"/>
                <a:gd name="T89" fmla="*/ 658 h 1102"/>
                <a:gd name="T90" fmla="*/ 33 w 537"/>
                <a:gd name="T91" fmla="*/ 711 h 1102"/>
                <a:gd name="T92" fmla="*/ 400 w 537"/>
                <a:gd name="T93" fmla="*/ 687 h 1102"/>
                <a:gd name="T94" fmla="*/ 33 w 537"/>
                <a:gd name="T95" fmla="*/ 711 h 1102"/>
                <a:gd name="T96" fmla="*/ 33 w 537"/>
                <a:gd name="T97" fmla="*/ 711 h 1102"/>
                <a:gd name="T98" fmla="*/ 400 w 537"/>
                <a:gd name="T99" fmla="*/ 765 h 1102"/>
                <a:gd name="T100" fmla="*/ 33 w 537"/>
                <a:gd name="T101" fmla="*/ 739 h 1102"/>
                <a:gd name="T102" fmla="*/ 33 w 537"/>
                <a:gd name="T103" fmla="*/ 765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7" h="1102">
                  <a:moveTo>
                    <a:pt x="537" y="0"/>
                  </a:moveTo>
                  <a:lnTo>
                    <a:pt x="427" y="82"/>
                  </a:lnTo>
                  <a:lnTo>
                    <a:pt x="9" y="82"/>
                  </a:lnTo>
                  <a:lnTo>
                    <a:pt x="123" y="0"/>
                  </a:lnTo>
                  <a:lnTo>
                    <a:pt x="537" y="0"/>
                  </a:lnTo>
                  <a:lnTo>
                    <a:pt x="537" y="0"/>
                  </a:lnTo>
                  <a:lnTo>
                    <a:pt x="537" y="0"/>
                  </a:lnTo>
                  <a:close/>
                  <a:moveTo>
                    <a:pt x="445" y="1102"/>
                  </a:moveTo>
                  <a:lnTo>
                    <a:pt x="537" y="983"/>
                  </a:lnTo>
                  <a:lnTo>
                    <a:pt x="537" y="17"/>
                  </a:lnTo>
                  <a:lnTo>
                    <a:pt x="445" y="89"/>
                  </a:lnTo>
                  <a:lnTo>
                    <a:pt x="445" y="1102"/>
                  </a:lnTo>
                  <a:lnTo>
                    <a:pt x="445" y="1102"/>
                  </a:lnTo>
                  <a:lnTo>
                    <a:pt x="445" y="1102"/>
                  </a:lnTo>
                  <a:close/>
                  <a:moveTo>
                    <a:pt x="0" y="94"/>
                  </a:moveTo>
                  <a:lnTo>
                    <a:pt x="427" y="94"/>
                  </a:lnTo>
                  <a:lnTo>
                    <a:pt x="427" y="1102"/>
                  </a:lnTo>
                  <a:lnTo>
                    <a:pt x="0" y="1102"/>
                  </a:lnTo>
                  <a:lnTo>
                    <a:pt x="0" y="94"/>
                  </a:lnTo>
                  <a:lnTo>
                    <a:pt x="0" y="94"/>
                  </a:lnTo>
                  <a:lnTo>
                    <a:pt x="0" y="94"/>
                  </a:lnTo>
                  <a:close/>
                  <a:moveTo>
                    <a:pt x="33" y="184"/>
                  </a:moveTo>
                  <a:lnTo>
                    <a:pt x="400" y="184"/>
                  </a:lnTo>
                  <a:lnTo>
                    <a:pt x="400" y="134"/>
                  </a:lnTo>
                  <a:lnTo>
                    <a:pt x="33" y="134"/>
                  </a:lnTo>
                  <a:lnTo>
                    <a:pt x="33" y="184"/>
                  </a:lnTo>
                  <a:lnTo>
                    <a:pt x="33" y="184"/>
                  </a:lnTo>
                  <a:lnTo>
                    <a:pt x="33" y="184"/>
                  </a:lnTo>
                  <a:close/>
                  <a:moveTo>
                    <a:pt x="33" y="232"/>
                  </a:moveTo>
                  <a:lnTo>
                    <a:pt x="400" y="232"/>
                  </a:lnTo>
                  <a:lnTo>
                    <a:pt x="400" y="208"/>
                  </a:lnTo>
                  <a:lnTo>
                    <a:pt x="33" y="208"/>
                  </a:lnTo>
                  <a:lnTo>
                    <a:pt x="33" y="232"/>
                  </a:lnTo>
                  <a:lnTo>
                    <a:pt x="33" y="232"/>
                  </a:lnTo>
                  <a:lnTo>
                    <a:pt x="33" y="232"/>
                  </a:lnTo>
                  <a:close/>
                  <a:moveTo>
                    <a:pt x="33" y="285"/>
                  </a:moveTo>
                  <a:lnTo>
                    <a:pt x="400" y="285"/>
                  </a:lnTo>
                  <a:lnTo>
                    <a:pt x="400" y="261"/>
                  </a:lnTo>
                  <a:lnTo>
                    <a:pt x="33" y="261"/>
                  </a:lnTo>
                  <a:lnTo>
                    <a:pt x="33" y="285"/>
                  </a:lnTo>
                  <a:lnTo>
                    <a:pt x="33" y="285"/>
                  </a:lnTo>
                  <a:lnTo>
                    <a:pt x="33" y="285"/>
                  </a:lnTo>
                  <a:close/>
                  <a:moveTo>
                    <a:pt x="33" y="337"/>
                  </a:moveTo>
                  <a:lnTo>
                    <a:pt x="400" y="337"/>
                  </a:lnTo>
                  <a:lnTo>
                    <a:pt x="400" y="313"/>
                  </a:lnTo>
                  <a:lnTo>
                    <a:pt x="33" y="313"/>
                  </a:lnTo>
                  <a:lnTo>
                    <a:pt x="33" y="337"/>
                  </a:lnTo>
                  <a:lnTo>
                    <a:pt x="33" y="337"/>
                  </a:lnTo>
                  <a:lnTo>
                    <a:pt x="33" y="337"/>
                  </a:lnTo>
                  <a:close/>
                  <a:moveTo>
                    <a:pt x="33" y="390"/>
                  </a:moveTo>
                  <a:lnTo>
                    <a:pt x="400" y="390"/>
                  </a:lnTo>
                  <a:lnTo>
                    <a:pt x="400" y="366"/>
                  </a:lnTo>
                  <a:lnTo>
                    <a:pt x="33" y="366"/>
                  </a:lnTo>
                  <a:lnTo>
                    <a:pt x="33" y="390"/>
                  </a:lnTo>
                  <a:lnTo>
                    <a:pt x="33" y="390"/>
                  </a:lnTo>
                  <a:lnTo>
                    <a:pt x="33" y="390"/>
                  </a:lnTo>
                  <a:close/>
                  <a:moveTo>
                    <a:pt x="33" y="443"/>
                  </a:moveTo>
                  <a:lnTo>
                    <a:pt x="400" y="443"/>
                  </a:lnTo>
                  <a:lnTo>
                    <a:pt x="400" y="419"/>
                  </a:lnTo>
                  <a:lnTo>
                    <a:pt x="33" y="419"/>
                  </a:lnTo>
                  <a:lnTo>
                    <a:pt x="33" y="443"/>
                  </a:lnTo>
                  <a:lnTo>
                    <a:pt x="33" y="443"/>
                  </a:lnTo>
                  <a:lnTo>
                    <a:pt x="33" y="443"/>
                  </a:lnTo>
                  <a:close/>
                  <a:moveTo>
                    <a:pt x="33" y="496"/>
                  </a:moveTo>
                  <a:lnTo>
                    <a:pt x="400" y="496"/>
                  </a:lnTo>
                  <a:lnTo>
                    <a:pt x="400" y="471"/>
                  </a:lnTo>
                  <a:lnTo>
                    <a:pt x="33" y="471"/>
                  </a:lnTo>
                  <a:lnTo>
                    <a:pt x="33" y="496"/>
                  </a:lnTo>
                  <a:lnTo>
                    <a:pt x="33" y="496"/>
                  </a:lnTo>
                  <a:lnTo>
                    <a:pt x="33" y="496"/>
                  </a:lnTo>
                  <a:close/>
                  <a:moveTo>
                    <a:pt x="33" y="548"/>
                  </a:moveTo>
                  <a:lnTo>
                    <a:pt x="400" y="548"/>
                  </a:lnTo>
                  <a:lnTo>
                    <a:pt x="400" y="524"/>
                  </a:lnTo>
                  <a:lnTo>
                    <a:pt x="33" y="524"/>
                  </a:lnTo>
                  <a:lnTo>
                    <a:pt x="33" y="548"/>
                  </a:lnTo>
                  <a:lnTo>
                    <a:pt x="33" y="548"/>
                  </a:lnTo>
                  <a:lnTo>
                    <a:pt x="33" y="548"/>
                  </a:lnTo>
                  <a:close/>
                  <a:moveTo>
                    <a:pt x="33" y="605"/>
                  </a:moveTo>
                  <a:lnTo>
                    <a:pt x="400" y="605"/>
                  </a:lnTo>
                  <a:lnTo>
                    <a:pt x="400" y="581"/>
                  </a:lnTo>
                  <a:lnTo>
                    <a:pt x="33" y="581"/>
                  </a:lnTo>
                  <a:lnTo>
                    <a:pt x="33" y="605"/>
                  </a:lnTo>
                  <a:lnTo>
                    <a:pt x="33" y="605"/>
                  </a:lnTo>
                  <a:lnTo>
                    <a:pt x="33" y="605"/>
                  </a:lnTo>
                  <a:close/>
                  <a:moveTo>
                    <a:pt x="33" y="658"/>
                  </a:moveTo>
                  <a:lnTo>
                    <a:pt x="400" y="658"/>
                  </a:lnTo>
                  <a:lnTo>
                    <a:pt x="400" y="634"/>
                  </a:lnTo>
                  <a:lnTo>
                    <a:pt x="33" y="634"/>
                  </a:lnTo>
                  <a:lnTo>
                    <a:pt x="33" y="658"/>
                  </a:lnTo>
                  <a:lnTo>
                    <a:pt x="33" y="658"/>
                  </a:lnTo>
                  <a:lnTo>
                    <a:pt x="33" y="658"/>
                  </a:lnTo>
                  <a:close/>
                  <a:moveTo>
                    <a:pt x="33" y="711"/>
                  </a:moveTo>
                  <a:lnTo>
                    <a:pt x="400" y="711"/>
                  </a:lnTo>
                  <a:lnTo>
                    <a:pt x="400" y="687"/>
                  </a:lnTo>
                  <a:lnTo>
                    <a:pt x="33" y="687"/>
                  </a:lnTo>
                  <a:lnTo>
                    <a:pt x="33" y="711"/>
                  </a:lnTo>
                  <a:lnTo>
                    <a:pt x="33" y="711"/>
                  </a:lnTo>
                  <a:lnTo>
                    <a:pt x="33" y="711"/>
                  </a:lnTo>
                  <a:close/>
                  <a:moveTo>
                    <a:pt x="33" y="765"/>
                  </a:moveTo>
                  <a:lnTo>
                    <a:pt x="400" y="765"/>
                  </a:lnTo>
                  <a:lnTo>
                    <a:pt x="400" y="739"/>
                  </a:lnTo>
                  <a:lnTo>
                    <a:pt x="33" y="739"/>
                  </a:lnTo>
                  <a:lnTo>
                    <a:pt x="33" y="765"/>
                  </a:lnTo>
                  <a:lnTo>
                    <a:pt x="33" y="765"/>
                  </a:lnTo>
                  <a:lnTo>
                    <a:pt x="33" y="765"/>
                  </a:lnTo>
                  <a:close/>
                </a:path>
              </a:pathLst>
            </a:custGeom>
            <a:solidFill>
              <a:schemeClr val="bg1"/>
            </a:solidFill>
            <a:ln>
              <a:noFill/>
            </a:ln>
          </p:spPr>
          <p:txBody>
            <a:bodyPr vert="horz" wrap="square" lIns="0" tIns="0" rIns="0" bIns="0" numCol="1" anchor="ctr"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000000"/>
                </a:solidFill>
                <a:effectLst/>
                <a:uLnTx/>
                <a:uFillTx/>
                <a:latin typeface="Segoe"/>
                <a:ea typeface="+mn-ea"/>
                <a:cs typeface="+mn-cs"/>
              </a:endParaRPr>
            </a:p>
          </p:txBody>
        </p:sp>
      </p:grpSp>
      <p:pic>
        <p:nvPicPr>
          <p:cNvPr id="1026" name="Picture 2" descr="C:\Users\JJOHNS~1\AppData\Local\Temp\SNAGHTML97b9d0e.PNG"/>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l="-1660" t="-4371"/>
          <a:stretch/>
        </p:blipFill>
        <p:spPr bwMode="auto">
          <a:xfrm>
            <a:off x="4406745" y="3087829"/>
            <a:ext cx="2866214" cy="82198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JJOHNS~1\AppData\Local\Temp\SNAGHTML97e7d62.PNG"/>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450822" y="5074418"/>
            <a:ext cx="2796941" cy="80828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5"/>
          <a:stretch>
            <a:fillRect/>
          </a:stretch>
        </p:blipFill>
        <p:spPr>
          <a:xfrm>
            <a:off x="7857532" y="2770414"/>
            <a:ext cx="1280743" cy="1313741"/>
          </a:xfrm>
          <a:prstGeom prst="rect">
            <a:avLst/>
          </a:prstGeom>
        </p:spPr>
      </p:pic>
      <p:pic>
        <p:nvPicPr>
          <p:cNvPr id="8" name="Picture 7"/>
          <p:cNvPicPr>
            <a:picLocks noChangeAspect="1"/>
          </p:cNvPicPr>
          <p:nvPr/>
        </p:nvPicPr>
        <p:blipFill rotWithShape="1">
          <a:blip r:embed="rId6"/>
          <a:srcRect b="22284"/>
          <a:stretch/>
        </p:blipFill>
        <p:spPr>
          <a:xfrm>
            <a:off x="7941183" y="4931253"/>
            <a:ext cx="1181671" cy="1047130"/>
          </a:xfrm>
          <a:prstGeom prst="rect">
            <a:avLst/>
          </a:prstGeom>
        </p:spPr>
      </p:pic>
      <p:sp>
        <p:nvSpPr>
          <p:cNvPr id="93" name="Right Arrow 92"/>
          <p:cNvSpPr/>
          <p:nvPr/>
        </p:nvSpPr>
        <p:spPr bwMode="auto">
          <a:xfrm>
            <a:off x="7429044" y="3239438"/>
            <a:ext cx="330197" cy="456391"/>
          </a:xfrm>
          <a:prstGeom prst="rightArrow">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94" name="Right Arrow 93"/>
          <p:cNvSpPr/>
          <p:nvPr/>
        </p:nvSpPr>
        <p:spPr bwMode="auto">
          <a:xfrm>
            <a:off x="7429044" y="5198113"/>
            <a:ext cx="330197" cy="456391"/>
          </a:xfrm>
          <a:prstGeom prst="rightArrow">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0" name="TextBox 9"/>
          <p:cNvSpPr txBox="1"/>
          <p:nvPr/>
        </p:nvSpPr>
        <p:spPr>
          <a:xfrm>
            <a:off x="3026958" y="3148290"/>
            <a:ext cx="1244985" cy="627864"/>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Azure</a:t>
            </a:r>
          </a:p>
        </p:txBody>
      </p:sp>
      <p:sp>
        <p:nvSpPr>
          <p:cNvPr id="96" name="TextBox 95"/>
          <p:cNvSpPr txBox="1"/>
          <p:nvPr/>
        </p:nvSpPr>
        <p:spPr>
          <a:xfrm>
            <a:off x="3030884" y="5112200"/>
            <a:ext cx="1244985" cy="627864"/>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APS</a:t>
            </a:r>
          </a:p>
        </p:txBody>
      </p:sp>
      <p:sp>
        <p:nvSpPr>
          <p:cNvPr id="97" name="TextBox 96"/>
          <p:cNvSpPr txBox="1"/>
          <p:nvPr/>
        </p:nvSpPr>
        <p:spPr>
          <a:xfrm>
            <a:off x="9386003" y="4322269"/>
            <a:ext cx="2917954" cy="1646605"/>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Best Option based on </a:t>
            </a: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solidFill>
                  <a:srgbClr val="68217A"/>
                </a:solidFill>
                <a:effectLst/>
                <a:uLnTx/>
                <a:uFillTx/>
                <a:latin typeface="Segoe UI"/>
                <a:ea typeface="+mn-ea"/>
                <a:cs typeface="+mn-cs"/>
              </a:rPr>
              <a:t>Financial &amp; Functional Requirements</a:t>
            </a:r>
          </a:p>
        </p:txBody>
      </p:sp>
      <p:grpSp>
        <p:nvGrpSpPr>
          <p:cNvPr id="31" name="Group 30"/>
          <p:cNvGrpSpPr/>
          <p:nvPr/>
        </p:nvGrpSpPr>
        <p:grpSpPr>
          <a:xfrm>
            <a:off x="3038905" y="1429946"/>
            <a:ext cx="373809" cy="608924"/>
            <a:chOff x="332808" y="1410792"/>
            <a:chExt cx="399029" cy="675677"/>
          </a:xfrm>
        </p:grpSpPr>
        <p:sp>
          <p:nvSpPr>
            <p:cNvPr id="32" name="Oval 31"/>
            <p:cNvSpPr/>
            <p:nvPr/>
          </p:nvSpPr>
          <p:spPr bwMode="auto">
            <a:xfrm>
              <a:off x="333393" y="1516062"/>
              <a:ext cx="398444" cy="381000"/>
            </a:xfrm>
            <a:prstGeom prst="ellipse">
              <a:avLst/>
            </a:prstGeom>
            <a:noFill/>
            <a:ln w="38100" cap="flat" cmpd="sng" algn="ctr">
              <a:solidFill>
                <a:schemeClr val="bg1"/>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33" name="TextBox 32"/>
            <p:cNvSpPr txBox="1"/>
            <p:nvPr/>
          </p:nvSpPr>
          <p:spPr>
            <a:xfrm>
              <a:off x="332808" y="1410792"/>
              <a:ext cx="251460" cy="675677"/>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2</a:t>
              </a:r>
            </a:p>
          </p:txBody>
        </p:sp>
      </p:grpSp>
      <p:grpSp>
        <p:nvGrpSpPr>
          <p:cNvPr id="37" name="Group 36"/>
          <p:cNvGrpSpPr/>
          <p:nvPr/>
        </p:nvGrpSpPr>
        <p:grpSpPr>
          <a:xfrm>
            <a:off x="303652" y="1429945"/>
            <a:ext cx="373809" cy="544765"/>
            <a:chOff x="332808" y="1410792"/>
            <a:chExt cx="399029" cy="604485"/>
          </a:xfrm>
        </p:grpSpPr>
        <p:sp>
          <p:nvSpPr>
            <p:cNvPr id="38" name="Oval 37"/>
            <p:cNvSpPr/>
            <p:nvPr/>
          </p:nvSpPr>
          <p:spPr bwMode="auto">
            <a:xfrm>
              <a:off x="333393" y="1516062"/>
              <a:ext cx="398444" cy="381000"/>
            </a:xfrm>
            <a:prstGeom prst="ellipse">
              <a:avLst/>
            </a:prstGeom>
            <a:noFill/>
            <a:ln w="38100" cap="flat" cmpd="sng" algn="ctr">
              <a:solidFill>
                <a:schemeClr val="bg1"/>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39" name="TextBox 38"/>
            <p:cNvSpPr txBox="1"/>
            <p:nvPr/>
          </p:nvSpPr>
          <p:spPr>
            <a:xfrm>
              <a:off x="332808" y="1410792"/>
              <a:ext cx="251460" cy="604485"/>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1</a:t>
              </a:r>
            </a:p>
          </p:txBody>
        </p:sp>
      </p:grpSp>
      <p:grpSp>
        <p:nvGrpSpPr>
          <p:cNvPr id="40" name="Group 39"/>
          <p:cNvGrpSpPr/>
          <p:nvPr/>
        </p:nvGrpSpPr>
        <p:grpSpPr>
          <a:xfrm>
            <a:off x="9573143" y="1429945"/>
            <a:ext cx="373809" cy="544765"/>
            <a:chOff x="332808" y="1410792"/>
            <a:chExt cx="399029" cy="604485"/>
          </a:xfrm>
        </p:grpSpPr>
        <p:sp>
          <p:nvSpPr>
            <p:cNvPr id="41" name="Oval 40"/>
            <p:cNvSpPr/>
            <p:nvPr/>
          </p:nvSpPr>
          <p:spPr bwMode="auto">
            <a:xfrm>
              <a:off x="333393" y="1516062"/>
              <a:ext cx="398444" cy="381000"/>
            </a:xfrm>
            <a:prstGeom prst="ellipse">
              <a:avLst/>
            </a:prstGeom>
            <a:noFill/>
            <a:ln w="38100" cap="flat" cmpd="sng" algn="ctr">
              <a:solidFill>
                <a:schemeClr val="bg1"/>
              </a:solid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42" name="TextBox 41"/>
            <p:cNvSpPr txBox="1"/>
            <p:nvPr/>
          </p:nvSpPr>
          <p:spPr>
            <a:xfrm>
              <a:off x="332808" y="1410792"/>
              <a:ext cx="251460" cy="604485"/>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smtClean="0">
                  <a:ln>
                    <a:noFill/>
                  </a:ln>
                  <a:solidFill>
                    <a:srgbClr val="FFFFFF"/>
                  </a:solidFill>
                  <a:effectLst/>
                  <a:uLnTx/>
                  <a:uFillTx/>
                  <a:latin typeface="Segoe UI"/>
                  <a:ea typeface="+mn-ea"/>
                  <a:cs typeface="+mn-cs"/>
                </a:rPr>
                <a:t>3</a:t>
              </a:r>
            </a:p>
          </p:txBody>
        </p:sp>
      </p:grpSp>
      <p:sp>
        <p:nvSpPr>
          <p:cNvPr id="11" name="Rectangle 10"/>
          <p:cNvSpPr/>
          <p:nvPr/>
        </p:nvSpPr>
        <p:spPr>
          <a:xfrm>
            <a:off x="3126525" y="2492845"/>
            <a:ext cx="6139712" cy="341632"/>
          </a:xfrm>
          <a:prstGeom prst="rect">
            <a:avLst/>
          </a:prstGeom>
        </p:spPr>
        <p:txBody>
          <a:bodyPr wrap="square">
            <a:spAutoFit/>
          </a:bodyPr>
          <a:lstStyle/>
          <a:p>
            <a:pPr marL="0" marR="0" lvl="0" indent="0" algn="l" defTabSz="685965" rtl="0" eaLnBrk="1" fontAlgn="base" latinLnBrk="0" hangingPunct="1">
              <a:lnSpc>
                <a:spcPct val="90000"/>
              </a:lnSpc>
              <a:spcBef>
                <a:spcPct val="0"/>
              </a:spcBef>
              <a:spcAft>
                <a:spcPct val="0"/>
              </a:spcAft>
              <a:buClrTx/>
              <a:buSzTx/>
              <a:buFontTx/>
              <a:buNone/>
              <a:tabLst/>
              <a:defRPr/>
            </a:pPr>
            <a:r>
              <a:rPr kumimoji="0" lang="en-US" sz="1800" b="0" i="0" u="none" strike="noStrike" kern="1200" cap="none" spc="0" normalizeH="0" baseline="0" noProof="0" dirty="0" smtClean="0">
                <a:ln>
                  <a:noFill/>
                </a:ln>
                <a:solidFill>
                  <a:srgbClr val="68217A"/>
                </a:solidFill>
                <a:effectLst/>
                <a:uLnTx/>
                <a:uFillTx/>
                <a:latin typeface="Segoe UI"/>
                <a:ea typeface="+mn-ea"/>
                <a:cs typeface="+mn-cs"/>
              </a:rPr>
              <a:t>Based on expected growth – we ran the numbers...</a:t>
            </a:r>
            <a:endParaRPr kumimoji="0" lang="en-US" sz="1800" b="0" i="0" u="none" strike="noStrike" kern="1200" cap="none" spc="0" normalizeH="0" baseline="0" noProof="0" dirty="0">
              <a:ln>
                <a:noFill/>
              </a:ln>
              <a:solidFill>
                <a:srgbClr val="68217A"/>
              </a:solidFill>
              <a:effectLst/>
              <a:uLnTx/>
              <a:uFillTx/>
              <a:latin typeface="Segoe UI"/>
              <a:ea typeface="+mn-ea"/>
              <a:cs typeface="+mn-cs"/>
            </a:endParaRPr>
          </a:p>
        </p:txBody>
      </p:sp>
      <p:pic>
        <p:nvPicPr>
          <p:cNvPr id="44" name="Picture 2" descr="C:\Users\JJOHNS~1\AppData\Local\Temp\SNAGHTML97b9d0e.PNG"/>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l="-1660" t="-4371"/>
          <a:stretch/>
        </p:blipFill>
        <p:spPr bwMode="auto">
          <a:xfrm>
            <a:off x="4401982" y="4054109"/>
            <a:ext cx="2866214" cy="821982"/>
          </a:xfrm>
          <a:prstGeom prst="rect">
            <a:avLst/>
          </a:prstGeom>
          <a:noFill/>
          <a:extLst>
            <a:ext uri="{909E8E84-426E-40DD-AFC4-6F175D3DCCD1}">
              <a14:hiddenFill xmlns:a14="http://schemas.microsoft.com/office/drawing/2010/main">
                <a:solidFill>
                  <a:srgbClr val="FFFFFF"/>
                </a:solidFill>
              </a14:hiddenFill>
            </a:ext>
          </a:extLst>
        </p:spPr>
      </p:pic>
      <p:sp>
        <p:nvSpPr>
          <p:cNvPr id="46" name="TextBox 45"/>
          <p:cNvSpPr txBox="1"/>
          <p:nvPr/>
        </p:nvSpPr>
        <p:spPr>
          <a:xfrm>
            <a:off x="3022195" y="4114570"/>
            <a:ext cx="1781890" cy="960263"/>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SQL Scale-up</a:t>
            </a:r>
          </a:p>
        </p:txBody>
      </p:sp>
      <p:sp>
        <p:nvSpPr>
          <p:cNvPr id="47" name="Right Arrow 46"/>
          <p:cNvSpPr/>
          <p:nvPr/>
        </p:nvSpPr>
        <p:spPr bwMode="auto">
          <a:xfrm>
            <a:off x="7429044" y="4236489"/>
            <a:ext cx="330197" cy="456391"/>
          </a:xfrm>
          <a:prstGeom prst="rightArrow">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pic>
        <p:nvPicPr>
          <p:cNvPr id="12" name="Picture 11"/>
          <p:cNvPicPr>
            <a:picLocks noChangeAspect="1"/>
          </p:cNvPicPr>
          <p:nvPr/>
        </p:nvPicPr>
        <p:blipFill>
          <a:blip r:embed="rId7"/>
          <a:stretch>
            <a:fillRect/>
          </a:stretch>
        </p:blipFill>
        <p:spPr>
          <a:xfrm>
            <a:off x="7977625" y="4073775"/>
            <a:ext cx="994887" cy="808203"/>
          </a:xfrm>
          <a:prstGeom prst="rect">
            <a:avLst/>
          </a:prstGeom>
        </p:spPr>
      </p:pic>
    </p:spTree>
    <p:extLst>
      <p:ext uri="{BB962C8B-B14F-4D97-AF65-F5344CB8AC3E}">
        <p14:creationId xmlns:p14="http://schemas.microsoft.com/office/powerpoint/2010/main" val="4207918987"/>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p:cNvSpPr/>
          <p:nvPr/>
        </p:nvSpPr>
        <p:spPr bwMode="auto">
          <a:xfrm>
            <a:off x="9512443" y="1638301"/>
            <a:ext cx="2651760" cy="5059362"/>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822960" tIns="457200" rIns="182880" bIns="91437" numCol="1" rtlCol="0" anchor="t" anchorCtr="0" compatLnSpc="1">
            <a:prstTxWarp prst="textNoShape">
              <a:avLst/>
            </a:prstTxWarp>
          </a:bodyPr>
          <a:lstStyle/>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MDM application</a:t>
            </a:r>
          </a:p>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Power BI </a:t>
            </a:r>
            <a:endPar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endParaRPr>
          </a:p>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t>Power Pivot </a:t>
            </a:r>
            <a:b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br>
            <a:r>
              <a:rPr kumimoji="0" lang="en-US" sz="14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data discovery</a:t>
            </a:r>
          </a:p>
          <a:p>
            <a:pPr marL="0" marR="0" lvl="0" indent="0" algn="l" defTabSz="685965" rtl="0" eaLnBrk="1" fontAlgn="base" latinLnBrk="0" hangingPunct="1">
              <a:lnSpc>
                <a:spcPct val="90000"/>
              </a:lnSpc>
              <a:spcBef>
                <a:spcPts val="3000"/>
              </a:spcBef>
              <a:spcAft>
                <a:spcPct val="0"/>
              </a:spcAft>
              <a:buClrTx/>
              <a:buSzTx/>
              <a:buFontTx/>
              <a:buNone/>
              <a:tabLst/>
              <a:defRPr/>
            </a:pPr>
            <a:endPar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endParaRPr>
          </a:p>
        </p:txBody>
      </p:sp>
      <p:sp>
        <p:nvSpPr>
          <p:cNvPr id="172" name="Right Arrow 171"/>
          <p:cNvSpPr/>
          <p:nvPr/>
        </p:nvSpPr>
        <p:spPr bwMode="auto">
          <a:xfrm>
            <a:off x="8804965" y="2371495"/>
            <a:ext cx="615729"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51" name="Right Arrow 150"/>
          <p:cNvSpPr/>
          <p:nvPr/>
        </p:nvSpPr>
        <p:spPr bwMode="auto">
          <a:xfrm rot="5400000">
            <a:off x="5020685" y="2201573"/>
            <a:ext cx="1842112"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21" name="Rectangle 120"/>
          <p:cNvSpPr/>
          <p:nvPr/>
        </p:nvSpPr>
        <p:spPr bwMode="auto">
          <a:xfrm>
            <a:off x="274639" y="1771185"/>
            <a:ext cx="2651760" cy="4926477"/>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37160" rIns="146306" bIns="91437" numCol="1" rtlCol="0" anchor="t" anchorCtr="0" compatLnSpc="1">
            <a:prstTxWarp prst="textNoShape">
              <a:avLst/>
            </a:prstTxWarp>
          </a:bodyPr>
          <a:lstStyle/>
          <a:p>
            <a:pPr marL="0" marR="0" lvl="0" indent="0" algn="l" defTabSz="685965"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sp>
        <p:nvSpPr>
          <p:cNvPr id="20" name="Right Arrow 19"/>
          <p:cNvSpPr/>
          <p:nvPr/>
        </p:nvSpPr>
        <p:spPr bwMode="auto">
          <a:xfrm>
            <a:off x="2408235" y="3891043"/>
            <a:ext cx="7012459"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60" name="Rectangle 159"/>
          <p:cNvSpPr/>
          <p:nvPr/>
        </p:nvSpPr>
        <p:spPr bwMode="auto">
          <a:xfrm>
            <a:off x="7662371" y="3342171"/>
            <a:ext cx="1369448" cy="1369448"/>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37" numCol="1" rtlCol="0" anchor="t" anchorCtr="0" compatLnSpc="1">
            <a:prstTxWarp prst="textNoShape">
              <a:avLst/>
            </a:prstTxWarp>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Parallel data warehouse</a:t>
            </a:r>
            <a:endParaRPr kumimoji="0" lang="en-US" sz="12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sp>
        <p:nvSpPr>
          <p:cNvPr id="141" name="Right Arrow 140"/>
          <p:cNvSpPr/>
          <p:nvPr/>
        </p:nvSpPr>
        <p:spPr bwMode="auto">
          <a:xfrm>
            <a:off x="5919783" y="1354475"/>
            <a:ext cx="3520682"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25" name="Up-Down Arrow 24"/>
          <p:cNvSpPr/>
          <p:nvPr/>
        </p:nvSpPr>
        <p:spPr bwMode="auto">
          <a:xfrm rot="5400000">
            <a:off x="4695199" y="1550130"/>
            <a:ext cx="301752" cy="1166350"/>
          </a:xfrm>
          <a:prstGeom prst="upDown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21" name="Rectangle 20"/>
          <p:cNvSpPr/>
          <p:nvPr/>
        </p:nvSpPr>
        <p:spPr bwMode="auto">
          <a:xfrm>
            <a:off x="3600878" y="1184711"/>
            <a:ext cx="586802" cy="3663514"/>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none" lIns="91440" tIns="91440" rIns="91440" bIns="91440"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ETL</a:t>
            </a:r>
          </a:p>
        </p:txBody>
      </p:sp>
      <p:grpSp>
        <p:nvGrpSpPr>
          <p:cNvPr id="12" name="Group 11"/>
          <p:cNvGrpSpPr/>
          <p:nvPr/>
        </p:nvGrpSpPr>
        <p:grpSpPr>
          <a:xfrm>
            <a:off x="875706" y="3232138"/>
            <a:ext cx="1449626" cy="1859426"/>
            <a:chOff x="884237" y="3111640"/>
            <a:chExt cx="1201738" cy="1541463"/>
          </a:xfrm>
        </p:grpSpPr>
        <p:sp>
          <p:nvSpPr>
            <p:cNvPr id="7" name="Freeform 5"/>
            <p:cNvSpPr>
              <a:spLocks noEditPoints="1"/>
            </p:cNvSpPr>
            <p:nvPr/>
          </p:nvSpPr>
          <p:spPr bwMode="auto">
            <a:xfrm>
              <a:off x="884237" y="3111640"/>
              <a:ext cx="1201738" cy="1541463"/>
            </a:xfrm>
            <a:custGeom>
              <a:avLst/>
              <a:gdLst>
                <a:gd name="T0" fmla="*/ 1841 w 1967"/>
                <a:gd name="T1" fmla="*/ 0 h 2524"/>
                <a:gd name="T2" fmla="*/ 126 w 1967"/>
                <a:gd name="T3" fmla="*/ 0 h 2524"/>
                <a:gd name="T4" fmla="*/ 0 w 1967"/>
                <a:gd name="T5" fmla="*/ 127 h 2524"/>
                <a:gd name="T6" fmla="*/ 0 w 1967"/>
                <a:gd name="T7" fmla="*/ 2398 h 2524"/>
                <a:gd name="T8" fmla="*/ 126 w 1967"/>
                <a:gd name="T9" fmla="*/ 2524 h 2524"/>
                <a:gd name="T10" fmla="*/ 1841 w 1967"/>
                <a:gd name="T11" fmla="*/ 2524 h 2524"/>
                <a:gd name="T12" fmla="*/ 1967 w 1967"/>
                <a:gd name="T13" fmla="*/ 2398 h 2524"/>
                <a:gd name="T14" fmla="*/ 1967 w 1967"/>
                <a:gd name="T15" fmla="*/ 127 h 2524"/>
                <a:gd name="T16" fmla="*/ 1841 w 1967"/>
                <a:gd name="T17" fmla="*/ 0 h 2524"/>
                <a:gd name="T18" fmla="*/ 983 w 1967"/>
                <a:gd name="T19" fmla="*/ 2486 h 2524"/>
                <a:gd name="T20" fmla="*/ 920 w 1967"/>
                <a:gd name="T21" fmla="*/ 2423 h 2524"/>
                <a:gd name="T22" fmla="*/ 983 w 1967"/>
                <a:gd name="T23" fmla="*/ 2360 h 2524"/>
                <a:gd name="T24" fmla="*/ 1046 w 1967"/>
                <a:gd name="T25" fmla="*/ 2423 h 2524"/>
                <a:gd name="T26" fmla="*/ 983 w 1967"/>
                <a:gd name="T27" fmla="*/ 2486 h 2524"/>
                <a:gd name="T28" fmla="*/ 1765 w 1967"/>
                <a:gd name="T29" fmla="*/ 2297 h 2524"/>
                <a:gd name="T30" fmla="*/ 1740 w 1967"/>
                <a:gd name="T31" fmla="*/ 2322 h 2524"/>
                <a:gd name="T32" fmla="*/ 227 w 1967"/>
                <a:gd name="T33" fmla="*/ 2322 h 2524"/>
                <a:gd name="T34" fmla="*/ 201 w 1967"/>
                <a:gd name="T35" fmla="*/ 2297 h 2524"/>
                <a:gd name="T36" fmla="*/ 201 w 1967"/>
                <a:gd name="T37" fmla="*/ 228 h 2524"/>
                <a:gd name="T38" fmla="*/ 227 w 1967"/>
                <a:gd name="T39" fmla="*/ 202 h 2524"/>
                <a:gd name="T40" fmla="*/ 1740 w 1967"/>
                <a:gd name="T41" fmla="*/ 202 h 2524"/>
                <a:gd name="T42" fmla="*/ 1765 w 1967"/>
                <a:gd name="T43" fmla="*/ 228 h 2524"/>
                <a:gd name="T44" fmla="*/ 1765 w 1967"/>
                <a:gd name="T45" fmla="*/ 2297 h 2524"/>
                <a:gd name="T46" fmla="*/ 1765 w 1967"/>
                <a:gd name="T47" fmla="*/ 2297 h 2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7" h="2524">
                  <a:moveTo>
                    <a:pt x="1841" y="0"/>
                  </a:moveTo>
                  <a:cubicBezTo>
                    <a:pt x="126" y="0"/>
                    <a:pt x="126" y="0"/>
                    <a:pt x="126" y="0"/>
                  </a:cubicBezTo>
                  <a:cubicBezTo>
                    <a:pt x="56" y="0"/>
                    <a:pt x="0" y="57"/>
                    <a:pt x="0" y="127"/>
                  </a:cubicBezTo>
                  <a:cubicBezTo>
                    <a:pt x="0" y="2398"/>
                    <a:pt x="0" y="2398"/>
                    <a:pt x="0" y="2398"/>
                  </a:cubicBezTo>
                  <a:cubicBezTo>
                    <a:pt x="0" y="2467"/>
                    <a:pt x="56" y="2524"/>
                    <a:pt x="126" y="2524"/>
                  </a:cubicBezTo>
                  <a:cubicBezTo>
                    <a:pt x="1841" y="2524"/>
                    <a:pt x="1841" y="2524"/>
                    <a:pt x="1841" y="2524"/>
                  </a:cubicBezTo>
                  <a:cubicBezTo>
                    <a:pt x="1910" y="2524"/>
                    <a:pt x="1967" y="2467"/>
                    <a:pt x="1967" y="2398"/>
                  </a:cubicBezTo>
                  <a:cubicBezTo>
                    <a:pt x="1967" y="127"/>
                    <a:pt x="1967" y="127"/>
                    <a:pt x="1967" y="127"/>
                  </a:cubicBezTo>
                  <a:cubicBezTo>
                    <a:pt x="1967" y="57"/>
                    <a:pt x="1910" y="0"/>
                    <a:pt x="1841" y="0"/>
                  </a:cubicBezTo>
                  <a:close/>
                  <a:moveTo>
                    <a:pt x="983" y="2486"/>
                  </a:moveTo>
                  <a:cubicBezTo>
                    <a:pt x="945" y="2486"/>
                    <a:pt x="920" y="2461"/>
                    <a:pt x="920" y="2423"/>
                  </a:cubicBezTo>
                  <a:cubicBezTo>
                    <a:pt x="920" y="2385"/>
                    <a:pt x="945" y="2360"/>
                    <a:pt x="983" y="2360"/>
                  </a:cubicBezTo>
                  <a:cubicBezTo>
                    <a:pt x="1021" y="2360"/>
                    <a:pt x="1046" y="2385"/>
                    <a:pt x="1046" y="2423"/>
                  </a:cubicBezTo>
                  <a:cubicBezTo>
                    <a:pt x="1046" y="2461"/>
                    <a:pt x="1021" y="2486"/>
                    <a:pt x="983" y="2486"/>
                  </a:cubicBezTo>
                  <a:close/>
                  <a:moveTo>
                    <a:pt x="1765" y="2297"/>
                  </a:moveTo>
                  <a:cubicBezTo>
                    <a:pt x="1765" y="2310"/>
                    <a:pt x="1752" y="2322"/>
                    <a:pt x="1740" y="2322"/>
                  </a:cubicBezTo>
                  <a:cubicBezTo>
                    <a:pt x="227" y="2322"/>
                    <a:pt x="227" y="2322"/>
                    <a:pt x="227" y="2322"/>
                  </a:cubicBezTo>
                  <a:cubicBezTo>
                    <a:pt x="214" y="2322"/>
                    <a:pt x="201" y="2310"/>
                    <a:pt x="201" y="2297"/>
                  </a:cubicBezTo>
                  <a:cubicBezTo>
                    <a:pt x="201" y="228"/>
                    <a:pt x="201" y="228"/>
                    <a:pt x="201" y="228"/>
                  </a:cubicBezTo>
                  <a:cubicBezTo>
                    <a:pt x="201" y="215"/>
                    <a:pt x="214" y="202"/>
                    <a:pt x="227" y="202"/>
                  </a:cubicBezTo>
                  <a:cubicBezTo>
                    <a:pt x="1740" y="202"/>
                    <a:pt x="1740" y="202"/>
                    <a:pt x="1740" y="202"/>
                  </a:cubicBezTo>
                  <a:cubicBezTo>
                    <a:pt x="1752" y="202"/>
                    <a:pt x="1765" y="215"/>
                    <a:pt x="1765" y="228"/>
                  </a:cubicBezTo>
                  <a:cubicBezTo>
                    <a:pt x="1765" y="2297"/>
                    <a:pt x="1765" y="2297"/>
                    <a:pt x="1765" y="2297"/>
                  </a:cubicBezTo>
                  <a:cubicBezTo>
                    <a:pt x="1765" y="2297"/>
                    <a:pt x="1765" y="2297"/>
                    <a:pt x="1765" y="229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1" name="Freeform 9"/>
            <p:cNvSpPr>
              <a:spLocks noEditPoints="1"/>
            </p:cNvSpPr>
            <p:nvPr/>
          </p:nvSpPr>
          <p:spPr bwMode="auto">
            <a:xfrm>
              <a:off x="1177825" y="3489349"/>
              <a:ext cx="614562" cy="786046"/>
            </a:xfrm>
            <a:custGeom>
              <a:avLst/>
              <a:gdLst>
                <a:gd name="T0" fmla="*/ 300 w 749"/>
                <a:gd name="T1" fmla="*/ 0 h 958"/>
                <a:gd name="T2" fmla="*/ 111 w 749"/>
                <a:gd name="T3" fmla="*/ 161 h 958"/>
                <a:gd name="T4" fmla="*/ 111 w 749"/>
                <a:gd name="T5" fmla="*/ 235 h 958"/>
                <a:gd name="T6" fmla="*/ 0 w 749"/>
                <a:gd name="T7" fmla="*/ 329 h 958"/>
                <a:gd name="T8" fmla="*/ 0 w 749"/>
                <a:gd name="T9" fmla="*/ 958 h 958"/>
                <a:gd name="T10" fmla="*/ 637 w 749"/>
                <a:gd name="T11" fmla="*/ 958 h 958"/>
                <a:gd name="T12" fmla="*/ 637 w 749"/>
                <a:gd name="T13" fmla="*/ 790 h 958"/>
                <a:gd name="T14" fmla="*/ 749 w 749"/>
                <a:gd name="T15" fmla="*/ 790 h 958"/>
                <a:gd name="T16" fmla="*/ 749 w 749"/>
                <a:gd name="T17" fmla="*/ 0 h 958"/>
                <a:gd name="T18" fmla="*/ 300 w 749"/>
                <a:gd name="T19" fmla="*/ 0 h 958"/>
                <a:gd name="T20" fmla="*/ 300 w 749"/>
                <a:gd name="T21" fmla="*/ 0 h 958"/>
                <a:gd name="T22" fmla="*/ 300 w 749"/>
                <a:gd name="T23" fmla="*/ 0 h 958"/>
                <a:gd name="T24" fmla="*/ 570 w 749"/>
                <a:gd name="T25" fmla="*/ 902 h 958"/>
                <a:gd name="T26" fmla="*/ 67 w 749"/>
                <a:gd name="T27" fmla="*/ 902 h 958"/>
                <a:gd name="T28" fmla="*/ 67 w 749"/>
                <a:gd name="T29" fmla="*/ 391 h 958"/>
                <a:gd name="T30" fmla="*/ 111 w 749"/>
                <a:gd name="T31" fmla="*/ 391 h 958"/>
                <a:gd name="T32" fmla="*/ 111 w 749"/>
                <a:gd name="T33" fmla="*/ 790 h 958"/>
                <a:gd name="T34" fmla="*/ 570 w 749"/>
                <a:gd name="T35" fmla="*/ 790 h 958"/>
                <a:gd name="T36" fmla="*/ 570 w 749"/>
                <a:gd name="T37" fmla="*/ 902 h 958"/>
                <a:gd name="T38" fmla="*/ 570 w 749"/>
                <a:gd name="T39" fmla="*/ 902 h 958"/>
                <a:gd name="T40" fmla="*/ 570 w 749"/>
                <a:gd name="T41" fmla="*/ 902 h 958"/>
                <a:gd name="T42" fmla="*/ 681 w 749"/>
                <a:gd name="T43" fmla="*/ 734 h 958"/>
                <a:gd name="T44" fmla="*/ 178 w 749"/>
                <a:gd name="T45" fmla="*/ 734 h 958"/>
                <a:gd name="T46" fmla="*/ 178 w 749"/>
                <a:gd name="T47" fmla="*/ 222 h 958"/>
                <a:gd name="T48" fmla="*/ 371 w 749"/>
                <a:gd name="T49" fmla="*/ 222 h 958"/>
                <a:gd name="T50" fmla="*/ 371 w 749"/>
                <a:gd name="T51" fmla="*/ 58 h 958"/>
                <a:gd name="T52" fmla="*/ 681 w 749"/>
                <a:gd name="T53" fmla="*/ 58 h 958"/>
                <a:gd name="T54" fmla="*/ 681 w 749"/>
                <a:gd name="T55" fmla="*/ 734 h 958"/>
                <a:gd name="T56" fmla="*/ 681 w 749"/>
                <a:gd name="T57" fmla="*/ 734 h 958"/>
                <a:gd name="T58" fmla="*/ 681 w 749"/>
                <a:gd name="T59" fmla="*/ 73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9" h="958">
                  <a:moveTo>
                    <a:pt x="300" y="0"/>
                  </a:moveTo>
                  <a:lnTo>
                    <a:pt x="111" y="161"/>
                  </a:lnTo>
                  <a:lnTo>
                    <a:pt x="111" y="235"/>
                  </a:lnTo>
                  <a:lnTo>
                    <a:pt x="0" y="329"/>
                  </a:lnTo>
                  <a:lnTo>
                    <a:pt x="0" y="958"/>
                  </a:lnTo>
                  <a:lnTo>
                    <a:pt x="637" y="958"/>
                  </a:lnTo>
                  <a:lnTo>
                    <a:pt x="637" y="790"/>
                  </a:lnTo>
                  <a:lnTo>
                    <a:pt x="749" y="790"/>
                  </a:lnTo>
                  <a:lnTo>
                    <a:pt x="749" y="0"/>
                  </a:lnTo>
                  <a:lnTo>
                    <a:pt x="300" y="0"/>
                  </a:lnTo>
                  <a:lnTo>
                    <a:pt x="300" y="0"/>
                  </a:lnTo>
                  <a:lnTo>
                    <a:pt x="300" y="0"/>
                  </a:lnTo>
                  <a:close/>
                  <a:moveTo>
                    <a:pt x="570" y="902"/>
                  </a:moveTo>
                  <a:lnTo>
                    <a:pt x="67" y="902"/>
                  </a:lnTo>
                  <a:lnTo>
                    <a:pt x="67" y="391"/>
                  </a:lnTo>
                  <a:lnTo>
                    <a:pt x="111" y="391"/>
                  </a:lnTo>
                  <a:lnTo>
                    <a:pt x="111" y="790"/>
                  </a:lnTo>
                  <a:lnTo>
                    <a:pt x="570" y="790"/>
                  </a:lnTo>
                  <a:lnTo>
                    <a:pt x="570" y="902"/>
                  </a:lnTo>
                  <a:lnTo>
                    <a:pt x="570" y="902"/>
                  </a:lnTo>
                  <a:lnTo>
                    <a:pt x="570" y="902"/>
                  </a:lnTo>
                  <a:close/>
                  <a:moveTo>
                    <a:pt x="681" y="734"/>
                  </a:moveTo>
                  <a:lnTo>
                    <a:pt x="178" y="734"/>
                  </a:lnTo>
                  <a:lnTo>
                    <a:pt x="178" y="222"/>
                  </a:lnTo>
                  <a:lnTo>
                    <a:pt x="371" y="222"/>
                  </a:lnTo>
                  <a:lnTo>
                    <a:pt x="371" y="58"/>
                  </a:lnTo>
                  <a:lnTo>
                    <a:pt x="681" y="58"/>
                  </a:lnTo>
                  <a:lnTo>
                    <a:pt x="681" y="734"/>
                  </a:lnTo>
                  <a:lnTo>
                    <a:pt x="681" y="734"/>
                  </a:lnTo>
                  <a:lnTo>
                    <a:pt x="681" y="734"/>
                  </a:lnTo>
                  <a:close/>
                </a:path>
              </a:pathLst>
            </a:custGeom>
            <a:solidFill>
              <a:schemeClr val="tx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13" name="TextBox 12"/>
          <p:cNvSpPr txBox="1"/>
          <p:nvPr/>
        </p:nvSpPr>
        <p:spPr>
          <a:xfrm>
            <a:off x="875706" y="3232138"/>
            <a:ext cx="1449625" cy="1859426"/>
          </a:xfrm>
          <a:prstGeom prst="rect">
            <a:avLst/>
          </a:prstGeom>
          <a:noFill/>
        </p:spPr>
        <p:txBody>
          <a:bodyPr wrap="square" lIns="182880" tIns="146304" rIns="182880" bIns="146304" rtlCol="0" anchor="ctr" anchorCtr="0">
            <a:no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2000" b="1"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Device files</a:t>
            </a:r>
          </a:p>
        </p:txBody>
      </p:sp>
      <p:sp>
        <p:nvSpPr>
          <p:cNvPr id="2" name="Title 1"/>
          <p:cNvSpPr>
            <a:spLocks noGrp="1"/>
          </p:cNvSpPr>
          <p:nvPr>
            <p:ph type="title"/>
          </p:nvPr>
        </p:nvSpPr>
        <p:spPr/>
        <p:txBody>
          <a:bodyPr/>
          <a:lstStyle/>
          <a:p>
            <a:r>
              <a:rPr lang="en-US" dirty="0" smtClean="0"/>
              <a:t>Customer Architecture</a:t>
            </a:r>
            <a:endParaRPr lang="en-US" dirty="0"/>
          </a:p>
        </p:txBody>
      </p:sp>
      <p:sp>
        <p:nvSpPr>
          <p:cNvPr id="123" name="Rectangle 122"/>
          <p:cNvSpPr/>
          <p:nvPr/>
        </p:nvSpPr>
        <p:spPr bwMode="auto">
          <a:xfrm>
            <a:off x="274639" y="1219041"/>
            <a:ext cx="2651760" cy="572464"/>
          </a:xfrm>
          <a:prstGeom prst="rect">
            <a:avLst/>
          </a:prstGeom>
          <a:solidFill>
            <a:schemeClr val="tx1"/>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Source systems</a:t>
            </a:r>
            <a:endParaRPr kumimoji="0" lang="en-US" sz="2000" b="0" i="0" u="none" strike="noStrike" kern="1200" cap="none" spc="0" normalizeH="0" baseline="0" noProof="0" dirty="0">
              <a:ln>
                <a:noFill/>
              </a:ln>
              <a:gradFill>
                <a:gsLst>
                  <a:gs pos="7965">
                    <a:srgbClr val="FFFFFF"/>
                  </a:gs>
                  <a:gs pos="82000">
                    <a:srgbClr val="FFFFFF"/>
                  </a:gs>
                </a:gsLst>
                <a:lin ang="5400000" scaled="0"/>
              </a:gradFill>
              <a:effectLst/>
              <a:uLnTx/>
              <a:uFillTx/>
              <a:latin typeface="Segoe UI"/>
              <a:ea typeface="+mn-ea"/>
              <a:cs typeface="+mn-cs"/>
            </a:endParaRPr>
          </a:p>
        </p:txBody>
      </p:sp>
      <p:sp>
        <p:nvSpPr>
          <p:cNvPr id="124" name="Rectangle 123"/>
          <p:cNvSpPr/>
          <p:nvPr/>
        </p:nvSpPr>
        <p:spPr bwMode="auto">
          <a:xfrm>
            <a:off x="9512443" y="1219041"/>
            <a:ext cx="2651760" cy="572464"/>
          </a:xfrm>
          <a:prstGeom prst="rect">
            <a:avLst/>
          </a:prstGeom>
          <a:solidFill>
            <a:schemeClr val="tx1"/>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7965">
                      <a:srgbClr val="FFFFFF"/>
                    </a:gs>
                    <a:gs pos="82000">
                      <a:srgbClr val="FFFFFF"/>
                    </a:gs>
                  </a:gsLst>
                  <a:lin ang="5400000" scaled="0"/>
                </a:gradFill>
                <a:effectLst/>
                <a:uLnTx/>
                <a:uFillTx/>
                <a:latin typeface="Segoe UI"/>
                <a:ea typeface="+mn-ea"/>
                <a:cs typeface="+mn-cs"/>
              </a:rPr>
              <a:t>Delivery channels</a:t>
            </a:r>
            <a:endParaRPr kumimoji="0" lang="en-US" sz="2000" b="0" i="0" u="none" strike="noStrike" kern="1200" cap="none" spc="0" normalizeH="0" baseline="0" noProof="0" dirty="0">
              <a:ln>
                <a:noFill/>
              </a:ln>
              <a:gradFill>
                <a:gsLst>
                  <a:gs pos="7965">
                    <a:srgbClr val="FFFFFF"/>
                  </a:gs>
                  <a:gs pos="82000">
                    <a:srgbClr val="FFFFFF"/>
                  </a:gs>
                </a:gsLst>
                <a:lin ang="5400000" scaled="0"/>
              </a:gradFill>
              <a:effectLst/>
              <a:uLnTx/>
              <a:uFillTx/>
              <a:latin typeface="Segoe UI"/>
              <a:ea typeface="+mn-ea"/>
              <a:cs typeface="+mn-cs"/>
            </a:endParaRPr>
          </a:p>
        </p:txBody>
      </p:sp>
      <p:sp>
        <p:nvSpPr>
          <p:cNvPr id="127" name="Rectangle 126"/>
          <p:cNvSpPr/>
          <p:nvPr/>
        </p:nvSpPr>
        <p:spPr bwMode="auto">
          <a:xfrm>
            <a:off x="363130" y="6097182"/>
            <a:ext cx="2651760" cy="544765"/>
          </a:xfrm>
          <a:prstGeom prst="rect">
            <a:avLst/>
          </a:prstGeom>
          <a:noFill/>
          <a:ln w="15875">
            <a:noFill/>
            <a:prstDash val="sysDash"/>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no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0" normalizeH="0" baseline="0" noProof="0" dirty="0" smtClean="0">
                <a:ln>
                  <a:noFill/>
                </a:ln>
                <a:gradFill flip="none" rotWithShape="1">
                  <a:gsLst>
                    <a:gs pos="14159">
                      <a:srgbClr val="505050"/>
                    </a:gs>
                    <a:gs pos="85000">
                      <a:srgbClr val="505050"/>
                    </a:gs>
                  </a:gsLst>
                  <a:lin ang="2700000" scaled="1"/>
                  <a:tileRect/>
                </a:gradFill>
                <a:effectLst/>
                <a:uLnTx/>
                <a:uFillTx/>
                <a:latin typeface="Segoe UI"/>
                <a:ea typeface="+mn-ea"/>
                <a:cs typeface="+mn-cs"/>
              </a:rPr>
              <a:t>Denote future phases</a:t>
            </a:r>
            <a:endParaRPr kumimoji="0" lang="en-US" sz="1400" b="0" i="0" u="none" strike="noStrike" kern="1200" cap="none" spc="0" normalizeH="0" baseline="0" noProof="0" dirty="0">
              <a:ln>
                <a:noFill/>
              </a:ln>
              <a:gradFill flip="none" rotWithShape="1">
                <a:gsLst>
                  <a:gs pos="14159">
                    <a:srgbClr val="505050"/>
                  </a:gs>
                  <a:gs pos="85000">
                    <a:srgbClr val="505050"/>
                  </a:gs>
                </a:gsLst>
                <a:lin ang="2700000" scaled="1"/>
                <a:tileRect/>
              </a:gradFill>
              <a:effectLst/>
              <a:uLnTx/>
              <a:uFillTx/>
              <a:latin typeface="Segoe UI"/>
              <a:ea typeface="+mn-ea"/>
              <a:cs typeface="+mn-cs"/>
            </a:endParaRPr>
          </a:p>
        </p:txBody>
      </p:sp>
      <p:sp>
        <p:nvSpPr>
          <p:cNvPr id="128" name="Flowchart: Predefined Process 127"/>
          <p:cNvSpPr/>
          <p:nvPr/>
        </p:nvSpPr>
        <p:spPr bwMode="auto">
          <a:xfrm>
            <a:off x="9730784" y="2002704"/>
            <a:ext cx="448559" cy="360311"/>
          </a:xfrm>
          <a:prstGeom prst="flowChartPredefinedProcess">
            <a:avLst/>
          </a:prstGeom>
          <a:noFill/>
          <a:ln w="28575">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2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Freeform 6"/>
          <p:cNvSpPr>
            <a:spLocks noChangeAspect="1" noEditPoints="1"/>
          </p:cNvSpPr>
          <p:nvPr/>
        </p:nvSpPr>
        <p:spPr bwMode="auto">
          <a:xfrm>
            <a:off x="9716780" y="2544099"/>
            <a:ext cx="474374" cy="478554"/>
          </a:xfrm>
          <a:custGeom>
            <a:avLst/>
            <a:gdLst>
              <a:gd name="T0" fmla="*/ 60 w 96"/>
              <a:gd name="T1" fmla="*/ 12 h 96"/>
              <a:gd name="T2" fmla="*/ 68 w 96"/>
              <a:gd name="T3" fmla="*/ 20 h 96"/>
              <a:gd name="T4" fmla="*/ 60 w 96"/>
              <a:gd name="T5" fmla="*/ 28 h 96"/>
              <a:gd name="T6" fmla="*/ 68 w 96"/>
              <a:gd name="T7" fmla="*/ 32 h 96"/>
              <a:gd name="T8" fmla="*/ 60 w 96"/>
              <a:gd name="T9" fmla="*/ 40 h 96"/>
              <a:gd name="T10" fmla="*/ 68 w 96"/>
              <a:gd name="T11" fmla="*/ 44 h 96"/>
              <a:gd name="T12" fmla="*/ 60 w 96"/>
              <a:gd name="T13" fmla="*/ 52 h 96"/>
              <a:gd name="T14" fmla="*/ 68 w 96"/>
              <a:gd name="T15" fmla="*/ 56 h 96"/>
              <a:gd name="T16" fmla="*/ 60 w 96"/>
              <a:gd name="T17" fmla="*/ 64 h 96"/>
              <a:gd name="T18" fmla="*/ 68 w 96"/>
              <a:gd name="T19" fmla="*/ 68 h 96"/>
              <a:gd name="T20" fmla="*/ 60 w 96"/>
              <a:gd name="T21" fmla="*/ 76 h 96"/>
              <a:gd name="T22" fmla="*/ 92 w 96"/>
              <a:gd name="T23" fmla="*/ 84 h 96"/>
              <a:gd name="T24" fmla="*/ 96 w 96"/>
              <a:gd name="T25" fmla="*/ 16 h 96"/>
              <a:gd name="T26" fmla="*/ 88 w 96"/>
              <a:gd name="T27" fmla="*/ 76 h 96"/>
              <a:gd name="T28" fmla="*/ 72 w 96"/>
              <a:gd name="T29" fmla="*/ 68 h 96"/>
              <a:gd name="T30" fmla="*/ 88 w 96"/>
              <a:gd name="T31" fmla="*/ 76 h 96"/>
              <a:gd name="T32" fmla="*/ 72 w 96"/>
              <a:gd name="T33" fmla="*/ 64 h 96"/>
              <a:gd name="T34" fmla="*/ 88 w 96"/>
              <a:gd name="T35" fmla="*/ 56 h 96"/>
              <a:gd name="T36" fmla="*/ 88 w 96"/>
              <a:gd name="T37" fmla="*/ 52 h 96"/>
              <a:gd name="T38" fmla="*/ 72 w 96"/>
              <a:gd name="T39" fmla="*/ 44 h 96"/>
              <a:gd name="T40" fmla="*/ 88 w 96"/>
              <a:gd name="T41" fmla="*/ 52 h 96"/>
              <a:gd name="T42" fmla="*/ 72 w 96"/>
              <a:gd name="T43" fmla="*/ 40 h 96"/>
              <a:gd name="T44" fmla="*/ 88 w 96"/>
              <a:gd name="T45" fmla="*/ 32 h 96"/>
              <a:gd name="T46" fmla="*/ 88 w 96"/>
              <a:gd name="T47" fmla="*/ 28 h 96"/>
              <a:gd name="T48" fmla="*/ 72 w 96"/>
              <a:gd name="T49" fmla="*/ 20 h 96"/>
              <a:gd name="T50" fmla="*/ 88 w 96"/>
              <a:gd name="T51" fmla="*/ 28 h 96"/>
              <a:gd name="T52" fmla="*/ 0 w 96"/>
              <a:gd name="T53" fmla="*/ 83 h 96"/>
              <a:gd name="T54" fmla="*/ 56 w 96"/>
              <a:gd name="T55" fmla="*/ 0 h 96"/>
              <a:gd name="T56" fmla="*/ 33 w 96"/>
              <a:gd name="T57" fmla="*/ 68 h 96"/>
              <a:gd name="T58" fmla="*/ 27 w 96"/>
              <a:gd name="T59" fmla="*/ 54 h 96"/>
              <a:gd name="T60" fmla="*/ 27 w 96"/>
              <a:gd name="T61" fmla="*/ 53 h 96"/>
              <a:gd name="T62" fmla="*/ 26 w 96"/>
              <a:gd name="T63" fmla="*/ 52 h 96"/>
              <a:gd name="T64" fmla="*/ 26 w 96"/>
              <a:gd name="T65" fmla="*/ 53 h 96"/>
              <a:gd name="T66" fmla="*/ 26 w 96"/>
              <a:gd name="T67" fmla="*/ 55 h 96"/>
              <a:gd name="T68" fmla="*/ 12 w 96"/>
              <a:gd name="T69" fmla="*/ 66 h 96"/>
              <a:gd name="T70" fmla="*/ 13 w 96"/>
              <a:gd name="T71" fmla="*/ 30 h 96"/>
              <a:gd name="T72" fmla="*/ 26 w 96"/>
              <a:gd name="T73" fmla="*/ 41 h 96"/>
              <a:gd name="T74" fmla="*/ 26 w 96"/>
              <a:gd name="T75" fmla="*/ 42 h 96"/>
              <a:gd name="T76" fmla="*/ 27 w 96"/>
              <a:gd name="T77" fmla="*/ 44 h 96"/>
              <a:gd name="T78" fmla="*/ 27 w 96"/>
              <a:gd name="T79" fmla="*/ 43 h 96"/>
              <a:gd name="T80" fmla="*/ 28 w 96"/>
              <a:gd name="T81" fmla="*/ 41 h 96"/>
              <a:gd name="T82" fmla="*/ 33 w 96"/>
              <a:gd name="T83" fmla="*/ 29 h 96"/>
              <a:gd name="T84" fmla="*/ 32 w 96"/>
              <a:gd name="T85" fmla="*/ 48 h 96"/>
              <a:gd name="T86" fmla="*/ 33 w 96"/>
              <a:gd name="T87"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96">
                <a:moveTo>
                  <a:pt x="92" y="12"/>
                </a:moveTo>
                <a:cubicBezTo>
                  <a:pt x="60" y="12"/>
                  <a:pt x="60" y="12"/>
                  <a:pt x="60" y="12"/>
                </a:cubicBezTo>
                <a:cubicBezTo>
                  <a:pt x="60" y="20"/>
                  <a:pt x="60" y="20"/>
                  <a:pt x="60" y="20"/>
                </a:cubicBezTo>
                <a:cubicBezTo>
                  <a:pt x="68" y="20"/>
                  <a:pt x="68" y="20"/>
                  <a:pt x="68" y="20"/>
                </a:cubicBezTo>
                <a:cubicBezTo>
                  <a:pt x="68" y="28"/>
                  <a:pt x="68" y="28"/>
                  <a:pt x="68" y="28"/>
                </a:cubicBezTo>
                <a:cubicBezTo>
                  <a:pt x="60" y="28"/>
                  <a:pt x="60" y="28"/>
                  <a:pt x="60" y="28"/>
                </a:cubicBezTo>
                <a:cubicBezTo>
                  <a:pt x="60" y="32"/>
                  <a:pt x="60" y="32"/>
                  <a:pt x="60" y="32"/>
                </a:cubicBezTo>
                <a:cubicBezTo>
                  <a:pt x="68" y="32"/>
                  <a:pt x="68" y="32"/>
                  <a:pt x="68" y="32"/>
                </a:cubicBezTo>
                <a:cubicBezTo>
                  <a:pt x="68" y="40"/>
                  <a:pt x="68" y="40"/>
                  <a:pt x="68" y="40"/>
                </a:cubicBezTo>
                <a:cubicBezTo>
                  <a:pt x="60" y="40"/>
                  <a:pt x="60" y="40"/>
                  <a:pt x="60" y="40"/>
                </a:cubicBezTo>
                <a:cubicBezTo>
                  <a:pt x="60" y="44"/>
                  <a:pt x="60" y="44"/>
                  <a:pt x="60" y="44"/>
                </a:cubicBezTo>
                <a:cubicBezTo>
                  <a:pt x="68" y="44"/>
                  <a:pt x="68" y="44"/>
                  <a:pt x="68" y="44"/>
                </a:cubicBezTo>
                <a:cubicBezTo>
                  <a:pt x="68" y="52"/>
                  <a:pt x="68" y="52"/>
                  <a:pt x="68" y="52"/>
                </a:cubicBezTo>
                <a:cubicBezTo>
                  <a:pt x="60" y="52"/>
                  <a:pt x="60" y="52"/>
                  <a:pt x="60" y="52"/>
                </a:cubicBezTo>
                <a:cubicBezTo>
                  <a:pt x="60" y="56"/>
                  <a:pt x="60" y="56"/>
                  <a:pt x="60" y="56"/>
                </a:cubicBezTo>
                <a:cubicBezTo>
                  <a:pt x="68" y="56"/>
                  <a:pt x="68" y="56"/>
                  <a:pt x="68" y="56"/>
                </a:cubicBezTo>
                <a:cubicBezTo>
                  <a:pt x="68" y="64"/>
                  <a:pt x="68" y="64"/>
                  <a:pt x="68" y="64"/>
                </a:cubicBezTo>
                <a:cubicBezTo>
                  <a:pt x="60" y="64"/>
                  <a:pt x="60" y="64"/>
                  <a:pt x="60" y="64"/>
                </a:cubicBezTo>
                <a:cubicBezTo>
                  <a:pt x="60" y="68"/>
                  <a:pt x="60" y="68"/>
                  <a:pt x="60" y="68"/>
                </a:cubicBezTo>
                <a:cubicBezTo>
                  <a:pt x="68" y="68"/>
                  <a:pt x="68" y="68"/>
                  <a:pt x="68" y="68"/>
                </a:cubicBezTo>
                <a:cubicBezTo>
                  <a:pt x="68" y="76"/>
                  <a:pt x="68" y="76"/>
                  <a:pt x="68" y="76"/>
                </a:cubicBezTo>
                <a:cubicBezTo>
                  <a:pt x="60" y="76"/>
                  <a:pt x="60" y="76"/>
                  <a:pt x="60" y="76"/>
                </a:cubicBezTo>
                <a:cubicBezTo>
                  <a:pt x="60" y="84"/>
                  <a:pt x="60" y="84"/>
                  <a:pt x="60" y="84"/>
                </a:cubicBezTo>
                <a:cubicBezTo>
                  <a:pt x="92" y="84"/>
                  <a:pt x="92" y="84"/>
                  <a:pt x="92" y="84"/>
                </a:cubicBezTo>
                <a:cubicBezTo>
                  <a:pt x="93" y="84"/>
                  <a:pt x="96" y="81"/>
                  <a:pt x="96" y="80"/>
                </a:cubicBezTo>
                <a:cubicBezTo>
                  <a:pt x="96" y="16"/>
                  <a:pt x="96" y="16"/>
                  <a:pt x="96" y="16"/>
                </a:cubicBezTo>
                <a:cubicBezTo>
                  <a:pt x="96" y="15"/>
                  <a:pt x="93" y="12"/>
                  <a:pt x="92" y="12"/>
                </a:cubicBezTo>
                <a:close/>
                <a:moveTo>
                  <a:pt x="88" y="76"/>
                </a:moveTo>
                <a:cubicBezTo>
                  <a:pt x="72" y="76"/>
                  <a:pt x="72" y="76"/>
                  <a:pt x="72" y="76"/>
                </a:cubicBezTo>
                <a:cubicBezTo>
                  <a:pt x="72" y="68"/>
                  <a:pt x="72" y="68"/>
                  <a:pt x="72" y="68"/>
                </a:cubicBezTo>
                <a:cubicBezTo>
                  <a:pt x="88" y="68"/>
                  <a:pt x="88" y="68"/>
                  <a:pt x="88" y="68"/>
                </a:cubicBezTo>
                <a:lnTo>
                  <a:pt x="88" y="76"/>
                </a:lnTo>
                <a:close/>
                <a:moveTo>
                  <a:pt x="88" y="64"/>
                </a:moveTo>
                <a:cubicBezTo>
                  <a:pt x="72" y="64"/>
                  <a:pt x="72" y="64"/>
                  <a:pt x="72" y="64"/>
                </a:cubicBezTo>
                <a:cubicBezTo>
                  <a:pt x="72" y="56"/>
                  <a:pt x="72" y="56"/>
                  <a:pt x="72" y="56"/>
                </a:cubicBezTo>
                <a:cubicBezTo>
                  <a:pt x="88" y="56"/>
                  <a:pt x="88" y="56"/>
                  <a:pt x="88" y="56"/>
                </a:cubicBezTo>
                <a:lnTo>
                  <a:pt x="88" y="64"/>
                </a:lnTo>
                <a:close/>
                <a:moveTo>
                  <a:pt x="88" y="52"/>
                </a:moveTo>
                <a:cubicBezTo>
                  <a:pt x="72" y="52"/>
                  <a:pt x="72" y="52"/>
                  <a:pt x="72" y="52"/>
                </a:cubicBezTo>
                <a:cubicBezTo>
                  <a:pt x="72" y="44"/>
                  <a:pt x="72" y="44"/>
                  <a:pt x="72" y="44"/>
                </a:cubicBezTo>
                <a:cubicBezTo>
                  <a:pt x="88" y="44"/>
                  <a:pt x="88" y="44"/>
                  <a:pt x="88" y="44"/>
                </a:cubicBezTo>
                <a:lnTo>
                  <a:pt x="88" y="52"/>
                </a:lnTo>
                <a:close/>
                <a:moveTo>
                  <a:pt x="88" y="40"/>
                </a:moveTo>
                <a:cubicBezTo>
                  <a:pt x="72" y="40"/>
                  <a:pt x="72" y="40"/>
                  <a:pt x="72" y="40"/>
                </a:cubicBezTo>
                <a:cubicBezTo>
                  <a:pt x="72" y="32"/>
                  <a:pt x="72" y="32"/>
                  <a:pt x="72" y="32"/>
                </a:cubicBezTo>
                <a:cubicBezTo>
                  <a:pt x="88" y="32"/>
                  <a:pt x="88" y="32"/>
                  <a:pt x="88" y="32"/>
                </a:cubicBezTo>
                <a:lnTo>
                  <a:pt x="88" y="40"/>
                </a:lnTo>
                <a:close/>
                <a:moveTo>
                  <a:pt x="88" y="28"/>
                </a:moveTo>
                <a:cubicBezTo>
                  <a:pt x="72" y="28"/>
                  <a:pt x="72" y="28"/>
                  <a:pt x="72" y="28"/>
                </a:cubicBezTo>
                <a:cubicBezTo>
                  <a:pt x="72" y="20"/>
                  <a:pt x="72" y="20"/>
                  <a:pt x="72" y="20"/>
                </a:cubicBezTo>
                <a:cubicBezTo>
                  <a:pt x="88" y="20"/>
                  <a:pt x="88" y="20"/>
                  <a:pt x="88" y="20"/>
                </a:cubicBezTo>
                <a:lnTo>
                  <a:pt x="88" y="28"/>
                </a:lnTo>
                <a:close/>
                <a:moveTo>
                  <a:pt x="0" y="13"/>
                </a:moveTo>
                <a:cubicBezTo>
                  <a:pt x="0" y="83"/>
                  <a:pt x="0" y="83"/>
                  <a:pt x="0" y="83"/>
                </a:cubicBezTo>
                <a:cubicBezTo>
                  <a:pt x="56" y="96"/>
                  <a:pt x="56" y="96"/>
                  <a:pt x="56" y="96"/>
                </a:cubicBezTo>
                <a:cubicBezTo>
                  <a:pt x="56" y="0"/>
                  <a:pt x="56" y="0"/>
                  <a:pt x="56" y="0"/>
                </a:cubicBezTo>
                <a:lnTo>
                  <a:pt x="0" y="13"/>
                </a:lnTo>
                <a:close/>
                <a:moveTo>
                  <a:pt x="33" y="68"/>
                </a:moveTo>
                <a:cubicBezTo>
                  <a:pt x="27" y="55"/>
                  <a:pt x="27" y="55"/>
                  <a:pt x="27" y="55"/>
                </a:cubicBezTo>
                <a:cubicBezTo>
                  <a:pt x="27" y="55"/>
                  <a:pt x="27" y="55"/>
                  <a:pt x="27" y="54"/>
                </a:cubicBezTo>
                <a:cubicBezTo>
                  <a:pt x="27" y="54"/>
                  <a:pt x="27" y="54"/>
                  <a:pt x="27" y="54"/>
                </a:cubicBezTo>
                <a:cubicBezTo>
                  <a:pt x="27" y="54"/>
                  <a:pt x="27" y="53"/>
                  <a:pt x="27" y="53"/>
                </a:cubicBezTo>
                <a:cubicBezTo>
                  <a:pt x="27" y="53"/>
                  <a:pt x="27" y="53"/>
                  <a:pt x="27" y="52"/>
                </a:cubicBezTo>
                <a:cubicBezTo>
                  <a:pt x="26" y="52"/>
                  <a:pt x="26" y="52"/>
                  <a:pt x="26" y="52"/>
                </a:cubicBezTo>
                <a:cubicBezTo>
                  <a:pt x="26" y="52"/>
                  <a:pt x="26" y="53"/>
                  <a:pt x="26" y="53"/>
                </a:cubicBezTo>
                <a:cubicBezTo>
                  <a:pt x="26" y="53"/>
                  <a:pt x="26" y="53"/>
                  <a:pt x="26" y="53"/>
                </a:cubicBezTo>
                <a:cubicBezTo>
                  <a:pt x="26" y="54"/>
                  <a:pt x="26" y="54"/>
                  <a:pt x="26" y="54"/>
                </a:cubicBezTo>
                <a:cubicBezTo>
                  <a:pt x="26" y="54"/>
                  <a:pt x="26" y="55"/>
                  <a:pt x="26" y="55"/>
                </a:cubicBezTo>
                <a:cubicBezTo>
                  <a:pt x="20" y="67"/>
                  <a:pt x="20" y="67"/>
                  <a:pt x="20" y="67"/>
                </a:cubicBezTo>
                <a:cubicBezTo>
                  <a:pt x="12" y="66"/>
                  <a:pt x="12" y="66"/>
                  <a:pt x="12" y="66"/>
                </a:cubicBezTo>
                <a:cubicBezTo>
                  <a:pt x="22" y="48"/>
                  <a:pt x="22" y="48"/>
                  <a:pt x="22" y="48"/>
                </a:cubicBezTo>
                <a:cubicBezTo>
                  <a:pt x="13" y="30"/>
                  <a:pt x="13" y="30"/>
                  <a:pt x="13" y="30"/>
                </a:cubicBezTo>
                <a:cubicBezTo>
                  <a:pt x="21" y="29"/>
                  <a:pt x="21" y="29"/>
                  <a:pt x="21" y="29"/>
                </a:cubicBezTo>
                <a:cubicBezTo>
                  <a:pt x="26" y="41"/>
                  <a:pt x="26" y="41"/>
                  <a:pt x="26" y="41"/>
                </a:cubicBezTo>
                <a:cubicBezTo>
                  <a:pt x="26" y="41"/>
                  <a:pt x="26" y="41"/>
                  <a:pt x="26" y="41"/>
                </a:cubicBezTo>
                <a:cubicBezTo>
                  <a:pt x="26" y="41"/>
                  <a:pt x="26" y="42"/>
                  <a:pt x="26" y="42"/>
                </a:cubicBezTo>
                <a:cubicBezTo>
                  <a:pt x="26" y="42"/>
                  <a:pt x="27" y="43"/>
                  <a:pt x="27" y="43"/>
                </a:cubicBezTo>
                <a:cubicBezTo>
                  <a:pt x="27" y="43"/>
                  <a:pt x="27" y="43"/>
                  <a:pt x="27" y="44"/>
                </a:cubicBezTo>
                <a:cubicBezTo>
                  <a:pt x="27" y="44"/>
                  <a:pt x="27" y="44"/>
                  <a:pt x="27" y="44"/>
                </a:cubicBezTo>
                <a:cubicBezTo>
                  <a:pt x="27" y="44"/>
                  <a:pt x="27" y="43"/>
                  <a:pt x="27" y="43"/>
                </a:cubicBezTo>
                <a:cubicBezTo>
                  <a:pt x="27" y="43"/>
                  <a:pt x="27" y="43"/>
                  <a:pt x="27" y="42"/>
                </a:cubicBezTo>
                <a:cubicBezTo>
                  <a:pt x="27" y="42"/>
                  <a:pt x="27" y="42"/>
                  <a:pt x="28" y="41"/>
                </a:cubicBezTo>
                <a:cubicBezTo>
                  <a:pt x="28" y="41"/>
                  <a:pt x="28" y="41"/>
                  <a:pt x="28" y="40"/>
                </a:cubicBezTo>
                <a:cubicBezTo>
                  <a:pt x="33" y="29"/>
                  <a:pt x="33" y="29"/>
                  <a:pt x="33" y="29"/>
                </a:cubicBezTo>
                <a:cubicBezTo>
                  <a:pt x="42" y="28"/>
                  <a:pt x="42" y="28"/>
                  <a:pt x="42" y="28"/>
                </a:cubicBezTo>
                <a:cubicBezTo>
                  <a:pt x="32" y="48"/>
                  <a:pt x="32" y="48"/>
                  <a:pt x="32" y="48"/>
                </a:cubicBezTo>
                <a:cubicBezTo>
                  <a:pt x="42" y="68"/>
                  <a:pt x="42" y="68"/>
                  <a:pt x="42" y="68"/>
                </a:cubicBezTo>
                <a:lnTo>
                  <a:pt x="33" y="68"/>
                </a:lnTo>
                <a:close/>
              </a:path>
            </a:pathLst>
          </a:custGeom>
          <a:solidFill>
            <a:srgbClr val="276F4D"/>
          </a:solidFill>
          <a:ln>
            <a:noFill/>
          </a:ln>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31" name="Freeform 6"/>
          <p:cNvSpPr>
            <a:spLocks noChangeAspect="1" noEditPoints="1"/>
          </p:cNvSpPr>
          <p:nvPr/>
        </p:nvSpPr>
        <p:spPr bwMode="auto">
          <a:xfrm>
            <a:off x="9716780" y="3203738"/>
            <a:ext cx="474374" cy="478554"/>
          </a:xfrm>
          <a:custGeom>
            <a:avLst/>
            <a:gdLst>
              <a:gd name="T0" fmla="*/ 60 w 96"/>
              <a:gd name="T1" fmla="*/ 12 h 96"/>
              <a:gd name="T2" fmla="*/ 68 w 96"/>
              <a:gd name="T3" fmla="*/ 20 h 96"/>
              <a:gd name="T4" fmla="*/ 60 w 96"/>
              <a:gd name="T5" fmla="*/ 28 h 96"/>
              <a:gd name="T6" fmla="*/ 68 w 96"/>
              <a:gd name="T7" fmla="*/ 32 h 96"/>
              <a:gd name="T8" fmla="*/ 60 w 96"/>
              <a:gd name="T9" fmla="*/ 40 h 96"/>
              <a:gd name="T10" fmla="*/ 68 w 96"/>
              <a:gd name="T11" fmla="*/ 44 h 96"/>
              <a:gd name="T12" fmla="*/ 60 w 96"/>
              <a:gd name="T13" fmla="*/ 52 h 96"/>
              <a:gd name="T14" fmla="*/ 68 w 96"/>
              <a:gd name="T15" fmla="*/ 56 h 96"/>
              <a:gd name="T16" fmla="*/ 60 w 96"/>
              <a:gd name="T17" fmla="*/ 64 h 96"/>
              <a:gd name="T18" fmla="*/ 68 w 96"/>
              <a:gd name="T19" fmla="*/ 68 h 96"/>
              <a:gd name="T20" fmla="*/ 60 w 96"/>
              <a:gd name="T21" fmla="*/ 76 h 96"/>
              <a:gd name="T22" fmla="*/ 92 w 96"/>
              <a:gd name="T23" fmla="*/ 84 h 96"/>
              <a:gd name="T24" fmla="*/ 96 w 96"/>
              <a:gd name="T25" fmla="*/ 16 h 96"/>
              <a:gd name="T26" fmla="*/ 88 w 96"/>
              <a:gd name="T27" fmla="*/ 76 h 96"/>
              <a:gd name="T28" fmla="*/ 72 w 96"/>
              <a:gd name="T29" fmla="*/ 68 h 96"/>
              <a:gd name="T30" fmla="*/ 88 w 96"/>
              <a:gd name="T31" fmla="*/ 76 h 96"/>
              <a:gd name="T32" fmla="*/ 72 w 96"/>
              <a:gd name="T33" fmla="*/ 64 h 96"/>
              <a:gd name="T34" fmla="*/ 88 w 96"/>
              <a:gd name="T35" fmla="*/ 56 h 96"/>
              <a:gd name="T36" fmla="*/ 88 w 96"/>
              <a:gd name="T37" fmla="*/ 52 h 96"/>
              <a:gd name="T38" fmla="*/ 72 w 96"/>
              <a:gd name="T39" fmla="*/ 44 h 96"/>
              <a:gd name="T40" fmla="*/ 88 w 96"/>
              <a:gd name="T41" fmla="*/ 52 h 96"/>
              <a:gd name="T42" fmla="*/ 72 w 96"/>
              <a:gd name="T43" fmla="*/ 40 h 96"/>
              <a:gd name="T44" fmla="*/ 88 w 96"/>
              <a:gd name="T45" fmla="*/ 32 h 96"/>
              <a:gd name="T46" fmla="*/ 88 w 96"/>
              <a:gd name="T47" fmla="*/ 28 h 96"/>
              <a:gd name="T48" fmla="*/ 72 w 96"/>
              <a:gd name="T49" fmla="*/ 20 h 96"/>
              <a:gd name="T50" fmla="*/ 88 w 96"/>
              <a:gd name="T51" fmla="*/ 28 h 96"/>
              <a:gd name="T52" fmla="*/ 0 w 96"/>
              <a:gd name="T53" fmla="*/ 83 h 96"/>
              <a:gd name="T54" fmla="*/ 56 w 96"/>
              <a:gd name="T55" fmla="*/ 0 h 96"/>
              <a:gd name="T56" fmla="*/ 33 w 96"/>
              <a:gd name="T57" fmla="*/ 68 h 96"/>
              <a:gd name="T58" fmla="*/ 27 w 96"/>
              <a:gd name="T59" fmla="*/ 54 h 96"/>
              <a:gd name="T60" fmla="*/ 27 w 96"/>
              <a:gd name="T61" fmla="*/ 53 h 96"/>
              <a:gd name="T62" fmla="*/ 26 w 96"/>
              <a:gd name="T63" fmla="*/ 52 h 96"/>
              <a:gd name="T64" fmla="*/ 26 w 96"/>
              <a:gd name="T65" fmla="*/ 53 h 96"/>
              <a:gd name="T66" fmla="*/ 26 w 96"/>
              <a:gd name="T67" fmla="*/ 55 h 96"/>
              <a:gd name="T68" fmla="*/ 12 w 96"/>
              <a:gd name="T69" fmla="*/ 66 h 96"/>
              <a:gd name="T70" fmla="*/ 13 w 96"/>
              <a:gd name="T71" fmla="*/ 30 h 96"/>
              <a:gd name="T72" fmla="*/ 26 w 96"/>
              <a:gd name="T73" fmla="*/ 41 h 96"/>
              <a:gd name="T74" fmla="*/ 26 w 96"/>
              <a:gd name="T75" fmla="*/ 42 h 96"/>
              <a:gd name="T76" fmla="*/ 27 w 96"/>
              <a:gd name="T77" fmla="*/ 44 h 96"/>
              <a:gd name="T78" fmla="*/ 27 w 96"/>
              <a:gd name="T79" fmla="*/ 43 h 96"/>
              <a:gd name="T80" fmla="*/ 28 w 96"/>
              <a:gd name="T81" fmla="*/ 41 h 96"/>
              <a:gd name="T82" fmla="*/ 33 w 96"/>
              <a:gd name="T83" fmla="*/ 29 h 96"/>
              <a:gd name="T84" fmla="*/ 32 w 96"/>
              <a:gd name="T85" fmla="*/ 48 h 96"/>
              <a:gd name="T86" fmla="*/ 33 w 96"/>
              <a:gd name="T87"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96">
                <a:moveTo>
                  <a:pt x="92" y="12"/>
                </a:moveTo>
                <a:cubicBezTo>
                  <a:pt x="60" y="12"/>
                  <a:pt x="60" y="12"/>
                  <a:pt x="60" y="12"/>
                </a:cubicBezTo>
                <a:cubicBezTo>
                  <a:pt x="60" y="20"/>
                  <a:pt x="60" y="20"/>
                  <a:pt x="60" y="20"/>
                </a:cubicBezTo>
                <a:cubicBezTo>
                  <a:pt x="68" y="20"/>
                  <a:pt x="68" y="20"/>
                  <a:pt x="68" y="20"/>
                </a:cubicBezTo>
                <a:cubicBezTo>
                  <a:pt x="68" y="28"/>
                  <a:pt x="68" y="28"/>
                  <a:pt x="68" y="28"/>
                </a:cubicBezTo>
                <a:cubicBezTo>
                  <a:pt x="60" y="28"/>
                  <a:pt x="60" y="28"/>
                  <a:pt x="60" y="28"/>
                </a:cubicBezTo>
                <a:cubicBezTo>
                  <a:pt x="60" y="32"/>
                  <a:pt x="60" y="32"/>
                  <a:pt x="60" y="32"/>
                </a:cubicBezTo>
                <a:cubicBezTo>
                  <a:pt x="68" y="32"/>
                  <a:pt x="68" y="32"/>
                  <a:pt x="68" y="32"/>
                </a:cubicBezTo>
                <a:cubicBezTo>
                  <a:pt x="68" y="40"/>
                  <a:pt x="68" y="40"/>
                  <a:pt x="68" y="40"/>
                </a:cubicBezTo>
                <a:cubicBezTo>
                  <a:pt x="60" y="40"/>
                  <a:pt x="60" y="40"/>
                  <a:pt x="60" y="40"/>
                </a:cubicBezTo>
                <a:cubicBezTo>
                  <a:pt x="60" y="44"/>
                  <a:pt x="60" y="44"/>
                  <a:pt x="60" y="44"/>
                </a:cubicBezTo>
                <a:cubicBezTo>
                  <a:pt x="68" y="44"/>
                  <a:pt x="68" y="44"/>
                  <a:pt x="68" y="44"/>
                </a:cubicBezTo>
                <a:cubicBezTo>
                  <a:pt x="68" y="52"/>
                  <a:pt x="68" y="52"/>
                  <a:pt x="68" y="52"/>
                </a:cubicBezTo>
                <a:cubicBezTo>
                  <a:pt x="60" y="52"/>
                  <a:pt x="60" y="52"/>
                  <a:pt x="60" y="52"/>
                </a:cubicBezTo>
                <a:cubicBezTo>
                  <a:pt x="60" y="56"/>
                  <a:pt x="60" y="56"/>
                  <a:pt x="60" y="56"/>
                </a:cubicBezTo>
                <a:cubicBezTo>
                  <a:pt x="68" y="56"/>
                  <a:pt x="68" y="56"/>
                  <a:pt x="68" y="56"/>
                </a:cubicBezTo>
                <a:cubicBezTo>
                  <a:pt x="68" y="64"/>
                  <a:pt x="68" y="64"/>
                  <a:pt x="68" y="64"/>
                </a:cubicBezTo>
                <a:cubicBezTo>
                  <a:pt x="60" y="64"/>
                  <a:pt x="60" y="64"/>
                  <a:pt x="60" y="64"/>
                </a:cubicBezTo>
                <a:cubicBezTo>
                  <a:pt x="60" y="68"/>
                  <a:pt x="60" y="68"/>
                  <a:pt x="60" y="68"/>
                </a:cubicBezTo>
                <a:cubicBezTo>
                  <a:pt x="68" y="68"/>
                  <a:pt x="68" y="68"/>
                  <a:pt x="68" y="68"/>
                </a:cubicBezTo>
                <a:cubicBezTo>
                  <a:pt x="68" y="76"/>
                  <a:pt x="68" y="76"/>
                  <a:pt x="68" y="76"/>
                </a:cubicBezTo>
                <a:cubicBezTo>
                  <a:pt x="60" y="76"/>
                  <a:pt x="60" y="76"/>
                  <a:pt x="60" y="76"/>
                </a:cubicBezTo>
                <a:cubicBezTo>
                  <a:pt x="60" y="84"/>
                  <a:pt x="60" y="84"/>
                  <a:pt x="60" y="84"/>
                </a:cubicBezTo>
                <a:cubicBezTo>
                  <a:pt x="92" y="84"/>
                  <a:pt x="92" y="84"/>
                  <a:pt x="92" y="84"/>
                </a:cubicBezTo>
                <a:cubicBezTo>
                  <a:pt x="93" y="84"/>
                  <a:pt x="96" y="81"/>
                  <a:pt x="96" y="80"/>
                </a:cubicBezTo>
                <a:cubicBezTo>
                  <a:pt x="96" y="16"/>
                  <a:pt x="96" y="16"/>
                  <a:pt x="96" y="16"/>
                </a:cubicBezTo>
                <a:cubicBezTo>
                  <a:pt x="96" y="15"/>
                  <a:pt x="93" y="12"/>
                  <a:pt x="92" y="12"/>
                </a:cubicBezTo>
                <a:close/>
                <a:moveTo>
                  <a:pt x="88" y="76"/>
                </a:moveTo>
                <a:cubicBezTo>
                  <a:pt x="72" y="76"/>
                  <a:pt x="72" y="76"/>
                  <a:pt x="72" y="76"/>
                </a:cubicBezTo>
                <a:cubicBezTo>
                  <a:pt x="72" y="68"/>
                  <a:pt x="72" y="68"/>
                  <a:pt x="72" y="68"/>
                </a:cubicBezTo>
                <a:cubicBezTo>
                  <a:pt x="88" y="68"/>
                  <a:pt x="88" y="68"/>
                  <a:pt x="88" y="68"/>
                </a:cubicBezTo>
                <a:lnTo>
                  <a:pt x="88" y="76"/>
                </a:lnTo>
                <a:close/>
                <a:moveTo>
                  <a:pt x="88" y="64"/>
                </a:moveTo>
                <a:cubicBezTo>
                  <a:pt x="72" y="64"/>
                  <a:pt x="72" y="64"/>
                  <a:pt x="72" y="64"/>
                </a:cubicBezTo>
                <a:cubicBezTo>
                  <a:pt x="72" y="56"/>
                  <a:pt x="72" y="56"/>
                  <a:pt x="72" y="56"/>
                </a:cubicBezTo>
                <a:cubicBezTo>
                  <a:pt x="88" y="56"/>
                  <a:pt x="88" y="56"/>
                  <a:pt x="88" y="56"/>
                </a:cubicBezTo>
                <a:lnTo>
                  <a:pt x="88" y="64"/>
                </a:lnTo>
                <a:close/>
                <a:moveTo>
                  <a:pt x="88" y="52"/>
                </a:moveTo>
                <a:cubicBezTo>
                  <a:pt x="72" y="52"/>
                  <a:pt x="72" y="52"/>
                  <a:pt x="72" y="52"/>
                </a:cubicBezTo>
                <a:cubicBezTo>
                  <a:pt x="72" y="44"/>
                  <a:pt x="72" y="44"/>
                  <a:pt x="72" y="44"/>
                </a:cubicBezTo>
                <a:cubicBezTo>
                  <a:pt x="88" y="44"/>
                  <a:pt x="88" y="44"/>
                  <a:pt x="88" y="44"/>
                </a:cubicBezTo>
                <a:lnTo>
                  <a:pt x="88" y="52"/>
                </a:lnTo>
                <a:close/>
                <a:moveTo>
                  <a:pt x="88" y="40"/>
                </a:moveTo>
                <a:cubicBezTo>
                  <a:pt x="72" y="40"/>
                  <a:pt x="72" y="40"/>
                  <a:pt x="72" y="40"/>
                </a:cubicBezTo>
                <a:cubicBezTo>
                  <a:pt x="72" y="32"/>
                  <a:pt x="72" y="32"/>
                  <a:pt x="72" y="32"/>
                </a:cubicBezTo>
                <a:cubicBezTo>
                  <a:pt x="88" y="32"/>
                  <a:pt x="88" y="32"/>
                  <a:pt x="88" y="32"/>
                </a:cubicBezTo>
                <a:lnTo>
                  <a:pt x="88" y="40"/>
                </a:lnTo>
                <a:close/>
                <a:moveTo>
                  <a:pt x="88" y="28"/>
                </a:moveTo>
                <a:cubicBezTo>
                  <a:pt x="72" y="28"/>
                  <a:pt x="72" y="28"/>
                  <a:pt x="72" y="28"/>
                </a:cubicBezTo>
                <a:cubicBezTo>
                  <a:pt x="72" y="20"/>
                  <a:pt x="72" y="20"/>
                  <a:pt x="72" y="20"/>
                </a:cubicBezTo>
                <a:cubicBezTo>
                  <a:pt x="88" y="20"/>
                  <a:pt x="88" y="20"/>
                  <a:pt x="88" y="20"/>
                </a:cubicBezTo>
                <a:lnTo>
                  <a:pt x="88" y="28"/>
                </a:lnTo>
                <a:close/>
                <a:moveTo>
                  <a:pt x="0" y="13"/>
                </a:moveTo>
                <a:cubicBezTo>
                  <a:pt x="0" y="83"/>
                  <a:pt x="0" y="83"/>
                  <a:pt x="0" y="83"/>
                </a:cubicBezTo>
                <a:cubicBezTo>
                  <a:pt x="56" y="96"/>
                  <a:pt x="56" y="96"/>
                  <a:pt x="56" y="96"/>
                </a:cubicBezTo>
                <a:cubicBezTo>
                  <a:pt x="56" y="0"/>
                  <a:pt x="56" y="0"/>
                  <a:pt x="56" y="0"/>
                </a:cubicBezTo>
                <a:lnTo>
                  <a:pt x="0" y="13"/>
                </a:lnTo>
                <a:close/>
                <a:moveTo>
                  <a:pt x="33" y="68"/>
                </a:moveTo>
                <a:cubicBezTo>
                  <a:pt x="27" y="55"/>
                  <a:pt x="27" y="55"/>
                  <a:pt x="27" y="55"/>
                </a:cubicBezTo>
                <a:cubicBezTo>
                  <a:pt x="27" y="55"/>
                  <a:pt x="27" y="55"/>
                  <a:pt x="27" y="54"/>
                </a:cubicBezTo>
                <a:cubicBezTo>
                  <a:pt x="27" y="54"/>
                  <a:pt x="27" y="54"/>
                  <a:pt x="27" y="54"/>
                </a:cubicBezTo>
                <a:cubicBezTo>
                  <a:pt x="27" y="54"/>
                  <a:pt x="27" y="53"/>
                  <a:pt x="27" y="53"/>
                </a:cubicBezTo>
                <a:cubicBezTo>
                  <a:pt x="27" y="53"/>
                  <a:pt x="27" y="53"/>
                  <a:pt x="27" y="52"/>
                </a:cubicBezTo>
                <a:cubicBezTo>
                  <a:pt x="26" y="52"/>
                  <a:pt x="26" y="52"/>
                  <a:pt x="26" y="52"/>
                </a:cubicBezTo>
                <a:cubicBezTo>
                  <a:pt x="26" y="52"/>
                  <a:pt x="26" y="53"/>
                  <a:pt x="26" y="53"/>
                </a:cubicBezTo>
                <a:cubicBezTo>
                  <a:pt x="26" y="53"/>
                  <a:pt x="26" y="53"/>
                  <a:pt x="26" y="53"/>
                </a:cubicBezTo>
                <a:cubicBezTo>
                  <a:pt x="26" y="54"/>
                  <a:pt x="26" y="54"/>
                  <a:pt x="26" y="54"/>
                </a:cubicBezTo>
                <a:cubicBezTo>
                  <a:pt x="26" y="54"/>
                  <a:pt x="26" y="55"/>
                  <a:pt x="26" y="55"/>
                </a:cubicBezTo>
                <a:cubicBezTo>
                  <a:pt x="20" y="67"/>
                  <a:pt x="20" y="67"/>
                  <a:pt x="20" y="67"/>
                </a:cubicBezTo>
                <a:cubicBezTo>
                  <a:pt x="12" y="66"/>
                  <a:pt x="12" y="66"/>
                  <a:pt x="12" y="66"/>
                </a:cubicBezTo>
                <a:cubicBezTo>
                  <a:pt x="22" y="48"/>
                  <a:pt x="22" y="48"/>
                  <a:pt x="22" y="48"/>
                </a:cubicBezTo>
                <a:cubicBezTo>
                  <a:pt x="13" y="30"/>
                  <a:pt x="13" y="30"/>
                  <a:pt x="13" y="30"/>
                </a:cubicBezTo>
                <a:cubicBezTo>
                  <a:pt x="21" y="29"/>
                  <a:pt x="21" y="29"/>
                  <a:pt x="21" y="29"/>
                </a:cubicBezTo>
                <a:cubicBezTo>
                  <a:pt x="26" y="41"/>
                  <a:pt x="26" y="41"/>
                  <a:pt x="26" y="41"/>
                </a:cubicBezTo>
                <a:cubicBezTo>
                  <a:pt x="26" y="41"/>
                  <a:pt x="26" y="41"/>
                  <a:pt x="26" y="41"/>
                </a:cubicBezTo>
                <a:cubicBezTo>
                  <a:pt x="26" y="41"/>
                  <a:pt x="26" y="42"/>
                  <a:pt x="26" y="42"/>
                </a:cubicBezTo>
                <a:cubicBezTo>
                  <a:pt x="26" y="42"/>
                  <a:pt x="27" y="43"/>
                  <a:pt x="27" y="43"/>
                </a:cubicBezTo>
                <a:cubicBezTo>
                  <a:pt x="27" y="43"/>
                  <a:pt x="27" y="43"/>
                  <a:pt x="27" y="44"/>
                </a:cubicBezTo>
                <a:cubicBezTo>
                  <a:pt x="27" y="44"/>
                  <a:pt x="27" y="44"/>
                  <a:pt x="27" y="44"/>
                </a:cubicBezTo>
                <a:cubicBezTo>
                  <a:pt x="27" y="44"/>
                  <a:pt x="27" y="43"/>
                  <a:pt x="27" y="43"/>
                </a:cubicBezTo>
                <a:cubicBezTo>
                  <a:pt x="27" y="43"/>
                  <a:pt x="27" y="43"/>
                  <a:pt x="27" y="42"/>
                </a:cubicBezTo>
                <a:cubicBezTo>
                  <a:pt x="27" y="42"/>
                  <a:pt x="27" y="42"/>
                  <a:pt x="28" y="41"/>
                </a:cubicBezTo>
                <a:cubicBezTo>
                  <a:pt x="28" y="41"/>
                  <a:pt x="28" y="41"/>
                  <a:pt x="28" y="40"/>
                </a:cubicBezTo>
                <a:cubicBezTo>
                  <a:pt x="33" y="29"/>
                  <a:pt x="33" y="29"/>
                  <a:pt x="33" y="29"/>
                </a:cubicBezTo>
                <a:cubicBezTo>
                  <a:pt x="42" y="28"/>
                  <a:pt x="42" y="28"/>
                  <a:pt x="42" y="28"/>
                </a:cubicBezTo>
                <a:cubicBezTo>
                  <a:pt x="32" y="48"/>
                  <a:pt x="32" y="48"/>
                  <a:pt x="32" y="48"/>
                </a:cubicBezTo>
                <a:cubicBezTo>
                  <a:pt x="42" y="68"/>
                  <a:pt x="42" y="68"/>
                  <a:pt x="42" y="68"/>
                </a:cubicBezTo>
                <a:lnTo>
                  <a:pt x="33" y="68"/>
                </a:lnTo>
                <a:close/>
              </a:path>
            </a:pathLst>
          </a:custGeom>
          <a:solidFill>
            <a:srgbClr val="276F4D"/>
          </a:solidFill>
          <a:ln>
            <a:noFill/>
          </a:ln>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4" name="Rectangle 23"/>
          <p:cNvSpPr/>
          <p:nvPr/>
        </p:nvSpPr>
        <p:spPr>
          <a:xfrm>
            <a:off x="4258346" y="3517645"/>
            <a:ext cx="946700" cy="430887"/>
          </a:xfrm>
          <a:prstGeom prst="rect">
            <a:avLst/>
          </a:prstGeom>
        </p:spPr>
        <p:txBody>
          <a:bodyPr wrap="square">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Transaction</a:t>
            </a:r>
            <a:br>
              <a:rPr kumimoji="0" lang="en-US" sz="11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br>
            <a:r>
              <a:rPr kumimoji="0" lang="en-US" sz="11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data</a:t>
            </a:r>
            <a:endParaRPr kumimoji="0" lang="en-US" sz="11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endParaRPr>
          </a:p>
        </p:txBody>
      </p:sp>
      <p:sp>
        <p:nvSpPr>
          <p:cNvPr id="145" name="Rectangle 144"/>
          <p:cNvSpPr/>
          <p:nvPr/>
        </p:nvSpPr>
        <p:spPr>
          <a:xfrm>
            <a:off x="4380743" y="1678423"/>
            <a:ext cx="960480" cy="261610"/>
          </a:xfrm>
          <a:prstGeom prst="rect">
            <a:avLst/>
          </a:prstGeom>
        </p:spPr>
        <p:txBody>
          <a:bodyPr wrap="square">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rPr>
              <a:t>Master data</a:t>
            </a:r>
            <a:endParaRPr kumimoji="0" lang="en-US" sz="11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endParaRPr>
          </a:p>
        </p:txBody>
      </p:sp>
      <p:grpSp>
        <p:nvGrpSpPr>
          <p:cNvPr id="146" name="Group 145"/>
          <p:cNvGrpSpPr/>
          <p:nvPr/>
        </p:nvGrpSpPr>
        <p:grpSpPr>
          <a:xfrm>
            <a:off x="5533887" y="1766998"/>
            <a:ext cx="852220" cy="697620"/>
            <a:chOff x="3101394" y="1972428"/>
            <a:chExt cx="499837" cy="474816"/>
          </a:xfrm>
        </p:grpSpPr>
        <p:sp>
          <p:nvSpPr>
            <p:cNvPr id="147" name="Freeform 146"/>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solidFill>
                    <a:srgbClr val="FFFFFF"/>
                  </a:solidFill>
                  <a:effectLst/>
                  <a:uLnTx/>
                  <a:uFillTx/>
                  <a:latin typeface="Segoe UI"/>
                  <a:ea typeface="+mn-ea"/>
                  <a:cs typeface="+mn-cs"/>
                </a:rPr>
                <a:t>MDM Hub</a:t>
              </a:r>
              <a:endParaRPr kumimoji="0" lang="en-US" sz="11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8" name="Oval 147"/>
            <p:cNvSpPr/>
            <p:nvPr/>
          </p:nvSpPr>
          <p:spPr>
            <a:xfrm>
              <a:off x="3125757" y="1991025"/>
              <a:ext cx="440656" cy="796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52" name="Rectangle 151"/>
          <p:cNvSpPr/>
          <p:nvPr/>
        </p:nvSpPr>
        <p:spPr bwMode="auto">
          <a:xfrm>
            <a:off x="5268885" y="2625286"/>
            <a:ext cx="1369447" cy="334248"/>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none" lIns="91440" tIns="91440" rIns="91440" bIns="91440"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ETL</a:t>
            </a:r>
          </a:p>
        </p:txBody>
      </p:sp>
      <p:sp>
        <p:nvSpPr>
          <p:cNvPr id="26" name="Rectangle 25"/>
          <p:cNvSpPr/>
          <p:nvPr/>
        </p:nvSpPr>
        <p:spPr bwMode="auto">
          <a:xfrm>
            <a:off x="5268885" y="3342171"/>
            <a:ext cx="1369448" cy="1369448"/>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37" numCol="1" rtlCol="0" anchor="t" anchorCtr="0" compatLnSpc="1">
            <a:prstTxWarp prst="textNoShape">
              <a:avLst/>
            </a:prstTxWarp>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Staging server</a:t>
            </a:r>
            <a:endParaRPr kumimoji="0" lang="en-US" sz="12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grpSp>
        <p:nvGrpSpPr>
          <p:cNvPr id="153" name="Group 152"/>
          <p:cNvGrpSpPr/>
          <p:nvPr/>
        </p:nvGrpSpPr>
        <p:grpSpPr>
          <a:xfrm>
            <a:off x="5527500" y="3877417"/>
            <a:ext cx="852220" cy="697620"/>
            <a:chOff x="3101394" y="1972428"/>
            <a:chExt cx="499837" cy="474816"/>
          </a:xfrm>
        </p:grpSpPr>
        <p:sp>
          <p:nvSpPr>
            <p:cNvPr id="154" name="Freeform 153"/>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solidFill>
                    <a:srgbClr val="FFFFFF"/>
                  </a:solidFill>
                  <a:effectLst/>
                  <a:uLnTx/>
                  <a:uFillTx/>
                  <a:latin typeface="Segoe UI"/>
                  <a:ea typeface="+mn-ea"/>
                  <a:cs typeface="+mn-cs"/>
                </a:rPr>
                <a:t>Staging</a:t>
              </a:r>
              <a:endParaRPr kumimoji="0" lang="en-US" sz="11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5" name="Oval 154"/>
            <p:cNvSpPr/>
            <p:nvPr/>
          </p:nvSpPr>
          <p:spPr>
            <a:xfrm>
              <a:off x="3125757" y="1991025"/>
              <a:ext cx="440656" cy="796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57" name="Rectangle 156"/>
          <p:cNvSpPr/>
          <p:nvPr/>
        </p:nvSpPr>
        <p:spPr bwMode="auto">
          <a:xfrm>
            <a:off x="6981007" y="3342051"/>
            <a:ext cx="347479" cy="1369567"/>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none" lIns="91440" tIns="91440" rIns="91440" bIns="91440"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ETL</a:t>
            </a:r>
          </a:p>
        </p:txBody>
      </p:sp>
      <p:grpSp>
        <p:nvGrpSpPr>
          <p:cNvPr id="161" name="Group 160"/>
          <p:cNvGrpSpPr/>
          <p:nvPr/>
        </p:nvGrpSpPr>
        <p:grpSpPr>
          <a:xfrm>
            <a:off x="7920986" y="3877417"/>
            <a:ext cx="852220" cy="697620"/>
            <a:chOff x="3101394" y="1972428"/>
            <a:chExt cx="499837" cy="474816"/>
          </a:xfrm>
        </p:grpSpPr>
        <p:sp>
          <p:nvSpPr>
            <p:cNvPr id="162" name="Freeform 161"/>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smtClean="0">
                  <a:ln>
                    <a:noFill/>
                  </a:ln>
                  <a:solidFill>
                    <a:srgbClr val="FFFFFF"/>
                  </a:solidFill>
                  <a:effectLst/>
                  <a:uLnTx/>
                  <a:uFillTx/>
                  <a:latin typeface="Segoe UI"/>
                  <a:ea typeface="+mn-ea"/>
                  <a:cs typeface="+mn-cs"/>
                </a:rPr>
                <a:t>Data warehouse</a:t>
              </a:r>
              <a:endParaRPr kumimoji="0" lang="en-US" sz="11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63" name="Oval 162"/>
            <p:cNvSpPr/>
            <p:nvPr/>
          </p:nvSpPr>
          <p:spPr>
            <a:xfrm>
              <a:off x="3125757" y="1991025"/>
              <a:ext cx="440656" cy="7969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66" name="Rectangle 165"/>
          <p:cNvSpPr/>
          <p:nvPr/>
        </p:nvSpPr>
        <p:spPr bwMode="auto">
          <a:xfrm>
            <a:off x="7662371" y="1791505"/>
            <a:ext cx="1369448" cy="1369448"/>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37" numCol="1" rtlCol="0" anchor="t" anchorCtr="0" compatLnSpc="1">
            <a:prstTxWarp prst="textNoShape">
              <a:avLst/>
            </a:prstTxWarp>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Analysis server</a:t>
            </a:r>
            <a:endParaRPr kumimoji="0" lang="en-US" sz="12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sp>
        <p:nvSpPr>
          <p:cNvPr id="167" name="Rectangle 166"/>
          <p:cNvSpPr/>
          <p:nvPr/>
        </p:nvSpPr>
        <p:spPr bwMode="auto">
          <a:xfrm>
            <a:off x="480902" y="6223076"/>
            <a:ext cx="259692" cy="259692"/>
          </a:xfrm>
          <a:prstGeom prst="rect">
            <a:avLst/>
          </a:prstGeom>
          <a:noFill/>
          <a:ln w="15875">
            <a:solidFill>
              <a:schemeClr val="tx1"/>
            </a:solidFill>
            <a:prstDash val="sysDash"/>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82880" tIns="146304" rIns="146306" bIns="146304" numCol="1" rtlCol="0" anchor="ctr" anchorCtr="0" compatLnSpc="1">
            <a:prstTxWarp prst="textNoShape">
              <a:avLst/>
            </a:prstTxWarp>
            <a:sp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a:ln>
                <a:noFill/>
              </a:ln>
              <a:gradFill flip="none" rotWithShape="1">
                <a:gsLst>
                  <a:gs pos="14159">
                    <a:srgbClr val="505050"/>
                  </a:gs>
                  <a:gs pos="85000">
                    <a:srgbClr val="505050"/>
                  </a:gs>
                </a:gsLst>
                <a:lin ang="2700000" scaled="1"/>
                <a:tileRect/>
              </a:gradFill>
              <a:effectLst/>
              <a:uLnTx/>
              <a:uFillTx/>
              <a:latin typeface="Segoe UI"/>
              <a:ea typeface="+mn-ea"/>
              <a:cs typeface="+mn-cs"/>
            </a:endParaRPr>
          </a:p>
        </p:txBody>
      </p:sp>
      <p:grpSp>
        <p:nvGrpSpPr>
          <p:cNvPr id="4" name="Group 3"/>
          <p:cNvGrpSpPr/>
          <p:nvPr/>
        </p:nvGrpSpPr>
        <p:grpSpPr>
          <a:xfrm>
            <a:off x="3198208" y="4024313"/>
            <a:ext cx="6144229" cy="2674366"/>
            <a:chOff x="3198208" y="4024313"/>
            <a:chExt cx="6144229" cy="2674366"/>
          </a:xfrm>
        </p:grpSpPr>
        <p:sp>
          <p:nvSpPr>
            <p:cNvPr id="168" name="Right Arrow 167"/>
            <p:cNvSpPr/>
            <p:nvPr/>
          </p:nvSpPr>
          <p:spPr bwMode="auto">
            <a:xfrm rot="16200000">
              <a:off x="8004790" y="4818081"/>
              <a:ext cx="679461"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3" name="Rectangle 142"/>
            <p:cNvSpPr/>
            <p:nvPr/>
          </p:nvSpPr>
          <p:spPr bwMode="auto">
            <a:xfrm rot="5400000">
              <a:off x="2255233" y="4967290"/>
              <a:ext cx="2038353" cy="152400"/>
            </a:xfrm>
            <a:prstGeom prst="rect">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44" name="Right Arrow 143"/>
            <p:cNvSpPr/>
            <p:nvPr/>
          </p:nvSpPr>
          <p:spPr bwMode="auto">
            <a:xfrm>
              <a:off x="3198208" y="5836850"/>
              <a:ext cx="4315429"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138" name="Rectangle 137"/>
            <p:cNvSpPr/>
            <p:nvPr/>
          </p:nvSpPr>
          <p:spPr bwMode="auto">
            <a:xfrm>
              <a:off x="3600878" y="4907903"/>
              <a:ext cx="586802" cy="1788332"/>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none" lIns="91440" tIns="91440" rIns="91440" bIns="91440"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ETL</a:t>
              </a:r>
            </a:p>
          </p:txBody>
        </p:sp>
        <p:sp>
          <p:nvSpPr>
            <p:cNvPr id="104" name="Cloud 103"/>
            <p:cNvSpPr/>
            <p:nvPr/>
          </p:nvSpPr>
          <p:spPr bwMode="auto">
            <a:xfrm>
              <a:off x="5282419" y="5500034"/>
              <a:ext cx="1401281" cy="960429"/>
            </a:xfrm>
            <a:prstGeom prst="cloud">
              <a:avLst/>
            </a:prstGeom>
            <a:solidFill>
              <a:schemeClr val="accent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blob</a:t>
              </a:r>
            </a:p>
            <a:p>
              <a:pPr marL="0" marR="0" lvl="0" indent="0" algn="ctr" defTabSz="91409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storage</a:t>
              </a:r>
            </a:p>
          </p:txBody>
        </p:sp>
        <p:sp>
          <p:nvSpPr>
            <p:cNvPr id="164" name="Rectangle 163"/>
            <p:cNvSpPr/>
            <p:nvPr/>
          </p:nvSpPr>
          <p:spPr bwMode="auto">
            <a:xfrm>
              <a:off x="7657221" y="4860313"/>
              <a:ext cx="1374598" cy="334248"/>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none" lIns="91440" tIns="91440" rIns="91440" bIns="91440"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r>
                <a:rPr kumimoji="0" lang="en-US" sz="12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rPr>
                <a:t>ETL</a:t>
              </a:r>
            </a:p>
          </p:txBody>
        </p:sp>
        <p:sp>
          <p:nvSpPr>
            <p:cNvPr id="165" name="Rectangle 164"/>
            <p:cNvSpPr/>
            <p:nvPr/>
          </p:nvSpPr>
          <p:spPr bwMode="auto">
            <a:xfrm>
              <a:off x="7662371" y="5302924"/>
              <a:ext cx="1369448" cy="1369448"/>
            </a:xfrm>
            <a:prstGeom prst="rect">
              <a:avLst/>
            </a:prstGeom>
            <a:solidFill>
              <a:schemeClr val="bg1">
                <a:lumMod val="9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37" numCol="1" rtlCol="0" anchor="t" anchorCtr="0" compatLnSpc="1">
              <a:prstTxWarp prst="textNoShape">
                <a:avLst/>
              </a:prstTxWarp>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6195">
                        <a:srgbClr val="505050"/>
                      </a:gs>
                      <a:gs pos="50000">
                        <a:srgbClr val="505050"/>
                      </a:gs>
                    </a:gsLst>
                    <a:lin ang="5400000" scaled="0"/>
                  </a:gradFill>
                  <a:effectLst/>
                  <a:uLnTx/>
                  <a:uFillTx/>
                  <a:latin typeface="Segoe UI"/>
                  <a:ea typeface="+mn-ea"/>
                  <a:cs typeface="+mn-cs"/>
                </a:rPr>
                <a:t>Windows Azure ML + HDInsight</a:t>
              </a:r>
              <a:endParaRPr kumimoji="0" lang="en-US" sz="1200" b="0" i="0" u="none" strike="noStrike" kern="1200" cap="none" spc="0" normalizeH="0" baseline="0" noProof="0" dirty="0">
                <a:ln>
                  <a:noFill/>
                </a:ln>
                <a:gradFill>
                  <a:gsLst>
                    <a:gs pos="6195">
                      <a:srgbClr val="505050"/>
                    </a:gs>
                    <a:gs pos="50000">
                      <a:srgbClr val="505050"/>
                    </a:gs>
                  </a:gsLst>
                  <a:lin ang="5400000" scaled="0"/>
                </a:gradFill>
                <a:effectLst/>
                <a:uLnTx/>
                <a:uFillTx/>
                <a:latin typeface="Segoe UI"/>
                <a:ea typeface="+mn-ea"/>
                <a:cs typeface="+mn-cs"/>
              </a:endParaRPr>
            </a:p>
          </p:txBody>
        </p:sp>
        <p:pic>
          <p:nvPicPr>
            <p:cNvPr id="169" name="Picture 168"/>
            <p:cNvPicPr>
              <a:picLocks noChangeAspect="1"/>
            </p:cNvPicPr>
            <p:nvPr/>
          </p:nvPicPr>
          <p:blipFill>
            <a:blip r:embed="rId4" cstate="screen">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949430" y="5869235"/>
              <a:ext cx="779113" cy="571928"/>
            </a:xfrm>
            <a:prstGeom prst="rect">
              <a:avLst/>
            </a:prstGeom>
            <a:ln>
              <a:noFill/>
            </a:ln>
          </p:spPr>
        </p:pic>
        <p:sp>
          <p:nvSpPr>
            <p:cNvPr id="170" name="Rectangle 169"/>
            <p:cNvSpPr/>
            <p:nvPr/>
          </p:nvSpPr>
          <p:spPr bwMode="auto">
            <a:xfrm rot="16200000">
              <a:off x="7529800" y="4886041"/>
              <a:ext cx="1893316" cy="1731959"/>
            </a:xfrm>
            <a:prstGeom prst="rect">
              <a:avLst/>
            </a:prstGeom>
            <a:noFill/>
            <a:ln w="15875">
              <a:solidFill>
                <a:schemeClr val="tx1"/>
              </a:solidFill>
              <a:prstDash val="sysDash"/>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40" numCol="1" rtlCol="0" anchor="b" anchorCtr="0" compatLnSpc="1">
              <a:prstTxWarp prst="textNoShape">
                <a:avLst/>
              </a:prstTxWarp>
              <a:no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smtClean="0">
                  <a:ln>
                    <a:noFill/>
                  </a:ln>
                  <a:gradFill flip="none" rotWithShape="1">
                    <a:gsLst>
                      <a:gs pos="14159">
                        <a:srgbClr val="505050"/>
                      </a:gs>
                      <a:gs pos="85000">
                        <a:srgbClr val="505050"/>
                      </a:gs>
                    </a:gsLst>
                    <a:lin ang="2700000" scaled="1"/>
                    <a:tileRect/>
                  </a:gradFill>
                  <a:effectLst/>
                  <a:uLnTx/>
                  <a:uFillTx/>
                  <a:latin typeface="Segoe UI"/>
                  <a:ea typeface="+mn-ea"/>
                  <a:cs typeface="+mn-cs"/>
                </a:rPr>
                <a:t>Big data POC Phase 3</a:t>
              </a:r>
              <a:endParaRPr kumimoji="0" lang="en-US" sz="1100" b="1" i="0" u="none" strike="noStrike" kern="1200" cap="none" spc="0" normalizeH="0" baseline="0" noProof="0" dirty="0">
                <a:ln>
                  <a:noFill/>
                </a:ln>
                <a:gradFill flip="none" rotWithShape="1">
                  <a:gsLst>
                    <a:gs pos="14159">
                      <a:srgbClr val="505050"/>
                    </a:gs>
                    <a:gs pos="85000">
                      <a:srgbClr val="505050"/>
                    </a:gs>
                  </a:gsLst>
                  <a:lin ang="2700000" scaled="1"/>
                  <a:tileRect/>
                </a:gradFill>
                <a:effectLst/>
                <a:uLnTx/>
                <a:uFillTx/>
                <a:latin typeface="Segoe UI"/>
                <a:ea typeface="+mn-ea"/>
                <a:cs typeface="+mn-cs"/>
              </a:endParaRPr>
            </a:p>
          </p:txBody>
        </p:sp>
      </p:grpSp>
      <p:sp>
        <p:nvSpPr>
          <p:cNvPr id="94" name="Cube 93"/>
          <p:cNvSpPr/>
          <p:nvPr/>
        </p:nvSpPr>
        <p:spPr bwMode="auto">
          <a:xfrm>
            <a:off x="7960409" y="2204944"/>
            <a:ext cx="773373" cy="749710"/>
          </a:xfrm>
          <a:prstGeom prst="cube">
            <a:avLst/>
          </a:prstGeom>
          <a:solidFill>
            <a:schemeClr val="accent1"/>
          </a:solid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Cube</a:t>
            </a:r>
          </a:p>
        </p:txBody>
      </p:sp>
      <p:sp>
        <p:nvSpPr>
          <p:cNvPr id="171" name="Right Arrow 170"/>
          <p:cNvSpPr/>
          <p:nvPr/>
        </p:nvSpPr>
        <p:spPr bwMode="auto">
          <a:xfrm rot="16200000">
            <a:off x="8185219" y="3031155"/>
            <a:ext cx="318603" cy="301597"/>
          </a:xfrm>
          <a:prstGeom prst="rightArrow">
            <a:avLst/>
          </a:prstGeom>
          <a:solidFill>
            <a:schemeClr val="tx1">
              <a:lumMod val="60000"/>
              <a:lumOff val="40000"/>
            </a:schemeClr>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grpSp>
        <p:nvGrpSpPr>
          <p:cNvPr id="6" name="Group 5"/>
          <p:cNvGrpSpPr/>
          <p:nvPr/>
        </p:nvGrpSpPr>
        <p:grpSpPr>
          <a:xfrm>
            <a:off x="9522152" y="3887571"/>
            <a:ext cx="2636003" cy="2809713"/>
            <a:chOff x="9522152" y="3887571"/>
            <a:chExt cx="2636003" cy="2809713"/>
          </a:xfrm>
        </p:grpSpPr>
        <p:sp>
          <p:nvSpPr>
            <p:cNvPr id="129" name="Freeform 128"/>
            <p:cNvSpPr/>
            <p:nvPr>
              <p:custDataLst>
                <p:tags r:id="rId1"/>
              </p:custDataLst>
            </p:nvPr>
          </p:nvSpPr>
          <p:spPr>
            <a:xfrm>
              <a:off x="9713551" y="4509554"/>
              <a:ext cx="464894" cy="473169"/>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tx2"/>
            </a:solidFill>
            <a:ln w="19050" cap="flat" cmpd="sng" algn="ctr">
              <a:noFill/>
              <a:prstDash val="solid"/>
            </a:ln>
            <a:effectLst/>
          </p:spPr>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ysClr val="window" lastClr="FFFFFF"/>
                </a:solidFill>
                <a:effectLst/>
                <a:uLnTx/>
                <a:uFillTx/>
                <a:latin typeface="Arial"/>
                <a:ea typeface="+mn-ea"/>
                <a:cs typeface="+mn-cs"/>
              </a:endParaRPr>
            </a:p>
          </p:txBody>
        </p:sp>
        <p:sp>
          <p:nvSpPr>
            <p:cNvPr id="19" name="Freeform 13"/>
            <p:cNvSpPr>
              <a:spLocks noEditPoints="1"/>
            </p:cNvSpPr>
            <p:nvPr/>
          </p:nvSpPr>
          <p:spPr bwMode="auto">
            <a:xfrm>
              <a:off x="9787384" y="5244310"/>
              <a:ext cx="359723" cy="456711"/>
            </a:xfrm>
            <a:custGeom>
              <a:avLst/>
              <a:gdLst>
                <a:gd name="T0" fmla="*/ 98 w 497"/>
                <a:gd name="T1" fmla="*/ 163 h 631"/>
                <a:gd name="T2" fmla="*/ 380 w 497"/>
                <a:gd name="T3" fmla="*/ 163 h 631"/>
                <a:gd name="T4" fmla="*/ 380 w 497"/>
                <a:gd name="T5" fmla="*/ 185 h 631"/>
                <a:gd name="T6" fmla="*/ 98 w 497"/>
                <a:gd name="T7" fmla="*/ 185 h 631"/>
                <a:gd name="T8" fmla="*/ 98 w 497"/>
                <a:gd name="T9" fmla="*/ 163 h 631"/>
                <a:gd name="T10" fmla="*/ 98 w 497"/>
                <a:gd name="T11" fmla="*/ 163 h 631"/>
                <a:gd name="T12" fmla="*/ 98 w 497"/>
                <a:gd name="T13" fmla="*/ 163 h 631"/>
                <a:gd name="T14" fmla="*/ 98 w 497"/>
                <a:gd name="T15" fmla="*/ 257 h 631"/>
                <a:gd name="T16" fmla="*/ 380 w 497"/>
                <a:gd name="T17" fmla="*/ 257 h 631"/>
                <a:gd name="T18" fmla="*/ 380 w 497"/>
                <a:gd name="T19" fmla="*/ 238 h 631"/>
                <a:gd name="T20" fmla="*/ 98 w 497"/>
                <a:gd name="T21" fmla="*/ 238 h 631"/>
                <a:gd name="T22" fmla="*/ 98 w 497"/>
                <a:gd name="T23" fmla="*/ 257 h 631"/>
                <a:gd name="T24" fmla="*/ 98 w 497"/>
                <a:gd name="T25" fmla="*/ 257 h 631"/>
                <a:gd name="T26" fmla="*/ 98 w 497"/>
                <a:gd name="T27" fmla="*/ 257 h 631"/>
                <a:gd name="T28" fmla="*/ 98 w 497"/>
                <a:gd name="T29" fmla="*/ 332 h 631"/>
                <a:gd name="T30" fmla="*/ 380 w 497"/>
                <a:gd name="T31" fmla="*/ 332 h 631"/>
                <a:gd name="T32" fmla="*/ 380 w 497"/>
                <a:gd name="T33" fmla="*/ 310 h 631"/>
                <a:gd name="T34" fmla="*/ 98 w 497"/>
                <a:gd name="T35" fmla="*/ 310 h 631"/>
                <a:gd name="T36" fmla="*/ 98 w 497"/>
                <a:gd name="T37" fmla="*/ 332 h 631"/>
                <a:gd name="T38" fmla="*/ 98 w 497"/>
                <a:gd name="T39" fmla="*/ 332 h 631"/>
                <a:gd name="T40" fmla="*/ 98 w 497"/>
                <a:gd name="T41" fmla="*/ 332 h 631"/>
                <a:gd name="T42" fmla="*/ 98 w 497"/>
                <a:gd name="T43" fmla="*/ 404 h 631"/>
                <a:gd name="T44" fmla="*/ 380 w 497"/>
                <a:gd name="T45" fmla="*/ 404 h 631"/>
                <a:gd name="T46" fmla="*/ 380 w 497"/>
                <a:gd name="T47" fmla="*/ 382 h 631"/>
                <a:gd name="T48" fmla="*/ 98 w 497"/>
                <a:gd name="T49" fmla="*/ 382 h 631"/>
                <a:gd name="T50" fmla="*/ 98 w 497"/>
                <a:gd name="T51" fmla="*/ 404 h 631"/>
                <a:gd name="T52" fmla="*/ 98 w 497"/>
                <a:gd name="T53" fmla="*/ 404 h 631"/>
                <a:gd name="T54" fmla="*/ 98 w 497"/>
                <a:gd name="T55" fmla="*/ 404 h 631"/>
                <a:gd name="T56" fmla="*/ 497 w 497"/>
                <a:gd name="T57" fmla="*/ 154 h 631"/>
                <a:gd name="T58" fmla="*/ 497 w 497"/>
                <a:gd name="T59" fmla="*/ 631 h 631"/>
                <a:gd name="T60" fmla="*/ 0 w 497"/>
                <a:gd name="T61" fmla="*/ 631 h 631"/>
                <a:gd name="T62" fmla="*/ 0 w 497"/>
                <a:gd name="T63" fmla="*/ 2 h 631"/>
                <a:gd name="T64" fmla="*/ 370 w 497"/>
                <a:gd name="T65" fmla="*/ 2 h 631"/>
                <a:gd name="T66" fmla="*/ 370 w 497"/>
                <a:gd name="T67" fmla="*/ 0 h 631"/>
                <a:gd name="T68" fmla="*/ 497 w 497"/>
                <a:gd name="T69" fmla="*/ 154 h 631"/>
                <a:gd name="T70" fmla="*/ 497 w 497"/>
                <a:gd name="T71" fmla="*/ 154 h 631"/>
                <a:gd name="T72" fmla="*/ 497 w 497"/>
                <a:gd name="T73" fmla="*/ 154 h 631"/>
                <a:gd name="T74" fmla="*/ 464 w 497"/>
                <a:gd name="T75" fmla="*/ 135 h 631"/>
                <a:gd name="T76" fmla="*/ 367 w 497"/>
                <a:gd name="T77" fmla="*/ 135 h 631"/>
                <a:gd name="T78" fmla="*/ 370 w 497"/>
                <a:gd name="T79" fmla="*/ 36 h 631"/>
                <a:gd name="T80" fmla="*/ 34 w 497"/>
                <a:gd name="T81" fmla="*/ 36 h 631"/>
                <a:gd name="T82" fmla="*/ 34 w 497"/>
                <a:gd name="T83" fmla="*/ 597 h 631"/>
                <a:gd name="T84" fmla="*/ 464 w 497"/>
                <a:gd name="T85" fmla="*/ 597 h 631"/>
                <a:gd name="T86" fmla="*/ 464 w 497"/>
                <a:gd name="T87" fmla="*/ 135 h 631"/>
                <a:gd name="T88" fmla="*/ 464 w 497"/>
                <a:gd name="T89" fmla="*/ 135 h 631"/>
                <a:gd name="T90" fmla="*/ 464 w 497"/>
                <a:gd name="T91" fmla="*/ 135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631">
                  <a:moveTo>
                    <a:pt x="98" y="163"/>
                  </a:moveTo>
                  <a:lnTo>
                    <a:pt x="380" y="163"/>
                  </a:lnTo>
                  <a:lnTo>
                    <a:pt x="380" y="185"/>
                  </a:lnTo>
                  <a:lnTo>
                    <a:pt x="98" y="185"/>
                  </a:lnTo>
                  <a:lnTo>
                    <a:pt x="98" y="163"/>
                  </a:lnTo>
                  <a:lnTo>
                    <a:pt x="98" y="163"/>
                  </a:lnTo>
                  <a:lnTo>
                    <a:pt x="98" y="163"/>
                  </a:lnTo>
                  <a:close/>
                  <a:moveTo>
                    <a:pt x="98" y="257"/>
                  </a:moveTo>
                  <a:lnTo>
                    <a:pt x="380" y="257"/>
                  </a:lnTo>
                  <a:lnTo>
                    <a:pt x="380" y="238"/>
                  </a:lnTo>
                  <a:lnTo>
                    <a:pt x="98" y="238"/>
                  </a:lnTo>
                  <a:lnTo>
                    <a:pt x="98" y="257"/>
                  </a:lnTo>
                  <a:lnTo>
                    <a:pt x="98" y="257"/>
                  </a:lnTo>
                  <a:lnTo>
                    <a:pt x="98" y="257"/>
                  </a:lnTo>
                  <a:close/>
                  <a:moveTo>
                    <a:pt x="98" y="332"/>
                  </a:moveTo>
                  <a:lnTo>
                    <a:pt x="380" y="332"/>
                  </a:lnTo>
                  <a:lnTo>
                    <a:pt x="380" y="310"/>
                  </a:lnTo>
                  <a:lnTo>
                    <a:pt x="98" y="310"/>
                  </a:lnTo>
                  <a:lnTo>
                    <a:pt x="98" y="332"/>
                  </a:lnTo>
                  <a:lnTo>
                    <a:pt x="98" y="332"/>
                  </a:lnTo>
                  <a:lnTo>
                    <a:pt x="98" y="332"/>
                  </a:lnTo>
                  <a:close/>
                  <a:moveTo>
                    <a:pt x="98" y="404"/>
                  </a:moveTo>
                  <a:lnTo>
                    <a:pt x="380" y="404"/>
                  </a:lnTo>
                  <a:lnTo>
                    <a:pt x="380" y="382"/>
                  </a:lnTo>
                  <a:lnTo>
                    <a:pt x="98" y="382"/>
                  </a:lnTo>
                  <a:lnTo>
                    <a:pt x="98" y="404"/>
                  </a:lnTo>
                  <a:lnTo>
                    <a:pt x="98" y="404"/>
                  </a:lnTo>
                  <a:lnTo>
                    <a:pt x="98" y="404"/>
                  </a:lnTo>
                  <a:close/>
                  <a:moveTo>
                    <a:pt x="497" y="154"/>
                  </a:moveTo>
                  <a:lnTo>
                    <a:pt x="497" y="631"/>
                  </a:lnTo>
                  <a:lnTo>
                    <a:pt x="0" y="631"/>
                  </a:lnTo>
                  <a:lnTo>
                    <a:pt x="0" y="2"/>
                  </a:lnTo>
                  <a:lnTo>
                    <a:pt x="370" y="2"/>
                  </a:lnTo>
                  <a:lnTo>
                    <a:pt x="370" y="0"/>
                  </a:lnTo>
                  <a:lnTo>
                    <a:pt x="497" y="154"/>
                  </a:lnTo>
                  <a:lnTo>
                    <a:pt x="497" y="154"/>
                  </a:lnTo>
                  <a:lnTo>
                    <a:pt x="497" y="154"/>
                  </a:lnTo>
                  <a:close/>
                  <a:moveTo>
                    <a:pt x="464" y="135"/>
                  </a:moveTo>
                  <a:lnTo>
                    <a:pt x="367" y="135"/>
                  </a:lnTo>
                  <a:lnTo>
                    <a:pt x="370" y="36"/>
                  </a:lnTo>
                  <a:lnTo>
                    <a:pt x="34" y="36"/>
                  </a:lnTo>
                  <a:lnTo>
                    <a:pt x="34" y="597"/>
                  </a:lnTo>
                  <a:lnTo>
                    <a:pt x="464" y="597"/>
                  </a:lnTo>
                  <a:lnTo>
                    <a:pt x="464" y="135"/>
                  </a:lnTo>
                  <a:lnTo>
                    <a:pt x="464" y="135"/>
                  </a:lnTo>
                  <a:lnTo>
                    <a:pt x="464" y="13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34" name="Freeform 6"/>
            <p:cNvSpPr>
              <a:spLocks noChangeAspect="1" noEditPoints="1"/>
            </p:cNvSpPr>
            <p:nvPr/>
          </p:nvSpPr>
          <p:spPr bwMode="auto">
            <a:xfrm>
              <a:off x="9716780" y="5962609"/>
              <a:ext cx="474374" cy="478554"/>
            </a:xfrm>
            <a:custGeom>
              <a:avLst/>
              <a:gdLst>
                <a:gd name="T0" fmla="*/ 60 w 96"/>
                <a:gd name="T1" fmla="*/ 12 h 96"/>
                <a:gd name="T2" fmla="*/ 68 w 96"/>
                <a:gd name="T3" fmla="*/ 20 h 96"/>
                <a:gd name="T4" fmla="*/ 60 w 96"/>
                <a:gd name="T5" fmla="*/ 28 h 96"/>
                <a:gd name="T6" fmla="*/ 68 w 96"/>
                <a:gd name="T7" fmla="*/ 32 h 96"/>
                <a:gd name="T8" fmla="*/ 60 w 96"/>
                <a:gd name="T9" fmla="*/ 40 h 96"/>
                <a:gd name="T10" fmla="*/ 68 w 96"/>
                <a:gd name="T11" fmla="*/ 44 h 96"/>
                <a:gd name="T12" fmla="*/ 60 w 96"/>
                <a:gd name="T13" fmla="*/ 52 h 96"/>
                <a:gd name="T14" fmla="*/ 68 w 96"/>
                <a:gd name="T15" fmla="*/ 56 h 96"/>
                <a:gd name="T16" fmla="*/ 60 w 96"/>
                <a:gd name="T17" fmla="*/ 64 h 96"/>
                <a:gd name="T18" fmla="*/ 68 w 96"/>
                <a:gd name="T19" fmla="*/ 68 h 96"/>
                <a:gd name="T20" fmla="*/ 60 w 96"/>
                <a:gd name="T21" fmla="*/ 76 h 96"/>
                <a:gd name="T22" fmla="*/ 92 w 96"/>
                <a:gd name="T23" fmla="*/ 84 h 96"/>
                <a:gd name="T24" fmla="*/ 96 w 96"/>
                <a:gd name="T25" fmla="*/ 16 h 96"/>
                <a:gd name="T26" fmla="*/ 88 w 96"/>
                <a:gd name="T27" fmla="*/ 76 h 96"/>
                <a:gd name="T28" fmla="*/ 72 w 96"/>
                <a:gd name="T29" fmla="*/ 68 h 96"/>
                <a:gd name="T30" fmla="*/ 88 w 96"/>
                <a:gd name="T31" fmla="*/ 76 h 96"/>
                <a:gd name="T32" fmla="*/ 72 w 96"/>
                <a:gd name="T33" fmla="*/ 64 h 96"/>
                <a:gd name="T34" fmla="*/ 88 w 96"/>
                <a:gd name="T35" fmla="*/ 56 h 96"/>
                <a:gd name="T36" fmla="*/ 88 w 96"/>
                <a:gd name="T37" fmla="*/ 52 h 96"/>
                <a:gd name="T38" fmla="*/ 72 w 96"/>
                <a:gd name="T39" fmla="*/ 44 h 96"/>
                <a:gd name="T40" fmla="*/ 88 w 96"/>
                <a:gd name="T41" fmla="*/ 52 h 96"/>
                <a:gd name="T42" fmla="*/ 72 w 96"/>
                <a:gd name="T43" fmla="*/ 40 h 96"/>
                <a:gd name="T44" fmla="*/ 88 w 96"/>
                <a:gd name="T45" fmla="*/ 32 h 96"/>
                <a:gd name="T46" fmla="*/ 88 w 96"/>
                <a:gd name="T47" fmla="*/ 28 h 96"/>
                <a:gd name="T48" fmla="*/ 72 w 96"/>
                <a:gd name="T49" fmla="*/ 20 h 96"/>
                <a:gd name="T50" fmla="*/ 88 w 96"/>
                <a:gd name="T51" fmla="*/ 28 h 96"/>
                <a:gd name="T52" fmla="*/ 0 w 96"/>
                <a:gd name="T53" fmla="*/ 83 h 96"/>
                <a:gd name="T54" fmla="*/ 56 w 96"/>
                <a:gd name="T55" fmla="*/ 0 h 96"/>
                <a:gd name="T56" fmla="*/ 33 w 96"/>
                <a:gd name="T57" fmla="*/ 68 h 96"/>
                <a:gd name="T58" fmla="*/ 27 w 96"/>
                <a:gd name="T59" fmla="*/ 54 h 96"/>
                <a:gd name="T60" fmla="*/ 27 w 96"/>
                <a:gd name="T61" fmla="*/ 53 h 96"/>
                <a:gd name="T62" fmla="*/ 26 w 96"/>
                <a:gd name="T63" fmla="*/ 52 h 96"/>
                <a:gd name="T64" fmla="*/ 26 w 96"/>
                <a:gd name="T65" fmla="*/ 53 h 96"/>
                <a:gd name="T66" fmla="*/ 26 w 96"/>
                <a:gd name="T67" fmla="*/ 55 h 96"/>
                <a:gd name="T68" fmla="*/ 12 w 96"/>
                <a:gd name="T69" fmla="*/ 66 h 96"/>
                <a:gd name="T70" fmla="*/ 13 w 96"/>
                <a:gd name="T71" fmla="*/ 30 h 96"/>
                <a:gd name="T72" fmla="*/ 26 w 96"/>
                <a:gd name="T73" fmla="*/ 41 h 96"/>
                <a:gd name="T74" fmla="*/ 26 w 96"/>
                <a:gd name="T75" fmla="*/ 42 h 96"/>
                <a:gd name="T76" fmla="*/ 27 w 96"/>
                <a:gd name="T77" fmla="*/ 44 h 96"/>
                <a:gd name="T78" fmla="*/ 27 w 96"/>
                <a:gd name="T79" fmla="*/ 43 h 96"/>
                <a:gd name="T80" fmla="*/ 28 w 96"/>
                <a:gd name="T81" fmla="*/ 41 h 96"/>
                <a:gd name="T82" fmla="*/ 33 w 96"/>
                <a:gd name="T83" fmla="*/ 29 h 96"/>
                <a:gd name="T84" fmla="*/ 32 w 96"/>
                <a:gd name="T85" fmla="*/ 48 h 96"/>
                <a:gd name="T86" fmla="*/ 33 w 96"/>
                <a:gd name="T87"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96">
                  <a:moveTo>
                    <a:pt x="92" y="12"/>
                  </a:moveTo>
                  <a:cubicBezTo>
                    <a:pt x="60" y="12"/>
                    <a:pt x="60" y="12"/>
                    <a:pt x="60" y="12"/>
                  </a:cubicBezTo>
                  <a:cubicBezTo>
                    <a:pt x="60" y="20"/>
                    <a:pt x="60" y="20"/>
                    <a:pt x="60" y="20"/>
                  </a:cubicBezTo>
                  <a:cubicBezTo>
                    <a:pt x="68" y="20"/>
                    <a:pt x="68" y="20"/>
                    <a:pt x="68" y="20"/>
                  </a:cubicBezTo>
                  <a:cubicBezTo>
                    <a:pt x="68" y="28"/>
                    <a:pt x="68" y="28"/>
                    <a:pt x="68" y="28"/>
                  </a:cubicBezTo>
                  <a:cubicBezTo>
                    <a:pt x="60" y="28"/>
                    <a:pt x="60" y="28"/>
                    <a:pt x="60" y="28"/>
                  </a:cubicBezTo>
                  <a:cubicBezTo>
                    <a:pt x="60" y="32"/>
                    <a:pt x="60" y="32"/>
                    <a:pt x="60" y="32"/>
                  </a:cubicBezTo>
                  <a:cubicBezTo>
                    <a:pt x="68" y="32"/>
                    <a:pt x="68" y="32"/>
                    <a:pt x="68" y="32"/>
                  </a:cubicBezTo>
                  <a:cubicBezTo>
                    <a:pt x="68" y="40"/>
                    <a:pt x="68" y="40"/>
                    <a:pt x="68" y="40"/>
                  </a:cubicBezTo>
                  <a:cubicBezTo>
                    <a:pt x="60" y="40"/>
                    <a:pt x="60" y="40"/>
                    <a:pt x="60" y="40"/>
                  </a:cubicBezTo>
                  <a:cubicBezTo>
                    <a:pt x="60" y="44"/>
                    <a:pt x="60" y="44"/>
                    <a:pt x="60" y="44"/>
                  </a:cubicBezTo>
                  <a:cubicBezTo>
                    <a:pt x="68" y="44"/>
                    <a:pt x="68" y="44"/>
                    <a:pt x="68" y="44"/>
                  </a:cubicBezTo>
                  <a:cubicBezTo>
                    <a:pt x="68" y="52"/>
                    <a:pt x="68" y="52"/>
                    <a:pt x="68" y="52"/>
                  </a:cubicBezTo>
                  <a:cubicBezTo>
                    <a:pt x="60" y="52"/>
                    <a:pt x="60" y="52"/>
                    <a:pt x="60" y="52"/>
                  </a:cubicBezTo>
                  <a:cubicBezTo>
                    <a:pt x="60" y="56"/>
                    <a:pt x="60" y="56"/>
                    <a:pt x="60" y="56"/>
                  </a:cubicBezTo>
                  <a:cubicBezTo>
                    <a:pt x="68" y="56"/>
                    <a:pt x="68" y="56"/>
                    <a:pt x="68" y="56"/>
                  </a:cubicBezTo>
                  <a:cubicBezTo>
                    <a:pt x="68" y="64"/>
                    <a:pt x="68" y="64"/>
                    <a:pt x="68" y="64"/>
                  </a:cubicBezTo>
                  <a:cubicBezTo>
                    <a:pt x="60" y="64"/>
                    <a:pt x="60" y="64"/>
                    <a:pt x="60" y="64"/>
                  </a:cubicBezTo>
                  <a:cubicBezTo>
                    <a:pt x="60" y="68"/>
                    <a:pt x="60" y="68"/>
                    <a:pt x="60" y="68"/>
                  </a:cubicBezTo>
                  <a:cubicBezTo>
                    <a:pt x="68" y="68"/>
                    <a:pt x="68" y="68"/>
                    <a:pt x="68" y="68"/>
                  </a:cubicBezTo>
                  <a:cubicBezTo>
                    <a:pt x="68" y="76"/>
                    <a:pt x="68" y="76"/>
                    <a:pt x="68" y="76"/>
                  </a:cubicBezTo>
                  <a:cubicBezTo>
                    <a:pt x="60" y="76"/>
                    <a:pt x="60" y="76"/>
                    <a:pt x="60" y="76"/>
                  </a:cubicBezTo>
                  <a:cubicBezTo>
                    <a:pt x="60" y="84"/>
                    <a:pt x="60" y="84"/>
                    <a:pt x="60" y="84"/>
                  </a:cubicBezTo>
                  <a:cubicBezTo>
                    <a:pt x="92" y="84"/>
                    <a:pt x="92" y="84"/>
                    <a:pt x="92" y="84"/>
                  </a:cubicBezTo>
                  <a:cubicBezTo>
                    <a:pt x="93" y="84"/>
                    <a:pt x="96" y="81"/>
                    <a:pt x="96" y="80"/>
                  </a:cubicBezTo>
                  <a:cubicBezTo>
                    <a:pt x="96" y="16"/>
                    <a:pt x="96" y="16"/>
                    <a:pt x="96" y="16"/>
                  </a:cubicBezTo>
                  <a:cubicBezTo>
                    <a:pt x="96" y="15"/>
                    <a:pt x="93" y="12"/>
                    <a:pt x="92" y="12"/>
                  </a:cubicBezTo>
                  <a:close/>
                  <a:moveTo>
                    <a:pt x="88" y="76"/>
                  </a:moveTo>
                  <a:cubicBezTo>
                    <a:pt x="72" y="76"/>
                    <a:pt x="72" y="76"/>
                    <a:pt x="72" y="76"/>
                  </a:cubicBezTo>
                  <a:cubicBezTo>
                    <a:pt x="72" y="68"/>
                    <a:pt x="72" y="68"/>
                    <a:pt x="72" y="68"/>
                  </a:cubicBezTo>
                  <a:cubicBezTo>
                    <a:pt x="88" y="68"/>
                    <a:pt x="88" y="68"/>
                    <a:pt x="88" y="68"/>
                  </a:cubicBezTo>
                  <a:lnTo>
                    <a:pt x="88" y="76"/>
                  </a:lnTo>
                  <a:close/>
                  <a:moveTo>
                    <a:pt x="88" y="64"/>
                  </a:moveTo>
                  <a:cubicBezTo>
                    <a:pt x="72" y="64"/>
                    <a:pt x="72" y="64"/>
                    <a:pt x="72" y="64"/>
                  </a:cubicBezTo>
                  <a:cubicBezTo>
                    <a:pt x="72" y="56"/>
                    <a:pt x="72" y="56"/>
                    <a:pt x="72" y="56"/>
                  </a:cubicBezTo>
                  <a:cubicBezTo>
                    <a:pt x="88" y="56"/>
                    <a:pt x="88" y="56"/>
                    <a:pt x="88" y="56"/>
                  </a:cubicBezTo>
                  <a:lnTo>
                    <a:pt x="88" y="64"/>
                  </a:lnTo>
                  <a:close/>
                  <a:moveTo>
                    <a:pt x="88" y="52"/>
                  </a:moveTo>
                  <a:cubicBezTo>
                    <a:pt x="72" y="52"/>
                    <a:pt x="72" y="52"/>
                    <a:pt x="72" y="52"/>
                  </a:cubicBezTo>
                  <a:cubicBezTo>
                    <a:pt x="72" y="44"/>
                    <a:pt x="72" y="44"/>
                    <a:pt x="72" y="44"/>
                  </a:cubicBezTo>
                  <a:cubicBezTo>
                    <a:pt x="88" y="44"/>
                    <a:pt x="88" y="44"/>
                    <a:pt x="88" y="44"/>
                  </a:cubicBezTo>
                  <a:lnTo>
                    <a:pt x="88" y="52"/>
                  </a:lnTo>
                  <a:close/>
                  <a:moveTo>
                    <a:pt x="88" y="40"/>
                  </a:moveTo>
                  <a:cubicBezTo>
                    <a:pt x="72" y="40"/>
                    <a:pt x="72" y="40"/>
                    <a:pt x="72" y="40"/>
                  </a:cubicBezTo>
                  <a:cubicBezTo>
                    <a:pt x="72" y="32"/>
                    <a:pt x="72" y="32"/>
                    <a:pt x="72" y="32"/>
                  </a:cubicBezTo>
                  <a:cubicBezTo>
                    <a:pt x="88" y="32"/>
                    <a:pt x="88" y="32"/>
                    <a:pt x="88" y="32"/>
                  </a:cubicBezTo>
                  <a:lnTo>
                    <a:pt x="88" y="40"/>
                  </a:lnTo>
                  <a:close/>
                  <a:moveTo>
                    <a:pt x="88" y="28"/>
                  </a:moveTo>
                  <a:cubicBezTo>
                    <a:pt x="72" y="28"/>
                    <a:pt x="72" y="28"/>
                    <a:pt x="72" y="28"/>
                  </a:cubicBezTo>
                  <a:cubicBezTo>
                    <a:pt x="72" y="20"/>
                    <a:pt x="72" y="20"/>
                    <a:pt x="72" y="20"/>
                  </a:cubicBezTo>
                  <a:cubicBezTo>
                    <a:pt x="88" y="20"/>
                    <a:pt x="88" y="20"/>
                    <a:pt x="88" y="20"/>
                  </a:cubicBezTo>
                  <a:lnTo>
                    <a:pt x="88" y="28"/>
                  </a:lnTo>
                  <a:close/>
                  <a:moveTo>
                    <a:pt x="0" y="13"/>
                  </a:moveTo>
                  <a:cubicBezTo>
                    <a:pt x="0" y="83"/>
                    <a:pt x="0" y="83"/>
                    <a:pt x="0" y="83"/>
                  </a:cubicBezTo>
                  <a:cubicBezTo>
                    <a:pt x="56" y="96"/>
                    <a:pt x="56" y="96"/>
                    <a:pt x="56" y="96"/>
                  </a:cubicBezTo>
                  <a:cubicBezTo>
                    <a:pt x="56" y="0"/>
                    <a:pt x="56" y="0"/>
                    <a:pt x="56" y="0"/>
                  </a:cubicBezTo>
                  <a:lnTo>
                    <a:pt x="0" y="13"/>
                  </a:lnTo>
                  <a:close/>
                  <a:moveTo>
                    <a:pt x="33" y="68"/>
                  </a:moveTo>
                  <a:cubicBezTo>
                    <a:pt x="27" y="55"/>
                    <a:pt x="27" y="55"/>
                    <a:pt x="27" y="55"/>
                  </a:cubicBezTo>
                  <a:cubicBezTo>
                    <a:pt x="27" y="55"/>
                    <a:pt x="27" y="55"/>
                    <a:pt x="27" y="54"/>
                  </a:cubicBezTo>
                  <a:cubicBezTo>
                    <a:pt x="27" y="54"/>
                    <a:pt x="27" y="54"/>
                    <a:pt x="27" y="54"/>
                  </a:cubicBezTo>
                  <a:cubicBezTo>
                    <a:pt x="27" y="54"/>
                    <a:pt x="27" y="53"/>
                    <a:pt x="27" y="53"/>
                  </a:cubicBezTo>
                  <a:cubicBezTo>
                    <a:pt x="27" y="53"/>
                    <a:pt x="27" y="53"/>
                    <a:pt x="27" y="52"/>
                  </a:cubicBezTo>
                  <a:cubicBezTo>
                    <a:pt x="26" y="52"/>
                    <a:pt x="26" y="52"/>
                    <a:pt x="26" y="52"/>
                  </a:cubicBezTo>
                  <a:cubicBezTo>
                    <a:pt x="26" y="52"/>
                    <a:pt x="26" y="53"/>
                    <a:pt x="26" y="53"/>
                  </a:cubicBezTo>
                  <a:cubicBezTo>
                    <a:pt x="26" y="53"/>
                    <a:pt x="26" y="53"/>
                    <a:pt x="26" y="53"/>
                  </a:cubicBezTo>
                  <a:cubicBezTo>
                    <a:pt x="26" y="54"/>
                    <a:pt x="26" y="54"/>
                    <a:pt x="26" y="54"/>
                  </a:cubicBezTo>
                  <a:cubicBezTo>
                    <a:pt x="26" y="54"/>
                    <a:pt x="26" y="55"/>
                    <a:pt x="26" y="55"/>
                  </a:cubicBezTo>
                  <a:cubicBezTo>
                    <a:pt x="20" y="67"/>
                    <a:pt x="20" y="67"/>
                    <a:pt x="20" y="67"/>
                  </a:cubicBezTo>
                  <a:cubicBezTo>
                    <a:pt x="12" y="66"/>
                    <a:pt x="12" y="66"/>
                    <a:pt x="12" y="66"/>
                  </a:cubicBezTo>
                  <a:cubicBezTo>
                    <a:pt x="22" y="48"/>
                    <a:pt x="22" y="48"/>
                    <a:pt x="22" y="48"/>
                  </a:cubicBezTo>
                  <a:cubicBezTo>
                    <a:pt x="13" y="30"/>
                    <a:pt x="13" y="30"/>
                    <a:pt x="13" y="30"/>
                  </a:cubicBezTo>
                  <a:cubicBezTo>
                    <a:pt x="21" y="29"/>
                    <a:pt x="21" y="29"/>
                    <a:pt x="21" y="29"/>
                  </a:cubicBezTo>
                  <a:cubicBezTo>
                    <a:pt x="26" y="41"/>
                    <a:pt x="26" y="41"/>
                    <a:pt x="26" y="41"/>
                  </a:cubicBezTo>
                  <a:cubicBezTo>
                    <a:pt x="26" y="41"/>
                    <a:pt x="26" y="41"/>
                    <a:pt x="26" y="41"/>
                  </a:cubicBezTo>
                  <a:cubicBezTo>
                    <a:pt x="26" y="41"/>
                    <a:pt x="26" y="42"/>
                    <a:pt x="26" y="42"/>
                  </a:cubicBezTo>
                  <a:cubicBezTo>
                    <a:pt x="26" y="42"/>
                    <a:pt x="27" y="43"/>
                    <a:pt x="27" y="43"/>
                  </a:cubicBezTo>
                  <a:cubicBezTo>
                    <a:pt x="27" y="43"/>
                    <a:pt x="27" y="43"/>
                    <a:pt x="27" y="44"/>
                  </a:cubicBezTo>
                  <a:cubicBezTo>
                    <a:pt x="27" y="44"/>
                    <a:pt x="27" y="44"/>
                    <a:pt x="27" y="44"/>
                  </a:cubicBezTo>
                  <a:cubicBezTo>
                    <a:pt x="27" y="44"/>
                    <a:pt x="27" y="43"/>
                    <a:pt x="27" y="43"/>
                  </a:cubicBezTo>
                  <a:cubicBezTo>
                    <a:pt x="27" y="43"/>
                    <a:pt x="27" y="43"/>
                    <a:pt x="27" y="42"/>
                  </a:cubicBezTo>
                  <a:cubicBezTo>
                    <a:pt x="27" y="42"/>
                    <a:pt x="27" y="42"/>
                    <a:pt x="28" y="41"/>
                  </a:cubicBezTo>
                  <a:cubicBezTo>
                    <a:pt x="28" y="41"/>
                    <a:pt x="28" y="41"/>
                    <a:pt x="28" y="40"/>
                  </a:cubicBezTo>
                  <a:cubicBezTo>
                    <a:pt x="33" y="29"/>
                    <a:pt x="33" y="29"/>
                    <a:pt x="33" y="29"/>
                  </a:cubicBezTo>
                  <a:cubicBezTo>
                    <a:pt x="42" y="28"/>
                    <a:pt x="42" y="28"/>
                    <a:pt x="42" y="28"/>
                  </a:cubicBezTo>
                  <a:cubicBezTo>
                    <a:pt x="32" y="48"/>
                    <a:pt x="32" y="48"/>
                    <a:pt x="32" y="48"/>
                  </a:cubicBezTo>
                  <a:cubicBezTo>
                    <a:pt x="42" y="68"/>
                    <a:pt x="42" y="68"/>
                    <a:pt x="42" y="68"/>
                  </a:cubicBezTo>
                  <a:lnTo>
                    <a:pt x="33" y="68"/>
                  </a:lnTo>
                  <a:close/>
                </a:path>
              </a:pathLst>
            </a:custGeom>
            <a:solidFill>
              <a:srgbClr val="276F4D"/>
            </a:solidFill>
            <a:ln>
              <a:noFill/>
            </a:ln>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35" name="Rectangle 134"/>
            <p:cNvSpPr/>
            <p:nvPr/>
          </p:nvSpPr>
          <p:spPr bwMode="auto">
            <a:xfrm>
              <a:off x="9522152" y="3887571"/>
              <a:ext cx="2636003" cy="2805192"/>
            </a:xfrm>
            <a:prstGeom prst="rect">
              <a:avLst/>
            </a:prstGeom>
            <a:noFill/>
            <a:ln w="15875">
              <a:solidFill>
                <a:schemeClr val="tx1"/>
              </a:solidFill>
              <a:prstDash val="sysDash"/>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91440" rIns="91440" bIns="91440" numCol="1" rtlCol="0" anchor="t" anchorCtr="0" compatLnSpc="1">
              <a:prstTxWarp prst="textNoShape">
                <a:avLst/>
              </a:prstTxWarp>
              <a:noAutofit/>
            </a:bodyPr>
            <a:lstStyle/>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gradFill flip="none" rotWithShape="1">
                    <a:gsLst>
                      <a:gs pos="14159">
                        <a:srgbClr val="505050"/>
                      </a:gs>
                      <a:gs pos="85000">
                        <a:srgbClr val="505050"/>
                      </a:gs>
                    </a:gsLst>
                    <a:lin ang="2700000" scaled="1"/>
                    <a:tileRect/>
                  </a:gradFill>
                  <a:effectLst/>
                  <a:uLnTx/>
                  <a:uFillTx/>
                  <a:latin typeface="Segoe UI"/>
                  <a:ea typeface="+mn-ea"/>
                  <a:cs typeface="+mn-cs"/>
                </a:rPr>
                <a:t>SharePoint Extranet</a:t>
              </a:r>
            </a:p>
            <a:p>
              <a:pPr marL="0" marR="0" lvl="0" indent="0" algn="ctr" defTabSz="685965" rtl="0" eaLnBrk="1" fontAlgn="base" latinLnBrk="0" hangingPunct="1">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gradFill flip="none" rotWithShape="1">
                    <a:gsLst>
                      <a:gs pos="14159">
                        <a:srgbClr val="505050"/>
                      </a:gs>
                      <a:gs pos="85000">
                        <a:srgbClr val="505050"/>
                      </a:gs>
                    </a:gsLst>
                    <a:lin ang="2700000" scaled="1"/>
                    <a:tileRect/>
                  </a:gradFill>
                  <a:effectLst/>
                  <a:uLnTx/>
                  <a:uFillTx/>
                  <a:latin typeface="Segoe UI"/>
                  <a:ea typeface="+mn-ea"/>
                  <a:cs typeface="+mn-cs"/>
                </a:rPr>
                <a:t>Phase 2</a:t>
              </a:r>
            </a:p>
          </p:txBody>
        </p:sp>
        <p:sp>
          <p:nvSpPr>
            <p:cNvPr id="5" name="TextBox 4"/>
            <p:cNvSpPr txBox="1"/>
            <p:nvPr/>
          </p:nvSpPr>
          <p:spPr>
            <a:xfrm>
              <a:off x="10238856" y="4468982"/>
              <a:ext cx="1909590" cy="2228302"/>
            </a:xfrm>
            <a:prstGeom prst="rect">
              <a:avLst/>
            </a:prstGeom>
            <a:noFill/>
          </p:spPr>
          <p:txBody>
            <a:bodyPr wrap="square" lIns="182880" tIns="146304" rIns="182880" bIns="146304" rtlCol="0">
              <a:spAutoFit/>
            </a:bodyPr>
            <a:lstStyle/>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t>Power view reports </a:t>
              </a:r>
              <a:b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t>and dashboards</a:t>
              </a:r>
            </a:p>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t>SSRS standard reports</a:t>
              </a:r>
            </a:p>
            <a:p>
              <a:pPr marL="0" marR="0" lvl="0" indent="0" algn="l" defTabSz="685965" rtl="0" eaLnBrk="1" fontAlgn="base" latinLnBrk="0" hangingPunct="1">
                <a:lnSpc>
                  <a:spcPct val="90000"/>
                </a:lnSpc>
                <a:spcBef>
                  <a:spcPts val="3000"/>
                </a:spcBef>
                <a:spcAft>
                  <a:spcPct val="0"/>
                </a:spcAft>
                <a:buClrTx/>
                <a:buSzTx/>
                <a:buFontTx/>
                <a:buNone/>
                <a:tabLst/>
                <a:defRPr/>
              </a:pPr>
              <a:r>
                <a:rPr kumimoji="0" lang="en-US" sz="1400" b="0" i="0" u="none" strike="noStrike" kern="1200" cap="none" spc="0" normalizeH="0" baseline="0" noProof="0" dirty="0">
                  <a:ln>
                    <a:noFill/>
                  </a:ln>
                  <a:gradFill>
                    <a:gsLst>
                      <a:gs pos="2917">
                        <a:srgbClr val="505050"/>
                      </a:gs>
                      <a:gs pos="30000">
                        <a:srgbClr val="505050"/>
                      </a:gs>
                    </a:gsLst>
                    <a:lin ang="5400000" scaled="0"/>
                  </a:gradFill>
                  <a:effectLst/>
                  <a:uLnTx/>
                  <a:uFillTx/>
                  <a:latin typeface="Segoe UI"/>
                  <a:ea typeface="+mn-ea"/>
                  <a:cs typeface="+mn-cs"/>
                </a:rPr>
                <a:t>Excel services</a:t>
              </a:r>
            </a:p>
            <a:p>
              <a:pPr marL="0" marR="0" lvl="0" indent="0" algn="l" defTabSz="932742" rtl="0" eaLnBrk="1" fontAlgn="auto" latinLnBrk="0" hangingPunct="1">
                <a:lnSpc>
                  <a:spcPct val="90000"/>
                </a:lnSpc>
                <a:spcBef>
                  <a:spcPts val="0"/>
                </a:spcBef>
                <a:spcAft>
                  <a:spcPts val="600"/>
                </a:spcAft>
                <a:buClrTx/>
                <a:buSzTx/>
                <a:buFontTx/>
                <a:buNone/>
                <a:tabLst/>
                <a:defRPr/>
              </a:pPr>
              <a:endParaRPr kumimoji="0" lang="en-US" sz="1400" b="0" i="0" u="none" strike="noStrike" kern="1200" cap="none" spc="0" normalizeH="0" baseline="0" noProof="0" dirty="0" err="1" smtClean="0">
                <a:ln>
                  <a:noFill/>
                </a:ln>
                <a:gradFill>
                  <a:gsLst>
                    <a:gs pos="2917">
                      <a:srgbClr val="505050"/>
                    </a:gs>
                    <a:gs pos="30000">
                      <a:srgbClr val="505050"/>
                    </a:gs>
                  </a:gsLst>
                  <a:lin ang="5400000" scaled="0"/>
                </a:gradFill>
                <a:effectLst/>
                <a:uLnTx/>
                <a:uFillTx/>
                <a:latin typeface="Segoe UI"/>
                <a:ea typeface="+mn-ea"/>
                <a:cs typeface="+mn-cs"/>
              </a:endParaRPr>
            </a:p>
          </p:txBody>
        </p:sp>
      </p:grpSp>
    </p:spTree>
    <p:extLst>
      <p:ext uri="{BB962C8B-B14F-4D97-AF65-F5344CB8AC3E}">
        <p14:creationId xmlns:p14="http://schemas.microsoft.com/office/powerpoint/2010/main" val="28768862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bwMode="auto">
          <a:xfrm>
            <a:off x="6218238" y="-1"/>
            <a:ext cx="6218237" cy="6994525"/>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457200" tIns="411480" rIns="365760" bIns="146304"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gradFill>
                <a:gsLst>
                  <a:gs pos="8850">
                    <a:srgbClr val="FFFFFF"/>
                  </a:gs>
                  <a:gs pos="81000">
                    <a:srgbClr val="FFFFFF"/>
                  </a:gs>
                </a:gsLst>
                <a:lin ang="5400000" scaled="0"/>
              </a:gradFill>
              <a:effectLst/>
              <a:uLnTx/>
              <a:uFillTx/>
              <a:latin typeface="Segoe UI"/>
              <a:ea typeface="+mn-ea"/>
              <a:cs typeface="+mn-cs"/>
            </a:endParaRPr>
          </a:p>
        </p:txBody>
      </p:sp>
      <p:sp>
        <p:nvSpPr>
          <p:cNvPr id="2" name="Title 1"/>
          <p:cNvSpPr>
            <a:spLocks noGrp="1"/>
          </p:cNvSpPr>
          <p:nvPr>
            <p:ph type="title"/>
          </p:nvPr>
        </p:nvSpPr>
        <p:spPr/>
        <p:txBody>
          <a:bodyPr/>
          <a:lstStyle/>
          <a:p>
            <a:r>
              <a:rPr lang="en-US" dirty="0" smtClean="0"/>
              <a:t>In Summary</a:t>
            </a:r>
            <a:endParaRPr lang="en-US" dirty="0"/>
          </a:p>
        </p:txBody>
      </p:sp>
      <p:sp>
        <p:nvSpPr>
          <p:cNvPr id="45" name="Text Placeholder 5"/>
          <p:cNvSpPr>
            <a:spLocks noGrp="1"/>
          </p:cNvSpPr>
          <p:nvPr>
            <p:ph type="body" sz="quarter" idx="11"/>
          </p:nvPr>
        </p:nvSpPr>
        <p:spPr>
          <a:xfrm>
            <a:off x="155222" y="1362609"/>
            <a:ext cx="5879393" cy="627864"/>
          </a:xfrm>
          <a:solidFill>
            <a:srgbClr val="D2D2D2"/>
          </a:solidFill>
        </p:spPr>
        <p:txBody>
          <a:bodyPr/>
          <a:lstStyle/>
          <a:p>
            <a:pPr algn="ctr"/>
            <a:r>
              <a:rPr lang="en-US" sz="3200" b="1" dirty="0" smtClean="0">
                <a:gradFill>
                  <a:gsLst>
                    <a:gs pos="6195">
                      <a:schemeClr val="tx1"/>
                    </a:gs>
                    <a:gs pos="70000">
                      <a:schemeClr val="tx1"/>
                    </a:gs>
                  </a:gsLst>
                </a:gradFill>
              </a:rPr>
              <a:t>Three viable options considered</a:t>
            </a:r>
            <a:endParaRPr lang="en-US" sz="3200" b="1" dirty="0">
              <a:gradFill>
                <a:gsLst>
                  <a:gs pos="6195">
                    <a:schemeClr val="tx1"/>
                  </a:gs>
                  <a:gs pos="70000">
                    <a:schemeClr val="tx1"/>
                  </a:gs>
                </a:gsLst>
              </a:gradFill>
            </a:endParaRPr>
          </a:p>
        </p:txBody>
      </p:sp>
      <p:sp>
        <p:nvSpPr>
          <p:cNvPr id="46" name="Text Placeholder 5"/>
          <p:cNvSpPr txBox="1">
            <a:spLocks/>
          </p:cNvSpPr>
          <p:nvPr/>
        </p:nvSpPr>
        <p:spPr>
          <a:xfrm>
            <a:off x="155222" y="2103039"/>
            <a:ext cx="5879393" cy="1071062"/>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Worked with Customer to determine success </a:t>
            </a: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c</a:t>
            </a: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riteria</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74" name="Text Placeholder 5"/>
          <p:cNvSpPr txBox="1">
            <a:spLocks/>
          </p:cNvSpPr>
          <p:nvPr/>
        </p:nvSpPr>
        <p:spPr>
          <a:xfrm>
            <a:off x="158926" y="3286667"/>
            <a:ext cx="5879393" cy="1071062"/>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Worked with customer’s strategic SI to steward process</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76" name="Text Placeholder 5"/>
          <p:cNvSpPr txBox="1">
            <a:spLocks/>
          </p:cNvSpPr>
          <p:nvPr/>
        </p:nvSpPr>
        <p:spPr>
          <a:xfrm>
            <a:off x="158926" y="4471413"/>
            <a:ext cx="5879393" cy="1071062"/>
          </a:xfrm>
          <a:prstGeom prst="rect">
            <a:avLst/>
          </a:prstGeom>
          <a:solidFill>
            <a:srgbClr val="D2D2D2"/>
          </a:solidFill>
        </p:spPr>
        <p:txBody>
          <a:bodyPr vert="horz" wrap="square" lIns="146304" tIns="91440" rIns="146304" bIns="91440" rtlCol="0">
            <a:spAutoFit/>
          </a:bodyPr>
          <a:lstStyle>
            <a:lvl1pPr marL="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920">
                      <a:schemeClr val="tx2"/>
                    </a:gs>
                    <a:gs pos="39000">
                      <a:schemeClr val="tx2"/>
                    </a:gs>
                  </a:gsLst>
                  <a:lin ang="5400000" scaled="0"/>
                </a:gradFill>
                <a:latin typeface="+mj-lt"/>
                <a:ea typeface="+mn-ea"/>
                <a:cs typeface="+mn-cs"/>
              </a:defRPr>
            </a:lvl1pPr>
            <a:lvl2pPr marL="285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223838"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76250"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739775" marR="0" indent="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42" rtl="0" eaLnBrk="1" fontAlgn="auto" latinLnBrk="0" hangingPunct="1">
              <a:lnSpc>
                <a:spcPct val="90000"/>
              </a:lnSpc>
              <a:spcBef>
                <a:spcPct val="20000"/>
              </a:spcBef>
              <a:spcAft>
                <a:spcPts val="0"/>
              </a:spcAft>
              <a:buClr>
                <a:srgbClr val="505050"/>
              </a:buClr>
              <a:buSzPct val="90000"/>
              <a:buFont typeface="Wingdings" panose="05000000000000000000" pitchFamily="2" charset="2"/>
              <a:buNone/>
              <a:tabLst/>
              <a:defRPr/>
            </a:pPr>
            <a:r>
              <a:rPr kumimoji="0" lang="en-US" sz="3200" b="1"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Weighed Financial &amp; Functional Requirements</a:t>
            </a:r>
            <a:endPar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5" name="Right Arrow 4"/>
          <p:cNvSpPr/>
          <p:nvPr/>
        </p:nvSpPr>
        <p:spPr bwMode="auto">
          <a:xfrm>
            <a:off x="6158559" y="2786753"/>
            <a:ext cx="761999" cy="1035445"/>
          </a:xfrm>
          <a:prstGeom prst="rightArrow">
            <a:avLst/>
          </a:prstGeom>
          <a:solidFill>
            <a:schemeClr val="bg1"/>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776927" rtl="0" eaLnBrk="1" fontAlgn="base" latinLnBrk="0" hangingPunct="1">
              <a:lnSpc>
                <a:spcPct val="90000"/>
              </a:lnSpc>
              <a:spcBef>
                <a:spcPct val="0"/>
              </a:spcBef>
              <a:spcAft>
                <a:spcPct val="0"/>
              </a:spcAft>
              <a:buClrTx/>
              <a:buSzTx/>
              <a:buFontTx/>
              <a:buNone/>
              <a:tabLst/>
              <a:defRPr/>
            </a:pPr>
            <a:endParaRPr kumimoji="0" lang="en-US" sz="1800" b="0" i="0" u="none" strike="noStrike" kern="0" cap="none" spc="0" normalizeH="0" baseline="0" noProof="0" dirty="0" smtClean="0">
              <a:ln>
                <a:solidFill>
                  <a:srgbClr val="FFFFFF">
                    <a:alpha val="0"/>
                  </a:srgbClr>
                </a:solidFill>
              </a:ln>
              <a:gradFill>
                <a:gsLst>
                  <a:gs pos="56637">
                    <a:srgbClr val="FFFFFF"/>
                  </a:gs>
                  <a:gs pos="11000">
                    <a:srgbClr val="FFFFFF"/>
                  </a:gs>
                </a:gsLst>
                <a:lin ang="5400000" scaled="0"/>
              </a:gradFill>
              <a:effectLst/>
              <a:uLnTx/>
              <a:uFillTx/>
              <a:latin typeface="Segoe UI"/>
              <a:ea typeface="+mn-ea"/>
              <a:cs typeface="+mn-cs"/>
            </a:endParaRPr>
          </a:p>
        </p:txBody>
      </p:sp>
      <p:sp>
        <p:nvSpPr>
          <p:cNvPr id="6" name="TextBox 5"/>
          <p:cNvSpPr txBox="1"/>
          <p:nvPr/>
        </p:nvSpPr>
        <p:spPr>
          <a:xfrm>
            <a:off x="7160156" y="3894417"/>
            <a:ext cx="4992935" cy="1625060"/>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US" sz="4800" b="0" i="0" u="none" strike="noStrike" kern="1200" cap="none" spc="0" normalizeH="0" baseline="0" noProof="0" dirty="0" smtClean="0">
                <a:ln>
                  <a:noFill/>
                </a:ln>
                <a:gradFill>
                  <a:gsLst>
                    <a:gs pos="2655">
                      <a:srgbClr val="FFFFFF"/>
                    </a:gs>
                    <a:gs pos="68000">
                      <a:srgbClr val="FFFFFF"/>
                    </a:gs>
                  </a:gsLst>
                  <a:lin ang="5400000" scaled="0"/>
                </a:gradFill>
                <a:effectLst/>
                <a:uLnTx/>
                <a:uFillTx/>
                <a:latin typeface="Segoe UI Light"/>
                <a:ea typeface="+mn-ea"/>
                <a:cs typeface="+mn-cs"/>
              </a:rPr>
              <a:t>The Modern Data Warehouse</a:t>
            </a:r>
            <a:endParaRPr kumimoji="0" lang="en-US" sz="4800" b="0" i="0" u="none" strike="noStrike" kern="1200" cap="none" spc="0" normalizeH="0" baseline="0" noProof="0" dirty="0" smtClean="0">
              <a:ln>
                <a:noFill/>
              </a:ln>
              <a:gradFill>
                <a:gsLst>
                  <a:gs pos="2917">
                    <a:srgbClr val="505050"/>
                  </a:gs>
                  <a:gs pos="30000">
                    <a:srgbClr val="505050"/>
                  </a:gs>
                </a:gsLst>
                <a:lin ang="5400000" scaled="0"/>
              </a:gradFill>
              <a:effectLst/>
              <a:uLnTx/>
              <a:uFillTx/>
              <a:latin typeface="Segoe UI"/>
              <a:ea typeface="+mn-ea"/>
              <a:cs typeface="+mn-cs"/>
            </a:endParaRPr>
          </a:p>
        </p:txBody>
      </p:sp>
      <p:sp>
        <p:nvSpPr>
          <p:cNvPr id="79" name="Freeform 78"/>
          <p:cNvSpPr/>
          <p:nvPr>
            <p:custDataLst>
              <p:tags r:id="rId1"/>
            </p:custDataLst>
          </p:nvPr>
        </p:nvSpPr>
        <p:spPr>
          <a:xfrm>
            <a:off x="9497219" y="2103039"/>
            <a:ext cx="994447" cy="1003002"/>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ysClr val="window" lastClr="FFFFFF"/>
              </a:solidFill>
              <a:effectLst/>
              <a:uLnTx/>
              <a:uFillTx/>
              <a:latin typeface="Arial"/>
              <a:ea typeface="+mn-ea"/>
              <a:cs typeface="+mn-cs"/>
            </a:endParaRPr>
          </a:p>
        </p:txBody>
      </p:sp>
      <p:pic>
        <p:nvPicPr>
          <p:cNvPr id="80" name="Picture 79"/>
          <p:cNvPicPr>
            <a:picLocks noChangeAspect="1"/>
          </p:cNvPicPr>
          <p:nvPr/>
        </p:nvPicPr>
        <p:blipFill>
          <a:blip r:embed="rId4" cstate="screen">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327855" y="470675"/>
            <a:ext cx="1666588" cy="1223402"/>
          </a:xfrm>
          <a:prstGeom prst="rect">
            <a:avLst/>
          </a:prstGeom>
          <a:ln>
            <a:noFill/>
          </a:ln>
        </p:spPr>
      </p:pic>
      <p:grpSp>
        <p:nvGrpSpPr>
          <p:cNvPr id="81" name="Group 80"/>
          <p:cNvGrpSpPr/>
          <p:nvPr/>
        </p:nvGrpSpPr>
        <p:grpSpPr>
          <a:xfrm>
            <a:off x="7066925" y="574406"/>
            <a:ext cx="962252" cy="1006493"/>
            <a:chOff x="3101394" y="1972428"/>
            <a:chExt cx="499837" cy="474816"/>
          </a:xfrm>
        </p:grpSpPr>
        <p:sp>
          <p:nvSpPr>
            <p:cNvPr id="82" name="Freeform 81"/>
            <p:cNvSpPr/>
            <p:nvPr/>
          </p:nvSpPr>
          <p:spPr>
            <a:xfrm>
              <a:off x="3101394" y="1972428"/>
              <a:ext cx="499837" cy="474816"/>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sp>
          <p:nvSpPr>
            <p:cNvPr id="83" name="Oval 82"/>
            <p:cNvSpPr/>
            <p:nvPr/>
          </p:nvSpPr>
          <p:spPr>
            <a:xfrm>
              <a:off x="3125757" y="1991025"/>
              <a:ext cx="440656" cy="7969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84" name="Freeform 15"/>
          <p:cNvSpPr>
            <a:spLocks noEditPoints="1"/>
          </p:cNvSpPr>
          <p:nvPr/>
        </p:nvSpPr>
        <p:spPr bwMode="auto">
          <a:xfrm>
            <a:off x="10422798" y="450110"/>
            <a:ext cx="555419" cy="1130789"/>
          </a:xfrm>
          <a:custGeom>
            <a:avLst/>
            <a:gdLst>
              <a:gd name="T0" fmla="*/ 248 w 312"/>
              <a:gd name="T1" fmla="*/ 48 h 641"/>
              <a:gd name="T2" fmla="*/ 71 w 312"/>
              <a:gd name="T3" fmla="*/ 0 h 641"/>
              <a:gd name="T4" fmla="*/ 258 w 312"/>
              <a:gd name="T5" fmla="*/ 641 h 641"/>
              <a:gd name="T6" fmla="*/ 312 w 312"/>
              <a:gd name="T7" fmla="*/ 10 h 641"/>
              <a:gd name="T8" fmla="*/ 258 w 312"/>
              <a:gd name="T9" fmla="*/ 641 h 641"/>
              <a:gd name="T10" fmla="*/ 248 w 312"/>
              <a:gd name="T11" fmla="*/ 55 h 641"/>
              <a:gd name="T12" fmla="*/ 0 w 312"/>
              <a:gd name="T13" fmla="*/ 641 h 641"/>
              <a:gd name="T14" fmla="*/ 19 w 312"/>
              <a:gd name="T15" fmla="*/ 107 h 641"/>
              <a:gd name="T16" fmla="*/ 232 w 312"/>
              <a:gd name="T17" fmla="*/ 78 h 641"/>
              <a:gd name="T18" fmla="*/ 19 w 312"/>
              <a:gd name="T19" fmla="*/ 107 h 641"/>
              <a:gd name="T20" fmla="*/ 232 w 312"/>
              <a:gd name="T21" fmla="*/ 135 h 641"/>
              <a:gd name="T22" fmla="*/ 19 w 312"/>
              <a:gd name="T23" fmla="*/ 121 h 641"/>
              <a:gd name="T24" fmla="*/ 19 w 312"/>
              <a:gd name="T25" fmla="*/ 166 h 641"/>
              <a:gd name="T26" fmla="*/ 232 w 312"/>
              <a:gd name="T27" fmla="*/ 152 h 641"/>
              <a:gd name="T28" fmla="*/ 19 w 312"/>
              <a:gd name="T29" fmla="*/ 166 h 641"/>
              <a:gd name="T30" fmla="*/ 232 w 312"/>
              <a:gd name="T31" fmla="*/ 196 h 641"/>
              <a:gd name="T32" fmla="*/ 19 w 312"/>
              <a:gd name="T33" fmla="*/ 182 h 641"/>
              <a:gd name="T34" fmla="*/ 19 w 312"/>
              <a:gd name="T35" fmla="*/ 227 h 641"/>
              <a:gd name="T36" fmla="*/ 232 w 312"/>
              <a:gd name="T37" fmla="*/ 213 h 641"/>
              <a:gd name="T38" fmla="*/ 19 w 312"/>
              <a:gd name="T39" fmla="*/ 227 h 641"/>
              <a:gd name="T40" fmla="*/ 232 w 312"/>
              <a:gd name="T41" fmla="*/ 258 h 641"/>
              <a:gd name="T42" fmla="*/ 19 w 312"/>
              <a:gd name="T43" fmla="*/ 244 h 641"/>
              <a:gd name="T44" fmla="*/ 19 w 312"/>
              <a:gd name="T45" fmla="*/ 289 h 641"/>
              <a:gd name="T46" fmla="*/ 232 w 312"/>
              <a:gd name="T47" fmla="*/ 274 h 641"/>
              <a:gd name="T48" fmla="*/ 19 w 312"/>
              <a:gd name="T49" fmla="*/ 289 h 641"/>
              <a:gd name="T50" fmla="*/ 232 w 312"/>
              <a:gd name="T51" fmla="*/ 319 h 641"/>
              <a:gd name="T52" fmla="*/ 19 w 312"/>
              <a:gd name="T53" fmla="*/ 305 h 641"/>
              <a:gd name="T54" fmla="*/ 19 w 312"/>
              <a:gd name="T55" fmla="*/ 352 h 641"/>
              <a:gd name="T56" fmla="*/ 232 w 312"/>
              <a:gd name="T57" fmla="*/ 338 h 641"/>
              <a:gd name="T58" fmla="*/ 19 w 312"/>
              <a:gd name="T59" fmla="*/ 352 h 641"/>
              <a:gd name="T60" fmla="*/ 232 w 312"/>
              <a:gd name="T61" fmla="*/ 383 h 641"/>
              <a:gd name="T62" fmla="*/ 19 w 312"/>
              <a:gd name="T63" fmla="*/ 369 h 641"/>
              <a:gd name="T64" fmla="*/ 19 w 312"/>
              <a:gd name="T65" fmla="*/ 414 h 641"/>
              <a:gd name="T66" fmla="*/ 232 w 312"/>
              <a:gd name="T67" fmla="*/ 400 h 641"/>
              <a:gd name="T68" fmla="*/ 19 w 312"/>
              <a:gd name="T69" fmla="*/ 414 h 641"/>
              <a:gd name="T70" fmla="*/ 232 w 312"/>
              <a:gd name="T71" fmla="*/ 445 h 641"/>
              <a:gd name="T72" fmla="*/ 19 w 312"/>
              <a:gd name="T73" fmla="*/ 4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641">
                <a:moveTo>
                  <a:pt x="312" y="0"/>
                </a:moveTo>
                <a:lnTo>
                  <a:pt x="248" y="48"/>
                </a:lnTo>
                <a:lnTo>
                  <a:pt x="5" y="48"/>
                </a:lnTo>
                <a:lnTo>
                  <a:pt x="71" y="0"/>
                </a:lnTo>
                <a:lnTo>
                  <a:pt x="312" y="0"/>
                </a:lnTo>
                <a:close/>
                <a:moveTo>
                  <a:pt x="258" y="641"/>
                </a:moveTo>
                <a:lnTo>
                  <a:pt x="312" y="572"/>
                </a:lnTo>
                <a:lnTo>
                  <a:pt x="312" y="10"/>
                </a:lnTo>
                <a:lnTo>
                  <a:pt x="258" y="52"/>
                </a:lnTo>
                <a:lnTo>
                  <a:pt x="258" y="641"/>
                </a:lnTo>
                <a:close/>
                <a:moveTo>
                  <a:pt x="0" y="55"/>
                </a:moveTo>
                <a:lnTo>
                  <a:pt x="248" y="55"/>
                </a:lnTo>
                <a:lnTo>
                  <a:pt x="248" y="641"/>
                </a:lnTo>
                <a:lnTo>
                  <a:pt x="0" y="641"/>
                </a:lnTo>
                <a:lnTo>
                  <a:pt x="0" y="55"/>
                </a:lnTo>
                <a:close/>
                <a:moveTo>
                  <a:pt x="19" y="107"/>
                </a:moveTo>
                <a:lnTo>
                  <a:pt x="232" y="107"/>
                </a:lnTo>
                <a:lnTo>
                  <a:pt x="232" y="78"/>
                </a:lnTo>
                <a:lnTo>
                  <a:pt x="19" y="78"/>
                </a:lnTo>
                <a:lnTo>
                  <a:pt x="19" y="107"/>
                </a:lnTo>
                <a:close/>
                <a:moveTo>
                  <a:pt x="19" y="135"/>
                </a:moveTo>
                <a:lnTo>
                  <a:pt x="232" y="135"/>
                </a:lnTo>
                <a:lnTo>
                  <a:pt x="232" y="121"/>
                </a:lnTo>
                <a:lnTo>
                  <a:pt x="19" y="121"/>
                </a:lnTo>
                <a:lnTo>
                  <a:pt x="19" y="135"/>
                </a:lnTo>
                <a:close/>
                <a:moveTo>
                  <a:pt x="19" y="166"/>
                </a:moveTo>
                <a:lnTo>
                  <a:pt x="232" y="166"/>
                </a:lnTo>
                <a:lnTo>
                  <a:pt x="232" y="152"/>
                </a:lnTo>
                <a:lnTo>
                  <a:pt x="19" y="152"/>
                </a:lnTo>
                <a:lnTo>
                  <a:pt x="19" y="166"/>
                </a:lnTo>
                <a:close/>
                <a:moveTo>
                  <a:pt x="19" y="196"/>
                </a:moveTo>
                <a:lnTo>
                  <a:pt x="232" y="196"/>
                </a:lnTo>
                <a:lnTo>
                  <a:pt x="232" y="182"/>
                </a:lnTo>
                <a:lnTo>
                  <a:pt x="19" y="182"/>
                </a:lnTo>
                <a:lnTo>
                  <a:pt x="19" y="196"/>
                </a:lnTo>
                <a:close/>
                <a:moveTo>
                  <a:pt x="19" y="227"/>
                </a:moveTo>
                <a:lnTo>
                  <a:pt x="232" y="227"/>
                </a:lnTo>
                <a:lnTo>
                  <a:pt x="232" y="213"/>
                </a:lnTo>
                <a:lnTo>
                  <a:pt x="19" y="213"/>
                </a:lnTo>
                <a:lnTo>
                  <a:pt x="19" y="227"/>
                </a:lnTo>
                <a:close/>
                <a:moveTo>
                  <a:pt x="19" y="258"/>
                </a:moveTo>
                <a:lnTo>
                  <a:pt x="232" y="258"/>
                </a:lnTo>
                <a:lnTo>
                  <a:pt x="232" y="244"/>
                </a:lnTo>
                <a:lnTo>
                  <a:pt x="19" y="244"/>
                </a:lnTo>
                <a:lnTo>
                  <a:pt x="19" y="258"/>
                </a:lnTo>
                <a:close/>
                <a:moveTo>
                  <a:pt x="19" y="289"/>
                </a:moveTo>
                <a:lnTo>
                  <a:pt x="232" y="289"/>
                </a:lnTo>
                <a:lnTo>
                  <a:pt x="232" y="274"/>
                </a:lnTo>
                <a:lnTo>
                  <a:pt x="19" y="274"/>
                </a:lnTo>
                <a:lnTo>
                  <a:pt x="19" y="289"/>
                </a:lnTo>
                <a:close/>
                <a:moveTo>
                  <a:pt x="19" y="319"/>
                </a:moveTo>
                <a:lnTo>
                  <a:pt x="232" y="319"/>
                </a:lnTo>
                <a:lnTo>
                  <a:pt x="232" y="305"/>
                </a:lnTo>
                <a:lnTo>
                  <a:pt x="19" y="305"/>
                </a:lnTo>
                <a:lnTo>
                  <a:pt x="19" y="319"/>
                </a:lnTo>
                <a:close/>
                <a:moveTo>
                  <a:pt x="19" y="352"/>
                </a:moveTo>
                <a:lnTo>
                  <a:pt x="232" y="352"/>
                </a:lnTo>
                <a:lnTo>
                  <a:pt x="232" y="338"/>
                </a:lnTo>
                <a:lnTo>
                  <a:pt x="19" y="338"/>
                </a:lnTo>
                <a:lnTo>
                  <a:pt x="19" y="352"/>
                </a:lnTo>
                <a:close/>
                <a:moveTo>
                  <a:pt x="19" y="383"/>
                </a:moveTo>
                <a:lnTo>
                  <a:pt x="232" y="383"/>
                </a:lnTo>
                <a:lnTo>
                  <a:pt x="232" y="369"/>
                </a:lnTo>
                <a:lnTo>
                  <a:pt x="19" y="369"/>
                </a:lnTo>
                <a:lnTo>
                  <a:pt x="19" y="383"/>
                </a:lnTo>
                <a:close/>
                <a:moveTo>
                  <a:pt x="19" y="414"/>
                </a:moveTo>
                <a:lnTo>
                  <a:pt x="232" y="414"/>
                </a:lnTo>
                <a:lnTo>
                  <a:pt x="232" y="400"/>
                </a:lnTo>
                <a:lnTo>
                  <a:pt x="19" y="400"/>
                </a:lnTo>
                <a:lnTo>
                  <a:pt x="19" y="414"/>
                </a:lnTo>
                <a:close/>
                <a:moveTo>
                  <a:pt x="19" y="445"/>
                </a:moveTo>
                <a:lnTo>
                  <a:pt x="232" y="445"/>
                </a:lnTo>
                <a:lnTo>
                  <a:pt x="232" y="430"/>
                </a:lnTo>
                <a:lnTo>
                  <a:pt x="19" y="430"/>
                </a:lnTo>
                <a:lnTo>
                  <a:pt x="19" y="44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grpSp>
        <p:nvGrpSpPr>
          <p:cNvPr id="85" name="Group 84"/>
          <p:cNvGrpSpPr/>
          <p:nvPr/>
        </p:nvGrpSpPr>
        <p:grpSpPr>
          <a:xfrm>
            <a:off x="8063965" y="1933419"/>
            <a:ext cx="759434" cy="1311865"/>
            <a:chOff x="8100728" y="1873319"/>
            <a:chExt cx="355028" cy="618876"/>
          </a:xfrm>
        </p:grpSpPr>
        <p:sp>
          <p:nvSpPr>
            <p:cNvPr id="86" name="Freeform 85"/>
            <p:cNvSpPr>
              <a:spLocks/>
            </p:cNvSpPr>
            <p:nvPr/>
          </p:nvSpPr>
          <p:spPr bwMode="auto">
            <a:xfrm>
              <a:off x="8147936" y="2371394"/>
              <a:ext cx="307819" cy="120801"/>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400" b="1" i="0" u="none" strike="noStrike" kern="0" cap="all" spc="0" normalizeH="0" baseline="0" noProof="0" dirty="0">
                <a:ln>
                  <a:noFill/>
                </a:ln>
                <a:solidFill>
                  <a:srgbClr val="000000"/>
                </a:solidFill>
                <a:effectLst/>
                <a:uLnTx/>
                <a:uFillTx/>
                <a:latin typeface="Segoe UI"/>
                <a:ea typeface="+mn-ea"/>
                <a:cs typeface="+mn-cs"/>
              </a:endParaRPr>
            </a:p>
          </p:txBody>
        </p:sp>
        <p:sp>
          <p:nvSpPr>
            <p:cNvPr id="87" name="Freeform 86"/>
            <p:cNvSpPr>
              <a:spLocks noEditPoints="1"/>
            </p:cNvSpPr>
            <p:nvPr/>
          </p:nvSpPr>
          <p:spPr bwMode="auto">
            <a:xfrm>
              <a:off x="8100728" y="1873319"/>
              <a:ext cx="355028" cy="479680"/>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400" b="1" i="0" u="none" strike="noStrike" kern="0" cap="all"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3313569684"/>
      </p:ext>
    </p:extLst>
  </p:cSld>
  <p:clrMapOvr>
    <a:masterClrMapping/>
  </p:clrMapOvr>
  <p:transition>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Rectangle 4"/>
          <p:cNvSpPr/>
          <p:nvPr/>
        </p:nvSpPr>
        <p:spPr bwMode="gray">
          <a:xfrm>
            <a:off x="0" y="6537325"/>
            <a:ext cx="12435840" cy="457200"/>
          </a:xfrm>
          <a:prstGeom prst="rect">
            <a:avLst/>
          </a:prstGeom>
          <a:solidFill>
            <a:schemeClr val="bg2">
              <a:lumMod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39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7" name="Rectangle 6"/>
          <p:cNvSpPr/>
          <p:nvPr/>
        </p:nvSpPr>
        <p:spPr bwMode="auto">
          <a:xfrm>
            <a:off x="3526971" y="0"/>
            <a:ext cx="383178" cy="14804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8" name="Rectangle 7"/>
          <p:cNvSpPr/>
          <p:nvPr/>
        </p:nvSpPr>
        <p:spPr bwMode="auto">
          <a:xfrm>
            <a:off x="3352800" y="95794"/>
            <a:ext cx="374469" cy="374469"/>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9" name="Rectangle 8"/>
          <p:cNvSpPr/>
          <p:nvPr/>
        </p:nvSpPr>
        <p:spPr bwMode="auto">
          <a:xfrm>
            <a:off x="3971109" y="148046"/>
            <a:ext cx="522514" cy="52251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0" name="Rectangle 9"/>
          <p:cNvSpPr/>
          <p:nvPr/>
        </p:nvSpPr>
        <p:spPr bwMode="auto">
          <a:xfrm>
            <a:off x="4110446" y="0"/>
            <a:ext cx="818605" cy="28738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1" name="Rectangle 10"/>
          <p:cNvSpPr/>
          <p:nvPr/>
        </p:nvSpPr>
        <p:spPr bwMode="auto">
          <a:xfrm>
            <a:off x="5529943" y="670560"/>
            <a:ext cx="235131" cy="33963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3" name="Rectangle 12"/>
          <p:cNvSpPr/>
          <p:nvPr/>
        </p:nvSpPr>
        <p:spPr bwMode="auto">
          <a:xfrm>
            <a:off x="6287589" y="1123406"/>
            <a:ext cx="461554" cy="46155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5" name="Rectangle 14"/>
          <p:cNvSpPr/>
          <p:nvPr/>
        </p:nvSpPr>
        <p:spPr bwMode="auto">
          <a:xfrm>
            <a:off x="7715794" y="1741714"/>
            <a:ext cx="348343" cy="34834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6" name="Rectangle 15"/>
          <p:cNvSpPr/>
          <p:nvPr/>
        </p:nvSpPr>
        <p:spPr bwMode="auto">
          <a:xfrm>
            <a:off x="8290560" y="1584960"/>
            <a:ext cx="391886" cy="39188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7" name="Rectangle 16"/>
          <p:cNvSpPr/>
          <p:nvPr/>
        </p:nvSpPr>
        <p:spPr bwMode="auto">
          <a:xfrm>
            <a:off x="8856617" y="1611085"/>
            <a:ext cx="209006" cy="20900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8" name="Rectangle 17"/>
          <p:cNvSpPr/>
          <p:nvPr/>
        </p:nvSpPr>
        <p:spPr bwMode="auto">
          <a:xfrm>
            <a:off x="9326880" y="1584960"/>
            <a:ext cx="235131" cy="235131"/>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1" name="Rectangle 20"/>
          <p:cNvSpPr/>
          <p:nvPr/>
        </p:nvSpPr>
        <p:spPr bwMode="auto">
          <a:xfrm>
            <a:off x="9553303" y="1193074"/>
            <a:ext cx="322217" cy="322217"/>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2" name="Rectangle 21"/>
          <p:cNvSpPr/>
          <p:nvPr/>
        </p:nvSpPr>
        <p:spPr bwMode="auto">
          <a:xfrm>
            <a:off x="10354491" y="1010194"/>
            <a:ext cx="243840" cy="243840"/>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3" name="Rectangle 22"/>
          <p:cNvSpPr/>
          <p:nvPr/>
        </p:nvSpPr>
        <p:spPr bwMode="auto">
          <a:xfrm>
            <a:off x="10798628" y="470264"/>
            <a:ext cx="583476" cy="58347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4" name="Rectangle 23"/>
          <p:cNvSpPr/>
          <p:nvPr/>
        </p:nvSpPr>
        <p:spPr bwMode="auto">
          <a:xfrm>
            <a:off x="11486606" y="209006"/>
            <a:ext cx="444137" cy="46155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5" name="Rectangle 24"/>
          <p:cNvSpPr/>
          <p:nvPr/>
        </p:nvSpPr>
        <p:spPr bwMode="auto">
          <a:xfrm>
            <a:off x="12340046" y="0"/>
            <a:ext cx="96429" cy="47026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32" name="Rectangle 31"/>
          <p:cNvSpPr/>
          <p:nvPr/>
        </p:nvSpPr>
        <p:spPr bwMode="auto">
          <a:xfrm>
            <a:off x="4859382" y="539932"/>
            <a:ext cx="531223" cy="5051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3" name="Rectangle 32"/>
          <p:cNvSpPr/>
          <p:nvPr/>
        </p:nvSpPr>
        <p:spPr bwMode="auto">
          <a:xfrm>
            <a:off x="5765074" y="470263"/>
            <a:ext cx="836023" cy="8360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5" name="Rectangle 34"/>
          <p:cNvSpPr/>
          <p:nvPr/>
        </p:nvSpPr>
        <p:spPr bwMode="auto">
          <a:xfrm>
            <a:off x="6995804" y="1036322"/>
            <a:ext cx="397773" cy="39777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6" name="Rectangle 35"/>
          <p:cNvSpPr/>
          <p:nvPr/>
        </p:nvSpPr>
        <p:spPr bwMode="auto">
          <a:xfrm>
            <a:off x="7323908" y="1365796"/>
            <a:ext cx="487680" cy="48768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8" name="Rectangle 37"/>
          <p:cNvSpPr/>
          <p:nvPr/>
        </p:nvSpPr>
        <p:spPr bwMode="auto">
          <a:xfrm>
            <a:off x="7994467" y="1367244"/>
            <a:ext cx="348343" cy="34834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9" name="Rectangle 38"/>
          <p:cNvSpPr/>
          <p:nvPr/>
        </p:nvSpPr>
        <p:spPr bwMode="auto">
          <a:xfrm>
            <a:off x="8438604" y="1062449"/>
            <a:ext cx="461551" cy="4615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0" name="Rectangle 39"/>
          <p:cNvSpPr/>
          <p:nvPr/>
        </p:nvSpPr>
        <p:spPr bwMode="auto">
          <a:xfrm>
            <a:off x="8978536" y="1442804"/>
            <a:ext cx="281492" cy="2814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1" name="Rectangle 40"/>
          <p:cNvSpPr/>
          <p:nvPr/>
        </p:nvSpPr>
        <p:spPr bwMode="auto">
          <a:xfrm>
            <a:off x="10014857" y="687978"/>
            <a:ext cx="452846" cy="45284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2" name="Rectangle 41"/>
          <p:cNvSpPr/>
          <p:nvPr/>
        </p:nvSpPr>
        <p:spPr bwMode="auto">
          <a:xfrm>
            <a:off x="10598331" y="209006"/>
            <a:ext cx="618308" cy="61830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3" name="Rectangle 42"/>
          <p:cNvSpPr/>
          <p:nvPr/>
        </p:nvSpPr>
        <p:spPr bwMode="auto">
          <a:xfrm>
            <a:off x="11669485" y="0"/>
            <a:ext cx="766989" cy="28738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5" name="Rectangle 44"/>
          <p:cNvSpPr/>
          <p:nvPr/>
        </p:nvSpPr>
        <p:spPr bwMode="auto">
          <a:xfrm>
            <a:off x="5468983" y="0"/>
            <a:ext cx="478971" cy="37446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6" name="Rectangle 45"/>
          <p:cNvSpPr/>
          <p:nvPr/>
        </p:nvSpPr>
        <p:spPr bwMode="auto">
          <a:xfrm>
            <a:off x="6069877" y="-358"/>
            <a:ext cx="287382" cy="17452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7" name="Rectangle 46"/>
          <p:cNvSpPr/>
          <p:nvPr/>
        </p:nvSpPr>
        <p:spPr bwMode="auto">
          <a:xfrm>
            <a:off x="6518366" y="409303"/>
            <a:ext cx="627019" cy="62701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8" name="Rectangle 47"/>
          <p:cNvSpPr/>
          <p:nvPr/>
        </p:nvSpPr>
        <p:spPr bwMode="auto">
          <a:xfrm>
            <a:off x="7245530" y="509451"/>
            <a:ext cx="627018" cy="627018"/>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9" name="Rectangle 48"/>
          <p:cNvSpPr/>
          <p:nvPr/>
        </p:nvSpPr>
        <p:spPr bwMode="auto">
          <a:xfrm>
            <a:off x="7715794" y="827312"/>
            <a:ext cx="426722" cy="426722"/>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1" name="Rectangle 60"/>
          <p:cNvSpPr/>
          <p:nvPr/>
        </p:nvSpPr>
        <p:spPr bwMode="auto">
          <a:xfrm>
            <a:off x="7924802" y="-10163"/>
            <a:ext cx="499208" cy="8418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3" name="Rectangle 62"/>
          <p:cNvSpPr/>
          <p:nvPr/>
        </p:nvSpPr>
        <p:spPr bwMode="auto">
          <a:xfrm>
            <a:off x="8290562" y="155723"/>
            <a:ext cx="319312" cy="319312"/>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4" name="Rectangle 63"/>
          <p:cNvSpPr/>
          <p:nvPr/>
        </p:nvSpPr>
        <p:spPr bwMode="auto">
          <a:xfrm>
            <a:off x="8544598" y="0"/>
            <a:ext cx="162009" cy="74023"/>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7" name="Rectangle 66"/>
          <p:cNvSpPr/>
          <p:nvPr/>
        </p:nvSpPr>
        <p:spPr bwMode="auto">
          <a:xfrm>
            <a:off x="9406712" y="419466"/>
            <a:ext cx="468808" cy="468808"/>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8" name="Rectangle 67"/>
          <p:cNvSpPr/>
          <p:nvPr/>
        </p:nvSpPr>
        <p:spPr bwMode="auto">
          <a:xfrm>
            <a:off x="9743438" y="141248"/>
            <a:ext cx="512439" cy="51243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6" name="Rectangle 65"/>
          <p:cNvSpPr/>
          <p:nvPr/>
        </p:nvSpPr>
        <p:spPr bwMode="auto">
          <a:xfrm>
            <a:off x="8923512" y="482188"/>
            <a:ext cx="554134" cy="55413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1" name="Rectangle 50"/>
          <p:cNvSpPr/>
          <p:nvPr/>
        </p:nvSpPr>
        <p:spPr bwMode="auto">
          <a:xfrm>
            <a:off x="6357259" y="-358"/>
            <a:ext cx="714101" cy="374827"/>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2" name="Rectangle 51"/>
          <p:cNvSpPr/>
          <p:nvPr/>
        </p:nvSpPr>
        <p:spPr bwMode="auto">
          <a:xfrm>
            <a:off x="7699407" y="126274"/>
            <a:ext cx="596538" cy="596538"/>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3" name="Rectangle 52"/>
          <p:cNvSpPr/>
          <p:nvPr/>
        </p:nvSpPr>
        <p:spPr bwMode="auto">
          <a:xfrm>
            <a:off x="8486503" y="709747"/>
            <a:ext cx="246742" cy="246742"/>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5" name="Rectangle 54"/>
          <p:cNvSpPr/>
          <p:nvPr/>
        </p:nvSpPr>
        <p:spPr bwMode="auto">
          <a:xfrm>
            <a:off x="9547416" y="0"/>
            <a:ext cx="524046" cy="377097"/>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7" name="Rectangle 56"/>
          <p:cNvSpPr/>
          <p:nvPr/>
        </p:nvSpPr>
        <p:spPr bwMode="auto">
          <a:xfrm>
            <a:off x="10252553" y="-358"/>
            <a:ext cx="426720" cy="409661"/>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8" name="Rectangle 57"/>
          <p:cNvSpPr/>
          <p:nvPr/>
        </p:nvSpPr>
        <p:spPr bwMode="auto">
          <a:xfrm>
            <a:off x="10645082" y="0"/>
            <a:ext cx="549089" cy="74023"/>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4" name="Rectangle 53"/>
          <p:cNvSpPr/>
          <p:nvPr/>
        </p:nvSpPr>
        <p:spPr bwMode="auto">
          <a:xfrm>
            <a:off x="8710063" y="4351"/>
            <a:ext cx="624072" cy="595631"/>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70" name="Rectangle 69"/>
          <p:cNvSpPr/>
          <p:nvPr/>
        </p:nvSpPr>
        <p:spPr bwMode="auto">
          <a:xfrm>
            <a:off x="9199757" y="925442"/>
            <a:ext cx="543681" cy="543681"/>
          </a:xfrm>
          <a:prstGeom prst="rect">
            <a:avLst/>
          </a:prstGeom>
          <a:solidFill>
            <a:schemeClr val="bg1"/>
          </a:solidFill>
          <a:ln>
            <a:noFill/>
            <a:headEnd type="none" w="med" len="med"/>
            <a:tailEnd type="none" w="med" len="med"/>
          </a:ln>
          <a:effectLst>
            <a:glow rad="1905000">
              <a:schemeClr val="bg1">
                <a:alpha val="7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28" name="Rectangle 27"/>
          <p:cNvSpPr/>
          <p:nvPr/>
        </p:nvSpPr>
        <p:spPr bwMode="auto">
          <a:xfrm>
            <a:off x="5059680" y="0"/>
            <a:ext cx="522514" cy="25254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60" name="Rectangle 59"/>
          <p:cNvSpPr/>
          <p:nvPr/>
        </p:nvSpPr>
        <p:spPr bwMode="auto">
          <a:xfrm>
            <a:off x="7071360" y="-358"/>
            <a:ext cx="330923" cy="23548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9" name="Rectangle 58"/>
          <p:cNvSpPr/>
          <p:nvPr/>
        </p:nvSpPr>
        <p:spPr bwMode="auto">
          <a:xfrm>
            <a:off x="7393577" y="24671"/>
            <a:ext cx="348345" cy="3483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14" name="Rectangle 13"/>
          <p:cNvSpPr/>
          <p:nvPr/>
        </p:nvSpPr>
        <p:spPr bwMode="auto">
          <a:xfrm>
            <a:off x="6888480" y="1393371"/>
            <a:ext cx="243840" cy="243840"/>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65" name="Rectangle 64"/>
          <p:cNvSpPr/>
          <p:nvPr/>
        </p:nvSpPr>
        <p:spPr bwMode="auto">
          <a:xfrm>
            <a:off x="9334134" y="-10162"/>
            <a:ext cx="463283" cy="11844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9" name="Title 3"/>
          <p:cNvSpPr txBox="1">
            <a:spLocks/>
          </p:cNvSpPr>
          <p:nvPr/>
        </p:nvSpPr>
        <p:spPr>
          <a:xfrm>
            <a:off x="274701" y="2125677"/>
            <a:ext cx="10079789" cy="1828786"/>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pPr marL="0" marR="0" lvl="0" indent="0" algn="l" defTabSz="931863" rtl="0" eaLnBrk="1" fontAlgn="base" latinLnBrk="0" hangingPunct="1">
              <a:lnSpc>
                <a:spcPct val="90000"/>
              </a:lnSpc>
              <a:spcBef>
                <a:spcPts val="600"/>
              </a:spcBef>
              <a:spcAft>
                <a:spcPts val="600"/>
              </a:spcAft>
              <a:buClrTx/>
              <a:buSzTx/>
              <a:buFontTx/>
              <a:buNone/>
              <a:tabLst/>
              <a:defRPr/>
            </a:pPr>
            <a:r>
              <a:rPr kumimoji="0" lang="en-US" sz="5400" b="0" i="0" u="none" strike="noStrike" kern="1200" cap="none" spc="-102" normalizeH="0" baseline="0" noProof="0" dirty="0" smtClean="0">
                <a:ln w="3175">
                  <a:noFill/>
                </a:ln>
                <a:solidFill>
                  <a:srgbClr val="505050"/>
                </a:solidFill>
                <a:effectLst/>
                <a:uLnTx/>
                <a:uFillTx/>
                <a:latin typeface="Segoe UI Light"/>
                <a:cs typeface="Segoe UI" pitchFamily="34" charset="0"/>
              </a:rPr>
              <a:t>Microsoft Analytics</a:t>
            </a:r>
            <a:r>
              <a:rPr kumimoji="0" lang="en-US" sz="5400" b="0" i="0" u="none" strike="noStrike" kern="1200" cap="none" spc="-102" normalizeH="0" noProof="0" dirty="0" smtClean="0">
                <a:ln w="3175">
                  <a:noFill/>
                </a:ln>
                <a:solidFill>
                  <a:srgbClr val="505050"/>
                </a:solidFill>
                <a:effectLst/>
                <a:uLnTx/>
                <a:uFillTx/>
                <a:latin typeface="Segoe UI Light"/>
                <a:cs typeface="Segoe UI" pitchFamily="34" charset="0"/>
              </a:rPr>
              <a:t> Platform System</a:t>
            </a:r>
            <a:endParaRPr kumimoji="0" lang="en-US" sz="6600" b="0" i="0" u="none" strike="noStrike" kern="1200" cap="none" spc="0" normalizeH="0" baseline="0" noProof="0" dirty="0">
              <a:ln>
                <a:noFill/>
              </a:ln>
              <a:solidFill>
                <a:srgbClr val="505050"/>
              </a:solidFill>
              <a:effectLst/>
              <a:uLnTx/>
              <a:uFillTx/>
              <a:latin typeface="Segoe UI Light"/>
              <a:ea typeface="MS PGothic" charset="0"/>
              <a:cs typeface="Segoe UI" pitchFamily="34" charset="0"/>
            </a:endParaRPr>
          </a:p>
          <a:p>
            <a:pPr marL="0" marR="0" lvl="0" indent="0" algn="l" defTabSz="931863" rtl="0" eaLnBrk="1" fontAlgn="base" latinLnBrk="0" hangingPunct="1">
              <a:lnSpc>
                <a:spcPct val="90000"/>
              </a:lnSpc>
              <a:spcBef>
                <a:spcPts val="600"/>
              </a:spcBef>
              <a:spcAft>
                <a:spcPts val="600"/>
              </a:spcAft>
              <a:buClrTx/>
              <a:buSzTx/>
              <a:buFontTx/>
              <a:buNone/>
              <a:tabLst/>
              <a:defRPr/>
            </a:pPr>
            <a:r>
              <a:rPr lang="en-US" sz="4000" spc="0" dirty="0" smtClean="0">
                <a:ln>
                  <a:noFill/>
                </a:ln>
                <a:solidFill>
                  <a:srgbClr val="C00000"/>
                </a:solidFill>
                <a:latin typeface="Segoe UI Light"/>
                <a:ea typeface="MS PGothic" charset="0"/>
              </a:rPr>
              <a:t>Overview</a:t>
            </a:r>
            <a:endParaRPr kumimoji="0" lang="en-US" sz="4000" b="0" i="0" u="none" strike="noStrike" kern="1200" cap="none" spc="0" normalizeH="0" baseline="0" noProof="0" dirty="0">
              <a:ln>
                <a:noFill/>
              </a:ln>
              <a:solidFill>
                <a:srgbClr val="C00000"/>
              </a:solidFill>
              <a:effectLst/>
              <a:uLnTx/>
              <a:uFillTx/>
              <a:latin typeface="Segoe UI Light"/>
              <a:ea typeface="MS PGothic" charset="0"/>
              <a:cs typeface="Segoe UI" pitchFamily="34" charset="0"/>
            </a:endParaRPr>
          </a:p>
          <a:p>
            <a:pPr marL="0" marR="0" lvl="0" indent="0" algn="l" defTabSz="931863" rtl="0" eaLnBrk="1" fontAlgn="base" latinLnBrk="0" hangingPunct="1">
              <a:lnSpc>
                <a:spcPct val="90000"/>
              </a:lnSpc>
              <a:spcBef>
                <a:spcPct val="0"/>
              </a:spcBef>
              <a:spcAft>
                <a:spcPct val="0"/>
              </a:spcAft>
              <a:buClrTx/>
              <a:buSzTx/>
              <a:buFontTx/>
              <a:buNone/>
              <a:tabLst/>
              <a:defRPr/>
            </a:pPr>
            <a:endParaRPr kumimoji="0" lang="en-US" sz="5400" b="0" i="0" u="none" strike="noStrike" kern="1200" cap="none" spc="-102" normalizeH="0" baseline="0" noProof="0" dirty="0">
              <a:ln w="3175">
                <a:noFill/>
              </a:ln>
              <a:solidFill>
                <a:srgbClr val="505050"/>
              </a:solidFill>
              <a:effectLst/>
              <a:uLnTx/>
              <a:uFillTx/>
              <a:latin typeface="Segoe UI Light"/>
              <a:cs typeface="Segoe UI" pitchFamily="34" charset="0"/>
            </a:endParaRPr>
          </a:p>
        </p:txBody>
      </p:sp>
      <p:sp>
        <p:nvSpPr>
          <p:cNvPr id="71" name="Text Placeholder 4"/>
          <p:cNvSpPr txBox="1">
            <a:spLocks/>
          </p:cNvSpPr>
          <p:nvPr/>
        </p:nvSpPr>
        <p:spPr>
          <a:xfrm>
            <a:off x="274702" y="4811031"/>
            <a:ext cx="7315137" cy="1079312"/>
          </a:xfrm>
          <a:prstGeom prst="rect">
            <a:avLst/>
          </a:prstGeom>
        </p:spPr>
        <p:txBody>
          <a:bodyP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1863" rtl="0" eaLnBrk="1" fontAlgn="base" latinLnBrk="0" hangingPunct="1">
              <a:lnSpc>
                <a:spcPct val="90000"/>
              </a:lnSpc>
              <a:spcBef>
                <a:spcPct val="20000"/>
              </a:spcBef>
              <a:spcAft>
                <a:spcPct val="0"/>
              </a:spcAft>
              <a:buClrTx/>
              <a:buSzPct val="90000"/>
              <a:buFont typeface="Arial" charset="0"/>
              <a:buNone/>
              <a:tabLst/>
              <a:defRPr/>
            </a:pPr>
            <a:r>
              <a:rPr kumimoji="0" lang="en-US" sz="4000" b="0" i="0" u="none" strike="noStrike" kern="1200" cap="none" spc="0" normalizeH="0" baseline="0" noProof="0" dirty="0" smtClean="0">
                <a:ln>
                  <a:noFill/>
                </a:ln>
                <a:solidFill>
                  <a:srgbClr val="505050"/>
                </a:solidFill>
                <a:effectLst/>
                <a:uLnTx/>
                <a:uFillTx/>
                <a:latin typeface="Segoe UI Light"/>
              </a:rPr>
              <a:t>Matt Usher</a:t>
            </a:r>
          </a:p>
          <a:p>
            <a:pPr marL="0" marR="0" lvl="0" indent="0" algn="l" defTabSz="931863" rtl="0" eaLnBrk="1" fontAlgn="base" latinLnBrk="0" hangingPunct="1">
              <a:lnSpc>
                <a:spcPct val="90000"/>
              </a:lnSpc>
              <a:spcBef>
                <a:spcPct val="20000"/>
              </a:spcBef>
              <a:spcAft>
                <a:spcPct val="0"/>
              </a:spcAft>
              <a:buClrTx/>
              <a:buSzPct val="90000"/>
              <a:buFont typeface="Arial" charset="0"/>
              <a:buNone/>
              <a:tabLst/>
              <a:defRPr/>
            </a:pPr>
            <a:r>
              <a:rPr kumimoji="0" lang="en-US" sz="2000" b="0" i="0" u="none" strike="noStrike" kern="1200" cap="none" spc="0" normalizeH="0" baseline="0" noProof="0" dirty="0" smtClean="0">
                <a:ln>
                  <a:noFill/>
                </a:ln>
                <a:solidFill>
                  <a:srgbClr val="505050"/>
                </a:solidFill>
                <a:effectLst/>
                <a:uLnTx/>
                <a:uFillTx/>
                <a:latin typeface="Segoe UI Light"/>
              </a:rPr>
              <a:t>Senior Program Manager</a:t>
            </a:r>
            <a:endParaRPr kumimoji="0" lang="en-US" sz="2000" b="0" i="0" u="none" strike="noStrike" kern="1200" cap="none" spc="0" normalizeH="0" baseline="0" noProof="0" dirty="0">
              <a:ln>
                <a:noFill/>
              </a:ln>
              <a:solidFill>
                <a:srgbClr val="505050"/>
              </a:solidFill>
              <a:effectLst/>
              <a:uLnTx/>
              <a:uFillTx/>
              <a:latin typeface="Segoe UI Light"/>
            </a:endParaRPr>
          </a:p>
        </p:txBody>
      </p:sp>
    </p:spTree>
    <p:extLst>
      <p:ext uri="{BB962C8B-B14F-4D97-AF65-F5344CB8AC3E}">
        <p14:creationId xmlns:p14="http://schemas.microsoft.com/office/powerpoint/2010/main" val="3772206419"/>
      </p:ext>
    </p:extLst>
  </p:cSld>
  <p:clrMapOvr>
    <a:masterClrMapping/>
  </p:clrMapOvr>
  <p:transition spd="med">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4279442" y="1645920"/>
            <a:ext cx="3731386" cy="4849537"/>
            <a:chOff x="3192947" y="1047750"/>
            <a:chExt cx="2743915" cy="3566160"/>
          </a:xfrm>
        </p:grpSpPr>
        <p:sp>
          <p:nvSpPr>
            <p:cNvPr id="52" name="Rectangle 51"/>
            <p:cNvSpPr/>
            <p:nvPr/>
          </p:nvSpPr>
          <p:spPr bwMode="auto">
            <a:xfrm>
              <a:off x="3192947" y="1870710"/>
              <a:ext cx="2743915" cy="2743200"/>
            </a:xfrm>
            <a:prstGeom prst="rect">
              <a:avLst/>
            </a:prstGeom>
            <a:solidFill>
              <a:schemeClr val="tx2"/>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67" name="Rectangle 66"/>
            <p:cNvSpPr/>
            <p:nvPr/>
          </p:nvSpPr>
          <p:spPr bwMode="auto">
            <a:xfrm>
              <a:off x="3192947" y="1047750"/>
              <a:ext cx="2743915" cy="82296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Next-generation </a:t>
              </a: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performance at scale</a:t>
              </a:r>
            </a:p>
          </p:txBody>
        </p:sp>
        <p:grpSp>
          <p:nvGrpSpPr>
            <p:cNvPr id="70" name="Group 69"/>
            <p:cNvGrpSpPr/>
            <p:nvPr/>
          </p:nvGrpSpPr>
          <p:grpSpPr>
            <a:xfrm>
              <a:off x="3761978" y="2189541"/>
              <a:ext cx="1912004" cy="2154273"/>
              <a:chOff x="3761978" y="2189541"/>
              <a:chExt cx="1912004" cy="2154273"/>
            </a:xfrm>
          </p:grpSpPr>
          <p:grpSp>
            <p:nvGrpSpPr>
              <p:cNvPr id="71" name="Group 70"/>
              <p:cNvGrpSpPr>
                <a:grpSpLocks noChangeAspect="1"/>
              </p:cNvGrpSpPr>
              <p:nvPr/>
            </p:nvGrpSpPr>
            <p:grpSpPr>
              <a:xfrm>
                <a:off x="5015696" y="3516528"/>
                <a:ext cx="658286" cy="827286"/>
                <a:chOff x="8565643" y="1239551"/>
                <a:chExt cx="1313364" cy="1325562"/>
              </a:xfrm>
            </p:grpSpPr>
            <p:sp>
              <p:nvSpPr>
                <p:cNvPr id="84" name="Oval 122"/>
                <p:cNvSpPr>
                  <a:spLocks noChangeArrowheads="1"/>
                </p:cNvSpPr>
                <p:nvPr/>
              </p:nvSpPr>
              <p:spPr bwMode="auto">
                <a:xfrm>
                  <a:off x="8565643" y="1239551"/>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6" name="Freeform 123"/>
                <p:cNvSpPr>
                  <a:spLocks noEditPoints="1"/>
                </p:cNvSpPr>
                <p:nvPr/>
              </p:nvSpPr>
              <p:spPr bwMode="auto">
                <a:xfrm>
                  <a:off x="8565643" y="1369726"/>
                  <a:ext cx="1313364" cy="119538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2" name="Group 71"/>
              <p:cNvGrpSpPr>
                <a:grpSpLocks noChangeAspect="1"/>
              </p:cNvGrpSpPr>
              <p:nvPr/>
            </p:nvGrpSpPr>
            <p:grpSpPr>
              <a:xfrm>
                <a:off x="4344632" y="3717965"/>
                <a:ext cx="437418" cy="563972"/>
                <a:chOff x="8395629" y="1265358"/>
                <a:chExt cx="1280159" cy="1325561"/>
              </a:xfrm>
            </p:grpSpPr>
            <p:sp>
              <p:nvSpPr>
                <p:cNvPr id="81" name="Oval 122"/>
                <p:cNvSpPr>
                  <a:spLocks noChangeArrowheads="1"/>
                </p:cNvSpPr>
                <p:nvPr/>
              </p:nvSpPr>
              <p:spPr bwMode="auto">
                <a:xfrm>
                  <a:off x="8413085" y="1265358"/>
                  <a:ext cx="1262694" cy="2269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2" name="Freeform 123"/>
                <p:cNvSpPr>
                  <a:spLocks noEditPoints="1"/>
                </p:cNvSpPr>
                <p:nvPr/>
              </p:nvSpPr>
              <p:spPr bwMode="auto">
                <a:xfrm>
                  <a:off x="8395629" y="1452680"/>
                  <a:ext cx="1280159" cy="113823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3" name="Group 72"/>
              <p:cNvGrpSpPr>
                <a:grpSpLocks noChangeAspect="1"/>
              </p:cNvGrpSpPr>
              <p:nvPr/>
            </p:nvGrpSpPr>
            <p:grpSpPr>
              <a:xfrm>
                <a:off x="3761978" y="3854382"/>
                <a:ext cx="345642" cy="387207"/>
                <a:chOff x="6483313" y="1415507"/>
                <a:chExt cx="1338460" cy="1204203"/>
              </a:xfrm>
            </p:grpSpPr>
            <p:sp>
              <p:nvSpPr>
                <p:cNvPr id="78" name="Oval 122"/>
                <p:cNvSpPr>
                  <a:spLocks noChangeArrowheads="1"/>
                </p:cNvSpPr>
                <p:nvPr/>
              </p:nvSpPr>
              <p:spPr bwMode="auto">
                <a:xfrm>
                  <a:off x="6500791" y="1415507"/>
                  <a:ext cx="1320982" cy="1873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0" name="Freeform 123"/>
                <p:cNvSpPr>
                  <a:spLocks noEditPoints="1"/>
                </p:cNvSpPr>
                <p:nvPr/>
              </p:nvSpPr>
              <p:spPr bwMode="auto">
                <a:xfrm>
                  <a:off x="6483313" y="1569357"/>
                  <a:ext cx="1338449" cy="105035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cxnSp>
            <p:nvCxnSpPr>
              <p:cNvPr id="74" name="Straight Connector 73"/>
              <p:cNvCxnSpPr/>
              <p:nvPr/>
            </p:nvCxnSpPr>
            <p:spPr>
              <a:xfrm flipH="1">
                <a:off x="4605285" y="3206453"/>
                <a:ext cx="89662" cy="331822"/>
              </a:xfrm>
              <a:prstGeom prst="line">
                <a:avLst/>
              </a:prstGeom>
              <a:noFill/>
              <a:ln w="25400" cap="flat" cmpd="sng" algn="ctr">
                <a:solidFill>
                  <a:srgbClr val="FFFFFF"/>
                </a:solidFill>
                <a:prstDash val="sysDash"/>
                <a:headEnd type="none" w="lg" len="lg"/>
                <a:tailEnd type="none" w="lg" len="lg"/>
              </a:ln>
              <a:effectLst/>
            </p:spPr>
          </p:cxnSp>
          <p:cxnSp>
            <p:nvCxnSpPr>
              <p:cNvPr id="75" name="Straight Connector 74"/>
              <p:cNvCxnSpPr/>
              <p:nvPr/>
            </p:nvCxnSpPr>
            <p:spPr>
              <a:xfrm>
                <a:off x="4956164" y="3172569"/>
                <a:ext cx="185001" cy="331822"/>
              </a:xfrm>
              <a:prstGeom prst="line">
                <a:avLst/>
              </a:prstGeom>
              <a:noFill/>
              <a:ln w="25400" cap="flat" cmpd="sng" algn="ctr">
                <a:solidFill>
                  <a:srgbClr val="FFFFFF"/>
                </a:solidFill>
                <a:prstDash val="sysDash"/>
                <a:headEnd type="none" w="lg" len="lg"/>
                <a:tailEnd type="none" w="lg" len="lg"/>
              </a:ln>
              <a:effectLst/>
            </p:spPr>
          </p:cxnSp>
          <p:cxnSp>
            <p:nvCxnSpPr>
              <p:cNvPr id="76" name="Straight Connector 75"/>
              <p:cNvCxnSpPr/>
              <p:nvPr/>
            </p:nvCxnSpPr>
            <p:spPr>
              <a:xfrm flipH="1">
                <a:off x="4162370" y="3129392"/>
                <a:ext cx="236781" cy="325916"/>
              </a:xfrm>
              <a:prstGeom prst="line">
                <a:avLst/>
              </a:prstGeom>
              <a:noFill/>
              <a:ln w="25400" cap="flat" cmpd="sng" algn="ctr">
                <a:solidFill>
                  <a:srgbClr val="FFFFFF"/>
                </a:solidFill>
                <a:prstDash val="sysDash"/>
                <a:headEnd type="none" w="lg" len="lg"/>
                <a:tailEnd type="none" w="lg" len="lg"/>
              </a:ln>
              <a:effectLst/>
            </p:spPr>
          </p:cxnSp>
          <p:pic>
            <p:nvPicPr>
              <p:cNvPr id="77" name="Picture 2" descr="C:\Users\sigurdg\Desktop\Scalable.png"/>
              <p:cNvPicPr>
                <a:picLocks noChangeAspect="1" noChangeArrowheads="1"/>
              </p:cNvPicPr>
              <p:nvPr/>
            </p:nvPicPr>
            <p:blipFill>
              <a:blip r:embed="rId3" cstate="print"/>
              <a:srcRect/>
              <a:stretch>
                <a:fillRect/>
              </a:stretch>
            </p:blipFill>
            <p:spPr bwMode="auto">
              <a:xfrm>
                <a:off x="4296856" y="2189541"/>
                <a:ext cx="796181" cy="737395"/>
              </a:xfrm>
              <a:prstGeom prst="rect">
                <a:avLst/>
              </a:prstGeom>
              <a:noFill/>
              <a:ln>
                <a:noFill/>
              </a:ln>
            </p:spPr>
          </p:pic>
        </p:grpSp>
      </p:grpSp>
      <p:grpSp>
        <p:nvGrpSpPr>
          <p:cNvPr id="87" name="Group 86"/>
          <p:cNvGrpSpPr/>
          <p:nvPr/>
        </p:nvGrpSpPr>
        <p:grpSpPr>
          <a:xfrm>
            <a:off x="426720" y="1645920"/>
            <a:ext cx="3731386" cy="4849537"/>
            <a:chOff x="359806" y="1047750"/>
            <a:chExt cx="2743915" cy="3566160"/>
          </a:xfrm>
        </p:grpSpPr>
        <p:sp>
          <p:nvSpPr>
            <p:cNvPr id="88" name="Rectangle 87"/>
            <p:cNvSpPr/>
            <p:nvPr/>
          </p:nvSpPr>
          <p:spPr bwMode="auto">
            <a:xfrm>
              <a:off x="359806" y="1870710"/>
              <a:ext cx="2743915"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89" name="Rectangle 88"/>
            <p:cNvSpPr/>
            <p:nvPr/>
          </p:nvSpPr>
          <p:spPr bwMode="auto">
            <a:xfrm>
              <a:off x="359806" y="1047750"/>
              <a:ext cx="2743915" cy="822960"/>
            </a:xfrm>
            <a:prstGeom prst="rect">
              <a:avLst/>
            </a:prstGeom>
            <a:solidFill>
              <a:schemeClr val="bg2">
                <a:lumMod val="9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Enterprise-ready Big Data</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endParaRPr>
            </a:p>
          </p:txBody>
        </p:sp>
        <p:grpSp>
          <p:nvGrpSpPr>
            <p:cNvPr id="90" name="Group 89"/>
            <p:cNvGrpSpPr/>
            <p:nvPr/>
          </p:nvGrpSpPr>
          <p:grpSpPr>
            <a:xfrm>
              <a:off x="829268" y="2267017"/>
              <a:ext cx="1631414" cy="656556"/>
              <a:chOff x="-2963888" y="3484267"/>
              <a:chExt cx="2174652" cy="875408"/>
            </a:xfrm>
          </p:grpSpPr>
          <p:grpSp>
            <p:nvGrpSpPr>
              <p:cNvPr id="102" name="Group 101"/>
              <p:cNvGrpSpPr/>
              <p:nvPr/>
            </p:nvGrpSpPr>
            <p:grpSpPr>
              <a:xfrm>
                <a:off x="-2963888" y="3484267"/>
                <a:ext cx="1358608" cy="875408"/>
                <a:chOff x="-2963888" y="3484267"/>
                <a:chExt cx="1358608" cy="875408"/>
              </a:xfrm>
            </p:grpSpPr>
            <p:sp>
              <p:nvSpPr>
                <p:cNvPr id="106" name="Freeform 27"/>
                <p:cNvSpPr>
                  <a:spLocks noChangeAspect="1" noEditPoints="1"/>
                </p:cNvSpPr>
                <p:nvPr/>
              </p:nvSpPr>
              <p:spPr bwMode="black">
                <a:xfrm>
                  <a:off x="-2963888" y="3484267"/>
                  <a:ext cx="1358608" cy="875408"/>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rgbClr val="FFFFFF"/>
                </a:solidFill>
                <a:extLst/>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7" name="Freeform 78"/>
                <p:cNvSpPr>
                  <a:spLocks noChangeAspect="1" noEditPoints="1"/>
                </p:cNvSpPr>
                <p:nvPr/>
              </p:nvSpPr>
              <p:spPr bwMode="black">
                <a:xfrm>
                  <a:off x="-2451120" y="3669130"/>
                  <a:ext cx="345230" cy="36576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03" name="Group 102"/>
              <p:cNvGrpSpPr/>
              <p:nvPr/>
            </p:nvGrpSpPr>
            <p:grpSpPr>
              <a:xfrm>
                <a:off x="-1239759" y="3484267"/>
                <a:ext cx="450523" cy="868572"/>
                <a:chOff x="-1239759" y="3484267"/>
                <a:chExt cx="450523" cy="868572"/>
              </a:xfrm>
            </p:grpSpPr>
            <p:sp>
              <p:nvSpPr>
                <p:cNvPr id="104" name="Freeform 48"/>
                <p:cNvSpPr>
                  <a:spLocks noEditPoints="1"/>
                </p:cNvSpPr>
                <p:nvPr/>
              </p:nvSpPr>
              <p:spPr bwMode="black">
                <a:xfrm>
                  <a:off x="-1239759" y="3484267"/>
                  <a:ext cx="450523" cy="868572"/>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path>
                  </a:pathLst>
                </a:custGeom>
                <a:solidFill>
                  <a:srgbClr val="FFFFFF"/>
                </a:solidFill>
                <a:ln>
                  <a:noFill/>
                </a:ln>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5" name="Freeform 78"/>
                <p:cNvSpPr>
                  <a:spLocks noChangeAspect="1" noEditPoints="1"/>
                </p:cNvSpPr>
                <p:nvPr/>
              </p:nvSpPr>
              <p:spPr bwMode="black">
                <a:xfrm>
                  <a:off x="-1143963" y="3728091"/>
                  <a:ext cx="258923" cy="27432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pic>
          <p:nvPicPr>
            <p:cNvPr id="96" name="Picture 2"/>
            <p:cNvPicPr>
              <a:picLocks noChangeAspect="1" noChangeArrowheads="1"/>
            </p:cNvPicPr>
            <p:nvPr/>
          </p:nvPicPr>
          <p:blipFill>
            <a:blip r:embed="rId4" cstate="screen">
              <a:extLst>
                <a:ext uri="{28A0092B-C50C-407E-A947-70E740481C1C}">
                  <a14:useLocalDpi xmlns:a14="http://schemas.microsoft.com/office/drawing/2010/main" val="0"/>
                </a:ext>
              </a:extLst>
            </a:blip>
            <a:stretch>
              <a:fillRect/>
            </a:stretch>
          </p:blipFill>
          <p:spPr bwMode="auto">
            <a:xfrm>
              <a:off x="542407" y="3392635"/>
              <a:ext cx="1189356" cy="880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7" name="Straight Connector 96"/>
            <p:cNvCxnSpPr/>
            <p:nvPr/>
          </p:nvCxnSpPr>
          <p:spPr>
            <a:xfrm flipH="1">
              <a:off x="2139409" y="3014237"/>
              <a:ext cx="103109" cy="331822"/>
            </a:xfrm>
            <a:prstGeom prst="line">
              <a:avLst/>
            </a:prstGeom>
            <a:noFill/>
            <a:ln w="25400" cap="flat" cmpd="sng" algn="ctr">
              <a:solidFill>
                <a:srgbClr val="FFFFFF"/>
              </a:solidFill>
              <a:prstDash val="sysDash"/>
              <a:headEnd type="none" w="lg" len="lg"/>
              <a:tailEnd type="none" w="lg" len="lg"/>
            </a:ln>
            <a:effectLst/>
          </p:spPr>
        </p:cxnSp>
        <p:cxnSp>
          <p:nvCxnSpPr>
            <p:cNvPr id="98" name="Straight Connector 97"/>
            <p:cNvCxnSpPr/>
            <p:nvPr/>
          </p:nvCxnSpPr>
          <p:spPr>
            <a:xfrm>
              <a:off x="1325329" y="3014237"/>
              <a:ext cx="106689" cy="325916"/>
            </a:xfrm>
            <a:prstGeom prst="line">
              <a:avLst/>
            </a:prstGeom>
            <a:noFill/>
            <a:ln w="25400" cap="flat" cmpd="sng" algn="ctr">
              <a:solidFill>
                <a:srgbClr val="FFFFFF"/>
              </a:solidFill>
              <a:prstDash val="sysDash"/>
              <a:headEnd type="none" w="lg" len="lg"/>
              <a:tailEnd type="none" w="lg" len="lg"/>
            </a:ln>
            <a:effectLst/>
          </p:spPr>
        </p:cxnSp>
        <p:grpSp>
          <p:nvGrpSpPr>
            <p:cNvPr id="99" name="Group 98"/>
            <p:cNvGrpSpPr>
              <a:grpSpLocks noChangeAspect="1"/>
            </p:cNvGrpSpPr>
            <p:nvPr/>
          </p:nvGrpSpPr>
          <p:grpSpPr>
            <a:xfrm>
              <a:off x="1962549" y="3455309"/>
              <a:ext cx="638879" cy="802896"/>
              <a:chOff x="5803618" y="1201523"/>
              <a:chExt cx="1313364" cy="1325562"/>
            </a:xfrm>
          </p:grpSpPr>
          <p:sp>
            <p:nvSpPr>
              <p:cNvPr id="100" name="Oval 122"/>
              <p:cNvSpPr>
                <a:spLocks noChangeArrowheads="1"/>
              </p:cNvSpPr>
              <p:nvPr/>
            </p:nvSpPr>
            <p:spPr bwMode="auto">
              <a:xfrm>
                <a:off x="5803618" y="1201523"/>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01" name="Freeform 123"/>
              <p:cNvSpPr>
                <a:spLocks noEditPoints="1"/>
              </p:cNvSpPr>
              <p:nvPr/>
            </p:nvSpPr>
            <p:spPr bwMode="auto">
              <a:xfrm>
                <a:off x="5803618" y="1331699"/>
                <a:ext cx="1313364" cy="119538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grpSp>
        <p:nvGrpSpPr>
          <p:cNvPr id="108" name="Group 107"/>
          <p:cNvGrpSpPr/>
          <p:nvPr/>
        </p:nvGrpSpPr>
        <p:grpSpPr>
          <a:xfrm>
            <a:off x="8122641" y="1645920"/>
            <a:ext cx="3731386" cy="4849537"/>
            <a:chOff x="6019085" y="1047750"/>
            <a:chExt cx="2743915" cy="3566160"/>
          </a:xfrm>
        </p:grpSpPr>
        <p:grpSp>
          <p:nvGrpSpPr>
            <p:cNvPr id="110" name="Group 109"/>
            <p:cNvGrpSpPr/>
            <p:nvPr/>
          </p:nvGrpSpPr>
          <p:grpSpPr>
            <a:xfrm>
              <a:off x="6019085" y="1047750"/>
              <a:ext cx="2743915" cy="3566160"/>
              <a:chOff x="4264819" y="1554480"/>
              <a:chExt cx="3657600" cy="4754880"/>
            </a:xfrm>
          </p:grpSpPr>
          <p:sp>
            <p:nvSpPr>
              <p:cNvPr id="114" name="Rectangle 113"/>
              <p:cNvSpPr/>
              <p:nvPr/>
            </p:nvSpPr>
            <p:spPr bwMode="auto">
              <a:xfrm>
                <a:off x="4264819" y="2651760"/>
                <a:ext cx="3657600" cy="3657600"/>
              </a:xfrm>
              <a:prstGeom prst="rect">
                <a:avLst/>
              </a:prstGeom>
              <a:solidFill>
                <a:schemeClr val="bg2"/>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115" name="Rectangle 114"/>
              <p:cNvSpPr/>
              <p:nvPr/>
            </p:nvSpPr>
            <p:spPr bwMode="auto">
              <a:xfrm>
                <a:off x="4264819" y="1554480"/>
                <a:ext cx="3657600" cy="1097280"/>
              </a:xfrm>
              <a:prstGeom prst="rect">
                <a:avLst/>
              </a:prstGeom>
              <a:solidFill>
                <a:schemeClr val="tx2">
                  <a:lumMod val="40000"/>
                  <a:lumOff val="6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Engineered for</a:t>
                </a:r>
                <a:b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b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optimal value</a:t>
                </a:r>
              </a:p>
            </p:txBody>
          </p:sp>
        </p:grpSp>
        <p:grpSp>
          <p:nvGrpSpPr>
            <p:cNvPr id="111" name="Group 110"/>
            <p:cNvGrpSpPr/>
            <p:nvPr/>
          </p:nvGrpSpPr>
          <p:grpSpPr>
            <a:xfrm>
              <a:off x="6728575" y="2189542"/>
              <a:ext cx="1399699" cy="2117374"/>
              <a:chOff x="6728575" y="2189542"/>
              <a:chExt cx="1399699" cy="2117374"/>
            </a:xfrm>
          </p:grpSpPr>
          <p:pic>
            <p:nvPicPr>
              <p:cNvPr id="112" name="Picture 111" descr="\\MAGNUM\Projects\Microsoft\Cloud Power FY12\Design\ICONS_PNG\Lower_Energy_Costs.png"/>
              <p:cNvPicPr>
                <a:picLocks noChangeAspect="1" noChangeArrowheads="1"/>
              </p:cNvPicPr>
              <p:nvPr/>
            </p:nvPicPr>
            <p:blipFill>
              <a:blip r:embed="rId5" cstate="print">
                <a:lum bright="100000"/>
              </a:blip>
              <a:srcRect/>
              <a:stretch>
                <a:fillRect/>
              </a:stretch>
            </p:blipFill>
            <p:spPr bwMode="auto">
              <a:xfrm>
                <a:off x="6728575" y="3101964"/>
                <a:ext cx="1399699" cy="1204952"/>
              </a:xfrm>
              <a:prstGeom prst="rect">
                <a:avLst/>
              </a:prstGeom>
              <a:noFill/>
            </p:spPr>
          </p:pic>
          <p:pic>
            <p:nvPicPr>
              <p:cNvPr id="113" name="Picture 2" descr="\\MAGNUM\Projects\Microsoft\Cloud Power FY12\Design\ICONS_PNG\Tower.png"/>
              <p:cNvPicPr>
                <a:picLocks noChangeAspect="1" noChangeArrowheads="1"/>
              </p:cNvPicPr>
              <p:nvPr/>
            </p:nvPicPr>
            <p:blipFill rotWithShape="1">
              <a:blip r:embed="rId6" cstate="print">
                <a:lum bright="100000"/>
              </a:blip>
              <a:srcRect l="25122" t="8964" r="25122" b="8964"/>
              <a:stretch/>
            </p:blipFill>
            <p:spPr bwMode="auto">
              <a:xfrm>
                <a:off x="7070770" y="2189542"/>
                <a:ext cx="760744" cy="1106538"/>
              </a:xfrm>
              <a:prstGeom prst="rect">
                <a:avLst/>
              </a:prstGeom>
              <a:noFill/>
            </p:spPr>
          </p:pic>
        </p:grpSp>
      </p:grpSp>
      <p:sp>
        <p:nvSpPr>
          <p:cNvPr id="47" name="Title 1"/>
          <p:cNvSpPr txBox="1">
            <a:spLocks/>
          </p:cNvSpPr>
          <p:nvPr/>
        </p:nvSpPr>
        <p:spPr>
          <a:xfrm>
            <a:off x="274320" y="292608"/>
            <a:ext cx="11887200" cy="946413"/>
          </a:xfrm>
          <a:prstGeom prst="rect">
            <a:avLst/>
          </a:prstGeom>
        </p:spPr>
        <p:txBody>
          <a:bodyPr lIns="146304" tIns="91440" rIns="146304" bIns="91440"/>
          <a:lstStyle>
            <a:lvl1pPr algn="l" defTabSz="914400" rtl="0" eaLnBrk="1" latinLnBrk="0" hangingPunct="1">
              <a:spcBef>
                <a:spcPct val="0"/>
              </a:spcBef>
              <a:buNone/>
              <a:defRPr sz="36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Microsoft Analytics Platform System</a:t>
            </a:r>
            <a:b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The turnkey modern data warehouse appliance</a:t>
            </a:r>
            <a:b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br>
            <a:endParaRPr kumimoji="0" lang="en-US" sz="2200" b="0" i="0" u="none" strike="noStrike" kern="1200" cap="none" spc="0" normalizeH="0" baseline="0" noProof="0" dirty="0">
              <a:ln>
                <a:noFill/>
              </a:ln>
              <a:solidFill>
                <a:srgbClr val="DC3C00"/>
              </a:solidFill>
              <a:effectLst/>
              <a:uLnTx/>
              <a:uFillTx/>
              <a:latin typeface="Segoe UI Light"/>
              <a:ea typeface="+mj-ea"/>
              <a:cs typeface="+mj-cs"/>
            </a:endParaRPr>
          </a:p>
        </p:txBody>
      </p:sp>
    </p:spTree>
    <p:extLst>
      <p:ext uri="{BB962C8B-B14F-4D97-AF65-F5344CB8AC3E}">
        <p14:creationId xmlns:p14="http://schemas.microsoft.com/office/powerpoint/2010/main" val="2439467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452487" y="1677971"/>
            <a:ext cx="5326144" cy="498678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6" name="Title 6"/>
          <p:cNvSpPr>
            <a:spLocks noGrp="1"/>
          </p:cNvSpPr>
          <p:nvPr>
            <p:ph type="title"/>
          </p:nvPr>
        </p:nvSpPr>
        <p:spPr>
          <a:xfrm>
            <a:off x="274320" y="292082"/>
            <a:ext cx="11887200" cy="946413"/>
          </a:xfrm>
        </p:spPr>
        <p:txBody>
          <a:bodyPr/>
          <a:lstStyle/>
          <a:p>
            <a:pPr>
              <a:spcBef>
                <a:spcPts val="0"/>
              </a:spcBef>
            </a:pPr>
            <a:r>
              <a:rPr lang="en-US" sz="3600" dirty="0" smtClean="0"/>
              <a:t>Performance limitations and scale with a traditional data warehouse</a:t>
            </a:r>
            <a:endParaRPr lang="en-US" sz="2200" dirty="0">
              <a:solidFill>
                <a:schemeClr val="accent4"/>
              </a:solidFill>
            </a:endParaRPr>
          </a:p>
        </p:txBody>
      </p:sp>
      <p:sp>
        <p:nvSpPr>
          <p:cNvPr id="126" name="TextBox 125"/>
          <p:cNvSpPr txBox="1"/>
          <p:nvPr/>
        </p:nvSpPr>
        <p:spPr>
          <a:xfrm>
            <a:off x="530434" y="5721614"/>
            <a:ext cx="4842849" cy="433206"/>
          </a:xfrm>
          <a:prstGeom prst="rect">
            <a:avLst/>
          </a:prstGeom>
          <a:noFill/>
        </p:spPr>
        <p:txBody>
          <a:bodyPr wrap="square" lIns="124217" tIns="62108" rIns="124217" bIns="62108" rtlCol="0">
            <a:spAutoFit/>
          </a:bodyPr>
          <a:lstStyle/>
          <a:p>
            <a:pPr marL="0" marR="0" lvl="0" indent="0" algn="l" defTabSz="124222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rPr>
              <a:t>Diminishing </a:t>
            </a: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scale as requirements grow</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p:txBody>
      </p:sp>
      <p:grpSp>
        <p:nvGrpSpPr>
          <p:cNvPr id="128" name="Group 127"/>
          <p:cNvGrpSpPr/>
          <p:nvPr/>
        </p:nvGrpSpPr>
        <p:grpSpPr>
          <a:xfrm>
            <a:off x="462357" y="1677972"/>
            <a:ext cx="5139259" cy="3287421"/>
            <a:chOff x="339355" y="1233914"/>
            <a:chExt cx="3779206" cy="2417440"/>
          </a:xfrm>
        </p:grpSpPr>
        <p:sp>
          <p:nvSpPr>
            <p:cNvPr id="129" name="Rectangle 128"/>
            <p:cNvSpPr/>
            <p:nvPr/>
          </p:nvSpPr>
          <p:spPr>
            <a:xfrm>
              <a:off x="2948018" y="1885950"/>
              <a:ext cx="1170543" cy="1765404"/>
            </a:xfrm>
            <a:prstGeom prst="rect">
              <a:avLst/>
            </a:prstGeom>
            <a:noFill/>
            <a:ln>
              <a:solidFill>
                <a:schemeClr val="accent4"/>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0" name="Rectangle 129"/>
            <p:cNvSpPr/>
            <p:nvPr/>
          </p:nvSpPr>
          <p:spPr bwMode="auto">
            <a:xfrm>
              <a:off x="339355" y="1233914"/>
              <a:ext cx="3661361" cy="57052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82880" rIns="0" bIns="0" numCol="1" rtlCol="0" anchor="t" anchorCtr="0" compatLnSpc="1">
              <a:prstTxWarp prst="textNoShape">
                <a:avLst/>
              </a:prstTxWarp>
            </a:bodyPr>
            <a:lstStyle/>
            <a:p>
              <a:pPr marL="0" marR="0" lvl="1" indent="0" algn="l" defTabSz="932468"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DC3C00"/>
                  </a:solidFill>
                  <a:effectLst/>
                  <a:uLnTx/>
                  <a:uFillTx/>
                  <a:latin typeface="Segoe UI Light"/>
                  <a:ea typeface="+mn-ea"/>
                  <a:cs typeface="+mn-cs"/>
                </a:rPr>
                <a:t>Scale </a:t>
              </a:r>
              <a:r>
                <a:rPr kumimoji="0" lang="en-US" sz="2400" b="0" i="0" u="none" strike="noStrike" kern="1200" cap="none" spc="0" normalizeH="0" baseline="0" noProof="0" dirty="0" smtClean="0">
                  <a:ln>
                    <a:noFill/>
                  </a:ln>
                  <a:solidFill>
                    <a:srgbClr val="DC3C00"/>
                  </a:solidFill>
                  <a:effectLst/>
                  <a:uLnTx/>
                  <a:uFillTx/>
                  <a:latin typeface="Segoe UI Light"/>
                  <a:ea typeface="+mn-ea"/>
                  <a:cs typeface="+mn-cs"/>
                </a:rPr>
                <a:t>up</a:t>
              </a:r>
              <a:endParaRPr kumimoji="0" lang="en-US" sz="2400" b="0" i="0" u="none" strike="noStrike" kern="1200" cap="none" spc="0" normalizeH="0" baseline="0" noProof="0" dirty="0">
                <a:ln>
                  <a:noFill/>
                </a:ln>
                <a:solidFill>
                  <a:srgbClr val="DC3C00"/>
                </a:solidFill>
                <a:effectLst/>
                <a:uLnTx/>
                <a:uFillTx/>
                <a:latin typeface="Segoe UI Light"/>
                <a:ea typeface="+mn-ea"/>
                <a:cs typeface="+mn-cs"/>
              </a:endParaRPr>
            </a:p>
          </p:txBody>
        </p:sp>
        <p:grpSp>
          <p:nvGrpSpPr>
            <p:cNvPr id="131" name="Group 130"/>
            <p:cNvGrpSpPr/>
            <p:nvPr/>
          </p:nvGrpSpPr>
          <p:grpSpPr>
            <a:xfrm>
              <a:off x="532254" y="2651601"/>
              <a:ext cx="838185" cy="941490"/>
              <a:chOff x="160551" y="2190751"/>
              <a:chExt cx="978134" cy="1098688"/>
            </a:xfrm>
          </p:grpSpPr>
          <p:sp>
            <p:nvSpPr>
              <p:cNvPr id="154" name="Freeform 9"/>
              <p:cNvSpPr>
                <a:spLocks noEditPoints="1"/>
              </p:cNvSpPr>
              <p:nvPr/>
            </p:nvSpPr>
            <p:spPr bwMode="auto">
              <a:xfrm>
                <a:off x="160551" y="2190751"/>
                <a:ext cx="978134" cy="1098688"/>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791 h 849"/>
                  <a:gd name="T20" fmla="*/ 396 w 427"/>
                  <a:gd name="T21" fmla="*/ 791 h 849"/>
                  <a:gd name="T22" fmla="*/ 396 w 427"/>
                  <a:gd name="T23" fmla="*/ 818 h 849"/>
                  <a:gd name="T24" fmla="*/ 396 w 427"/>
                  <a:gd name="T25" fmla="*/ 767 h 849"/>
                  <a:gd name="T26" fmla="*/ 31 w 427"/>
                  <a:gd name="T27" fmla="*/ 767 h 849"/>
                  <a:gd name="T28" fmla="*/ 31 w 427"/>
                  <a:gd name="T29" fmla="*/ 739 h 849"/>
                  <a:gd name="T30" fmla="*/ 396 w 427"/>
                  <a:gd name="T31" fmla="*/ 739 h 849"/>
                  <a:gd name="T32" fmla="*/ 396 w 427"/>
                  <a:gd name="T33" fmla="*/ 767 h 849"/>
                  <a:gd name="T34" fmla="*/ 396 w 427"/>
                  <a:gd name="T35" fmla="*/ 675 h 849"/>
                  <a:gd name="T36" fmla="*/ 359 w 427"/>
                  <a:gd name="T37" fmla="*/ 675 h 849"/>
                  <a:gd name="T38" fmla="*/ 259 w 427"/>
                  <a:gd name="T39" fmla="*/ 675 h 849"/>
                  <a:gd name="T40" fmla="*/ 142 w 427"/>
                  <a:gd name="T41" fmla="*/ 675 h 849"/>
                  <a:gd name="T42" fmla="*/ 51 w 427"/>
                  <a:gd name="T43" fmla="*/ 675 h 849"/>
                  <a:gd name="T44" fmla="*/ 31 w 427"/>
                  <a:gd name="T45" fmla="*/ 675 h 849"/>
                  <a:gd name="T46" fmla="*/ 31 w 427"/>
                  <a:gd name="T47" fmla="*/ 143 h 849"/>
                  <a:gd name="T48" fmla="*/ 396 w 427"/>
                  <a:gd name="T49" fmla="*/ 143 h 849"/>
                  <a:gd name="T50" fmla="*/ 396 w 427"/>
                  <a:gd name="T5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791"/>
                      <a:pt x="31" y="791"/>
                      <a:pt x="31" y="791"/>
                    </a:cubicBezTo>
                    <a:cubicBezTo>
                      <a:pt x="44" y="791"/>
                      <a:pt x="390" y="791"/>
                      <a:pt x="396" y="791"/>
                    </a:cubicBezTo>
                    <a:lnTo>
                      <a:pt x="396" y="818"/>
                    </a:lnTo>
                    <a:close/>
                    <a:moveTo>
                      <a:pt x="396" y="767"/>
                    </a:moveTo>
                    <a:cubicBezTo>
                      <a:pt x="384" y="767"/>
                      <a:pt x="38" y="767"/>
                      <a:pt x="31" y="767"/>
                    </a:cubicBezTo>
                    <a:cubicBezTo>
                      <a:pt x="31" y="739"/>
                      <a:pt x="31" y="739"/>
                      <a:pt x="31" y="739"/>
                    </a:cubicBezTo>
                    <a:cubicBezTo>
                      <a:pt x="44" y="739"/>
                      <a:pt x="390" y="739"/>
                      <a:pt x="396" y="739"/>
                    </a:cubicBezTo>
                    <a:lnTo>
                      <a:pt x="396" y="767"/>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solidFill>
                <a:schemeClr val="tx2"/>
              </a:solidFill>
              <a:ln w="6350" cap="sq" cmpd="sng">
                <a:noFill/>
                <a:prstDash val="sysDot"/>
                <a:bevel/>
              </a:ln>
            </p:spPr>
            <p:txBody>
              <a:bodyPr vert="horz" wrap="square" lIns="124347" tIns="62174" rIns="124347" bIns="62174" numCol="1" anchor="t" anchorCtr="0" compatLnSpc="1">
                <a:prstTxWarp prst="textNoShape">
                  <a:avLst/>
                </a:prstTxWarp>
              </a:bodyP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262626"/>
                  </a:solidFill>
                  <a:effectLst/>
                  <a:uLnTx/>
                  <a:uFillTx/>
                  <a:latin typeface="Segoe UI"/>
                  <a:ea typeface="+mn-ea"/>
                  <a:cs typeface="+mn-cs"/>
                </a:endParaRPr>
              </a:p>
            </p:txBody>
          </p:sp>
          <p:sp>
            <p:nvSpPr>
              <p:cNvPr id="155" name="Rectangle 154"/>
              <p:cNvSpPr/>
              <p:nvPr/>
            </p:nvSpPr>
            <p:spPr>
              <a:xfrm>
                <a:off x="256427" y="2931414"/>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6" name="Rectangle 155"/>
              <p:cNvSpPr/>
              <p:nvPr/>
            </p:nvSpPr>
            <p:spPr>
              <a:xfrm>
                <a:off x="256427" y="2803397"/>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7" name="Rectangle 156"/>
              <p:cNvSpPr/>
              <p:nvPr/>
            </p:nvSpPr>
            <p:spPr>
              <a:xfrm>
                <a:off x="256427" y="2675381"/>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8" name="Rectangle 157"/>
              <p:cNvSpPr/>
              <p:nvPr/>
            </p:nvSpPr>
            <p:spPr>
              <a:xfrm>
                <a:off x="256427" y="2547365"/>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9" name="Rectangle 158"/>
              <p:cNvSpPr/>
              <p:nvPr/>
            </p:nvSpPr>
            <p:spPr>
              <a:xfrm>
                <a:off x="256527" y="2419350"/>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32" name="Group 131"/>
            <p:cNvGrpSpPr/>
            <p:nvPr/>
          </p:nvGrpSpPr>
          <p:grpSpPr>
            <a:xfrm>
              <a:off x="1827654" y="2329682"/>
              <a:ext cx="838185" cy="1187326"/>
              <a:chOff x="160552" y="2190751"/>
              <a:chExt cx="978134" cy="1098688"/>
            </a:xfrm>
          </p:grpSpPr>
          <p:sp>
            <p:nvSpPr>
              <p:cNvPr id="143" name="Freeform 9"/>
              <p:cNvSpPr>
                <a:spLocks noEditPoints="1"/>
              </p:cNvSpPr>
              <p:nvPr/>
            </p:nvSpPr>
            <p:spPr bwMode="auto">
              <a:xfrm>
                <a:off x="160552" y="2190751"/>
                <a:ext cx="978134" cy="1098688"/>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791 h 849"/>
                  <a:gd name="T20" fmla="*/ 396 w 427"/>
                  <a:gd name="T21" fmla="*/ 791 h 849"/>
                  <a:gd name="T22" fmla="*/ 396 w 427"/>
                  <a:gd name="T23" fmla="*/ 818 h 849"/>
                  <a:gd name="T24" fmla="*/ 396 w 427"/>
                  <a:gd name="T25" fmla="*/ 767 h 849"/>
                  <a:gd name="T26" fmla="*/ 31 w 427"/>
                  <a:gd name="T27" fmla="*/ 767 h 849"/>
                  <a:gd name="T28" fmla="*/ 31 w 427"/>
                  <a:gd name="T29" fmla="*/ 739 h 849"/>
                  <a:gd name="T30" fmla="*/ 396 w 427"/>
                  <a:gd name="T31" fmla="*/ 739 h 849"/>
                  <a:gd name="T32" fmla="*/ 396 w 427"/>
                  <a:gd name="T33" fmla="*/ 767 h 849"/>
                  <a:gd name="T34" fmla="*/ 396 w 427"/>
                  <a:gd name="T35" fmla="*/ 675 h 849"/>
                  <a:gd name="T36" fmla="*/ 359 w 427"/>
                  <a:gd name="T37" fmla="*/ 675 h 849"/>
                  <a:gd name="T38" fmla="*/ 259 w 427"/>
                  <a:gd name="T39" fmla="*/ 675 h 849"/>
                  <a:gd name="T40" fmla="*/ 142 w 427"/>
                  <a:gd name="T41" fmla="*/ 675 h 849"/>
                  <a:gd name="T42" fmla="*/ 51 w 427"/>
                  <a:gd name="T43" fmla="*/ 675 h 849"/>
                  <a:gd name="T44" fmla="*/ 31 w 427"/>
                  <a:gd name="T45" fmla="*/ 675 h 849"/>
                  <a:gd name="T46" fmla="*/ 31 w 427"/>
                  <a:gd name="T47" fmla="*/ 143 h 849"/>
                  <a:gd name="T48" fmla="*/ 396 w 427"/>
                  <a:gd name="T49" fmla="*/ 143 h 849"/>
                  <a:gd name="T50" fmla="*/ 396 w 427"/>
                  <a:gd name="T5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791"/>
                      <a:pt x="31" y="791"/>
                      <a:pt x="31" y="791"/>
                    </a:cubicBezTo>
                    <a:cubicBezTo>
                      <a:pt x="44" y="791"/>
                      <a:pt x="390" y="791"/>
                      <a:pt x="396" y="791"/>
                    </a:cubicBezTo>
                    <a:lnTo>
                      <a:pt x="396" y="818"/>
                    </a:lnTo>
                    <a:close/>
                    <a:moveTo>
                      <a:pt x="396" y="767"/>
                    </a:moveTo>
                    <a:cubicBezTo>
                      <a:pt x="384" y="767"/>
                      <a:pt x="38" y="767"/>
                      <a:pt x="31" y="767"/>
                    </a:cubicBezTo>
                    <a:cubicBezTo>
                      <a:pt x="31" y="739"/>
                      <a:pt x="31" y="739"/>
                      <a:pt x="31" y="739"/>
                    </a:cubicBezTo>
                    <a:cubicBezTo>
                      <a:pt x="44" y="739"/>
                      <a:pt x="390" y="739"/>
                      <a:pt x="396" y="739"/>
                    </a:cubicBezTo>
                    <a:lnTo>
                      <a:pt x="396" y="767"/>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solidFill>
                <a:schemeClr val="tx2"/>
              </a:solidFill>
              <a:ln w="6350" cap="sq" cmpd="sng">
                <a:noFill/>
                <a:prstDash val="sysDot"/>
                <a:bevel/>
              </a:ln>
            </p:spPr>
            <p:txBody>
              <a:bodyPr vert="horz" wrap="square" lIns="124347" tIns="62174" rIns="124347" bIns="62174" numCol="1" anchor="t" anchorCtr="0" compatLnSpc="1">
                <a:prstTxWarp prst="textNoShape">
                  <a:avLst/>
                </a:prstTxWarp>
              </a:bodyP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262626"/>
                  </a:solidFill>
                  <a:effectLst/>
                  <a:uLnTx/>
                  <a:uFillTx/>
                  <a:latin typeface="Segoe UI"/>
                  <a:ea typeface="+mn-ea"/>
                  <a:cs typeface="+mn-cs"/>
                </a:endParaRPr>
              </a:p>
            </p:txBody>
          </p:sp>
          <p:sp>
            <p:nvSpPr>
              <p:cNvPr id="144" name="Rectangle 143"/>
              <p:cNvSpPr/>
              <p:nvPr/>
            </p:nvSpPr>
            <p:spPr>
              <a:xfrm>
                <a:off x="256427" y="2931414"/>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5" name="Rectangle 144"/>
              <p:cNvSpPr/>
              <p:nvPr/>
            </p:nvSpPr>
            <p:spPr>
              <a:xfrm>
                <a:off x="256427" y="2803398"/>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6" name="Rectangle 145"/>
              <p:cNvSpPr/>
              <p:nvPr/>
            </p:nvSpPr>
            <p:spPr>
              <a:xfrm>
                <a:off x="256427" y="2675381"/>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7" name="Rectangle 146"/>
              <p:cNvSpPr/>
              <p:nvPr/>
            </p:nvSpPr>
            <p:spPr>
              <a:xfrm>
                <a:off x="256427" y="2547366"/>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8" name="Rectangle 147"/>
              <p:cNvSpPr/>
              <p:nvPr/>
            </p:nvSpPr>
            <p:spPr>
              <a:xfrm>
                <a:off x="256527" y="2419350"/>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9" name="Rectangle 148"/>
              <p:cNvSpPr/>
              <p:nvPr/>
            </p:nvSpPr>
            <p:spPr>
              <a:xfrm>
                <a:off x="256324" y="2927886"/>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0" name="Rectangle 149"/>
              <p:cNvSpPr/>
              <p:nvPr/>
            </p:nvSpPr>
            <p:spPr>
              <a:xfrm>
                <a:off x="256324" y="2799871"/>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1" name="Rectangle 150"/>
              <p:cNvSpPr/>
              <p:nvPr/>
            </p:nvSpPr>
            <p:spPr>
              <a:xfrm>
                <a:off x="256324" y="2671854"/>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2" name="Rectangle 151"/>
              <p:cNvSpPr/>
              <p:nvPr/>
            </p:nvSpPr>
            <p:spPr>
              <a:xfrm>
                <a:off x="256324" y="2543838"/>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3" name="Rectangle 152"/>
              <p:cNvSpPr/>
              <p:nvPr/>
            </p:nvSpPr>
            <p:spPr>
              <a:xfrm>
                <a:off x="256424" y="2415822"/>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33" name="Group 132"/>
            <p:cNvGrpSpPr/>
            <p:nvPr/>
          </p:nvGrpSpPr>
          <p:grpSpPr>
            <a:xfrm>
              <a:off x="3101096" y="1971904"/>
              <a:ext cx="891728" cy="1524254"/>
              <a:chOff x="160552" y="2190751"/>
              <a:chExt cx="978134" cy="1098688"/>
            </a:xfrm>
          </p:grpSpPr>
          <p:sp>
            <p:nvSpPr>
              <p:cNvPr id="137" name="Freeform 9"/>
              <p:cNvSpPr>
                <a:spLocks noEditPoints="1"/>
              </p:cNvSpPr>
              <p:nvPr/>
            </p:nvSpPr>
            <p:spPr bwMode="auto">
              <a:xfrm>
                <a:off x="160552" y="2190751"/>
                <a:ext cx="978134" cy="1098688"/>
              </a:xfrm>
              <a:custGeom>
                <a:avLst/>
                <a:gdLst>
                  <a:gd name="T0" fmla="*/ 352 w 427"/>
                  <a:gd name="T1" fmla="*/ 0 h 849"/>
                  <a:gd name="T2" fmla="*/ 76 w 427"/>
                  <a:gd name="T3" fmla="*/ 0 h 849"/>
                  <a:gd name="T4" fmla="*/ 0 w 427"/>
                  <a:gd name="T5" fmla="*/ 112 h 849"/>
                  <a:gd name="T6" fmla="*/ 0 w 427"/>
                  <a:gd name="T7" fmla="*/ 849 h 849"/>
                  <a:gd name="T8" fmla="*/ 427 w 427"/>
                  <a:gd name="T9" fmla="*/ 849 h 849"/>
                  <a:gd name="T10" fmla="*/ 427 w 427"/>
                  <a:gd name="T11" fmla="*/ 112 h 849"/>
                  <a:gd name="T12" fmla="*/ 352 w 427"/>
                  <a:gd name="T13" fmla="*/ 0 h 849"/>
                  <a:gd name="T14" fmla="*/ 396 w 427"/>
                  <a:gd name="T15" fmla="*/ 818 h 849"/>
                  <a:gd name="T16" fmla="*/ 31 w 427"/>
                  <a:gd name="T17" fmla="*/ 818 h 849"/>
                  <a:gd name="T18" fmla="*/ 31 w 427"/>
                  <a:gd name="T19" fmla="*/ 791 h 849"/>
                  <a:gd name="T20" fmla="*/ 396 w 427"/>
                  <a:gd name="T21" fmla="*/ 791 h 849"/>
                  <a:gd name="T22" fmla="*/ 396 w 427"/>
                  <a:gd name="T23" fmla="*/ 818 h 849"/>
                  <a:gd name="T24" fmla="*/ 396 w 427"/>
                  <a:gd name="T25" fmla="*/ 767 h 849"/>
                  <a:gd name="T26" fmla="*/ 31 w 427"/>
                  <a:gd name="T27" fmla="*/ 767 h 849"/>
                  <a:gd name="T28" fmla="*/ 31 w 427"/>
                  <a:gd name="T29" fmla="*/ 739 h 849"/>
                  <a:gd name="T30" fmla="*/ 396 w 427"/>
                  <a:gd name="T31" fmla="*/ 739 h 849"/>
                  <a:gd name="T32" fmla="*/ 396 w 427"/>
                  <a:gd name="T33" fmla="*/ 767 h 849"/>
                  <a:gd name="T34" fmla="*/ 396 w 427"/>
                  <a:gd name="T35" fmla="*/ 675 h 849"/>
                  <a:gd name="T36" fmla="*/ 359 w 427"/>
                  <a:gd name="T37" fmla="*/ 675 h 849"/>
                  <a:gd name="T38" fmla="*/ 259 w 427"/>
                  <a:gd name="T39" fmla="*/ 675 h 849"/>
                  <a:gd name="T40" fmla="*/ 142 w 427"/>
                  <a:gd name="T41" fmla="*/ 675 h 849"/>
                  <a:gd name="T42" fmla="*/ 51 w 427"/>
                  <a:gd name="T43" fmla="*/ 675 h 849"/>
                  <a:gd name="T44" fmla="*/ 31 w 427"/>
                  <a:gd name="T45" fmla="*/ 675 h 849"/>
                  <a:gd name="T46" fmla="*/ 31 w 427"/>
                  <a:gd name="T47" fmla="*/ 143 h 849"/>
                  <a:gd name="T48" fmla="*/ 396 w 427"/>
                  <a:gd name="T49" fmla="*/ 143 h 849"/>
                  <a:gd name="T50" fmla="*/ 396 w 427"/>
                  <a:gd name="T51" fmla="*/ 67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7" h="849">
                    <a:moveTo>
                      <a:pt x="352" y="0"/>
                    </a:moveTo>
                    <a:cubicBezTo>
                      <a:pt x="76" y="0"/>
                      <a:pt x="76" y="0"/>
                      <a:pt x="76" y="0"/>
                    </a:cubicBezTo>
                    <a:cubicBezTo>
                      <a:pt x="0" y="112"/>
                      <a:pt x="0" y="112"/>
                      <a:pt x="0" y="112"/>
                    </a:cubicBezTo>
                    <a:cubicBezTo>
                      <a:pt x="0" y="849"/>
                      <a:pt x="0" y="849"/>
                      <a:pt x="0" y="849"/>
                    </a:cubicBezTo>
                    <a:cubicBezTo>
                      <a:pt x="427" y="849"/>
                      <a:pt x="427" y="849"/>
                      <a:pt x="427" y="849"/>
                    </a:cubicBezTo>
                    <a:cubicBezTo>
                      <a:pt x="427" y="112"/>
                      <a:pt x="427" y="112"/>
                      <a:pt x="427" y="112"/>
                    </a:cubicBezTo>
                    <a:lnTo>
                      <a:pt x="352" y="0"/>
                    </a:lnTo>
                    <a:close/>
                    <a:moveTo>
                      <a:pt x="396" y="818"/>
                    </a:moveTo>
                    <a:cubicBezTo>
                      <a:pt x="31" y="818"/>
                      <a:pt x="31" y="818"/>
                      <a:pt x="31" y="818"/>
                    </a:cubicBezTo>
                    <a:cubicBezTo>
                      <a:pt x="31" y="791"/>
                      <a:pt x="31" y="791"/>
                      <a:pt x="31" y="791"/>
                    </a:cubicBezTo>
                    <a:cubicBezTo>
                      <a:pt x="44" y="791"/>
                      <a:pt x="390" y="791"/>
                      <a:pt x="396" y="791"/>
                    </a:cubicBezTo>
                    <a:lnTo>
                      <a:pt x="396" y="818"/>
                    </a:lnTo>
                    <a:close/>
                    <a:moveTo>
                      <a:pt x="396" y="767"/>
                    </a:moveTo>
                    <a:cubicBezTo>
                      <a:pt x="384" y="767"/>
                      <a:pt x="38" y="767"/>
                      <a:pt x="31" y="767"/>
                    </a:cubicBezTo>
                    <a:cubicBezTo>
                      <a:pt x="31" y="739"/>
                      <a:pt x="31" y="739"/>
                      <a:pt x="31" y="739"/>
                    </a:cubicBezTo>
                    <a:cubicBezTo>
                      <a:pt x="44" y="739"/>
                      <a:pt x="390" y="739"/>
                      <a:pt x="396" y="739"/>
                    </a:cubicBezTo>
                    <a:lnTo>
                      <a:pt x="396" y="767"/>
                    </a:lnTo>
                    <a:close/>
                    <a:moveTo>
                      <a:pt x="396" y="675"/>
                    </a:moveTo>
                    <a:cubicBezTo>
                      <a:pt x="384" y="675"/>
                      <a:pt x="372" y="675"/>
                      <a:pt x="359" y="675"/>
                    </a:cubicBezTo>
                    <a:cubicBezTo>
                      <a:pt x="326" y="675"/>
                      <a:pt x="292" y="675"/>
                      <a:pt x="259" y="675"/>
                    </a:cubicBezTo>
                    <a:cubicBezTo>
                      <a:pt x="220" y="675"/>
                      <a:pt x="181" y="675"/>
                      <a:pt x="142" y="675"/>
                    </a:cubicBezTo>
                    <a:cubicBezTo>
                      <a:pt x="112" y="675"/>
                      <a:pt x="81" y="675"/>
                      <a:pt x="51" y="675"/>
                    </a:cubicBezTo>
                    <a:cubicBezTo>
                      <a:pt x="45" y="675"/>
                      <a:pt x="38" y="675"/>
                      <a:pt x="31" y="675"/>
                    </a:cubicBezTo>
                    <a:cubicBezTo>
                      <a:pt x="31" y="143"/>
                      <a:pt x="31" y="143"/>
                      <a:pt x="31" y="143"/>
                    </a:cubicBezTo>
                    <a:cubicBezTo>
                      <a:pt x="396" y="143"/>
                      <a:pt x="396" y="143"/>
                      <a:pt x="396" y="143"/>
                    </a:cubicBezTo>
                    <a:lnTo>
                      <a:pt x="396" y="675"/>
                    </a:lnTo>
                    <a:close/>
                  </a:path>
                </a:pathLst>
              </a:custGeom>
              <a:solidFill>
                <a:schemeClr val="tx2"/>
              </a:solidFill>
              <a:ln w="6350" cap="sq" cmpd="sng">
                <a:noFill/>
                <a:prstDash val="sysDot"/>
                <a:bevel/>
              </a:ln>
            </p:spPr>
            <p:txBody>
              <a:bodyPr vert="horz" wrap="square" lIns="124347" tIns="62174" rIns="124347" bIns="62174" numCol="1" anchor="t" anchorCtr="0" compatLnSpc="1">
                <a:prstTxWarp prst="textNoShape">
                  <a:avLst/>
                </a:prstTxWarp>
              </a:bodyP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262626"/>
                  </a:solidFill>
                  <a:effectLst/>
                  <a:uLnTx/>
                  <a:uFillTx/>
                  <a:latin typeface="Segoe UI"/>
                  <a:ea typeface="+mn-ea"/>
                  <a:cs typeface="+mn-cs"/>
                </a:endParaRPr>
              </a:p>
            </p:txBody>
          </p:sp>
          <p:sp>
            <p:nvSpPr>
              <p:cNvPr id="138" name="Rectangle 137"/>
              <p:cNvSpPr/>
              <p:nvPr/>
            </p:nvSpPr>
            <p:spPr>
              <a:xfrm>
                <a:off x="256477" y="2931414"/>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9" name="Rectangle 138"/>
              <p:cNvSpPr/>
              <p:nvPr/>
            </p:nvSpPr>
            <p:spPr>
              <a:xfrm>
                <a:off x="256477" y="2803399"/>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0" name="Rectangle 139"/>
              <p:cNvSpPr/>
              <p:nvPr/>
            </p:nvSpPr>
            <p:spPr>
              <a:xfrm>
                <a:off x="256477" y="2675383"/>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1" name="Rectangle 140"/>
              <p:cNvSpPr/>
              <p:nvPr/>
            </p:nvSpPr>
            <p:spPr>
              <a:xfrm>
                <a:off x="256477" y="2547366"/>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2" name="Rectangle 141"/>
              <p:cNvSpPr/>
              <p:nvPr/>
            </p:nvSpPr>
            <p:spPr>
              <a:xfrm>
                <a:off x="256477" y="2419350"/>
                <a:ext cx="786384" cy="109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134" name="Rectangle 133"/>
            <p:cNvSpPr/>
            <p:nvPr/>
          </p:nvSpPr>
          <p:spPr>
            <a:xfrm>
              <a:off x="483645" y="2651601"/>
              <a:ext cx="879839" cy="9414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3273" tIns="46637" rIns="93273" bIns="46637"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5" name="Rectangle 134"/>
            <p:cNvSpPr/>
            <p:nvPr/>
          </p:nvSpPr>
          <p:spPr>
            <a:xfrm>
              <a:off x="1803350" y="2330555"/>
              <a:ext cx="879840" cy="1195624"/>
            </a:xfrm>
            <a:prstGeom prst="rect">
              <a:avLst/>
            </a:prstGeom>
            <a:noFill/>
            <a:ln w="6350" cap="sq" cmpd="sng">
              <a:noFill/>
              <a:prstDash val="sysDot"/>
              <a:bevel/>
            </a:ln>
          </p:spPr>
          <p:txBody>
            <a:bodyPr vert="horz" wrap="square" lIns="124347" tIns="62174" rIns="124347" bIns="62174" numCol="1" anchor="t" anchorCtr="0" compatLnSpc="1">
              <a:prstTxWarp prst="textNoShape">
                <a:avLst/>
              </a:prstTxWarp>
            </a:bodyP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262626"/>
                </a:solidFill>
                <a:effectLst/>
                <a:uLnTx/>
                <a:uFillTx/>
                <a:latin typeface="Segoe UI"/>
                <a:ea typeface="+mn-ea"/>
                <a:cs typeface="+mn-cs"/>
              </a:endParaRPr>
            </a:p>
          </p:txBody>
        </p:sp>
      </p:grpSp>
      <p:sp>
        <p:nvSpPr>
          <p:cNvPr id="69" name="Rectangle 68"/>
          <p:cNvSpPr/>
          <p:nvPr/>
        </p:nvSpPr>
        <p:spPr>
          <a:xfrm>
            <a:off x="6647688" y="1682496"/>
            <a:ext cx="5326144" cy="498678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0" name="Rectangle 69"/>
          <p:cNvSpPr/>
          <p:nvPr/>
        </p:nvSpPr>
        <p:spPr bwMode="auto">
          <a:xfrm>
            <a:off x="6647688" y="1684094"/>
            <a:ext cx="4973884" cy="77584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82880" tIns="182880" rIns="0" bIns="0" numCol="1" rtlCol="0" anchor="t" anchorCtr="0" compatLnSpc="1">
            <a:prstTxWarp prst="textNoShape">
              <a:avLst/>
            </a:prstTxWarp>
          </a:bodyPr>
          <a:lstStyle/>
          <a:p>
            <a:pPr marL="0" marR="0" lvl="1" indent="0" algn="l" defTabSz="932468"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DC3C00"/>
                </a:solidFill>
                <a:effectLst/>
                <a:uLnTx/>
                <a:uFillTx/>
                <a:latin typeface="Segoe UI Light"/>
                <a:ea typeface="+mn-ea"/>
                <a:cs typeface="+mn-cs"/>
              </a:rPr>
              <a:t>Rowstore</a:t>
            </a:r>
          </a:p>
        </p:txBody>
      </p:sp>
      <p:sp>
        <p:nvSpPr>
          <p:cNvPr id="71" name="TextBox 70"/>
          <p:cNvSpPr txBox="1"/>
          <p:nvPr/>
        </p:nvSpPr>
        <p:spPr>
          <a:xfrm>
            <a:off x="6958818" y="5721614"/>
            <a:ext cx="4703885" cy="615553"/>
          </a:xfrm>
          <a:prstGeom prst="rect">
            <a:avLst/>
          </a:prstGeom>
          <a:noFill/>
        </p:spPr>
        <p:txBody>
          <a:bodyPr wrap="square" lIns="0" tIns="0" rIns="0" bIns="0" rtlCol="0">
            <a:spAutoFit/>
          </a:bodyPr>
          <a:lstStyle/>
          <a:p>
            <a:pPr marL="0" marR="0" lvl="0" indent="0" algn="l" defTabSz="124222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Sub-optimal </a:t>
            </a:r>
            <a:r>
              <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rPr>
              <a:t>performance for </a:t>
            </a: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many data warehouse queries</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p:txBody>
      </p:sp>
      <p:sp>
        <p:nvSpPr>
          <p:cNvPr id="72" name="TextBox 71"/>
          <p:cNvSpPr txBox="1"/>
          <p:nvPr/>
        </p:nvSpPr>
        <p:spPr>
          <a:xfrm>
            <a:off x="7149034" y="2639940"/>
            <a:ext cx="821379" cy="646331"/>
          </a:xfrm>
          <a:prstGeom prst="rect">
            <a:avLst/>
          </a:prstGeom>
          <a:noFill/>
        </p:spPr>
        <p:txBody>
          <a:bodyPr wrap="none" lIns="182880" tIns="182880" rIns="182880" bIns="182880" rtlCol="0">
            <a:spAutoFit/>
          </a:bodyPr>
          <a:lstStyle/>
          <a:p>
            <a:pPr marL="0" marR="0" lvl="0" indent="0" algn="ctr" defTabSz="124222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000000">
                    <a:lumMod val="75000"/>
                    <a:lumOff val="25000"/>
                  </a:srgbClr>
                </a:solidFill>
                <a:effectLst/>
                <a:uLnTx/>
                <a:uFillTx/>
                <a:latin typeface="Segoe UI Light" pitchFamily="34" charset="0"/>
                <a:ea typeface="+mn-ea"/>
                <a:cs typeface="+mn-cs"/>
              </a:rPr>
              <a:t>Data</a:t>
            </a:r>
            <a:endParaRPr kumimoji="0" lang="en-US" sz="1800" b="0" i="0" u="none" strike="noStrike" kern="1200" cap="none" spc="0" normalizeH="0" baseline="0" noProof="0" dirty="0">
              <a:ln>
                <a:noFill/>
              </a:ln>
              <a:solidFill>
                <a:srgbClr val="000000">
                  <a:lumMod val="75000"/>
                  <a:lumOff val="25000"/>
                </a:srgbClr>
              </a:solidFill>
              <a:effectLst/>
              <a:uLnTx/>
              <a:uFillTx/>
              <a:latin typeface="Segoe UI Light" pitchFamily="34" charset="0"/>
              <a:ea typeface="+mn-ea"/>
              <a:cs typeface="+mn-cs"/>
            </a:endParaRPr>
          </a:p>
        </p:txBody>
      </p:sp>
      <p:sp>
        <p:nvSpPr>
          <p:cNvPr id="73" name="Rectangle 72"/>
          <p:cNvSpPr/>
          <p:nvPr/>
        </p:nvSpPr>
        <p:spPr>
          <a:xfrm>
            <a:off x="8733504" y="3293729"/>
            <a:ext cx="2949498" cy="1747898"/>
          </a:xfrm>
          <a:prstGeom prst="rect">
            <a:avLst/>
          </a:prstGeom>
          <a:noFill/>
          <a:ln>
            <a:solidFill>
              <a:schemeClr val="accent4"/>
            </a:solidFill>
            <a:miter lim="800000"/>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1242220"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74" name="TextBox 73"/>
          <p:cNvSpPr txBox="1"/>
          <p:nvPr/>
        </p:nvSpPr>
        <p:spPr>
          <a:xfrm>
            <a:off x="8854446" y="3230092"/>
            <a:ext cx="900692" cy="617710"/>
          </a:xfrm>
          <a:prstGeom prst="rect">
            <a:avLst/>
          </a:prstGeom>
          <a:noFill/>
        </p:spPr>
        <p:txBody>
          <a:bodyPr wrap="none" lIns="182880" tIns="182880" rIns="182880" bIns="182880" rtlCol="0">
            <a:spAutoFit/>
          </a:bodyPr>
          <a:lstStyle/>
          <a:p>
            <a:pPr marL="0" marR="0" lvl="0" indent="0" algn="ctr" defTabSz="124222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000000">
                    <a:lumMod val="75000"/>
                    <a:lumOff val="25000"/>
                  </a:srgbClr>
                </a:solidFill>
                <a:effectLst/>
                <a:uLnTx/>
                <a:uFillTx/>
                <a:latin typeface="Segoe UI Light" pitchFamily="34" charset="0"/>
                <a:ea typeface="+mn-ea"/>
                <a:cs typeface="+mn-cs"/>
              </a:rPr>
              <a:t>Page 1</a:t>
            </a:r>
            <a:endParaRPr kumimoji="0" lang="en-US" sz="1400" b="0" i="0" u="none" strike="noStrike" kern="1200" cap="none" spc="0" normalizeH="0" baseline="0" noProof="0" dirty="0">
              <a:ln>
                <a:noFill/>
              </a:ln>
              <a:solidFill>
                <a:srgbClr val="000000">
                  <a:lumMod val="75000"/>
                  <a:lumOff val="25000"/>
                </a:srgbClr>
              </a:solidFill>
              <a:effectLst/>
              <a:uLnTx/>
              <a:uFillTx/>
              <a:latin typeface="Segoe UI Light" pitchFamily="34" charset="0"/>
              <a:ea typeface="+mn-ea"/>
              <a:cs typeface="+mn-cs"/>
            </a:endParaRPr>
          </a:p>
        </p:txBody>
      </p:sp>
      <p:sp>
        <p:nvSpPr>
          <p:cNvPr id="75" name="TextBox 74"/>
          <p:cNvSpPr txBox="1"/>
          <p:nvPr/>
        </p:nvSpPr>
        <p:spPr>
          <a:xfrm>
            <a:off x="9713984" y="3230092"/>
            <a:ext cx="931171" cy="617710"/>
          </a:xfrm>
          <a:prstGeom prst="rect">
            <a:avLst/>
          </a:prstGeom>
          <a:noFill/>
        </p:spPr>
        <p:txBody>
          <a:bodyPr wrap="none" lIns="182880" tIns="182880" rIns="182880" bIns="182880" rtlCol="0">
            <a:spAutoFit/>
          </a:bodyPr>
          <a:lstStyle/>
          <a:p>
            <a:pPr marL="0" marR="0" lvl="0" indent="0" algn="ctr" defTabSz="124222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000000">
                    <a:lumMod val="75000"/>
                    <a:lumOff val="25000"/>
                  </a:srgbClr>
                </a:solidFill>
                <a:effectLst/>
                <a:uLnTx/>
                <a:uFillTx/>
                <a:latin typeface="Segoe UI Light" pitchFamily="34" charset="0"/>
                <a:ea typeface="+mn-ea"/>
                <a:cs typeface="+mn-cs"/>
              </a:rPr>
              <a:t>Page 2</a:t>
            </a:r>
            <a:endParaRPr kumimoji="0" lang="en-US" sz="1400" b="0" i="0" u="none" strike="noStrike" kern="1200" cap="none" spc="0" normalizeH="0" baseline="0" noProof="0" dirty="0">
              <a:ln>
                <a:noFill/>
              </a:ln>
              <a:solidFill>
                <a:srgbClr val="000000">
                  <a:lumMod val="75000"/>
                  <a:lumOff val="25000"/>
                </a:srgbClr>
              </a:solidFill>
              <a:effectLst/>
              <a:uLnTx/>
              <a:uFillTx/>
              <a:latin typeface="Segoe UI Light" pitchFamily="34" charset="0"/>
              <a:ea typeface="+mn-ea"/>
              <a:cs typeface="+mn-cs"/>
            </a:endParaRPr>
          </a:p>
        </p:txBody>
      </p:sp>
      <p:sp>
        <p:nvSpPr>
          <p:cNvPr id="76" name="TextBox 75"/>
          <p:cNvSpPr txBox="1"/>
          <p:nvPr/>
        </p:nvSpPr>
        <p:spPr>
          <a:xfrm>
            <a:off x="10652548" y="3230092"/>
            <a:ext cx="931171" cy="617710"/>
          </a:xfrm>
          <a:prstGeom prst="rect">
            <a:avLst/>
          </a:prstGeom>
          <a:noFill/>
        </p:spPr>
        <p:txBody>
          <a:bodyPr wrap="none" lIns="182880" tIns="182880" rIns="182880" bIns="182880" rtlCol="0">
            <a:spAutoFit/>
          </a:bodyPr>
          <a:lstStyle/>
          <a:p>
            <a:pPr marL="0" marR="0" lvl="0" indent="0" algn="ctr" defTabSz="124222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000000">
                    <a:lumMod val="75000"/>
                    <a:lumOff val="25000"/>
                  </a:srgbClr>
                </a:solidFill>
                <a:effectLst/>
                <a:uLnTx/>
                <a:uFillTx/>
                <a:latin typeface="Segoe UI Light" pitchFamily="34" charset="0"/>
                <a:ea typeface="+mn-ea"/>
                <a:cs typeface="+mn-cs"/>
              </a:rPr>
              <a:t>Page 3</a:t>
            </a:r>
            <a:endParaRPr kumimoji="0" lang="en-US" sz="1400" b="0" i="0" u="none" strike="noStrike" kern="1200" cap="none" spc="0" normalizeH="0" baseline="0" noProof="0" dirty="0">
              <a:ln>
                <a:noFill/>
              </a:ln>
              <a:solidFill>
                <a:srgbClr val="000000">
                  <a:lumMod val="75000"/>
                  <a:lumOff val="25000"/>
                </a:srgbClr>
              </a:solidFill>
              <a:effectLst/>
              <a:uLnTx/>
              <a:uFillTx/>
              <a:latin typeface="Segoe UI Light" pitchFamily="34" charset="0"/>
              <a:ea typeface="+mn-ea"/>
              <a:cs typeface="+mn-cs"/>
            </a:endParaRPr>
          </a:p>
        </p:txBody>
      </p:sp>
      <p:sp>
        <p:nvSpPr>
          <p:cNvPr id="77" name="Oval 76"/>
          <p:cNvSpPr/>
          <p:nvPr/>
        </p:nvSpPr>
        <p:spPr>
          <a:xfrm>
            <a:off x="11060840" y="4737166"/>
            <a:ext cx="109728" cy="109728"/>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8" name="Oval 77"/>
          <p:cNvSpPr/>
          <p:nvPr/>
        </p:nvSpPr>
        <p:spPr>
          <a:xfrm>
            <a:off x="10888809" y="4737166"/>
            <a:ext cx="109728" cy="109728"/>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9" name="Oval 78"/>
          <p:cNvSpPr/>
          <p:nvPr/>
        </p:nvSpPr>
        <p:spPr>
          <a:xfrm>
            <a:off x="11232871" y="4737699"/>
            <a:ext cx="109728" cy="109728"/>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0" name="TextBox 79"/>
          <p:cNvSpPr txBox="1"/>
          <p:nvPr/>
        </p:nvSpPr>
        <p:spPr>
          <a:xfrm>
            <a:off x="8936187" y="2633716"/>
            <a:ext cx="2486771" cy="646331"/>
          </a:xfrm>
          <a:prstGeom prst="rect">
            <a:avLst/>
          </a:prstGeom>
          <a:noFill/>
        </p:spPr>
        <p:txBody>
          <a:bodyPr wrap="none" lIns="182880" tIns="182880" rIns="182880" bIns="182880" rtlCol="0">
            <a:spAutoFit/>
          </a:bodyPr>
          <a:lstStyle/>
          <a:p>
            <a:pPr marL="0" marR="0" lvl="0" indent="0" algn="ctr" defTabSz="124222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000000">
                    <a:lumMod val="75000"/>
                    <a:lumOff val="25000"/>
                  </a:srgbClr>
                </a:solidFill>
                <a:effectLst/>
                <a:uLnTx/>
                <a:uFillTx/>
                <a:latin typeface="Segoe UI Light" pitchFamily="34" charset="0"/>
                <a:ea typeface="+mn-ea"/>
                <a:cs typeface="+mn-cs"/>
              </a:rPr>
              <a:t>Querying data by row</a:t>
            </a:r>
            <a:endParaRPr kumimoji="0" lang="en-US" sz="1800" b="0" i="0" u="none" strike="noStrike" kern="1200" cap="none" spc="0" normalizeH="0" baseline="0" noProof="0" dirty="0">
              <a:ln>
                <a:noFill/>
              </a:ln>
              <a:solidFill>
                <a:srgbClr val="000000">
                  <a:lumMod val="75000"/>
                  <a:lumOff val="25000"/>
                </a:srgbClr>
              </a:solidFill>
              <a:effectLst/>
              <a:uLnTx/>
              <a:uFillTx/>
              <a:latin typeface="Segoe UI Light" pitchFamily="34" charset="0"/>
              <a:ea typeface="+mn-ea"/>
              <a:cs typeface="+mn-cs"/>
            </a:endParaRPr>
          </a:p>
        </p:txBody>
      </p:sp>
      <p:graphicFrame>
        <p:nvGraphicFramePr>
          <p:cNvPr id="81" name="Table 80"/>
          <p:cNvGraphicFramePr>
            <a:graphicFrameLocks noGrp="1"/>
          </p:cNvGraphicFramePr>
          <p:nvPr>
            <p:extLst/>
          </p:nvPr>
        </p:nvGraphicFramePr>
        <p:xfrm>
          <a:off x="6813744" y="3256297"/>
          <a:ext cx="1494224" cy="1813560"/>
        </p:xfrm>
        <a:graphic>
          <a:graphicData uri="http://schemas.openxmlformats.org/drawingml/2006/table">
            <a:tbl>
              <a:tblPr firstRow="1" bandRow="1">
                <a:tableStyleId>{073A0DAA-6AF3-43AB-8588-CEC1D06C72B9}</a:tableStyleId>
              </a:tblPr>
              <a:tblGrid>
                <a:gridCol w="373556">
                  <a:extLst>
                    <a:ext uri="{9D8B030D-6E8A-4147-A177-3AD203B41FA5}">
                      <a16:colId xmlns:a16="http://schemas.microsoft.com/office/drawing/2014/main" xmlns="" val="20000"/>
                    </a:ext>
                  </a:extLst>
                </a:gridCol>
                <a:gridCol w="373556">
                  <a:extLst>
                    <a:ext uri="{9D8B030D-6E8A-4147-A177-3AD203B41FA5}">
                      <a16:colId xmlns:a16="http://schemas.microsoft.com/office/drawing/2014/main" xmlns="" val="20001"/>
                    </a:ext>
                  </a:extLst>
                </a:gridCol>
                <a:gridCol w="373556">
                  <a:extLst>
                    <a:ext uri="{9D8B030D-6E8A-4147-A177-3AD203B41FA5}">
                      <a16:colId xmlns:a16="http://schemas.microsoft.com/office/drawing/2014/main" xmlns="" val="20002"/>
                    </a:ext>
                  </a:extLst>
                </a:gridCol>
                <a:gridCol w="373556">
                  <a:extLst>
                    <a:ext uri="{9D8B030D-6E8A-4147-A177-3AD203B41FA5}">
                      <a16:colId xmlns:a16="http://schemas.microsoft.com/office/drawing/2014/main" xmlns="" val="20003"/>
                    </a:ext>
                  </a:extLst>
                </a:gridCol>
              </a:tblGrid>
              <a:tr h="0">
                <a:tc>
                  <a:txBody>
                    <a:bodyPr/>
                    <a:lstStyle/>
                    <a:p>
                      <a:r>
                        <a:rPr lang="en-US" sz="1100" dirty="0" smtClean="0"/>
                        <a:t>C1</a:t>
                      </a:r>
                      <a:endParaRPr lang="en-US" sz="1100" dirty="0"/>
                    </a:p>
                  </a:txBody>
                  <a:tcPr>
                    <a:solidFill>
                      <a:schemeClr val="tx2"/>
                    </a:solidFill>
                  </a:tcPr>
                </a:tc>
                <a:tc>
                  <a:txBody>
                    <a:bodyPr/>
                    <a:lstStyle/>
                    <a:p>
                      <a:r>
                        <a:rPr lang="en-US" sz="1100" dirty="0" smtClean="0"/>
                        <a:t>C2</a:t>
                      </a:r>
                      <a:endParaRPr lang="en-US" sz="1100" dirty="0"/>
                    </a:p>
                  </a:txBody>
                  <a:tcPr>
                    <a:solidFill>
                      <a:schemeClr val="tx2"/>
                    </a:solidFill>
                  </a:tcPr>
                </a:tc>
                <a:tc>
                  <a:txBody>
                    <a:bodyPr/>
                    <a:lstStyle/>
                    <a:p>
                      <a:r>
                        <a:rPr lang="en-US" sz="1100" dirty="0" smtClean="0"/>
                        <a:t>C3</a:t>
                      </a:r>
                      <a:endParaRPr lang="en-US" sz="1100" dirty="0"/>
                    </a:p>
                  </a:txBody>
                  <a:tcPr>
                    <a:solidFill>
                      <a:schemeClr val="tx2"/>
                    </a:solidFill>
                  </a:tcPr>
                </a:tc>
                <a:tc>
                  <a:txBody>
                    <a:bodyPr/>
                    <a:lstStyle/>
                    <a:p>
                      <a:r>
                        <a:rPr lang="en-US" sz="1100" dirty="0" smtClean="0"/>
                        <a:t>C4</a:t>
                      </a:r>
                      <a:endParaRPr lang="en-US" sz="1100" dirty="0"/>
                    </a:p>
                  </a:txBody>
                  <a:tcPr>
                    <a:solidFill>
                      <a:schemeClr val="tx2"/>
                    </a:solidFill>
                  </a:tcPr>
                </a:tc>
                <a:extLst>
                  <a:ext uri="{0D108BD9-81ED-4DB2-BD59-A6C34878D82A}">
                    <a16:rowId xmlns:a16="http://schemas.microsoft.com/office/drawing/2014/main" xmlns="" val="10000"/>
                  </a:ext>
                </a:extLst>
              </a:tr>
              <a:tr h="0">
                <a:tc>
                  <a:txBody>
                    <a:bodyPr/>
                    <a:lstStyle/>
                    <a:p>
                      <a:r>
                        <a:rPr lang="en-US" sz="1100" dirty="0" smtClean="0"/>
                        <a:t>R1</a:t>
                      </a:r>
                      <a:endParaRPr lang="en-US" sz="1100" dirty="0"/>
                    </a:p>
                  </a:txBody>
                  <a:tcPr/>
                </a:tc>
                <a:tc>
                  <a:txBody>
                    <a:bodyPr/>
                    <a:lstStyle/>
                    <a:p>
                      <a:r>
                        <a:rPr lang="en-US" sz="1100" dirty="0" smtClean="0"/>
                        <a:t>R1</a:t>
                      </a:r>
                      <a:endParaRPr lang="en-US" sz="1100" dirty="0"/>
                    </a:p>
                  </a:txBody>
                  <a:tcPr/>
                </a:tc>
                <a:tc>
                  <a:txBody>
                    <a:bodyPr/>
                    <a:lstStyle/>
                    <a:p>
                      <a:r>
                        <a:rPr lang="en-US" sz="1100" dirty="0" smtClean="0"/>
                        <a:t>R1</a:t>
                      </a:r>
                      <a:endParaRPr lang="en-US" sz="1100" dirty="0"/>
                    </a:p>
                  </a:txBody>
                  <a:tcPr/>
                </a:tc>
                <a:tc>
                  <a:txBody>
                    <a:bodyPr/>
                    <a:lstStyle/>
                    <a:p>
                      <a:r>
                        <a:rPr lang="en-US" sz="1100" dirty="0" smtClean="0"/>
                        <a:t>R1</a:t>
                      </a:r>
                      <a:endParaRPr lang="en-US" sz="1100" dirty="0"/>
                    </a:p>
                  </a:txBody>
                  <a:tcPr/>
                </a:tc>
                <a:extLst>
                  <a:ext uri="{0D108BD9-81ED-4DB2-BD59-A6C34878D82A}">
                    <a16:rowId xmlns:a16="http://schemas.microsoft.com/office/drawing/2014/main" xmlns="" val="10001"/>
                  </a:ext>
                </a:extLst>
              </a:tr>
              <a:tr h="0">
                <a:tc>
                  <a:txBody>
                    <a:bodyPr/>
                    <a:lstStyle/>
                    <a:p>
                      <a:r>
                        <a:rPr lang="en-US" sz="1100" dirty="0" smtClean="0"/>
                        <a:t>R2</a:t>
                      </a:r>
                      <a:endParaRPr lang="en-US" sz="1100" dirty="0"/>
                    </a:p>
                  </a:txBody>
                  <a:tcPr/>
                </a:tc>
                <a:tc>
                  <a:txBody>
                    <a:bodyPr/>
                    <a:lstStyle/>
                    <a:p>
                      <a:r>
                        <a:rPr lang="en-US" sz="1100" dirty="0" smtClean="0"/>
                        <a:t>R2</a:t>
                      </a:r>
                      <a:endParaRPr lang="en-US" sz="1100" dirty="0"/>
                    </a:p>
                  </a:txBody>
                  <a:tcPr/>
                </a:tc>
                <a:tc>
                  <a:txBody>
                    <a:bodyPr/>
                    <a:lstStyle/>
                    <a:p>
                      <a:r>
                        <a:rPr lang="en-US" sz="1100" dirty="0" smtClean="0"/>
                        <a:t>R2</a:t>
                      </a:r>
                      <a:endParaRPr lang="en-US" sz="1100" dirty="0"/>
                    </a:p>
                  </a:txBody>
                  <a:tcPr/>
                </a:tc>
                <a:tc>
                  <a:txBody>
                    <a:bodyPr/>
                    <a:lstStyle/>
                    <a:p>
                      <a:r>
                        <a:rPr lang="en-US" sz="1100" dirty="0" smtClean="0"/>
                        <a:t>R2</a:t>
                      </a:r>
                      <a:endParaRPr lang="en-US" sz="1100" dirty="0"/>
                    </a:p>
                  </a:txBody>
                  <a:tcPr/>
                </a:tc>
                <a:extLst>
                  <a:ext uri="{0D108BD9-81ED-4DB2-BD59-A6C34878D82A}">
                    <a16:rowId xmlns:a16="http://schemas.microsoft.com/office/drawing/2014/main" xmlns="" val="10002"/>
                  </a:ext>
                </a:extLst>
              </a:tr>
              <a:tr h="0">
                <a:tc>
                  <a:txBody>
                    <a:bodyPr/>
                    <a:lstStyle/>
                    <a:p>
                      <a:r>
                        <a:rPr lang="en-US" sz="1100" dirty="0" smtClean="0"/>
                        <a:t>R3</a:t>
                      </a:r>
                      <a:endParaRPr lang="en-US" sz="1100" dirty="0"/>
                    </a:p>
                  </a:txBody>
                  <a:tcPr/>
                </a:tc>
                <a:tc>
                  <a:txBody>
                    <a:bodyPr/>
                    <a:lstStyle/>
                    <a:p>
                      <a:r>
                        <a:rPr lang="en-US" sz="1100" dirty="0" smtClean="0"/>
                        <a:t>R3</a:t>
                      </a:r>
                      <a:endParaRPr lang="en-US" sz="1100" dirty="0"/>
                    </a:p>
                  </a:txBody>
                  <a:tcPr/>
                </a:tc>
                <a:tc>
                  <a:txBody>
                    <a:bodyPr/>
                    <a:lstStyle/>
                    <a:p>
                      <a:r>
                        <a:rPr lang="en-US" sz="1100" dirty="0" smtClean="0"/>
                        <a:t>R3</a:t>
                      </a:r>
                      <a:endParaRPr lang="en-US" sz="1100" dirty="0"/>
                    </a:p>
                  </a:txBody>
                  <a:tcPr/>
                </a:tc>
                <a:tc>
                  <a:txBody>
                    <a:bodyPr/>
                    <a:lstStyle/>
                    <a:p>
                      <a:r>
                        <a:rPr lang="en-US" sz="1100" dirty="0" smtClean="0"/>
                        <a:t>R3</a:t>
                      </a:r>
                      <a:endParaRPr lang="en-US" sz="1100" dirty="0"/>
                    </a:p>
                  </a:txBody>
                  <a:tcPr/>
                </a:tc>
                <a:extLst>
                  <a:ext uri="{0D108BD9-81ED-4DB2-BD59-A6C34878D82A}">
                    <a16:rowId xmlns:a16="http://schemas.microsoft.com/office/drawing/2014/main" xmlns="" val="10003"/>
                  </a:ext>
                </a:extLst>
              </a:tr>
              <a:tr h="0">
                <a:tc>
                  <a:txBody>
                    <a:bodyPr/>
                    <a:lstStyle/>
                    <a:p>
                      <a:r>
                        <a:rPr lang="en-US" sz="1100" dirty="0" smtClean="0"/>
                        <a:t>R4</a:t>
                      </a:r>
                      <a:endParaRPr lang="en-US" sz="1100" dirty="0"/>
                    </a:p>
                  </a:txBody>
                  <a:tcPr/>
                </a:tc>
                <a:tc>
                  <a:txBody>
                    <a:bodyPr/>
                    <a:lstStyle/>
                    <a:p>
                      <a:r>
                        <a:rPr lang="en-US" sz="1100" dirty="0" smtClean="0"/>
                        <a:t>R4</a:t>
                      </a:r>
                      <a:endParaRPr lang="en-US" sz="1100" dirty="0"/>
                    </a:p>
                  </a:txBody>
                  <a:tcPr/>
                </a:tc>
                <a:tc>
                  <a:txBody>
                    <a:bodyPr/>
                    <a:lstStyle/>
                    <a:p>
                      <a:r>
                        <a:rPr lang="en-US" sz="1100" dirty="0" smtClean="0"/>
                        <a:t>R4</a:t>
                      </a:r>
                      <a:endParaRPr lang="en-US" sz="1100" dirty="0"/>
                    </a:p>
                  </a:txBody>
                  <a:tcPr/>
                </a:tc>
                <a:tc>
                  <a:txBody>
                    <a:bodyPr/>
                    <a:lstStyle/>
                    <a:p>
                      <a:r>
                        <a:rPr lang="en-US" sz="1100" dirty="0" smtClean="0"/>
                        <a:t>R4</a:t>
                      </a:r>
                      <a:endParaRPr lang="en-US" sz="1100" dirty="0"/>
                    </a:p>
                  </a:txBody>
                  <a:tcPr/>
                </a:tc>
                <a:extLst>
                  <a:ext uri="{0D108BD9-81ED-4DB2-BD59-A6C34878D82A}">
                    <a16:rowId xmlns:a16="http://schemas.microsoft.com/office/drawing/2014/main" xmlns="" val="10004"/>
                  </a:ext>
                </a:extLst>
              </a:tr>
              <a:tr h="0">
                <a:tc>
                  <a:txBody>
                    <a:bodyPr/>
                    <a:lstStyle/>
                    <a:p>
                      <a:r>
                        <a:rPr lang="en-US" sz="1100" dirty="0" smtClean="0"/>
                        <a:t>R5</a:t>
                      </a:r>
                      <a:endParaRPr lang="en-US" sz="1100" dirty="0"/>
                    </a:p>
                  </a:txBody>
                  <a:tcPr/>
                </a:tc>
                <a:tc>
                  <a:txBody>
                    <a:bodyPr/>
                    <a:lstStyle/>
                    <a:p>
                      <a:r>
                        <a:rPr lang="en-US" sz="1100" dirty="0" smtClean="0"/>
                        <a:t>R5</a:t>
                      </a:r>
                      <a:endParaRPr lang="en-US" sz="1100" dirty="0"/>
                    </a:p>
                  </a:txBody>
                  <a:tcPr/>
                </a:tc>
                <a:tc>
                  <a:txBody>
                    <a:bodyPr/>
                    <a:lstStyle/>
                    <a:p>
                      <a:r>
                        <a:rPr lang="en-US" sz="1100" dirty="0" smtClean="0"/>
                        <a:t>R5</a:t>
                      </a:r>
                      <a:endParaRPr lang="en-US" sz="1100" dirty="0"/>
                    </a:p>
                  </a:txBody>
                  <a:tcPr/>
                </a:tc>
                <a:tc>
                  <a:txBody>
                    <a:bodyPr/>
                    <a:lstStyle/>
                    <a:p>
                      <a:r>
                        <a:rPr lang="en-US" sz="1100" dirty="0" smtClean="0"/>
                        <a:t>R5</a:t>
                      </a:r>
                      <a:endParaRPr lang="en-US" sz="1100" dirty="0"/>
                    </a:p>
                  </a:txBody>
                  <a:tcPr/>
                </a:tc>
                <a:extLst>
                  <a:ext uri="{0D108BD9-81ED-4DB2-BD59-A6C34878D82A}">
                    <a16:rowId xmlns:a16="http://schemas.microsoft.com/office/drawing/2014/main" xmlns="" val="10005"/>
                  </a:ext>
                </a:extLst>
              </a:tr>
              <a:tr h="0">
                <a:tc>
                  <a:txBody>
                    <a:bodyPr/>
                    <a:lstStyle/>
                    <a:p>
                      <a:r>
                        <a:rPr lang="en-US" sz="1100" dirty="0" smtClean="0"/>
                        <a:t>R6</a:t>
                      </a:r>
                      <a:endParaRPr lang="en-US" sz="1100" dirty="0"/>
                    </a:p>
                  </a:txBody>
                  <a:tcPr/>
                </a:tc>
                <a:tc>
                  <a:txBody>
                    <a:bodyPr/>
                    <a:lstStyle/>
                    <a:p>
                      <a:r>
                        <a:rPr lang="en-US" sz="1100" dirty="0" smtClean="0"/>
                        <a:t>R6</a:t>
                      </a:r>
                      <a:endParaRPr lang="en-US" sz="1100" dirty="0"/>
                    </a:p>
                  </a:txBody>
                  <a:tcPr/>
                </a:tc>
                <a:tc>
                  <a:txBody>
                    <a:bodyPr/>
                    <a:lstStyle/>
                    <a:p>
                      <a:r>
                        <a:rPr lang="en-US" sz="1100" dirty="0" smtClean="0"/>
                        <a:t>R6</a:t>
                      </a:r>
                      <a:endParaRPr lang="en-US" sz="1100" dirty="0"/>
                    </a:p>
                  </a:txBody>
                  <a:tcPr/>
                </a:tc>
                <a:tc>
                  <a:txBody>
                    <a:bodyPr/>
                    <a:lstStyle/>
                    <a:p>
                      <a:r>
                        <a:rPr lang="en-US" sz="1100" dirty="0" smtClean="0"/>
                        <a:t>R6</a:t>
                      </a:r>
                      <a:endParaRPr lang="en-US" sz="1100" dirty="0"/>
                    </a:p>
                  </a:txBody>
                  <a:tcPr/>
                </a:tc>
                <a:extLst>
                  <a:ext uri="{0D108BD9-81ED-4DB2-BD59-A6C34878D82A}">
                    <a16:rowId xmlns:a16="http://schemas.microsoft.com/office/drawing/2014/main" xmlns="" val="10006"/>
                  </a:ext>
                </a:extLst>
              </a:tr>
            </a:tbl>
          </a:graphicData>
        </a:graphic>
      </p:graphicFrame>
      <p:pic>
        <p:nvPicPr>
          <p:cNvPr id="82" name="Picture 81"/>
          <p:cNvPicPr>
            <a:picLocks noChangeAspect="1"/>
          </p:cNvPicPr>
          <p:nvPr/>
        </p:nvPicPr>
        <p:blipFill>
          <a:blip r:embed="rId3"/>
          <a:stretch>
            <a:fillRect/>
          </a:stretch>
        </p:blipFill>
        <p:spPr>
          <a:xfrm>
            <a:off x="8952865" y="3793022"/>
            <a:ext cx="784820" cy="949881"/>
          </a:xfrm>
          <a:prstGeom prst="rect">
            <a:avLst/>
          </a:prstGeom>
        </p:spPr>
      </p:pic>
      <p:pic>
        <p:nvPicPr>
          <p:cNvPr id="83" name="Picture 82"/>
          <p:cNvPicPr>
            <a:picLocks noChangeAspect="1"/>
          </p:cNvPicPr>
          <p:nvPr/>
        </p:nvPicPr>
        <p:blipFill>
          <a:blip r:embed="rId3"/>
          <a:stretch>
            <a:fillRect/>
          </a:stretch>
        </p:blipFill>
        <p:spPr>
          <a:xfrm>
            <a:off x="9840077" y="3790242"/>
            <a:ext cx="784820" cy="949881"/>
          </a:xfrm>
          <a:prstGeom prst="rect">
            <a:avLst/>
          </a:prstGeom>
        </p:spPr>
      </p:pic>
      <p:cxnSp>
        <p:nvCxnSpPr>
          <p:cNvPr id="84" name="Straight Arrow Connector 83"/>
          <p:cNvCxnSpPr/>
          <p:nvPr/>
        </p:nvCxnSpPr>
        <p:spPr>
          <a:xfrm flipV="1">
            <a:off x="9278054" y="3787177"/>
            <a:ext cx="629244" cy="1006420"/>
          </a:xfrm>
          <a:prstGeom prst="straightConnector1">
            <a:avLst/>
          </a:prstGeom>
          <a:ln w="34925">
            <a:solidFill>
              <a:srgbClr val="FF0000"/>
            </a:solidFill>
            <a:headEnd type="oval"/>
            <a:tailEnd type="triangle"/>
          </a:ln>
        </p:spPr>
        <p:style>
          <a:lnRef idx="1">
            <a:schemeClr val="accent1"/>
          </a:lnRef>
          <a:fillRef idx="0">
            <a:schemeClr val="accent1"/>
          </a:fillRef>
          <a:effectRef idx="0">
            <a:schemeClr val="accent1"/>
          </a:effectRef>
          <a:fontRef idx="minor">
            <a:schemeClr val="tx1"/>
          </a:fontRef>
        </p:style>
      </p:cxnSp>
      <p:pic>
        <p:nvPicPr>
          <p:cNvPr id="85" name="Picture 84"/>
          <p:cNvPicPr>
            <a:picLocks noChangeAspect="1"/>
          </p:cNvPicPr>
          <p:nvPr/>
        </p:nvPicPr>
        <p:blipFill>
          <a:blip r:embed="rId3"/>
          <a:stretch>
            <a:fillRect/>
          </a:stretch>
        </p:blipFill>
        <p:spPr>
          <a:xfrm>
            <a:off x="10747547" y="3780444"/>
            <a:ext cx="784820" cy="949881"/>
          </a:xfrm>
          <a:prstGeom prst="rect">
            <a:avLst/>
          </a:prstGeom>
        </p:spPr>
      </p:pic>
      <p:cxnSp>
        <p:nvCxnSpPr>
          <p:cNvPr id="86" name="Straight Arrow Connector 85"/>
          <p:cNvCxnSpPr/>
          <p:nvPr/>
        </p:nvCxnSpPr>
        <p:spPr>
          <a:xfrm flipV="1">
            <a:off x="10201771" y="3787177"/>
            <a:ext cx="624735" cy="1006420"/>
          </a:xfrm>
          <a:prstGeom prst="straightConnector1">
            <a:avLst/>
          </a:prstGeom>
          <a:ln w="34925">
            <a:solidFill>
              <a:srgbClr val="FF0000"/>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87" name="Pentagon 86"/>
          <p:cNvSpPr/>
          <p:nvPr/>
        </p:nvSpPr>
        <p:spPr>
          <a:xfrm>
            <a:off x="3622549" y="3467497"/>
            <a:ext cx="667605" cy="30175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13" tIns="45708" rIns="91413" bIns="45708"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Segoe UI"/>
                <a:ea typeface="+mn-ea"/>
                <a:cs typeface="+mn-cs"/>
              </a:rPr>
              <a:t>Forklift</a:t>
            </a:r>
            <a:endParaRPr kumimoji="0" lang="en-US" sz="2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8" name="Pentagon 87"/>
          <p:cNvSpPr/>
          <p:nvPr/>
        </p:nvSpPr>
        <p:spPr>
          <a:xfrm>
            <a:off x="1868936" y="3865037"/>
            <a:ext cx="667605" cy="30175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13" tIns="45708" rIns="91413" bIns="45708"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FFFF"/>
                </a:solidFill>
                <a:effectLst/>
                <a:uLnTx/>
                <a:uFillTx/>
                <a:latin typeface="Segoe UI"/>
                <a:ea typeface="+mn-ea"/>
                <a:cs typeface="+mn-cs"/>
              </a:rPr>
              <a:t>Forklift</a:t>
            </a:r>
            <a:endParaRPr kumimoji="0" lang="en-US" sz="28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2316055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53"/>
          <p:cNvSpPr/>
          <p:nvPr/>
        </p:nvSpPr>
        <p:spPr>
          <a:xfrm>
            <a:off x="462357" y="1677971"/>
            <a:ext cx="5326144" cy="498678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bIns="91440" rtlCol="0" anchor="t"/>
          <a:lstStyle/>
          <a:p>
            <a:pPr marL="0" marR="0" lvl="1" indent="0" algn="l" defTabSz="932468"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DC3C00"/>
                </a:solidFill>
                <a:effectLst/>
                <a:uLnTx/>
                <a:uFillTx/>
                <a:latin typeface="Segoe UI"/>
                <a:ea typeface="+mn-ea"/>
                <a:cs typeface="+mn-cs"/>
              </a:rPr>
              <a:t>Scale out</a:t>
            </a:r>
            <a:endParaRPr kumimoji="0" lang="en-US" sz="2400" b="0" i="0" u="none" strike="noStrike" kern="1200" cap="none" spc="0" normalizeH="0" baseline="0" noProof="0" dirty="0">
              <a:ln>
                <a:noFill/>
              </a:ln>
              <a:solidFill>
                <a:srgbClr val="DC3C00"/>
              </a:solidFill>
              <a:effectLst/>
              <a:uLnTx/>
              <a:uFillTx/>
              <a:latin typeface="Segoe UI"/>
              <a:ea typeface="+mn-ea"/>
              <a:cs typeface="+mn-cs"/>
            </a:endParaRPr>
          </a:p>
        </p:txBody>
      </p:sp>
      <p:sp>
        <p:nvSpPr>
          <p:cNvPr id="53" name="Rectangle 52"/>
          <p:cNvSpPr/>
          <p:nvPr/>
        </p:nvSpPr>
        <p:spPr>
          <a:xfrm>
            <a:off x="6648556" y="1677971"/>
            <a:ext cx="5326144" cy="49867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91440" bIns="91440" rtlCol="0" anchor="t"/>
          <a:lstStyle/>
          <a:p>
            <a:pPr marL="0" marR="0" lvl="0" indent="0" algn="l" defTabSz="1241401" rtl="0" eaLnBrk="1" fontAlgn="base" latinLnBrk="0" hangingPunct="1">
              <a:lnSpc>
                <a:spcPct val="100000"/>
              </a:lnSpc>
              <a:spcBef>
                <a:spcPts val="0"/>
              </a:spcBef>
              <a:spcAft>
                <a:spcPts val="1800"/>
              </a:spcAft>
              <a:buClrTx/>
              <a:buSzPct val="75000"/>
              <a:buFontTx/>
              <a:buNone/>
              <a:tabLst/>
              <a:defRPr/>
            </a:pPr>
            <a:r>
              <a:rPr kumimoji="0" lang="en-US" sz="2400" b="0" i="0" u="none" strike="noStrike" kern="0" cap="none" spc="0" normalizeH="0" baseline="0" noProof="0" dirty="0">
                <a:ln>
                  <a:noFill/>
                </a:ln>
                <a:solidFill>
                  <a:srgbClr val="505050"/>
                </a:solidFill>
                <a:effectLst/>
                <a:uLnTx/>
                <a:uFillTx/>
                <a:latin typeface="Segoe UI Light"/>
                <a:ea typeface="Segoe UI" pitchFamily="34" charset="0"/>
                <a:cs typeface="Segoe UI" pitchFamily="34" charset="0"/>
              </a:rPr>
              <a:t>Multiple nodes with dedicated CPU, memory, and storage</a:t>
            </a:r>
          </a:p>
          <a:p>
            <a:pPr marL="0" marR="0" lvl="0" indent="0" algn="l" defTabSz="1241401" rtl="0" eaLnBrk="1" fontAlgn="base" latinLnBrk="0" hangingPunct="1">
              <a:lnSpc>
                <a:spcPct val="100000"/>
              </a:lnSpc>
              <a:spcBef>
                <a:spcPts val="0"/>
              </a:spcBef>
              <a:spcAft>
                <a:spcPts val="1800"/>
              </a:spcAft>
              <a:buClrTx/>
              <a:buSzPct val="75000"/>
              <a:buFontTx/>
              <a:buNone/>
              <a:tabLst/>
              <a:defRPr/>
            </a:pPr>
            <a:r>
              <a:rPr kumimoji="0" lang="en-US" sz="2400" b="0" i="0" u="none" strike="noStrike" kern="0" cap="none" spc="0" normalizeH="0" baseline="0" noProof="0" dirty="0">
                <a:ln>
                  <a:noFill/>
                </a:ln>
                <a:solidFill>
                  <a:srgbClr val="505050"/>
                </a:solidFill>
                <a:effectLst/>
                <a:uLnTx/>
                <a:uFillTx/>
                <a:latin typeface="Segoe UI Light"/>
                <a:ea typeface="Segoe UI" pitchFamily="34" charset="0"/>
                <a:cs typeface="Segoe UI" pitchFamily="34" charset="0"/>
              </a:rPr>
              <a:t>Ability to incrementally add hardware for near-linear scale to multiple petabytes</a:t>
            </a:r>
          </a:p>
          <a:p>
            <a:pPr marL="0" marR="0" lvl="0" indent="0" algn="l" defTabSz="1241401" rtl="0" eaLnBrk="1" fontAlgn="base" latinLnBrk="0" hangingPunct="1">
              <a:lnSpc>
                <a:spcPct val="100000"/>
              </a:lnSpc>
              <a:spcBef>
                <a:spcPts val="0"/>
              </a:spcBef>
              <a:spcAft>
                <a:spcPts val="1800"/>
              </a:spcAft>
              <a:buClrTx/>
              <a:buSzPct val="75000"/>
              <a:buFontTx/>
              <a:buNone/>
              <a:tabLst/>
              <a:defRPr/>
            </a:pPr>
            <a:r>
              <a:rPr kumimoji="0" lang="en-US" sz="2400" b="0" i="0" u="none" strike="noStrike" kern="0" cap="none" spc="0" normalizeH="0" baseline="0" noProof="0" dirty="0">
                <a:ln>
                  <a:noFill/>
                </a:ln>
                <a:solidFill>
                  <a:srgbClr val="505050"/>
                </a:solidFill>
                <a:effectLst/>
                <a:uLnTx/>
                <a:uFillTx/>
                <a:latin typeface="Segoe UI Light"/>
                <a:ea typeface="Segoe UI" pitchFamily="34" charset="0"/>
                <a:cs typeface="Segoe UI" pitchFamily="34" charset="0"/>
              </a:rPr>
              <a:t>Ability to handle query complexity and concurrency at scale</a:t>
            </a:r>
          </a:p>
          <a:p>
            <a:pPr marL="0" marR="0" lvl="0" indent="0" algn="l" defTabSz="1241401" rtl="0" eaLnBrk="1" fontAlgn="base" latinLnBrk="0" hangingPunct="1">
              <a:lnSpc>
                <a:spcPct val="100000"/>
              </a:lnSpc>
              <a:spcBef>
                <a:spcPts val="0"/>
              </a:spcBef>
              <a:spcAft>
                <a:spcPts val="1800"/>
              </a:spcAft>
              <a:buClrTx/>
              <a:buSzPct val="75000"/>
              <a:buFontTx/>
              <a:buNone/>
              <a:tabLst/>
              <a:defRPr/>
            </a:pPr>
            <a:r>
              <a:rPr kumimoji="0" lang="en-US" sz="2400" b="0" i="0" u="none" strike="noStrike" kern="0" cap="none" spc="0" normalizeH="0" baseline="0" noProof="0" dirty="0">
                <a:ln>
                  <a:noFill/>
                </a:ln>
                <a:solidFill>
                  <a:srgbClr val="505050"/>
                </a:solidFill>
                <a:effectLst/>
                <a:uLnTx/>
                <a:uFillTx/>
                <a:latin typeface="Segoe UI Light"/>
                <a:ea typeface="Segoe UI" pitchFamily="34" charset="0"/>
                <a:cs typeface="Segoe UI" pitchFamily="34" charset="0"/>
              </a:rPr>
              <a:t>No “forklift” of prior warehouse to increase capacity</a:t>
            </a:r>
          </a:p>
          <a:p>
            <a:pPr marL="0" marR="0" lvl="0" indent="0" algn="l" defTabSz="1241401" rtl="0" eaLnBrk="1" fontAlgn="base" latinLnBrk="0" hangingPunct="1">
              <a:lnSpc>
                <a:spcPct val="100000"/>
              </a:lnSpc>
              <a:spcBef>
                <a:spcPts val="0"/>
              </a:spcBef>
              <a:spcAft>
                <a:spcPts val="1800"/>
              </a:spcAft>
              <a:buClrTx/>
              <a:buSzPct val="75000"/>
              <a:buFontTx/>
              <a:buNone/>
              <a:tabLst/>
              <a:defRPr/>
            </a:pPr>
            <a:r>
              <a:rPr kumimoji="0" lang="en-US" sz="2400" b="0" i="0" u="none" strike="noStrike" kern="0" cap="none" spc="0" normalizeH="0" baseline="0" noProof="0" dirty="0">
                <a:ln>
                  <a:noFill/>
                </a:ln>
                <a:solidFill>
                  <a:srgbClr val="505050"/>
                </a:solidFill>
                <a:effectLst/>
                <a:uLnTx/>
                <a:uFillTx/>
                <a:latin typeface="Segoe UI Light"/>
                <a:ea typeface="Segoe UI" pitchFamily="34" charset="0"/>
                <a:cs typeface="Segoe UI" pitchFamily="34" charset="0"/>
              </a:rPr>
              <a:t>Ability to scale out HDInsight and PDW</a:t>
            </a:r>
          </a:p>
        </p:txBody>
      </p:sp>
      <p:sp>
        <p:nvSpPr>
          <p:cNvPr id="55" name="Title 1"/>
          <p:cNvSpPr>
            <a:spLocks noGrp="1"/>
          </p:cNvSpPr>
          <p:nvPr>
            <p:ph type="title"/>
          </p:nvPr>
        </p:nvSpPr>
        <p:spPr>
          <a:xfrm>
            <a:off x="274320" y="292082"/>
            <a:ext cx="11887200" cy="946413"/>
          </a:xfrm>
        </p:spPr>
        <p:txBody>
          <a:bodyPr/>
          <a:lstStyle/>
          <a:p>
            <a:r>
              <a:rPr lang="en-US" sz="3600" dirty="0" smtClean="0">
                <a:gradFill>
                  <a:gsLst>
                    <a:gs pos="100000">
                      <a:schemeClr val="tx2"/>
                    </a:gs>
                    <a:gs pos="0">
                      <a:schemeClr val="tx2"/>
                    </a:gs>
                  </a:gsLst>
                  <a:lin ang="5400000" scaled="0"/>
                </a:gradFill>
              </a:rPr>
              <a:t>Scaling </a:t>
            </a:r>
            <a:r>
              <a:rPr lang="en-US" sz="3600" dirty="0">
                <a:gradFill>
                  <a:gsLst>
                    <a:gs pos="100000">
                      <a:schemeClr val="tx2"/>
                    </a:gs>
                    <a:gs pos="0">
                      <a:schemeClr val="tx2"/>
                    </a:gs>
                  </a:gsLst>
                  <a:lin ang="5400000" scaled="0"/>
                </a:gradFill>
              </a:rPr>
              <a:t>out </a:t>
            </a:r>
            <a:r>
              <a:rPr lang="en-US" sz="3600" dirty="0" smtClean="0">
                <a:gradFill>
                  <a:gsLst>
                    <a:gs pos="100000">
                      <a:schemeClr val="tx2"/>
                    </a:gs>
                    <a:gs pos="0">
                      <a:schemeClr val="tx2"/>
                    </a:gs>
                  </a:gsLst>
                  <a:lin ang="5400000" scaled="0"/>
                </a:gradFill>
              </a:rPr>
              <a:t>your data </a:t>
            </a:r>
            <a:r>
              <a:rPr lang="en-US" sz="3600" dirty="0">
                <a:gradFill>
                  <a:gsLst>
                    <a:gs pos="100000">
                      <a:schemeClr val="tx2"/>
                    </a:gs>
                    <a:gs pos="0">
                      <a:schemeClr val="tx2"/>
                    </a:gs>
                  </a:gsLst>
                  <a:lin ang="5400000" scaled="0"/>
                </a:gradFill>
              </a:rPr>
              <a:t>to </a:t>
            </a:r>
            <a:r>
              <a:rPr lang="en-US" sz="3600" dirty="0" smtClean="0">
                <a:gradFill>
                  <a:gsLst>
                    <a:gs pos="100000">
                      <a:schemeClr val="tx2"/>
                    </a:gs>
                    <a:gs pos="0">
                      <a:schemeClr val="tx2"/>
                    </a:gs>
                  </a:gsLst>
                  <a:lin ang="5400000" scaled="0"/>
                </a:gradFill>
              </a:rPr>
              <a:t>petabytes</a:t>
            </a:r>
            <a:br>
              <a:rPr lang="en-US" sz="3600" dirty="0" smtClean="0">
                <a:gradFill>
                  <a:gsLst>
                    <a:gs pos="100000">
                      <a:schemeClr val="tx2"/>
                    </a:gs>
                    <a:gs pos="0">
                      <a:schemeClr val="tx2"/>
                    </a:gs>
                  </a:gsLst>
                  <a:lin ang="5400000" scaled="0"/>
                </a:gradFill>
              </a:rPr>
            </a:br>
            <a:r>
              <a:rPr lang="en-US" sz="2200" dirty="0" smtClean="0">
                <a:solidFill>
                  <a:schemeClr val="accent4"/>
                </a:solidFill>
              </a:rPr>
              <a:t>Scale-out </a:t>
            </a:r>
            <a:r>
              <a:rPr lang="en-US" sz="2200" dirty="0">
                <a:solidFill>
                  <a:schemeClr val="accent4"/>
                </a:solidFill>
              </a:rPr>
              <a:t>technologies in </a:t>
            </a:r>
            <a:r>
              <a:rPr lang="en-US" sz="2200" dirty="0" smtClean="0">
                <a:solidFill>
                  <a:schemeClr val="accent4"/>
                </a:solidFill>
              </a:rPr>
              <a:t>the Analytics Platform System</a:t>
            </a:r>
            <a:endParaRPr lang="en-US" sz="2200" dirty="0">
              <a:solidFill>
                <a:schemeClr val="accent4"/>
              </a:solidFill>
            </a:endParaRPr>
          </a:p>
        </p:txBody>
      </p:sp>
      <p:sp>
        <p:nvSpPr>
          <p:cNvPr id="56" name="Slide Number Placeholder 4"/>
          <p:cNvSpPr txBox="1">
            <a:spLocks/>
          </p:cNvSpPr>
          <p:nvPr/>
        </p:nvSpPr>
        <p:spPr>
          <a:xfrm>
            <a:off x="11868957" y="6565921"/>
            <a:ext cx="566656" cy="136525"/>
          </a:xfrm>
          <a:prstGeom prst="rect">
            <a:avLst/>
          </a:prstGeom>
        </p:spPr>
        <p:txBody>
          <a:bodyPr vert="horz" lIns="91440" tIns="0" rIns="0" bIns="0" rtlCol="0" anchor="ctr"/>
          <a:lstStyle>
            <a:defPPr>
              <a:defRPr lang="en-US"/>
            </a:defPPr>
            <a:lvl1pPr marL="0" algn="r" defTabSz="932742" rtl="0" eaLnBrk="1" latinLnBrk="0" hangingPunct="1">
              <a:defRPr lang="en-US" sz="900" b="0" kern="1200" smtClean="0">
                <a:solidFill>
                  <a:schemeClr val="bg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22</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9" name="AutoShape 15"/>
          <p:cNvSpPr>
            <a:spLocks noChangeAspect="1" noChangeArrowheads="1" noTextEdit="1"/>
          </p:cNvSpPr>
          <p:nvPr/>
        </p:nvSpPr>
        <p:spPr bwMode="auto">
          <a:xfrm>
            <a:off x="694438" y="2577800"/>
            <a:ext cx="1029551" cy="3012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7" name="TextBox 46"/>
          <p:cNvSpPr txBox="1"/>
          <p:nvPr/>
        </p:nvSpPr>
        <p:spPr>
          <a:xfrm>
            <a:off x="792478" y="4849814"/>
            <a:ext cx="838643" cy="595889"/>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nvGrpSpPr>
          <p:cNvPr id="14" name="Group 13"/>
          <p:cNvGrpSpPr/>
          <p:nvPr/>
        </p:nvGrpSpPr>
        <p:grpSpPr>
          <a:xfrm>
            <a:off x="692484" y="5854700"/>
            <a:ext cx="4778601" cy="619958"/>
            <a:chOff x="692484" y="5854700"/>
            <a:chExt cx="4778601" cy="619958"/>
          </a:xfrm>
        </p:grpSpPr>
        <p:sp>
          <p:nvSpPr>
            <p:cNvPr id="3" name="Right Arrow 2"/>
            <p:cNvSpPr/>
            <p:nvPr/>
          </p:nvSpPr>
          <p:spPr>
            <a:xfrm>
              <a:off x="692814" y="5854700"/>
              <a:ext cx="4778271" cy="3429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7" name="TextBox 56"/>
            <p:cNvSpPr txBox="1"/>
            <p:nvPr/>
          </p:nvSpPr>
          <p:spPr>
            <a:xfrm>
              <a:off x="692484" y="6215086"/>
              <a:ext cx="1343492" cy="223626"/>
            </a:xfrm>
            <a:prstGeom prst="rect">
              <a:avLst/>
            </a:prstGeom>
            <a:noFill/>
          </p:spPr>
          <p:txBody>
            <a:bodyPr wrap="square" lIns="0" tIns="0" rIns="0" bIns="0" rtlCol="0">
              <a:no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505050"/>
                  </a:solidFill>
                  <a:effectLst/>
                  <a:uLnTx/>
                  <a:uFillTx/>
                  <a:latin typeface="Segoe UI" panose="020B0502040204020203" pitchFamily="34" charset="0"/>
                  <a:ea typeface="+mn-ea"/>
                  <a:cs typeface="Segoe UI" panose="020B0502040204020203" pitchFamily="34" charset="0"/>
                </a:rPr>
                <a:t>0 terabytes</a:t>
              </a:r>
              <a:endParaRPr kumimoji="0" lang="en-US" sz="1800" b="0" i="0" u="none" strike="noStrike" kern="1200" cap="none" spc="0" normalizeH="0" baseline="0" noProof="0" dirty="0">
                <a:ln>
                  <a:noFill/>
                </a:ln>
                <a:solidFill>
                  <a:srgbClr val="505050"/>
                </a:solidFill>
                <a:effectLst/>
                <a:uLnTx/>
                <a:uFillTx/>
                <a:latin typeface="Segoe UI" panose="020B0502040204020203" pitchFamily="34" charset="0"/>
                <a:ea typeface="+mn-ea"/>
                <a:cs typeface="Segoe UI" panose="020B0502040204020203" pitchFamily="34" charset="0"/>
              </a:endParaRPr>
            </a:p>
          </p:txBody>
        </p:sp>
        <p:sp>
          <p:nvSpPr>
            <p:cNvPr id="59" name="TextBox 58"/>
            <p:cNvSpPr txBox="1"/>
            <p:nvPr/>
          </p:nvSpPr>
          <p:spPr>
            <a:xfrm>
              <a:off x="3928188" y="6215086"/>
              <a:ext cx="1308749" cy="259572"/>
            </a:xfrm>
            <a:prstGeom prst="rect">
              <a:avLst/>
            </a:prstGeom>
            <a:noFill/>
          </p:spPr>
          <p:txBody>
            <a:bodyPr wrap="square" lIns="0" tIns="0" rIns="0" bIns="0" rtlCol="0">
              <a:noAutofit/>
            </a:bodyPr>
            <a:lstStyle/>
            <a:p>
              <a:pPr marL="0" marR="0" lvl="0" indent="0" algn="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505050"/>
                  </a:solidFill>
                  <a:effectLst/>
                  <a:uLnTx/>
                  <a:uFillTx/>
                  <a:latin typeface="Segoe UI" panose="020B0502040204020203" pitchFamily="34" charset="0"/>
                  <a:ea typeface="+mn-ea"/>
                  <a:cs typeface="Segoe UI" panose="020B0502040204020203" pitchFamily="34" charset="0"/>
                </a:rPr>
                <a:t>6 petabytes</a:t>
              </a:r>
              <a:endParaRPr kumimoji="0" lang="en-US" sz="1800" b="0" i="0" u="none" strike="noStrike" kern="1200" cap="none" spc="0" normalizeH="0" baseline="0" noProof="0" dirty="0">
                <a:ln>
                  <a:noFill/>
                </a:ln>
                <a:solidFill>
                  <a:srgbClr val="505050"/>
                </a:solidFill>
                <a:effectLst/>
                <a:uLnTx/>
                <a:uFillTx/>
                <a:latin typeface="Segoe UI" panose="020B0502040204020203" pitchFamily="34" charset="0"/>
                <a:ea typeface="+mn-ea"/>
                <a:cs typeface="Segoe UI" panose="020B0502040204020203" pitchFamily="34" charset="0"/>
              </a:endParaRPr>
            </a:p>
          </p:txBody>
        </p:sp>
      </p:grpSp>
      <p:sp>
        <p:nvSpPr>
          <p:cNvPr id="135" name="TextBox 134"/>
          <p:cNvSpPr txBox="1"/>
          <p:nvPr/>
        </p:nvSpPr>
        <p:spPr>
          <a:xfrm>
            <a:off x="792479" y="2875245"/>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a:t>
            </a:r>
            <a:r>
              <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a:t>
            </a: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139" name="TextBox 138"/>
          <p:cNvSpPr txBox="1"/>
          <p:nvPr/>
        </p:nvSpPr>
        <p:spPr>
          <a:xfrm>
            <a:off x="792479" y="3522947"/>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a:t>
            </a:r>
            <a:r>
              <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a:t>
            </a: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143" name="TextBox 142"/>
          <p:cNvSpPr txBox="1"/>
          <p:nvPr/>
        </p:nvSpPr>
        <p:spPr>
          <a:xfrm>
            <a:off x="792479" y="4184523"/>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a:t>
            </a:r>
            <a:r>
              <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a:t>
            </a: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nvGrpSpPr>
          <p:cNvPr id="15" name="Group 14"/>
          <p:cNvGrpSpPr/>
          <p:nvPr/>
        </p:nvGrpSpPr>
        <p:grpSpPr>
          <a:xfrm>
            <a:off x="692814" y="2554940"/>
            <a:ext cx="1032799" cy="3022702"/>
            <a:chOff x="692814" y="2554940"/>
            <a:chExt cx="1032799" cy="3022702"/>
          </a:xfrm>
        </p:grpSpPr>
        <p:sp>
          <p:nvSpPr>
            <p:cNvPr id="93" name="Freeform 19"/>
            <p:cNvSpPr>
              <a:spLocks/>
            </p:cNvSpPr>
            <p:nvPr/>
          </p:nvSpPr>
          <p:spPr bwMode="auto">
            <a:xfrm>
              <a:off x="692814" y="2554940"/>
              <a:ext cx="1025491" cy="148863"/>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180" name="Freeform 179"/>
            <p:cNvSpPr/>
            <p:nvPr/>
          </p:nvSpPr>
          <p:spPr>
            <a:xfrm>
              <a:off x="700122" y="2753106"/>
              <a:ext cx="1025491" cy="2824536"/>
            </a:xfrm>
            <a:custGeom>
              <a:avLst/>
              <a:gdLst>
                <a:gd name="connsiteX0" fmla="*/ 93981 w 1025491"/>
                <a:gd name="connsiteY0" fmla="*/ 2082857 h 2824536"/>
                <a:gd name="connsiteX1" fmla="*/ 93981 w 1025491"/>
                <a:gd name="connsiteY1" fmla="*/ 2692597 h 2824536"/>
                <a:gd name="connsiteX2" fmla="*/ 931511 w 1025491"/>
                <a:gd name="connsiteY2" fmla="*/ 2692597 h 2824536"/>
                <a:gd name="connsiteX3" fmla="*/ 931511 w 1025491"/>
                <a:gd name="connsiteY3" fmla="*/ 2082857 h 2824536"/>
                <a:gd name="connsiteX4" fmla="*/ 93981 w 1025491"/>
                <a:gd name="connsiteY4" fmla="*/ 1426363 h 2824536"/>
                <a:gd name="connsiteX5" fmla="*/ 93981 w 1025491"/>
                <a:gd name="connsiteY5" fmla="*/ 2036103 h 2824536"/>
                <a:gd name="connsiteX6" fmla="*/ 931511 w 1025491"/>
                <a:gd name="connsiteY6" fmla="*/ 2036103 h 2824536"/>
                <a:gd name="connsiteX7" fmla="*/ 931511 w 1025491"/>
                <a:gd name="connsiteY7" fmla="*/ 1426363 h 2824536"/>
                <a:gd name="connsiteX8" fmla="*/ 93981 w 1025491"/>
                <a:gd name="connsiteY8" fmla="*/ 769867 h 2824536"/>
                <a:gd name="connsiteX9" fmla="*/ 93981 w 1025491"/>
                <a:gd name="connsiteY9" fmla="*/ 1379607 h 2824536"/>
                <a:gd name="connsiteX10" fmla="*/ 931511 w 1025491"/>
                <a:gd name="connsiteY10" fmla="*/ 1379607 h 2824536"/>
                <a:gd name="connsiteX11" fmla="*/ 931511 w 1025491"/>
                <a:gd name="connsiteY11" fmla="*/ 769867 h 2824536"/>
                <a:gd name="connsiteX12" fmla="*/ 93981 w 1025491"/>
                <a:gd name="connsiteY12" fmla="*/ 113372 h 2824536"/>
                <a:gd name="connsiteX13" fmla="*/ 93981 w 1025491"/>
                <a:gd name="connsiteY13" fmla="*/ 723112 h 2824536"/>
                <a:gd name="connsiteX14" fmla="*/ 931511 w 1025491"/>
                <a:gd name="connsiteY14" fmla="*/ 723112 h 2824536"/>
                <a:gd name="connsiteX15" fmla="*/ 931511 w 1025491"/>
                <a:gd name="connsiteY15" fmla="*/ 113372 h 2824536"/>
                <a:gd name="connsiteX16" fmla="*/ 0 w 1025491"/>
                <a:gd name="connsiteY16" fmla="*/ 0 h 2824536"/>
                <a:gd name="connsiteX17" fmla="*/ 1025491 w 1025491"/>
                <a:gd name="connsiteY17" fmla="*/ 0 h 2824536"/>
                <a:gd name="connsiteX18" fmla="*/ 1025491 w 1025491"/>
                <a:gd name="connsiteY18" fmla="*/ 2824536 h 2824536"/>
                <a:gd name="connsiteX19" fmla="*/ 0 w 1025491"/>
                <a:gd name="connsiteY19" fmla="*/ 2824536 h 28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5491" h="2824536">
                  <a:moveTo>
                    <a:pt x="93981" y="2082857"/>
                  </a:moveTo>
                  <a:lnTo>
                    <a:pt x="93981" y="2692597"/>
                  </a:lnTo>
                  <a:lnTo>
                    <a:pt x="931511" y="2692597"/>
                  </a:lnTo>
                  <a:lnTo>
                    <a:pt x="931511" y="2082857"/>
                  </a:lnTo>
                  <a:close/>
                  <a:moveTo>
                    <a:pt x="93981" y="1426363"/>
                  </a:moveTo>
                  <a:lnTo>
                    <a:pt x="93981" y="2036103"/>
                  </a:lnTo>
                  <a:lnTo>
                    <a:pt x="931511" y="2036103"/>
                  </a:lnTo>
                  <a:lnTo>
                    <a:pt x="931511" y="1426363"/>
                  </a:lnTo>
                  <a:close/>
                  <a:moveTo>
                    <a:pt x="93981" y="769867"/>
                  </a:moveTo>
                  <a:lnTo>
                    <a:pt x="93981" y="1379607"/>
                  </a:lnTo>
                  <a:lnTo>
                    <a:pt x="931511" y="1379607"/>
                  </a:lnTo>
                  <a:lnTo>
                    <a:pt x="931511" y="769867"/>
                  </a:lnTo>
                  <a:close/>
                  <a:moveTo>
                    <a:pt x="93981" y="113372"/>
                  </a:moveTo>
                  <a:lnTo>
                    <a:pt x="93981" y="723112"/>
                  </a:lnTo>
                  <a:lnTo>
                    <a:pt x="931511" y="723112"/>
                  </a:lnTo>
                  <a:lnTo>
                    <a:pt x="931511" y="113372"/>
                  </a:lnTo>
                  <a:close/>
                  <a:moveTo>
                    <a:pt x="0" y="0"/>
                  </a:moveTo>
                  <a:lnTo>
                    <a:pt x="1025491" y="0"/>
                  </a:lnTo>
                  <a:lnTo>
                    <a:pt x="1025491" y="2824536"/>
                  </a:lnTo>
                  <a:lnTo>
                    <a:pt x="0" y="28245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6" name="Group 15"/>
          <p:cNvGrpSpPr/>
          <p:nvPr/>
        </p:nvGrpSpPr>
        <p:grpSpPr>
          <a:xfrm>
            <a:off x="1936311" y="2554940"/>
            <a:ext cx="1032799" cy="3035375"/>
            <a:chOff x="1974776" y="2554940"/>
            <a:chExt cx="1032799" cy="3035375"/>
          </a:xfrm>
        </p:grpSpPr>
        <p:sp>
          <p:nvSpPr>
            <p:cNvPr id="181" name="AutoShape 15"/>
            <p:cNvSpPr>
              <a:spLocks noChangeAspect="1" noChangeArrowheads="1" noTextEdit="1"/>
            </p:cNvSpPr>
            <p:nvPr/>
          </p:nvSpPr>
          <p:spPr bwMode="auto">
            <a:xfrm>
              <a:off x="1976400" y="2577800"/>
              <a:ext cx="1029551" cy="3012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3" name="TextBox 182"/>
            <p:cNvSpPr txBox="1"/>
            <p:nvPr/>
          </p:nvSpPr>
          <p:spPr>
            <a:xfrm>
              <a:off x="2074441" y="2875245"/>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nvGrpSpPr>
            <p:cNvPr id="186" name="Group 185"/>
            <p:cNvGrpSpPr/>
            <p:nvPr/>
          </p:nvGrpSpPr>
          <p:grpSpPr>
            <a:xfrm>
              <a:off x="1974776" y="2554940"/>
              <a:ext cx="1032799" cy="3022702"/>
              <a:chOff x="692814" y="2554940"/>
              <a:chExt cx="1032799" cy="3022702"/>
            </a:xfrm>
          </p:grpSpPr>
          <p:sp>
            <p:nvSpPr>
              <p:cNvPr id="187" name="Freeform 19"/>
              <p:cNvSpPr>
                <a:spLocks/>
              </p:cNvSpPr>
              <p:nvPr/>
            </p:nvSpPr>
            <p:spPr bwMode="auto">
              <a:xfrm>
                <a:off x="692814" y="2554940"/>
                <a:ext cx="1025491" cy="148863"/>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188" name="Freeform 187"/>
              <p:cNvSpPr/>
              <p:nvPr/>
            </p:nvSpPr>
            <p:spPr>
              <a:xfrm>
                <a:off x="700122" y="2753106"/>
                <a:ext cx="1025491" cy="2824536"/>
              </a:xfrm>
              <a:custGeom>
                <a:avLst/>
                <a:gdLst>
                  <a:gd name="connsiteX0" fmla="*/ 93981 w 1025491"/>
                  <a:gd name="connsiteY0" fmla="*/ 2082857 h 2824536"/>
                  <a:gd name="connsiteX1" fmla="*/ 93981 w 1025491"/>
                  <a:gd name="connsiteY1" fmla="*/ 2692597 h 2824536"/>
                  <a:gd name="connsiteX2" fmla="*/ 931511 w 1025491"/>
                  <a:gd name="connsiteY2" fmla="*/ 2692597 h 2824536"/>
                  <a:gd name="connsiteX3" fmla="*/ 931511 w 1025491"/>
                  <a:gd name="connsiteY3" fmla="*/ 2082857 h 2824536"/>
                  <a:gd name="connsiteX4" fmla="*/ 93981 w 1025491"/>
                  <a:gd name="connsiteY4" fmla="*/ 1426363 h 2824536"/>
                  <a:gd name="connsiteX5" fmla="*/ 93981 w 1025491"/>
                  <a:gd name="connsiteY5" fmla="*/ 2036103 h 2824536"/>
                  <a:gd name="connsiteX6" fmla="*/ 931511 w 1025491"/>
                  <a:gd name="connsiteY6" fmla="*/ 2036103 h 2824536"/>
                  <a:gd name="connsiteX7" fmla="*/ 931511 w 1025491"/>
                  <a:gd name="connsiteY7" fmla="*/ 1426363 h 2824536"/>
                  <a:gd name="connsiteX8" fmla="*/ 93981 w 1025491"/>
                  <a:gd name="connsiteY8" fmla="*/ 769867 h 2824536"/>
                  <a:gd name="connsiteX9" fmla="*/ 93981 w 1025491"/>
                  <a:gd name="connsiteY9" fmla="*/ 1379607 h 2824536"/>
                  <a:gd name="connsiteX10" fmla="*/ 931511 w 1025491"/>
                  <a:gd name="connsiteY10" fmla="*/ 1379607 h 2824536"/>
                  <a:gd name="connsiteX11" fmla="*/ 931511 w 1025491"/>
                  <a:gd name="connsiteY11" fmla="*/ 769867 h 2824536"/>
                  <a:gd name="connsiteX12" fmla="*/ 93981 w 1025491"/>
                  <a:gd name="connsiteY12" fmla="*/ 113372 h 2824536"/>
                  <a:gd name="connsiteX13" fmla="*/ 93981 w 1025491"/>
                  <a:gd name="connsiteY13" fmla="*/ 723112 h 2824536"/>
                  <a:gd name="connsiteX14" fmla="*/ 931511 w 1025491"/>
                  <a:gd name="connsiteY14" fmla="*/ 723112 h 2824536"/>
                  <a:gd name="connsiteX15" fmla="*/ 931511 w 1025491"/>
                  <a:gd name="connsiteY15" fmla="*/ 113372 h 2824536"/>
                  <a:gd name="connsiteX16" fmla="*/ 0 w 1025491"/>
                  <a:gd name="connsiteY16" fmla="*/ 0 h 2824536"/>
                  <a:gd name="connsiteX17" fmla="*/ 1025491 w 1025491"/>
                  <a:gd name="connsiteY17" fmla="*/ 0 h 2824536"/>
                  <a:gd name="connsiteX18" fmla="*/ 1025491 w 1025491"/>
                  <a:gd name="connsiteY18" fmla="*/ 2824536 h 2824536"/>
                  <a:gd name="connsiteX19" fmla="*/ 0 w 1025491"/>
                  <a:gd name="connsiteY19" fmla="*/ 2824536 h 28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5491" h="2824536">
                    <a:moveTo>
                      <a:pt x="93981" y="2082857"/>
                    </a:moveTo>
                    <a:lnTo>
                      <a:pt x="93981" y="2692597"/>
                    </a:lnTo>
                    <a:lnTo>
                      <a:pt x="931511" y="2692597"/>
                    </a:lnTo>
                    <a:lnTo>
                      <a:pt x="931511" y="2082857"/>
                    </a:lnTo>
                    <a:close/>
                    <a:moveTo>
                      <a:pt x="93981" y="1426363"/>
                    </a:moveTo>
                    <a:lnTo>
                      <a:pt x="93981" y="2036103"/>
                    </a:lnTo>
                    <a:lnTo>
                      <a:pt x="931511" y="2036103"/>
                    </a:lnTo>
                    <a:lnTo>
                      <a:pt x="931511" y="1426363"/>
                    </a:lnTo>
                    <a:close/>
                    <a:moveTo>
                      <a:pt x="93981" y="769867"/>
                    </a:moveTo>
                    <a:lnTo>
                      <a:pt x="93981" y="1379607"/>
                    </a:lnTo>
                    <a:lnTo>
                      <a:pt x="931511" y="1379607"/>
                    </a:lnTo>
                    <a:lnTo>
                      <a:pt x="931511" y="769867"/>
                    </a:lnTo>
                    <a:close/>
                    <a:moveTo>
                      <a:pt x="93981" y="113372"/>
                    </a:moveTo>
                    <a:lnTo>
                      <a:pt x="93981" y="723112"/>
                    </a:lnTo>
                    <a:lnTo>
                      <a:pt x="931511" y="723112"/>
                    </a:lnTo>
                    <a:lnTo>
                      <a:pt x="931511" y="113372"/>
                    </a:lnTo>
                    <a:close/>
                    <a:moveTo>
                      <a:pt x="0" y="0"/>
                    </a:moveTo>
                    <a:lnTo>
                      <a:pt x="1025491" y="0"/>
                    </a:lnTo>
                    <a:lnTo>
                      <a:pt x="1025491" y="2824536"/>
                    </a:lnTo>
                    <a:lnTo>
                      <a:pt x="0" y="28245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grpSp>
        <p:nvGrpSpPr>
          <p:cNvPr id="189" name="Group 188"/>
          <p:cNvGrpSpPr/>
          <p:nvPr/>
        </p:nvGrpSpPr>
        <p:grpSpPr>
          <a:xfrm>
            <a:off x="3179808" y="2554940"/>
            <a:ext cx="1032799" cy="3035375"/>
            <a:chOff x="1974776" y="2554940"/>
            <a:chExt cx="1032799" cy="3035375"/>
          </a:xfrm>
        </p:grpSpPr>
        <p:sp>
          <p:nvSpPr>
            <p:cNvPr id="190" name="AutoShape 15"/>
            <p:cNvSpPr>
              <a:spLocks noChangeAspect="1" noChangeArrowheads="1" noTextEdit="1"/>
            </p:cNvSpPr>
            <p:nvPr/>
          </p:nvSpPr>
          <p:spPr bwMode="auto">
            <a:xfrm>
              <a:off x="1976400" y="2577800"/>
              <a:ext cx="1029551" cy="3012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2" name="TextBox 191"/>
            <p:cNvSpPr txBox="1"/>
            <p:nvPr/>
          </p:nvSpPr>
          <p:spPr>
            <a:xfrm>
              <a:off x="2074441" y="2875245"/>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nvGrpSpPr>
            <p:cNvPr id="195" name="Group 194"/>
            <p:cNvGrpSpPr/>
            <p:nvPr/>
          </p:nvGrpSpPr>
          <p:grpSpPr>
            <a:xfrm>
              <a:off x="1974776" y="2554940"/>
              <a:ext cx="1032799" cy="3022702"/>
              <a:chOff x="692814" y="2554940"/>
              <a:chExt cx="1032799" cy="3022702"/>
            </a:xfrm>
          </p:grpSpPr>
          <p:sp>
            <p:nvSpPr>
              <p:cNvPr id="196" name="Freeform 19"/>
              <p:cNvSpPr>
                <a:spLocks/>
              </p:cNvSpPr>
              <p:nvPr/>
            </p:nvSpPr>
            <p:spPr bwMode="auto">
              <a:xfrm>
                <a:off x="692814" y="2554940"/>
                <a:ext cx="1025491" cy="148863"/>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197" name="Freeform 196"/>
              <p:cNvSpPr/>
              <p:nvPr/>
            </p:nvSpPr>
            <p:spPr>
              <a:xfrm>
                <a:off x="700122" y="2753106"/>
                <a:ext cx="1025491" cy="2824536"/>
              </a:xfrm>
              <a:custGeom>
                <a:avLst/>
                <a:gdLst>
                  <a:gd name="connsiteX0" fmla="*/ 93981 w 1025491"/>
                  <a:gd name="connsiteY0" fmla="*/ 2082857 h 2824536"/>
                  <a:gd name="connsiteX1" fmla="*/ 93981 w 1025491"/>
                  <a:gd name="connsiteY1" fmla="*/ 2692597 h 2824536"/>
                  <a:gd name="connsiteX2" fmla="*/ 931511 w 1025491"/>
                  <a:gd name="connsiteY2" fmla="*/ 2692597 h 2824536"/>
                  <a:gd name="connsiteX3" fmla="*/ 931511 w 1025491"/>
                  <a:gd name="connsiteY3" fmla="*/ 2082857 h 2824536"/>
                  <a:gd name="connsiteX4" fmla="*/ 93981 w 1025491"/>
                  <a:gd name="connsiteY4" fmla="*/ 1426363 h 2824536"/>
                  <a:gd name="connsiteX5" fmla="*/ 93981 w 1025491"/>
                  <a:gd name="connsiteY5" fmla="*/ 2036103 h 2824536"/>
                  <a:gd name="connsiteX6" fmla="*/ 931511 w 1025491"/>
                  <a:gd name="connsiteY6" fmla="*/ 2036103 h 2824536"/>
                  <a:gd name="connsiteX7" fmla="*/ 931511 w 1025491"/>
                  <a:gd name="connsiteY7" fmla="*/ 1426363 h 2824536"/>
                  <a:gd name="connsiteX8" fmla="*/ 93981 w 1025491"/>
                  <a:gd name="connsiteY8" fmla="*/ 769867 h 2824536"/>
                  <a:gd name="connsiteX9" fmla="*/ 93981 w 1025491"/>
                  <a:gd name="connsiteY9" fmla="*/ 1379607 h 2824536"/>
                  <a:gd name="connsiteX10" fmla="*/ 931511 w 1025491"/>
                  <a:gd name="connsiteY10" fmla="*/ 1379607 h 2824536"/>
                  <a:gd name="connsiteX11" fmla="*/ 931511 w 1025491"/>
                  <a:gd name="connsiteY11" fmla="*/ 769867 h 2824536"/>
                  <a:gd name="connsiteX12" fmla="*/ 93981 w 1025491"/>
                  <a:gd name="connsiteY12" fmla="*/ 113372 h 2824536"/>
                  <a:gd name="connsiteX13" fmla="*/ 93981 w 1025491"/>
                  <a:gd name="connsiteY13" fmla="*/ 723112 h 2824536"/>
                  <a:gd name="connsiteX14" fmla="*/ 931511 w 1025491"/>
                  <a:gd name="connsiteY14" fmla="*/ 723112 h 2824536"/>
                  <a:gd name="connsiteX15" fmla="*/ 931511 w 1025491"/>
                  <a:gd name="connsiteY15" fmla="*/ 113372 h 2824536"/>
                  <a:gd name="connsiteX16" fmla="*/ 0 w 1025491"/>
                  <a:gd name="connsiteY16" fmla="*/ 0 h 2824536"/>
                  <a:gd name="connsiteX17" fmla="*/ 1025491 w 1025491"/>
                  <a:gd name="connsiteY17" fmla="*/ 0 h 2824536"/>
                  <a:gd name="connsiteX18" fmla="*/ 1025491 w 1025491"/>
                  <a:gd name="connsiteY18" fmla="*/ 2824536 h 2824536"/>
                  <a:gd name="connsiteX19" fmla="*/ 0 w 1025491"/>
                  <a:gd name="connsiteY19" fmla="*/ 2824536 h 28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5491" h="2824536">
                    <a:moveTo>
                      <a:pt x="93981" y="2082857"/>
                    </a:moveTo>
                    <a:lnTo>
                      <a:pt x="93981" y="2692597"/>
                    </a:lnTo>
                    <a:lnTo>
                      <a:pt x="931511" y="2692597"/>
                    </a:lnTo>
                    <a:lnTo>
                      <a:pt x="931511" y="2082857"/>
                    </a:lnTo>
                    <a:close/>
                    <a:moveTo>
                      <a:pt x="93981" y="1426363"/>
                    </a:moveTo>
                    <a:lnTo>
                      <a:pt x="93981" y="2036103"/>
                    </a:lnTo>
                    <a:lnTo>
                      <a:pt x="931511" y="2036103"/>
                    </a:lnTo>
                    <a:lnTo>
                      <a:pt x="931511" y="1426363"/>
                    </a:lnTo>
                    <a:close/>
                    <a:moveTo>
                      <a:pt x="93981" y="769867"/>
                    </a:moveTo>
                    <a:lnTo>
                      <a:pt x="93981" y="1379607"/>
                    </a:lnTo>
                    <a:lnTo>
                      <a:pt x="931511" y="1379607"/>
                    </a:lnTo>
                    <a:lnTo>
                      <a:pt x="931511" y="769867"/>
                    </a:lnTo>
                    <a:close/>
                    <a:moveTo>
                      <a:pt x="93981" y="113372"/>
                    </a:moveTo>
                    <a:lnTo>
                      <a:pt x="93981" y="723112"/>
                    </a:lnTo>
                    <a:lnTo>
                      <a:pt x="931511" y="723112"/>
                    </a:lnTo>
                    <a:lnTo>
                      <a:pt x="931511" y="113372"/>
                    </a:lnTo>
                    <a:close/>
                    <a:moveTo>
                      <a:pt x="0" y="0"/>
                    </a:moveTo>
                    <a:lnTo>
                      <a:pt x="1025491" y="0"/>
                    </a:lnTo>
                    <a:lnTo>
                      <a:pt x="1025491" y="2824536"/>
                    </a:lnTo>
                    <a:lnTo>
                      <a:pt x="0" y="28245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grpSp>
        <p:nvGrpSpPr>
          <p:cNvPr id="2" name="Group 1"/>
          <p:cNvGrpSpPr/>
          <p:nvPr/>
        </p:nvGrpSpPr>
        <p:grpSpPr>
          <a:xfrm>
            <a:off x="4423306" y="2554940"/>
            <a:ext cx="1032799" cy="3035375"/>
            <a:chOff x="4423306" y="2554940"/>
            <a:chExt cx="1032799" cy="3035375"/>
          </a:xfrm>
        </p:grpSpPr>
        <p:grpSp>
          <p:nvGrpSpPr>
            <p:cNvPr id="198" name="Group 197"/>
            <p:cNvGrpSpPr/>
            <p:nvPr/>
          </p:nvGrpSpPr>
          <p:grpSpPr>
            <a:xfrm>
              <a:off x="4423306" y="2554940"/>
              <a:ext cx="1032799" cy="3035375"/>
              <a:chOff x="1974776" y="2554940"/>
              <a:chExt cx="1032799" cy="3035375"/>
            </a:xfrm>
          </p:grpSpPr>
          <p:sp>
            <p:nvSpPr>
              <p:cNvPr id="199" name="AutoShape 15"/>
              <p:cNvSpPr>
                <a:spLocks noChangeAspect="1" noChangeArrowheads="1" noTextEdit="1"/>
              </p:cNvSpPr>
              <p:nvPr/>
            </p:nvSpPr>
            <p:spPr bwMode="auto">
              <a:xfrm>
                <a:off x="1976400" y="2577800"/>
                <a:ext cx="1029551" cy="3012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204" name="Group 203"/>
              <p:cNvGrpSpPr/>
              <p:nvPr/>
            </p:nvGrpSpPr>
            <p:grpSpPr>
              <a:xfrm>
                <a:off x="1974776" y="2554940"/>
                <a:ext cx="1032799" cy="3022702"/>
                <a:chOff x="692814" y="2554940"/>
                <a:chExt cx="1032799" cy="3022702"/>
              </a:xfrm>
            </p:grpSpPr>
            <p:sp>
              <p:nvSpPr>
                <p:cNvPr id="205" name="Freeform 19"/>
                <p:cNvSpPr>
                  <a:spLocks/>
                </p:cNvSpPr>
                <p:nvPr/>
              </p:nvSpPr>
              <p:spPr bwMode="auto">
                <a:xfrm>
                  <a:off x="692814" y="2554940"/>
                  <a:ext cx="1025491" cy="148863"/>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206" name="Freeform 205"/>
                <p:cNvSpPr/>
                <p:nvPr/>
              </p:nvSpPr>
              <p:spPr>
                <a:xfrm>
                  <a:off x="700122" y="2753106"/>
                  <a:ext cx="1025491" cy="2824536"/>
                </a:xfrm>
                <a:custGeom>
                  <a:avLst/>
                  <a:gdLst>
                    <a:gd name="connsiteX0" fmla="*/ 93981 w 1025491"/>
                    <a:gd name="connsiteY0" fmla="*/ 2082857 h 2824536"/>
                    <a:gd name="connsiteX1" fmla="*/ 93981 w 1025491"/>
                    <a:gd name="connsiteY1" fmla="*/ 2692597 h 2824536"/>
                    <a:gd name="connsiteX2" fmla="*/ 931511 w 1025491"/>
                    <a:gd name="connsiteY2" fmla="*/ 2692597 h 2824536"/>
                    <a:gd name="connsiteX3" fmla="*/ 931511 w 1025491"/>
                    <a:gd name="connsiteY3" fmla="*/ 2082857 h 2824536"/>
                    <a:gd name="connsiteX4" fmla="*/ 93981 w 1025491"/>
                    <a:gd name="connsiteY4" fmla="*/ 1426363 h 2824536"/>
                    <a:gd name="connsiteX5" fmla="*/ 93981 w 1025491"/>
                    <a:gd name="connsiteY5" fmla="*/ 2036103 h 2824536"/>
                    <a:gd name="connsiteX6" fmla="*/ 931511 w 1025491"/>
                    <a:gd name="connsiteY6" fmla="*/ 2036103 h 2824536"/>
                    <a:gd name="connsiteX7" fmla="*/ 931511 w 1025491"/>
                    <a:gd name="connsiteY7" fmla="*/ 1426363 h 2824536"/>
                    <a:gd name="connsiteX8" fmla="*/ 93981 w 1025491"/>
                    <a:gd name="connsiteY8" fmla="*/ 769867 h 2824536"/>
                    <a:gd name="connsiteX9" fmla="*/ 93981 w 1025491"/>
                    <a:gd name="connsiteY9" fmla="*/ 1379607 h 2824536"/>
                    <a:gd name="connsiteX10" fmla="*/ 931511 w 1025491"/>
                    <a:gd name="connsiteY10" fmla="*/ 1379607 h 2824536"/>
                    <a:gd name="connsiteX11" fmla="*/ 931511 w 1025491"/>
                    <a:gd name="connsiteY11" fmla="*/ 769867 h 2824536"/>
                    <a:gd name="connsiteX12" fmla="*/ 93981 w 1025491"/>
                    <a:gd name="connsiteY12" fmla="*/ 113372 h 2824536"/>
                    <a:gd name="connsiteX13" fmla="*/ 93981 w 1025491"/>
                    <a:gd name="connsiteY13" fmla="*/ 723112 h 2824536"/>
                    <a:gd name="connsiteX14" fmla="*/ 931511 w 1025491"/>
                    <a:gd name="connsiteY14" fmla="*/ 723112 h 2824536"/>
                    <a:gd name="connsiteX15" fmla="*/ 931511 w 1025491"/>
                    <a:gd name="connsiteY15" fmla="*/ 113372 h 2824536"/>
                    <a:gd name="connsiteX16" fmla="*/ 0 w 1025491"/>
                    <a:gd name="connsiteY16" fmla="*/ 0 h 2824536"/>
                    <a:gd name="connsiteX17" fmla="*/ 1025491 w 1025491"/>
                    <a:gd name="connsiteY17" fmla="*/ 0 h 2824536"/>
                    <a:gd name="connsiteX18" fmla="*/ 1025491 w 1025491"/>
                    <a:gd name="connsiteY18" fmla="*/ 2824536 h 2824536"/>
                    <a:gd name="connsiteX19" fmla="*/ 0 w 1025491"/>
                    <a:gd name="connsiteY19" fmla="*/ 2824536 h 28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5491" h="2824536">
                      <a:moveTo>
                        <a:pt x="93981" y="2082857"/>
                      </a:moveTo>
                      <a:lnTo>
                        <a:pt x="93981" y="2692597"/>
                      </a:lnTo>
                      <a:lnTo>
                        <a:pt x="931511" y="2692597"/>
                      </a:lnTo>
                      <a:lnTo>
                        <a:pt x="931511" y="2082857"/>
                      </a:lnTo>
                      <a:close/>
                      <a:moveTo>
                        <a:pt x="93981" y="1426363"/>
                      </a:moveTo>
                      <a:lnTo>
                        <a:pt x="93981" y="2036103"/>
                      </a:lnTo>
                      <a:lnTo>
                        <a:pt x="931511" y="2036103"/>
                      </a:lnTo>
                      <a:lnTo>
                        <a:pt x="931511" y="1426363"/>
                      </a:lnTo>
                      <a:close/>
                      <a:moveTo>
                        <a:pt x="93981" y="769867"/>
                      </a:moveTo>
                      <a:lnTo>
                        <a:pt x="93981" y="1379607"/>
                      </a:lnTo>
                      <a:lnTo>
                        <a:pt x="931511" y="1379607"/>
                      </a:lnTo>
                      <a:lnTo>
                        <a:pt x="931511" y="769867"/>
                      </a:lnTo>
                      <a:close/>
                      <a:moveTo>
                        <a:pt x="93981" y="113372"/>
                      </a:moveTo>
                      <a:lnTo>
                        <a:pt x="93981" y="723112"/>
                      </a:lnTo>
                      <a:lnTo>
                        <a:pt x="931511" y="723112"/>
                      </a:lnTo>
                      <a:lnTo>
                        <a:pt x="931511" y="113372"/>
                      </a:lnTo>
                      <a:close/>
                      <a:moveTo>
                        <a:pt x="0" y="0"/>
                      </a:moveTo>
                      <a:lnTo>
                        <a:pt x="1025491" y="0"/>
                      </a:lnTo>
                      <a:lnTo>
                        <a:pt x="1025491" y="2824536"/>
                      </a:lnTo>
                      <a:lnTo>
                        <a:pt x="0" y="28245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sp>
          <p:nvSpPr>
            <p:cNvPr id="46" name="TextBox 45"/>
            <p:cNvSpPr txBox="1"/>
            <p:nvPr/>
          </p:nvSpPr>
          <p:spPr>
            <a:xfrm>
              <a:off x="4522400" y="2864878"/>
              <a:ext cx="827302" cy="600972"/>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PDW /  HDInsight</a:t>
              </a:r>
              <a:endParaRPr kumimoji="0" lang="en-US" sz="12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sp>
        <p:nvSpPr>
          <p:cNvPr id="48" name="Left Arrow 47"/>
          <p:cNvSpPr/>
          <p:nvPr/>
        </p:nvSpPr>
        <p:spPr>
          <a:xfrm rot="16200000">
            <a:off x="1491605" y="4311212"/>
            <a:ext cx="1929517" cy="325180"/>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0" name="Left Arrow 49"/>
          <p:cNvSpPr/>
          <p:nvPr/>
        </p:nvSpPr>
        <p:spPr>
          <a:xfrm rot="16200000">
            <a:off x="2723870" y="4315136"/>
            <a:ext cx="1937366" cy="325180"/>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1" name="Left Arrow 50"/>
          <p:cNvSpPr/>
          <p:nvPr/>
        </p:nvSpPr>
        <p:spPr>
          <a:xfrm rot="16200000">
            <a:off x="3971293" y="4311212"/>
            <a:ext cx="1929516" cy="325180"/>
          </a:xfrm>
          <a:prstGeom prst="leftArrow">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Tree>
    <p:extLst>
      <p:ext uri="{BB962C8B-B14F-4D97-AF65-F5344CB8AC3E}">
        <p14:creationId xmlns:p14="http://schemas.microsoft.com/office/powerpoint/2010/main" val="660564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63" presetClass="path" presetSubtype="0" accel="50000" decel="50000" fill="hold" nodeType="withEffect">
                                  <p:stCondLst>
                                    <p:cond delay="0"/>
                                  </p:stCondLst>
                                  <p:childTnLst>
                                    <p:animMotion origin="layout" path="M -0.01379 -2.83704E-6 L 4.64641E-7 -2.83704E-6 " pathEditMode="relative" rAng="0" ptsTypes="AA">
                                      <p:cBhvr>
                                        <p:cTn id="9" dur="500" fill="hold"/>
                                        <p:tgtEl>
                                          <p:spTgt spid="15"/>
                                        </p:tgtEl>
                                        <p:attrNameLst>
                                          <p:attrName>ppt_x</p:attrName>
                                          <p:attrName>ppt_y</p:attrName>
                                        </p:attrNameLst>
                                      </p:cBhvr>
                                      <p:rCtr x="855" y="0"/>
                                    </p:animMotion>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fade">
                                      <p:cBhvr>
                                        <p:cTn id="14" dur="500"/>
                                        <p:tgtEl>
                                          <p:spTgt spid="47"/>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43"/>
                                        </p:tgtEl>
                                        <p:attrNameLst>
                                          <p:attrName>style.visibility</p:attrName>
                                        </p:attrNameLst>
                                      </p:cBhvr>
                                      <p:to>
                                        <p:strVal val="visible"/>
                                      </p:to>
                                    </p:set>
                                    <p:animEffect transition="in" filter="fade">
                                      <p:cBhvr>
                                        <p:cTn id="19" dur="500"/>
                                        <p:tgtEl>
                                          <p:spTgt spid="14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39"/>
                                        </p:tgtEl>
                                        <p:attrNameLst>
                                          <p:attrName>style.visibility</p:attrName>
                                        </p:attrNameLst>
                                      </p:cBhvr>
                                      <p:to>
                                        <p:strVal val="visible"/>
                                      </p:to>
                                    </p:set>
                                    <p:animEffect transition="in" filter="fade">
                                      <p:cBhvr>
                                        <p:cTn id="24" dur="500"/>
                                        <p:tgtEl>
                                          <p:spTgt spid="139"/>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35"/>
                                        </p:tgtEl>
                                        <p:attrNameLst>
                                          <p:attrName>style.visibility</p:attrName>
                                        </p:attrNameLst>
                                      </p:cBhvr>
                                      <p:to>
                                        <p:strVal val="visible"/>
                                      </p:to>
                                    </p:set>
                                    <p:animEffect transition="in" filter="fade">
                                      <p:cBhvr>
                                        <p:cTn id="27" dur="500"/>
                                        <p:tgtEl>
                                          <p:spTgt spid="13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par>
                                <p:cTn id="33" presetID="63" presetClass="path" presetSubtype="0" accel="50000" decel="50000" fill="hold" nodeType="withEffect">
                                  <p:stCondLst>
                                    <p:cond delay="0"/>
                                  </p:stCondLst>
                                  <p:childTnLst>
                                    <p:animMotion origin="layout" path="M -0.01341 -6.89968E-7 L 2.74189E-6 -6.89968E-7 " pathEditMode="relative" rAng="0" ptsTypes="AA">
                                      <p:cBhvr>
                                        <p:cTn id="34" dur="500" fill="hold"/>
                                        <p:tgtEl>
                                          <p:spTgt spid="16"/>
                                        </p:tgtEl>
                                        <p:attrNameLst>
                                          <p:attrName>ppt_x</p:attrName>
                                          <p:attrName>ppt_y</p:attrName>
                                        </p:attrNameLst>
                                      </p:cBhvr>
                                      <p:rCtr x="664" y="0"/>
                                    </p:animMotion>
                                  </p:childTnLst>
                                </p:cTn>
                              </p:par>
                            </p:childTnLst>
                          </p:cTn>
                        </p:par>
                        <p:par>
                          <p:cTn id="35" fill="hold">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wipe(up)">
                                      <p:cBhvr>
                                        <p:cTn id="38" dur="500"/>
                                        <p:tgtEl>
                                          <p:spTgt spid="48"/>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189"/>
                                        </p:tgtEl>
                                        <p:attrNameLst>
                                          <p:attrName>style.visibility</p:attrName>
                                        </p:attrNameLst>
                                      </p:cBhvr>
                                      <p:to>
                                        <p:strVal val="visible"/>
                                      </p:to>
                                    </p:set>
                                    <p:animEffect transition="in" filter="fade">
                                      <p:cBhvr>
                                        <p:cTn id="43" dur="500"/>
                                        <p:tgtEl>
                                          <p:spTgt spid="189"/>
                                        </p:tgtEl>
                                      </p:cBhvr>
                                    </p:animEffect>
                                  </p:childTnLst>
                                </p:cTn>
                              </p:par>
                              <p:par>
                                <p:cTn id="44" presetID="63" presetClass="path" presetSubtype="0" accel="50000" decel="50000" fill="hold" nodeType="withEffect">
                                  <p:stCondLst>
                                    <p:cond delay="0"/>
                                  </p:stCondLst>
                                  <p:childTnLst>
                                    <p:animMotion origin="layout" path="M -0.01341 -6.89968E-7 L 3.80138E-6 -6.89968E-7 " pathEditMode="relative" rAng="0" ptsTypes="AA">
                                      <p:cBhvr>
                                        <p:cTn id="45" dur="500" fill="hold"/>
                                        <p:tgtEl>
                                          <p:spTgt spid="189"/>
                                        </p:tgtEl>
                                        <p:attrNameLst>
                                          <p:attrName>ppt_x</p:attrName>
                                          <p:attrName>ppt_y</p:attrName>
                                        </p:attrNameLst>
                                      </p:cBhvr>
                                      <p:rCtr x="664" y="0"/>
                                    </p:animMotion>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up)">
                                      <p:cBhvr>
                                        <p:cTn id="49" dur="500"/>
                                        <p:tgtEl>
                                          <p:spTgt spid="5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2"/>
                                        </p:tgtEl>
                                        <p:attrNameLst>
                                          <p:attrName>style.visibility</p:attrName>
                                        </p:attrNameLst>
                                      </p:cBhvr>
                                      <p:to>
                                        <p:strVal val="visible"/>
                                      </p:to>
                                    </p:set>
                                    <p:animEffect transition="in" filter="fade">
                                      <p:cBhvr>
                                        <p:cTn id="54" dur="500"/>
                                        <p:tgtEl>
                                          <p:spTgt spid="2"/>
                                        </p:tgtEl>
                                      </p:cBhvr>
                                    </p:animEffect>
                                  </p:childTnLst>
                                </p:cTn>
                              </p:par>
                              <p:par>
                                <p:cTn id="55" presetID="63" presetClass="path" presetSubtype="0" accel="50000" decel="50000" fill="hold" nodeType="withEffect">
                                  <p:stCondLst>
                                    <p:cond delay="0"/>
                                  </p:stCondLst>
                                  <p:childTnLst>
                                    <p:animMotion origin="layout" path="M -0.01328 -6.89968E-7 L 2.50957E-6 -6.89968E-7 " pathEditMode="relative" rAng="0" ptsTypes="AA">
                                      <p:cBhvr>
                                        <p:cTn id="56" dur="500" fill="hold"/>
                                        <p:tgtEl>
                                          <p:spTgt spid="2"/>
                                        </p:tgtEl>
                                        <p:attrNameLst>
                                          <p:attrName>ppt_x</p:attrName>
                                          <p:attrName>ppt_y</p:attrName>
                                        </p:attrNameLst>
                                      </p:cBhvr>
                                      <p:rCtr x="651" y="0"/>
                                    </p:animMotion>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up)">
                                      <p:cBhvr>
                                        <p:cTn id="60" dur="500"/>
                                        <p:tgtEl>
                                          <p:spTgt spid="5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wipe(left)">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135" grpId="0"/>
      <p:bldP spid="139" grpId="0"/>
      <p:bldP spid="143" grpId="0"/>
      <p:bldP spid="48" grpId="0" animBg="1"/>
      <p:bldP spid="50" grpId="0" animBg="1"/>
      <p:bldP spid="5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Title 1"/>
          <p:cNvSpPr>
            <a:spLocks noGrp="1"/>
          </p:cNvSpPr>
          <p:nvPr>
            <p:ph type="title"/>
          </p:nvPr>
        </p:nvSpPr>
        <p:spPr>
          <a:xfrm>
            <a:off x="274320" y="292082"/>
            <a:ext cx="11887200" cy="946413"/>
          </a:xfrm>
        </p:spPr>
        <p:txBody>
          <a:bodyPr/>
          <a:lstStyle/>
          <a:p>
            <a:r>
              <a:rPr lang="en-US" sz="3600" dirty="0" smtClean="0">
                <a:gradFill>
                  <a:gsLst>
                    <a:gs pos="67257">
                      <a:schemeClr val="tx2"/>
                    </a:gs>
                    <a:gs pos="0">
                      <a:schemeClr val="tx2"/>
                    </a:gs>
                  </a:gsLst>
                  <a:lin ang="5400000" scaled="0"/>
                </a:gradFill>
              </a:rPr>
              <a:t>Blazing-fast performance</a:t>
            </a:r>
            <a:br>
              <a:rPr lang="en-US" sz="3600" dirty="0" smtClean="0">
                <a:gradFill>
                  <a:gsLst>
                    <a:gs pos="67257">
                      <a:schemeClr val="tx2"/>
                    </a:gs>
                    <a:gs pos="0">
                      <a:schemeClr val="tx2"/>
                    </a:gs>
                  </a:gsLst>
                  <a:lin ang="5400000" scaled="0"/>
                </a:gradFill>
              </a:rPr>
            </a:br>
            <a:r>
              <a:rPr lang="en-US" sz="2200" dirty="0" smtClean="0">
                <a:gradFill>
                  <a:gsLst>
                    <a:gs pos="85841">
                      <a:srgbClr val="DC3C00"/>
                    </a:gs>
                    <a:gs pos="0">
                      <a:srgbClr val="DC3C00"/>
                    </a:gs>
                  </a:gsLst>
                  <a:lin ang="5400000" scaled="0"/>
                </a:gradFill>
              </a:rPr>
              <a:t>MPP and In-Memory </a:t>
            </a:r>
            <a:r>
              <a:rPr lang="en-US" sz="2200" dirty="0">
                <a:gradFill>
                  <a:gsLst>
                    <a:gs pos="85841">
                      <a:srgbClr val="DC3C00"/>
                    </a:gs>
                    <a:gs pos="0">
                      <a:srgbClr val="DC3C00"/>
                    </a:gs>
                  </a:gsLst>
                  <a:lin ang="5400000" scaled="0"/>
                </a:gradFill>
              </a:rPr>
              <a:t>C</a:t>
            </a:r>
            <a:r>
              <a:rPr lang="en-US" sz="2200" dirty="0" smtClean="0">
                <a:gradFill>
                  <a:gsLst>
                    <a:gs pos="85841">
                      <a:srgbClr val="DC3C00"/>
                    </a:gs>
                    <a:gs pos="0">
                      <a:srgbClr val="DC3C00"/>
                    </a:gs>
                  </a:gsLst>
                  <a:lin ang="5400000" scaled="0"/>
                </a:gradFill>
              </a:rPr>
              <a:t>olumnstore </a:t>
            </a:r>
            <a:r>
              <a:rPr lang="en-US" sz="2200" dirty="0">
                <a:gradFill>
                  <a:gsLst>
                    <a:gs pos="85841">
                      <a:srgbClr val="DC3C00"/>
                    </a:gs>
                    <a:gs pos="0">
                      <a:srgbClr val="DC3C00"/>
                    </a:gs>
                  </a:gsLst>
                  <a:lin ang="5400000" scaled="0"/>
                </a:gradFill>
              </a:rPr>
              <a:t>for next-generation </a:t>
            </a:r>
            <a:r>
              <a:rPr lang="en-US" sz="2200" dirty="0" smtClean="0">
                <a:gradFill>
                  <a:gsLst>
                    <a:gs pos="85841">
                      <a:srgbClr val="DC3C00"/>
                    </a:gs>
                    <a:gs pos="0">
                      <a:srgbClr val="DC3C00"/>
                    </a:gs>
                  </a:gsLst>
                  <a:lin ang="5400000" scaled="0"/>
                </a:gradFill>
              </a:rPr>
              <a:t>performance</a:t>
            </a:r>
            <a:endParaRPr lang="en-US" sz="2200" dirty="0">
              <a:gradFill>
                <a:gsLst>
                  <a:gs pos="67257">
                    <a:schemeClr val="tx2"/>
                  </a:gs>
                  <a:gs pos="0">
                    <a:schemeClr val="tx2"/>
                  </a:gs>
                </a:gsLst>
                <a:lin ang="5400000" scaled="0"/>
              </a:gradFill>
            </a:endParaRPr>
          </a:p>
        </p:txBody>
      </p:sp>
      <p:sp>
        <p:nvSpPr>
          <p:cNvPr id="111" name="Rectangle 110"/>
          <p:cNvSpPr/>
          <p:nvPr/>
        </p:nvSpPr>
        <p:spPr bwMode="auto">
          <a:xfrm>
            <a:off x="6309360" y="4369283"/>
            <a:ext cx="5642702" cy="2435541"/>
          </a:xfrm>
          <a:prstGeom prst="rect">
            <a:avLst/>
          </a:prstGeom>
          <a:solidFill>
            <a:schemeClr val="bg1">
              <a:lumMod val="85000"/>
            </a:schemeClr>
          </a:solidFill>
          <a:ln w="10795" cap="flat" cmpd="sng" algn="ctr">
            <a:noFill/>
            <a:prstDash val="solid"/>
            <a:headEnd type="none" w="med" len="med"/>
            <a:tailEnd type="none" w="med" len="med"/>
          </a:ln>
          <a:effectLst/>
        </p:spPr>
        <p:txBody>
          <a:bodyPr vert="horz" wrap="square" lIns="182480" tIns="145979" rIns="364956" bIns="145979" numCol="1" rtlCol="0" anchor="t" anchorCtr="0" compatLnSpc="1">
            <a:prstTxWarp prst="textNoShape">
              <a:avLst/>
            </a:prstTxWarp>
            <a:noAutofit/>
          </a:bodyPr>
          <a:lstStyle/>
          <a:p>
            <a:pPr marL="347191" marR="0" lvl="0" indent="-347191" algn="l" defTabSz="1241401" rtl="0" eaLnBrk="1" fontAlgn="base" latinLnBrk="0" hangingPunct="1">
              <a:lnSpc>
                <a:spcPct val="90000"/>
              </a:lnSpc>
              <a:spcBef>
                <a:spcPts val="0"/>
              </a:spcBef>
              <a:spcAft>
                <a:spcPts val="1600"/>
              </a:spcAft>
              <a:buClrTx/>
              <a:buSzPct val="75000"/>
              <a:buFont typeface="Arial" panose="020B0604020202020204" pitchFamily="34" charset="0"/>
              <a:buChar char="•"/>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Store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data in columnar format for massive compression</a:t>
            </a:r>
          </a:p>
          <a:p>
            <a:pPr marL="347191" marR="0" lvl="0" indent="-347191" algn="l" defTabSz="1241401" rtl="0" eaLnBrk="1" fontAlgn="base" latinLnBrk="0" hangingPunct="1">
              <a:lnSpc>
                <a:spcPct val="90000"/>
              </a:lnSpc>
              <a:spcBef>
                <a:spcPts val="0"/>
              </a:spcBef>
              <a:spcAft>
                <a:spcPts val="1600"/>
              </a:spcAft>
              <a:buClrTx/>
              <a:buSzPct val="75000"/>
              <a:buFont typeface="Arial" panose="020B0604020202020204" pitchFamily="34" charset="0"/>
              <a:buChar char="•"/>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Load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data into or out of memory for </a:t>
            </a: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next-generation performance with up to 60% improvement in data loading speed</a:t>
            </a:r>
            <a:endPar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endParaRPr>
          </a:p>
          <a:p>
            <a:pPr marL="347191" marR="0" lvl="0" indent="-347191" algn="l" defTabSz="1241401" rtl="0" eaLnBrk="1" fontAlgn="base" latinLnBrk="0" hangingPunct="1">
              <a:lnSpc>
                <a:spcPct val="90000"/>
              </a:lnSpc>
              <a:spcBef>
                <a:spcPts val="0"/>
              </a:spcBef>
              <a:spcAft>
                <a:spcPts val="1600"/>
              </a:spcAft>
              <a:buClrTx/>
              <a:buSzPct val="75000"/>
              <a:buFont typeface="Arial" panose="020B0604020202020204" pitchFamily="34" charset="0"/>
              <a:buChar char="•"/>
              <a:tabLst/>
              <a:defRPr/>
            </a:pPr>
            <a:r>
              <a:rPr kumimoji="0" lang="en-US" sz="1800" b="0" i="0" u="none" strike="noStrike" kern="0" cap="none" spc="0" normalizeH="0" baseline="0" noProof="0" dirty="0" smtClean="0">
                <a:ln>
                  <a:noFill/>
                </a:ln>
                <a:solidFill>
                  <a:srgbClr val="505050"/>
                </a:solidFill>
                <a:effectLst/>
                <a:uLnTx/>
                <a:uFillTx/>
                <a:latin typeface="Segoe UI"/>
                <a:ea typeface="Segoe UI" pitchFamily="34" charset="0"/>
                <a:cs typeface="Segoe UI" pitchFamily="34" charset="0"/>
              </a:rPr>
              <a:t>Updateable </a:t>
            </a:r>
            <a:r>
              <a:rPr kumimoji="0" lang="en-US" sz="1800" b="0" i="0" u="none" strike="noStrike" kern="0" cap="none" spc="0" normalizeH="0" baseline="0" noProof="0" dirty="0">
                <a:ln>
                  <a:noFill/>
                </a:ln>
                <a:solidFill>
                  <a:srgbClr val="505050"/>
                </a:solidFill>
                <a:effectLst/>
                <a:uLnTx/>
                <a:uFillTx/>
                <a:latin typeface="Segoe UI"/>
                <a:ea typeface="Segoe UI" pitchFamily="34" charset="0"/>
                <a:cs typeface="Segoe UI" pitchFamily="34" charset="0"/>
              </a:rPr>
              <a:t>and clustered for real-time trickle loading</a:t>
            </a:r>
          </a:p>
        </p:txBody>
      </p:sp>
      <p:grpSp>
        <p:nvGrpSpPr>
          <p:cNvPr id="6" name="Group 5"/>
          <p:cNvGrpSpPr/>
          <p:nvPr/>
        </p:nvGrpSpPr>
        <p:grpSpPr>
          <a:xfrm>
            <a:off x="6311821" y="1252189"/>
            <a:ext cx="5798202" cy="2919172"/>
            <a:chOff x="6637421" y="3866029"/>
            <a:chExt cx="5798202" cy="2919172"/>
          </a:xfrm>
        </p:grpSpPr>
        <p:pic>
          <p:nvPicPr>
            <p:cNvPr id="5" name="Picture 4"/>
            <p:cNvPicPr>
              <a:picLocks noChangeAspect="1"/>
            </p:cNvPicPr>
            <p:nvPr/>
          </p:nvPicPr>
          <p:blipFill>
            <a:blip r:embed="rId3"/>
            <a:stretch>
              <a:fillRect/>
            </a:stretch>
          </p:blipFill>
          <p:spPr>
            <a:xfrm>
              <a:off x="11036480" y="5307122"/>
              <a:ext cx="791320" cy="1146461"/>
            </a:xfrm>
            <a:prstGeom prst="rect">
              <a:avLst/>
            </a:prstGeom>
          </p:spPr>
        </p:pic>
        <p:sp>
          <p:nvSpPr>
            <p:cNvPr id="107" name="Slide Number Placeholder 4"/>
            <p:cNvSpPr txBox="1">
              <a:spLocks/>
            </p:cNvSpPr>
            <p:nvPr/>
          </p:nvSpPr>
          <p:spPr>
            <a:xfrm>
              <a:off x="11868967" y="6565476"/>
              <a:ext cx="566656" cy="136506"/>
            </a:xfrm>
            <a:prstGeom prst="rect">
              <a:avLst/>
            </a:prstGeom>
          </p:spPr>
          <p:txBody>
            <a:bodyPr vert="horz" lIns="91440" tIns="0" rIns="0" bIns="0" rtlCol="0" anchor="ctr"/>
            <a:lstStyle>
              <a:defPPr>
                <a:defRPr lang="en-US"/>
              </a:defPPr>
              <a:lvl1pPr marL="0" algn="r" defTabSz="932742" rtl="0" eaLnBrk="1" latinLnBrk="0" hangingPunct="1">
                <a:defRPr lang="en-US" sz="900" b="0" kern="1200" smtClean="0">
                  <a:solidFill>
                    <a:schemeClr val="bg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8" name="TextBox 77"/>
            <p:cNvSpPr txBox="1"/>
            <p:nvPr/>
          </p:nvSpPr>
          <p:spPr>
            <a:xfrm>
              <a:off x="6655910" y="3866029"/>
              <a:ext cx="3501736" cy="1354217"/>
            </a:xfrm>
            <a:prstGeom prst="rect">
              <a:avLst/>
            </a:prstGeom>
            <a:noFill/>
          </p:spPr>
          <p:txBody>
            <a:bodyPr wrap="square" lIns="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Up to </a:t>
              </a:r>
              <a:r>
                <a:rPr kumimoji="0" lang="en-US" sz="5400" b="0" i="0" u="none" strike="noStrike" kern="1200" cap="none" spc="0" normalizeH="0" baseline="0" noProof="0" dirty="0" smtClean="0">
                  <a:ln>
                    <a:noFill/>
                  </a:ln>
                  <a:solidFill>
                    <a:srgbClr val="505050"/>
                  </a:solidFill>
                  <a:effectLst/>
                  <a:uLnTx/>
                  <a:uFillTx/>
                  <a:latin typeface="Segoe UI Light"/>
                  <a:ea typeface="+mn-ea"/>
                  <a:cs typeface="+mn-cs"/>
                </a:rPr>
                <a:t>100x</a:t>
              </a: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 </a:t>
              </a:r>
              <a:b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b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faster </a:t>
              </a:r>
              <a:r>
                <a:rPr kumimoji="0" lang="en-US" sz="2800" b="0" i="0" u="none" strike="noStrike" kern="1200" cap="none" spc="0" normalizeH="0" baseline="0" noProof="0" dirty="0">
                  <a:ln>
                    <a:noFill/>
                  </a:ln>
                  <a:solidFill>
                    <a:srgbClr val="505050"/>
                  </a:solidFill>
                  <a:effectLst/>
                  <a:uLnTx/>
                  <a:uFillTx/>
                  <a:latin typeface="Segoe UI Light"/>
                  <a:ea typeface="+mn-ea"/>
                  <a:cs typeface="+mn-cs"/>
                </a:rPr>
                <a:t>q</a:t>
              </a: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ueries</a:t>
              </a:r>
              <a:endParaRPr kumimoji="0" lang="en-US" sz="28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86" name="TextBox 85"/>
            <p:cNvSpPr txBox="1"/>
            <p:nvPr/>
          </p:nvSpPr>
          <p:spPr>
            <a:xfrm>
              <a:off x="6637421" y="6477424"/>
              <a:ext cx="5524099" cy="307777"/>
            </a:xfrm>
            <a:prstGeom prst="rect">
              <a:avLst/>
            </a:prstGeom>
            <a:noFill/>
          </p:spPr>
          <p:txBody>
            <a:bodyPr wrap="square" lIns="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505050"/>
                  </a:solidFill>
                  <a:effectLst/>
                  <a:uLnTx/>
                  <a:uFillTx/>
                  <a:latin typeface="Segoe UI"/>
                  <a:ea typeface="+mn-ea"/>
                  <a:cs typeface="+mn-cs"/>
                </a:rPr>
                <a:t>Updateable clustered columnstore vs. table </a:t>
              </a:r>
              <a:r>
                <a:rPr kumimoji="0" lang="en-US" sz="1400" b="0" i="0" u="none" strike="noStrike" kern="1200" cap="none" spc="0" normalizeH="0" baseline="0" noProof="0" dirty="0">
                  <a:ln>
                    <a:noFill/>
                  </a:ln>
                  <a:solidFill>
                    <a:srgbClr val="505050"/>
                  </a:solidFill>
                  <a:effectLst/>
                  <a:uLnTx/>
                  <a:uFillTx/>
                  <a:latin typeface="Segoe UI"/>
                  <a:ea typeface="+mn-ea"/>
                  <a:cs typeface="+mn-cs"/>
                </a:rPr>
                <a:t>with customary indexing</a:t>
              </a:r>
            </a:p>
          </p:txBody>
        </p:sp>
        <p:pic>
          <p:nvPicPr>
            <p:cNvPr id="2" name="Picture 1"/>
            <p:cNvPicPr>
              <a:picLocks noChangeAspect="1"/>
            </p:cNvPicPr>
            <p:nvPr/>
          </p:nvPicPr>
          <p:blipFill>
            <a:blip r:embed="rId4"/>
            <a:stretch>
              <a:fillRect/>
            </a:stretch>
          </p:blipFill>
          <p:spPr>
            <a:xfrm>
              <a:off x="6705389" y="5429250"/>
              <a:ext cx="624877" cy="695389"/>
            </a:xfrm>
            <a:prstGeom prst="rect">
              <a:avLst/>
            </a:prstGeom>
          </p:spPr>
        </p:pic>
        <p:pic>
          <p:nvPicPr>
            <p:cNvPr id="3" name="Picture 2"/>
            <p:cNvPicPr>
              <a:picLocks noChangeAspect="1"/>
            </p:cNvPicPr>
            <p:nvPr/>
          </p:nvPicPr>
          <p:blipFill>
            <a:blip r:embed="rId5"/>
            <a:stretch>
              <a:fillRect/>
            </a:stretch>
          </p:blipFill>
          <p:spPr>
            <a:xfrm>
              <a:off x="7594082" y="5372495"/>
              <a:ext cx="778538" cy="808898"/>
            </a:xfrm>
            <a:prstGeom prst="rect">
              <a:avLst/>
            </a:prstGeom>
          </p:spPr>
        </p:pic>
        <p:sp>
          <p:nvSpPr>
            <p:cNvPr id="96" name="TextBox 95"/>
            <p:cNvSpPr txBox="1"/>
            <p:nvPr/>
          </p:nvSpPr>
          <p:spPr>
            <a:xfrm>
              <a:off x="9414869" y="3867432"/>
              <a:ext cx="2882259" cy="1354217"/>
            </a:xfrm>
            <a:prstGeom prst="rect">
              <a:avLst/>
            </a:prstGeom>
            <a:noFill/>
          </p:spPr>
          <p:txBody>
            <a:bodyPr wrap="square" lIns="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Up to </a:t>
              </a:r>
              <a:r>
                <a:rPr kumimoji="0" lang="en-US" sz="5400" b="0" i="0" u="none" strike="noStrike" kern="1200" cap="none" spc="0" normalizeH="0" baseline="0" noProof="0" dirty="0" smtClean="0">
                  <a:ln>
                    <a:noFill/>
                  </a:ln>
                  <a:solidFill>
                    <a:srgbClr val="505050"/>
                  </a:solidFill>
                  <a:effectLst/>
                  <a:uLnTx/>
                  <a:uFillTx/>
                  <a:latin typeface="Segoe UI Light"/>
                  <a:ea typeface="+mn-ea"/>
                  <a:cs typeface="+mn-cs"/>
                </a:rPr>
                <a:t>15x</a:t>
              </a: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
              </a:r>
              <a:b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b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more </a:t>
              </a:r>
              <a:r>
                <a:rPr kumimoji="0" lang="en-US" sz="2800" b="0" i="0" u="none" strike="noStrike" kern="1200" cap="none" spc="0" normalizeH="0" baseline="0" noProof="0" dirty="0">
                  <a:ln>
                    <a:noFill/>
                  </a:ln>
                  <a:solidFill>
                    <a:srgbClr val="505050"/>
                  </a:solidFill>
                  <a:effectLst/>
                  <a:uLnTx/>
                  <a:uFillTx/>
                  <a:latin typeface="Segoe UI Light"/>
                  <a:ea typeface="+mn-ea"/>
                  <a:cs typeface="+mn-cs"/>
                </a:rPr>
                <a:t>c</a:t>
              </a:r>
              <a:r>
                <a:rPr kumimoji="0" lang="en-US" sz="2800" b="0" i="0" u="none" strike="noStrike" kern="1200" cap="none" spc="0" normalizeH="0" baseline="0" noProof="0" dirty="0" smtClean="0">
                  <a:ln>
                    <a:noFill/>
                  </a:ln>
                  <a:solidFill>
                    <a:srgbClr val="505050"/>
                  </a:solidFill>
                  <a:effectLst/>
                  <a:uLnTx/>
                  <a:uFillTx/>
                  <a:latin typeface="Segoe UI Light"/>
                  <a:ea typeface="+mn-ea"/>
                  <a:cs typeface="+mn-cs"/>
                </a:rPr>
                <a:t>ompression</a:t>
              </a:r>
              <a:endParaRPr kumimoji="0" lang="en-US" sz="2800" b="0" i="0" u="none" strike="noStrike" kern="1200" cap="none" spc="0" normalizeH="0" baseline="0" noProof="0" dirty="0">
                <a:ln>
                  <a:noFill/>
                </a:ln>
                <a:solidFill>
                  <a:srgbClr val="505050"/>
                </a:solidFill>
                <a:effectLst/>
                <a:uLnTx/>
                <a:uFillTx/>
                <a:latin typeface="Segoe UI Light"/>
                <a:ea typeface="+mn-ea"/>
                <a:cs typeface="+mn-cs"/>
              </a:endParaRPr>
            </a:p>
          </p:txBody>
        </p:sp>
        <p:pic>
          <p:nvPicPr>
            <p:cNvPr id="4" name="Picture 3"/>
            <p:cNvPicPr>
              <a:picLocks noChangeAspect="1"/>
            </p:cNvPicPr>
            <p:nvPr/>
          </p:nvPicPr>
          <p:blipFill>
            <a:blip r:embed="rId6"/>
            <a:stretch>
              <a:fillRect/>
            </a:stretch>
          </p:blipFill>
          <p:spPr>
            <a:xfrm>
              <a:off x="9778589" y="6072365"/>
              <a:ext cx="786992" cy="379273"/>
            </a:xfrm>
            <a:prstGeom prst="rect">
              <a:avLst/>
            </a:prstGeom>
          </p:spPr>
        </p:pic>
      </p:grpSp>
      <p:sp>
        <p:nvSpPr>
          <p:cNvPr id="109" name="Rectangle 108"/>
          <p:cNvSpPr/>
          <p:nvPr/>
        </p:nvSpPr>
        <p:spPr>
          <a:xfrm>
            <a:off x="398699" y="1484931"/>
            <a:ext cx="5326144" cy="2792429"/>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bIns="91440" rtlCol="0" anchor="t"/>
          <a:lstStyle/>
          <a:p>
            <a:pPr marL="0" marR="0" lvl="1" indent="0" algn="l" defTabSz="931480" rtl="0" eaLnBrk="1" fontAlgn="auto" latinLnBrk="0" hangingPunct="1">
              <a:lnSpc>
                <a:spcPct val="100000"/>
              </a:lnSpc>
              <a:spcBef>
                <a:spcPts val="0"/>
              </a:spcBef>
              <a:spcAft>
                <a:spcPts val="0"/>
              </a:spcAft>
              <a:buClrTx/>
              <a:buSzTx/>
              <a:buFontTx/>
              <a:buNone/>
              <a:tabLst/>
              <a:defRPr/>
            </a:pPr>
            <a:r>
              <a:rPr kumimoji="0" lang="en-US" sz="2400" b="0" i="0" u="none" strike="noStrike" kern="0" cap="none" spc="-39" normalizeH="0" baseline="0" noProof="0" dirty="0" smtClean="0">
                <a:ln>
                  <a:noFill/>
                </a:ln>
                <a:solidFill>
                  <a:srgbClr val="000000">
                    <a:lumMod val="75000"/>
                    <a:lumOff val="25000"/>
                  </a:srgbClr>
                </a:solidFill>
                <a:effectLst/>
                <a:uLnTx/>
                <a:uFillTx/>
                <a:latin typeface="Segoe UI"/>
                <a:ea typeface="+mn-ea"/>
                <a:cs typeface="+mn-cs"/>
              </a:rPr>
              <a:t>Columnstore </a:t>
            </a:r>
            <a:r>
              <a:rPr kumimoji="0" lang="en-US" sz="2400" b="0" i="0" u="none" strike="noStrike" kern="0" cap="none" spc="-39" normalizeH="0" baseline="0" noProof="0" dirty="0">
                <a:ln>
                  <a:noFill/>
                </a:ln>
                <a:solidFill>
                  <a:srgbClr val="000000">
                    <a:lumMod val="75000"/>
                    <a:lumOff val="25000"/>
                  </a:srgbClr>
                </a:solidFill>
                <a:effectLst/>
                <a:uLnTx/>
                <a:uFillTx/>
                <a:latin typeface="Segoe UI"/>
                <a:ea typeface="+mn-ea"/>
                <a:cs typeface="+mn-cs"/>
              </a:rPr>
              <a:t>index </a:t>
            </a:r>
            <a:r>
              <a:rPr kumimoji="0" lang="en-US" sz="2400" b="0" i="0" u="none" strike="noStrike" kern="0" cap="none" spc="-39" normalizeH="0" baseline="0" noProof="0" dirty="0" smtClean="0">
                <a:ln>
                  <a:noFill/>
                </a:ln>
                <a:solidFill>
                  <a:srgbClr val="000000">
                    <a:lumMod val="75000"/>
                    <a:lumOff val="25000"/>
                  </a:srgbClr>
                </a:solidFill>
                <a:effectLst/>
                <a:uLnTx/>
                <a:uFillTx/>
                <a:latin typeface="Segoe UI"/>
                <a:ea typeface="+mn-ea"/>
                <a:cs typeface="+mn-cs"/>
              </a:rPr>
              <a:t>representation</a:t>
            </a:r>
            <a:endParaRPr kumimoji="0" lang="en-US" sz="2400" b="0" i="0" u="none" strike="noStrike" kern="0" cap="none" spc="-39" normalizeH="0" baseline="0" noProof="0" dirty="0">
              <a:ln>
                <a:noFill/>
              </a:ln>
              <a:solidFill>
                <a:srgbClr val="000000">
                  <a:lumMod val="75000"/>
                  <a:lumOff val="25000"/>
                </a:srgbClr>
              </a:solidFill>
              <a:effectLst/>
              <a:uLnTx/>
              <a:uFillTx/>
              <a:latin typeface="Segoe UI"/>
              <a:ea typeface="+mn-ea"/>
              <a:cs typeface="+mn-cs"/>
            </a:endParaRPr>
          </a:p>
        </p:txBody>
      </p:sp>
      <p:sp>
        <p:nvSpPr>
          <p:cNvPr id="115" name="TextBox 114"/>
          <p:cNvSpPr txBox="1"/>
          <p:nvPr/>
        </p:nvSpPr>
        <p:spPr>
          <a:xfrm rot="5400000">
            <a:off x="2040124" y="2898667"/>
            <a:ext cx="369332" cy="259750"/>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C1</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sp>
        <p:nvSpPr>
          <p:cNvPr id="126" name="TextBox 125"/>
          <p:cNvSpPr txBox="1"/>
          <p:nvPr/>
        </p:nvSpPr>
        <p:spPr>
          <a:xfrm rot="5400000">
            <a:off x="2716716" y="2890043"/>
            <a:ext cx="369332" cy="276999"/>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C3</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sp>
        <p:nvSpPr>
          <p:cNvPr id="132" name="TextBox 131"/>
          <p:cNvSpPr txBox="1"/>
          <p:nvPr/>
        </p:nvSpPr>
        <p:spPr>
          <a:xfrm rot="5400000">
            <a:off x="3380532" y="2890043"/>
            <a:ext cx="369332" cy="276999"/>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C5</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grpSp>
        <p:nvGrpSpPr>
          <p:cNvPr id="135" name="Group 134"/>
          <p:cNvGrpSpPr/>
          <p:nvPr/>
        </p:nvGrpSpPr>
        <p:grpSpPr>
          <a:xfrm>
            <a:off x="3750869" y="3195451"/>
            <a:ext cx="266719" cy="1337100"/>
            <a:chOff x="7752775" y="3051066"/>
            <a:chExt cx="344014" cy="2317581"/>
          </a:xfrm>
        </p:grpSpPr>
        <p:sp>
          <p:nvSpPr>
            <p:cNvPr id="136" name="Rectangle 135"/>
            <p:cNvSpPr/>
            <p:nvPr/>
          </p:nvSpPr>
          <p:spPr>
            <a:xfrm>
              <a:off x="7752775" y="3051066"/>
              <a:ext cx="333136" cy="11299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7" name="Rectangle 136"/>
            <p:cNvSpPr/>
            <p:nvPr/>
          </p:nvSpPr>
          <p:spPr>
            <a:xfrm>
              <a:off x="7763653" y="4238745"/>
              <a:ext cx="333136" cy="11299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140" name="TextBox 139"/>
          <p:cNvSpPr txBox="1"/>
          <p:nvPr/>
        </p:nvSpPr>
        <p:spPr>
          <a:xfrm rot="5400000">
            <a:off x="3067987" y="2890043"/>
            <a:ext cx="369332" cy="276999"/>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C4</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sp>
        <p:nvSpPr>
          <p:cNvPr id="150" name="TextBox 149"/>
          <p:cNvSpPr txBox="1"/>
          <p:nvPr/>
        </p:nvSpPr>
        <p:spPr>
          <a:xfrm rot="5400000">
            <a:off x="2365813" y="2890043"/>
            <a:ext cx="369332" cy="276999"/>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C2</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sp>
        <p:nvSpPr>
          <p:cNvPr id="155" name="TextBox 154"/>
          <p:cNvSpPr txBox="1"/>
          <p:nvPr/>
        </p:nvSpPr>
        <p:spPr>
          <a:xfrm rot="5400000">
            <a:off x="3663610" y="2890043"/>
            <a:ext cx="369332" cy="276999"/>
          </a:xfrm>
          <a:prstGeom prst="rect">
            <a:avLst/>
          </a:prstGeom>
          <a:noFill/>
          <a:ln>
            <a:noFill/>
          </a:ln>
        </p:spPr>
        <p:txBody>
          <a:bodyPr vert="vert270" wrap="square" rtlCol="0">
            <a:spAutoFit/>
          </a:bodyPr>
          <a:lstStyle/>
          <a:p>
            <a:pPr marL="0" marR="0" lvl="0" indent="0" algn="l" defTabSz="91254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rPr>
              <a:t>C6</a:t>
            </a:r>
            <a:endParaRPr kumimoji="0" lang="en-US" sz="1200" b="0" i="0" u="none" strike="noStrike" kern="1200" cap="none" spc="0" normalizeH="0" baseline="0" noProof="0" dirty="0">
              <a:ln>
                <a:noFill/>
              </a:ln>
              <a:gradFill>
                <a:gsLst>
                  <a:gs pos="59292">
                    <a:srgbClr val="000000"/>
                  </a:gs>
                  <a:gs pos="0">
                    <a:srgbClr val="000000"/>
                  </a:gs>
                </a:gsLst>
                <a:lin ang="5400000" scaled="0"/>
              </a:gradFill>
              <a:effectLst/>
              <a:uLnTx/>
              <a:uFillTx/>
              <a:latin typeface="Segoe UI Light" panose="020B0502040204020203" pitchFamily="34" charset="0"/>
              <a:ea typeface="+mn-ea"/>
              <a:cs typeface="Segoe UI Light" panose="020B0502040204020203" pitchFamily="34" charset="0"/>
            </a:endParaRPr>
          </a:p>
        </p:txBody>
      </p:sp>
      <p:grpSp>
        <p:nvGrpSpPr>
          <p:cNvPr id="156" name="Group 155"/>
          <p:cNvGrpSpPr/>
          <p:nvPr/>
        </p:nvGrpSpPr>
        <p:grpSpPr>
          <a:xfrm>
            <a:off x="1596344" y="2094768"/>
            <a:ext cx="732462" cy="787004"/>
            <a:chOff x="6981531" y="3465449"/>
            <a:chExt cx="1090460" cy="1171661"/>
          </a:xfrm>
        </p:grpSpPr>
        <p:sp>
          <p:nvSpPr>
            <p:cNvPr id="158" name="Rectangle 157"/>
            <p:cNvSpPr/>
            <p:nvPr/>
          </p:nvSpPr>
          <p:spPr>
            <a:xfrm>
              <a:off x="6981531" y="3465449"/>
              <a:ext cx="1090460" cy="1171661"/>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169"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159" name="Straight Connector 158"/>
            <p:cNvCxnSpPr/>
            <p:nvPr/>
          </p:nvCxnSpPr>
          <p:spPr>
            <a:xfrm>
              <a:off x="7102693" y="3685135"/>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7102693" y="3831593"/>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7102693" y="3978051"/>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7102693" y="4124508"/>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7102693" y="4270966"/>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7102693" y="4417424"/>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65" name="Group 164"/>
          <p:cNvGrpSpPr/>
          <p:nvPr/>
        </p:nvGrpSpPr>
        <p:grpSpPr>
          <a:xfrm>
            <a:off x="2402474" y="2094768"/>
            <a:ext cx="732462" cy="787004"/>
            <a:chOff x="6981531" y="3465449"/>
            <a:chExt cx="1090460" cy="1171661"/>
          </a:xfrm>
        </p:grpSpPr>
        <p:sp>
          <p:nvSpPr>
            <p:cNvPr id="166" name="Rectangle 165"/>
            <p:cNvSpPr/>
            <p:nvPr/>
          </p:nvSpPr>
          <p:spPr>
            <a:xfrm>
              <a:off x="6981531" y="3465449"/>
              <a:ext cx="1090460" cy="1171661"/>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169"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167" name="Straight Connector 166"/>
            <p:cNvCxnSpPr/>
            <p:nvPr/>
          </p:nvCxnSpPr>
          <p:spPr>
            <a:xfrm>
              <a:off x="7102693" y="3685135"/>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7102693" y="3831593"/>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7102693" y="3978051"/>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7102693" y="4124508"/>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7102693" y="4270966"/>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7102693" y="4417424"/>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173" name="Group 172"/>
          <p:cNvGrpSpPr/>
          <p:nvPr/>
        </p:nvGrpSpPr>
        <p:grpSpPr>
          <a:xfrm>
            <a:off x="3676932" y="2095832"/>
            <a:ext cx="732462" cy="787004"/>
            <a:chOff x="6981531" y="3465449"/>
            <a:chExt cx="1090460" cy="1171661"/>
          </a:xfrm>
        </p:grpSpPr>
        <p:sp>
          <p:nvSpPr>
            <p:cNvPr id="174" name="Rectangle 173"/>
            <p:cNvSpPr/>
            <p:nvPr/>
          </p:nvSpPr>
          <p:spPr>
            <a:xfrm>
              <a:off x="6981531" y="3465449"/>
              <a:ext cx="1090460" cy="1171661"/>
            </a:xfrm>
            <a:prstGeom prst="rect">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2169"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175" name="Straight Connector 174"/>
            <p:cNvCxnSpPr/>
            <p:nvPr/>
          </p:nvCxnSpPr>
          <p:spPr>
            <a:xfrm>
              <a:off x="7102693" y="3685135"/>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7102693" y="3831593"/>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7102693" y="3978051"/>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7102693" y="4124508"/>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7102693" y="4270966"/>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7102693" y="4417424"/>
              <a:ext cx="848135" cy="1526"/>
            </a:xfrm>
            <a:prstGeom prst="line">
              <a:avLst/>
            </a:prstGeom>
            <a:ln w="825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81" name="Oval 180"/>
          <p:cNvSpPr/>
          <p:nvPr/>
        </p:nvSpPr>
        <p:spPr bwMode="auto">
          <a:xfrm>
            <a:off x="3263688" y="2523802"/>
            <a:ext cx="118909" cy="112031"/>
          </a:xfrm>
          <a:prstGeom prst="ellipse">
            <a:avLst/>
          </a:prstGeom>
          <a:solidFill>
            <a:schemeClr val="tx2"/>
          </a:solidFill>
          <a:ln>
            <a:solidFill>
              <a:schemeClr val="tx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24342" tIns="62171" rIns="124342" bIns="62171" numCol="1" rtlCol="0" anchor="ctr" anchorCtr="0" compatLnSpc="1">
            <a:prstTxWarp prst="textNoShape">
              <a:avLst/>
            </a:prstTxWarp>
          </a:bodyPr>
          <a:lstStyle/>
          <a:p>
            <a:pPr marL="0" marR="0" lvl="0" indent="0" algn="ctr" defTabSz="1241810" rtl="0" eaLnBrk="1" fontAlgn="base" latinLnBrk="0" hangingPunct="1">
              <a:lnSpc>
                <a:spcPct val="100000"/>
              </a:lnSpc>
              <a:spcBef>
                <a:spcPct val="0"/>
              </a:spcBef>
              <a:spcAft>
                <a:spcPct val="0"/>
              </a:spcAft>
              <a:buClrTx/>
              <a:buSzTx/>
              <a:buFontTx/>
              <a:buNone/>
              <a:tabLst/>
              <a:defRPr/>
            </a:pPr>
            <a:endParaRPr kumimoji="0" lang="en-US" sz="2992" b="0" i="0" u="none" strike="noStrike" kern="1200" cap="none" spc="0" normalizeH="0" baseline="0" noProof="0" dirty="0">
              <a:ln>
                <a:noFill/>
              </a:ln>
              <a:solidFill>
                <a:srgbClr val="505050"/>
              </a:solidFill>
              <a:effectLst/>
              <a:uLnTx/>
              <a:uFillTx/>
              <a:latin typeface="Segoe UI"/>
              <a:ea typeface="+mn-ea"/>
              <a:cs typeface="+mn-cs"/>
            </a:endParaRPr>
          </a:p>
        </p:txBody>
      </p:sp>
      <p:sp>
        <p:nvSpPr>
          <p:cNvPr id="182" name="Oval 181"/>
          <p:cNvSpPr/>
          <p:nvPr/>
        </p:nvSpPr>
        <p:spPr bwMode="auto">
          <a:xfrm>
            <a:off x="3470940" y="2523802"/>
            <a:ext cx="118909" cy="112031"/>
          </a:xfrm>
          <a:prstGeom prst="ellipse">
            <a:avLst/>
          </a:prstGeom>
          <a:solidFill>
            <a:schemeClr val="tx2"/>
          </a:solidFill>
          <a:ln>
            <a:solidFill>
              <a:schemeClr val="tx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24342" tIns="62171" rIns="124342" bIns="62171" numCol="1" rtlCol="0" anchor="ctr" anchorCtr="0" compatLnSpc="1">
            <a:prstTxWarp prst="textNoShape">
              <a:avLst/>
            </a:prstTxWarp>
          </a:bodyPr>
          <a:lstStyle/>
          <a:p>
            <a:pPr marL="0" marR="0" lvl="0" indent="0" algn="ctr" defTabSz="1241810" rtl="0" eaLnBrk="1" fontAlgn="base" latinLnBrk="0" hangingPunct="1">
              <a:lnSpc>
                <a:spcPct val="100000"/>
              </a:lnSpc>
              <a:spcBef>
                <a:spcPct val="0"/>
              </a:spcBef>
              <a:spcAft>
                <a:spcPct val="0"/>
              </a:spcAft>
              <a:buClrTx/>
              <a:buSzTx/>
              <a:buFontTx/>
              <a:buNone/>
              <a:tabLst/>
              <a:defRPr/>
            </a:pPr>
            <a:endParaRPr kumimoji="0" lang="en-US" sz="2992" b="0" i="0" u="none" strike="noStrike" kern="1200" cap="none" spc="0" normalizeH="0" baseline="0" noProof="0" dirty="0">
              <a:ln>
                <a:noFill/>
              </a:ln>
              <a:solidFill>
                <a:srgbClr val="505050"/>
              </a:solidFill>
              <a:effectLst/>
              <a:uLnTx/>
              <a:uFillTx/>
              <a:latin typeface="Segoe UI"/>
              <a:ea typeface="+mn-ea"/>
              <a:cs typeface="+mn-cs"/>
            </a:endParaRPr>
          </a:p>
        </p:txBody>
      </p:sp>
      <p:grpSp>
        <p:nvGrpSpPr>
          <p:cNvPr id="36" name="Group 35"/>
          <p:cNvGrpSpPr/>
          <p:nvPr/>
        </p:nvGrpSpPr>
        <p:grpSpPr>
          <a:xfrm>
            <a:off x="2088162" y="3123511"/>
            <a:ext cx="1838963" cy="1029904"/>
            <a:chOff x="2088162" y="3029289"/>
            <a:chExt cx="1838963" cy="1175079"/>
          </a:xfrm>
        </p:grpSpPr>
        <p:sp>
          <p:nvSpPr>
            <p:cNvPr id="112" name="Rectangle 111"/>
            <p:cNvSpPr/>
            <p:nvPr/>
          </p:nvSpPr>
          <p:spPr>
            <a:xfrm>
              <a:off x="2145976"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16" name="Rectangle 115"/>
            <p:cNvSpPr/>
            <p:nvPr/>
          </p:nvSpPr>
          <p:spPr>
            <a:xfrm>
              <a:off x="2088162" y="3029582"/>
              <a:ext cx="267411" cy="651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18" name="Rectangle 117"/>
            <p:cNvSpPr/>
            <p:nvPr/>
          </p:nvSpPr>
          <p:spPr>
            <a:xfrm>
              <a:off x="2471279"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1" name="Rectangle 120"/>
            <p:cNvSpPr/>
            <p:nvPr/>
          </p:nvSpPr>
          <p:spPr>
            <a:xfrm>
              <a:off x="2428456" y="3029582"/>
              <a:ext cx="258285" cy="651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3" name="Rectangle 122"/>
            <p:cNvSpPr/>
            <p:nvPr/>
          </p:nvSpPr>
          <p:spPr>
            <a:xfrm>
              <a:off x="2796582"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7" name="Rectangle 126"/>
            <p:cNvSpPr/>
            <p:nvPr/>
          </p:nvSpPr>
          <p:spPr>
            <a:xfrm>
              <a:off x="2762008" y="3029289"/>
              <a:ext cx="258286" cy="651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9" name="Rectangle 128"/>
            <p:cNvSpPr/>
            <p:nvPr/>
          </p:nvSpPr>
          <p:spPr>
            <a:xfrm>
              <a:off x="3447188"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3" name="Rectangle 132"/>
            <p:cNvSpPr/>
            <p:nvPr/>
          </p:nvSpPr>
          <p:spPr>
            <a:xfrm>
              <a:off x="3419710" y="3029582"/>
              <a:ext cx="258285" cy="651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38" name="Rectangle 137"/>
            <p:cNvSpPr/>
            <p:nvPr/>
          </p:nvSpPr>
          <p:spPr>
            <a:xfrm>
              <a:off x="3121885"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41" name="Rectangle 140"/>
            <p:cNvSpPr/>
            <p:nvPr/>
          </p:nvSpPr>
          <p:spPr>
            <a:xfrm>
              <a:off x="3098820" y="3029583"/>
              <a:ext cx="258285" cy="6518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2" name="Rectangle 151"/>
            <p:cNvSpPr/>
            <p:nvPr/>
          </p:nvSpPr>
          <p:spPr>
            <a:xfrm>
              <a:off x="3772490" y="304558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87" name="Rectangle 86"/>
            <p:cNvSpPr/>
            <p:nvPr/>
          </p:nvSpPr>
          <p:spPr>
            <a:xfrm>
              <a:off x="2145976"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88" name="Rectangle 87"/>
            <p:cNvSpPr/>
            <p:nvPr/>
          </p:nvSpPr>
          <p:spPr>
            <a:xfrm>
              <a:off x="2471279"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89" name="Rectangle 88"/>
            <p:cNvSpPr/>
            <p:nvPr/>
          </p:nvSpPr>
          <p:spPr>
            <a:xfrm>
              <a:off x="2796582"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0" name="Rectangle 89"/>
            <p:cNvSpPr/>
            <p:nvPr/>
          </p:nvSpPr>
          <p:spPr>
            <a:xfrm>
              <a:off x="3447188"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1" name="Rectangle 90"/>
            <p:cNvSpPr/>
            <p:nvPr/>
          </p:nvSpPr>
          <p:spPr>
            <a:xfrm>
              <a:off x="3121885"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2" name="Rectangle 91"/>
            <p:cNvSpPr/>
            <p:nvPr/>
          </p:nvSpPr>
          <p:spPr>
            <a:xfrm>
              <a:off x="3772490" y="344209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3" name="Rectangle 92"/>
            <p:cNvSpPr/>
            <p:nvPr/>
          </p:nvSpPr>
          <p:spPr>
            <a:xfrm>
              <a:off x="2145976"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4" name="Rectangle 93"/>
            <p:cNvSpPr/>
            <p:nvPr/>
          </p:nvSpPr>
          <p:spPr>
            <a:xfrm>
              <a:off x="2471279"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5" name="Rectangle 94"/>
            <p:cNvSpPr/>
            <p:nvPr/>
          </p:nvSpPr>
          <p:spPr>
            <a:xfrm>
              <a:off x="2796582"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7" name="Rectangle 96"/>
            <p:cNvSpPr/>
            <p:nvPr/>
          </p:nvSpPr>
          <p:spPr>
            <a:xfrm>
              <a:off x="3447188"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8" name="Rectangle 97"/>
            <p:cNvSpPr/>
            <p:nvPr/>
          </p:nvSpPr>
          <p:spPr>
            <a:xfrm>
              <a:off x="3121885"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sp>
          <p:nvSpPr>
            <p:cNvPr id="99" name="Rectangle 98"/>
            <p:cNvSpPr/>
            <p:nvPr/>
          </p:nvSpPr>
          <p:spPr>
            <a:xfrm>
              <a:off x="3772490" y="3838608"/>
              <a:ext cx="154635" cy="365760"/>
            </a:xfrm>
            <a:prstGeom prst="rect">
              <a:avLst/>
            </a:prstGeom>
            <a:solidFill>
              <a:srgbClr val="DC3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549" rtl="0" eaLnBrk="1" fontAlgn="auto" latinLnBrk="0" hangingPunct="1">
                <a:lnSpc>
                  <a:spcPct val="100000"/>
                </a:lnSpc>
                <a:spcBef>
                  <a:spcPts val="0"/>
                </a:spcBef>
                <a:spcAft>
                  <a:spcPts val="0"/>
                </a:spcAft>
                <a:buClrTx/>
                <a:buSzTx/>
                <a:buFontTx/>
                <a:buNone/>
                <a:tabLst/>
                <a:defRPr/>
              </a:pPr>
              <a:endParaRPr kumimoji="0" lang="en-US" sz="1768"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100" name="Rectangle 99"/>
          <p:cNvSpPr/>
          <p:nvPr/>
        </p:nvSpPr>
        <p:spPr>
          <a:xfrm>
            <a:off x="398699" y="4350855"/>
            <a:ext cx="5326144" cy="2453969"/>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1" indent="0" algn="l" defTabSz="931480" rtl="0" eaLnBrk="1" fontAlgn="auto" latinLnBrk="0" hangingPunct="1">
              <a:lnSpc>
                <a:spcPct val="100000"/>
              </a:lnSpc>
              <a:spcBef>
                <a:spcPts val="0"/>
              </a:spcBef>
              <a:spcAft>
                <a:spcPts val="0"/>
              </a:spcAft>
              <a:buClrTx/>
              <a:buSzTx/>
              <a:buFontTx/>
              <a:buNone/>
              <a:tabLst/>
              <a:defRPr/>
            </a:pPr>
            <a:r>
              <a:rPr kumimoji="0" lang="en-US" sz="2400" b="0" i="0" u="none" strike="noStrike" kern="0" cap="none" spc="-39" normalizeH="0" baseline="0" noProof="0" dirty="0" smtClean="0">
                <a:ln>
                  <a:noFill/>
                </a:ln>
                <a:solidFill>
                  <a:srgbClr val="000000">
                    <a:lumMod val="75000"/>
                    <a:lumOff val="25000"/>
                  </a:srgbClr>
                </a:solidFill>
                <a:effectLst/>
                <a:uLnTx/>
                <a:uFillTx/>
                <a:latin typeface="Segoe UI"/>
                <a:ea typeface="+mn-ea"/>
                <a:cs typeface="+mn-cs"/>
              </a:rPr>
              <a:t>Parallel query execution</a:t>
            </a:r>
            <a:endParaRPr kumimoji="0" lang="en-US" sz="2400" b="0" i="0" u="none" strike="noStrike" kern="0" cap="none" spc="-39" normalizeH="0" baseline="0" noProof="0" dirty="0">
              <a:ln>
                <a:noFill/>
              </a:ln>
              <a:solidFill>
                <a:srgbClr val="000000">
                  <a:lumMod val="75000"/>
                  <a:lumOff val="25000"/>
                </a:srgbClr>
              </a:solidFill>
              <a:effectLst/>
              <a:uLnTx/>
              <a:uFillTx/>
              <a:latin typeface="Segoe UI"/>
              <a:ea typeface="+mn-ea"/>
              <a:cs typeface="+mn-cs"/>
            </a:endParaRPr>
          </a:p>
        </p:txBody>
      </p:sp>
      <p:cxnSp>
        <p:nvCxnSpPr>
          <p:cNvPr id="14" name="Straight Arrow Connector 13"/>
          <p:cNvCxnSpPr/>
          <p:nvPr/>
        </p:nvCxnSpPr>
        <p:spPr>
          <a:xfrm>
            <a:off x="1188720" y="5555334"/>
            <a:ext cx="192089" cy="1262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2300611" y="5118074"/>
            <a:ext cx="563239" cy="1372293"/>
            <a:chOff x="2300611" y="5118074"/>
            <a:chExt cx="563239" cy="1372293"/>
          </a:xfrm>
        </p:grpSpPr>
        <p:cxnSp>
          <p:nvCxnSpPr>
            <p:cNvPr id="16" name="Straight Arrow Connector 15"/>
            <p:cNvCxnSpPr/>
            <p:nvPr/>
          </p:nvCxnSpPr>
          <p:spPr>
            <a:xfrm flipV="1">
              <a:off x="2328806" y="5118074"/>
              <a:ext cx="532020" cy="3967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2385911" y="5545879"/>
              <a:ext cx="474915" cy="717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2373992" y="5742234"/>
              <a:ext cx="489858" cy="3061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2300611" y="5862067"/>
              <a:ext cx="560215" cy="6283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15" name="Group 14"/>
          <p:cNvGrpSpPr/>
          <p:nvPr/>
        </p:nvGrpSpPr>
        <p:grpSpPr>
          <a:xfrm>
            <a:off x="4045448" y="5027118"/>
            <a:ext cx="740865" cy="1330820"/>
            <a:chOff x="4045448" y="5027118"/>
            <a:chExt cx="740865" cy="1330820"/>
          </a:xfrm>
        </p:grpSpPr>
        <p:cxnSp>
          <p:nvCxnSpPr>
            <p:cNvPr id="24" name="Straight Arrow Connector 23"/>
            <p:cNvCxnSpPr/>
            <p:nvPr/>
          </p:nvCxnSpPr>
          <p:spPr>
            <a:xfrm>
              <a:off x="4045448" y="5027118"/>
              <a:ext cx="731340" cy="20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4045448" y="5457825"/>
              <a:ext cx="731340" cy="148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4" name="Straight Arrow Connector 183"/>
            <p:cNvCxnSpPr/>
            <p:nvPr/>
          </p:nvCxnSpPr>
          <p:spPr>
            <a:xfrm flipV="1">
              <a:off x="4045448" y="5910263"/>
              <a:ext cx="740865" cy="16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5" name="Straight Arrow Connector 184"/>
            <p:cNvCxnSpPr/>
            <p:nvPr/>
          </p:nvCxnSpPr>
          <p:spPr>
            <a:xfrm>
              <a:off x="4045448" y="6356056"/>
              <a:ext cx="736102" cy="18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4045448" y="5158943"/>
            <a:ext cx="731524" cy="1364765"/>
            <a:chOff x="4045448" y="5158943"/>
            <a:chExt cx="731524" cy="1364765"/>
          </a:xfrm>
        </p:grpSpPr>
        <p:cxnSp>
          <p:nvCxnSpPr>
            <p:cNvPr id="28" name="Straight Arrow Connector 27"/>
            <p:cNvCxnSpPr/>
            <p:nvPr/>
          </p:nvCxnSpPr>
          <p:spPr>
            <a:xfrm flipH="1">
              <a:off x="4045448" y="5158943"/>
              <a:ext cx="731521"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86" name="Straight Arrow Connector 185"/>
            <p:cNvCxnSpPr/>
            <p:nvPr/>
          </p:nvCxnSpPr>
          <p:spPr>
            <a:xfrm flipH="1">
              <a:off x="4045448" y="5590421"/>
              <a:ext cx="731521"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87" name="Straight Arrow Connector 186"/>
            <p:cNvCxnSpPr/>
            <p:nvPr/>
          </p:nvCxnSpPr>
          <p:spPr>
            <a:xfrm flipH="1">
              <a:off x="4045448" y="6072406"/>
              <a:ext cx="731521"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88" name="Straight Arrow Connector 187"/>
            <p:cNvCxnSpPr/>
            <p:nvPr/>
          </p:nvCxnSpPr>
          <p:spPr>
            <a:xfrm flipH="1">
              <a:off x="4045451" y="6523708"/>
              <a:ext cx="731521"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grpSp>
        <p:nvGrpSpPr>
          <p:cNvPr id="19" name="Group 18"/>
          <p:cNvGrpSpPr/>
          <p:nvPr/>
        </p:nvGrpSpPr>
        <p:grpSpPr>
          <a:xfrm>
            <a:off x="2247421" y="5202868"/>
            <a:ext cx="626479" cy="1366791"/>
            <a:chOff x="2247421" y="5202868"/>
            <a:chExt cx="626479" cy="1366791"/>
          </a:xfrm>
        </p:grpSpPr>
        <p:cxnSp>
          <p:nvCxnSpPr>
            <p:cNvPr id="189" name="Straight Arrow Connector 188"/>
            <p:cNvCxnSpPr/>
            <p:nvPr/>
          </p:nvCxnSpPr>
          <p:spPr>
            <a:xfrm flipH="1">
              <a:off x="2354665" y="5202868"/>
              <a:ext cx="506161" cy="3699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0" name="Straight Arrow Connector 189"/>
            <p:cNvCxnSpPr/>
            <p:nvPr/>
          </p:nvCxnSpPr>
          <p:spPr>
            <a:xfrm flipH="1">
              <a:off x="2385911" y="5622497"/>
              <a:ext cx="487989" cy="5909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1" name="Straight Arrow Connector 190"/>
            <p:cNvCxnSpPr/>
            <p:nvPr/>
          </p:nvCxnSpPr>
          <p:spPr>
            <a:xfrm flipH="1" flipV="1">
              <a:off x="2328806" y="5791871"/>
              <a:ext cx="532020" cy="34479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2" name="Straight Arrow Connector 191"/>
            <p:cNvCxnSpPr/>
            <p:nvPr/>
          </p:nvCxnSpPr>
          <p:spPr>
            <a:xfrm flipH="1" flipV="1">
              <a:off x="2247421" y="5880717"/>
              <a:ext cx="613405" cy="68894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pSp>
      <p:cxnSp>
        <p:nvCxnSpPr>
          <p:cNvPr id="193" name="Straight Arrow Connector 192"/>
          <p:cNvCxnSpPr/>
          <p:nvPr/>
        </p:nvCxnSpPr>
        <p:spPr>
          <a:xfrm flipH="1">
            <a:off x="1182370" y="5841061"/>
            <a:ext cx="182880" cy="884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13" name="Rectangle 112"/>
          <p:cNvSpPr/>
          <p:nvPr/>
        </p:nvSpPr>
        <p:spPr>
          <a:xfrm>
            <a:off x="432600" y="5313140"/>
            <a:ext cx="742704" cy="338554"/>
          </a:xfrm>
          <a:prstGeom prst="rect">
            <a:avLst/>
          </a:prstGeom>
        </p:spPr>
        <p:txBody>
          <a:bodyPr wrap="none">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05050"/>
                </a:solidFill>
                <a:effectLst/>
                <a:uLnTx/>
                <a:uFillTx/>
                <a:latin typeface="Segoe UI"/>
                <a:ea typeface="+mn-ea"/>
                <a:cs typeface="+mn-cs"/>
              </a:rPr>
              <a:t>Query</a:t>
            </a:r>
            <a:endParaRPr kumimoji="0" lang="en-US" sz="16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4" name="Rectangle 113"/>
          <p:cNvSpPr/>
          <p:nvPr/>
        </p:nvSpPr>
        <p:spPr>
          <a:xfrm>
            <a:off x="432600" y="5815540"/>
            <a:ext cx="941859" cy="338554"/>
          </a:xfrm>
          <a:prstGeom prst="rect">
            <a:avLst/>
          </a:prstGeom>
        </p:spPr>
        <p:txBody>
          <a:bodyPr wrap="square">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srgbClr val="505050"/>
                </a:solidFill>
                <a:effectLst/>
                <a:uLnTx/>
                <a:uFillTx/>
                <a:latin typeface="Segoe UI"/>
                <a:ea typeface="+mn-ea"/>
                <a:cs typeface="+mn-cs"/>
              </a:rPr>
              <a:t>Results</a:t>
            </a:r>
            <a:endParaRPr kumimoji="0" lang="en-US" sz="16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7" name="Freeform 5"/>
          <p:cNvSpPr>
            <a:spLocks noEditPoints="1"/>
          </p:cNvSpPr>
          <p:nvPr/>
        </p:nvSpPr>
        <p:spPr bwMode="auto">
          <a:xfrm>
            <a:off x="1454356" y="5611591"/>
            <a:ext cx="825672" cy="248538"/>
          </a:xfrm>
          <a:custGeom>
            <a:avLst/>
            <a:gdLst>
              <a:gd name="T0" fmla="*/ 688 w 691"/>
              <a:gd name="T1" fmla="*/ 24 h 208"/>
              <a:gd name="T2" fmla="*/ 289 w 691"/>
              <a:gd name="T3" fmla="*/ 0 h 208"/>
              <a:gd name="T4" fmla="*/ 0 w 691"/>
              <a:gd name="T5" fmla="*/ 97 h 208"/>
              <a:gd name="T6" fmla="*/ 0 w 691"/>
              <a:gd name="T7" fmla="*/ 171 h 208"/>
              <a:gd name="T8" fmla="*/ 433 w 691"/>
              <a:gd name="T9" fmla="*/ 208 h 208"/>
              <a:gd name="T10" fmla="*/ 691 w 691"/>
              <a:gd name="T11" fmla="*/ 100 h 208"/>
              <a:gd name="T12" fmla="*/ 688 w 691"/>
              <a:gd name="T13" fmla="*/ 24 h 208"/>
              <a:gd name="T14" fmla="*/ 15 w 691"/>
              <a:gd name="T15" fmla="*/ 159 h 208"/>
              <a:gd name="T16" fmla="*/ 15 w 691"/>
              <a:gd name="T17" fmla="*/ 112 h 208"/>
              <a:gd name="T18" fmla="*/ 418 w 691"/>
              <a:gd name="T19" fmla="*/ 146 h 208"/>
              <a:gd name="T20" fmla="*/ 421 w 691"/>
              <a:gd name="T21" fmla="*/ 193 h 208"/>
              <a:gd name="T22" fmla="*/ 15 w 691"/>
              <a:gd name="T23" fmla="*/ 159 h 208"/>
              <a:gd name="T24" fmla="*/ 268 w 691"/>
              <a:gd name="T25" fmla="*/ 146 h 208"/>
              <a:gd name="T26" fmla="*/ 268 w 691"/>
              <a:gd name="T27" fmla="*/ 166 h 208"/>
              <a:gd name="T28" fmla="*/ 406 w 691"/>
              <a:gd name="T29" fmla="*/ 178 h 208"/>
              <a:gd name="T30" fmla="*/ 406 w 691"/>
              <a:gd name="T31" fmla="*/ 159 h 208"/>
              <a:gd name="T32" fmla="*/ 268 w 691"/>
              <a:gd name="T33" fmla="*/ 146 h 208"/>
              <a:gd name="T34" fmla="*/ 34 w 691"/>
              <a:gd name="T35" fmla="*/ 146 h 208"/>
              <a:gd name="T36" fmla="*/ 43 w 691"/>
              <a:gd name="T37" fmla="*/ 149 h 208"/>
              <a:gd name="T38" fmla="*/ 43 w 691"/>
              <a:gd name="T39" fmla="*/ 129 h 208"/>
              <a:gd name="T40" fmla="*/ 34 w 691"/>
              <a:gd name="T41" fmla="*/ 127 h 208"/>
              <a:gd name="T42" fmla="*/ 34 w 691"/>
              <a:gd name="T43" fmla="*/ 146 h 208"/>
              <a:gd name="T44" fmla="*/ 51 w 691"/>
              <a:gd name="T45" fmla="*/ 149 h 208"/>
              <a:gd name="T46" fmla="*/ 58 w 691"/>
              <a:gd name="T47" fmla="*/ 149 h 208"/>
              <a:gd name="T48" fmla="*/ 58 w 691"/>
              <a:gd name="T49" fmla="*/ 129 h 208"/>
              <a:gd name="T50" fmla="*/ 51 w 691"/>
              <a:gd name="T51" fmla="*/ 129 h 208"/>
              <a:gd name="T52" fmla="*/ 51 w 691"/>
              <a:gd name="T53" fmla="*/ 149 h 208"/>
              <a:gd name="T54" fmla="*/ 125 w 691"/>
              <a:gd name="T55" fmla="*/ 154 h 208"/>
              <a:gd name="T56" fmla="*/ 132 w 691"/>
              <a:gd name="T57" fmla="*/ 156 h 208"/>
              <a:gd name="T58" fmla="*/ 132 w 691"/>
              <a:gd name="T59" fmla="*/ 137 h 208"/>
              <a:gd name="T60" fmla="*/ 125 w 691"/>
              <a:gd name="T61" fmla="*/ 134 h 208"/>
              <a:gd name="T62" fmla="*/ 125 w 691"/>
              <a:gd name="T63" fmla="*/ 154 h 208"/>
              <a:gd name="T64" fmla="*/ 139 w 691"/>
              <a:gd name="T65" fmla="*/ 156 h 208"/>
              <a:gd name="T66" fmla="*/ 146 w 691"/>
              <a:gd name="T67" fmla="*/ 156 h 208"/>
              <a:gd name="T68" fmla="*/ 146 w 691"/>
              <a:gd name="T69" fmla="*/ 137 h 208"/>
              <a:gd name="T70" fmla="*/ 139 w 691"/>
              <a:gd name="T71" fmla="*/ 137 h 208"/>
              <a:gd name="T72" fmla="*/ 139 w 691"/>
              <a:gd name="T73" fmla="*/ 156 h 208"/>
              <a:gd name="T74" fmla="*/ 65 w 691"/>
              <a:gd name="T75" fmla="*/ 149 h 208"/>
              <a:gd name="T76" fmla="*/ 72 w 691"/>
              <a:gd name="T77" fmla="*/ 151 h 208"/>
              <a:gd name="T78" fmla="*/ 72 w 691"/>
              <a:gd name="T79" fmla="*/ 132 h 208"/>
              <a:gd name="T80" fmla="*/ 65 w 691"/>
              <a:gd name="T81" fmla="*/ 129 h 208"/>
              <a:gd name="T82" fmla="*/ 65 w 691"/>
              <a:gd name="T83" fmla="*/ 149 h 208"/>
              <a:gd name="T84" fmla="*/ 79 w 691"/>
              <a:gd name="T85" fmla="*/ 151 h 208"/>
              <a:gd name="T86" fmla="*/ 86 w 691"/>
              <a:gd name="T87" fmla="*/ 151 h 208"/>
              <a:gd name="T88" fmla="*/ 86 w 691"/>
              <a:gd name="T89" fmla="*/ 132 h 208"/>
              <a:gd name="T90" fmla="*/ 79 w 691"/>
              <a:gd name="T91" fmla="*/ 132 h 208"/>
              <a:gd name="T92" fmla="*/ 79 w 691"/>
              <a:gd name="T93" fmla="*/ 151 h 208"/>
              <a:gd name="T94" fmla="*/ 94 w 691"/>
              <a:gd name="T95" fmla="*/ 151 h 208"/>
              <a:gd name="T96" fmla="*/ 101 w 691"/>
              <a:gd name="T97" fmla="*/ 154 h 208"/>
              <a:gd name="T98" fmla="*/ 101 w 691"/>
              <a:gd name="T99" fmla="*/ 134 h 208"/>
              <a:gd name="T100" fmla="*/ 94 w 691"/>
              <a:gd name="T101" fmla="*/ 132 h 208"/>
              <a:gd name="T102" fmla="*/ 94 w 691"/>
              <a:gd name="T103" fmla="*/ 151 h 208"/>
              <a:gd name="T104" fmla="*/ 108 w 691"/>
              <a:gd name="T105" fmla="*/ 154 h 208"/>
              <a:gd name="T106" fmla="*/ 117 w 691"/>
              <a:gd name="T107" fmla="*/ 154 h 208"/>
              <a:gd name="T108" fmla="*/ 117 w 691"/>
              <a:gd name="T109" fmla="*/ 134 h 208"/>
              <a:gd name="T110" fmla="*/ 108 w 691"/>
              <a:gd name="T111" fmla="*/ 134 h 208"/>
              <a:gd name="T112" fmla="*/ 108 w 691"/>
              <a:gd name="T113"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208">
                <a:moveTo>
                  <a:pt x="688" y="24"/>
                </a:moveTo>
                <a:lnTo>
                  <a:pt x="289" y="0"/>
                </a:lnTo>
                <a:lnTo>
                  <a:pt x="0" y="97"/>
                </a:lnTo>
                <a:lnTo>
                  <a:pt x="0" y="171"/>
                </a:lnTo>
                <a:lnTo>
                  <a:pt x="433" y="208"/>
                </a:lnTo>
                <a:lnTo>
                  <a:pt x="691" y="100"/>
                </a:lnTo>
                <a:lnTo>
                  <a:pt x="688" y="24"/>
                </a:lnTo>
                <a:close/>
                <a:moveTo>
                  <a:pt x="15" y="159"/>
                </a:moveTo>
                <a:lnTo>
                  <a:pt x="15" y="112"/>
                </a:lnTo>
                <a:lnTo>
                  <a:pt x="418" y="146"/>
                </a:lnTo>
                <a:lnTo>
                  <a:pt x="421" y="193"/>
                </a:lnTo>
                <a:lnTo>
                  <a:pt x="15" y="159"/>
                </a:lnTo>
                <a:close/>
                <a:moveTo>
                  <a:pt x="268" y="146"/>
                </a:moveTo>
                <a:lnTo>
                  <a:pt x="268" y="166"/>
                </a:lnTo>
                <a:lnTo>
                  <a:pt x="406" y="178"/>
                </a:lnTo>
                <a:lnTo>
                  <a:pt x="406" y="159"/>
                </a:lnTo>
                <a:lnTo>
                  <a:pt x="268" y="146"/>
                </a:lnTo>
                <a:close/>
                <a:moveTo>
                  <a:pt x="34" y="146"/>
                </a:moveTo>
                <a:lnTo>
                  <a:pt x="43" y="149"/>
                </a:lnTo>
                <a:lnTo>
                  <a:pt x="43" y="129"/>
                </a:lnTo>
                <a:lnTo>
                  <a:pt x="34" y="127"/>
                </a:lnTo>
                <a:lnTo>
                  <a:pt x="34" y="146"/>
                </a:lnTo>
                <a:close/>
                <a:moveTo>
                  <a:pt x="51" y="149"/>
                </a:moveTo>
                <a:lnTo>
                  <a:pt x="58" y="149"/>
                </a:lnTo>
                <a:lnTo>
                  <a:pt x="58" y="129"/>
                </a:lnTo>
                <a:lnTo>
                  <a:pt x="51" y="129"/>
                </a:lnTo>
                <a:lnTo>
                  <a:pt x="51" y="149"/>
                </a:lnTo>
                <a:close/>
                <a:moveTo>
                  <a:pt x="125" y="154"/>
                </a:moveTo>
                <a:lnTo>
                  <a:pt x="132" y="156"/>
                </a:lnTo>
                <a:lnTo>
                  <a:pt x="132" y="137"/>
                </a:lnTo>
                <a:lnTo>
                  <a:pt x="125" y="134"/>
                </a:lnTo>
                <a:lnTo>
                  <a:pt x="125" y="154"/>
                </a:lnTo>
                <a:close/>
                <a:moveTo>
                  <a:pt x="139" y="156"/>
                </a:moveTo>
                <a:lnTo>
                  <a:pt x="146" y="156"/>
                </a:lnTo>
                <a:lnTo>
                  <a:pt x="146" y="137"/>
                </a:lnTo>
                <a:lnTo>
                  <a:pt x="139" y="137"/>
                </a:lnTo>
                <a:lnTo>
                  <a:pt x="139" y="156"/>
                </a:lnTo>
                <a:close/>
                <a:moveTo>
                  <a:pt x="65" y="149"/>
                </a:moveTo>
                <a:lnTo>
                  <a:pt x="72" y="151"/>
                </a:lnTo>
                <a:lnTo>
                  <a:pt x="72" y="132"/>
                </a:lnTo>
                <a:lnTo>
                  <a:pt x="65" y="129"/>
                </a:lnTo>
                <a:lnTo>
                  <a:pt x="65" y="149"/>
                </a:lnTo>
                <a:close/>
                <a:moveTo>
                  <a:pt x="79" y="151"/>
                </a:moveTo>
                <a:lnTo>
                  <a:pt x="86" y="151"/>
                </a:lnTo>
                <a:lnTo>
                  <a:pt x="86" y="132"/>
                </a:lnTo>
                <a:lnTo>
                  <a:pt x="79" y="132"/>
                </a:lnTo>
                <a:lnTo>
                  <a:pt x="79" y="151"/>
                </a:lnTo>
                <a:close/>
                <a:moveTo>
                  <a:pt x="94" y="151"/>
                </a:moveTo>
                <a:lnTo>
                  <a:pt x="101" y="154"/>
                </a:lnTo>
                <a:lnTo>
                  <a:pt x="101" y="134"/>
                </a:lnTo>
                <a:lnTo>
                  <a:pt x="94" y="132"/>
                </a:lnTo>
                <a:lnTo>
                  <a:pt x="94" y="151"/>
                </a:lnTo>
                <a:close/>
                <a:moveTo>
                  <a:pt x="108" y="154"/>
                </a:moveTo>
                <a:lnTo>
                  <a:pt x="117" y="154"/>
                </a:lnTo>
                <a:lnTo>
                  <a:pt x="117" y="134"/>
                </a:lnTo>
                <a:lnTo>
                  <a:pt x="108" y="134"/>
                </a:lnTo>
                <a:lnTo>
                  <a:pt x="108" y="1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4" name="Freeform 5"/>
          <p:cNvSpPr>
            <a:spLocks noEditPoints="1"/>
          </p:cNvSpPr>
          <p:nvPr/>
        </p:nvSpPr>
        <p:spPr bwMode="auto">
          <a:xfrm>
            <a:off x="3040621" y="4988762"/>
            <a:ext cx="825672" cy="248538"/>
          </a:xfrm>
          <a:custGeom>
            <a:avLst/>
            <a:gdLst>
              <a:gd name="T0" fmla="*/ 688 w 691"/>
              <a:gd name="T1" fmla="*/ 24 h 208"/>
              <a:gd name="T2" fmla="*/ 289 w 691"/>
              <a:gd name="T3" fmla="*/ 0 h 208"/>
              <a:gd name="T4" fmla="*/ 0 w 691"/>
              <a:gd name="T5" fmla="*/ 97 h 208"/>
              <a:gd name="T6" fmla="*/ 0 w 691"/>
              <a:gd name="T7" fmla="*/ 171 h 208"/>
              <a:gd name="T8" fmla="*/ 433 w 691"/>
              <a:gd name="T9" fmla="*/ 208 h 208"/>
              <a:gd name="T10" fmla="*/ 691 w 691"/>
              <a:gd name="T11" fmla="*/ 100 h 208"/>
              <a:gd name="T12" fmla="*/ 688 w 691"/>
              <a:gd name="T13" fmla="*/ 24 h 208"/>
              <a:gd name="T14" fmla="*/ 15 w 691"/>
              <a:gd name="T15" fmla="*/ 159 h 208"/>
              <a:gd name="T16" fmla="*/ 15 w 691"/>
              <a:gd name="T17" fmla="*/ 112 h 208"/>
              <a:gd name="T18" fmla="*/ 418 w 691"/>
              <a:gd name="T19" fmla="*/ 146 h 208"/>
              <a:gd name="T20" fmla="*/ 421 w 691"/>
              <a:gd name="T21" fmla="*/ 193 h 208"/>
              <a:gd name="T22" fmla="*/ 15 w 691"/>
              <a:gd name="T23" fmla="*/ 159 h 208"/>
              <a:gd name="T24" fmla="*/ 268 w 691"/>
              <a:gd name="T25" fmla="*/ 146 h 208"/>
              <a:gd name="T26" fmla="*/ 268 w 691"/>
              <a:gd name="T27" fmla="*/ 166 h 208"/>
              <a:gd name="T28" fmla="*/ 406 w 691"/>
              <a:gd name="T29" fmla="*/ 178 h 208"/>
              <a:gd name="T30" fmla="*/ 406 w 691"/>
              <a:gd name="T31" fmla="*/ 159 h 208"/>
              <a:gd name="T32" fmla="*/ 268 w 691"/>
              <a:gd name="T33" fmla="*/ 146 h 208"/>
              <a:gd name="T34" fmla="*/ 34 w 691"/>
              <a:gd name="T35" fmla="*/ 146 h 208"/>
              <a:gd name="T36" fmla="*/ 43 w 691"/>
              <a:gd name="T37" fmla="*/ 149 h 208"/>
              <a:gd name="T38" fmla="*/ 43 w 691"/>
              <a:gd name="T39" fmla="*/ 129 h 208"/>
              <a:gd name="T40" fmla="*/ 34 w 691"/>
              <a:gd name="T41" fmla="*/ 127 h 208"/>
              <a:gd name="T42" fmla="*/ 34 w 691"/>
              <a:gd name="T43" fmla="*/ 146 h 208"/>
              <a:gd name="T44" fmla="*/ 51 w 691"/>
              <a:gd name="T45" fmla="*/ 149 h 208"/>
              <a:gd name="T46" fmla="*/ 58 w 691"/>
              <a:gd name="T47" fmla="*/ 149 h 208"/>
              <a:gd name="T48" fmla="*/ 58 w 691"/>
              <a:gd name="T49" fmla="*/ 129 h 208"/>
              <a:gd name="T50" fmla="*/ 51 w 691"/>
              <a:gd name="T51" fmla="*/ 129 h 208"/>
              <a:gd name="T52" fmla="*/ 51 w 691"/>
              <a:gd name="T53" fmla="*/ 149 h 208"/>
              <a:gd name="T54" fmla="*/ 125 w 691"/>
              <a:gd name="T55" fmla="*/ 154 h 208"/>
              <a:gd name="T56" fmla="*/ 132 w 691"/>
              <a:gd name="T57" fmla="*/ 156 h 208"/>
              <a:gd name="T58" fmla="*/ 132 w 691"/>
              <a:gd name="T59" fmla="*/ 137 h 208"/>
              <a:gd name="T60" fmla="*/ 125 w 691"/>
              <a:gd name="T61" fmla="*/ 134 h 208"/>
              <a:gd name="T62" fmla="*/ 125 w 691"/>
              <a:gd name="T63" fmla="*/ 154 h 208"/>
              <a:gd name="T64" fmla="*/ 139 w 691"/>
              <a:gd name="T65" fmla="*/ 156 h 208"/>
              <a:gd name="T66" fmla="*/ 146 w 691"/>
              <a:gd name="T67" fmla="*/ 156 h 208"/>
              <a:gd name="T68" fmla="*/ 146 w 691"/>
              <a:gd name="T69" fmla="*/ 137 h 208"/>
              <a:gd name="T70" fmla="*/ 139 w 691"/>
              <a:gd name="T71" fmla="*/ 137 h 208"/>
              <a:gd name="T72" fmla="*/ 139 w 691"/>
              <a:gd name="T73" fmla="*/ 156 h 208"/>
              <a:gd name="T74" fmla="*/ 65 w 691"/>
              <a:gd name="T75" fmla="*/ 149 h 208"/>
              <a:gd name="T76" fmla="*/ 72 w 691"/>
              <a:gd name="T77" fmla="*/ 151 h 208"/>
              <a:gd name="T78" fmla="*/ 72 w 691"/>
              <a:gd name="T79" fmla="*/ 132 h 208"/>
              <a:gd name="T80" fmla="*/ 65 w 691"/>
              <a:gd name="T81" fmla="*/ 129 h 208"/>
              <a:gd name="T82" fmla="*/ 65 w 691"/>
              <a:gd name="T83" fmla="*/ 149 h 208"/>
              <a:gd name="T84" fmla="*/ 79 w 691"/>
              <a:gd name="T85" fmla="*/ 151 h 208"/>
              <a:gd name="T86" fmla="*/ 86 w 691"/>
              <a:gd name="T87" fmla="*/ 151 h 208"/>
              <a:gd name="T88" fmla="*/ 86 w 691"/>
              <a:gd name="T89" fmla="*/ 132 h 208"/>
              <a:gd name="T90" fmla="*/ 79 w 691"/>
              <a:gd name="T91" fmla="*/ 132 h 208"/>
              <a:gd name="T92" fmla="*/ 79 w 691"/>
              <a:gd name="T93" fmla="*/ 151 h 208"/>
              <a:gd name="T94" fmla="*/ 94 w 691"/>
              <a:gd name="T95" fmla="*/ 151 h 208"/>
              <a:gd name="T96" fmla="*/ 101 w 691"/>
              <a:gd name="T97" fmla="*/ 154 h 208"/>
              <a:gd name="T98" fmla="*/ 101 w 691"/>
              <a:gd name="T99" fmla="*/ 134 h 208"/>
              <a:gd name="T100" fmla="*/ 94 w 691"/>
              <a:gd name="T101" fmla="*/ 132 h 208"/>
              <a:gd name="T102" fmla="*/ 94 w 691"/>
              <a:gd name="T103" fmla="*/ 151 h 208"/>
              <a:gd name="T104" fmla="*/ 108 w 691"/>
              <a:gd name="T105" fmla="*/ 154 h 208"/>
              <a:gd name="T106" fmla="*/ 117 w 691"/>
              <a:gd name="T107" fmla="*/ 154 h 208"/>
              <a:gd name="T108" fmla="*/ 117 w 691"/>
              <a:gd name="T109" fmla="*/ 134 h 208"/>
              <a:gd name="T110" fmla="*/ 108 w 691"/>
              <a:gd name="T111" fmla="*/ 134 h 208"/>
              <a:gd name="T112" fmla="*/ 108 w 691"/>
              <a:gd name="T113"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208">
                <a:moveTo>
                  <a:pt x="688" y="24"/>
                </a:moveTo>
                <a:lnTo>
                  <a:pt x="289" y="0"/>
                </a:lnTo>
                <a:lnTo>
                  <a:pt x="0" y="97"/>
                </a:lnTo>
                <a:lnTo>
                  <a:pt x="0" y="171"/>
                </a:lnTo>
                <a:lnTo>
                  <a:pt x="433" y="208"/>
                </a:lnTo>
                <a:lnTo>
                  <a:pt x="691" y="100"/>
                </a:lnTo>
                <a:lnTo>
                  <a:pt x="688" y="24"/>
                </a:lnTo>
                <a:close/>
                <a:moveTo>
                  <a:pt x="15" y="159"/>
                </a:moveTo>
                <a:lnTo>
                  <a:pt x="15" y="112"/>
                </a:lnTo>
                <a:lnTo>
                  <a:pt x="418" y="146"/>
                </a:lnTo>
                <a:lnTo>
                  <a:pt x="421" y="193"/>
                </a:lnTo>
                <a:lnTo>
                  <a:pt x="15" y="159"/>
                </a:lnTo>
                <a:close/>
                <a:moveTo>
                  <a:pt x="268" y="146"/>
                </a:moveTo>
                <a:lnTo>
                  <a:pt x="268" y="166"/>
                </a:lnTo>
                <a:lnTo>
                  <a:pt x="406" y="178"/>
                </a:lnTo>
                <a:lnTo>
                  <a:pt x="406" y="159"/>
                </a:lnTo>
                <a:lnTo>
                  <a:pt x="268" y="146"/>
                </a:lnTo>
                <a:close/>
                <a:moveTo>
                  <a:pt x="34" y="146"/>
                </a:moveTo>
                <a:lnTo>
                  <a:pt x="43" y="149"/>
                </a:lnTo>
                <a:lnTo>
                  <a:pt x="43" y="129"/>
                </a:lnTo>
                <a:lnTo>
                  <a:pt x="34" y="127"/>
                </a:lnTo>
                <a:lnTo>
                  <a:pt x="34" y="146"/>
                </a:lnTo>
                <a:close/>
                <a:moveTo>
                  <a:pt x="51" y="149"/>
                </a:moveTo>
                <a:lnTo>
                  <a:pt x="58" y="149"/>
                </a:lnTo>
                <a:lnTo>
                  <a:pt x="58" y="129"/>
                </a:lnTo>
                <a:lnTo>
                  <a:pt x="51" y="129"/>
                </a:lnTo>
                <a:lnTo>
                  <a:pt x="51" y="149"/>
                </a:lnTo>
                <a:close/>
                <a:moveTo>
                  <a:pt x="125" y="154"/>
                </a:moveTo>
                <a:lnTo>
                  <a:pt x="132" y="156"/>
                </a:lnTo>
                <a:lnTo>
                  <a:pt x="132" y="137"/>
                </a:lnTo>
                <a:lnTo>
                  <a:pt x="125" y="134"/>
                </a:lnTo>
                <a:lnTo>
                  <a:pt x="125" y="154"/>
                </a:lnTo>
                <a:close/>
                <a:moveTo>
                  <a:pt x="139" y="156"/>
                </a:moveTo>
                <a:lnTo>
                  <a:pt x="146" y="156"/>
                </a:lnTo>
                <a:lnTo>
                  <a:pt x="146" y="137"/>
                </a:lnTo>
                <a:lnTo>
                  <a:pt x="139" y="137"/>
                </a:lnTo>
                <a:lnTo>
                  <a:pt x="139" y="156"/>
                </a:lnTo>
                <a:close/>
                <a:moveTo>
                  <a:pt x="65" y="149"/>
                </a:moveTo>
                <a:lnTo>
                  <a:pt x="72" y="151"/>
                </a:lnTo>
                <a:lnTo>
                  <a:pt x="72" y="132"/>
                </a:lnTo>
                <a:lnTo>
                  <a:pt x="65" y="129"/>
                </a:lnTo>
                <a:lnTo>
                  <a:pt x="65" y="149"/>
                </a:lnTo>
                <a:close/>
                <a:moveTo>
                  <a:pt x="79" y="151"/>
                </a:moveTo>
                <a:lnTo>
                  <a:pt x="86" y="151"/>
                </a:lnTo>
                <a:lnTo>
                  <a:pt x="86" y="132"/>
                </a:lnTo>
                <a:lnTo>
                  <a:pt x="79" y="132"/>
                </a:lnTo>
                <a:lnTo>
                  <a:pt x="79" y="151"/>
                </a:lnTo>
                <a:close/>
                <a:moveTo>
                  <a:pt x="94" y="151"/>
                </a:moveTo>
                <a:lnTo>
                  <a:pt x="101" y="154"/>
                </a:lnTo>
                <a:lnTo>
                  <a:pt x="101" y="134"/>
                </a:lnTo>
                <a:lnTo>
                  <a:pt x="94" y="132"/>
                </a:lnTo>
                <a:lnTo>
                  <a:pt x="94" y="151"/>
                </a:lnTo>
                <a:close/>
                <a:moveTo>
                  <a:pt x="108" y="154"/>
                </a:moveTo>
                <a:lnTo>
                  <a:pt x="117" y="154"/>
                </a:lnTo>
                <a:lnTo>
                  <a:pt x="117" y="134"/>
                </a:lnTo>
                <a:lnTo>
                  <a:pt x="108" y="134"/>
                </a:lnTo>
                <a:lnTo>
                  <a:pt x="108" y="1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5" name="Freeform 5"/>
          <p:cNvSpPr>
            <a:spLocks noEditPoints="1"/>
          </p:cNvSpPr>
          <p:nvPr/>
        </p:nvSpPr>
        <p:spPr bwMode="auto">
          <a:xfrm>
            <a:off x="3040621" y="5420149"/>
            <a:ext cx="825672" cy="248538"/>
          </a:xfrm>
          <a:custGeom>
            <a:avLst/>
            <a:gdLst>
              <a:gd name="T0" fmla="*/ 688 w 691"/>
              <a:gd name="T1" fmla="*/ 24 h 208"/>
              <a:gd name="T2" fmla="*/ 289 w 691"/>
              <a:gd name="T3" fmla="*/ 0 h 208"/>
              <a:gd name="T4" fmla="*/ 0 w 691"/>
              <a:gd name="T5" fmla="*/ 97 h 208"/>
              <a:gd name="T6" fmla="*/ 0 w 691"/>
              <a:gd name="T7" fmla="*/ 171 h 208"/>
              <a:gd name="T8" fmla="*/ 433 w 691"/>
              <a:gd name="T9" fmla="*/ 208 h 208"/>
              <a:gd name="T10" fmla="*/ 691 w 691"/>
              <a:gd name="T11" fmla="*/ 100 h 208"/>
              <a:gd name="T12" fmla="*/ 688 w 691"/>
              <a:gd name="T13" fmla="*/ 24 h 208"/>
              <a:gd name="T14" fmla="*/ 15 w 691"/>
              <a:gd name="T15" fmla="*/ 159 h 208"/>
              <a:gd name="T16" fmla="*/ 15 w 691"/>
              <a:gd name="T17" fmla="*/ 112 h 208"/>
              <a:gd name="T18" fmla="*/ 418 w 691"/>
              <a:gd name="T19" fmla="*/ 146 h 208"/>
              <a:gd name="T20" fmla="*/ 421 w 691"/>
              <a:gd name="T21" fmla="*/ 193 h 208"/>
              <a:gd name="T22" fmla="*/ 15 w 691"/>
              <a:gd name="T23" fmla="*/ 159 h 208"/>
              <a:gd name="T24" fmla="*/ 268 w 691"/>
              <a:gd name="T25" fmla="*/ 146 h 208"/>
              <a:gd name="T26" fmla="*/ 268 w 691"/>
              <a:gd name="T27" fmla="*/ 166 h 208"/>
              <a:gd name="T28" fmla="*/ 406 w 691"/>
              <a:gd name="T29" fmla="*/ 178 h 208"/>
              <a:gd name="T30" fmla="*/ 406 w 691"/>
              <a:gd name="T31" fmla="*/ 159 h 208"/>
              <a:gd name="T32" fmla="*/ 268 w 691"/>
              <a:gd name="T33" fmla="*/ 146 h 208"/>
              <a:gd name="T34" fmla="*/ 34 w 691"/>
              <a:gd name="T35" fmla="*/ 146 h 208"/>
              <a:gd name="T36" fmla="*/ 43 w 691"/>
              <a:gd name="T37" fmla="*/ 149 h 208"/>
              <a:gd name="T38" fmla="*/ 43 w 691"/>
              <a:gd name="T39" fmla="*/ 129 h 208"/>
              <a:gd name="T40" fmla="*/ 34 w 691"/>
              <a:gd name="T41" fmla="*/ 127 h 208"/>
              <a:gd name="T42" fmla="*/ 34 w 691"/>
              <a:gd name="T43" fmla="*/ 146 h 208"/>
              <a:gd name="T44" fmla="*/ 51 w 691"/>
              <a:gd name="T45" fmla="*/ 149 h 208"/>
              <a:gd name="T46" fmla="*/ 58 w 691"/>
              <a:gd name="T47" fmla="*/ 149 h 208"/>
              <a:gd name="T48" fmla="*/ 58 w 691"/>
              <a:gd name="T49" fmla="*/ 129 h 208"/>
              <a:gd name="T50" fmla="*/ 51 w 691"/>
              <a:gd name="T51" fmla="*/ 129 h 208"/>
              <a:gd name="T52" fmla="*/ 51 w 691"/>
              <a:gd name="T53" fmla="*/ 149 h 208"/>
              <a:gd name="T54" fmla="*/ 125 w 691"/>
              <a:gd name="T55" fmla="*/ 154 h 208"/>
              <a:gd name="T56" fmla="*/ 132 w 691"/>
              <a:gd name="T57" fmla="*/ 156 h 208"/>
              <a:gd name="T58" fmla="*/ 132 w 691"/>
              <a:gd name="T59" fmla="*/ 137 h 208"/>
              <a:gd name="T60" fmla="*/ 125 w 691"/>
              <a:gd name="T61" fmla="*/ 134 h 208"/>
              <a:gd name="T62" fmla="*/ 125 w 691"/>
              <a:gd name="T63" fmla="*/ 154 h 208"/>
              <a:gd name="T64" fmla="*/ 139 w 691"/>
              <a:gd name="T65" fmla="*/ 156 h 208"/>
              <a:gd name="T66" fmla="*/ 146 w 691"/>
              <a:gd name="T67" fmla="*/ 156 h 208"/>
              <a:gd name="T68" fmla="*/ 146 w 691"/>
              <a:gd name="T69" fmla="*/ 137 h 208"/>
              <a:gd name="T70" fmla="*/ 139 w 691"/>
              <a:gd name="T71" fmla="*/ 137 h 208"/>
              <a:gd name="T72" fmla="*/ 139 w 691"/>
              <a:gd name="T73" fmla="*/ 156 h 208"/>
              <a:gd name="T74" fmla="*/ 65 w 691"/>
              <a:gd name="T75" fmla="*/ 149 h 208"/>
              <a:gd name="T76" fmla="*/ 72 w 691"/>
              <a:gd name="T77" fmla="*/ 151 h 208"/>
              <a:gd name="T78" fmla="*/ 72 w 691"/>
              <a:gd name="T79" fmla="*/ 132 h 208"/>
              <a:gd name="T80" fmla="*/ 65 w 691"/>
              <a:gd name="T81" fmla="*/ 129 h 208"/>
              <a:gd name="T82" fmla="*/ 65 w 691"/>
              <a:gd name="T83" fmla="*/ 149 h 208"/>
              <a:gd name="T84" fmla="*/ 79 w 691"/>
              <a:gd name="T85" fmla="*/ 151 h 208"/>
              <a:gd name="T86" fmla="*/ 86 w 691"/>
              <a:gd name="T87" fmla="*/ 151 h 208"/>
              <a:gd name="T88" fmla="*/ 86 w 691"/>
              <a:gd name="T89" fmla="*/ 132 h 208"/>
              <a:gd name="T90" fmla="*/ 79 w 691"/>
              <a:gd name="T91" fmla="*/ 132 h 208"/>
              <a:gd name="T92" fmla="*/ 79 w 691"/>
              <a:gd name="T93" fmla="*/ 151 h 208"/>
              <a:gd name="T94" fmla="*/ 94 w 691"/>
              <a:gd name="T95" fmla="*/ 151 h 208"/>
              <a:gd name="T96" fmla="*/ 101 w 691"/>
              <a:gd name="T97" fmla="*/ 154 h 208"/>
              <a:gd name="T98" fmla="*/ 101 w 691"/>
              <a:gd name="T99" fmla="*/ 134 h 208"/>
              <a:gd name="T100" fmla="*/ 94 w 691"/>
              <a:gd name="T101" fmla="*/ 132 h 208"/>
              <a:gd name="T102" fmla="*/ 94 w 691"/>
              <a:gd name="T103" fmla="*/ 151 h 208"/>
              <a:gd name="T104" fmla="*/ 108 w 691"/>
              <a:gd name="T105" fmla="*/ 154 h 208"/>
              <a:gd name="T106" fmla="*/ 117 w 691"/>
              <a:gd name="T107" fmla="*/ 154 h 208"/>
              <a:gd name="T108" fmla="*/ 117 w 691"/>
              <a:gd name="T109" fmla="*/ 134 h 208"/>
              <a:gd name="T110" fmla="*/ 108 w 691"/>
              <a:gd name="T111" fmla="*/ 134 h 208"/>
              <a:gd name="T112" fmla="*/ 108 w 691"/>
              <a:gd name="T113"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208">
                <a:moveTo>
                  <a:pt x="688" y="24"/>
                </a:moveTo>
                <a:lnTo>
                  <a:pt x="289" y="0"/>
                </a:lnTo>
                <a:lnTo>
                  <a:pt x="0" y="97"/>
                </a:lnTo>
                <a:lnTo>
                  <a:pt x="0" y="171"/>
                </a:lnTo>
                <a:lnTo>
                  <a:pt x="433" y="208"/>
                </a:lnTo>
                <a:lnTo>
                  <a:pt x="691" y="100"/>
                </a:lnTo>
                <a:lnTo>
                  <a:pt x="688" y="24"/>
                </a:lnTo>
                <a:close/>
                <a:moveTo>
                  <a:pt x="15" y="159"/>
                </a:moveTo>
                <a:lnTo>
                  <a:pt x="15" y="112"/>
                </a:lnTo>
                <a:lnTo>
                  <a:pt x="418" y="146"/>
                </a:lnTo>
                <a:lnTo>
                  <a:pt x="421" y="193"/>
                </a:lnTo>
                <a:lnTo>
                  <a:pt x="15" y="159"/>
                </a:lnTo>
                <a:close/>
                <a:moveTo>
                  <a:pt x="268" y="146"/>
                </a:moveTo>
                <a:lnTo>
                  <a:pt x="268" y="166"/>
                </a:lnTo>
                <a:lnTo>
                  <a:pt x="406" y="178"/>
                </a:lnTo>
                <a:lnTo>
                  <a:pt x="406" y="159"/>
                </a:lnTo>
                <a:lnTo>
                  <a:pt x="268" y="146"/>
                </a:lnTo>
                <a:close/>
                <a:moveTo>
                  <a:pt x="34" y="146"/>
                </a:moveTo>
                <a:lnTo>
                  <a:pt x="43" y="149"/>
                </a:lnTo>
                <a:lnTo>
                  <a:pt x="43" y="129"/>
                </a:lnTo>
                <a:lnTo>
                  <a:pt x="34" y="127"/>
                </a:lnTo>
                <a:lnTo>
                  <a:pt x="34" y="146"/>
                </a:lnTo>
                <a:close/>
                <a:moveTo>
                  <a:pt x="51" y="149"/>
                </a:moveTo>
                <a:lnTo>
                  <a:pt x="58" y="149"/>
                </a:lnTo>
                <a:lnTo>
                  <a:pt x="58" y="129"/>
                </a:lnTo>
                <a:lnTo>
                  <a:pt x="51" y="129"/>
                </a:lnTo>
                <a:lnTo>
                  <a:pt x="51" y="149"/>
                </a:lnTo>
                <a:close/>
                <a:moveTo>
                  <a:pt x="125" y="154"/>
                </a:moveTo>
                <a:lnTo>
                  <a:pt x="132" y="156"/>
                </a:lnTo>
                <a:lnTo>
                  <a:pt x="132" y="137"/>
                </a:lnTo>
                <a:lnTo>
                  <a:pt x="125" y="134"/>
                </a:lnTo>
                <a:lnTo>
                  <a:pt x="125" y="154"/>
                </a:lnTo>
                <a:close/>
                <a:moveTo>
                  <a:pt x="139" y="156"/>
                </a:moveTo>
                <a:lnTo>
                  <a:pt x="146" y="156"/>
                </a:lnTo>
                <a:lnTo>
                  <a:pt x="146" y="137"/>
                </a:lnTo>
                <a:lnTo>
                  <a:pt x="139" y="137"/>
                </a:lnTo>
                <a:lnTo>
                  <a:pt x="139" y="156"/>
                </a:lnTo>
                <a:close/>
                <a:moveTo>
                  <a:pt x="65" y="149"/>
                </a:moveTo>
                <a:lnTo>
                  <a:pt x="72" y="151"/>
                </a:lnTo>
                <a:lnTo>
                  <a:pt x="72" y="132"/>
                </a:lnTo>
                <a:lnTo>
                  <a:pt x="65" y="129"/>
                </a:lnTo>
                <a:lnTo>
                  <a:pt x="65" y="149"/>
                </a:lnTo>
                <a:close/>
                <a:moveTo>
                  <a:pt x="79" y="151"/>
                </a:moveTo>
                <a:lnTo>
                  <a:pt x="86" y="151"/>
                </a:lnTo>
                <a:lnTo>
                  <a:pt x="86" y="132"/>
                </a:lnTo>
                <a:lnTo>
                  <a:pt x="79" y="132"/>
                </a:lnTo>
                <a:lnTo>
                  <a:pt x="79" y="151"/>
                </a:lnTo>
                <a:close/>
                <a:moveTo>
                  <a:pt x="94" y="151"/>
                </a:moveTo>
                <a:lnTo>
                  <a:pt x="101" y="154"/>
                </a:lnTo>
                <a:lnTo>
                  <a:pt x="101" y="134"/>
                </a:lnTo>
                <a:lnTo>
                  <a:pt x="94" y="132"/>
                </a:lnTo>
                <a:lnTo>
                  <a:pt x="94" y="151"/>
                </a:lnTo>
                <a:close/>
                <a:moveTo>
                  <a:pt x="108" y="154"/>
                </a:moveTo>
                <a:lnTo>
                  <a:pt x="117" y="154"/>
                </a:lnTo>
                <a:lnTo>
                  <a:pt x="117" y="134"/>
                </a:lnTo>
                <a:lnTo>
                  <a:pt x="108" y="134"/>
                </a:lnTo>
                <a:lnTo>
                  <a:pt x="108" y="1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8" name="Freeform 5"/>
          <p:cNvSpPr>
            <a:spLocks noEditPoints="1"/>
          </p:cNvSpPr>
          <p:nvPr/>
        </p:nvSpPr>
        <p:spPr bwMode="auto">
          <a:xfrm>
            <a:off x="3040621" y="5885267"/>
            <a:ext cx="825672" cy="248538"/>
          </a:xfrm>
          <a:custGeom>
            <a:avLst/>
            <a:gdLst>
              <a:gd name="T0" fmla="*/ 688 w 691"/>
              <a:gd name="T1" fmla="*/ 24 h 208"/>
              <a:gd name="T2" fmla="*/ 289 w 691"/>
              <a:gd name="T3" fmla="*/ 0 h 208"/>
              <a:gd name="T4" fmla="*/ 0 w 691"/>
              <a:gd name="T5" fmla="*/ 97 h 208"/>
              <a:gd name="T6" fmla="*/ 0 w 691"/>
              <a:gd name="T7" fmla="*/ 171 h 208"/>
              <a:gd name="T8" fmla="*/ 433 w 691"/>
              <a:gd name="T9" fmla="*/ 208 h 208"/>
              <a:gd name="T10" fmla="*/ 691 w 691"/>
              <a:gd name="T11" fmla="*/ 100 h 208"/>
              <a:gd name="T12" fmla="*/ 688 w 691"/>
              <a:gd name="T13" fmla="*/ 24 h 208"/>
              <a:gd name="T14" fmla="*/ 15 w 691"/>
              <a:gd name="T15" fmla="*/ 159 h 208"/>
              <a:gd name="T16" fmla="*/ 15 w 691"/>
              <a:gd name="T17" fmla="*/ 112 h 208"/>
              <a:gd name="T18" fmla="*/ 418 w 691"/>
              <a:gd name="T19" fmla="*/ 146 h 208"/>
              <a:gd name="T20" fmla="*/ 421 w 691"/>
              <a:gd name="T21" fmla="*/ 193 h 208"/>
              <a:gd name="T22" fmla="*/ 15 w 691"/>
              <a:gd name="T23" fmla="*/ 159 h 208"/>
              <a:gd name="T24" fmla="*/ 268 w 691"/>
              <a:gd name="T25" fmla="*/ 146 h 208"/>
              <a:gd name="T26" fmla="*/ 268 w 691"/>
              <a:gd name="T27" fmla="*/ 166 h 208"/>
              <a:gd name="T28" fmla="*/ 406 w 691"/>
              <a:gd name="T29" fmla="*/ 178 h 208"/>
              <a:gd name="T30" fmla="*/ 406 w 691"/>
              <a:gd name="T31" fmla="*/ 159 h 208"/>
              <a:gd name="T32" fmla="*/ 268 w 691"/>
              <a:gd name="T33" fmla="*/ 146 h 208"/>
              <a:gd name="T34" fmla="*/ 34 w 691"/>
              <a:gd name="T35" fmla="*/ 146 h 208"/>
              <a:gd name="T36" fmla="*/ 43 w 691"/>
              <a:gd name="T37" fmla="*/ 149 h 208"/>
              <a:gd name="T38" fmla="*/ 43 w 691"/>
              <a:gd name="T39" fmla="*/ 129 h 208"/>
              <a:gd name="T40" fmla="*/ 34 w 691"/>
              <a:gd name="T41" fmla="*/ 127 h 208"/>
              <a:gd name="T42" fmla="*/ 34 w 691"/>
              <a:gd name="T43" fmla="*/ 146 h 208"/>
              <a:gd name="T44" fmla="*/ 51 w 691"/>
              <a:gd name="T45" fmla="*/ 149 h 208"/>
              <a:gd name="T46" fmla="*/ 58 w 691"/>
              <a:gd name="T47" fmla="*/ 149 h 208"/>
              <a:gd name="T48" fmla="*/ 58 w 691"/>
              <a:gd name="T49" fmla="*/ 129 h 208"/>
              <a:gd name="T50" fmla="*/ 51 w 691"/>
              <a:gd name="T51" fmla="*/ 129 h 208"/>
              <a:gd name="T52" fmla="*/ 51 w 691"/>
              <a:gd name="T53" fmla="*/ 149 h 208"/>
              <a:gd name="T54" fmla="*/ 125 w 691"/>
              <a:gd name="T55" fmla="*/ 154 h 208"/>
              <a:gd name="T56" fmla="*/ 132 w 691"/>
              <a:gd name="T57" fmla="*/ 156 h 208"/>
              <a:gd name="T58" fmla="*/ 132 w 691"/>
              <a:gd name="T59" fmla="*/ 137 h 208"/>
              <a:gd name="T60" fmla="*/ 125 w 691"/>
              <a:gd name="T61" fmla="*/ 134 h 208"/>
              <a:gd name="T62" fmla="*/ 125 w 691"/>
              <a:gd name="T63" fmla="*/ 154 h 208"/>
              <a:gd name="T64" fmla="*/ 139 w 691"/>
              <a:gd name="T65" fmla="*/ 156 h 208"/>
              <a:gd name="T66" fmla="*/ 146 w 691"/>
              <a:gd name="T67" fmla="*/ 156 h 208"/>
              <a:gd name="T68" fmla="*/ 146 w 691"/>
              <a:gd name="T69" fmla="*/ 137 h 208"/>
              <a:gd name="T70" fmla="*/ 139 w 691"/>
              <a:gd name="T71" fmla="*/ 137 h 208"/>
              <a:gd name="T72" fmla="*/ 139 w 691"/>
              <a:gd name="T73" fmla="*/ 156 h 208"/>
              <a:gd name="T74" fmla="*/ 65 w 691"/>
              <a:gd name="T75" fmla="*/ 149 h 208"/>
              <a:gd name="T76" fmla="*/ 72 w 691"/>
              <a:gd name="T77" fmla="*/ 151 h 208"/>
              <a:gd name="T78" fmla="*/ 72 w 691"/>
              <a:gd name="T79" fmla="*/ 132 h 208"/>
              <a:gd name="T80" fmla="*/ 65 w 691"/>
              <a:gd name="T81" fmla="*/ 129 h 208"/>
              <a:gd name="T82" fmla="*/ 65 w 691"/>
              <a:gd name="T83" fmla="*/ 149 h 208"/>
              <a:gd name="T84" fmla="*/ 79 w 691"/>
              <a:gd name="T85" fmla="*/ 151 h 208"/>
              <a:gd name="T86" fmla="*/ 86 w 691"/>
              <a:gd name="T87" fmla="*/ 151 h 208"/>
              <a:gd name="T88" fmla="*/ 86 w 691"/>
              <a:gd name="T89" fmla="*/ 132 h 208"/>
              <a:gd name="T90" fmla="*/ 79 w 691"/>
              <a:gd name="T91" fmla="*/ 132 h 208"/>
              <a:gd name="T92" fmla="*/ 79 w 691"/>
              <a:gd name="T93" fmla="*/ 151 h 208"/>
              <a:gd name="T94" fmla="*/ 94 w 691"/>
              <a:gd name="T95" fmla="*/ 151 h 208"/>
              <a:gd name="T96" fmla="*/ 101 w 691"/>
              <a:gd name="T97" fmla="*/ 154 h 208"/>
              <a:gd name="T98" fmla="*/ 101 w 691"/>
              <a:gd name="T99" fmla="*/ 134 h 208"/>
              <a:gd name="T100" fmla="*/ 94 w 691"/>
              <a:gd name="T101" fmla="*/ 132 h 208"/>
              <a:gd name="T102" fmla="*/ 94 w 691"/>
              <a:gd name="T103" fmla="*/ 151 h 208"/>
              <a:gd name="T104" fmla="*/ 108 w 691"/>
              <a:gd name="T105" fmla="*/ 154 h 208"/>
              <a:gd name="T106" fmla="*/ 117 w 691"/>
              <a:gd name="T107" fmla="*/ 154 h 208"/>
              <a:gd name="T108" fmla="*/ 117 w 691"/>
              <a:gd name="T109" fmla="*/ 134 h 208"/>
              <a:gd name="T110" fmla="*/ 108 w 691"/>
              <a:gd name="T111" fmla="*/ 134 h 208"/>
              <a:gd name="T112" fmla="*/ 108 w 691"/>
              <a:gd name="T113"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208">
                <a:moveTo>
                  <a:pt x="688" y="24"/>
                </a:moveTo>
                <a:lnTo>
                  <a:pt x="289" y="0"/>
                </a:lnTo>
                <a:lnTo>
                  <a:pt x="0" y="97"/>
                </a:lnTo>
                <a:lnTo>
                  <a:pt x="0" y="171"/>
                </a:lnTo>
                <a:lnTo>
                  <a:pt x="433" y="208"/>
                </a:lnTo>
                <a:lnTo>
                  <a:pt x="691" y="100"/>
                </a:lnTo>
                <a:lnTo>
                  <a:pt x="688" y="24"/>
                </a:lnTo>
                <a:close/>
                <a:moveTo>
                  <a:pt x="15" y="159"/>
                </a:moveTo>
                <a:lnTo>
                  <a:pt x="15" y="112"/>
                </a:lnTo>
                <a:lnTo>
                  <a:pt x="418" y="146"/>
                </a:lnTo>
                <a:lnTo>
                  <a:pt x="421" y="193"/>
                </a:lnTo>
                <a:lnTo>
                  <a:pt x="15" y="159"/>
                </a:lnTo>
                <a:close/>
                <a:moveTo>
                  <a:pt x="268" y="146"/>
                </a:moveTo>
                <a:lnTo>
                  <a:pt x="268" y="166"/>
                </a:lnTo>
                <a:lnTo>
                  <a:pt x="406" y="178"/>
                </a:lnTo>
                <a:lnTo>
                  <a:pt x="406" y="159"/>
                </a:lnTo>
                <a:lnTo>
                  <a:pt x="268" y="146"/>
                </a:lnTo>
                <a:close/>
                <a:moveTo>
                  <a:pt x="34" y="146"/>
                </a:moveTo>
                <a:lnTo>
                  <a:pt x="43" y="149"/>
                </a:lnTo>
                <a:lnTo>
                  <a:pt x="43" y="129"/>
                </a:lnTo>
                <a:lnTo>
                  <a:pt x="34" y="127"/>
                </a:lnTo>
                <a:lnTo>
                  <a:pt x="34" y="146"/>
                </a:lnTo>
                <a:close/>
                <a:moveTo>
                  <a:pt x="51" y="149"/>
                </a:moveTo>
                <a:lnTo>
                  <a:pt x="58" y="149"/>
                </a:lnTo>
                <a:lnTo>
                  <a:pt x="58" y="129"/>
                </a:lnTo>
                <a:lnTo>
                  <a:pt x="51" y="129"/>
                </a:lnTo>
                <a:lnTo>
                  <a:pt x="51" y="149"/>
                </a:lnTo>
                <a:close/>
                <a:moveTo>
                  <a:pt x="125" y="154"/>
                </a:moveTo>
                <a:lnTo>
                  <a:pt x="132" y="156"/>
                </a:lnTo>
                <a:lnTo>
                  <a:pt x="132" y="137"/>
                </a:lnTo>
                <a:lnTo>
                  <a:pt x="125" y="134"/>
                </a:lnTo>
                <a:lnTo>
                  <a:pt x="125" y="154"/>
                </a:lnTo>
                <a:close/>
                <a:moveTo>
                  <a:pt x="139" y="156"/>
                </a:moveTo>
                <a:lnTo>
                  <a:pt x="146" y="156"/>
                </a:lnTo>
                <a:lnTo>
                  <a:pt x="146" y="137"/>
                </a:lnTo>
                <a:lnTo>
                  <a:pt x="139" y="137"/>
                </a:lnTo>
                <a:lnTo>
                  <a:pt x="139" y="156"/>
                </a:lnTo>
                <a:close/>
                <a:moveTo>
                  <a:pt x="65" y="149"/>
                </a:moveTo>
                <a:lnTo>
                  <a:pt x="72" y="151"/>
                </a:lnTo>
                <a:lnTo>
                  <a:pt x="72" y="132"/>
                </a:lnTo>
                <a:lnTo>
                  <a:pt x="65" y="129"/>
                </a:lnTo>
                <a:lnTo>
                  <a:pt x="65" y="149"/>
                </a:lnTo>
                <a:close/>
                <a:moveTo>
                  <a:pt x="79" y="151"/>
                </a:moveTo>
                <a:lnTo>
                  <a:pt x="86" y="151"/>
                </a:lnTo>
                <a:lnTo>
                  <a:pt x="86" y="132"/>
                </a:lnTo>
                <a:lnTo>
                  <a:pt x="79" y="132"/>
                </a:lnTo>
                <a:lnTo>
                  <a:pt x="79" y="151"/>
                </a:lnTo>
                <a:close/>
                <a:moveTo>
                  <a:pt x="94" y="151"/>
                </a:moveTo>
                <a:lnTo>
                  <a:pt x="101" y="154"/>
                </a:lnTo>
                <a:lnTo>
                  <a:pt x="101" y="134"/>
                </a:lnTo>
                <a:lnTo>
                  <a:pt x="94" y="132"/>
                </a:lnTo>
                <a:lnTo>
                  <a:pt x="94" y="151"/>
                </a:lnTo>
                <a:close/>
                <a:moveTo>
                  <a:pt x="108" y="154"/>
                </a:moveTo>
                <a:lnTo>
                  <a:pt x="117" y="154"/>
                </a:lnTo>
                <a:lnTo>
                  <a:pt x="117" y="134"/>
                </a:lnTo>
                <a:lnTo>
                  <a:pt x="108" y="134"/>
                </a:lnTo>
                <a:lnTo>
                  <a:pt x="108" y="1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0" name="Freeform 5"/>
          <p:cNvSpPr>
            <a:spLocks noEditPoints="1"/>
          </p:cNvSpPr>
          <p:nvPr/>
        </p:nvSpPr>
        <p:spPr bwMode="auto">
          <a:xfrm>
            <a:off x="3040621" y="6364366"/>
            <a:ext cx="825672" cy="248538"/>
          </a:xfrm>
          <a:custGeom>
            <a:avLst/>
            <a:gdLst>
              <a:gd name="T0" fmla="*/ 688 w 691"/>
              <a:gd name="T1" fmla="*/ 24 h 208"/>
              <a:gd name="T2" fmla="*/ 289 w 691"/>
              <a:gd name="T3" fmla="*/ 0 h 208"/>
              <a:gd name="T4" fmla="*/ 0 w 691"/>
              <a:gd name="T5" fmla="*/ 97 h 208"/>
              <a:gd name="T6" fmla="*/ 0 w 691"/>
              <a:gd name="T7" fmla="*/ 171 h 208"/>
              <a:gd name="T8" fmla="*/ 433 w 691"/>
              <a:gd name="T9" fmla="*/ 208 h 208"/>
              <a:gd name="T10" fmla="*/ 691 w 691"/>
              <a:gd name="T11" fmla="*/ 100 h 208"/>
              <a:gd name="T12" fmla="*/ 688 w 691"/>
              <a:gd name="T13" fmla="*/ 24 h 208"/>
              <a:gd name="T14" fmla="*/ 15 w 691"/>
              <a:gd name="T15" fmla="*/ 159 h 208"/>
              <a:gd name="T16" fmla="*/ 15 w 691"/>
              <a:gd name="T17" fmla="*/ 112 h 208"/>
              <a:gd name="T18" fmla="*/ 418 w 691"/>
              <a:gd name="T19" fmla="*/ 146 h 208"/>
              <a:gd name="T20" fmla="*/ 421 w 691"/>
              <a:gd name="T21" fmla="*/ 193 h 208"/>
              <a:gd name="T22" fmla="*/ 15 w 691"/>
              <a:gd name="T23" fmla="*/ 159 h 208"/>
              <a:gd name="T24" fmla="*/ 268 w 691"/>
              <a:gd name="T25" fmla="*/ 146 h 208"/>
              <a:gd name="T26" fmla="*/ 268 w 691"/>
              <a:gd name="T27" fmla="*/ 166 h 208"/>
              <a:gd name="T28" fmla="*/ 406 w 691"/>
              <a:gd name="T29" fmla="*/ 178 h 208"/>
              <a:gd name="T30" fmla="*/ 406 w 691"/>
              <a:gd name="T31" fmla="*/ 159 h 208"/>
              <a:gd name="T32" fmla="*/ 268 w 691"/>
              <a:gd name="T33" fmla="*/ 146 h 208"/>
              <a:gd name="T34" fmla="*/ 34 w 691"/>
              <a:gd name="T35" fmla="*/ 146 h 208"/>
              <a:gd name="T36" fmla="*/ 43 w 691"/>
              <a:gd name="T37" fmla="*/ 149 h 208"/>
              <a:gd name="T38" fmla="*/ 43 w 691"/>
              <a:gd name="T39" fmla="*/ 129 h 208"/>
              <a:gd name="T40" fmla="*/ 34 w 691"/>
              <a:gd name="T41" fmla="*/ 127 h 208"/>
              <a:gd name="T42" fmla="*/ 34 w 691"/>
              <a:gd name="T43" fmla="*/ 146 h 208"/>
              <a:gd name="T44" fmla="*/ 51 w 691"/>
              <a:gd name="T45" fmla="*/ 149 h 208"/>
              <a:gd name="T46" fmla="*/ 58 w 691"/>
              <a:gd name="T47" fmla="*/ 149 h 208"/>
              <a:gd name="T48" fmla="*/ 58 w 691"/>
              <a:gd name="T49" fmla="*/ 129 h 208"/>
              <a:gd name="T50" fmla="*/ 51 w 691"/>
              <a:gd name="T51" fmla="*/ 129 h 208"/>
              <a:gd name="T52" fmla="*/ 51 w 691"/>
              <a:gd name="T53" fmla="*/ 149 h 208"/>
              <a:gd name="T54" fmla="*/ 125 w 691"/>
              <a:gd name="T55" fmla="*/ 154 h 208"/>
              <a:gd name="T56" fmla="*/ 132 w 691"/>
              <a:gd name="T57" fmla="*/ 156 h 208"/>
              <a:gd name="T58" fmla="*/ 132 w 691"/>
              <a:gd name="T59" fmla="*/ 137 h 208"/>
              <a:gd name="T60" fmla="*/ 125 w 691"/>
              <a:gd name="T61" fmla="*/ 134 h 208"/>
              <a:gd name="T62" fmla="*/ 125 w 691"/>
              <a:gd name="T63" fmla="*/ 154 h 208"/>
              <a:gd name="T64" fmla="*/ 139 w 691"/>
              <a:gd name="T65" fmla="*/ 156 h 208"/>
              <a:gd name="T66" fmla="*/ 146 w 691"/>
              <a:gd name="T67" fmla="*/ 156 h 208"/>
              <a:gd name="T68" fmla="*/ 146 w 691"/>
              <a:gd name="T69" fmla="*/ 137 h 208"/>
              <a:gd name="T70" fmla="*/ 139 w 691"/>
              <a:gd name="T71" fmla="*/ 137 h 208"/>
              <a:gd name="T72" fmla="*/ 139 w 691"/>
              <a:gd name="T73" fmla="*/ 156 h 208"/>
              <a:gd name="T74" fmla="*/ 65 w 691"/>
              <a:gd name="T75" fmla="*/ 149 h 208"/>
              <a:gd name="T76" fmla="*/ 72 w 691"/>
              <a:gd name="T77" fmla="*/ 151 h 208"/>
              <a:gd name="T78" fmla="*/ 72 w 691"/>
              <a:gd name="T79" fmla="*/ 132 h 208"/>
              <a:gd name="T80" fmla="*/ 65 w 691"/>
              <a:gd name="T81" fmla="*/ 129 h 208"/>
              <a:gd name="T82" fmla="*/ 65 w 691"/>
              <a:gd name="T83" fmla="*/ 149 h 208"/>
              <a:gd name="T84" fmla="*/ 79 w 691"/>
              <a:gd name="T85" fmla="*/ 151 h 208"/>
              <a:gd name="T86" fmla="*/ 86 w 691"/>
              <a:gd name="T87" fmla="*/ 151 h 208"/>
              <a:gd name="T88" fmla="*/ 86 w 691"/>
              <a:gd name="T89" fmla="*/ 132 h 208"/>
              <a:gd name="T90" fmla="*/ 79 w 691"/>
              <a:gd name="T91" fmla="*/ 132 h 208"/>
              <a:gd name="T92" fmla="*/ 79 w 691"/>
              <a:gd name="T93" fmla="*/ 151 h 208"/>
              <a:gd name="T94" fmla="*/ 94 w 691"/>
              <a:gd name="T95" fmla="*/ 151 h 208"/>
              <a:gd name="T96" fmla="*/ 101 w 691"/>
              <a:gd name="T97" fmla="*/ 154 h 208"/>
              <a:gd name="T98" fmla="*/ 101 w 691"/>
              <a:gd name="T99" fmla="*/ 134 h 208"/>
              <a:gd name="T100" fmla="*/ 94 w 691"/>
              <a:gd name="T101" fmla="*/ 132 h 208"/>
              <a:gd name="T102" fmla="*/ 94 w 691"/>
              <a:gd name="T103" fmla="*/ 151 h 208"/>
              <a:gd name="T104" fmla="*/ 108 w 691"/>
              <a:gd name="T105" fmla="*/ 154 h 208"/>
              <a:gd name="T106" fmla="*/ 117 w 691"/>
              <a:gd name="T107" fmla="*/ 154 h 208"/>
              <a:gd name="T108" fmla="*/ 117 w 691"/>
              <a:gd name="T109" fmla="*/ 134 h 208"/>
              <a:gd name="T110" fmla="*/ 108 w 691"/>
              <a:gd name="T111" fmla="*/ 134 h 208"/>
              <a:gd name="T112" fmla="*/ 108 w 691"/>
              <a:gd name="T113"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208">
                <a:moveTo>
                  <a:pt x="688" y="24"/>
                </a:moveTo>
                <a:lnTo>
                  <a:pt x="289" y="0"/>
                </a:lnTo>
                <a:lnTo>
                  <a:pt x="0" y="97"/>
                </a:lnTo>
                <a:lnTo>
                  <a:pt x="0" y="171"/>
                </a:lnTo>
                <a:lnTo>
                  <a:pt x="433" y="208"/>
                </a:lnTo>
                <a:lnTo>
                  <a:pt x="691" y="100"/>
                </a:lnTo>
                <a:lnTo>
                  <a:pt x="688" y="24"/>
                </a:lnTo>
                <a:close/>
                <a:moveTo>
                  <a:pt x="15" y="159"/>
                </a:moveTo>
                <a:lnTo>
                  <a:pt x="15" y="112"/>
                </a:lnTo>
                <a:lnTo>
                  <a:pt x="418" y="146"/>
                </a:lnTo>
                <a:lnTo>
                  <a:pt x="421" y="193"/>
                </a:lnTo>
                <a:lnTo>
                  <a:pt x="15" y="159"/>
                </a:lnTo>
                <a:close/>
                <a:moveTo>
                  <a:pt x="268" y="146"/>
                </a:moveTo>
                <a:lnTo>
                  <a:pt x="268" y="166"/>
                </a:lnTo>
                <a:lnTo>
                  <a:pt x="406" y="178"/>
                </a:lnTo>
                <a:lnTo>
                  <a:pt x="406" y="159"/>
                </a:lnTo>
                <a:lnTo>
                  <a:pt x="268" y="146"/>
                </a:lnTo>
                <a:close/>
                <a:moveTo>
                  <a:pt x="34" y="146"/>
                </a:moveTo>
                <a:lnTo>
                  <a:pt x="43" y="149"/>
                </a:lnTo>
                <a:lnTo>
                  <a:pt x="43" y="129"/>
                </a:lnTo>
                <a:lnTo>
                  <a:pt x="34" y="127"/>
                </a:lnTo>
                <a:lnTo>
                  <a:pt x="34" y="146"/>
                </a:lnTo>
                <a:close/>
                <a:moveTo>
                  <a:pt x="51" y="149"/>
                </a:moveTo>
                <a:lnTo>
                  <a:pt x="58" y="149"/>
                </a:lnTo>
                <a:lnTo>
                  <a:pt x="58" y="129"/>
                </a:lnTo>
                <a:lnTo>
                  <a:pt x="51" y="129"/>
                </a:lnTo>
                <a:lnTo>
                  <a:pt x="51" y="149"/>
                </a:lnTo>
                <a:close/>
                <a:moveTo>
                  <a:pt x="125" y="154"/>
                </a:moveTo>
                <a:lnTo>
                  <a:pt x="132" y="156"/>
                </a:lnTo>
                <a:lnTo>
                  <a:pt x="132" y="137"/>
                </a:lnTo>
                <a:lnTo>
                  <a:pt x="125" y="134"/>
                </a:lnTo>
                <a:lnTo>
                  <a:pt x="125" y="154"/>
                </a:lnTo>
                <a:close/>
                <a:moveTo>
                  <a:pt x="139" y="156"/>
                </a:moveTo>
                <a:lnTo>
                  <a:pt x="146" y="156"/>
                </a:lnTo>
                <a:lnTo>
                  <a:pt x="146" y="137"/>
                </a:lnTo>
                <a:lnTo>
                  <a:pt x="139" y="137"/>
                </a:lnTo>
                <a:lnTo>
                  <a:pt x="139" y="156"/>
                </a:lnTo>
                <a:close/>
                <a:moveTo>
                  <a:pt x="65" y="149"/>
                </a:moveTo>
                <a:lnTo>
                  <a:pt x="72" y="151"/>
                </a:lnTo>
                <a:lnTo>
                  <a:pt x="72" y="132"/>
                </a:lnTo>
                <a:lnTo>
                  <a:pt x="65" y="129"/>
                </a:lnTo>
                <a:lnTo>
                  <a:pt x="65" y="149"/>
                </a:lnTo>
                <a:close/>
                <a:moveTo>
                  <a:pt x="79" y="151"/>
                </a:moveTo>
                <a:lnTo>
                  <a:pt x="86" y="151"/>
                </a:lnTo>
                <a:lnTo>
                  <a:pt x="86" y="132"/>
                </a:lnTo>
                <a:lnTo>
                  <a:pt x="79" y="132"/>
                </a:lnTo>
                <a:lnTo>
                  <a:pt x="79" y="151"/>
                </a:lnTo>
                <a:close/>
                <a:moveTo>
                  <a:pt x="94" y="151"/>
                </a:moveTo>
                <a:lnTo>
                  <a:pt x="101" y="154"/>
                </a:lnTo>
                <a:lnTo>
                  <a:pt x="101" y="134"/>
                </a:lnTo>
                <a:lnTo>
                  <a:pt x="94" y="132"/>
                </a:lnTo>
                <a:lnTo>
                  <a:pt x="94" y="151"/>
                </a:lnTo>
                <a:close/>
                <a:moveTo>
                  <a:pt x="108" y="154"/>
                </a:moveTo>
                <a:lnTo>
                  <a:pt x="117" y="154"/>
                </a:lnTo>
                <a:lnTo>
                  <a:pt x="117" y="134"/>
                </a:lnTo>
                <a:lnTo>
                  <a:pt x="108" y="134"/>
                </a:lnTo>
                <a:lnTo>
                  <a:pt x="108" y="1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35" name="Group 13"/>
          <p:cNvGrpSpPr>
            <a:grpSpLocks noChangeAspect="1"/>
          </p:cNvGrpSpPr>
          <p:nvPr/>
        </p:nvGrpSpPr>
        <p:grpSpPr bwMode="auto">
          <a:xfrm rot="16200000">
            <a:off x="4911760" y="4952387"/>
            <a:ext cx="335430" cy="263100"/>
            <a:chOff x="0" y="-1"/>
            <a:chExt cx="685" cy="259"/>
          </a:xfrm>
          <a:solidFill>
            <a:schemeClr val="accent4"/>
          </a:solidFill>
        </p:grpSpPr>
        <p:sp>
          <p:nvSpPr>
            <p:cNvPr id="38" name="Freeform 14"/>
            <p:cNvSpPr>
              <a:spLocks/>
            </p:cNvSpPr>
            <p:nvPr/>
          </p:nvSpPr>
          <p:spPr bwMode="auto">
            <a:xfrm>
              <a:off x="0" y="-1"/>
              <a:ext cx="621" cy="259"/>
            </a:xfrm>
            <a:custGeom>
              <a:avLst/>
              <a:gdLst>
                <a:gd name="T0" fmla="*/ 260 w 260"/>
                <a:gd name="T1" fmla="*/ 107 h 107"/>
                <a:gd name="T2" fmla="*/ 18 w 260"/>
                <a:gd name="T3" fmla="*/ 107 h 107"/>
                <a:gd name="T4" fmla="*/ 0 w 260"/>
                <a:gd name="T5" fmla="*/ 53 h 107"/>
                <a:gd name="T6" fmla="*/ 18 w 260"/>
                <a:gd name="T7" fmla="*/ 0 h 107"/>
                <a:gd name="T8" fmla="*/ 260 w 260"/>
                <a:gd name="T9" fmla="*/ 0 h 107"/>
                <a:gd name="T10" fmla="*/ 242 w 260"/>
                <a:gd name="T11" fmla="*/ 53 h 107"/>
                <a:gd name="T12" fmla="*/ 260 w 260"/>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260" h="107">
                  <a:moveTo>
                    <a:pt x="260" y="107"/>
                  </a:moveTo>
                  <a:cubicBezTo>
                    <a:pt x="18" y="107"/>
                    <a:pt x="18" y="107"/>
                    <a:pt x="18" y="107"/>
                  </a:cubicBezTo>
                  <a:cubicBezTo>
                    <a:pt x="8" y="107"/>
                    <a:pt x="0" y="83"/>
                    <a:pt x="0" y="53"/>
                  </a:cubicBezTo>
                  <a:cubicBezTo>
                    <a:pt x="0" y="24"/>
                    <a:pt x="8" y="0"/>
                    <a:pt x="18" y="0"/>
                  </a:cubicBezTo>
                  <a:cubicBezTo>
                    <a:pt x="260" y="0"/>
                    <a:pt x="260" y="0"/>
                    <a:pt x="260" y="0"/>
                  </a:cubicBezTo>
                  <a:cubicBezTo>
                    <a:pt x="250" y="0"/>
                    <a:pt x="242" y="24"/>
                    <a:pt x="242" y="53"/>
                  </a:cubicBezTo>
                  <a:cubicBezTo>
                    <a:pt x="242" y="83"/>
                    <a:pt x="250" y="107"/>
                    <a:pt x="260"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39" name="Oval 15"/>
            <p:cNvSpPr>
              <a:spLocks noChangeArrowheads="1"/>
            </p:cNvSpPr>
            <p:nvPr/>
          </p:nvSpPr>
          <p:spPr bwMode="auto">
            <a:xfrm>
              <a:off x="599" y="-1"/>
              <a:ext cx="86" cy="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31" name="Group 13"/>
          <p:cNvGrpSpPr>
            <a:grpSpLocks noChangeAspect="1"/>
          </p:cNvGrpSpPr>
          <p:nvPr/>
        </p:nvGrpSpPr>
        <p:grpSpPr bwMode="auto">
          <a:xfrm rot="16200000">
            <a:off x="4911760" y="5412868"/>
            <a:ext cx="335430" cy="263100"/>
            <a:chOff x="0" y="-1"/>
            <a:chExt cx="685" cy="259"/>
          </a:xfrm>
          <a:solidFill>
            <a:schemeClr val="accent4"/>
          </a:solidFill>
        </p:grpSpPr>
        <p:sp>
          <p:nvSpPr>
            <p:cNvPr id="134" name="Freeform 14"/>
            <p:cNvSpPr>
              <a:spLocks/>
            </p:cNvSpPr>
            <p:nvPr/>
          </p:nvSpPr>
          <p:spPr bwMode="auto">
            <a:xfrm>
              <a:off x="0" y="-1"/>
              <a:ext cx="621" cy="259"/>
            </a:xfrm>
            <a:custGeom>
              <a:avLst/>
              <a:gdLst>
                <a:gd name="T0" fmla="*/ 260 w 260"/>
                <a:gd name="T1" fmla="*/ 107 h 107"/>
                <a:gd name="T2" fmla="*/ 18 w 260"/>
                <a:gd name="T3" fmla="*/ 107 h 107"/>
                <a:gd name="T4" fmla="*/ 0 w 260"/>
                <a:gd name="T5" fmla="*/ 53 h 107"/>
                <a:gd name="T6" fmla="*/ 18 w 260"/>
                <a:gd name="T7" fmla="*/ 0 h 107"/>
                <a:gd name="T8" fmla="*/ 260 w 260"/>
                <a:gd name="T9" fmla="*/ 0 h 107"/>
                <a:gd name="T10" fmla="*/ 242 w 260"/>
                <a:gd name="T11" fmla="*/ 53 h 107"/>
                <a:gd name="T12" fmla="*/ 260 w 260"/>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260" h="107">
                  <a:moveTo>
                    <a:pt x="260" y="107"/>
                  </a:moveTo>
                  <a:cubicBezTo>
                    <a:pt x="18" y="107"/>
                    <a:pt x="18" y="107"/>
                    <a:pt x="18" y="107"/>
                  </a:cubicBezTo>
                  <a:cubicBezTo>
                    <a:pt x="8" y="107"/>
                    <a:pt x="0" y="83"/>
                    <a:pt x="0" y="53"/>
                  </a:cubicBezTo>
                  <a:cubicBezTo>
                    <a:pt x="0" y="24"/>
                    <a:pt x="8" y="0"/>
                    <a:pt x="18" y="0"/>
                  </a:cubicBezTo>
                  <a:cubicBezTo>
                    <a:pt x="260" y="0"/>
                    <a:pt x="260" y="0"/>
                    <a:pt x="260" y="0"/>
                  </a:cubicBezTo>
                  <a:cubicBezTo>
                    <a:pt x="250" y="0"/>
                    <a:pt x="242" y="24"/>
                    <a:pt x="242" y="53"/>
                  </a:cubicBezTo>
                  <a:cubicBezTo>
                    <a:pt x="242" y="83"/>
                    <a:pt x="250" y="107"/>
                    <a:pt x="260"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9" name="Oval 15"/>
            <p:cNvSpPr>
              <a:spLocks noChangeArrowheads="1"/>
            </p:cNvSpPr>
            <p:nvPr/>
          </p:nvSpPr>
          <p:spPr bwMode="auto">
            <a:xfrm>
              <a:off x="599" y="-1"/>
              <a:ext cx="86" cy="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42" name="Group 13"/>
          <p:cNvGrpSpPr>
            <a:grpSpLocks noChangeAspect="1"/>
          </p:cNvGrpSpPr>
          <p:nvPr/>
        </p:nvGrpSpPr>
        <p:grpSpPr bwMode="auto">
          <a:xfrm rot="16200000">
            <a:off x="4911760" y="5874360"/>
            <a:ext cx="335430" cy="263100"/>
            <a:chOff x="0" y="-1"/>
            <a:chExt cx="685" cy="259"/>
          </a:xfrm>
          <a:solidFill>
            <a:schemeClr val="accent4"/>
          </a:solidFill>
        </p:grpSpPr>
        <p:sp>
          <p:nvSpPr>
            <p:cNvPr id="143" name="Freeform 14"/>
            <p:cNvSpPr>
              <a:spLocks/>
            </p:cNvSpPr>
            <p:nvPr/>
          </p:nvSpPr>
          <p:spPr bwMode="auto">
            <a:xfrm>
              <a:off x="0" y="-1"/>
              <a:ext cx="621" cy="259"/>
            </a:xfrm>
            <a:custGeom>
              <a:avLst/>
              <a:gdLst>
                <a:gd name="T0" fmla="*/ 260 w 260"/>
                <a:gd name="T1" fmla="*/ 107 h 107"/>
                <a:gd name="T2" fmla="*/ 18 w 260"/>
                <a:gd name="T3" fmla="*/ 107 h 107"/>
                <a:gd name="T4" fmla="*/ 0 w 260"/>
                <a:gd name="T5" fmla="*/ 53 h 107"/>
                <a:gd name="T6" fmla="*/ 18 w 260"/>
                <a:gd name="T7" fmla="*/ 0 h 107"/>
                <a:gd name="T8" fmla="*/ 260 w 260"/>
                <a:gd name="T9" fmla="*/ 0 h 107"/>
                <a:gd name="T10" fmla="*/ 242 w 260"/>
                <a:gd name="T11" fmla="*/ 53 h 107"/>
                <a:gd name="T12" fmla="*/ 260 w 260"/>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260" h="107">
                  <a:moveTo>
                    <a:pt x="260" y="107"/>
                  </a:moveTo>
                  <a:cubicBezTo>
                    <a:pt x="18" y="107"/>
                    <a:pt x="18" y="107"/>
                    <a:pt x="18" y="107"/>
                  </a:cubicBezTo>
                  <a:cubicBezTo>
                    <a:pt x="8" y="107"/>
                    <a:pt x="0" y="83"/>
                    <a:pt x="0" y="53"/>
                  </a:cubicBezTo>
                  <a:cubicBezTo>
                    <a:pt x="0" y="24"/>
                    <a:pt x="8" y="0"/>
                    <a:pt x="18" y="0"/>
                  </a:cubicBezTo>
                  <a:cubicBezTo>
                    <a:pt x="260" y="0"/>
                    <a:pt x="260" y="0"/>
                    <a:pt x="260" y="0"/>
                  </a:cubicBezTo>
                  <a:cubicBezTo>
                    <a:pt x="250" y="0"/>
                    <a:pt x="242" y="24"/>
                    <a:pt x="242" y="53"/>
                  </a:cubicBezTo>
                  <a:cubicBezTo>
                    <a:pt x="242" y="83"/>
                    <a:pt x="250" y="107"/>
                    <a:pt x="260"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4" name="Oval 15"/>
            <p:cNvSpPr>
              <a:spLocks noChangeArrowheads="1"/>
            </p:cNvSpPr>
            <p:nvPr/>
          </p:nvSpPr>
          <p:spPr bwMode="auto">
            <a:xfrm>
              <a:off x="599" y="-1"/>
              <a:ext cx="86" cy="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45" name="Group 13"/>
          <p:cNvGrpSpPr>
            <a:grpSpLocks noChangeAspect="1"/>
          </p:cNvGrpSpPr>
          <p:nvPr/>
        </p:nvGrpSpPr>
        <p:grpSpPr bwMode="auto">
          <a:xfrm rot="16200000">
            <a:off x="4911760" y="6313639"/>
            <a:ext cx="335430" cy="263100"/>
            <a:chOff x="0" y="-1"/>
            <a:chExt cx="685" cy="259"/>
          </a:xfrm>
          <a:solidFill>
            <a:schemeClr val="accent4"/>
          </a:solidFill>
        </p:grpSpPr>
        <p:sp>
          <p:nvSpPr>
            <p:cNvPr id="146" name="Freeform 14"/>
            <p:cNvSpPr>
              <a:spLocks/>
            </p:cNvSpPr>
            <p:nvPr/>
          </p:nvSpPr>
          <p:spPr bwMode="auto">
            <a:xfrm>
              <a:off x="0" y="-1"/>
              <a:ext cx="621" cy="259"/>
            </a:xfrm>
            <a:custGeom>
              <a:avLst/>
              <a:gdLst>
                <a:gd name="T0" fmla="*/ 260 w 260"/>
                <a:gd name="T1" fmla="*/ 107 h 107"/>
                <a:gd name="T2" fmla="*/ 18 w 260"/>
                <a:gd name="T3" fmla="*/ 107 h 107"/>
                <a:gd name="T4" fmla="*/ 0 w 260"/>
                <a:gd name="T5" fmla="*/ 53 h 107"/>
                <a:gd name="T6" fmla="*/ 18 w 260"/>
                <a:gd name="T7" fmla="*/ 0 h 107"/>
                <a:gd name="T8" fmla="*/ 260 w 260"/>
                <a:gd name="T9" fmla="*/ 0 h 107"/>
                <a:gd name="T10" fmla="*/ 242 w 260"/>
                <a:gd name="T11" fmla="*/ 53 h 107"/>
                <a:gd name="T12" fmla="*/ 260 w 260"/>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260" h="107">
                  <a:moveTo>
                    <a:pt x="260" y="107"/>
                  </a:moveTo>
                  <a:cubicBezTo>
                    <a:pt x="18" y="107"/>
                    <a:pt x="18" y="107"/>
                    <a:pt x="18" y="107"/>
                  </a:cubicBezTo>
                  <a:cubicBezTo>
                    <a:pt x="8" y="107"/>
                    <a:pt x="0" y="83"/>
                    <a:pt x="0" y="53"/>
                  </a:cubicBezTo>
                  <a:cubicBezTo>
                    <a:pt x="0" y="24"/>
                    <a:pt x="8" y="0"/>
                    <a:pt x="18" y="0"/>
                  </a:cubicBezTo>
                  <a:cubicBezTo>
                    <a:pt x="260" y="0"/>
                    <a:pt x="260" y="0"/>
                    <a:pt x="260" y="0"/>
                  </a:cubicBezTo>
                  <a:cubicBezTo>
                    <a:pt x="250" y="0"/>
                    <a:pt x="242" y="24"/>
                    <a:pt x="242" y="53"/>
                  </a:cubicBezTo>
                  <a:cubicBezTo>
                    <a:pt x="242" y="83"/>
                    <a:pt x="250" y="107"/>
                    <a:pt x="260"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7" name="Oval 15"/>
            <p:cNvSpPr>
              <a:spLocks noChangeArrowheads="1"/>
            </p:cNvSpPr>
            <p:nvPr/>
          </p:nvSpPr>
          <p:spPr bwMode="auto">
            <a:xfrm>
              <a:off x="599" y="-1"/>
              <a:ext cx="86" cy="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2443496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par>
                                <p:cTn id="16" presetID="10" presetClass="exit" presetSubtype="0" fill="hold" nodeType="withEffect">
                                  <p:stCondLst>
                                    <p:cond delay="0"/>
                                  </p:stCondLst>
                                  <p:childTnLst>
                                    <p:animEffect transition="out" filter="fade">
                                      <p:cBhvr>
                                        <p:cTn id="17" dur="500"/>
                                        <p:tgtEl>
                                          <p:spTgt spid="14"/>
                                        </p:tgtEl>
                                      </p:cBhvr>
                                    </p:animEffect>
                                    <p:set>
                                      <p:cBhvr>
                                        <p:cTn id="18" dur="1" fill="hold">
                                          <p:stCondLst>
                                            <p:cond delay="499"/>
                                          </p:stCondLst>
                                        </p:cTn>
                                        <p:tgtEl>
                                          <p:spTgt spid="14"/>
                                        </p:tgtEl>
                                        <p:attrNameLst>
                                          <p:attrName>style.visibility</p:attrName>
                                        </p:attrNameLst>
                                      </p:cBhvr>
                                      <p:to>
                                        <p:strVal val="hidden"/>
                                      </p:to>
                                    </p:se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par>
                                <p:cTn id="23" presetID="10" presetClass="exit" presetSubtype="0" fill="hold" nodeType="withEffect">
                                  <p:stCondLst>
                                    <p:cond delay="0"/>
                                  </p:stCondLst>
                                  <p:childTnLst>
                                    <p:animEffect transition="out" filter="fade">
                                      <p:cBhvr>
                                        <p:cTn id="24" dur="500"/>
                                        <p:tgtEl>
                                          <p:spTgt spid="13"/>
                                        </p:tgtEl>
                                      </p:cBhvr>
                                    </p:animEffect>
                                    <p:set>
                                      <p:cBhvr>
                                        <p:cTn id="25" dur="1" fill="hold">
                                          <p:stCondLst>
                                            <p:cond delay="499"/>
                                          </p:stCondLst>
                                        </p:cTn>
                                        <p:tgtEl>
                                          <p:spTgt spid="13"/>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wipe(right)">
                                      <p:cBhvr>
                                        <p:cTn id="29" dur="500"/>
                                        <p:tgtEl>
                                          <p:spTgt spid="17"/>
                                        </p:tgtEl>
                                      </p:cBhvr>
                                    </p:animEffect>
                                  </p:childTnLst>
                                </p:cTn>
                              </p:par>
                              <p:par>
                                <p:cTn id="30" presetID="10" presetClass="exit" presetSubtype="0" fill="hold" grpId="1" nodeType="withEffect">
                                  <p:stCondLst>
                                    <p:cond delay="0"/>
                                  </p:stCondLst>
                                  <p:childTnLst>
                                    <p:animEffect transition="out" filter="fade">
                                      <p:cBhvr>
                                        <p:cTn id="31" dur="500"/>
                                        <p:tgtEl>
                                          <p:spTgt spid="113"/>
                                        </p:tgtEl>
                                      </p:cBhvr>
                                    </p:animEffect>
                                    <p:set>
                                      <p:cBhvr>
                                        <p:cTn id="32" dur="1" fill="hold">
                                          <p:stCondLst>
                                            <p:cond delay="499"/>
                                          </p:stCondLst>
                                        </p:cTn>
                                        <p:tgtEl>
                                          <p:spTgt spid="113"/>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par>
                          <p:cTn id="36" fill="hold">
                            <p:stCondLst>
                              <p:cond delay="2500"/>
                            </p:stCondLst>
                            <p:childTnLst>
                              <p:par>
                                <p:cTn id="37" presetID="22" presetClass="entr" presetSubtype="2"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right)">
                                      <p:cBhvr>
                                        <p:cTn id="39" dur="500"/>
                                        <p:tgtEl>
                                          <p:spTgt spid="19"/>
                                        </p:tgtEl>
                                      </p:cBhvr>
                                    </p:animEffect>
                                  </p:childTnLst>
                                </p:cTn>
                              </p:par>
                              <p:par>
                                <p:cTn id="40" presetID="10" presetClass="exit" presetSubtype="0" fill="hold" nodeType="withEffect">
                                  <p:stCondLst>
                                    <p:cond delay="0"/>
                                  </p:stCondLst>
                                  <p:childTnLst>
                                    <p:animEffect transition="out" filter="fade">
                                      <p:cBhvr>
                                        <p:cTn id="41" dur="500"/>
                                        <p:tgtEl>
                                          <p:spTgt spid="17"/>
                                        </p:tgtEl>
                                      </p:cBhvr>
                                    </p:animEffect>
                                    <p:set>
                                      <p:cBhvr>
                                        <p:cTn id="42" dur="1" fill="hold">
                                          <p:stCondLst>
                                            <p:cond delay="499"/>
                                          </p:stCondLst>
                                        </p:cTn>
                                        <p:tgtEl>
                                          <p:spTgt spid="17"/>
                                        </p:tgtEl>
                                        <p:attrNameLst>
                                          <p:attrName>style.visibility</p:attrName>
                                        </p:attrNameLst>
                                      </p:cBhvr>
                                      <p:to>
                                        <p:strVal val="hidden"/>
                                      </p:to>
                                    </p:set>
                                  </p:childTnLst>
                                </p:cTn>
                              </p:par>
                            </p:childTnLst>
                          </p:cTn>
                        </p:par>
                        <p:par>
                          <p:cTn id="43" fill="hold">
                            <p:stCondLst>
                              <p:cond delay="3000"/>
                            </p:stCondLst>
                            <p:childTnLst>
                              <p:par>
                                <p:cTn id="44" presetID="22" presetClass="entr" presetSubtype="2" fill="hold" nodeType="afterEffect">
                                  <p:stCondLst>
                                    <p:cond delay="0"/>
                                  </p:stCondLst>
                                  <p:childTnLst>
                                    <p:set>
                                      <p:cBhvr>
                                        <p:cTn id="45" dur="1" fill="hold">
                                          <p:stCondLst>
                                            <p:cond delay="0"/>
                                          </p:stCondLst>
                                        </p:cTn>
                                        <p:tgtEl>
                                          <p:spTgt spid="193"/>
                                        </p:tgtEl>
                                        <p:attrNameLst>
                                          <p:attrName>style.visibility</p:attrName>
                                        </p:attrNameLst>
                                      </p:cBhvr>
                                      <p:to>
                                        <p:strVal val="visible"/>
                                      </p:to>
                                    </p:set>
                                    <p:animEffect transition="in" filter="wipe(right)">
                                      <p:cBhvr>
                                        <p:cTn id="46" dur="500"/>
                                        <p:tgtEl>
                                          <p:spTgt spid="193"/>
                                        </p:tgtEl>
                                      </p:cBhvr>
                                    </p:animEffect>
                                  </p:childTnLst>
                                </p:cTn>
                              </p:par>
                              <p:par>
                                <p:cTn id="47" presetID="10" presetClass="exit" presetSubtype="0" fill="hold" nodeType="withEffect">
                                  <p:stCondLst>
                                    <p:cond delay="0"/>
                                  </p:stCondLst>
                                  <p:childTnLst>
                                    <p:animEffect transition="out" filter="fade">
                                      <p:cBhvr>
                                        <p:cTn id="48" dur="500"/>
                                        <p:tgtEl>
                                          <p:spTgt spid="19"/>
                                        </p:tgtEl>
                                      </p:cBhvr>
                                    </p:animEffect>
                                    <p:set>
                                      <p:cBhvr>
                                        <p:cTn id="49" dur="1" fill="hold">
                                          <p:stCondLst>
                                            <p:cond delay="499"/>
                                          </p:stCondLst>
                                        </p:cTn>
                                        <p:tgtEl>
                                          <p:spTgt spid="19"/>
                                        </p:tgtEl>
                                        <p:attrNameLst>
                                          <p:attrName>style.visibility</p:attrName>
                                        </p:attrNameLst>
                                      </p:cBhvr>
                                      <p:to>
                                        <p:strVal val="hidden"/>
                                      </p:to>
                                    </p:se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14"/>
                                        </p:tgtEl>
                                        <p:attrNameLst>
                                          <p:attrName>style.visibility</p:attrName>
                                        </p:attrNameLst>
                                      </p:cBhvr>
                                      <p:to>
                                        <p:strVal val="visible"/>
                                      </p:to>
                                    </p:set>
                                    <p:animEffect transition="in" filter="fade">
                                      <p:cBhvr>
                                        <p:cTn id="53"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3" grpId="1"/>
      <p:bldP spid="1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p:cNvSpPr/>
          <p:nvPr/>
        </p:nvSpPr>
        <p:spPr bwMode="auto">
          <a:xfrm>
            <a:off x="6218238" y="0"/>
            <a:ext cx="6218237" cy="6994525"/>
          </a:xfrm>
          <a:prstGeom prst="rect">
            <a:avLst/>
          </a:prstGeom>
          <a:solidFill>
            <a:schemeClr val="tx2"/>
          </a:solidFill>
          <a:ln w="19050" cap="flat" cmpd="sng" algn="ctr">
            <a:noFill/>
            <a:prstDash val="solid"/>
            <a:miter lim="800000"/>
            <a:headEnd type="none" w="med" len="med"/>
            <a:tailEnd type="none" w="med" len="med"/>
          </a:ln>
          <a:effectLst/>
        </p:spPr>
        <p:txBody>
          <a:bodyPr rot="0" spcFirstLastPara="0" vertOverflow="overflow" horzOverflow="overflow" vert="horz" wrap="square" lIns="457200" tIns="411480" rIns="365760" bIns="146304"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gradFill>
                <a:gsLst>
                  <a:gs pos="8850">
                    <a:srgbClr val="FFFFFF"/>
                  </a:gs>
                  <a:gs pos="81000">
                    <a:srgbClr val="FFFFFF"/>
                  </a:gs>
                </a:gsLst>
                <a:lin ang="5400000" scaled="0"/>
              </a:gradFill>
              <a:effectLst/>
              <a:uLnTx/>
              <a:uFillTx/>
              <a:latin typeface="Segoe UI"/>
              <a:ea typeface="+mn-ea"/>
              <a:cs typeface="+mn-cs"/>
            </a:endParaRPr>
          </a:p>
        </p:txBody>
      </p:sp>
      <p:sp>
        <p:nvSpPr>
          <p:cNvPr id="2" name="Title 1"/>
          <p:cNvSpPr>
            <a:spLocks noGrp="1"/>
          </p:cNvSpPr>
          <p:nvPr>
            <p:ph type="title"/>
          </p:nvPr>
        </p:nvSpPr>
        <p:spPr/>
        <p:txBody>
          <a:bodyPr/>
          <a:lstStyle/>
          <a:p>
            <a:r>
              <a:rPr lang="en-US" dirty="0" smtClean="0"/>
              <a:t>Moving from SQL </a:t>
            </a:r>
            <a:br>
              <a:rPr lang="en-US" dirty="0" smtClean="0"/>
            </a:br>
            <a:r>
              <a:rPr lang="en-US" dirty="0" smtClean="0"/>
              <a:t>Server to APS</a:t>
            </a:r>
            <a:endParaRPr lang="en-US" dirty="0"/>
          </a:p>
        </p:txBody>
      </p:sp>
      <p:sp>
        <p:nvSpPr>
          <p:cNvPr id="45" name="Text Placeholder 5"/>
          <p:cNvSpPr>
            <a:spLocks noGrp="1"/>
          </p:cNvSpPr>
          <p:nvPr>
            <p:ph type="body" sz="quarter" idx="11"/>
          </p:nvPr>
        </p:nvSpPr>
        <p:spPr>
          <a:xfrm>
            <a:off x="274639" y="2128968"/>
            <a:ext cx="5879393" cy="3619452"/>
          </a:xfrm>
        </p:spPr>
        <p:txBody>
          <a:bodyPr/>
          <a:lstStyle/>
          <a:p>
            <a:r>
              <a:rPr lang="en-US" dirty="0" smtClean="0"/>
              <a:t>Why?</a:t>
            </a:r>
          </a:p>
          <a:p>
            <a:pPr lvl="0"/>
            <a:r>
              <a:rPr lang="en-US" sz="1600" b="1" dirty="0">
                <a:gradFill>
                  <a:gsLst>
                    <a:gs pos="6195">
                      <a:schemeClr val="tx1"/>
                    </a:gs>
                    <a:gs pos="70000">
                      <a:schemeClr val="tx1"/>
                    </a:gs>
                  </a:gsLst>
                </a:gradFill>
              </a:rPr>
              <a:t>Distributes data and query processing across multiple servers – eliminates bottlenecks inherent in SMP architecture</a:t>
            </a:r>
          </a:p>
          <a:p>
            <a:pPr lvl="0"/>
            <a:endParaRPr lang="en-US" sz="1600" b="1" dirty="0">
              <a:gradFill>
                <a:gsLst>
                  <a:gs pos="6195">
                    <a:schemeClr val="tx1"/>
                  </a:gs>
                  <a:gs pos="70000">
                    <a:schemeClr val="tx1"/>
                  </a:gs>
                </a:gsLst>
              </a:gradFill>
            </a:endParaRPr>
          </a:p>
          <a:p>
            <a:pPr lvl="0"/>
            <a:r>
              <a:rPr lang="en-US" sz="1600" b="1" dirty="0">
                <a:gradFill>
                  <a:gsLst>
                    <a:gs pos="6195">
                      <a:schemeClr val="tx1"/>
                    </a:gs>
                    <a:gs pos="70000">
                      <a:schemeClr val="tx1"/>
                    </a:gs>
                  </a:gsLst>
                </a:gradFill>
              </a:rPr>
              <a:t>Integrated storage is more cost effective over most SAN systems – lowest DW Appliance $$/TB in the industry</a:t>
            </a:r>
          </a:p>
          <a:p>
            <a:pPr lvl="0"/>
            <a:r>
              <a:rPr lang="en-US" sz="1600" b="1" dirty="0">
                <a:gradFill>
                  <a:gsLst>
                    <a:gs pos="6195">
                      <a:schemeClr val="tx1"/>
                    </a:gs>
                    <a:gs pos="70000">
                      <a:schemeClr val="tx1"/>
                    </a:gs>
                  </a:gsLst>
                </a:gradFill>
              </a:rPr>
              <a:t> </a:t>
            </a:r>
          </a:p>
          <a:p>
            <a:pPr lvl="0"/>
            <a:r>
              <a:rPr lang="en-US" sz="1600" b="1" dirty="0">
                <a:gradFill>
                  <a:gsLst>
                    <a:gs pos="6195">
                      <a:schemeClr val="tx1"/>
                    </a:gs>
                    <a:gs pos="70000">
                      <a:schemeClr val="tx1"/>
                    </a:gs>
                  </a:gsLst>
                </a:gradFill>
              </a:rPr>
              <a:t>Linear scale out to 6 petabytes of usable storage for </a:t>
            </a:r>
            <a:r>
              <a:rPr lang="en-US" sz="1600" b="1" dirty="0" smtClean="0">
                <a:gradFill>
                  <a:gsLst>
                    <a:gs pos="6195">
                      <a:schemeClr val="tx1"/>
                    </a:gs>
                    <a:gs pos="70000">
                      <a:schemeClr val="tx1"/>
                    </a:gs>
                  </a:gsLst>
                </a:gradFill>
              </a:rPr>
              <a:t>DW</a:t>
            </a:r>
            <a:endParaRPr lang="en-US" sz="1600" b="1" dirty="0">
              <a:gradFill>
                <a:gsLst>
                  <a:gs pos="6195">
                    <a:schemeClr val="tx1"/>
                  </a:gs>
                  <a:gs pos="70000">
                    <a:schemeClr val="tx1"/>
                  </a:gs>
                </a:gsLst>
              </a:gradFill>
            </a:endParaRPr>
          </a:p>
          <a:p>
            <a:pPr lvl="0"/>
            <a:endParaRPr lang="en-US" sz="1600" b="1" dirty="0">
              <a:gradFill>
                <a:gsLst>
                  <a:gs pos="6195">
                    <a:schemeClr val="tx1"/>
                  </a:gs>
                  <a:gs pos="70000">
                    <a:schemeClr val="tx1"/>
                  </a:gs>
                </a:gsLst>
              </a:gradFill>
            </a:endParaRPr>
          </a:p>
          <a:p>
            <a:pPr lvl="0"/>
            <a:r>
              <a:rPr lang="en-US" sz="1600" b="1" dirty="0">
                <a:gradFill>
                  <a:gsLst>
                    <a:gs pos="6195">
                      <a:schemeClr val="tx1"/>
                    </a:gs>
                    <a:gs pos="70000">
                      <a:schemeClr val="tx1"/>
                    </a:gs>
                  </a:gsLst>
                </a:gradFill>
              </a:rPr>
              <a:t>Significantly less performance tuning over an SMP </a:t>
            </a:r>
            <a:r>
              <a:rPr lang="en-US" sz="1600" b="1" dirty="0" smtClean="0">
                <a:gradFill>
                  <a:gsLst>
                    <a:gs pos="6195">
                      <a:schemeClr val="tx1"/>
                    </a:gs>
                    <a:gs pos="70000">
                      <a:schemeClr val="tx1"/>
                    </a:gs>
                  </a:gsLst>
                </a:gradFill>
              </a:rPr>
              <a:t>solution</a:t>
            </a:r>
          </a:p>
          <a:p>
            <a:pPr lvl="0"/>
            <a:endParaRPr lang="en-US" sz="1600" b="1" dirty="0">
              <a:gradFill>
                <a:gsLst>
                  <a:gs pos="6195">
                    <a:schemeClr val="tx1"/>
                  </a:gs>
                  <a:gs pos="70000">
                    <a:schemeClr val="tx1"/>
                  </a:gs>
                </a:gsLst>
              </a:gradFill>
            </a:endParaRPr>
          </a:p>
          <a:p>
            <a:pPr lvl="0"/>
            <a:r>
              <a:rPr lang="en-US" sz="1600" b="1" dirty="0">
                <a:gradFill>
                  <a:gsLst>
                    <a:gs pos="6195">
                      <a:schemeClr val="tx1"/>
                    </a:gs>
                    <a:gs pos="70000">
                      <a:schemeClr val="tx1"/>
                    </a:gs>
                  </a:gsLst>
                </a:gradFill>
              </a:rPr>
              <a:t>Seamless RDBMS and Hadoop integration with </a:t>
            </a:r>
            <a:r>
              <a:rPr lang="en-US" sz="1600" b="1" dirty="0" err="1" smtClean="0">
                <a:gradFill>
                  <a:gsLst>
                    <a:gs pos="6195">
                      <a:schemeClr val="tx1"/>
                    </a:gs>
                    <a:gs pos="70000">
                      <a:schemeClr val="tx1"/>
                    </a:gs>
                  </a:gsLst>
                </a:gradFill>
              </a:rPr>
              <a:t>PolyBase</a:t>
            </a:r>
            <a:endParaRPr lang="en-US" sz="3200" b="1" dirty="0">
              <a:gradFill>
                <a:gsLst>
                  <a:gs pos="6195">
                    <a:schemeClr val="tx1"/>
                  </a:gs>
                  <a:gs pos="70000">
                    <a:schemeClr val="tx1"/>
                  </a:gs>
                </a:gsLst>
              </a:gradFill>
            </a:endParaRPr>
          </a:p>
        </p:txBody>
      </p:sp>
      <p:sp>
        <p:nvSpPr>
          <p:cNvPr id="73" name="Rectangle 72"/>
          <p:cNvSpPr/>
          <p:nvPr/>
        </p:nvSpPr>
        <p:spPr bwMode="auto">
          <a:xfrm>
            <a:off x="7034712" y="3561679"/>
            <a:ext cx="4600007" cy="2095783"/>
          </a:xfrm>
          <a:prstGeom prst="rect">
            <a:avLst/>
          </a:prstGeom>
          <a:solidFill>
            <a:schemeClr val="tx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Right Arrow 13"/>
          <p:cNvSpPr/>
          <p:nvPr/>
        </p:nvSpPr>
        <p:spPr bwMode="auto">
          <a:xfrm>
            <a:off x="8636902" y="1568559"/>
            <a:ext cx="1161235" cy="1106197"/>
          </a:xfrm>
          <a:prstGeom prst="rightArrow">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05819" y="1337062"/>
            <a:ext cx="1334805" cy="1569190"/>
          </a:xfrm>
          <a:prstGeom prst="rect">
            <a:avLst/>
          </a:prstGeom>
        </p:spPr>
      </p:pic>
      <p:grpSp>
        <p:nvGrpSpPr>
          <p:cNvPr id="15" name="Group 14"/>
          <p:cNvGrpSpPr/>
          <p:nvPr/>
        </p:nvGrpSpPr>
        <p:grpSpPr>
          <a:xfrm>
            <a:off x="10094414" y="1344417"/>
            <a:ext cx="1554480" cy="1554480"/>
            <a:chOff x="10068832" y="1441555"/>
            <a:chExt cx="1554480" cy="1554480"/>
          </a:xfrm>
        </p:grpSpPr>
        <p:sp>
          <p:nvSpPr>
            <p:cNvPr id="9" name="Rectangle 8"/>
            <p:cNvSpPr/>
            <p:nvPr/>
          </p:nvSpPr>
          <p:spPr bwMode="auto">
            <a:xfrm>
              <a:off x="10068832" y="1441555"/>
              <a:ext cx="1554480" cy="1554480"/>
            </a:xfrm>
            <a:prstGeom prst="rect">
              <a:avLst/>
            </a:prstGeom>
            <a:solidFill>
              <a:schemeClr val="tx2">
                <a:lumMod val="75000"/>
              </a:schemeClr>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89621" tIns="44809" rIns="89621" bIns="44809" numCol="1" rtlCol="0" anchor="t" anchorCtr="0" compatLnSpc="1">
              <a:prstTxWarp prst="textNoShape">
                <a:avLst/>
              </a:prstTxWarp>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895924"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a:ea typeface="+mn-ea"/>
                  <a:cs typeface="+mn-cs"/>
                </a:rPr>
                <a:t>APS</a:t>
              </a: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a:ea typeface="+mn-ea"/>
                <a:cs typeface="+mn-cs"/>
              </a:endParaRPr>
            </a:p>
          </p:txBody>
        </p:sp>
        <p:sp>
          <p:nvSpPr>
            <p:cNvPr id="8" name="Freeform 7"/>
            <p:cNvSpPr>
              <a:spLocks noEditPoints="1"/>
            </p:cNvSpPr>
            <p:nvPr/>
          </p:nvSpPr>
          <p:spPr bwMode="auto">
            <a:xfrm>
              <a:off x="10672543" y="1979397"/>
              <a:ext cx="332887" cy="723663"/>
            </a:xfrm>
            <a:custGeom>
              <a:avLst/>
              <a:gdLst>
                <a:gd name="T0" fmla="*/ 427 w 537"/>
                <a:gd name="T1" fmla="*/ 82 h 1102"/>
                <a:gd name="T2" fmla="*/ 123 w 537"/>
                <a:gd name="T3" fmla="*/ 0 h 1102"/>
                <a:gd name="T4" fmla="*/ 537 w 537"/>
                <a:gd name="T5" fmla="*/ 0 h 1102"/>
                <a:gd name="T6" fmla="*/ 445 w 537"/>
                <a:gd name="T7" fmla="*/ 1102 h 1102"/>
                <a:gd name="T8" fmla="*/ 537 w 537"/>
                <a:gd name="T9" fmla="*/ 17 h 1102"/>
                <a:gd name="T10" fmla="*/ 445 w 537"/>
                <a:gd name="T11" fmla="*/ 1102 h 1102"/>
                <a:gd name="T12" fmla="*/ 445 w 537"/>
                <a:gd name="T13" fmla="*/ 1102 h 1102"/>
                <a:gd name="T14" fmla="*/ 427 w 537"/>
                <a:gd name="T15" fmla="*/ 94 h 1102"/>
                <a:gd name="T16" fmla="*/ 0 w 537"/>
                <a:gd name="T17" fmla="*/ 1102 h 1102"/>
                <a:gd name="T18" fmla="*/ 0 w 537"/>
                <a:gd name="T19" fmla="*/ 94 h 1102"/>
                <a:gd name="T20" fmla="*/ 33 w 537"/>
                <a:gd name="T21" fmla="*/ 184 h 1102"/>
                <a:gd name="T22" fmla="*/ 400 w 537"/>
                <a:gd name="T23" fmla="*/ 134 h 1102"/>
                <a:gd name="T24" fmla="*/ 33 w 537"/>
                <a:gd name="T25" fmla="*/ 184 h 1102"/>
                <a:gd name="T26" fmla="*/ 33 w 537"/>
                <a:gd name="T27" fmla="*/ 184 h 1102"/>
                <a:gd name="T28" fmla="*/ 400 w 537"/>
                <a:gd name="T29" fmla="*/ 232 h 1102"/>
                <a:gd name="T30" fmla="*/ 33 w 537"/>
                <a:gd name="T31" fmla="*/ 208 h 1102"/>
                <a:gd name="T32" fmla="*/ 33 w 537"/>
                <a:gd name="T33" fmla="*/ 232 h 1102"/>
                <a:gd name="T34" fmla="*/ 33 w 537"/>
                <a:gd name="T35" fmla="*/ 285 h 1102"/>
                <a:gd name="T36" fmla="*/ 400 w 537"/>
                <a:gd name="T37" fmla="*/ 261 h 1102"/>
                <a:gd name="T38" fmla="*/ 33 w 537"/>
                <a:gd name="T39" fmla="*/ 285 h 1102"/>
                <a:gd name="T40" fmla="*/ 33 w 537"/>
                <a:gd name="T41" fmla="*/ 285 h 1102"/>
                <a:gd name="T42" fmla="*/ 400 w 537"/>
                <a:gd name="T43" fmla="*/ 337 h 1102"/>
                <a:gd name="T44" fmla="*/ 33 w 537"/>
                <a:gd name="T45" fmla="*/ 313 h 1102"/>
                <a:gd name="T46" fmla="*/ 33 w 537"/>
                <a:gd name="T47" fmla="*/ 337 h 1102"/>
                <a:gd name="T48" fmla="*/ 33 w 537"/>
                <a:gd name="T49" fmla="*/ 390 h 1102"/>
                <a:gd name="T50" fmla="*/ 400 w 537"/>
                <a:gd name="T51" fmla="*/ 366 h 1102"/>
                <a:gd name="T52" fmla="*/ 33 w 537"/>
                <a:gd name="T53" fmla="*/ 390 h 1102"/>
                <a:gd name="T54" fmla="*/ 33 w 537"/>
                <a:gd name="T55" fmla="*/ 390 h 1102"/>
                <a:gd name="T56" fmla="*/ 400 w 537"/>
                <a:gd name="T57" fmla="*/ 443 h 1102"/>
                <a:gd name="T58" fmla="*/ 33 w 537"/>
                <a:gd name="T59" fmla="*/ 419 h 1102"/>
                <a:gd name="T60" fmla="*/ 33 w 537"/>
                <a:gd name="T61" fmla="*/ 443 h 1102"/>
                <a:gd name="T62" fmla="*/ 33 w 537"/>
                <a:gd name="T63" fmla="*/ 496 h 1102"/>
                <a:gd name="T64" fmla="*/ 400 w 537"/>
                <a:gd name="T65" fmla="*/ 471 h 1102"/>
                <a:gd name="T66" fmla="*/ 33 w 537"/>
                <a:gd name="T67" fmla="*/ 496 h 1102"/>
                <a:gd name="T68" fmla="*/ 33 w 537"/>
                <a:gd name="T69" fmla="*/ 496 h 1102"/>
                <a:gd name="T70" fmla="*/ 400 w 537"/>
                <a:gd name="T71" fmla="*/ 548 h 1102"/>
                <a:gd name="T72" fmla="*/ 33 w 537"/>
                <a:gd name="T73" fmla="*/ 524 h 1102"/>
                <a:gd name="T74" fmla="*/ 33 w 537"/>
                <a:gd name="T75" fmla="*/ 548 h 1102"/>
                <a:gd name="T76" fmla="*/ 33 w 537"/>
                <a:gd name="T77" fmla="*/ 605 h 1102"/>
                <a:gd name="T78" fmla="*/ 400 w 537"/>
                <a:gd name="T79" fmla="*/ 581 h 1102"/>
                <a:gd name="T80" fmla="*/ 33 w 537"/>
                <a:gd name="T81" fmla="*/ 605 h 1102"/>
                <a:gd name="T82" fmla="*/ 33 w 537"/>
                <a:gd name="T83" fmla="*/ 605 h 1102"/>
                <a:gd name="T84" fmla="*/ 400 w 537"/>
                <a:gd name="T85" fmla="*/ 658 h 1102"/>
                <a:gd name="T86" fmla="*/ 33 w 537"/>
                <a:gd name="T87" fmla="*/ 634 h 1102"/>
                <a:gd name="T88" fmla="*/ 33 w 537"/>
                <a:gd name="T89" fmla="*/ 658 h 1102"/>
                <a:gd name="T90" fmla="*/ 33 w 537"/>
                <a:gd name="T91" fmla="*/ 711 h 1102"/>
                <a:gd name="T92" fmla="*/ 400 w 537"/>
                <a:gd name="T93" fmla="*/ 687 h 1102"/>
                <a:gd name="T94" fmla="*/ 33 w 537"/>
                <a:gd name="T95" fmla="*/ 711 h 1102"/>
                <a:gd name="T96" fmla="*/ 33 w 537"/>
                <a:gd name="T97" fmla="*/ 711 h 1102"/>
                <a:gd name="T98" fmla="*/ 400 w 537"/>
                <a:gd name="T99" fmla="*/ 765 h 1102"/>
                <a:gd name="T100" fmla="*/ 33 w 537"/>
                <a:gd name="T101" fmla="*/ 739 h 1102"/>
                <a:gd name="T102" fmla="*/ 33 w 537"/>
                <a:gd name="T103" fmla="*/ 765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7" h="1102">
                  <a:moveTo>
                    <a:pt x="537" y="0"/>
                  </a:moveTo>
                  <a:lnTo>
                    <a:pt x="427" y="82"/>
                  </a:lnTo>
                  <a:lnTo>
                    <a:pt x="9" y="82"/>
                  </a:lnTo>
                  <a:lnTo>
                    <a:pt x="123" y="0"/>
                  </a:lnTo>
                  <a:lnTo>
                    <a:pt x="537" y="0"/>
                  </a:lnTo>
                  <a:lnTo>
                    <a:pt x="537" y="0"/>
                  </a:lnTo>
                  <a:lnTo>
                    <a:pt x="537" y="0"/>
                  </a:lnTo>
                  <a:close/>
                  <a:moveTo>
                    <a:pt x="445" y="1102"/>
                  </a:moveTo>
                  <a:lnTo>
                    <a:pt x="537" y="983"/>
                  </a:lnTo>
                  <a:lnTo>
                    <a:pt x="537" y="17"/>
                  </a:lnTo>
                  <a:lnTo>
                    <a:pt x="445" y="89"/>
                  </a:lnTo>
                  <a:lnTo>
                    <a:pt x="445" y="1102"/>
                  </a:lnTo>
                  <a:lnTo>
                    <a:pt x="445" y="1102"/>
                  </a:lnTo>
                  <a:lnTo>
                    <a:pt x="445" y="1102"/>
                  </a:lnTo>
                  <a:close/>
                  <a:moveTo>
                    <a:pt x="0" y="94"/>
                  </a:moveTo>
                  <a:lnTo>
                    <a:pt x="427" y="94"/>
                  </a:lnTo>
                  <a:lnTo>
                    <a:pt x="427" y="1102"/>
                  </a:lnTo>
                  <a:lnTo>
                    <a:pt x="0" y="1102"/>
                  </a:lnTo>
                  <a:lnTo>
                    <a:pt x="0" y="94"/>
                  </a:lnTo>
                  <a:lnTo>
                    <a:pt x="0" y="94"/>
                  </a:lnTo>
                  <a:lnTo>
                    <a:pt x="0" y="94"/>
                  </a:lnTo>
                  <a:close/>
                  <a:moveTo>
                    <a:pt x="33" y="184"/>
                  </a:moveTo>
                  <a:lnTo>
                    <a:pt x="400" y="184"/>
                  </a:lnTo>
                  <a:lnTo>
                    <a:pt x="400" y="134"/>
                  </a:lnTo>
                  <a:lnTo>
                    <a:pt x="33" y="134"/>
                  </a:lnTo>
                  <a:lnTo>
                    <a:pt x="33" y="184"/>
                  </a:lnTo>
                  <a:lnTo>
                    <a:pt x="33" y="184"/>
                  </a:lnTo>
                  <a:lnTo>
                    <a:pt x="33" y="184"/>
                  </a:lnTo>
                  <a:close/>
                  <a:moveTo>
                    <a:pt x="33" y="232"/>
                  </a:moveTo>
                  <a:lnTo>
                    <a:pt x="400" y="232"/>
                  </a:lnTo>
                  <a:lnTo>
                    <a:pt x="400" y="208"/>
                  </a:lnTo>
                  <a:lnTo>
                    <a:pt x="33" y="208"/>
                  </a:lnTo>
                  <a:lnTo>
                    <a:pt x="33" y="232"/>
                  </a:lnTo>
                  <a:lnTo>
                    <a:pt x="33" y="232"/>
                  </a:lnTo>
                  <a:lnTo>
                    <a:pt x="33" y="232"/>
                  </a:lnTo>
                  <a:close/>
                  <a:moveTo>
                    <a:pt x="33" y="285"/>
                  </a:moveTo>
                  <a:lnTo>
                    <a:pt x="400" y="285"/>
                  </a:lnTo>
                  <a:lnTo>
                    <a:pt x="400" y="261"/>
                  </a:lnTo>
                  <a:lnTo>
                    <a:pt x="33" y="261"/>
                  </a:lnTo>
                  <a:lnTo>
                    <a:pt x="33" y="285"/>
                  </a:lnTo>
                  <a:lnTo>
                    <a:pt x="33" y="285"/>
                  </a:lnTo>
                  <a:lnTo>
                    <a:pt x="33" y="285"/>
                  </a:lnTo>
                  <a:close/>
                  <a:moveTo>
                    <a:pt x="33" y="337"/>
                  </a:moveTo>
                  <a:lnTo>
                    <a:pt x="400" y="337"/>
                  </a:lnTo>
                  <a:lnTo>
                    <a:pt x="400" y="313"/>
                  </a:lnTo>
                  <a:lnTo>
                    <a:pt x="33" y="313"/>
                  </a:lnTo>
                  <a:lnTo>
                    <a:pt x="33" y="337"/>
                  </a:lnTo>
                  <a:lnTo>
                    <a:pt x="33" y="337"/>
                  </a:lnTo>
                  <a:lnTo>
                    <a:pt x="33" y="337"/>
                  </a:lnTo>
                  <a:close/>
                  <a:moveTo>
                    <a:pt x="33" y="390"/>
                  </a:moveTo>
                  <a:lnTo>
                    <a:pt x="400" y="390"/>
                  </a:lnTo>
                  <a:lnTo>
                    <a:pt x="400" y="366"/>
                  </a:lnTo>
                  <a:lnTo>
                    <a:pt x="33" y="366"/>
                  </a:lnTo>
                  <a:lnTo>
                    <a:pt x="33" y="390"/>
                  </a:lnTo>
                  <a:lnTo>
                    <a:pt x="33" y="390"/>
                  </a:lnTo>
                  <a:lnTo>
                    <a:pt x="33" y="390"/>
                  </a:lnTo>
                  <a:close/>
                  <a:moveTo>
                    <a:pt x="33" y="443"/>
                  </a:moveTo>
                  <a:lnTo>
                    <a:pt x="400" y="443"/>
                  </a:lnTo>
                  <a:lnTo>
                    <a:pt x="400" y="419"/>
                  </a:lnTo>
                  <a:lnTo>
                    <a:pt x="33" y="419"/>
                  </a:lnTo>
                  <a:lnTo>
                    <a:pt x="33" y="443"/>
                  </a:lnTo>
                  <a:lnTo>
                    <a:pt x="33" y="443"/>
                  </a:lnTo>
                  <a:lnTo>
                    <a:pt x="33" y="443"/>
                  </a:lnTo>
                  <a:close/>
                  <a:moveTo>
                    <a:pt x="33" y="496"/>
                  </a:moveTo>
                  <a:lnTo>
                    <a:pt x="400" y="496"/>
                  </a:lnTo>
                  <a:lnTo>
                    <a:pt x="400" y="471"/>
                  </a:lnTo>
                  <a:lnTo>
                    <a:pt x="33" y="471"/>
                  </a:lnTo>
                  <a:lnTo>
                    <a:pt x="33" y="496"/>
                  </a:lnTo>
                  <a:lnTo>
                    <a:pt x="33" y="496"/>
                  </a:lnTo>
                  <a:lnTo>
                    <a:pt x="33" y="496"/>
                  </a:lnTo>
                  <a:close/>
                  <a:moveTo>
                    <a:pt x="33" y="548"/>
                  </a:moveTo>
                  <a:lnTo>
                    <a:pt x="400" y="548"/>
                  </a:lnTo>
                  <a:lnTo>
                    <a:pt x="400" y="524"/>
                  </a:lnTo>
                  <a:lnTo>
                    <a:pt x="33" y="524"/>
                  </a:lnTo>
                  <a:lnTo>
                    <a:pt x="33" y="548"/>
                  </a:lnTo>
                  <a:lnTo>
                    <a:pt x="33" y="548"/>
                  </a:lnTo>
                  <a:lnTo>
                    <a:pt x="33" y="548"/>
                  </a:lnTo>
                  <a:close/>
                  <a:moveTo>
                    <a:pt x="33" y="605"/>
                  </a:moveTo>
                  <a:lnTo>
                    <a:pt x="400" y="605"/>
                  </a:lnTo>
                  <a:lnTo>
                    <a:pt x="400" y="581"/>
                  </a:lnTo>
                  <a:lnTo>
                    <a:pt x="33" y="581"/>
                  </a:lnTo>
                  <a:lnTo>
                    <a:pt x="33" y="605"/>
                  </a:lnTo>
                  <a:lnTo>
                    <a:pt x="33" y="605"/>
                  </a:lnTo>
                  <a:lnTo>
                    <a:pt x="33" y="605"/>
                  </a:lnTo>
                  <a:close/>
                  <a:moveTo>
                    <a:pt x="33" y="658"/>
                  </a:moveTo>
                  <a:lnTo>
                    <a:pt x="400" y="658"/>
                  </a:lnTo>
                  <a:lnTo>
                    <a:pt x="400" y="634"/>
                  </a:lnTo>
                  <a:lnTo>
                    <a:pt x="33" y="634"/>
                  </a:lnTo>
                  <a:lnTo>
                    <a:pt x="33" y="658"/>
                  </a:lnTo>
                  <a:lnTo>
                    <a:pt x="33" y="658"/>
                  </a:lnTo>
                  <a:lnTo>
                    <a:pt x="33" y="658"/>
                  </a:lnTo>
                  <a:close/>
                  <a:moveTo>
                    <a:pt x="33" y="711"/>
                  </a:moveTo>
                  <a:lnTo>
                    <a:pt x="400" y="711"/>
                  </a:lnTo>
                  <a:lnTo>
                    <a:pt x="400" y="687"/>
                  </a:lnTo>
                  <a:lnTo>
                    <a:pt x="33" y="687"/>
                  </a:lnTo>
                  <a:lnTo>
                    <a:pt x="33" y="711"/>
                  </a:lnTo>
                  <a:lnTo>
                    <a:pt x="33" y="711"/>
                  </a:lnTo>
                  <a:lnTo>
                    <a:pt x="33" y="711"/>
                  </a:lnTo>
                  <a:close/>
                  <a:moveTo>
                    <a:pt x="33" y="765"/>
                  </a:moveTo>
                  <a:lnTo>
                    <a:pt x="400" y="765"/>
                  </a:lnTo>
                  <a:lnTo>
                    <a:pt x="400" y="739"/>
                  </a:lnTo>
                  <a:lnTo>
                    <a:pt x="33" y="739"/>
                  </a:lnTo>
                  <a:lnTo>
                    <a:pt x="33" y="765"/>
                  </a:lnTo>
                  <a:lnTo>
                    <a:pt x="33" y="765"/>
                  </a:lnTo>
                  <a:lnTo>
                    <a:pt x="33" y="765"/>
                  </a:lnTo>
                  <a:close/>
                </a:path>
              </a:pathLst>
            </a:custGeom>
            <a:solidFill>
              <a:schemeClr val="bg1"/>
            </a:solidFill>
            <a:ln>
              <a:noFill/>
            </a:ln>
          </p:spPr>
          <p:txBody>
            <a:bodyPr vert="horz" wrap="square" lIns="0" tIns="0" rIns="0" bIns="0" numCol="1" anchor="ctr"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000000"/>
                </a:solidFill>
                <a:effectLst/>
                <a:uLnTx/>
                <a:uFillTx/>
                <a:latin typeface="Segoe"/>
                <a:ea typeface="+mn-ea"/>
                <a:cs typeface="+mn-cs"/>
              </a:endParaRPr>
            </a:p>
          </p:txBody>
        </p:sp>
      </p:grpSp>
      <p:grpSp>
        <p:nvGrpSpPr>
          <p:cNvPr id="23" name="Group 22"/>
          <p:cNvGrpSpPr/>
          <p:nvPr/>
        </p:nvGrpSpPr>
        <p:grpSpPr>
          <a:xfrm>
            <a:off x="7169119" y="3701633"/>
            <a:ext cx="3988021" cy="1815875"/>
            <a:chOff x="7188169" y="3718163"/>
            <a:chExt cx="3988021" cy="1815875"/>
          </a:xfrm>
        </p:grpSpPr>
        <p:grpSp>
          <p:nvGrpSpPr>
            <p:cNvPr id="17" name="Group 16"/>
            <p:cNvGrpSpPr/>
            <p:nvPr/>
          </p:nvGrpSpPr>
          <p:grpSpPr>
            <a:xfrm>
              <a:off x="8538164" y="3723177"/>
              <a:ext cx="1295175" cy="567333"/>
              <a:chOff x="8555493" y="3723177"/>
              <a:chExt cx="1295175" cy="567333"/>
            </a:xfrm>
          </p:grpSpPr>
          <p:sp>
            <p:nvSpPr>
              <p:cNvPr id="47" name="Rectangle 46"/>
              <p:cNvSpPr/>
              <p:nvPr/>
            </p:nvSpPr>
            <p:spPr bwMode="auto">
              <a:xfrm>
                <a:off x="8555493" y="3723177"/>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48" name="Group 47"/>
              <p:cNvGrpSpPr/>
              <p:nvPr/>
            </p:nvGrpSpPr>
            <p:grpSpPr>
              <a:xfrm>
                <a:off x="8576578" y="3743293"/>
                <a:ext cx="448973" cy="539640"/>
                <a:chOff x="-1083066" y="-2809147"/>
                <a:chExt cx="2066265" cy="2486802"/>
              </a:xfrm>
            </p:grpSpPr>
            <p:pic>
              <p:nvPicPr>
                <p:cNvPr id="49" name="Picture 4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50" name="Rectangle 49"/>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0" name="Group 19"/>
            <p:cNvGrpSpPr/>
            <p:nvPr/>
          </p:nvGrpSpPr>
          <p:grpSpPr>
            <a:xfrm>
              <a:off x="9881015" y="3723177"/>
              <a:ext cx="1295175" cy="567333"/>
              <a:chOff x="9888159" y="3723177"/>
              <a:chExt cx="1295175" cy="567333"/>
            </a:xfrm>
          </p:grpSpPr>
          <p:sp>
            <p:nvSpPr>
              <p:cNvPr id="51" name="Rectangle 50"/>
              <p:cNvSpPr/>
              <p:nvPr/>
            </p:nvSpPr>
            <p:spPr bwMode="auto">
              <a:xfrm>
                <a:off x="9888159" y="3723177"/>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52" name="Group 51"/>
              <p:cNvGrpSpPr/>
              <p:nvPr/>
            </p:nvGrpSpPr>
            <p:grpSpPr>
              <a:xfrm>
                <a:off x="9909244" y="3743293"/>
                <a:ext cx="448973" cy="539640"/>
                <a:chOff x="-1083066" y="-2809147"/>
                <a:chExt cx="2066265" cy="2486802"/>
              </a:xfrm>
            </p:grpSpPr>
            <p:pic>
              <p:nvPicPr>
                <p:cNvPr id="53" name="Picture 5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54" name="Rectangle 53"/>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8" name="Group 17"/>
            <p:cNvGrpSpPr/>
            <p:nvPr/>
          </p:nvGrpSpPr>
          <p:grpSpPr>
            <a:xfrm>
              <a:off x="8538163" y="4346576"/>
              <a:ext cx="1295175" cy="567333"/>
              <a:chOff x="8555493" y="4346576"/>
              <a:chExt cx="1295175" cy="567333"/>
            </a:xfrm>
          </p:grpSpPr>
          <p:sp>
            <p:nvSpPr>
              <p:cNvPr id="55" name="Rectangle 54"/>
              <p:cNvSpPr/>
              <p:nvPr/>
            </p:nvSpPr>
            <p:spPr bwMode="auto">
              <a:xfrm>
                <a:off x="8555493" y="4346576"/>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56" name="Group 55"/>
              <p:cNvGrpSpPr/>
              <p:nvPr/>
            </p:nvGrpSpPr>
            <p:grpSpPr>
              <a:xfrm>
                <a:off x="8576578" y="4366692"/>
                <a:ext cx="448973" cy="539640"/>
                <a:chOff x="-1083066" y="-2809147"/>
                <a:chExt cx="2066265" cy="2486802"/>
              </a:xfrm>
            </p:grpSpPr>
            <p:pic>
              <p:nvPicPr>
                <p:cNvPr id="57" name="Picture 5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58" name="Rectangle 57"/>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1" name="Group 20"/>
            <p:cNvGrpSpPr/>
            <p:nvPr/>
          </p:nvGrpSpPr>
          <p:grpSpPr>
            <a:xfrm>
              <a:off x="9881015" y="4344362"/>
              <a:ext cx="1295175" cy="567333"/>
              <a:chOff x="9888159" y="4346576"/>
              <a:chExt cx="1295175" cy="567333"/>
            </a:xfrm>
          </p:grpSpPr>
          <p:sp>
            <p:nvSpPr>
              <p:cNvPr id="59" name="Rectangle 58"/>
              <p:cNvSpPr/>
              <p:nvPr/>
            </p:nvSpPr>
            <p:spPr bwMode="auto">
              <a:xfrm>
                <a:off x="9888159" y="4346576"/>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60" name="Group 59"/>
              <p:cNvGrpSpPr/>
              <p:nvPr/>
            </p:nvGrpSpPr>
            <p:grpSpPr>
              <a:xfrm>
                <a:off x="9909244" y="4366692"/>
                <a:ext cx="448973" cy="539640"/>
                <a:chOff x="-1083066" y="-2809147"/>
                <a:chExt cx="2066265" cy="2486802"/>
              </a:xfrm>
            </p:grpSpPr>
            <p:pic>
              <p:nvPicPr>
                <p:cNvPr id="61" name="Picture 6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62" name="Rectangle 61"/>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9" name="Group 18"/>
            <p:cNvGrpSpPr/>
            <p:nvPr/>
          </p:nvGrpSpPr>
          <p:grpSpPr>
            <a:xfrm>
              <a:off x="8538164" y="4966705"/>
              <a:ext cx="1295175" cy="567333"/>
              <a:chOff x="8555493" y="4952417"/>
              <a:chExt cx="1295175" cy="567333"/>
            </a:xfrm>
          </p:grpSpPr>
          <p:sp>
            <p:nvSpPr>
              <p:cNvPr id="63" name="Rectangle 62"/>
              <p:cNvSpPr/>
              <p:nvPr/>
            </p:nvSpPr>
            <p:spPr bwMode="auto">
              <a:xfrm>
                <a:off x="8555493" y="4952417"/>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64" name="Group 63"/>
              <p:cNvGrpSpPr/>
              <p:nvPr/>
            </p:nvGrpSpPr>
            <p:grpSpPr>
              <a:xfrm>
                <a:off x="8576578" y="4972533"/>
                <a:ext cx="448973" cy="539640"/>
                <a:chOff x="-1083066" y="-2809147"/>
                <a:chExt cx="2066265" cy="2486802"/>
              </a:xfrm>
            </p:grpSpPr>
            <p:pic>
              <p:nvPicPr>
                <p:cNvPr id="65" name="Picture 6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66" name="Rectangle 65"/>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2" name="Group 21"/>
            <p:cNvGrpSpPr/>
            <p:nvPr/>
          </p:nvGrpSpPr>
          <p:grpSpPr>
            <a:xfrm>
              <a:off x="9881015" y="4966705"/>
              <a:ext cx="1295175" cy="567333"/>
              <a:chOff x="9888159" y="4952417"/>
              <a:chExt cx="1295175" cy="567333"/>
            </a:xfrm>
          </p:grpSpPr>
          <p:sp>
            <p:nvSpPr>
              <p:cNvPr id="67" name="Rectangle 66"/>
              <p:cNvSpPr/>
              <p:nvPr/>
            </p:nvSpPr>
            <p:spPr bwMode="auto">
              <a:xfrm>
                <a:off x="9888159" y="4952417"/>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Compute </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nvGrpSpPr>
              <p:cNvPr id="68" name="Group 67"/>
              <p:cNvGrpSpPr/>
              <p:nvPr/>
            </p:nvGrpSpPr>
            <p:grpSpPr>
              <a:xfrm>
                <a:off x="9909244" y="4972533"/>
                <a:ext cx="448973" cy="539640"/>
                <a:chOff x="-1083066" y="-2809147"/>
                <a:chExt cx="2066265" cy="2486802"/>
              </a:xfrm>
            </p:grpSpPr>
            <p:pic>
              <p:nvPicPr>
                <p:cNvPr id="69" name="Picture 6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3066" y="-2809147"/>
                  <a:ext cx="2066265" cy="2486802"/>
                </a:xfrm>
                <a:prstGeom prst="rect">
                  <a:avLst/>
                </a:prstGeom>
              </p:spPr>
            </p:pic>
            <p:sp>
              <p:nvSpPr>
                <p:cNvPr id="70" name="Rectangle 69"/>
                <p:cNvSpPr/>
                <p:nvPr/>
              </p:nvSpPr>
              <p:spPr bwMode="auto">
                <a:xfrm>
                  <a:off x="513958" y="-2696245"/>
                  <a:ext cx="312826" cy="486264"/>
                </a:xfrm>
                <a:prstGeom prst="rect">
                  <a:avLst/>
                </a:prstGeom>
                <a:solidFill>
                  <a:srgbClr val="F9F9F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71" name="Rectangle 70"/>
            <p:cNvSpPr/>
            <p:nvPr/>
          </p:nvSpPr>
          <p:spPr bwMode="auto">
            <a:xfrm>
              <a:off x="7188169" y="3718163"/>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Management</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sp>
          <p:nvSpPr>
            <p:cNvPr id="72" name="Rectangle 71"/>
            <p:cNvSpPr/>
            <p:nvPr/>
          </p:nvSpPr>
          <p:spPr bwMode="auto">
            <a:xfrm>
              <a:off x="7188169" y="4346576"/>
              <a:ext cx="1295175" cy="56733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18288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Control</a:t>
              </a:r>
            </a:p>
            <a:p>
              <a:pPr marL="0" marR="0" lvl="0" indent="0" algn="r" defTabSz="9324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Node</a:t>
              </a:r>
            </a:p>
          </p:txBody>
        </p:sp>
      </p:grpSp>
      <p:cxnSp>
        <p:nvCxnSpPr>
          <p:cNvPr id="75" name="Straight Connector 74"/>
          <p:cNvCxnSpPr/>
          <p:nvPr/>
        </p:nvCxnSpPr>
        <p:spPr>
          <a:xfrm>
            <a:off x="11289245" y="4609570"/>
            <a:ext cx="228600" cy="0"/>
          </a:xfrm>
          <a:prstGeom prst="line">
            <a:avLst/>
          </a:prstGeom>
          <a:ln w="41275">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2013805"/>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4279442" y="1645920"/>
            <a:ext cx="3731386" cy="4849537"/>
            <a:chOff x="3192947" y="1047750"/>
            <a:chExt cx="2743915" cy="3566160"/>
          </a:xfrm>
        </p:grpSpPr>
        <p:sp>
          <p:nvSpPr>
            <p:cNvPr id="52" name="Rectangle 51"/>
            <p:cNvSpPr/>
            <p:nvPr/>
          </p:nvSpPr>
          <p:spPr bwMode="auto">
            <a:xfrm>
              <a:off x="3192947" y="1870710"/>
              <a:ext cx="2743915"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67" name="Rectangle 66"/>
            <p:cNvSpPr/>
            <p:nvPr/>
          </p:nvSpPr>
          <p:spPr bwMode="auto">
            <a:xfrm>
              <a:off x="3192947" y="1047750"/>
              <a:ext cx="2743915" cy="822960"/>
            </a:xfrm>
            <a:prstGeom prst="rect">
              <a:avLst/>
            </a:prstGeom>
            <a:solidFill>
              <a:schemeClr val="bg2">
                <a:lumMod val="9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Next-generation </a:t>
              </a: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performance at scale</a:t>
              </a:r>
            </a:p>
          </p:txBody>
        </p:sp>
        <p:grpSp>
          <p:nvGrpSpPr>
            <p:cNvPr id="70" name="Group 69"/>
            <p:cNvGrpSpPr/>
            <p:nvPr/>
          </p:nvGrpSpPr>
          <p:grpSpPr>
            <a:xfrm>
              <a:off x="3761978" y="2189541"/>
              <a:ext cx="1912004" cy="2154273"/>
              <a:chOff x="3761978" y="2189541"/>
              <a:chExt cx="1912004" cy="2154273"/>
            </a:xfrm>
          </p:grpSpPr>
          <p:grpSp>
            <p:nvGrpSpPr>
              <p:cNvPr id="71" name="Group 70"/>
              <p:cNvGrpSpPr>
                <a:grpSpLocks noChangeAspect="1"/>
              </p:cNvGrpSpPr>
              <p:nvPr/>
            </p:nvGrpSpPr>
            <p:grpSpPr>
              <a:xfrm>
                <a:off x="5015696" y="3516528"/>
                <a:ext cx="658286" cy="827286"/>
                <a:chOff x="8565643" y="1239551"/>
                <a:chExt cx="1313364" cy="1325562"/>
              </a:xfrm>
            </p:grpSpPr>
            <p:sp>
              <p:nvSpPr>
                <p:cNvPr id="84" name="Oval 122"/>
                <p:cNvSpPr>
                  <a:spLocks noChangeArrowheads="1"/>
                </p:cNvSpPr>
                <p:nvPr/>
              </p:nvSpPr>
              <p:spPr bwMode="auto">
                <a:xfrm>
                  <a:off x="8565643" y="1239551"/>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6" name="Freeform 123"/>
                <p:cNvSpPr>
                  <a:spLocks noEditPoints="1"/>
                </p:cNvSpPr>
                <p:nvPr/>
              </p:nvSpPr>
              <p:spPr bwMode="auto">
                <a:xfrm>
                  <a:off x="8565643" y="1369726"/>
                  <a:ext cx="1313364" cy="119538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2" name="Group 71"/>
              <p:cNvGrpSpPr>
                <a:grpSpLocks noChangeAspect="1"/>
              </p:cNvGrpSpPr>
              <p:nvPr/>
            </p:nvGrpSpPr>
            <p:grpSpPr>
              <a:xfrm>
                <a:off x="4344632" y="3717965"/>
                <a:ext cx="437418" cy="563972"/>
                <a:chOff x="8395629" y="1265358"/>
                <a:chExt cx="1280159" cy="1325561"/>
              </a:xfrm>
            </p:grpSpPr>
            <p:sp>
              <p:nvSpPr>
                <p:cNvPr id="81" name="Oval 122"/>
                <p:cNvSpPr>
                  <a:spLocks noChangeArrowheads="1"/>
                </p:cNvSpPr>
                <p:nvPr/>
              </p:nvSpPr>
              <p:spPr bwMode="auto">
                <a:xfrm>
                  <a:off x="8413085" y="1265358"/>
                  <a:ext cx="1262694" cy="2269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2" name="Freeform 123"/>
                <p:cNvSpPr>
                  <a:spLocks noEditPoints="1"/>
                </p:cNvSpPr>
                <p:nvPr/>
              </p:nvSpPr>
              <p:spPr bwMode="auto">
                <a:xfrm>
                  <a:off x="8395629" y="1452680"/>
                  <a:ext cx="1280159" cy="113823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3" name="Group 72"/>
              <p:cNvGrpSpPr>
                <a:grpSpLocks noChangeAspect="1"/>
              </p:cNvGrpSpPr>
              <p:nvPr/>
            </p:nvGrpSpPr>
            <p:grpSpPr>
              <a:xfrm>
                <a:off x="3761978" y="3854382"/>
                <a:ext cx="345642" cy="387207"/>
                <a:chOff x="6483313" y="1415507"/>
                <a:chExt cx="1338460" cy="1204203"/>
              </a:xfrm>
            </p:grpSpPr>
            <p:sp>
              <p:nvSpPr>
                <p:cNvPr id="78" name="Oval 122"/>
                <p:cNvSpPr>
                  <a:spLocks noChangeArrowheads="1"/>
                </p:cNvSpPr>
                <p:nvPr/>
              </p:nvSpPr>
              <p:spPr bwMode="auto">
                <a:xfrm>
                  <a:off x="6500791" y="1415507"/>
                  <a:ext cx="1320982" cy="1873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0" name="Freeform 123"/>
                <p:cNvSpPr>
                  <a:spLocks noEditPoints="1"/>
                </p:cNvSpPr>
                <p:nvPr/>
              </p:nvSpPr>
              <p:spPr bwMode="auto">
                <a:xfrm>
                  <a:off x="6483313" y="1569357"/>
                  <a:ext cx="1338449" cy="105035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cxnSp>
            <p:nvCxnSpPr>
              <p:cNvPr id="74" name="Straight Connector 73"/>
              <p:cNvCxnSpPr/>
              <p:nvPr/>
            </p:nvCxnSpPr>
            <p:spPr>
              <a:xfrm flipH="1">
                <a:off x="4605285" y="3206453"/>
                <a:ext cx="89662" cy="331822"/>
              </a:xfrm>
              <a:prstGeom prst="line">
                <a:avLst/>
              </a:prstGeom>
              <a:noFill/>
              <a:ln w="25400" cap="flat" cmpd="sng" algn="ctr">
                <a:solidFill>
                  <a:srgbClr val="FFFFFF"/>
                </a:solidFill>
                <a:prstDash val="sysDash"/>
                <a:headEnd type="none" w="lg" len="lg"/>
                <a:tailEnd type="none" w="lg" len="lg"/>
              </a:ln>
              <a:effectLst/>
            </p:spPr>
          </p:cxnSp>
          <p:cxnSp>
            <p:nvCxnSpPr>
              <p:cNvPr id="75" name="Straight Connector 74"/>
              <p:cNvCxnSpPr/>
              <p:nvPr/>
            </p:nvCxnSpPr>
            <p:spPr>
              <a:xfrm>
                <a:off x="4956164" y="3172569"/>
                <a:ext cx="185001" cy="331822"/>
              </a:xfrm>
              <a:prstGeom prst="line">
                <a:avLst/>
              </a:prstGeom>
              <a:noFill/>
              <a:ln w="25400" cap="flat" cmpd="sng" algn="ctr">
                <a:solidFill>
                  <a:srgbClr val="FFFFFF"/>
                </a:solidFill>
                <a:prstDash val="sysDash"/>
                <a:headEnd type="none" w="lg" len="lg"/>
                <a:tailEnd type="none" w="lg" len="lg"/>
              </a:ln>
              <a:effectLst/>
            </p:spPr>
          </p:cxnSp>
          <p:cxnSp>
            <p:nvCxnSpPr>
              <p:cNvPr id="76" name="Straight Connector 75"/>
              <p:cNvCxnSpPr/>
              <p:nvPr/>
            </p:nvCxnSpPr>
            <p:spPr>
              <a:xfrm flipH="1">
                <a:off x="4162370" y="3129392"/>
                <a:ext cx="236781" cy="325916"/>
              </a:xfrm>
              <a:prstGeom prst="line">
                <a:avLst/>
              </a:prstGeom>
              <a:noFill/>
              <a:ln w="25400" cap="flat" cmpd="sng" algn="ctr">
                <a:solidFill>
                  <a:srgbClr val="FFFFFF"/>
                </a:solidFill>
                <a:prstDash val="sysDash"/>
                <a:headEnd type="none" w="lg" len="lg"/>
                <a:tailEnd type="none" w="lg" len="lg"/>
              </a:ln>
              <a:effectLst/>
            </p:spPr>
          </p:cxnSp>
          <p:pic>
            <p:nvPicPr>
              <p:cNvPr id="77" name="Picture 2" descr="C:\Users\sigurdg\Desktop\Scalable.png"/>
              <p:cNvPicPr>
                <a:picLocks noChangeAspect="1" noChangeArrowheads="1"/>
              </p:cNvPicPr>
              <p:nvPr/>
            </p:nvPicPr>
            <p:blipFill>
              <a:blip r:embed="rId3" cstate="print"/>
              <a:srcRect/>
              <a:stretch>
                <a:fillRect/>
              </a:stretch>
            </p:blipFill>
            <p:spPr bwMode="auto">
              <a:xfrm>
                <a:off x="4296856" y="2189541"/>
                <a:ext cx="796181" cy="737395"/>
              </a:xfrm>
              <a:prstGeom prst="rect">
                <a:avLst/>
              </a:prstGeom>
              <a:noFill/>
              <a:ln>
                <a:noFill/>
              </a:ln>
            </p:spPr>
          </p:pic>
        </p:grpSp>
      </p:grpSp>
      <p:grpSp>
        <p:nvGrpSpPr>
          <p:cNvPr id="87" name="Group 86"/>
          <p:cNvGrpSpPr/>
          <p:nvPr/>
        </p:nvGrpSpPr>
        <p:grpSpPr>
          <a:xfrm>
            <a:off x="426720" y="1645920"/>
            <a:ext cx="3731386" cy="4849537"/>
            <a:chOff x="359806" y="1047750"/>
            <a:chExt cx="2743915" cy="3566160"/>
          </a:xfrm>
        </p:grpSpPr>
        <p:sp>
          <p:nvSpPr>
            <p:cNvPr id="88" name="Rectangle 87"/>
            <p:cNvSpPr/>
            <p:nvPr/>
          </p:nvSpPr>
          <p:spPr bwMode="auto">
            <a:xfrm>
              <a:off x="359806" y="1870710"/>
              <a:ext cx="2743915" cy="2743200"/>
            </a:xfrm>
            <a:prstGeom prst="rect">
              <a:avLst/>
            </a:prstGeom>
            <a:solidFill>
              <a:schemeClr val="bg1">
                <a:lumMod val="85000"/>
              </a:schemeClr>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89" name="Rectangle 88"/>
            <p:cNvSpPr/>
            <p:nvPr/>
          </p:nvSpPr>
          <p:spPr bwMode="auto">
            <a:xfrm>
              <a:off x="359806" y="1047750"/>
              <a:ext cx="2743915" cy="822960"/>
            </a:xfrm>
            <a:prstGeom prst="rect">
              <a:avLst/>
            </a:prstGeom>
            <a:solidFill>
              <a:schemeClr val="bg2">
                <a:lumMod val="9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Enterprise-ready Big Data</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endParaRPr>
            </a:p>
          </p:txBody>
        </p:sp>
        <p:grpSp>
          <p:nvGrpSpPr>
            <p:cNvPr id="90" name="Group 89"/>
            <p:cNvGrpSpPr/>
            <p:nvPr/>
          </p:nvGrpSpPr>
          <p:grpSpPr>
            <a:xfrm>
              <a:off x="829268" y="2267017"/>
              <a:ext cx="1631414" cy="656556"/>
              <a:chOff x="-2963888" y="3484267"/>
              <a:chExt cx="2174652" cy="875408"/>
            </a:xfrm>
          </p:grpSpPr>
          <p:grpSp>
            <p:nvGrpSpPr>
              <p:cNvPr id="102" name="Group 101"/>
              <p:cNvGrpSpPr/>
              <p:nvPr/>
            </p:nvGrpSpPr>
            <p:grpSpPr>
              <a:xfrm>
                <a:off x="-2963888" y="3484267"/>
                <a:ext cx="1358608" cy="875408"/>
                <a:chOff x="-2963888" y="3484267"/>
                <a:chExt cx="1358608" cy="875408"/>
              </a:xfrm>
            </p:grpSpPr>
            <p:sp>
              <p:nvSpPr>
                <p:cNvPr id="106" name="Freeform 27"/>
                <p:cNvSpPr>
                  <a:spLocks noChangeAspect="1" noEditPoints="1"/>
                </p:cNvSpPr>
                <p:nvPr/>
              </p:nvSpPr>
              <p:spPr bwMode="black">
                <a:xfrm>
                  <a:off x="-2963888" y="3484267"/>
                  <a:ext cx="1358608" cy="875408"/>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rgbClr val="FFFFFF"/>
                </a:solidFill>
                <a:extLst/>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7" name="Freeform 78"/>
                <p:cNvSpPr>
                  <a:spLocks noChangeAspect="1" noEditPoints="1"/>
                </p:cNvSpPr>
                <p:nvPr/>
              </p:nvSpPr>
              <p:spPr bwMode="black">
                <a:xfrm>
                  <a:off x="-2451120" y="3669130"/>
                  <a:ext cx="345230" cy="36576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03" name="Group 102"/>
              <p:cNvGrpSpPr/>
              <p:nvPr/>
            </p:nvGrpSpPr>
            <p:grpSpPr>
              <a:xfrm>
                <a:off x="-1239759" y="3484267"/>
                <a:ext cx="450523" cy="868572"/>
                <a:chOff x="-1239759" y="3484267"/>
                <a:chExt cx="450523" cy="868572"/>
              </a:xfrm>
            </p:grpSpPr>
            <p:sp>
              <p:nvSpPr>
                <p:cNvPr id="104" name="Freeform 48"/>
                <p:cNvSpPr>
                  <a:spLocks noEditPoints="1"/>
                </p:cNvSpPr>
                <p:nvPr/>
              </p:nvSpPr>
              <p:spPr bwMode="black">
                <a:xfrm>
                  <a:off x="-1239759" y="3484267"/>
                  <a:ext cx="450523" cy="868572"/>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path>
                  </a:pathLst>
                </a:custGeom>
                <a:solidFill>
                  <a:srgbClr val="FFFFFF"/>
                </a:solidFill>
                <a:ln>
                  <a:noFill/>
                </a:ln>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5" name="Freeform 78"/>
                <p:cNvSpPr>
                  <a:spLocks noChangeAspect="1" noEditPoints="1"/>
                </p:cNvSpPr>
                <p:nvPr/>
              </p:nvSpPr>
              <p:spPr bwMode="black">
                <a:xfrm>
                  <a:off x="-1143963" y="3728091"/>
                  <a:ext cx="258923" cy="27432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pic>
          <p:nvPicPr>
            <p:cNvPr id="96" name="Picture 2"/>
            <p:cNvPicPr>
              <a:picLocks noChangeAspect="1" noChangeArrowheads="1"/>
            </p:cNvPicPr>
            <p:nvPr/>
          </p:nvPicPr>
          <p:blipFill>
            <a:blip r:embed="rId4" cstate="screen">
              <a:extLst>
                <a:ext uri="{28A0092B-C50C-407E-A947-70E740481C1C}">
                  <a14:useLocalDpi xmlns:a14="http://schemas.microsoft.com/office/drawing/2010/main" val="0"/>
                </a:ext>
              </a:extLst>
            </a:blip>
            <a:stretch>
              <a:fillRect/>
            </a:stretch>
          </p:blipFill>
          <p:spPr bwMode="auto">
            <a:xfrm>
              <a:off x="542407" y="3392635"/>
              <a:ext cx="1189356" cy="880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7" name="Straight Connector 96"/>
            <p:cNvCxnSpPr/>
            <p:nvPr/>
          </p:nvCxnSpPr>
          <p:spPr>
            <a:xfrm flipH="1">
              <a:off x="2139409" y="3014237"/>
              <a:ext cx="103109" cy="331822"/>
            </a:xfrm>
            <a:prstGeom prst="line">
              <a:avLst/>
            </a:prstGeom>
            <a:noFill/>
            <a:ln w="25400" cap="flat" cmpd="sng" algn="ctr">
              <a:solidFill>
                <a:srgbClr val="FFFFFF"/>
              </a:solidFill>
              <a:prstDash val="sysDash"/>
              <a:headEnd type="none" w="lg" len="lg"/>
              <a:tailEnd type="none" w="lg" len="lg"/>
            </a:ln>
            <a:effectLst/>
          </p:spPr>
        </p:cxnSp>
        <p:cxnSp>
          <p:nvCxnSpPr>
            <p:cNvPr id="98" name="Straight Connector 97"/>
            <p:cNvCxnSpPr/>
            <p:nvPr/>
          </p:nvCxnSpPr>
          <p:spPr>
            <a:xfrm>
              <a:off x="1325329" y="3014237"/>
              <a:ext cx="106689" cy="325916"/>
            </a:xfrm>
            <a:prstGeom prst="line">
              <a:avLst/>
            </a:prstGeom>
            <a:noFill/>
            <a:ln w="25400" cap="flat" cmpd="sng" algn="ctr">
              <a:solidFill>
                <a:srgbClr val="FFFFFF"/>
              </a:solidFill>
              <a:prstDash val="sysDash"/>
              <a:headEnd type="none" w="lg" len="lg"/>
              <a:tailEnd type="none" w="lg" len="lg"/>
            </a:ln>
            <a:effectLst/>
          </p:spPr>
        </p:cxnSp>
        <p:grpSp>
          <p:nvGrpSpPr>
            <p:cNvPr id="99" name="Group 98"/>
            <p:cNvGrpSpPr>
              <a:grpSpLocks noChangeAspect="1"/>
            </p:cNvGrpSpPr>
            <p:nvPr/>
          </p:nvGrpSpPr>
          <p:grpSpPr>
            <a:xfrm>
              <a:off x="1962549" y="3455309"/>
              <a:ext cx="638879" cy="802896"/>
              <a:chOff x="5803618" y="1201523"/>
              <a:chExt cx="1313364" cy="1325562"/>
            </a:xfrm>
          </p:grpSpPr>
          <p:sp>
            <p:nvSpPr>
              <p:cNvPr id="100" name="Oval 122"/>
              <p:cNvSpPr>
                <a:spLocks noChangeArrowheads="1"/>
              </p:cNvSpPr>
              <p:nvPr/>
            </p:nvSpPr>
            <p:spPr bwMode="auto">
              <a:xfrm>
                <a:off x="5803618" y="1201523"/>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01" name="Freeform 123"/>
              <p:cNvSpPr>
                <a:spLocks noEditPoints="1"/>
              </p:cNvSpPr>
              <p:nvPr/>
            </p:nvSpPr>
            <p:spPr bwMode="auto">
              <a:xfrm>
                <a:off x="5803618" y="1331699"/>
                <a:ext cx="1313364" cy="119538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grpSp>
        <p:nvGrpSpPr>
          <p:cNvPr id="108" name="Group 107"/>
          <p:cNvGrpSpPr/>
          <p:nvPr/>
        </p:nvGrpSpPr>
        <p:grpSpPr>
          <a:xfrm>
            <a:off x="8122641" y="1645920"/>
            <a:ext cx="3731386" cy="4849537"/>
            <a:chOff x="6019085" y="1047750"/>
            <a:chExt cx="2743915" cy="3566160"/>
          </a:xfrm>
        </p:grpSpPr>
        <p:grpSp>
          <p:nvGrpSpPr>
            <p:cNvPr id="110" name="Group 109"/>
            <p:cNvGrpSpPr/>
            <p:nvPr/>
          </p:nvGrpSpPr>
          <p:grpSpPr>
            <a:xfrm>
              <a:off x="6019085" y="1047750"/>
              <a:ext cx="2743915" cy="3566160"/>
              <a:chOff x="4264819" y="1554480"/>
              <a:chExt cx="3657600" cy="4754880"/>
            </a:xfrm>
          </p:grpSpPr>
          <p:sp>
            <p:nvSpPr>
              <p:cNvPr id="114" name="Rectangle 113"/>
              <p:cNvSpPr/>
              <p:nvPr/>
            </p:nvSpPr>
            <p:spPr bwMode="auto">
              <a:xfrm>
                <a:off x="4264819" y="2651760"/>
                <a:ext cx="3657600" cy="3657600"/>
              </a:xfrm>
              <a:prstGeom prst="rect">
                <a:avLst/>
              </a:prstGeom>
              <a:solidFill>
                <a:schemeClr val="tx2"/>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115" name="Rectangle 114"/>
              <p:cNvSpPr/>
              <p:nvPr/>
            </p:nvSpPr>
            <p:spPr bwMode="auto">
              <a:xfrm>
                <a:off x="4264819" y="1554480"/>
                <a:ext cx="3657600" cy="109728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Engineered for</a:t>
                </a:r>
                <a:b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b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optimal value</a:t>
                </a:r>
              </a:p>
            </p:txBody>
          </p:sp>
        </p:grpSp>
        <p:grpSp>
          <p:nvGrpSpPr>
            <p:cNvPr id="111" name="Group 110"/>
            <p:cNvGrpSpPr/>
            <p:nvPr/>
          </p:nvGrpSpPr>
          <p:grpSpPr>
            <a:xfrm>
              <a:off x="6728575" y="2189542"/>
              <a:ext cx="1399699" cy="2117374"/>
              <a:chOff x="6728575" y="2189542"/>
              <a:chExt cx="1399699" cy="2117374"/>
            </a:xfrm>
          </p:grpSpPr>
          <p:pic>
            <p:nvPicPr>
              <p:cNvPr id="112" name="Picture 111" descr="\\MAGNUM\Projects\Microsoft\Cloud Power FY12\Design\ICONS_PNG\Lower_Energy_Costs.png"/>
              <p:cNvPicPr>
                <a:picLocks noChangeAspect="1" noChangeArrowheads="1"/>
              </p:cNvPicPr>
              <p:nvPr/>
            </p:nvPicPr>
            <p:blipFill>
              <a:blip r:embed="rId5" cstate="print">
                <a:lum bright="100000"/>
              </a:blip>
              <a:srcRect/>
              <a:stretch>
                <a:fillRect/>
              </a:stretch>
            </p:blipFill>
            <p:spPr bwMode="auto">
              <a:xfrm>
                <a:off x="6728575" y="3101964"/>
                <a:ext cx="1399699" cy="1204952"/>
              </a:xfrm>
              <a:prstGeom prst="rect">
                <a:avLst/>
              </a:prstGeom>
              <a:noFill/>
            </p:spPr>
          </p:pic>
          <p:pic>
            <p:nvPicPr>
              <p:cNvPr id="113" name="Picture 2" descr="\\MAGNUM\Projects\Microsoft\Cloud Power FY12\Design\ICONS_PNG\Tower.png"/>
              <p:cNvPicPr>
                <a:picLocks noChangeAspect="1" noChangeArrowheads="1"/>
              </p:cNvPicPr>
              <p:nvPr/>
            </p:nvPicPr>
            <p:blipFill rotWithShape="1">
              <a:blip r:embed="rId6" cstate="print">
                <a:lum bright="100000"/>
              </a:blip>
              <a:srcRect l="25122" t="8964" r="25122" b="8964"/>
              <a:stretch/>
            </p:blipFill>
            <p:spPr bwMode="auto">
              <a:xfrm>
                <a:off x="7070770" y="2189542"/>
                <a:ext cx="760744" cy="1106538"/>
              </a:xfrm>
              <a:prstGeom prst="rect">
                <a:avLst/>
              </a:prstGeom>
              <a:noFill/>
            </p:spPr>
          </p:pic>
        </p:grpSp>
      </p:grpSp>
      <p:sp>
        <p:nvSpPr>
          <p:cNvPr id="47" name="Title 1"/>
          <p:cNvSpPr txBox="1">
            <a:spLocks/>
          </p:cNvSpPr>
          <p:nvPr/>
        </p:nvSpPr>
        <p:spPr>
          <a:xfrm>
            <a:off x="274320" y="292608"/>
            <a:ext cx="11887200" cy="946413"/>
          </a:xfrm>
          <a:prstGeom prst="rect">
            <a:avLst/>
          </a:prstGeom>
        </p:spPr>
        <p:txBody>
          <a:bodyPr lIns="146304" tIns="91440" rIns="146304" bIns="91440"/>
          <a:lstStyle>
            <a:lvl1pPr algn="l" defTabSz="914400" rtl="0" eaLnBrk="1" latinLnBrk="0" hangingPunct="1">
              <a:spcBef>
                <a:spcPct val="0"/>
              </a:spcBef>
              <a:buNone/>
              <a:defRPr sz="36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Microsoft Analytics Platform System</a:t>
            </a:r>
            <a:b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The turnkey modern data warehouse appliance</a:t>
            </a:r>
            <a:b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br>
            <a:endParaRPr kumimoji="0" lang="en-US" sz="2200" b="0" i="0" u="none" strike="noStrike" kern="1200" cap="none" spc="0" normalizeH="0" baseline="0" noProof="0" dirty="0">
              <a:ln>
                <a:noFill/>
              </a:ln>
              <a:solidFill>
                <a:srgbClr val="DC3C00"/>
              </a:solidFill>
              <a:effectLst/>
              <a:uLnTx/>
              <a:uFillTx/>
              <a:latin typeface="Segoe UI Light"/>
              <a:ea typeface="+mj-ea"/>
              <a:cs typeface="+mj-cs"/>
            </a:endParaRPr>
          </a:p>
        </p:txBody>
      </p:sp>
    </p:spTree>
    <p:extLst>
      <p:ext uri="{BB962C8B-B14F-4D97-AF65-F5344CB8AC3E}">
        <p14:creationId xmlns:p14="http://schemas.microsoft.com/office/powerpoint/2010/main" val="3040661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p:cNvGrpSpPr/>
          <p:nvPr/>
        </p:nvGrpSpPr>
        <p:grpSpPr>
          <a:xfrm>
            <a:off x="11502989" y="181339"/>
            <a:ext cx="801334" cy="1135530"/>
            <a:chOff x="6579053" y="2364378"/>
            <a:chExt cx="1178541" cy="1942537"/>
          </a:xfrm>
        </p:grpSpPr>
        <p:pic>
          <p:nvPicPr>
            <p:cNvPr id="50" name="Picture 49" descr="\\MAGNUM\Projects\Microsoft\Cloud Power FY12\Design\ICONS_PNG\Lower_Energy_Costs.png"/>
            <p:cNvPicPr>
              <a:picLocks noChangeAspect="1" noChangeArrowheads="1"/>
            </p:cNvPicPr>
            <p:nvPr/>
          </p:nvPicPr>
          <p:blipFill>
            <a:blip r:embed="rId3" cstate="print">
              <a:lum bright="100000"/>
            </a:blip>
            <a:srcRect/>
            <a:stretch>
              <a:fillRect/>
            </a:stretch>
          </p:blipFill>
          <p:spPr bwMode="auto">
            <a:xfrm>
              <a:off x="6579053" y="3292350"/>
              <a:ext cx="1178541" cy="1014565"/>
            </a:xfrm>
            <a:prstGeom prst="rect">
              <a:avLst/>
            </a:prstGeom>
            <a:noFill/>
          </p:spPr>
        </p:pic>
        <p:pic>
          <p:nvPicPr>
            <p:cNvPr id="51" name="Picture 2" descr="\\MAGNUM\Projects\Microsoft\Cloud Power FY12\Design\ICONS_PNG\Tower.png"/>
            <p:cNvPicPr>
              <a:picLocks noChangeAspect="1" noChangeArrowheads="1"/>
            </p:cNvPicPr>
            <p:nvPr/>
          </p:nvPicPr>
          <p:blipFill rotWithShape="1">
            <a:blip r:embed="rId4" cstate="print">
              <a:lum bright="100000"/>
            </a:blip>
            <a:srcRect l="25122" t="8964" r="25122" b="8964"/>
            <a:stretch/>
          </p:blipFill>
          <p:spPr bwMode="auto">
            <a:xfrm>
              <a:off x="6921248" y="2364378"/>
              <a:ext cx="640544" cy="931701"/>
            </a:xfrm>
            <a:prstGeom prst="rect">
              <a:avLst/>
            </a:prstGeom>
            <a:noFill/>
          </p:spPr>
        </p:pic>
      </p:grpSp>
      <p:sp>
        <p:nvSpPr>
          <p:cNvPr id="18" name="Title 1"/>
          <p:cNvSpPr>
            <a:spLocks noGrp="1"/>
          </p:cNvSpPr>
          <p:nvPr>
            <p:ph type="title"/>
          </p:nvPr>
        </p:nvSpPr>
        <p:spPr>
          <a:xfrm>
            <a:off x="274320" y="292608"/>
            <a:ext cx="11887200" cy="946413"/>
          </a:xfrm>
        </p:spPr>
        <p:txBody>
          <a:bodyPr/>
          <a:lstStyle/>
          <a:p>
            <a:r>
              <a:rPr lang="en-US" sz="3600" dirty="0"/>
              <a:t>Lowest </a:t>
            </a:r>
            <a:r>
              <a:rPr lang="en-US" sz="3600" dirty="0" smtClean="0"/>
              <a:t>price per TB for data warehouse appliance with APS</a:t>
            </a:r>
            <a:br>
              <a:rPr lang="en-US" sz="3600" dirty="0" smtClean="0"/>
            </a:br>
            <a:r>
              <a:rPr lang="en-GB" sz="2400" kern="0" spc="-39" dirty="0" smtClean="0">
                <a:solidFill>
                  <a:schemeClr val="accent4"/>
                </a:solidFill>
              </a:rPr>
              <a:t>High performance using commodity hardware</a:t>
            </a:r>
            <a:r>
              <a:rPr lang="en-GB" sz="2400" kern="0" spc="-39" dirty="0">
                <a:solidFill>
                  <a:schemeClr val="accent4"/>
                </a:solidFill>
              </a:rPr>
              <a:t/>
            </a:r>
            <a:br>
              <a:rPr lang="en-GB" sz="2400" kern="0" spc="-39" dirty="0">
                <a:solidFill>
                  <a:schemeClr val="accent4"/>
                </a:solidFill>
              </a:rPr>
            </a:br>
            <a:endParaRPr lang="en-US" sz="2200" dirty="0">
              <a:solidFill>
                <a:schemeClr val="accent4"/>
              </a:solidFill>
            </a:endParaRPr>
          </a:p>
        </p:txBody>
      </p:sp>
      <p:sp>
        <p:nvSpPr>
          <p:cNvPr id="40" name="Rectangle 39"/>
          <p:cNvSpPr/>
          <p:nvPr/>
        </p:nvSpPr>
        <p:spPr>
          <a:xfrm>
            <a:off x="457200" y="2285264"/>
            <a:ext cx="5326144" cy="3669766"/>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35" name="TextBox 34"/>
          <p:cNvSpPr txBox="1"/>
          <p:nvPr/>
        </p:nvSpPr>
        <p:spPr>
          <a:xfrm>
            <a:off x="274320" y="1657131"/>
            <a:ext cx="5221443" cy="506901"/>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2353" b="0" i="0" u="none" strike="noStrike" kern="0" cap="none" spc="-38" normalizeH="0" baseline="0" noProof="0" dirty="0">
                <a:ln>
                  <a:noFill/>
                </a:ln>
                <a:solidFill>
                  <a:srgbClr val="505050"/>
                </a:solidFill>
                <a:effectLst/>
                <a:uLnTx/>
                <a:uFillTx/>
                <a:latin typeface="Segoe UI Light"/>
                <a:ea typeface="+mn-ea"/>
                <a:cs typeface="+mn-cs"/>
              </a:rPr>
              <a:t>Price per terabyte for leading vendors</a:t>
            </a:r>
          </a:p>
        </p:txBody>
      </p:sp>
      <p:sp>
        <p:nvSpPr>
          <p:cNvPr id="25" name="Slide Number Placeholder 4"/>
          <p:cNvSpPr txBox="1">
            <a:spLocks/>
          </p:cNvSpPr>
          <p:nvPr/>
        </p:nvSpPr>
        <p:spPr>
          <a:xfrm>
            <a:off x="15340602" y="6460777"/>
            <a:ext cx="566656" cy="136506"/>
          </a:xfrm>
          <a:prstGeom prst="rect">
            <a:avLst/>
          </a:prstGeom>
        </p:spPr>
        <p:txBody>
          <a:bodyPr vert="horz" lIns="91440" tIns="0" rIns="0" bIns="0" rtlCol="0" anchor="ctr"/>
          <a:lstStyle>
            <a:defPPr>
              <a:defRPr lang="en-US"/>
            </a:defPPr>
            <a:lvl1pPr marL="0" algn="r" defTabSz="932742" rtl="0" eaLnBrk="1" latinLnBrk="0" hangingPunct="1">
              <a:defRPr lang="en-US" sz="900" b="0" kern="1200" smtClean="0">
                <a:solidFill>
                  <a:schemeClr val="bg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r" defTabSz="932742"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smtClean="0">
                <a:ln>
                  <a:noFill/>
                </a:ln>
                <a:solidFill>
                  <a:srgbClr val="FFFFFF"/>
                </a:solidFill>
                <a:effectLst/>
                <a:uLnTx/>
                <a:uFillTx/>
                <a:latin typeface="Segoe UI"/>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26</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26" name="TextBox 25"/>
          <p:cNvSpPr txBox="1"/>
          <p:nvPr/>
        </p:nvSpPr>
        <p:spPr>
          <a:xfrm>
            <a:off x="6330311" y="1992216"/>
            <a:ext cx="3904772" cy="2431435"/>
          </a:xfrm>
          <a:prstGeom prst="rect">
            <a:avLst/>
          </a:prstGeom>
          <a:noFill/>
        </p:spPr>
        <p:txBody>
          <a:bodyPr wrap="square" lIns="0" tIns="0" rIns="0" bIns="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505050"/>
                </a:solidFill>
                <a:effectLst/>
                <a:uLnTx/>
                <a:uFillTx/>
                <a:latin typeface="Segoe UI Light"/>
                <a:ea typeface="+mn-ea"/>
                <a:cs typeface="+mn-cs"/>
              </a:rPr>
              <a:t>Significantly </a:t>
            </a:r>
            <a:r>
              <a:rPr kumimoji="0" lang="en-US" sz="4000" b="0" i="0" u="none" strike="noStrike" kern="1200" cap="none" spc="0" normalizeH="0" baseline="0" noProof="0" dirty="0" smtClean="0">
                <a:ln>
                  <a:noFill/>
                </a:ln>
                <a:solidFill>
                  <a:srgbClr val="505050"/>
                </a:solidFill>
                <a:effectLst/>
                <a:uLnTx/>
                <a:uFillTx/>
                <a:latin typeface="Segoe UI Light"/>
                <a:ea typeface="+mn-ea"/>
                <a:cs typeface="+mn-cs"/>
              </a:rPr>
              <a:t>lower price per terabyte </a:t>
            </a:r>
            <a:r>
              <a:rPr kumimoji="0" lang="en-US" sz="2400" b="0" i="0" u="none" strike="noStrike" kern="1200" cap="none" spc="0" normalizeH="0" baseline="0" noProof="0" dirty="0" smtClean="0">
                <a:ln>
                  <a:noFill/>
                </a:ln>
                <a:solidFill>
                  <a:srgbClr val="505050"/>
                </a:solidFill>
                <a:effectLst/>
                <a:uLnTx/>
                <a:uFillTx/>
                <a:latin typeface="Segoe UI Light"/>
                <a:ea typeface="+mn-ea"/>
                <a:cs typeface="+mn-cs"/>
              </a:rPr>
              <a:t>than </a:t>
            </a:r>
            <a:r>
              <a:rPr kumimoji="0" lang="en-US" sz="2400" b="0" i="0" u="none" strike="noStrike" kern="1200" cap="none" spc="0" normalizeH="0" baseline="0" noProof="0" dirty="0">
                <a:ln>
                  <a:noFill/>
                </a:ln>
                <a:solidFill>
                  <a:srgbClr val="505050"/>
                </a:solidFill>
                <a:effectLst/>
                <a:uLnTx/>
                <a:uFillTx/>
                <a:latin typeface="Segoe UI Light"/>
                <a:ea typeface="+mn-ea"/>
                <a:cs typeface="+mn-cs"/>
              </a:rPr>
              <a:t>the closest competitor</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505050"/>
              </a:solidFill>
              <a:effectLst/>
              <a:uLnTx/>
              <a:uFillTx/>
              <a:latin typeface="Segoe UI Light"/>
              <a:ea typeface="+mn-ea"/>
              <a:cs typeface="+mn-cs"/>
            </a:endParaRPr>
          </a:p>
        </p:txBody>
      </p:sp>
      <p:sp>
        <p:nvSpPr>
          <p:cNvPr id="61" name="TextBox 60"/>
          <p:cNvSpPr txBox="1"/>
          <p:nvPr/>
        </p:nvSpPr>
        <p:spPr>
          <a:xfrm>
            <a:off x="774441" y="2430439"/>
            <a:ext cx="4670282" cy="374935"/>
          </a:xfrm>
          <a:prstGeom prst="rect">
            <a:avLst/>
          </a:prstGeom>
          <a:noFill/>
        </p:spPr>
        <p:txBody>
          <a:bodyPr wrap="square" lIns="179285" tIns="179285" rIns="0" bIns="0" rtlCol="0">
            <a:spAutoFit/>
          </a:bodyPr>
          <a:lstStyle/>
          <a:p>
            <a:pPr marL="0" marR="0" lvl="0" indent="0" algn="ctr" defTabSz="1218060" rtl="0" eaLnBrk="1" fontAlgn="auto" latinLnBrk="0" hangingPunct="1">
              <a:lnSpc>
                <a:spcPct val="90000"/>
              </a:lnSpc>
              <a:spcBef>
                <a:spcPts val="0"/>
              </a:spcBef>
              <a:spcAft>
                <a:spcPts val="0"/>
              </a:spcAft>
              <a:buClrTx/>
              <a:buSzTx/>
              <a:buFontTx/>
              <a:buNone/>
              <a:tabLst/>
              <a:defRPr/>
            </a:pPr>
            <a:r>
              <a:rPr kumimoji="0" lang="en-US" sz="1400" b="0" i="0" u="none" strike="noStrike" kern="0" cap="none" spc="-38" normalizeH="0" baseline="0" noProof="0" dirty="0">
                <a:ln>
                  <a:noFill/>
                </a:ln>
                <a:solidFill>
                  <a:srgbClr val="505050"/>
                </a:solidFill>
                <a:effectLst/>
                <a:uLnTx/>
                <a:uFillTx/>
                <a:latin typeface="Segoe UI Light"/>
                <a:ea typeface="+mn-ea"/>
                <a:cs typeface="+mn-cs"/>
              </a:rPr>
              <a:t>Price per </a:t>
            </a:r>
            <a:r>
              <a:rPr kumimoji="0" lang="en-US" sz="1400" b="0" i="0" u="none" strike="noStrike" kern="0" cap="none" spc="-38" normalizeH="0" baseline="0" noProof="0" dirty="0" smtClean="0">
                <a:ln>
                  <a:noFill/>
                </a:ln>
                <a:solidFill>
                  <a:srgbClr val="505050"/>
                </a:solidFill>
                <a:effectLst/>
                <a:uLnTx/>
                <a:uFillTx/>
                <a:latin typeface="Segoe UI Light"/>
                <a:ea typeface="+mn-ea"/>
                <a:cs typeface="+mn-cs"/>
              </a:rPr>
              <a:t>terabyte for user-available </a:t>
            </a:r>
            <a:r>
              <a:rPr kumimoji="0" lang="en-US" sz="1400" b="0" i="0" u="none" strike="noStrike" kern="0" cap="none" spc="-38" normalizeH="0" baseline="0" noProof="0" dirty="0">
                <a:ln>
                  <a:noFill/>
                </a:ln>
                <a:solidFill>
                  <a:srgbClr val="505050"/>
                </a:solidFill>
                <a:effectLst/>
                <a:uLnTx/>
                <a:uFillTx/>
                <a:latin typeface="Segoe UI Light"/>
                <a:ea typeface="+mn-ea"/>
                <a:cs typeface="+mn-cs"/>
              </a:rPr>
              <a:t>s</a:t>
            </a:r>
            <a:r>
              <a:rPr kumimoji="0" lang="en-US" sz="1400" b="0" i="0" u="none" strike="noStrike" kern="0" cap="none" spc="-38" normalizeH="0" baseline="0" noProof="0" dirty="0" smtClean="0">
                <a:ln>
                  <a:noFill/>
                </a:ln>
                <a:solidFill>
                  <a:srgbClr val="505050"/>
                </a:solidFill>
                <a:effectLst/>
                <a:uLnTx/>
                <a:uFillTx/>
                <a:latin typeface="Segoe UI Light"/>
                <a:ea typeface="+mn-ea"/>
                <a:cs typeface="+mn-cs"/>
              </a:rPr>
              <a:t>torage (compressed)</a:t>
            </a:r>
            <a:endParaRPr kumimoji="0" lang="en-US" sz="14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2" name="TextBox 61"/>
          <p:cNvSpPr txBox="1"/>
          <p:nvPr/>
        </p:nvSpPr>
        <p:spPr>
          <a:xfrm>
            <a:off x="1460003" y="5243110"/>
            <a:ext cx="3320538" cy="513435"/>
          </a:xfrm>
          <a:prstGeom prst="rect">
            <a:avLst/>
          </a:prstGeom>
          <a:noFill/>
        </p:spPr>
        <p:txBody>
          <a:bodyPr wrap="square" lIns="179285" tIns="179285" rIns="0" bIns="0" rtlCol="0">
            <a:spAutoFit/>
          </a:bodyPr>
          <a:lstStyle/>
          <a:p>
            <a:pPr marL="0" marR="0" lvl="0" indent="0" algn="ctr" defTabSz="1218060" rtl="0" eaLnBrk="1" fontAlgn="auto" latinLnBrk="0" hangingPunct="1">
              <a:lnSpc>
                <a:spcPct val="90000"/>
              </a:lnSpc>
              <a:spcBef>
                <a:spcPts val="0"/>
              </a:spcBef>
              <a:spcAft>
                <a:spcPts val="0"/>
              </a:spcAft>
              <a:buClrTx/>
              <a:buSzTx/>
              <a:buFontTx/>
              <a:buNone/>
              <a:tabLst/>
              <a:defRPr/>
            </a:pPr>
            <a:r>
              <a:rPr kumimoji="0" lang="en-US" sz="1200" b="0" i="0" u="none" strike="noStrike" kern="0" cap="none" spc="-38" normalizeH="0" baseline="0" noProof="0" dirty="0" smtClean="0">
                <a:ln>
                  <a:noFill/>
                </a:ln>
                <a:solidFill>
                  <a:srgbClr val="505050"/>
                </a:solidFill>
                <a:effectLst/>
                <a:uLnTx/>
                <a:uFillTx/>
                <a:latin typeface="Segoe UI"/>
                <a:ea typeface="+mn-ea"/>
                <a:cs typeface="+mn-cs"/>
              </a:rPr>
              <a:t>NOTE: Orange line indicates average price per terabyte.</a:t>
            </a:r>
            <a:endParaRPr kumimoji="0" lang="en-US" sz="1200" b="0" i="0" u="none" strike="noStrike" kern="0" cap="none" spc="-38" normalizeH="0" baseline="0" noProof="0" dirty="0">
              <a:ln>
                <a:noFill/>
              </a:ln>
              <a:solidFill>
                <a:srgbClr val="505050"/>
              </a:solidFill>
              <a:effectLst/>
              <a:uLnTx/>
              <a:uFillTx/>
              <a:latin typeface="Segoe UI"/>
              <a:ea typeface="+mn-ea"/>
              <a:cs typeface="+mn-cs"/>
            </a:endParaRPr>
          </a:p>
        </p:txBody>
      </p:sp>
      <p:sp>
        <p:nvSpPr>
          <p:cNvPr id="63" name="TextBox 62"/>
          <p:cNvSpPr txBox="1"/>
          <p:nvPr/>
        </p:nvSpPr>
        <p:spPr>
          <a:xfrm rot="16200000">
            <a:off x="299708" y="3885917"/>
            <a:ext cx="978960" cy="3472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200" b="0" i="0" u="none" strike="noStrike" kern="0" cap="none" spc="-38" normalizeH="0" baseline="0" noProof="0" dirty="0" smtClean="0">
                <a:ln>
                  <a:noFill/>
                </a:ln>
                <a:solidFill>
                  <a:srgbClr val="505050"/>
                </a:solidFill>
                <a:effectLst/>
                <a:uLnTx/>
                <a:uFillTx/>
                <a:latin typeface="Segoe UI Light"/>
                <a:ea typeface="+mn-ea"/>
                <a:cs typeface="+mn-cs"/>
              </a:rPr>
              <a:t>Thousands</a:t>
            </a:r>
            <a:endParaRPr kumimoji="0" lang="en-US" sz="12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4" name="TextBox 63"/>
          <p:cNvSpPr txBox="1"/>
          <p:nvPr/>
        </p:nvSpPr>
        <p:spPr>
          <a:xfrm>
            <a:off x="1346043" y="4946232"/>
            <a:ext cx="97896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Oracle</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5" name="TextBox 64"/>
          <p:cNvSpPr txBox="1"/>
          <p:nvPr/>
        </p:nvSpPr>
        <p:spPr>
          <a:xfrm>
            <a:off x="2079623" y="4946232"/>
            <a:ext cx="97896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EMC</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6" name="TextBox 65"/>
          <p:cNvSpPr txBox="1"/>
          <p:nvPr/>
        </p:nvSpPr>
        <p:spPr>
          <a:xfrm>
            <a:off x="2830123" y="4946232"/>
            <a:ext cx="97896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IBM</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7" name="TextBox 66"/>
          <p:cNvSpPr txBox="1"/>
          <p:nvPr/>
        </p:nvSpPr>
        <p:spPr>
          <a:xfrm>
            <a:off x="3564694" y="4946232"/>
            <a:ext cx="97896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Teradata</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68" name="TextBox 67"/>
          <p:cNvSpPr txBox="1"/>
          <p:nvPr/>
        </p:nvSpPr>
        <p:spPr>
          <a:xfrm>
            <a:off x="4302982" y="4946232"/>
            <a:ext cx="97896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Microsoft</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grpSp>
        <p:nvGrpSpPr>
          <p:cNvPr id="10" name="Group 9"/>
          <p:cNvGrpSpPr/>
          <p:nvPr/>
        </p:nvGrpSpPr>
        <p:grpSpPr>
          <a:xfrm>
            <a:off x="1330571" y="3053689"/>
            <a:ext cx="3749581" cy="1642025"/>
            <a:chOff x="1330571" y="2939389"/>
            <a:chExt cx="3749581" cy="1642025"/>
          </a:xfrm>
        </p:grpSpPr>
        <p:cxnSp>
          <p:nvCxnSpPr>
            <p:cNvPr id="9" name="Straight Connector 8"/>
            <p:cNvCxnSpPr/>
            <p:nvPr/>
          </p:nvCxnSpPr>
          <p:spPr>
            <a:xfrm>
              <a:off x="1330571" y="2939389"/>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330571" y="3267794"/>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330571" y="3596199"/>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1330571" y="3924604"/>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330571" y="4253009"/>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330571" y="4581414"/>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78" name="TextBox 77"/>
          <p:cNvSpPr txBox="1"/>
          <p:nvPr/>
        </p:nvSpPr>
        <p:spPr>
          <a:xfrm>
            <a:off x="869367" y="2793175"/>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$30</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79" name="TextBox 78"/>
          <p:cNvSpPr txBox="1"/>
          <p:nvPr/>
        </p:nvSpPr>
        <p:spPr>
          <a:xfrm>
            <a:off x="860566" y="3127982"/>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$25</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80" name="TextBox 79"/>
          <p:cNvSpPr txBox="1"/>
          <p:nvPr/>
        </p:nvSpPr>
        <p:spPr>
          <a:xfrm>
            <a:off x="869367" y="3462186"/>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$20</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81" name="TextBox 80"/>
          <p:cNvSpPr txBox="1"/>
          <p:nvPr/>
        </p:nvSpPr>
        <p:spPr>
          <a:xfrm>
            <a:off x="879452" y="3792083"/>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$15</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82" name="TextBox 81"/>
          <p:cNvSpPr txBox="1"/>
          <p:nvPr/>
        </p:nvSpPr>
        <p:spPr>
          <a:xfrm>
            <a:off x="889254" y="4125751"/>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$10</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83" name="TextBox 82"/>
          <p:cNvSpPr txBox="1"/>
          <p:nvPr/>
        </p:nvSpPr>
        <p:spPr>
          <a:xfrm>
            <a:off x="928536" y="4454831"/>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$5</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84" name="TextBox 83"/>
          <p:cNvSpPr txBox="1"/>
          <p:nvPr/>
        </p:nvSpPr>
        <p:spPr>
          <a:xfrm>
            <a:off x="927843" y="4778326"/>
            <a:ext cx="489480" cy="319535"/>
          </a:xfrm>
          <a:prstGeom prst="rect">
            <a:avLst/>
          </a:prstGeom>
          <a:noFill/>
        </p:spPr>
        <p:txBody>
          <a:bodyPr wrap="square" lIns="179285" tIns="179285" rIns="0" bIns="0" rtlCol="0">
            <a:spAutoFit/>
          </a:bodyPr>
          <a:lstStyle/>
          <a:p>
            <a:pPr marL="0" marR="0" lvl="0" indent="0" algn="l" defTabSz="1218060" rtl="0" eaLnBrk="1" fontAlgn="auto" latinLnBrk="0" hangingPunct="1">
              <a:lnSpc>
                <a:spcPct val="90000"/>
              </a:lnSpc>
              <a:spcBef>
                <a:spcPts val="0"/>
              </a:spcBef>
              <a:spcAft>
                <a:spcPts val="0"/>
              </a:spcAft>
              <a:buClrTx/>
              <a:buSzTx/>
              <a:buFontTx/>
              <a:buNone/>
              <a:tabLst/>
              <a:defRPr/>
            </a:pPr>
            <a:r>
              <a:rPr kumimoji="0" lang="en-US" sz="1000" b="0" i="0" u="none" strike="noStrike" kern="0" cap="none" spc="-38" normalizeH="0" baseline="0" noProof="0" dirty="0" smtClean="0">
                <a:ln>
                  <a:noFill/>
                </a:ln>
                <a:solidFill>
                  <a:srgbClr val="505050"/>
                </a:solidFill>
                <a:effectLst/>
                <a:uLnTx/>
                <a:uFillTx/>
                <a:latin typeface="Segoe UI Light"/>
                <a:ea typeface="+mn-ea"/>
                <a:cs typeface="+mn-cs"/>
              </a:rPr>
              <a:t>$0</a:t>
            </a:r>
            <a:endParaRPr kumimoji="0" lang="en-US" sz="1000" b="0" i="0" u="none" strike="noStrike" kern="0" cap="none" spc="-38" normalizeH="0" baseline="0" noProof="0" dirty="0">
              <a:ln>
                <a:noFill/>
              </a:ln>
              <a:solidFill>
                <a:srgbClr val="505050"/>
              </a:solidFill>
              <a:effectLst/>
              <a:uLnTx/>
              <a:uFillTx/>
              <a:latin typeface="Segoe UI Light"/>
              <a:ea typeface="+mn-ea"/>
              <a:cs typeface="+mn-cs"/>
            </a:endParaRPr>
          </a:p>
        </p:txBody>
      </p:sp>
      <p:sp>
        <p:nvSpPr>
          <p:cNvPr id="54" name="Rectangle 53"/>
          <p:cNvSpPr/>
          <p:nvPr/>
        </p:nvSpPr>
        <p:spPr>
          <a:xfrm>
            <a:off x="1515649" y="3140692"/>
            <a:ext cx="427654" cy="188088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5" name="Rectangle 54"/>
          <p:cNvSpPr/>
          <p:nvPr/>
        </p:nvSpPr>
        <p:spPr>
          <a:xfrm>
            <a:off x="2257976" y="4076451"/>
            <a:ext cx="427654" cy="94512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6" name="Rectangle 55"/>
          <p:cNvSpPr/>
          <p:nvPr/>
        </p:nvSpPr>
        <p:spPr>
          <a:xfrm>
            <a:off x="3000303" y="4192090"/>
            <a:ext cx="427654" cy="836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7" name="Rectangle 56"/>
          <p:cNvSpPr/>
          <p:nvPr/>
        </p:nvSpPr>
        <p:spPr>
          <a:xfrm>
            <a:off x="3742630" y="4503419"/>
            <a:ext cx="427654" cy="51815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58" name="Rectangle 57"/>
          <p:cNvSpPr/>
          <p:nvPr/>
        </p:nvSpPr>
        <p:spPr>
          <a:xfrm>
            <a:off x="4484957" y="4673679"/>
            <a:ext cx="427654" cy="3478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59" name="Straight Connector 58"/>
          <p:cNvCxnSpPr/>
          <p:nvPr/>
        </p:nvCxnSpPr>
        <p:spPr>
          <a:xfrm>
            <a:off x="1330571" y="4192089"/>
            <a:ext cx="3749040" cy="0"/>
          </a:xfrm>
          <a:prstGeom prst="line">
            <a:avLst/>
          </a:prstGeom>
          <a:ln w="15875">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1330570" y="5021578"/>
            <a:ext cx="374958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6" name="Group 145"/>
          <p:cNvGrpSpPr/>
          <p:nvPr/>
        </p:nvGrpSpPr>
        <p:grpSpPr>
          <a:xfrm>
            <a:off x="10608516" y="2281793"/>
            <a:ext cx="1228161" cy="1298281"/>
            <a:chOff x="6318141" y="3382094"/>
            <a:chExt cx="1682750" cy="1778824"/>
          </a:xfrm>
        </p:grpSpPr>
        <p:grpSp>
          <p:nvGrpSpPr>
            <p:cNvPr id="127" name="Group 39"/>
            <p:cNvGrpSpPr>
              <a:grpSpLocks noChangeAspect="1"/>
            </p:cNvGrpSpPr>
            <p:nvPr/>
          </p:nvGrpSpPr>
          <p:grpSpPr bwMode="auto">
            <a:xfrm>
              <a:off x="6318141" y="3382094"/>
              <a:ext cx="1682750" cy="1244600"/>
              <a:chOff x="4005" y="2849"/>
              <a:chExt cx="1060" cy="784"/>
            </a:xfrm>
            <a:solidFill>
              <a:srgbClr val="DCDCDC"/>
            </a:solidFill>
          </p:grpSpPr>
          <p:sp>
            <p:nvSpPr>
              <p:cNvPr id="129" name="Freeform 40"/>
              <p:cNvSpPr>
                <a:spLocks noEditPoints="1"/>
              </p:cNvSpPr>
              <p:nvPr/>
            </p:nvSpPr>
            <p:spPr bwMode="auto">
              <a:xfrm>
                <a:off x="4005" y="2849"/>
                <a:ext cx="1060" cy="784"/>
              </a:xfrm>
              <a:custGeom>
                <a:avLst/>
                <a:gdLst>
                  <a:gd name="T0" fmla="*/ 194 w 204"/>
                  <a:gd name="T1" fmla="*/ 0 h 150"/>
                  <a:gd name="T2" fmla="*/ 10 w 204"/>
                  <a:gd name="T3" fmla="*/ 0 h 150"/>
                  <a:gd name="T4" fmla="*/ 0 w 204"/>
                  <a:gd name="T5" fmla="*/ 10 h 150"/>
                  <a:gd name="T6" fmla="*/ 0 w 204"/>
                  <a:gd name="T7" fmla="*/ 20 h 150"/>
                  <a:gd name="T8" fmla="*/ 0 w 204"/>
                  <a:gd name="T9" fmla="*/ 20 h 150"/>
                  <a:gd name="T10" fmla="*/ 0 w 204"/>
                  <a:gd name="T11" fmla="*/ 140 h 150"/>
                  <a:gd name="T12" fmla="*/ 10 w 204"/>
                  <a:gd name="T13" fmla="*/ 150 h 150"/>
                  <a:gd name="T14" fmla="*/ 194 w 204"/>
                  <a:gd name="T15" fmla="*/ 150 h 150"/>
                  <a:gd name="T16" fmla="*/ 204 w 204"/>
                  <a:gd name="T17" fmla="*/ 140 h 150"/>
                  <a:gd name="T18" fmla="*/ 204 w 204"/>
                  <a:gd name="T19" fmla="*/ 23 h 150"/>
                  <a:gd name="T20" fmla="*/ 204 w 204"/>
                  <a:gd name="T21" fmla="*/ 20 h 150"/>
                  <a:gd name="T22" fmla="*/ 204 w 204"/>
                  <a:gd name="T23" fmla="*/ 10 h 150"/>
                  <a:gd name="T24" fmla="*/ 194 w 204"/>
                  <a:gd name="T25" fmla="*/ 0 h 150"/>
                  <a:gd name="T26" fmla="*/ 194 w 204"/>
                  <a:gd name="T27" fmla="*/ 140 h 150"/>
                  <a:gd name="T28" fmla="*/ 194 w 204"/>
                  <a:gd name="T29" fmla="*/ 140 h 150"/>
                  <a:gd name="T30" fmla="*/ 194 w 204"/>
                  <a:gd name="T31" fmla="*/ 140 h 150"/>
                  <a:gd name="T32" fmla="*/ 10 w 204"/>
                  <a:gd name="T33" fmla="*/ 140 h 150"/>
                  <a:gd name="T34" fmla="*/ 10 w 204"/>
                  <a:gd name="T35" fmla="*/ 140 h 150"/>
                  <a:gd name="T36" fmla="*/ 10 w 204"/>
                  <a:gd name="T37" fmla="*/ 20 h 150"/>
                  <a:gd name="T38" fmla="*/ 10 w 204"/>
                  <a:gd name="T39" fmla="*/ 20 h 150"/>
                  <a:gd name="T40" fmla="*/ 194 w 204"/>
                  <a:gd name="T41" fmla="*/ 20 h 150"/>
                  <a:gd name="T42" fmla="*/ 194 w 204"/>
                  <a:gd name="T43" fmla="*/ 20 h 150"/>
                  <a:gd name="T44" fmla="*/ 194 w 204"/>
                  <a:gd name="T4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 h="150">
                    <a:moveTo>
                      <a:pt x="194" y="0"/>
                    </a:moveTo>
                    <a:cubicBezTo>
                      <a:pt x="10" y="0"/>
                      <a:pt x="10" y="0"/>
                      <a:pt x="10" y="0"/>
                    </a:cubicBezTo>
                    <a:cubicBezTo>
                      <a:pt x="4" y="0"/>
                      <a:pt x="0" y="4"/>
                      <a:pt x="0" y="10"/>
                    </a:cubicBezTo>
                    <a:cubicBezTo>
                      <a:pt x="0" y="20"/>
                      <a:pt x="0" y="20"/>
                      <a:pt x="0" y="20"/>
                    </a:cubicBezTo>
                    <a:cubicBezTo>
                      <a:pt x="0" y="20"/>
                      <a:pt x="0" y="20"/>
                      <a:pt x="0" y="20"/>
                    </a:cubicBezTo>
                    <a:cubicBezTo>
                      <a:pt x="0" y="140"/>
                      <a:pt x="0" y="140"/>
                      <a:pt x="0" y="140"/>
                    </a:cubicBezTo>
                    <a:cubicBezTo>
                      <a:pt x="0" y="145"/>
                      <a:pt x="4" y="150"/>
                      <a:pt x="10" y="150"/>
                    </a:cubicBezTo>
                    <a:cubicBezTo>
                      <a:pt x="194" y="150"/>
                      <a:pt x="194" y="150"/>
                      <a:pt x="194" y="150"/>
                    </a:cubicBezTo>
                    <a:cubicBezTo>
                      <a:pt x="200" y="150"/>
                      <a:pt x="204" y="145"/>
                      <a:pt x="204" y="140"/>
                    </a:cubicBezTo>
                    <a:cubicBezTo>
                      <a:pt x="204" y="23"/>
                      <a:pt x="204" y="23"/>
                      <a:pt x="204" y="23"/>
                    </a:cubicBezTo>
                    <a:cubicBezTo>
                      <a:pt x="204" y="20"/>
                      <a:pt x="204" y="20"/>
                      <a:pt x="204" y="20"/>
                    </a:cubicBezTo>
                    <a:cubicBezTo>
                      <a:pt x="204" y="10"/>
                      <a:pt x="204" y="10"/>
                      <a:pt x="204" y="10"/>
                    </a:cubicBezTo>
                    <a:cubicBezTo>
                      <a:pt x="204" y="4"/>
                      <a:pt x="200" y="0"/>
                      <a:pt x="194" y="0"/>
                    </a:cubicBezTo>
                    <a:close/>
                    <a:moveTo>
                      <a:pt x="194" y="140"/>
                    </a:moveTo>
                    <a:cubicBezTo>
                      <a:pt x="194" y="140"/>
                      <a:pt x="194" y="140"/>
                      <a:pt x="194" y="140"/>
                    </a:cubicBezTo>
                    <a:cubicBezTo>
                      <a:pt x="194" y="140"/>
                      <a:pt x="194" y="140"/>
                      <a:pt x="194" y="140"/>
                    </a:cubicBezTo>
                    <a:cubicBezTo>
                      <a:pt x="10" y="140"/>
                      <a:pt x="10" y="140"/>
                      <a:pt x="10" y="140"/>
                    </a:cubicBezTo>
                    <a:cubicBezTo>
                      <a:pt x="10" y="140"/>
                      <a:pt x="10" y="140"/>
                      <a:pt x="10" y="140"/>
                    </a:cubicBezTo>
                    <a:cubicBezTo>
                      <a:pt x="10" y="20"/>
                      <a:pt x="10" y="20"/>
                      <a:pt x="10" y="20"/>
                    </a:cubicBezTo>
                    <a:cubicBezTo>
                      <a:pt x="10" y="20"/>
                      <a:pt x="10" y="20"/>
                      <a:pt x="10" y="20"/>
                    </a:cubicBezTo>
                    <a:cubicBezTo>
                      <a:pt x="194" y="20"/>
                      <a:pt x="194" y="20"/>
                      <a:pt x="194" y="20"/>
                    </a:cubicBezTo>
                    <a:cubicBezTo>
                      <a:pt x="194" y="20"/>
                      <a:pt x="194" y="20"/>
                      <a:pt x="194" y="20"/>
                    </a:cubicBezTo>
                    <a:lnTo>
                      <a:pt x="194"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0" name="Freeform 41"/>
              <p:cNvSpPr>
                <a:spLocks noEditPoints="1"/>
              </p:cNvSpPr>
              <p:nvPr/>
            </p:nvSpPr>
            <p:spPr bwMode="auto">
              <a:xfrm>
                <a:off x="4181" y="3043"/>
                <a:ext cx="120" cy="193"/>
              </a:xfrm>
              <a:custGeom>
                <a:avLst/>
                <a:gdLst>
                  <a:gd name="T0" fmla="*/ 23 w 23"/>
                  <a:gd name="T1" fmla="*/ 18 h 37"/>
                  <a:gd name="T2" fmla="*/ 20 w 23"/>
                  <a:gd name="T3" fmla="*/ 33 h 37"/>
                  <a:gd name="T4" fmla="*/ 11 w 23"/>
                  <a:gd name="T5" fmla="*/ 37 h 37"/>
                  <a:gd name="T6" fmla="*/ 3 w 23"/>
                  <a:gd name="T7" fmla="*/ 33 h 37"/>
                  <a:gd name="T8" fmla="*/ 0 w 23"/>
                  <a:gd name="T9" fmla="*/ 19 h 37"/>
                  <a:gd name="T10" fmla="*/ 3 w 23"/>
                  <a:gd name="T11" fmla="*/ 4 h 37"/>
                  <a:gd name="T12" fmla="*/ 12 w 23"/>
                  <a:gd name="T13" fmla="*/ 0 h 37"/>
                  <a:gd name="T14" fmla="*/ 23 w 23"/>
                  <a:gd name="T15" fmla="*/ 18 h 37"/>
                  <a:gd name="T16" fmla="*/ 19 w 23"/>
                  <a:gd name="T17" fmla="*/ 19 h 37"/>
                  <a:gd name="T18" fmla="*/ 12 w 23"/>
                  <a:gd name="T19" fmla="*/ 3 h 37"/>
                  <a:gd name="T20" fmla="*/ 4 w 23"/>
                  <a:gd name="T21" fmla="*/ 19 h 37"/>
                  <a:gd name="T22" fmla="*/ 12 w 23"/>
                  <a:gd name="T23" fmla="*/ 34 h 37"/>
                  <a:gd name="T24" fmla="*/ 19 w 23"/>
                  <a:gd name="T2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7">
                    <a:moveTo>
                      <a:pt x="23" y="18"/>
                    </a:moveTo>
                    <a:cubicBezTo>
                      <a:pt x="23" y="25"/>
                      <a:pt x="22" y="30"/>
                      <a:pt x="20" y="33"/>
                    </a:cubicBezTo>
                    <a:cubicBezTo>
                      <a:pt x="18" y="36"/>
                      <a:pt x="15" y="37"/>
                      <a:pt x="11" y="37"/>
                    </a:cubicBezTo>
                    <a:cubicBezTo>
                      <a:pt x="8" y="37"/>
                      <a:pt x="5" y="36"/>
                      <a:pt x="3" y="33"/>
                    </a:cubicBezTo>
                    <a:cubicBezTo>
                      <a:pt x="1" y="30"/>
                      <a:pt x="0" y="25"/>
                      <a:pt x="0" y="19"/>
                    </a:cubicBezTo>
                    <a:cubicBezTo>
                      <a:pt x="0" y="13"/>
                      <a:pt x="1" y="7"/>
                      <a:pt x="3" y="4"/>
                    </a:cubicBezTo>
                    <a:cubicBezTo>
                      <a:pt x="5" y="1"/>
                      <a:pt x="8" y="0"/>
                      <a:pt x="12" y="0"/>
                    </a:cubicBezTo>
                    <a:cubicBezTo>
                      <a:pt x="20" y="0"/>
                      <a:pt x="23" y="6"/>
                      <a:pt x="23" y="18"/>
                    </a:cubicBezTo>
                    <a:close/>
                    <a:moveTo>
                      <a:pt x="19" y="19"/>
                    </a:moveTo>
                    <a:cubicBezTo>
                      <a:pt x="19" y="8"/>
                      <a:pt x="17" y="3"/>
                      <a:pt x="12" y="3"/>
                    </a:cubicBezTo>
                    <a:cubicBezTo>
                      <a:pt x="7" y="3"/>
                      <a:pt x="4" y="9"/>
                      <a:pt x="4" y="19"/>
                    </a:cubicBezTo>
                    <a:cubicBezTo>
                      <a:pt x="4" y="29"/>
                      <a:pt x="6" y="34"/>
                      <a:pt x="12" y="34"/>
                    </a:cubicBezTo>
                    <a:cubicBezTo>
                      <a:pt x="17" y="34"/>
                      <a:pt x="19" y="29"/>
                      <a:pt x="1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1" name="Freeform 42"/>
              <p:cNvSpPr>
                <a:spLocks/>
              </p:cNvSpPr>
              <p:nvPr/>
            </p:nvSpPr>
            <p:spPr bwMode="auto">
              <a:xfrm>
                <a:off x="4337" y="3043"/>
                <a:ext cx="109" cy="193"/>
              </a:xfrm>
              <a:custGeom>
                <a:avLst/>
                <a:gdLst>
                  <a:gd name="T0" fmla="*/ 109 w 109"/>
                  <a:gd name="T1" fmla="*/ 193 h 193"/>
                  <a:gd name="T2" fmla="*/ 0 w 109"/>
                  <a:gd name="T3" fmla="*/ 193 h 193"/>
                  <a:gd name="T4" fmla="*/ 0 w 109"/>
                  <a:gd name="T5" fmla="*/ 172 h 193"/>
                  <a:gd name="T6" fmla="*/ 42 w 109"/>
                  <a:gd name="T7" fmla="*/ 172 h 193"/>
                  <a:gd name="T8" fmla="*/ 42 w 109"/>
                  <a:gd name="T9" fmla="*/ 26 h 193"/>
                  <a:gd name="T10" fmla="*/ 0 w 109"/>
                  <a:gd name="T11" fmla="*/ 36 h 193"/>
                  <a:gd name="T12" fmla="*/ 0 w 109"/>
                  <a:gd name="T13" fmla="*/ 15 h 193"/>
                  <a:gd name="T14" fmla="*/ 63 w 109"/>
                  <a:gd name="T15" fmla="*/ 0 h 193"/>
                  <a:gd name="T16" fmla="*/ 63 w 109"/>
                  <a:gd name="T17" fmla="*/ 172 h 193"/>
                  <a:gd name="T18" fmla="*/ 109 w 109"/>
                  <a:gd name="T19" fmla="*/ 172 h 193"/>
                  <a:gd name="T20" fmla="*/ 109 w 109"/>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93">
                    <a:moveTo>
                      <a:pt x="109" y="193"/>
                    </a:moveTo>
                    <a:lnTo>
                      <a:pt x="0" y="193"/>
                    </a:lnTo>
                    <a:lnTo>
                      <a:pt x="0" y="172"/>
                    </a:lnTo>
                    <a:lnTo>
                      <a:pt x="42" y="172"/>
                    </a:lnTo>
                    <a:lnTo>
                      <a:pt x="42" y="26"/>
                    </a:lnTo>
                    <a:lnTo>
                      <a:pt x="0" y="36"/>
                    </a:lnTo>
                    <a:lnTo>
                      <a:pt x="0" y="15"/>
                    </a:lnTo>
                    <a:lnTo>
                      <a:pt x="63" y="0"/>
                    </a:lnTo>
                    <a:lnTo>
                      <a:pt x="63" y="172"/>
                    </a:lnTo>
                    <a:lnTo>
                      <a:pt x="109" y="172"/>
                    </a:lnTo>
                    <a:lnTo>
                      <a:pt x="109" y="19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2" name="Freeform 43"/>
              <p:cNvSpPr>
                <a:spLocks noEditPoints="1"/>
              </p:cNvSpPr>
              <p:nvPr/>
            </p:nvSpPr>
            <p:spPr bwMode="auto">
              <a:xfrm>
                <a:off x="4472" y="3043"/>
                <a:ext cx="120" cy="193"/>
              </a:xfrm>
              <a:custGeom>
                <a:avLst/>
                <a:gdLst>
                  <a:gd name="T0" fmla="*/ 23 w 23"/>
                  <a:gd name="T1" fmla="*/ 18 h 37"/>
                  <a:gd name="T2" fmla="*/ 20 w 23"/>
                  <a:gd name="T3" fmla="*/ 33 h 37"/>
                  <a:gd name="T4" fmla="*/ 11 w 23"/>
                  <a:gd name="T5" fmla="*/ 37 h 37"/>
                  <a:gd name="T6" fmla="*/ 3 w 23"/>
                  <a:gd name="T7" fmla="*/ 33 h 37"/>
                  <a:gd name="T8" fmla="*/ 0 w 23"/>
                  <a:gd name="T9" fmla="*/ 19 h 37"/>
                  <a:gd name="T10" fmla="*/ 3 w 23"/>
                  <a:gd name="T11" fmla="*/ 4 h 37"/>
                  <a:gd name="T12" fmla="*/ 12 w 23"/>
                  <a:gd name="T13" fmla="*/ 0 h 37"/>
                  <a:gd name="T14" fmla="*/ 23 w 23"/>
                  <a:gd name="T15" fmla="*/ 18 h 37"/>
                  <a:gd name="T16" fmla="*/ 19 w 23"/>
                  <a:gd name="T17" fmla="*/ 19 h 37"/>
                  <a:gd name="T18" fmla="*/ 12 w 23"/>
                  <a:gd name="T19" fmla="*/ 3 h 37"/>
                  <a:gd name="T20" fmla="*/ 4 w 23"/>
                  <a:gd name="T21" fmla="*/ 19 h 37"/>
                  <a:gd name="T22" fmla="*/ 12 w 23"/>
                  <a:gd name="T23" fmla="*/ 34 h 37"/>
                  <a:gd name="T24" fmla="*/ 19 w 23"/>
                  <a:gd name="T2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7">
                    <a:moveTo>
                      <a:pt x="23" y="18"/>
                    </a:moveTo>
                    <a:cubicBezTo>
                      <a:pt x="23" y="25"/>
                      <a:pt x="22" y="30"/>
                      <a:pt x="20" y="33"/>
                    </a:cubicBezTo>
                    <a:cubicBezTo>
                      <a:pt x="18" y="36"/>
                      <a:pt x="15" y="37"/>
                      <a:pt x="11" y="37"/>
                    </a:cubicBezTo>
                    <a:cubicBezTo>
                      <a:pt x="8" y="37"/>
                      <a:pt x="5" y="36"/>
                      <a:pt x="3" y="33"/>
                    </a:cubicBezTo>
                    <a:cubicBezTo>
                      <a:pt x="1" y="30"/>
                      <a:pt x="0" y="25"/>
                      <a:pt x="0" y="19"/>
                    </a:cubicBezTo>
                    <a:cubicBezTo>
                      <a:pt x="0" y="13"/>
                      <a:pt x="1" y="7"/>
                      <a:pt x="3" y="4"/>
                    </a:cubicBezTo>
                    <a:cubicBezTo>
                      <a:pt x="5" y="1"/>
                      <a:pt x="8" y="0"/>
                      <a:pt x="12" y="0"/>
                    </a:cubicBezTo>
                    <a:cubicBezTo>
                      <a:pt x="20" y="0"/>
                      <a:pt x="23" y="6"/>
                      <a:pt x="23" y="18"/>
                    </a:cubicBezTo>
                    <a:close/>
                    <a:moveTo>
                      <a:pt x="19" y="19"/>
                    </a:moveTo>
                    <a:cubicBezTo>
                      <a:pt x="19" y="8"/>
                      <a:pt x="17" y="3"/>
                      <a:pt x="12" y="3"/>
                    </a:cubicBezTo>
                    <a:cubicBezTo>
                      <a:pt x="7" y="3"/>
                      <a:pt x="4" y="9"/>
                      <a:pt x="4" y="19"/>
                    </a:cubicBezTo>
                    <a:cubicBezTo>
                      <a:pt x="4" y="29"/>
                      <a:pt x="6" y="34"/>
                      <a:pt x="12" y="34"/>
                    </a:cubicBezTo>
                    <a:cubicBezTo>
                      <a:pt x="17" y="34"/>
                      <a:pt x="19" y="29"/>
                      <a:pt x="1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3" name="Freeform 44"/>
              <p:cNvSpPr>
                <a:spLocks/>
              </p:cNvSpPr>
              <p:nvPr/>
            </p:nvSpPr>
            <p:spPr bwMode="auto">
              <a:xfrm>
                <a:off x="4628" y="3043"/>
                <a:ext cx="104" cy="193"/>
              </a:xfrm>
              <a:custGeom>
                <a:avLst/>
                <a:gdLst>
                  <a:gd name="T0" fmla="*/ 104 w 104"/>
                  <a:gd name="T1" fmla="*/ 193 h 193"/>
                  <a:gd name="T2" fmla="*/ 0 w 104"/>
                  <a:gd name="T3" fmla="*/ 193 h 193"/>
                  <a:gd name="T4" fmla="*/ 0 w 104"/>
                  <a:gd name="T5" fmla="*/ 172 h 193"/>
                  <a:gd name="T6" fmla="*/ 42 w 104"/>
                  <a:gd name="T7" fmla="*/ 172 h 193"/>
                  <a:gd name="T8" fmla="*/ 42 w 104"/>
                  <a:gd name="T9" fmla="*/ 26 h 193"/>
                  <a:gd name="T10" fmla="*/ 0 w 104"/>
                  <a:gd name="T11" fmla="*/ 36 h 193"/>
                  <a:gd name="T12" fmla="*/ 0 w 104"/>
                  <a:gd name="T13" fmla="*/ 15 h 193"/>
                  <a:gd name="T14" fmla="*/ 63 w 104"/>
                  <a:gd name="T15" fmla="*/ 0 h 193"/>
                  <a:gd name="T16" fmla="*/ 63 w 104"/>
                  <a:gd name="T17" fmla="*/ 172 h 193"/>
                  <a:gd name="T18" fmla="*/ 104 w 104"/>
                  <a:gd name="T19" fmla="*/ 172 h 193"/>
                  <a:gd name="T20" fmla="*/ 104 w 104"/>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93">
                    <a:moveTo>
                      <a:pt x="104" y="193"/>
                    </a:moveTo>
                    <a:lnTo>
                      <a:pt x="0" y="193"/>
                    </a:lnTo>
                    <a:lnTo>
                      <a:pt x="0" y="172"/>
                    </a:lnTo>
                    <a:lnTo>
                      <a:pt x="42" y="172"/>
                    </a:lnTo>
                    <a:lnTo>
                      <a:pt x="42" y="26"/>
                    </a:lnTo>
                    <a:lnTo>
                      <a:pt x="0" y="36"/>
                    </a:lnTo>
                    <a:lnTo>
                      <a:pt x="0" y="15"/>
                    </a:lnTo>
                    <a:lnTo>
                      <a:pt x="63" y="0"/>
                    </a:lnTo>
                    <a:lnTo>
                      <a:pt x="63" y="172"/>
                    </a:lnTo>
                    <a:lnTo>
                      <a:pt x="104" y="172"/>
                    </a:lnTo>
                    <a:lnTo>
                      <a:pt x="104" y="19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4" name="Freeform 45"/>
              <p:cNvSpPr>
                <a:spLocks noEditPoints="1"/>
              </p:cNvSpPr>
              <p:nvPr/>
            </p:nvSpPr>
            <p:spPr bwMode="auto">
              <a:xfrm>
                <a:off x="4763" y="3043"/>
                <a:ext cx="120" cy="193"/>
              </a:xfrm>
              <a:custGeom>
                <a:avLst/>
                <a:gdLst>
                  <a:gd name="T0" fmla="*/ 23 w 23"/>
                  <a:gd name="T1" fmla="*/ 18 h 37"/>
                  <a:gd name="T2" fmla="*/ 20 w 23"/>
                  <a:gd name="T3" fmla="*/ 33 h 37"/>
                  <a:gd name="T4" fmla="*/ 11 w 23"/>
                  <a:gd name="T5" fmla="*/ 37 h 37"/>
                  <a:gd name="T6" fmla="*/ 3 w 23"/>
                  <a:gd name="T7" fmla="*/ 33 h 37"/>
                  <a:gd name="T8" fmla="*/ 0 w 23"/>
                  <a:gd name="T9" fmla="*/ 19 h 37"/>
                  <a:gd name="T10" fmla="*/ 3 w 23"/>
                  <a:gd name="T11" fmla="*/ 4 h 37"/>
                  <a:gd name="T12" fmla="*/ 12 w 23"/>
                  <a:gd name="T13" fmla="*/ 0 h 37"/>
                  <a:gd name="T14" fmla="*/ 23 w 23"/>
                  <a:gd name="T15" fmla="*/ 18 h 37"/>
                  <a:gd name="T16" fmla="*/ 19 w 23"/>
                  <a:gd name="T17" fmla="*/ 19 h 37"/>
                  <a:gd name="T18" fmla="*/ 12 w 23"/>
                  <a:gd name="T19" fmla="*/ 3 h 37"/>
                  <a:gd name="T20" fmla="*/ 4 w 23"/>
                  <a:gd name="T21" fmla="*/ 19 h 37"/>
                  <a:gd name="T22" fmla="*/ 12 w 23"/>
                  <a:gd name="T23" fmla="*/ 34 h 37"/>
                  <a:gd name="T24" fmla="*/ 19 w 23"/>
                  <a:gd name="T2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7">
                    <a:moveTo>
                      <a:pt x="23" y="18"/>
                    </a:moveTo>
                    <a:cubicBezTo>
                      <a:pt x="23" y="25"/>
                      <a:pt x="22" y="30"/>
                      <a:pt x="20" y="33"/>
                    </a:cubicBezTo>
                    <a:cubicBezTo>
                      <a:pt x="18" y="36"/>
                      <a:pt x="15" y="37"/>
                      <a:pt x="11" y="37"/>
                    </a:cubicBezTo>
                    <a:cubicBezTo>
                      <a:pt x="8" y="37"/>
                      <a:pt x="5" y="36"/>
                      <a:pt x="3" y="33"/>
                    </a:cubicBezTo>
                    <a:cubicBezTo>
                      <a:pt x="1" y="30"/>
                      <a:pt x="0" y="25"/>
                      <a:pt x="0" y="19"/>
                    </a:cubicBezTo>
                    <a:cubicBezTo>
                      <a:pt x="0" y="13"/>
                      <a:pt x="1" y="7"/>
                      <a:pt x="3" y="4"/>
                    </a:cubicBezTo>
                    <a:cubicBezTo>
                      <a:pt x="5" y="1"/>
                      <a:pt x="8" y="0"/>
                      <a:pt x="12" y="0"/>
                    </a:cubicBezTo>
                    <a:cubicBezTo>
                      <a:pt x="19" y="0"/>
                      <a:pt x="23" y="6"/>
                      <a:pt x="23" y="18"/>
                    </a:cubicBezTo>
                    <a:close/>
                    <a:moveTo>
                      <a:pt x="19" y="19"/>
                    </a:moveTo>
                    <a:cubicBezTo>
                      <a:pt x="19" y="8"/>
                      <a:pt x="17" y="3"/>
                      <a:pt x="12" y="3"/>
                    </a:cubicBezTo>
                    <a:cubicBezTo>
                      <a:pt x="6" y="3"/>
                      <a:pt x="4" y="9"/>
                      <a:pt x="4" y="19"/>
                    </a:cubicBezTo>
                    <a:cubicBezTo>
                      <a:pt x="4" y="29"/>
                      <a:pt x="6" y="34"/>
                      <a:pt x="12" y="34"/>
                    </a:cubicBezTo>
                    <a:cubicBezTo>
                      <a:pt x="17" y="34"/>
                      <a:pt x="19" y="29"/>
                      <a:pt x="1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5" name="Freeform 46"/>
              <p:cNvSpPr>
                <a:spLocks/>
              </p:cNvSpPr>
              <p:nvPr/>
            </p:nvSpPr>
            <p:spPr bwMode="auto">
              <a:xfrm>
                <a:off x="4192" y="3288"/>
                <a:ext cx="109" cy="194"/>
              </a:xfrm>
              <a:custGeom>
                <a:avLst/>
                <a:gdLst>
                  <a:gd name="T0" fmla="*/ 109 w 109"/>
                  <a:gd name="T1" fmla="*/ 194 h 194"/>
                  <a:gd name="T2" fmla="*/ 0 w 109"/>
                  <a:gd name="T3" fmla="*/ 194 h 194"/>
                  <a:gd name="T4" fmla="*/ 0 w 109"/>
                  <a:gd name="T5" fmla="*/ 178 h 194"/>
                  <a:gd name="T6" fmla="*/ 41 w 109"/>
                  <a:gd name="T7" fmla="*/ 178 h 194"/>
                  <a:gd name="T8" fmla="*/ 41 w 109"/>
                  <a:gd name="T9" fmla="*/ 26 h 194"/>
                  <a:gd name="T10" fmla="*/ 0 w 109"/>
                  <a:gd name="T11" fmla="*/ 42 h 194"/>
                  <a:gd name="T12" fmla="*/ 0 w 109"/>
                  <a:gd name="T13" fmla="*/ 21 h 194"/>
                  <a:gd name="T14" fmla="*/ 62 w 109"/>
                  <a:gd name="T15" fmla="*/ 0 h 194"/>
                  <a:gd name="T16" fmla="*/ 62 w 109"/>
                  <a:gd name="T17" fmla="*/ 178 h 194"/>
                  <a:gd name="T18" fmla="*/ 109 w 109"/>
                  <a:gd name="T19" fmla="*/ 178 h 194"/>
                  <a:gd name="T20" fmla="*/ 109 w 109"/>
                  <a:gd name="T21"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94">
                    <a:moveTo>
                      <a:pt x="109" y="194"/>
                    </a:moveTo>
                    <a:lnTo>
                      <a:pt x="0" y="194"/>
                    </a:lnTo>
                    <a:lnTo>
                      <a:pt x="0" y="178"/>
                    </a:lnTo>
                    <a:lnTo>
                      <a:pt x="41" y="178"/>
                    </a:lnTo>
                    <a:lnTo>
                      <a:pt x="41" y="26"/>
                    </a:lnTo>
                    <a:lnTo>
                      <a:pt x="0" y="42"/>
                    </a:lnTo>
                    <a:lnTo>
                      <a:pt x="0" y="21"/>
                    </a:lnTo>
                    <a:lnTo>
                      <a:pt x="62" y="0"/>
                    </a:lnTo>
                    <a:lnTo>
                      <a:pt x="62" y="178"/>
                    </a:lnTo>
                    <a:lnTo>
                      <a:pt x="109" y="178"/>
                    </a:lnTo>
                    <a:lnTo>
                      <a:pt x="109" y="1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6" name="Freeform 47"/>
              <p:cNvSpPr>
                <a:spLocks noEditPoints="1"/>
              </p:cNvSpPr>
              <p:nvPr/>
            </p:nvSpPr>
            <p:spPr bwMode="auto">
              <a:xfrm>
                <a:off x="4327" y="3288"/>
                <a:ext cx="125" cy="199"/>
              </a:xfrm>
              <a:custGeom>
                <a:avLst/>
                <a:gdLst>
                  <a:gd name="T0" fmla="*/ 24 w 24"/>
                  <a:gd name="T1" fmla="*/ 19 h 38"/>
                  <a:gd name="T2" fmla="*/ 20 w 24"/>
                  <a:gd name="T3" fmla="*/ 34 h 38"/>
                  <a:gd name="T4" fmla="*/ 12 w 24"/>
                  <a:gd name="T5" fmla="*/ 38 h 38"/>
                  <a:gd name="T6" fmla="*/ 4 w 24"/>
                  <a:gd name="T7" fmla="*/ 34 h 38"/>
                  <a:gd name="T8" fmla="*/ 0 w 24"/>
                  <a:gd name="T9" fmla="*/ 20 h 38"/>
                  <a:gd name="T10" fmla="*/ 4 w 24"/>
                  <a:gd name="T11" fmla="*/ 5 h 38"/>
                  <a:gd name="T12" fmla="*/ 12 w 24"/>
                  <a:gd name="T13" fmla="*/ 0 h 38"/>
                  <a:gd name="T14" fmla="*/ 24 w 24"/>
                  <a:gd name="T15" fmla="*/ 19 h 38"/>
                  <a:gd name="T16" fmla="*/ 20 w 24"/>
                  <a:gd name="T17" fmla="*/ 19 h 38"/>
                  <a:gd name="T18" fmla="*/ 12 w 24"/>
                  <a:gd name="T19" fmla="*/ 4 h 38"/>
                  <a:gd name="T20" fmla="*/ 4 w 24"/>
                  <a:gd name="T21" fmla="*/ 20 h 38"/>
                  <a:gd name="T22" fmla="*/ 12 w 24"/>
                  <a:gd name="T23" fmla="*/ 34 h 38"/>
                  <a:gd name="T24" fmla="*/ 20 w 24"/>
                  <a:gd name="T2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8">
                    <a:moveTo>
                      <a:pt x="24" y="19"/>
                    </a:moveTo>
                    <a:cubicBezTo>
                      <a:pt x="24" y="25"/>
                      <a:pt x="23" y="30"/>
                      <a:pt x="20" y="34"/>
                    </a:cubicBezTo>
                    <a:cubicBezTo>
                      <a:pt x="18" y="36"/>
                      <a:pt x="15" y="38"/>
                      <a:pt x="12" y="38"/>
                    </a:cubicBezTo>
                    <a:cubicBezTo>
                      <a:pt x="8" y="38"/>
                      <a:pt x="6" y="37"/>
                      <a:pt x="4" y="34"/>
                    </a:cubicBezTo>
                    <a:cubicBezTo>
                      <a:pt x="1" y="31"/>
                      <a:pt x="0" y="26"/>
                      <a:pt x="0" y="20"/>
                    </a:cubicBezTo>
                    <a:cubicBezTo>
                      <a:pt x="0" y="13"/>
                      <a:pt x="1" y="8"/>
                      <a:pt x="4" y="5"/>
                    </a:cubicBezTo>
                    <a:cubicBezTo>
                      <a:pt x="6" y="2"/>
                      <a:pt x="9" y="0"/>
                      <a:pt x="12" y="0"/>
                    </a:cubicBezTo>
                    <a:cubicBezTo>
                      <a:pt x="20" y="0"/>
                      <a:pt x="24" y="7"/>
                      <a:pt x="24" y="19"/>
                    </a:cubicBezTo>
                    <a:close/>
                    <a:moveTo>
                      <a:pt x="20" y="19"/>
                    </a:moveTo>
                    <a:cubicBezTo>
                      <a:pt x="20" y="9"/>
                      <a:pt x="17" y="4"/>
                      <a:pt x="12" y="4"/>
                    </a:cubicBezTo>
                    <a:cubicBezTo>
                      <a:pt x="7" y="4"/>
                      <a:pt x="4" y="9"/>
                      <a:pt x="4" y="20"/>
                    </a:cubicBezTo>
                    <a:cubicBezTo>
                      <a:pt x="4" y="29"/>
                      <a:pt x="7" y="34"/>
                      <a:pt x="12" y="34"/>
                    </a:cubicBezTo>
                    <a:cubicBezTo>
                      <a:pt x="17" y="34"/>
                      <a:pt x="20" y="29"/>
                      <a:pt x="20"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7" name="Freeform 48"/>
              <p:cNvSpPr>
                <a:spLocks/>
              </p:cNvSpPr>
              <p:nvPr/>
            </p:nvSpPr>
            <p:spPr bwMode="auto">
              <a:xfrm>
                <a:off x="4488" y="3288"/>
                <a:ext cx="109" cy="194"/>
              </a:xfrm>
              <a:custGeom>
                <a:avLst/>
                <a:gdLst>
                  <a:gd name="T0" fmla="*/ 109 w 109"/>
                  <a:gd name="T1" fmla="*/ 194 h 194"/>
                  <a:gd name="T2" fmla="*/ 0 w 109"/>
                  <a:gd name="T3" fmla="*/ 194 h 194"/>
                  <a:gd name="T4" fmla="*/ 0 w 109"/>
                  <a:gd name="T5" fmla="*/ 178 h 194"/>
                  <a:gd name="T6" fmla="*/ 42 w 109"/>
                  <a:gd name="T7" fmla="*/ 178 h 194"/>
                  <a:gd name="T8" fmla="*/ 42 w 109"/>
                  <a:gd name="T9" fmla="*/ 26 h 194"/>
                  <a:gd name="T10" fmla="*/ 0 w 109"/>
                  <a:gd name="T11" fmla="*/ 42 h 194"/>
                  <a:gd name="T12" fmla="*/ 0 w 109"/>
                  <a:gd name="T13" fmla="*/ 21 h 194"/>
                  <a:gd name="T14" fmla="*/ 62 w 109"/>
                  <a:gd name="T15" fmla="*/ 0 h 194"/>
                  <a:gd name="T16" fmla="*/ 62 w 109"/>
                  <a:gd name="T17" fmla="*/ 178 h 194"/>
                  <a:gd name="T18" fmla="*/ 109 w 109"/>
                  <a:gd name="T19" fmla="*/ 178 h 194"/>
                  <a:gd name="T20" fmla="*/ 109 w 109"/>
                  <a:gd name="T21"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94">
                    <a:moveTo>
                      <a:pt x="109" y="194"/>
                    </a:moveTo>
                    <a:lnTo>
                      <a:pt x="0" y="194"/>
                    </a:lnTo>
                    <a:lnTo>
                      <a:pt x="0" y="178"/>
                    </a:lnTo>
                    <a:lnTo>
                      <a:pt x="42" y="178"/>
                    </a:lnTo>
                    <a:lnTo>
                      <a:pt x="42" y="26"/>
                    </a:lnTo>
                    <a:lnTo>
                      <a:pt x="0" y="42"/>
                    </a:lnTo>
                    <a:lnTo>
                      <a:pt x="0" y="21"/>
                    </a:lnTo>
                    <a:lnTo>
                      <a:pt x="62" y="0"/>
                    </a:lnTo>
                    <a:lnTo>
                      <a:pt x="62" y="178"/>
                    </a:lnTo>
                    <a:lnTo>
                      <a:pt x="109" y="178"/>
                    </a:lnTo>
                    <a:lnTo>
                      <a:pt x="109" y="1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8" name="Freeform 49"/>
              <p:cNvSpPr>
                <a:spLocks noEditPoints="1"/>
              </p:cNvSpPr>
              <p:nvPr/>
            </p:nvSpPr>
            <p:spPr bwMode="auto">
              <a:xfrm>
                <a:off x="4623" y="3288"/>
                <a:ext cx="125" cy="199"/>
              </a:xfrm>
              <a:custGeom>
                <a:avLst/>
                <a:gdLst>
                  <a:gd name="T0" fmla="*/ 24 w 24"/>
                  <a:gd name="T1" fmla="*/ 19 h 38"/>
                  <a:gd name="T2" fmla="*/ 20 w 24"/>
                  <a:gd name="T3" fmla="*/ 34 h 38"/>
                  <a:gd name="T4" fmla="*/ 12 w 24"/>
                  <a:gd name="T5" fmla="*/ 38 h 38"/>
                  <a:gd name="T6" fmla="*/ 4 w 24"/>
                  <a:gd name="T7" fmla="*/ 34 h 38"/>
                  <a:gd name="T8" fmla="*/ 0 w 24"/>
                  <a:gd name="T9" fmla="*/ 20 h 38"/>
                  <a:gd name="T10" fmla="*/ 4 w 24"/>
                  <a:gd name="T11" fmla="*/ 5 h 38"/>
                  <a:gd name="T12" fmla="*/ 12 w 24"/>
                  <a:gd name="T13" fmla="*/ 0 h 38"/>
                  <a:gd name="T14" fmla="*/ 24 w 24"/>
                  <a:gd name="T15" fmla="*/ 19 h 38"/>
                  <a:gd name="T16" fmla="*/ 20 w 24"/>
                  <a:gd name="T17" fmla="*/ 19 h 38"/>
                  <a:gd name="T18" fmla="*/ 12 w 24"/>
                  <a:gd name="T19" fmla="*/ 4 h 38"/>
                  <a:gd name="T20" fmla="*/ 4 w 24"/>
                  <a:gd name="T21" fmla="*/ 20 h 38"/>
                  <a:gd name="T22" fmla="*/ 12 w 24"/>
                  <a:gd name="T23" fmla="*/ 34 h 38"/>
                  <a:gd name="T24" fmla="*/ 20 w 24"/>
                  <a:gd name="T2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8">
                    <a:moveTo>
                      <a:pt x="24" y="19"/>
                    </a:moveTo>
                    <a:cubicBezTo>
                      <a:pt x="24" y="25"/>
                      <a:pt x="23" y="30"/>
                      <a:pt x="20" y="34"/>
                    </a:cubicBezTo>
                    <a:cubicBezTo>
                      <a:pt x="18" y="36"/>
                      <a:pt x="15" y="38"/>
                      <a:pt x="12" y="38"/>
                    </a:cubicBezTo>
                    <a:cubicBezTo>
                      <a:pt x="8" y="38"/>
                      <a:pt x="6" y="37"/>
                      <a:pt x="4" y="34"/>
                    </a:cubicBezTo>
                    <a:cubicBezTo>
                      <a:pt x="1" y="31"/>
                      <a:pt x="0" y="26"/>
                      <a:pt x="0" y="20"/>
                    </a:cubicBezTo>
                    <a:cubicBezTo>
                      <a:pt x="0" y="13"/>
                      <a:pt x="1" y="8"/>
                      <a:pt x="4" y="5"/>
                    </a:cubicBezTo>
                    <a:cubicBezTo>
                      <a:pt x="6" y="2"/>
                      <a:pt x="9" y="0"/>
                      <a:pt x="12" y="0"/>
                    </a:cubicBezTo>
                    <a:cubicBezTo>
                      <a:pt x="20" y="0"/>
                      <a:pt x="24" y="7"/>
                      <a:pt x="24" y="19"/>
                    </a:cubicBezTo>
                    <a:close/>
                    <a:moveTo>
                      <a:pt x="20" y="19"/>
                    </a:moveTo>
                    <a:cubicBezTo>
                      <a:pt x="20" y="9"/>
                      <a:pt x="17" y="4"/>
                      <a:pt x="12" y="4"/>
                    </a:cubicBezTo>
                    <a:cubicBezTo>
                      <a:pt x="7" y="4"/>
                      <a:pt x="4" y="9"/>
                      <a:pt x="4" y="20"/>
                    </a:cubicBezTo>
                    <a:cubicBezTo>
                      <a:pt x="4" y="29"/>
                      <a:pt x="7" y="34"/>
                      <a:pt x="12" y="34"/>
                    </a:cubicBezTo>
                    <a:cubicBezTo>
                      <a:pt x="17" y="34"/>
                      <a:pt x="20" y="29"/>
                      <a:pt x="20"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9" name="Freeform 50"/>
              <p:cNvSpPr>
                <a:spLocks/>
              </p:cNvSpPr>
              <p:nvPr/>
            </p:nvSpPr>
            <p:spPr bwMode="auto">
              <a:xfrm>
                <a:off x="4784" y="3288"/>
                <a:ext cx="109" cy="194"/>
              </a:xfrm>
              <a:custGeom>
                <a:avLst/>
                <a:gdLst>
                  <a:gd name="T0" fmla="*/ 109 w 109"/>
                  <a:gd name="T1" fmla="*/ 194 h 194"/>
                  <a:gd name="T2" fmla="*/ 0 w 109"/>
                  <a:gd name="T3" fmla="*/ 194 h 194"/>
                  <a:gd name="T4" fmla="*/ 0 w 109"/>
                  <a:gd name="T5" fmla="*/ 178 h 194"/>
                  <a:gd name="T6" fmla="*/ 42 w 109"/>
                  <a:gd name="T7" fmla="*/ 178 h 194"/>
                  <a:gd name="T8" fmla="*/ 42 w 109"/>
                  <a:gd name="T9" fmla="*/ 26 h 194"/>
                  <a:gd name="T10" fmla="*/ 0 w 109"/>
                  <a:gd name="T11" fmla="*/ 42 h 194"/>
                  <a:gd name="T12" fmla="*/ 0 w 109"/>
                  <a:gd name="T13" fmla="*/ 21 h 194"/>
                  <a:gd name="T14" fmla="*/ 62 w 109"/>
                  <a:gd name="T15" fmla="*/ 0 h 194"/>
                  <a:gd name="T16" fmla="*/ 62 w 109"/>
                  <a:gd name="T17" fmla="*/ 178 h 194"/>
                  <a:gd name="T18" fmla="*/ 109 w 109"/>
                  <a:gd name="T19" fmla="*/ 178 h 194"/>
                  <a:gd name="T20" fmla="*/ 109 w 109"/>
                  <a:gd name="T21"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94">
                    <a:moveTo>
                      <a:pt x="109" y="194"/>
                    </a:moveTo>
                    <a:lnTo>
                      <a:pt x="0" y="194"/>
                    </a:lnTo>
                    <a:lnTo>
                      <a:pt x="0" y="178"/>
                    </a:lnTo>
                    <a:lnTo>
                      <a:pt x="42" y="178"/>
                    </a:lnTo>
                    <a:lnTo>
                      <a:pt x="42" y="26"/>
                    </a:lnTo>
                    <a:lnTo>
                      <a:pt x="0" y="42"/>
                    </a:lnTo>
                    <a:lnTo>
                      <a:pt x="0" y="21"/>
                    </a:lnTo>
                    <a:lnTo>
                      <a:pt x="62" y="0"/>
                    </a:lnTo>
                    <a:lnTo>
                      <a:pt x="62" y="178"/>
                    </a:lnTo>
                    <a:lnTo>
                      <a:pt x="109" y="178"/>
                    </a:lnTo>
                    <a:lnTo>
                      <a:pt x="109" y="1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40" name="Group 29"/>
            <p:cNvGrpSpPr>
              <a:grpSpLocks noChangeAspect="1"/>
            </p:cNvGrpSpPr>
            <p:nvPr/>
          </p:nvGrpSpPr>
          <p:grpSpPr bwMode="auto">
            <a:xfrm>
              <a:off x="6737016" y="4022681"/>
              <a:ext cx="845001" cy="1138237"/>
              <a:chOff x="6310" y="3183"/>
              <a:chExt cx="706" cy="951"/>
            </a:xfrm>
          </p:grpSpPr>
          <p:sp>
            <p:nvSpPr>
              <p:cNvPr id="141" name="Freeform 30"/>
              <p:cNvSpPr>
                <a:spLocks/>
              </p:cNvSpPr>
              <p:nvPr/>
            </p:nvSpPr>
            <p:spPr bwMode="auto">
              <a:xfrm>
                <a:off x="6347" y="3203"/>
                <a:ext cx="629" cy="914"/>
              </a:xfrm>
              <a:custGeom>
                <a:avLst/>
                <a:gdLst>
                  <a:gd name="T0" fmla="*/ 100 w 629"/>
                  <a:gd name="T1" fmla="*/ 574 h 914"/>
                  <a:gd name="T2" fmla="*/ 274 w 629"/>
                  <a:gd name="T3" fmla="*/ 30 h 914"/>
                  <a:gd name="T4" fmla="*/ 315 w 629"/>
                  <a:gd name="T5" fmla="*/ 0 h 914"/>
                  <a:gd name="T6" fmla="*/ 341 w 629"/>
                  <a:gd name="T7" fmla="*/ 0 h 914"/>
                  <a:gd name="T8" fmla="*/ 522 w 629"/>
                  <a:gd name="T9" fmla="*/ 574 h 914"/>
                  <a:gd name="T10" fmla="*/ 629 w 629"/>
                  <a:gd name="T11" fmla="*/ 574 h 914"/>
                  <a:gd name="T12" fmla="*/ 629 w 629"/>
                  <a:gd name="T13" fmla="*/ 597 h 914"/>
                  <a:gd name="T14" fmla="*/ 318 w 629"/>
                  <a:gd name="T15" fmla="*/ 914 h 914"/>
                  <a:gd name="T16" fmla="*/ 0 w 629"/>
                  <a:gd name="T17" fmla="*/ 597 h 914"/>
                  <a:gd name="T18" fmla="*/ 100 w 629"/>
                  <a:gd name="T19" fmla="*/ 57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9" h="914">
                    <a:moveTo>
                      <a:pt x="100" y="574"/>
                    </a:moveTo>
                    <a:lnTo>
                      <a:pt x="274" y="30"/>
                    </a:lnTo>
                    <a:lnTo>
                      <a:pt x="315" y="0"/>
                    </a:lnTo>
                    <a:lnTo>
                      <a:pt x="341" y="0"/>
                    </a:lnTo>
                    <a:lnTo>
                      <a:pt x="522" y="574"/>
                    </a:lnTo>
                    <a:lnTo>
                      <a:pt x="629" y="574"/>
                    </a:lnTo>
                    <a:lnTo>
                      <a:pt x="629" y="597"/>
                    </a:lnTo>
                    <a:lnTo>
                      <a:pt x="318" y="914"/>
                    </a:lnTo>
                    <a:lnTo>
                      <a:pt x="0" y="597"/>
                    </a:lnTo>
                    <a:lnTo>
                      <a:pt x="100" y="5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2" name="Freeform 31"/>
              <p:cNvSpPr>
                <a:spLocks noEditPoints="1"/>
              </p:cNvSpPr>
              <p:nvPr/>
            </p:nvSpPr>
            <p:spPr bwMode="auto">
              <a:xfrm>
                <a:off x="6310" y="3183"/>
                <a:ext cx="706" cy="951"/>
              </a:xfrm>
              <a:custGeom>
                <a:avLst/>
                <a:gdLst>
                  <a:gd name="T0" fmla="*/ 1 w 211"/>
                  <a:gd name="T1" fmla="*/ 186 h 285"/>
                  <a:gd name="T2" fmla="*/ 4 w 211"/>
                  <a:gd name="T3" fmla="*/ 189 h 285"/>
                  <a:gd name="T4" fmla="*/ 96 w 211"/>
                  <a:gd name="T5" fmla="*/ 281 h 285"/>
                  <a:gd name="T6" fmla="*/ 105 w 211"/>
                  <a:gd name="T7" fmla="*/ 285 h 285"/>
                  <a:gd name="T8" fmla="*/ 105 w 211"/>
                  <a:gd name="T9" fmla="*/ 285 h 285"/>
                  <a:gd name="T10" fmla="*/ 115 w 211"/>
                  <a:gd name="T11" fmla="*/ 281 h 285"/>
                  <a:gd name="T12" fmla="*/ 207 w 211"/>
                  <a:gd name="T13" fmla="*/ 189 h 285"/>
                  <a:gd name="T14" fmla="*/ 210 w 211"/>
                  <a:gd name="T15" fmla="*/ 186 h 285"/>
                  <a:gd name="T16" fmla="*/ 211 w 211"/>
                  <a:gd name="T17" fmla="*/ 181 h 285"/>
                  <a:gd name="T18" fmla="*/ 210 w 211"/>
                  <a:gd name="T19" fmla="*/ 177 h 285"/>
                  <a:gd name="T20" fmla="*/ 205 w 211"/>
                  <a:gd name="T21" fmla="*/ 174 h 285"/>
                  <a:gd name="T22" fmla="*/ 201 w 211"/>
                  <a:gd name="T23" fmla="*/ 173 h 285"/>
                  <a:gd name="T24" fmla="*/ 173 w 211"/>
                  <a:gd name="T25" fmla="*/ 173 h 285"/>
                  <a:gd name="T26" fmla="*/ 123 w 211"/>
                  <a:gd name="T27" fmla="*/ 13 h 285"/>
                  <a:gd name="T28" fmla="*/ 122 w 211"/>
                  <a:gd name="T29" fmla="*/ 11 h 285"/>
                  <a:gd name="T30" fmla="*/ 122 w 211"/>
                  <a:gd name="T31" fmla="*/ 11 h 285"/>
                  <a:gd name="T32" fmla="*/ 105 w 211"/>
                  <a:gd name="T33" fmla="*/ 0 h 285"/>
                  <a:gd name="T34" fmla="*/ 89 w 211"/>
                  <a:gd name="T35" fmla="*/ 11 h 285"/>
                  <a:gd name="T36" fmla="*/ 89 w 211"/>
                  <a:gd name="T37" fmla="*/ 11 h 285"/>
                  <a:gd name="T38" fmla="*/ 88 w 211"/>
                  <a:gd name="T39" fmla="*/ 13 h 285"/>
                  <a:gd name="T40" fmla="*/ 38 w 211"/>
                  <a:gd name="T41" fmla="*/ 173 h 285"/>
                  <a:gd name="T42" fmla="*/ 10 w 211"/>
                  <a:gd name="T43" fmla="*/ 173 h 285"/>
                  <a:gd name="T44" fmla="*/ 4 w 211"/>
                  <a:gd name="T45" fmla="*/ 175 h 285"/>
                  <a:gd name="T46" fmla="*/ 1 w 211"/>
                  <a:gd name="T47" fmla="*/ 177 h 285"/>
                  <a:gd name="T48" fmla="*/ 0 w 211"/>
                  <a:gd name="T49" fmla="*/ 181 h 285"/>
                  <a:gd name="T50" fmla="*/ 1 w 211"/>
                  <a:gd name="T51" fmla="*/ 186 h 285"/>
                  <a:gd name="T52" fmla="*/ 46 w 211"/>
                  <a:gd name="T53" fmla="*/ 185 h 285"/>
                  <a:gd name="T54" fmla="*/ 99 w 211"/>
                  <a:gd name="T55" fmla="*/ 17 h 285"/>
                  <a:gd name="T56" fmla="*/ 100 w 211"/>
                  <a:gd name="T57" fmla="*/ 15 h 285"/>
                  <a:gd name="T58" fmla="*/ 105 w 211"/>
                  <a:gd name="T59" fmla="*/ 12 h 285"/>
                  <a:gd name="T60" fmla="*/ 111 w 211"/>
                  <a:gd name="T61" fmla="*/ 15 h 285"/>
                  <a:gd name="T62" fmla="*/ 112 w 211"/>
                  <a:gd name="T63" fmla="*/ 17 h 285"/>
                  <a:gd name="T64" fmla="*/ 165 w 211"/>
                  <a:gd name="T65" fmla="*/ 185 h 285"/>
                  <a:gd name="T66" fmla="*/ 194 w 211"/>
                  <a:gd name="T67" fmla="*/ 185 h 285"/>
                  <a:gd name="T68" fmla="*/ 107 w 211"/>
                  <a:gd name="T69" fmla="*/ 273 h 285"/>
                  <a:gd name="T70" fmla="*/ 105 w 211"/>
                  <a:gd name="T71" fmla="*/ 273 h 285"/>
                  <a:gd name="T72" fmla="*/ 104 w 211"/>
                  <a:gd name="T73" fmla="*/ 273 h 285"/>
                  <a:gd name="T74" fmla="*/ 16 w 211"/>
                  <a:gd name="T75" fmla="*/ 185 h 285"/>
                  <a:gd name="T76" fmla="*/ 46 w 211"/>
                  <a:gd name="T77" fmla="*/ 1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285">
                    <a:moveTo>
                      <a:pt x="1" y="186"/>
                    </a:moveTo>
                    <a:cubicBezTo>
                      <a:pt x="2" y="187"/>
                      <a:pt x="3" y="188"/>
                      <a:pt x="4" y="189"/>
                    </a:cubicBezTo>
                    <a:cubicBezTo>
                      <a:pt x="96" y="281"/>
                      <a:pt x="96" y="281"/>
                      <a:pt x="96" y="281"/>
                    </a:cubicBezTo>
                    <a:cubicBezTo>
                      <a:pt x="98" y="284"/>
                      <a:pt x="102" y="285"/>
                      <a:pt x="105" y="285"/>
                    </a:cubicBezTo>
                    <a:cubicBezTo>
                      <a:pt x="105" y="285"/>
                      <a:pt x="105" y="285"/>
                      <a:pt x="105" y="285"/>
                    </a:cubicBezTo>
                    <a:cubicBezTo>
                      <a:pt x="109" y="285"/>
                      <a:pt x="113" y="284"/>
                      <a:pt x="115" y="281"/>
                    </a:cubicBezTo>
                    <a:cubicBezTo>
                      <a:pt x="207" y="189"/>
                      <a:pt x="207" y="189"/>
                      <a:pt x="207" y="189"/>
                    </a:cubicBezTo>
                    <a:cubicBezTo>
                      <a:pt x="208" y="188"/>
                      <a:pt x="209" y="187"/>
                      <a:pt x="210" y="186"/>
                    </a:cubicBezTo>
                    <a:cubicBezTo>
                      <a:pt x="210" y="185"/>
                      <a:pt x="211" y="183"/>
                      <a:pt x="211" y="181"/>
                    </a:cubicBezTo>
                    <a:cubicBezTo>
                      <a:pt x="211" y="180"/>
                      <a:pt x="211" y="179"/>
                      <a:pt x="210" y="177"/>
                    </a:cubicBezTo>
                    <a:cubicBezTo>
                      <a:pt x="209" y="176"/>
                      <a:pt x="207" y="174"/>
                      <a:pt x="205" y="174"/>
                    </a:cubicBezTo>
                    <a:cubicBezTo>
                      <a:pt x="204" y="173"/>
                      <a:pt x="202" y="173"/>
                      <a:pt x="201" y="173"/>
                    </a:cubicBezTo>
                    <a:cubicBezTo>
                      <a:pt x="173" y="173"/>
                      <a:pt x="173" y="173"/>
                      <a:pt x="173" y="173"/>
                    </a:cubicBezTo>
                    <a:cubicBezTo>
                      <a:pt x="123" y="13"/>
                      <a:pt x="123" y="13"/>
                      <a:pt x="123" y="13"/>
                    </a:cubicBezTo>
                    <a:cubicBezTo>
                      <a:pt x="122" y="11"/>
                      <a:pt x="122" y="11"/>
                      <a:pt x="122" y="11"/>
                    </a:cubicBezTo>
                    <a:cubicBezTo>
                      <a:pt x="122" y="11"/>
                      <a:pt x="122" y="11"/>
                      <a:pt x="122" y="11"/>
                    </a:cubicBezTo>
                    <a:cubicBezTo>
                      <a:pt x="120" y="4"/>
                      <a:pt x="113" y="0"/>
                      <a:pt x="105" y="0"/>
                    </a:cubicBezTo>
                    <a:cubicBezTo>
                      <a:pt x="98" y="0"/>
                      <a:pt x="91" y="4"/>
                      <a:pt x="89" y="11"/>
                    </a:cubicBezTo>
                    <a:cubicBezTo>
                      <a:pt x="89" y="11"/>
                      <a:pt x="89" y="11"/>
                      <a:pt x="89" y="11"/>
                    </a:cubicBezTo>
                    <a:cubicBezTo>
                      <a:pt x="88" y="13"/>
                      <a:pt x="88" y="13"/>
                      <a:pt x="88" y="13"/>
                    </a:cubicBezTo>
                    <a:cubicBezTo>
                      <a:pt x="38" y="173"/>
                      <a:pt x="38" y="173"/>
                      <a:pt x="38" y="173"/>
                    </a:cubicBezTo>
                    <a:cubicBezTo>
                      <a:pt x="10" y="173"/>
                      <a:pt x="10" y="173"/>
                      <a:pt x="10" y="173"/>
                    </a:cubicBezTo>
                    <a:cubicBezTo>
                      <a:pt x="8" y="173"/>
                      <a:pt x="6" y="173"/>
                      <a:pt x="4" y="175"/>
                    </a:cubicBezTo>
                    <a:cubicBezTo>
                      <a:pt x="3" y="175"/>
                      <a:pt x="2" y="176"/>
                      <a:pt x="1" y="177"/>
                    </a:cubicBezTo>
                    <a:cubicBezTo>
                      <a:pt x="0" y="179"/>
                      <a:pt x="0" y="180"/>
                      <a:pt x="0" y="181"/>
                    </a:cubicBezTo>
                    <a:cubicBezTo>
                      <a:pt x="0" y="183"/>
                      <a:pt x="1" y="185"/>
                      <a:pt x="1" y="186"/>
                    </a:cubicBezTo>
                    <a:moveTo>
                      <a:pt x="46" y="185"/>
                    </a:moveTo>
                    <a:cubicBezTo>
                      <a:pt x="99" y="17"/>
                      <a:pt x="99" y="17"/>
                      <a:pt x="99" y="17"/>
                    </a:cubicBezTo>
                    <a:cubicBezTo>
                      <a:pt x="100" y="15"/>
                      <a:pt x="100" y="15"/>
                      <a:pt x="100" y="15"/>
                    </a:cubicBezTo>
                    <a:cubicBezTo>
                      <a:pt x="101" y="13"/>
                      <a:pt x="103" y="12"/>
                      <a:pt x="105" y="12"/>
                    </a:cubicBezTo>
                    <a:cubicBezTo>
                      <a:pt x="108" y="12"/>
                      <a:pt x="110" y="13"/>
                      <a:pt x="111" y="15"/>
                    </a:cubicBezTo>
                    <a:cubicBezTo>
                      <a:pt x="112" y="17"/>
                      <a:pt x="112" y="17"/>
                      <a:pt x="112" y="17"/>
                    </a:cubicBezTo>
                    <a:cubicBezTo>
                      <a:pt x="165" y="185"/>
                      <a:pt x="165" y="185"/>
                      <a:pt x="165" y="185"/>
                    </a:cubicBezTo>
                    <a:cubicBezTo>
                      <a:pt x="194" y="185"/>
                      <a:pt x="194" y="185"/>
                      <a:pt x="194" y="185"/>
                    </a:cubicBezTo>
                    <a:cubicBezTo>
                      <a:pt x="107" y="273"/>
                      <a:pt x="107" y="273"/>
                      <a:pt x="107" y="273"/>
                    </a:cubicBezTo>
                    <a:cubicBezTo>
                      <a:pt x="106" y="273"/>
                      <a:pt x="106" y="273"/>
                      <a:pt x="105" y="273"/>
                    </a:cubicBezTo>
                    <a:cubicBezTo>
                      <a:pt x="105" y="273"/>
                      <a:pt x="104" y="273"/>
                      <a:pt x="104" y="273"/>
                    </a:cubicBezTo>
                    <a:cubicBezTo>
                      <a:pt x="16" y="185"/>
                      <a:pt x="16" y="185"/>
                      <a:pt x="16" y="185"/>
                    </a:cubicBezTo>
                    <a:lnTo>
                      <a:pt x="46" y="185"/>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3" name="Freeform 32"/>
              <p:cNvSpPr>
                <a:spLocks/>
              </p:cNvSpPr>
              <p:nvPr/>
            </p:nvSpPr>
            <p:spPr bwMode="auto">
              <a:xfrm>
                <a:off x="6571" y="3577"/>
                <a:ext cx="188" cy="347"/>
              </a:xfrm>
              <a:custGeom>
                <a:avLst/>
                <a:gdLst>
                  <a:gd name="T0" fmla="*/ 49 w 56"/>
                  <a:gd name="T1" fmla="*/ 88 h 104"/>
                  <a:gd name="T2" fmla="*/ 36 w 56"/>
                  <a:gd name="T3" fmla="*/ 95 h 104"/>
                  <a:gd name="T4" fmla="*/ 36 w 56"/>
                  <a:gd name="T5" fmla="*/ 104 h 104"/>
                  <a:gd name="T6" fmla="*/ 21 w 56"/>
                  <a:gd name="T7" fmla="*/ 104 h 104"/>
                  <a:gd name="T8" fmla="*/ 21 w 56"/>
                  <a:gd name="T9" fmla="*/ 96 h 104"/>
                  <a:gd name="T10" fmla="*/ 1 w 56"/>
                  <a:gd name="T11" fmla="*/ 91 h 104"/>
                  <a:gd name="T12" fmla="*/ 1 w 56"/>
                  <a:gd name="T13" fmla="*/ 72 h 104"/>
                  <a:gd name="T14" fmla="*/ 24 w 56"/>
                  <a:gd name="T15" fmla="*/ 81 h 104"/>
                  <a:gd name="T16" fmla="*/ 33 w 56"/>
                  <a:gd name="T17" fmla="*/ 78 h 104"/>
                  <a:gd name="T18" fmla="*/ 36 w 56"/>
                  <a:gd name="T19" fmla="*/ 72 h 104"/>
                  <a:gd name="T20" fmla="*/ 32 w 56"/>
                  <a:gd name="T21" fmla="*/ 65 h 104"/>
                  <a:gd name="T22" fmla="*/ 20 w 56"/>
                  <a:gd name="T23" fmla="*/ 58 h 104"/>
                  <a:gd name="T24" fmla="*/ 0 w 56"/>
                  <a:gd name="T25" fmla="*/ 33 h 104"/>
                  <a:gd name="T26" fmla="*/ 9 w 56"/>
                  <a:gd name="T27" fmla="*/ 14 h 104"/>
                  <a:gd name="T28" fmla="*/ 21 w 56"/>
                  <a:gd name="T29" fmla="*/ 9 h 104"/>
                  <a:gd name="T30" fmla="*/ 21 w 56"/>
                  <a:gd name="T31" fmla="*/ 0 h 104"/>
                  <a:gd name="T32" fmla="*/ 36 w 56"/>
                  <a:gd name="T33" fmla="*/ 0 h 104"/>
                  <a:gd name="T34" fmla="*/ 36 w 56"/>
                  <a:gd name="T35" fmla="*/ 7 h 104"/>
                  <a:gd name="T36" fmla="*/ 53 w 56"/>
                  <a:gd name="T37" fmla="*/ 11 h 104"/>
                  <a:gd name="T38" fmla="*/ 53 w 56"/>
                  <a:gd name="T39" fmla="*/ 29 h 104"/>
                  <a:gd name="T40" fmla="*/ 33 w 56"/>
                  <a:gd name="T41" fmla="*/ 23 h 104"/>
                  <a:gd name="T42" fmla="*/ 24 w 56"/>
                  <a:gd name="T43" fmla="*/ 25 h 104"/>
                  <a:gd name="T44" fmla="*/ 21 w 56"/>
                  <a:gd name="T45" fmla="*/ 31 h 104"/>
                  <a:gd name="T46" fmla="*/ 24 w 56"/>
                  <a:gd name="T47" fmla="*/ 38 h 104"/>
                  <a:gd name="T48" fmla="*/ 34 w 56"/>
                  <a:gd name="T49" fmla="*/ 44 h 104"/>
                  <a:gd name="T50" fmla="*/ 50 w 56"/>
                  <a:gd name="T51" fmla="*/ 55 h 104"/>
                  <a:gd name="T52" fmla="*/ 56 w 56"/>
                  <a:gd name="T53" fmla="*/ 71 h 104"/>
                  <a:gd name="T54" fmla="*/ 49 w 56"/>
                  <a:gd name="T55"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104">
                    <a:moveTo>
                      <a:pt x="49" y="88"/>
                    </a:moveTo>
                    <a:cubicBezTo>
                      <a:pt x="46" y="91"/>
                      <a:pt x="41" y="94"/>
                      <a:pt x="36" y="95"/>
                    </a:cubicBezTo>
                    <a:cubicBezTo>
                      <a:pt x="36" y="104"/>
                      <a:pt x="36" y="104"/>
                      <a:pt x="36" y="104"/>
                    </a:cubicBezTo>
                    <a:cubicBezTo>
                      <a:pt x="21" y="104"/>
                      <a:pt x="21" y="104"/>
                      <a:pt x="21" y="104"/>
                    </a:cubicBezTo>
                    <a:cubicBezTo>
                      <a:pt x="21" y="96"/>
                      <a:pt x="21" y="96"/>
                      <a:pt x="21" y="96"/>
                    </a:cubicBezTo>
                    <a:cubicBezTo>
                      <a:pt x="13" y="96"/>
                      <a:pt x="6" y="94"/>
                      <a:pt x="1" y="91"/>
                    </a:cubicBezTo>
                    <a:cubicBezTo>
                      <a:pt x="1" y="72"/>
                      <a:pt x="1" y="72"/>
                      <a:pt x="1" y="72"/>
                    </a:cubicBezTo>
                    <a:cubicBezTo>
                      <a:pt x="8" y="78"/>
                      <a:pt x="15" y="81"/>
                      <a:pt x="24" y="81"/>
                    </a:cubicBezTo>
                    <a:cubicBezTo>
                      <a:pt x="28" y="81"/>
                      <a:pt x="31" y="80"/>
                      <a:pt x="33" y="78"/>
                    </a:cubicBezTo>
                    <a:cubicBezTo>
                      <a:pt x="35" y="77"/>
                      <a:pt x="36" y="75"/>
                      <a:pt x="36" y="72"/>
                    </a:cubicBezTo>
                    <a:cubicBezTo>
                      <a:pt x="36" y="69"/>
                      <a:pt x="35" y="67"/>
                      <a:pt x="32" y="65"/>
                    </a:cubicBezTo>
                    <a:cubicBezTo>
                      <a:pt x="30" y="63"/>
                      <a:pt x="26" y="61"/>
                      <a:pt x="20" y="58"/>
                    </a:cubicBezTo>
                    <a:cubicBezTo>
                      <a:pt x="7" y="52"/>
                      <a:pt x="0" y="43"/>
                      <a:pt x="0" y="33"/>
                    </a:cubicBezTo>
                    <a:cubicBezTo>
                      <a:pt x="0" y="25"/>
                      <a:pt x="3" y="19"/>
                      <a:pt x="9" y="14"/>
                    </a:cubicBezTo>
                    <a:cubicBezTo>
                      <a:pt x="12" y="12"/>
                      <a:pt x="16" y="10"/>
                      <a:pt x="21" y="9"/>
                    </a:cubicBezTo>
                    <a:cubicBezTo>
                      <a:pt x="21" y="0"/>
                      <a:pt x="21" y="0"/>
                      <a:pt x="21" y="0"/>
                    </a:cubicBezTo>
                    <a:cubicBezTo>
                      <a:pt x="36" y="0"/>
                      <a:pt x="36" y="0"/>
                      <a:pt x="36" y="0"/>
                    </a:cubicBezTo>
                    <a:cubicBezTo>
                      <a:pt x="36" y="7"/>
                      <a:pt x="36" y="7"/>
                      <a:pt x="36" y="7"/>
                    </a:cubicBezTo>
                    <a:cubicBezTo>
                      <a:pt x="42" y="8"/>
                      <a:pt x="48" y="9"/>
                      <a:pt x="53" y="11"/>
                    </a:cubicBezTo>
                    <a:cubicBezTo>
                      <a:pt x="53" y="29"/>
                      <a:pt x="53" y="29"/>
                      <a:pt x="53" y="29"/>
                    </a:cubicBezTo>
                    <a:cubicBezTo>
                      <a:pt x="47" y="25"/>
                      <a:pt x="40" y="23"/>
                      <a:pt x="33" y="23"/>
                    </a:cubicBezTo>
                    <a:cubicBezTo>
                      <a:pt x="29" y="23"/>
                      <a:pt x="26" y="23"/>
                      <a:pt x="24" y="25"/>
                    </a:cubicBezTo>
                    <a:cubicBezTo>
                      <a:pt x="22" y="27"/>
                      <a:pt x="21" y="29"/>
                      <a:pt x="21" y="31"/>
                    </a:cubicBezTo>
                    <a:cubicBezTo>
                      <a:pt x="21" y="34"/>
                      <a:pt x="22" y="36"/>
                      <a:pt x="24" y="38"/>
                    </a:cubicBezTo>
                    <a:cubicBezTo>
                      <a:pt x="26" y="40"/>
                      <a:pt x="29" y="42"/>
                      <a:pt x="34" y="44"/>
                    </a:cubicBezTo>
                    <a:cubicBezTo>
                      <a:pt x="42" y="48"/>
                      <a:pt x="47" y="52"/>
                      <a:pt x="50" y="55"/>
                    </a:cubicBezTo>
                    <a:cubicBezTo>
                      <a:pt x="54" y="59"/>
                      <a:pt x="56" y="64"/>
                      <a:pt x="56" y="71"/>
                    </a:cubicBezTo>
                    <a:cubicBezTo>
                      <a:pt x="56" y="78"/>
                      <a:pt x="54" y="83"/>
                      <a:pt x="49" y="88"/>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147" name="TextBox 146"/>
          <p:cNvSpPr txBox="1"/>
          <p:nvPr/>
        </p:nvSpPr>
        <p:spPr>
          <a:xfrm>
            <a:off x="6330310" y="4279153"/>
            <a:ext cx="3896751" cy="2185214"/>
          </a:xfrm>
          <a:prstGeom prst="rect">
            <a:avLst/>
          </a:prstGeom>
          <a:noFill/>
        </p:spPr>
        <p:txBody>
          <a:bodyPr wrap="square" lIns="0" tIns="0" rIns="0" bIns="0"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n-ea"/>
                <a:cs typeface="+mn-cs"/>
              </a:rPr>
              <a:t>Lower storage costs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505050"/>
                </a:solidFill>
                <a:effectLst/>
                <a:uLnTx/>
                <a:uFillTx/>
                <a:latin typeface="Segoe UI Light"/>
                <a:ea typeface="+mn-ea"/>
                <a:cs typeface="+mn-cs"/>
              </a:rPr>
              <a:t>with Windows Server 20124</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srgbClr val="505050"/>
                </a:solidFill>
                <a:effectLst/>
                <a:uLnTx/>
                <a:uFillTx/>
                <a:latin typeface="Segoe UI Light"/>
                <a:ea typeface="+mn-ea"/>
                <a:cs typeface="+mn-cs"/>
              </a:rPr>
              <a:t>Storage Spaces</a:t>
            </a:r>
            <a:endParaRPr kumimoji="0" lang="en-US" sz="2400" b="0" i="0" u="none" strike="noStrike" kern="1200" cap="none" spc="0" normalizeH="0" baseline="0" noProof="0" dirty="0">
              <a:ln>
                <a:noFill/>
              </a:ln>
              <a:solidFill>
                <a:srgbClr val="505050"/>
              </a:solidFill>
              <a:effectLst/>
              <a:uLnTx/>
              <a:uFillTx/>
              <a:latin typeface="Segoe UI Ligh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505050"/>
              </a:solidFill>
              <a:effectLst/>
              <a:uLnTx/>
              <a:uFillTx/>
              <a:latin typeface="Segoe UI Light"/>
              <a:ea typeface="+mn-ea"/>
              <a:cs typeface="+mn-cs"/>
            </a:endParaRPr>
          </a:p>
        </p:txBody>
      </p:sp>
      <p:grpSp>
        <p:nvGrpSpPr>
          <p:cNvPr id="190" name="Group 189"/>
          <p:cNvGrpSpPr/>
          <p:nvPr/>
        </p:nvGrpSpPr>
        <p:grpSpPr>
          <a:xfrm>
            <a:off x="10754693" y="4637885"/>
            <a:ext cx="925763" cy="1308038"/>
            <a:chOff x="13814559" y="6517967"/>
            <a:chExt cx="1209675" cy="1709187"/>
          </a:xfrm>
        </p:grpSpPr>
        <p:sp>
          <p:nvSpPr>
            <p:cNvPr id="191" name="Freeform 36"/>
            <p:cNvSpPr>
              <a:spLocks noEditPoints="1"/>
            </p:cNvSpPr>
            <p:nvPr/>
          </p:nvSpPr>
          <p:spPr bwMode="auto">
            <a:xfrm>
              <a:off x="13814559" y="6517967"/>
              <a:ext cx="1209675" cy="1525587"/>
            </a:xfrm>
            <a:custGeom>
              <a:avLst/>
              <a:gdLst>
                <a:gd name="T0" fmla="*/ 7 w 228"/>
                <a:gd name="T1" fmla="*/ 159 h 288"/>
                <a:gd name="T2" fmla="*/ 11 w 228"/>
                <a:gd name="T3" fmla="*/ 159 h 288"/>
                <a:gd name="T4" fmla="*/ 129 w 228"/>
                <a:gd name="T5" fmla="*/ 169 h 288"/>
                <a:gd name="T6" fmla="*/ 137 w 228"/>
                <a:gd name="T7" fmla="*/ 169 h 288"/>
                <a:gd name="T8" fmla="*/ 146 w 228"/>
                <a:gd name="T9" fmla="*/ 169 h 288"/>
                <a:gd name="T10" fmla="*/ 154 w 228"/>
                <a:gd name="T11" fmla="*/ 168 h 288"/>
                <a:gd name="T12" fmla="*/ 158 w 228"/>
                <a:gd name="T13" fmla="*/ 167 h 288"/>
                <a:gd name="T14" fmla="*/ 226 w 228"/>
                <a:gd name="T15" fmla="*/ 129 h 288"/>
                <a:gd name="T16" fmla="*/ 227 w 228"/>
                <a:gd name="T17" fmla="*/ 128 h 288"/>
                <a:gd name="T18" fmla="*/ 217 w 228"/>
                <a:gd name="T19" fmla="*/ 94 h 288"/>
                <a:gd name="T20" fmla="*/ 158 w 228"/>
                <a:gd name="T21" fmla="*/ 126 h 288"/>
                <a:gd name="T22" fmla="*/ 154 w 228"/>
                <a:gd name="T23" fmla="*/ 127 h 288"/>
                <a:gd name="T24" fmla="*/ 146 w 228"/>
                <a:gd name="T25" fmla="*/ 128 h 288"/>
                <a:gd name="T26" fmla="*/ 137 w 228"/>
                <a:gd name="T27" fmla="*/ 128 h 288"/>
                <a:gd name="T28" fmla="*/ 129 w 228"/>
                <a:gd name="T29" fmla="*/ 128 h 288"/>
                <a:gd name="T30" fmla="*/ 11 w 228"/>
                <a:gd name="T31" fmla="*/ 118 h 288"/>
                <a:gd name="T32" fmla="*/ 4 w 228"/>
                <a:gd name="T33" fmla="*/ 158 h 288"/>
                <a:gd name="T34" fmla="*/ 5 w 228"/>
                <a:gd name="T35" fmla="*/ 63 h 288"/>
                <a:gd name="T36" fmla="*/ 9 w 228"/>
                <a:gd name="T37" fmla="*/ 64 h 288"/>
                <a:gd name="T38" fmla="*/ 13 w 228"/>
                <a:gd name="T39" fmla="*/ 65 h 288"/>
                <a:gd name="T40" fmla="*/ 132 w 228"/>
                <a:gd name="T41" fmla="*/ 74 h 288"/>
                <a:gd name="T42" fmla="*/ 139 w 228"/>
                <a:gd name="T43" fmla="*/ 75 h 288"/>
                <a:gd name="T44" fmla="*/ 150 w 228"/>
                <a:gd name="T45" fmla="*/ 74 h 288"/>
                <a:gd name="T46" fmla="*/ 155 w 228"/>
                <a:gd name="T47" fmla="*/ 73 h 288"/>
                <a:gd name="T48" fmla="*/ 159 w 228"/>
                <a:gd name="T49" fmla="*/ 72 h 288"/>
                <a:gd name="T50" fmla="*/ 226 w 228"/>
                <a:gd name="T51" fmla="*/ 38 h 288"/>
                <a:gd name="T52" fmla="*/ 227 w 228"/>
                <a:gd name="T53" fmla="*/ 12 h 288"/>
                <a:gd name="T54" fmla="*/ 66 w 228"/>
                <a:gd name="T55" fmla="*/ 4 h 288"/>
                <a:gd name="T56" fmla="*/ 2 w 228"/>
                <a:gd name="T57" fmla="*/ 62 h 288"/>
                <a:gd name="T58" fmla="*/ 6 w 228"/>
                <a:gd name="T59" fmla="*/ 111 h 288"/>
                <a:gd name="T60" fmla="*/ 10 w 228"/>
                <a:gd name="T61" fmla="*/ 112 h 288"/>
                <a:gd name="T62" fmla="*/ 14 w 228"/>
                <a:gd name="T63" fmla="*/ 112 h 288"/>
                <a:gd name="T64" fmla="*/ 134 w 228"/>
                <a:gd name="T65" fmla="*/ 122 h 288"/>
                <a:gd name="T66" fmla="*/ 141 w 228"/>
                <a:gd name="T67" fmla="*/ 122 h 288"/>
                <a:gd name="T68" fmla="*/ 152 w 228"/>
                <a:gd name="T69" fmla="*/ 121 h 288"/>
                <a:gd name="T70" fmla="*/ 157 w 228"/>
                <a:gd name="T71" fmla="*/ 120 h 288"/>
                <a:gd name="T72" fmla="*/ 161 w 228"/>
                <a:gd name="T73" fmla="*/ 119 h 288"/>
                <a:gd name="T74" fmla="*/ 227 w 228"/>
                <a:gd name="T75" fmla="*/ 83 h 288"/>
                <a:gd name="T76" fmla="*/ 227 w 228"/>
                <a:gd name="T77" fmla="*/ 54 h 288"/>
                <a:gd name="T78" fmla="*/ 159 w 228"/>
                <a:gd name="T79" fmla="*/ 79 h 288"/>
                <a:gd name="T80" fmla="*/ 155 w 228"/>
                <a:gd name="T81" fmla="*/ 80 h 288"/>
                <a:gd name="T82" fmla="*/ 150 w 228"/>
                <a:gd name="T83" fmla="*/ 80 h 288"/>
                <a:gd name="T84" fmla="*/ 139 w 228"/>
                <a:gd name="T85" fmla="*/ 81 h 288"/>
                <a:gd name="T86" fmla="*/ 132 w 228"/>
                <a:gd name="T87" fmla="*/ 81 h 288"/>
                <a:gd name="T88" fmla="*/ 13 w 228"/>
                <a:gd name="T89" fmla="*/ 71 h 288"/>
                <a:gd name="T90" fmla="*/ 1 w 228"/>
                <a:gd name="T91" fmla="*/ 76 h 288"/>
                <a:gd name="T92" fmla="*/ 162 w 228"/>
                <a:gd name="T93" fmla="*/ 172 h 288"/>
                <a:gd name="T94" fmla="*/ 158 w 228"/>
                <a:gd name="T95" fmla="*/ 174 h 288"/>
                <a:gd name="T96" fmla="*/ 152 w 228"/>
                <a:gd name="T97" fmla="*/ 175 h 288"/>
                <a:gd name="T98" fmla="*/ 143 w 228"/>
                <a:gd name="T99" fmla="*/ 175 h 288"/>
                <a:gd name="T100" fmla="*/ 137 w 228"/>
                <a:gd name="T101" fmla="*/ 175 h 288"/>
                <a:gd name="T102" fmla="*/ 16 w 228"/>
                <a:gd name="T103" fmla="*/ 166 h 288"/>
                <a:gd name="T104" fmla="*/ 11 w 228"/>
                <a:gd name="T105" fmla="*/ 166 h 288"/>
                <a:gd name="T106" fmla="*/ 6 w 228"/>
                <a:gd name="T107" fmla="*/ 272 h 288"/>
                <a:gd name="T108" fmla="*/ 10 w 228"/>
                <a:gd name="T109" fmla="*/ 273 h 288"/>
                <a:gd name="T110" fmla="*/ 14 w 228"/>
                <a:gd name="T111" fmla="*/ 274 h 288"/>
                <a:gd name="T112" fmla="*/ 132 w 228"/>
                <a:gd name="T113" fmla="*/ 288 h 288"/>
                <a:gd name="T114" fmla="*/ 139 w 228"/>
                <a:gd name="T115" fmla="*/ 288 h 288"/>
                <a:gd name="T116" fmla="*/ 147 w 228"/>
                <a:gd name="T117" fmla="*/ 288 h 288"/>
                <a:gd name="T118" fmla="*/ 154 w 228"/>
                <a:gd name="T119" fmla="*/ 287 h 288"/>
                <a:gd name="T120" fmla="*/ 158 w 228"/>
                <a:gd name="T121" fmla="*/ 286 h 288"/>
                <a:gd name="T122" fmla="*/ 226 w 228"/>
                <a:gd name="T123" fmla="*/ 235 h 288"/>
                <a:gd name="T124" fmla="*/ 82 w 228"/>
                <a:gd name="T125" fmla="*/ 23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88">
                  <a:moveTo>
                    <a:pt x="4" y="158"/>
                  </a:moveTo>
                  <a:cubicBezTo>
                    <a:pt x="4" y="158"/>
                    <a:pt x="4" y="158"/>
                    <a:pt x="5" y="158"/>
                  </a:cubicBezTo>
                  <a:cubicBezTo>
                    <a:pt x="5" y="158"/>
                    <a:pt x="5" y="158"/>
                    <a:pt x="5" y="158"/>
                  </a:cubicBezTo>
                  <a:cubicBezTo>
                    <a:pt x="5" y="158"/>
                    <a:pt x="5" y="158"/>
                    <a:pt x="6" y="158"/>
                  </a:cubicBezTo>
                  <a:cubicBezTo>
                    <a:pt x="6" y="158"/>
                    <a:pt x="6" y="158"/>
                    <a:pt x="6" y="158"/>
                  </a:cubicBezTo>
                  <a:cubicBezTo>
                    <a:pt x="7" y="159"/>
                    <a:pt x="7" y="159"/>
                    <a:pt x="7" y="159"/>
                  </a:cubicBezTo>
                  <a:cubicBezTo>
                    <a:pt x="8" y="159"/>
                    <a:pt x="8" y="159"/>
                    <a:pt x="8" y="159"/>
                  </a:cubicBezTo>
                  <a:cubicBezTo>
                    <a:pt x="8" y="159"/>
                    <a:pt x="8" y="159"/>
                    <a:pt x="9" y="159"/>
                  </a:cubicBezTo>
                  <a:cubicBezTo>
                    <a:pt x="9" y="159"/>
                    <a:pt x="9" y="159"/>
                    <a:pt x="9" y="159"/>
                  </a:cubicBezTo>
                  <a:cubicBezTo>
                    <a:pt x="9" y="159"/>
                    <a:pt x="10" y="159"/>
                    <a:pt x="10" y="159"/>
                  </a:cubicBezTo>
                  <a:cubicBezTo>
                    <a:pt x="10" y="159"/>
                    <a:pt x="10" y="159"/>
                    <a:pt x="11" y="159"/>
                  </a:cubicBezTo>
                  <a:cubicBezTo>
                    <a:pt x="11" y="159"/>
                    <a:pt x="11" y="159"/>
                    <a:pt x="11" y="159"/>
                  </a:cubicBezTo>
                  <a:cubicBezTo>
                    <a:pt x="12" y="159"/>
                    <a:pt x="12" y="159"/>
                    <a:pt x="12" y="159"/>
                  </a:cubicBezTo>
                  <a:cubicBezTo>
                    <a:pt x="12" y="159"/>
                    <a:pt x="13" y="160"/>
                    <a:pt x="13" y="160"/>
                  </a:cubicBezTo>
                  <a:cubicBezTo>
                    <a:pt x="13" y="160"/>
                    <a:pt x="14" y="160"/>
                    <a:pt x="14" y="160"/>
                  </a:cubicBezTo>
                  <a:cubicBezTo>
                    <a:pt x="14" y="160"/>
                    <a:pt x="14" y="160"/>
                    <a:pt x="14" y="160"/>
                  </a:cubicBezTo>
                  <a:cubicBezTo>
                    <a:pt x="15" y="160"/>
                    <a:pt x="15" y="160"/>
                    <a:pt x="16" y="160"/>
                  </a:cubicBezTo>
                  <a:cubicBezTo>
                    <a:pt x="129" y="169"/>
                    <a:pt x="129" y="169"/>
                    <a:pt x="129" y="169"/>
                  </a:cubicBezTo>
                  <a:cubicBezTo>
                    <a:pt x="130" y="169"/>
                    <a:pt x="131" y="169"/>
                    <a:pt x="132" y="169"/>
                  </a:cubicBezTo>
                  <a:cubicBezTo>
                    <a:pt x="132" y="169"/>
                    <a:pt x="132" y="169"/>
                    <a:pt x="132" y="169"/>
                  </a:cubicBezTo>
                  <a:cubicBezTo>
                    <a:pt x="133" y="169"/>
                    <a:pt x="133" y="169"/>
                    <a:pt x="134" y="169"/>
                  </a:cubicBezTo>
                  <a:cubicBezTo>
                    <a:pt x="134" y="169"/>
                    <a:pt x="134" y="169"/>
                    <a:pt x="134" y="169"/>
                  </a:cubicBezTo>
                  <a:cubicBezTo>
                    <a:pt x="135" y="169"/>
                    <a:pt x="136" y="169"/>
                    <a:pt x="137" y="169"/>
                  </a:cubicBezTo>
                  <a:cubicBezTo>
                    <a:pt x="137" y="169"/>
                    <a:pt x="137" y="169"/>
                    <a:pt x="137" y="169"/>
                  </a:cubicBezTo>
                  <a:cubicBezTo>
                    <a:pt x="137" y="169"/>
                    <a:pt x="138" y="169"/>
                    <a:pt x="139" y="169"/>
                  </a:cubicBezTo>
                  <a:cubicBezTo>
                    <a:pt x="139" y="169"/>
                    <a:pt x="139" y="169"/>
                    <a:pt x="139" y="169"/>
                  </a:cubicBezTo>
                  <a:cubicBezTo>
                    <a:pt x="140" y="169"/>
                    <a:pt x="141" y="169"/>
                    <a:pt x="141" y="169"/>
                  </a:cubicBezTo>
                  <a:cubicBezTo>
                    <a:pt x="141" y="169"/>
                    <a:pt x="141" y="169"/>
                    <a:pt x="141" y="169"/>
                  </a:cubicBezTo>
                  <a:cubicBezTo>
                    <a:pt x="142" y="169"/>
                    <a:pt x="143" y="169"/>
                    <a:pt x="143" y="169"/>
                  </a:cubicBezTo>
                  <a:cubicBezTo>
                    <a:pt x="144" y="169"/>
                    <a:pt x="145" y="169"/>
                    <a:pt x="146" y="169"/>
                  </a:cubicBezTo>
                  <a:cubicBezTo>
                    <a:pt x="147" y="169"/>
                    <a:pt x="147" y="169"/>
                    <a:pt x="147" y="169"/>
                  </a:cubicBezTo>
                  <a:cubicBezTo>
                    <a:pt x="148" y="169"/>
                    <a:pt x="149" y="169"/>
                    <a:pt x="150" y="169"/>
                  </a:cubicBezTo>
                  <a:cubicBezTo>
                    <a:pt x="150" y="169"/>
                    <a:pt x="150" y="169"/>
                    <a:pt x="150" y="169"/>
                  </a:cubicBezTo>
                  <a:cubicBezTo>
                    <a:pt x="151" y="169"/>
                    <a:pt x="151" y="168"/>
                    <a:pt x="152" y="168"/>
                  </a:cubicBezTo>
                  <a:cubicBezTo>
                    <a:pt x="152" y="168"/>
                    <a:pt x="152" y="168"/>
                    <a:pt x="152" y="168"/>
                  </a:cubicBezTo>
                  <a:cubicBezTo>
                    <a:pt x="153" y="168"/>
                    <a:pt x="153" y="168"/>
                    <a:pt x="154" y="168"/>
                  </a:cubicBezTo>
                  <a:cubicBezTo>
                    <a:pt x="154" y="168"/>
                    <a:pt x="154" y="168"/>
                    <a:pt x="154" y="168"/>
                  </a:cubicBezTo>
                  <a:cubicBezTo>
                    <a:pt x="155" y="168"/>
                    <a:pt x="155" y="168"/>
                    <a:pt x="155" y="168"/>
                  </a:cubicBezTo>
                  <a:cubicBezTo>
                    <a:pt x="155" y="168"/>
                    <a:pt x="156" y="168"/>
                    <a:pt x="156" y="168"/>
                  </a:cubicBezTo>
                  <a:cubicBezTo>
                    <a:pt x="156" y="168"/>
                    <a:pt x="156" y="168"/>
                    <a:pt x="157" y="168"/>
                  </a:cubicBezTo>
                  <a:cubicBezTo>
                    <a:pt x="157" y="168"/>
                    <a:pt x="157" y="167"/>
                    <a:pt x="158" y="167"/>
                  </a:cubicBezTo>
                  <a:cubicBezTo>
                    <a:pt x="158" y="167"/>
                    <a:pt x="158" y="167"/>
                    <a:pt x="158" y="167"/>
                  </a:cubicBezTo>
                  <a:cubicBezTo>
                    <a:pt x="158" y="167"/>
                    <a:pt x="159" y="167"/>
                    <a:pt x="159" y="167"/>
                  </a:cubicBezTo>
                  <a:cubicBezTo>
                    <a:pt x="159" y="167"/>
                    <a:pt x="159" y="167"/>
                    <a:pt x="159" y="167"/>
                  </a:cubicBezTo>
                  <a:cubicBezTo>
                    <a:pt x="160" y="167"/>
                    <a:pt x="160" y="167"/>
                    <a:pt x="160" y="167"/>
                  </a:cubicBezTo>
                  <a:cubicBezTo>
                    <a:pt x="161" y="166"/>
                    <a:pt x="161" y="166"/>
                    <a:pt x="161" y="166"/>
                  </a:cubicBezTo>
                  <a:cubicBezTo>
                    <a:pt x="161" y="166"/>
                    <a:pt x="161" y="166"/>
                    <a:pt x="162" y="166"/>
                  </a:cubicBezTo>
                  <a:cubicBezTo>
                    <a:pt x="226" y="129"/>
                    <a:pt x="226" y="129"/>
                    <a:pt x="226" y="129"/>
                  </a:cubicBezTo>
                  <a:cubicBezTo>
                    <a:pt x="226" y="129"/>
                    <a:pt x="226" y="129"/>
                    <a:pt x="226" y="129"/>
                  </a:cubicBezTo>
                  <a:cubicBezTo>
                    <a:pt x="226" y="128"/>
                    <a:pt x="226" y="128"/>
                    <a:pt x="226" y="128"/>
                  </a:cubicBezTo>
                  <a:cubicBezTo>
                    <a:pt x="227" y="128"/>
                    <a:pt x="227" y="128"/>
                    <a:pt x="227" y="128"/>
                  </a:cubicBezTo>
                  <a:cubicBezTo>
                    <a:pt x="227" y="128"/>
                    <a:pt x="227" y="128"/>
                    <a:pt x="227" y="128"/>
                  </a:cubicBezTo>
                  <a:cubicBezTo>
                    <a:pt x="227" y="128"/>
                    <a:pt x="227" y="128"/>
                    <a:pt x="227" y="128"/>
                  </a:cubicBezTo>
                  <a:cubicBezTo>
                    <a:pt x="227" y="128"/>
                    <a:pt x="227" y="128"/>
                    <a:pt x="227" y="128"/>
                  </a:cubicBezTo>
                  <a:cubicBezTo>
                    <a:pt x="227" y="127"/>
                    <a:pt x="227" y="127"/>
                    <a:pt x="227" y="127"/>
                  </a:cubicBezTo>
                  <a:cubicBezTo>
                    <a:pt x="227" y="99"/>
                    <a:pt x="227" y="99"/>
                    <a:pt x="227" y="99"/>
                  </a:cubicBezTo>
                  <a:cubicBezTo>
                    <a:pt x="227" y="99"/>
                    <a:pt x="227" y="99"/>
                    <a:pt x="227" y="99"/>
                  </a:cubicBezTo>
                  <a:cubicBezTo>
                    <a:pt x="227" y="99"/>
                    <a:pt x="227" y="99"/>
                    <a:pt x="227" y="99"/>
                  </a:cubicBezTo>
                  <a:cubicBezTo>
                    <a:pt x="227" y="99"/>
                    <a:pt x="227" y="99"/>
                    <a:pt x="227" y="99"/>
                  </a:cubicBezTo>
                  <a:cubicBezTo>
                    <a:pt x="228" y="97"/>
                    <a:pt x="224" y="95"/>
                    <a:pt x="217" y="94"/>
                  </a:cubicBezTo>
                  <a:cubicBezTo>
                    <a:pt x="162" y="125"/>
                    <a:pt x="162" y="125"/>
                    <a:pt x="162" y="125"/>
                  </a:cubicBezTo>
                  <a:cubicBezTo>
                    <a:pt x="161" y="125"/>
                    <a:pt x="161" y="125"/>
                    <a:pt x="161" y="125"/>
                  </a:cubicBezTo>
                  <a:cubicBezTo>
                    <a:pt x="161" y="125"/>
                    <a:pt x="161" y="125"/>
                    <a:pt x="160" y="125"/>
                  </a:cubicBezTo>
                  <a:cubicBezTo>
                    <a:pt x="160" y="126"/>
                    <a:pt x="160" y="126"/>
                    <a:pt x="159" y="126"/>
                  </a:cubicBezTo>
                  <a:cubicBezTo>
                    <a:pt x="159" y="126"/>
                    <a:pt x="159" y="126"/>
                    <a:pt x="159" y="126"/>
                  </a:cubicBezTo>
                  <a:cubicBezTo>
                    <a:pt x="159" y="126"/>
                    <a:pt x="159" y="126"/>
                    <a:pt x="158" y="126"/>
                  </a:cubicBezTo>
                  <a:cubicBezTo>
                    <a:pt x="158" y="126"/>
                    <a:pt x="158" y="126"/>
                    <a:pt x="158" y="126"/>
                  </a:cubicBezTo>
                  <a:cubicBezTo>
                    <a:pt x="157" y="126"/>
                    <a:pt x="157" y="127"/>
                    <a:pt x="157" y="127"/>
                  </a:cubicBezTo>
                  <a:cubicBezTo>
                    <a:pt x="156" y="127"/>
                    <a:pt x="156" y="127"/>
                    <a:pt x="156" y="127"/>
                  </a:cubicBezTo>
                  <a:cubicBezTo>
                    <a:pt x="156" y="127"/>
                    <a:pt x="156" y="127"/>
                    <a:pt x="155" y="127"/>
                  </a:cubicBezTo>
                  <a:cubicBezTo>
                    <a:pt x="155" y="127"/>
                    <a:pt x="155" y="127"/>
                    <a:pt x="154" y="127"/>
                  </a:cubicBezTo>
                  <a:cubicBezTo>
                    <a:pt x="154" y="127"/>
                    <a:pt x="154" y="127"/>
                    <a:pt x="154" y="127"/>
                  </a:cubicBezTo>
                  <a:cubicBezTo>
                    <a:pt x="153" y="127"/>
                    <a:pt x="153" y="127"/>
                    <a:pt x="152" y="127"/>
                  </a:cubicBezTo>
                  <a:cubicBezTo>
                    <a:pt x="152" y="127"/>
                    <a:pt x="152" y="127"/>
                    <a:pt x="152" y="127"/>
                  </a:cubicBezTo>
                  <a:cubicBezTo>
                    <a:pt x="151" y="127"/>
                    <a:pt x="151" y="128"/>
                    <a:pt x="150" y="128"/>
                  </a:cubicBezTo>
                  <a:cubicBezTo>
                    <a:pt x="150" y="128"/>
                    <a:pt x="150" y="128"/>
                    <a:pt x="150" y="128"/>
                  </a:cubicBezTo>
                  <a:cubicBezTo>
                    <a:pt x="149" y="128"/>
                    <a:pt x="148" y="128"/>
                    <a:pt x="147" y="128"/>
                  </a:cubicBezTo>
                  <a:cubicBezTo>
                    <a:pt x="147" y="128"/>
                    <a:pt x="147" y="128"/>
                    <a:pt x="146" y="128"/>
                  </a:cubicBezTo>
                  <a:cubicBezTo>
                    <a:pt x="145" y="128"/>
                    <a:pt x="144" y="128"/>
                    <a:pt x="143" y="128"/>
                  </a:cubicBezTo>
                  <a:cubicBezTo>
                    <a:pt x="143" y="128"/>
                    <a:pt x="142" y="128"/>
                    <a:pt x="141" y="128"/>
                  </a:cubicBezTo>
                  <a:cubicBezTo>
                    <a:pt x="141" y="128"/>
                    <a:pt x="141" y="128"/>
                    <a:pt x="141" y="128"/>
                  </a:cubicBezTo>
                  <a:cubicBezTo>
                    <a:pt x="141" y="128"/>
                    <a:pt x="140" y="128"/>
                    <a:pt x="139" y="128"/>
                  </a:cubicBezTo>
                  <a:cubicBezTo>
                    <a:pt x="139" y="128"/>
                    <a:pt x="139" y="128"/>
                    <a:pt x="139" y="128"/>
                  </a:cubicBezTo>
                  <a:cubicBezTo>
                    <a:pt x="138" y="128"/>
                    <a:pt x="137" y="128"/>
                    <a:pt x="137" y="128"/>
                  </a:cubicBezTo>
                  <a:cubicBezTo>
                    <a:pt x="137" y="128"/>
                    <a:pt x="137" y="128"/>
                    <a:pt x="137" y="128"/>
                  </a:cubicBezTo>
                  <a:cubicBezTo>
                    <a:pt x="136" y="128"/>
                    <a:pt x="135" y="128"/>
                    <a:pt x="134" y="128"/>
                  </a:cubicBezTo>
                  <a:cubicBezTo>
                    <a:pt x="134" y="128"/>
                    <a:pt x="134" y="128"/>
                    <a:pt x="134" y="128"/>
                  </a:cubicBezTo>
                  <a:cubicBezTo>
                    <a:pt x="133" y="128"/>
                    <a:pt x="132" y="128"/>
                    <a:pt x="132" y="128"/>
                  </a:cubicBezTo>
                  <a:cubicBezTo>
                    <a:pt x="132" y="128"/>
                    <a:pt x="132" y="128"/>
                    <a:pt x="132" y="128"/>
                  </a:cubicBezTo>
                  <a:cubicBezTo>
                    <a:pt x="131" y="128"/>
                    <a:pt x="130" y="128"/>
                    <a:pt x="129" y="128"/>
                  </a:cubicBezTo>
                  <a:cubicBezTo>
                    <a:pt x="16" y="119"/>
                    <a:pt x="16" y="119"/>
                    <a:pt x="16" y="119"/>
                  </a:cubicBezTo>
                  <a:cubicBezTo>
                    <a:pt x="15" y="119"/>
                    <a:pt x="15" y="119"/>
                    <a:pt x="14" y="119"/>
                  </a:cubicBezTo>
                  <a:cubicBezTo>
                    <a:pt x="14" y="119"/>
                    <a:pt x="14" y="119"/>
                    <a:pt x="14" y="119"/>
                  </a:cubicBezTo>
                  <a:cubicBezTo>
                    <a:pt x="13" y="119"/>
                    <a:pt x="13" y="119"/>
                    <a:pt x="13" y="119"/>
                  </a:cubicBezTo>
                  <a:cubicBezTo>
                    <a:pt x="13" y="118"/>
                    <a:pt x="12" y="118"/>
                    <a:pt x="12" y="118"/>
                  </a:cubicBezTo>
                  <a:cubicBezTo>
                    <a:pt x="12" y="118"/>
                    <a:pt x="11" y="118"/>
                    <a:pt x="11" y="118"/>
                  </a:cubicBezTo>
                  <a:cubicBezTo>
                    <a:pt x="11" y="118"/>
                    <a:pt x="11" y="118"/>
                    <a:pt x="11" y="118"/>
                  </a:cubicBezTo>
                  <a:cubicBezTo>
                    <a:pt x="11" y="118"/>
                    <a:pt x="11" y="118"/>
                    <a:pt x="10" y="118"/>
                  </a:cubicBezTo>
                  <a:cubicBezTo>
                    <a:pt x="2" y="123"/>
                    <a:pt x="2" y="123"/>
                    <a:pt x="2" y="123"/>
                  </a:cubicBezTo>
                  <a:cubicBezTo>
                    <a:pt x="3" y="157"/>
                    <a:pt x="3" y="157"/>
                    <a:pt x="3" y="157"/>
                  </a:cubicBezTo>
                  <a:cubicBezTo>
                    <a:pt x="3" y="157"/>
                    <a:pt x="3" y="158"/>
                    <a:pt x="3" y="158"/>
                  </a:cubicBezTo>
                  <a:cubicBezTo>
                    <a:pt x="4" y="158"/>
                    <a:pt x="4" y="158"/>
                    <a:pt x="4" y="158"/>
                  </a:cubicBezTo>
                  <a:close/>
                  <a:moveTo>
                    <a:pt x="2" y="62"/>
                  </a:moveTo>
                  <a:cubicBezTo>
                    <a:pt x="2" y="62"/>
                    <a:pt x="2" y="63"/>
                    <a:pt x="2" y="63"/>
                  </a:cubicBezTo>
                  <a:cubicBezTo>
                    <a:pt x="2" y="63"/>
                    <a:pt x="2" y="63"/>
                    <a:pt x="2" y="63"/>
                  </a:cubicBezTo>
                  <a:cubicBezTo>
                    <a:pt x="3" y="63"/>
                    <a:pt x="3" y="63"/>
                    <a:pt x="3" y="63"/>
                  </a:cubicBezTo>
                  <a:cubicBezTo>
                    <a:pt x="4" y="63"/>
                    <a:pt x="4" y="63"/>
                    <a:pt x="4" y="63"/>
                  </a:cubicBezTo>
                  <a:cubicBezTo>
                    <a:pt x="4" y="63"/>
                    <a:pt x="4" y="63"/>
                    <a:pt x="5" y="63"/>
                  </a:cubicBezTo>
                  <a:cubicBezTo>
                    <a:pt x="5" y="64"/>
                    <a:pt x="5" y="64"/>
                    <a:pt x="5" y="64"/>
                  </a:cubicBezTo>
                  <a:cubicBezTo>
                    <a:pt x="5" y="64"/>
                    <a:pt x="5" y="64"/>
                    <a:pt x="6" y="64"/>
                  </a:cubicBezTo>
                  <a:cubicBezTo>
                    <a:pt x="6" y="64"/>
                    <a:pt x="6" y="64"/>
                    <a:pt x="6" y="64"/>
                  </a:cubicBezTo>
                  <a:cubicBezTo>
                    <a:pt x="7" y="64"/>
                    <a:pt x="7" y="64"/>
                    <a:pt x="7" y="64"/>
                  </a:cubicBezTo>
                  <a:cubicBezTo>
                    <a:pt x="8" y="64"/>
                    <a:pt x="8" y="64"/>
                    <a:pt x="8" y="64"/>
                  </a:cubicBezTo>
                  <a:cubicBezTo>
                    <a:pt x="8" y="64"/>
                    <a:pt x="8" y="64"/>
                    <a:pt x="9" y="64"/>
                  </a:cubicBezTo>
                  <a:cubicBezTo>
                    <a:pt x="9" y="64"/>
                    <a:pt x="9" y="64"/>
                    <a:pt x="9" y="65"/>
                  </a:cubicBezTo>
                  <a:cubicBezTo>
                    <a:pt x="9" y="65"/>
                    <a:pt x="10" y="65"/>
                    <a:pt x="10" y="65"/>
                  </a:cubicBezTo>
                  <a:cubicBezTo>
                    <a:pt x="10" y="65"/>
                    <a:pt x="10" y="65"/>
                    <a:pt x="11" y="65"/>
                  </a:cubicBezTo>
                  <a:cubicBezTo>
                    <a:pt x="11" y="65"/>
                    <a:pt x="11" y="65"/>
                    <a:pt x="11" y="65"/>
                  </a:cubicBezTo>
                  <a:cubicBezTo>
                    <a:pt x="12" y="65"/>
                    <a:pt x="12" y="65"/>
                    <a:pt x="12" y="65"/>
                  </a:cubicBezTo>
                  <a:cubicBezTo>
                    <a:pt x="12" y="65"/>
                    <a:pt x="13" y="65"/>
                    <a:pt x="13" y="65"/>
                  </a:cubicBezTo>
                  <a:cubicBezTo>
                    <a:pt x="13" y="65"/>
                    <a:pt x="14" y="65"/>
                    <a:pt x="14" y="65"/>
                  </a:cubicBezTo>
                  <a:cubicBezTo>
                    <a:pt x="14" y="65"/>
                    <a:pt x="14" y="65"/>
                    <a:pt x="14" y="65"/>
                  </a:cubicBezTo>
                  <a:cubicBezTo>
                    <a:pt x="15" y="65"/>
                    <a:pt x="15" y="65"/>
                    <a:pt x="16" y="65"/>
                  </a:cubicBezTo>
                  <a:cubicBezTo>
                    <a:pt x="129" y="74"/>
                    <a:pt x="129" y="74"/>
                    <a:pt x="129" y="74"/>
                  </a:cubicBezTo>
                  <a:cubicBezTo>
                    <a:pt x="130" y="74"/>
                    <a:pt x="131" y="74"/>
                    <a:pt x="132" y="74"/>
                  </a:cubicBezTo>
                  <a:cubicBezTo>
                    <a:pt x="132" y="74"/>
                    <a:pt x="132" y="74"/>
                    <a:pt x="132" y="74"/>
                  </a:cubicBezTo>
                  <a:cubicBezTo>
                    <a:pt x="133" y="75"/>
                    <a:pt x="133" y="75"/>
                    <a:pt x="134" y="75"/>
                  </a:cubicBezTo>
                  <a:cubicBezTo>
                    <a:pt x="134" y="75"/>
                    <a:pt x="134" y="75"/>
                    <a:pt x="134" y="75"/>
                  </a:cubicBezTo>
                  <a:cubicBezTo>
                    <a:pt x="135" y="75"/>
                    <a:pt x="136" y="75"/>
                    <a:pt x="137" y="75"/>
                  </a:cubicBezTo>
                  <a:cubicBezTo>
                    <a:pt x="137" y="75"/>
                    <a:pt x="137" y="75"/>
                    <a:pt x="137" y="75"/>
                  </a:cubicBezTo>
                  <a:cubicBezTo>
                    <a:pt x="137" y="75"/>
                    <a:pt x="138" y="75"/>
                    <a:pt x="139" y="75"/>
                  </a:cubicBezTo>
                  <a:cubicBezTo>
                    <a:pt x="139" y="75"/>
                    <a:pt x="139" y="75"/>
                    <a:pt x="139" y="75"/>
                  </a:cubicBezTo>
                  <a:cubicBezTo>
                    <a:pt x="140" y="75"/>
                    <a:pt x="141" y="75"/>
                    <a:pt x="141" y="75"/>
                  </a:cubicBezTo>
                  <a:cubicBezTo>
                    <a:pt x="141" y="75"/>
                    <a:pt x="141" y="75"/>
                    <a:pt x="141" y="75"/>
                  </a:cubicBezTo>
                  <a:cubicBezTo>
                    <a:pt x="142" y="75"/>
                    <a:pt x="143" y="75"/>
                    <a:pt x="143" y="75"/>
                  </a:cubicBezTo>
                  <a:cubicBezTo>
                    <a:pt x="144" y="75"/>
                    <a:pt x="145" y="74"/>
                    <a:pt x="146" y="74"/>
                  </a:cubicBezTo>
                  <a:cubicBezTo>
                    <a:pt x="147" y="74"/>
                    <a:pt x="147" y="74"/>
                    <a:pt x="147" y="74"/>
                  </a:cubicBezTo>
                  <a:cubicBezTo>
                    <a:pt x="148" y="74"/>
                    <a:pt x="149" y="74"/>
                    <a:pt x="150" y="74"/>
                  </a:cubicBezTo>
                  <a:cubicBezTo>
                    <a:pt x="150" y="74"/>
                    <a:pt x="150" y="74"/>
                    <a:pt x="150" y="74"/>
                  </a:cubicBezTo>
                  <a:cubicBezTo>
                    <a:pt x="151" y="74"/>
                    <a:pt x="151" y="74"/>
                    <a:pt x="152" y="74"/>
                  </a:cubicBezTo>
                  <a:cubicBezTo>
                    <a:pt x="152" y="74"/>
                    <a:pt x="152" y="74"/>
                    <a:pt x="152" y="74"/>
                  </a:cubicBezTo>
                  <a:cubicBezTo>
                    <a:pt x="153" y="74"/>
                    <a:pt x="153" y="74"/>
                    <a:pt x="154" y="74"/>
                  </a:cubicBezTo>
                  <a:cubicBezTo>
                    <a:pt x="154" y="74"/>
                    <a:pt x="154" y="74"/>
                    <a:pt x="154" y="73"/>
                  </a:cubicBezTo>
                  <a:cubicBezTo>
                    <a:pt x="155" y="73"/>
                    <a:pt x="155" y="73"/>
                    <a:pt x="155" y="73"/>
                  </a:cubicBezTo>
                  <a:cubicBezTo>
                    <a:pt x="155" y="73"/>
                    <a:pt x="156" y="73"/>
                    <a:pt x="156" y="73"/>
                  </a:cubicBezTo>
                  <a:cubicBezTo>
                    <a:pt x="156" y="73"/>
                    <a:pt x="156" y="73"/>
                    <a:pt x="157" y="73"/>
                  </a:cubicBezTo>
                  <a:cubicBezTo>
                    <a:pt x="157" y="73"/>
                    <a:pt x="157" y="73"/>
                    <a:pt x="158" y="73"/>
                  </a:cubicBezTo>
                  <a:cubicBezTo>
                    <a:pt x="158" y="73"/>
                    <a:pt x="158" y="73"/>
                    <a:pt x="158" y="73"/>
                  </a:cubicBezTo>
                  <a:cubicBezTo>
                    <a:pt x="158" y="73"/>
                    <a:pt x="159" y="72"/>
                    <a:pt x="159" y="72"/>
                  </a:cubicBezTo>
                  <a:cubicBezTo>
                    <a:pt x="159" y="72"/>
                    <a:pt x="159" y="72"/>
                    <a:pt x="159" y="72"/>
                  </a:cubicBezTo>
                  <a:cubicBezTo>
                    <a:pt x="160" y="72"/>
                    <a:pt x="160" y="72"/>
                    <a:pt x="160" y="72"/>
                  </a:cubicBezTo>
                  <a:cubicBezTo>
                    <a:pt x="161" y="72"/>
                    <a:pt x="161" y="72"/>
                    <a:pt x="161" y="72"/>
                  </a:cubicBezTo>
                  <a:cubicBezTo>
                    <a:pt x="161" y="72"/>
                    <a:pt x="161" y="72"/>
                    <a:pt x="162" y="71"/>
                  </a:cubicBezTo>
                  <a:cubicBezTo>
                    <a:pt x="226" y="39"/>
                    <a:pt x="226" y="39"/>
                    <a:pt x="226" y="39"/>
                  </a:cubicBezTo>
                  <a:cubicBezTo>
                    <a:pt x="226" y="38"/>
                    <a:pt x="226" y="38"/>
                    <a:pt x="226" y="38"/>
                  </a:cubicBezTo>
                  <a:cubicBezTo>
                    <a:pt x="226" y="38"/>
                    <a:pt x="226" y="38"/>
                    <a:pt x="226" y="38"/>
                  </a:cubicBezTo>
                  <a:cubicBezTo>
                    <a:pt x="227" y="38"/>
                    <a:pt x="227" y="38"/>
                    <a:pt x="227" y="38"/>
                  </a:cubicBezTo>
                  <a:cubicBezTo>
                    <a:pt x="227" y="38"/>
                    <a:pt x="227" y="38"/>
                    <a:pt x="227" y="38"/>
                  </a:cubicBezTo>
                  <a:cubicBezTo>
                    <a:pt x="227" y="38"/>
                    <a:pt x="227" y="37"/>
                    <a:pt x="227" y="37"/>
                  </a:cubicBezTo>
                  <a:cubicBezTo>
                    <a:pt x="227" y="37"/>
                    <a:pt x="227" y="37"/>
                    <a:pt x="227" y="37"/>
                  </a:cubicBezTo>
                  <a:cubicBezTo>
                    <a:pt x="227" y="37"/>
                    <a:pt x="227" y="37"/>
                    <a:pt x="227" y="37"/>
                  </a:cubicBezTo>
                  <a:cubicBezTo>
                    <a:pt x="227" y="12"/>
                    <a:pt x="227" y="12"/>
                    <a:pt x="227" y="12"/>
                  </a:cubicBezTo>
                  <a:cubicBezTo>
                    <a:pt x="227" y="12"/>
                    <a:pt x="227" y="12"/>
                    <a:pt x="227" y="12"/>
                  </a:cubicBezTo>
                  <a:cubicBezTo>
                    <a:pt x="227" y="12"/>
                    <a:pt x="227" y="13"/>
                    <a:pt x="227" y="13"/>
                  </a:cubicBezTo>
                  <a:cubicBezTo>
                    <a:pt x="227" y="13"/>
                    <a:pt x="227" y="13"/>
                    <a:pt x="227" y="13"/>
                  </a:cubicBezTo>
                  <a:cubicBezTo>
                    <a:pt x="228" y="11"/>
                    <a:pt x="222" y="8"/>
                    <a:pt x="212" y="8"/>
                  </a:cubicBezTo>
                  <a:cubicBezTo>
                    <a:pt x="98" y="1"/>
                    <a:pt x="98" y="1"/>
                    <a:pt x="98" y="1"/>
                  </a:cubicBezTo>
                  <a:cubicBezTo>
                    <a:pt x="85" y="0"/>
                    <a:pt x="71" y="1"/>
                    <a:pt x="66" y="4"/>
                  </a:cubicBezTo>
                  <a:cubicBezTo>
                    <a:pt x="2" y="28"/>
                    <a:pt x="2" y="28"/>
                    <a:pt x="2" y="28"/>
                  </a:cubicBezTo>
                  <a:cubicBezTo>
                    <a:pt x="1" y="29"/>
                    <a:pt x="1" y="29"/>
                    <a:pt x="0" y="29"/>
                  </a:cubicBezTo>
                  <a:cubicBezTo>
                    <a:pt x="1" y="62"/>
                    <a:pt x="1" y="62"/>
                    <a:pt x="1" y="62"/>
                  </a:cubicBezTo>
                  <a:cubicBezTo>
                    <a:pt x="1" y="62"/>
                    <a:pt x="1" y="62"/>
                    <a:pt x="1" y="62"/>
                  </a:cubicBezTo>
                  <a:cubicBezTo>
                    <a:pt x="1" y="62"/>
                    <a:pt x="1" y="62"/>
                    <a:pt x="1" y="62"/>
                  </a:cubicBezTo>
                  <a:cubicBezTo>
                    <a:pt x="2" y="62"/>
                    <a:pt x="2" y="62"/>
                    <a:pt x="2" y="62"/>
                  </a:cubicBezTo>
                  <a:close/>
                  <a:moveTo>
                    <a:pt x="2" y="110"/>
                  </a:moveTo>
                  <a:cubicBezTo>
                    <a:pt x="3" y="110"/>
                    <a:pt x="3" y="110"/>
                    <a:pt x="3" y="110"/>
                  </a:cubicBezTo>
                  <a:cubicBezTo>
                    <a:pt x="4" y="110"/>
                    <a:pt x="4" y="110"/>
                    <a:pt x="4" y="110"/>
                  </a:cubicBezTo>
                  <a:cubicBezTo>
                    <a:pt x="4" y="111"/>
                    <a:pt x="4" y="111"/>
                    <a:pt x="5" y="111"/>
                  </a:cubicBezTo>
                  <a:cubicBezTo>
                    <a:pt x="5" y="111"/>
                    <a:pt x="5" y="111"/>
                    <a:pt x="5" y="111"/>
                  </a:cubicBezTo>
                  <a:cubicBezTo>
                    <a:pt x="5" y="111"/>
                    <a:pt x="5" y="111"/>
                    <a:pt x="6" y="111"/>
                  </a:cubicBezTo>
                  <a:cubicBezTo>
                    <a:pt x="6" y="111"/>
                    <a:pt x="6" y="111"/>
                    <a:pt x="6" y="111"/>
                  </a:cubicBezTo>
                  <a:cubicBezTo>
                    <a:pt x="7" y="111"/>
                    <a:pt x="7" y="111"/>
                    <a:pt x="7" y="111"/>
                  </a:cubicBezTo>
                  <a:cubicBezTo>
                    <a:pt x="8" y="111"/>
                    <a:pt x="8" y="111"/>
                    <a:pt x="8" y="112"/>
                  </a:cubicBezTo>
                  <a:cubicBezTo>
                    <a:pt x="8" y="112"/>
                    <a:pt x="8" y="112"/>
                    <a:pt x="9" y="112"/>
                  </a:cubicBezTo>
                  <a:cubicBezTo>
                    <a:pt x="9" y="112"/>
                    <a:pt x="9" y="112"/>
                    <a:pt x="9" y="112"/>
                  </a:cubicBezTo>
                  <a:cubicBezTo>
                    <a:pt x="9" y="112"/>
                    <a:pt x="10" y="112"/>
                    <a:pt x="10" y="112"/>
                  </a:cubicBezTo>
                  <a:cubicBezTo>
                    <a:pt x="10" y="112"/>
                    <a:pt x="10" y="112"/>
                    <a:pt x="11" y="112"/>
                  </a:cubicBezTo>
                  <a:cubicBezTo>
                    <a:pt x="11" y="112"/>
                    <a:pt x="11" y="112"/>
                    <a:pt x="11" y="112"/>
                  </a:cubicBezTo>
                  <a:cubicBezTo>
                    <a:pt x="12" y="112"/>
                    <a:pt x="12" y="112"/>
                    <a:pt x="12" y="112"/>
                  </a:cubicBezTo>
                  <a:cubicBezTo>
                    <a:pt x="12" y="112"/>
                    <a:pt x="13" y="112"/>
                    <a:pt x="13" y="112"/>
                  </a:cubicBezTo>
                  <a:cubicBezTo>
                    <a:pt x="13" y="112"/>
                    <a:pt x="14" y="112"/>
                    <a:pt x="14" y="112"/>
                  </a:cubicBezTo>
                  <a:cubicBezTo>
                    <a:pt x="14" y="112"/>
                    <a:pt x="14" y="112"/>
                    <a:pt x="14" y="112"/>
                  </a:cubicBezTo>
                  <a:cubicBezTo>
                    <a:pt x="15" y="112"/>
                    <a:pt x="15" y="113"/>
                    <a:pt x="16" y="113"/>
                  </a:cubicBezTo>
                  <a:cubicBezTo>
                    <a:pt x="129" y="122"/>
                    <a:pt x="129" y="122"/>
                    <a:pt x="129" y="122"/>
                  </a:cubicBezTo>
                  <a:cubicBezTo>
                    <a:pt x="130" y="122"/>
                    <a:pt x="131" y="122"/>
                    <a:pt x="132" y="122"/>
                  </a:cubicBezTo>
                  <a:cubicBezTo>
                    <a:pt x="132" y="122"/>
                    <a:pt x="132" y="122"/>
                    <a:pt x="132" y="122"/>
                  </a:cubicBezTo>
                  <a:cubicBezTo>
                    <a:pt x="133" y="122"/>
                    <a:pt x="133" y="122"/>
                    <a:pt x="134" y="122"/>
                  </a:cubicBezTo>
                  <a:cubicBezTo>
                    <a:pt x="134" y="122"/>
                    <a:pt x="134" y="122"/>
                    <a:pt x="134" y="122"/>
                  </a:cubicBezTo>
                  <a:cubicBezTo>
                    <a:pt x="135" y="122"/>
                    <a:pt x="136" y="122"/>
                    <a:pt x="137" y="122"/>
                  </a:cubicBezTo>
                  <a:cubicBezTo>
                    <a:pt x="137" y="122"/>
                    <a:pt x="137" y="122"/>
                    <a:pt x="137" y="122"/>
                  </a:cubicBezTo>
                  <a:cubicBezTo>
                    <a:pt x="137" y="122"/>
                    <a:pt x="138" y="122"/>
                    <a:pt x="139" y="122"/>
                  </a:cubicBezTo>
                  <a:cubicBezTo>
                    <a:pt x="139" y="122"/>
                    <a:pt x="139" y="122"/>
                    <a:pt x="139" y="122"/>
                  </a:cubicBezTo>
                  <a:cubicBezTo>
                    <a:pt x="140" y="122"/>
                    <a:pt x="141" y="122"/>
                    <a:pt x="141" y="122"/>
                  </a:cubicBezTo>
                  <a:cubicBezTo>
                    <a:pt x="141" y="122"/>
                    <a:pt x="141" y="122"/>
                    <a:pt x="141" y="122"/>
                  </a:cubicBezTo>
                  <a:cubicBezTo>
                    <a:pt x="142" y="122"/>
                    <a:pt x="143" y="122"/>
                    <a:pt x="143" y="122"/>
                  </a:cubicBezTo>
                  <a:cubicBezTo>
                    <a:pt x="144" y="122"/>
                    <a:pt x="145" y="122"/>
                    <a:pt x="146" y="122"/>
                  </a:cubicBezTo>
                  <a:cubicBezTo>
                    <a:pt x="147" y="122"/>
                    <a:pt x="147" y="122"/>
                    <a:pt x="147" y="122"/>
                  </a:cubicBezTo>
                  <a:cubicBezTo>
                    <a:pt x="148" y="122"/>
                    <a:pt x="149" y="121"/>
                    <a:pt x="150" y="121"/>
                  </a:cubicBezTo>
                  <a:cubicBezTo>
                    <a:pt x="150" y="121"/>
                    <a:pt x="150" y="121"/>
                    <a:pt x="150" y="121"/>
                  </a:cubicBezTo>
                  <a:cubicBezTo>
                    <a:pt x="151" y="121"/>
                    <a:pt x="151" y="121"/>
                    <a:pt x="152" y="121"/>
                  </a:cubicBezTo>
                  <a:cubicBezTo>
                    <a:pt x="152" y="121"/>
                    <a:pt x="152" y="121"/>
                    <a:pt x="152" y="121"/>
                  </a:cubicBezTo>
                  <a:cubicBezTo>
                    <a:pt x="153" y="121"/>
                    <a:pt x="153" y="121"/>
                    <a:pt x="154" y="121"/>
                  </a:cubicBezTo>
                  <a:cubicBezTo>
                    <a:pt x="154" y="121"/>
                    <a:pt x="154" y="121"/>
                    <a:pt x="154" y="121"/>
                  </a:cubicBezTo>
                  <a:cubicBezTo>
                    <a:pt x="155" y="121"/>
                    <a:pt x="155" y="121"/>
                    <a:pt x="155" y="121"/>
                  </a:cubicBezTo>
                  <a:cubicBezTo>
                    <a:pt x="155" y="121"/>
                    <a:pt x="156" y="121"/>
                    <a:pt x="156" y="120"/>
                  </a:cubicBezTo>
                  <a:cubicBezTo>
                    <a:pt x="156" y="120"/>
                    <a:pt x="156" y="120"/>
                    <a:pt x="157" y="120"/>
                  </a:cubicBezTo>
                  <a:cubicBezTo>
                    <a:pt x="157" y="120"/>
                    <a:pt x="157" y="120"/>
                    <a:pt x="158" y="120"/>
                  </a:cubicBezTo>
                  <a:cubicBezTo>
                    <a:pt x="158" y="120"/>
                    <a:pt x="158" y="120"/>
                    <a:pt x="158" y="120"/>
                  </a:cubicBezTo>
                  <a:cubicBezTo>
                    <a:pt x="158" y="120"/>
                    <a:pt x="159" y="120"/>
                    <a:pt x="159" y="120"/>
                  </a:cubicBezTo>
                  <a:cubicBezTo>
                    <a:pt x="159" y="120"/>
                    <a:pt x="159" y="120"/>
                    <a:pt x="159" y="120"/>
                  </a:cubicBezTo>
                  <a:cubicBezTo>
                    <a:pt x="160" y="120"/>
                    <a:pt x="160" y="119"/>
                    <a:pt x="160" y="119"/>
                  </a:cubicBezTo>
                  <a:cubicBezTo>
                    <a:pt x="161" y="119"/>
                    <a:pt x="161" y="119"/>
                    <a:pt x="161" y="119"/>
                  </a:cubicBezTo>
                  <a:cubicBezTo>
                    <a:pt x="161" y="119"/>
                    <a:pt x="161" y="119"/>
                    <a:pt x="162" y="119"/>
                  </a:cubicBezTo>
                  <a:cubicBezTo>
                    <a:pt x="226" y="84"/>
                    <a:pt x="226" y="84"/>
                    <a:pt x="226" y="84"/>
                  </a:cubicBezTo>
                  <a:cubicBezTo>
                    <a:pt x="226" y="84"/>
                    <a:pt x="226" y="83"/>
                    <a:pt x="226" y="83"/>
                  </a:cubicBezTo>
                  <a:cubicBezTo>
                    <a:pt x="226" y="83"/>
                    <a:pt x="226" y="83"/>
                    <a:pt x="226" y="83"/>
                  </a:cubicBezTo>
                  <a:cubicBezTo>
                    <a:pt x="227" y="83"/>
                    <a:pt x="227" y="83"/>
                    <a:pt x="227" y="83"/>
                  </a:cubicBezTo>
                  <a:cubicBezTo>
                    <a:pt x="227" y="83"/>
                    <a:pt x="227" y="83"/>
                    <a:pt x="227" y="83"/>
                  </a:cubicBezTo>
                  <a:cubicBezTo>
                    <a:pt x="227" y="83"/>
                    <a:pt x="227" y="83"/>
                    <a:pt x="227" y="82"/>
                  </a:cubicBezTo>
                  <a:cubicBezTo>
                    <a:pt x="227" y="82"/>
                    <a:pt x="227" y="82"/>
                    <a:pt x="227" y="82"/>
                  </a:cubicBezTo>
                  <a:cubicBezTo>
                    <a:pt x="227" y="82"/>
                    <a:pt x="227" y="82"/>
                    <a:pt x="227" y="82"/>
                  </a:cubicBezTo>
                  <a:cubicBezTo>
                    <a:pt x="227" y="53"/>
                    <a:pt x="227" y="53"/>
                    <a:pt x="227" y="53"/>
                  </a:cubicBezTo>
                  <a:cubicBezTo>
                    <a:pt x="227" y="53"/>
                    <a:pt x="227" y="53"/>
                    <a:pt x="227" y="53"/>
                  </a:cubicBezTo>
                  <a:cubicBezTo>
                    <a:pt x="227" y="54"/>
                    <a:pt x="227" y="54"/>
                    <a:pt x="227" y="54"/>
                  </a:cubicBezTo>
                  <a:cubicBezTo>
                    <a:pt x="227" y="54"/>
                    <a:pt x="227" y="54"/>
                    <a:pt x="227" y="54"/>
                  </a:cubicBezTo>
                  <a:cubicBezTo>
                    <a:pt x="228" y="52"/>
                    <a:pt x="224" y="50"/>
                    <a:pt x="217" y="49"/>
                  </a:cubicBezTo>
                  <a:cubicBezTo>
                    <a:pt x="162" y="78"/>
                    <a:pt x="162" y="78"/>
                    <a:pt x="162" y="78"/>
                  </a:cubicBezTo>
                  <a:cubicBezTo>
                    <a:pt x="161" y="78"/>
                    <a:pt x="161" y="78"/>
                    <a:pt x="161" y="78"/>
                  </a:cubicBezTo>
                  <a:cubicBezTo>
                    <a:pt x="161" y="78"/>
                    <a:pt x="161" y="78"/>
                    <a:pt x="160" y="78"/>
                  </a:cubicBezTo>
                  <a:cubicBezTo>
                    <a:pt x="160" y="78"/>
                    <a:pt x="160" y="78"/>
                    <a:pt x="159" y="79"/>
                  </a:cubicBezTo>
                  <a:cubicBezTo>
                    <a:pt x="159" y="79"/>
                    <a:pt x="159" y="79"/>
                    <a:pt x="159" y="79"/>
                  </a:cubicBezTo>
                  <a:cubicBezTo>
                    <a:pt x="159" y="79"/>
                    <a:pt x="159" y="79"/>
                    <a:pt x="158" y="79"/>
                  </a:cubicBezTo>
                  <a:cubicBezTo>
                    <a:pt x="158" y="79"/>
                    <a:pt x="158" y="79"/>
                    <a:pt x="158" y="79"/>
                  </a:cubicBezTo>
                  <a:cubicBezTo>
                    <a:pt x="157" y="79"/>
                    <a:pt x="157" y="79"/>
                    <a:pt x="157" y="79"/>
                  </a:cubicBezTo>
                  <a:cubicBezTo>
                    <a:pt x="156" y="79"/>
                    <a:pt x="156" y="79"/>
                    <a:pt x="156" y="79"/>
                  </a:cubicBezTo>
                  <a:cubicBezTo>
                    <a:pt x="156" y="79"/>
                    <a:pt x="156" y="80"/>
                    <a:pt x="155" y="80"/>
                  </a:cubicBezTo>
                  <a:cubicBezTo>
                    <a:pt x="155" y="80"/>
                    <a:pt x="155" y="80"/>
                    <a:pt x="154" y="80"/>
                  </a:cubicBezTo>
                  <a:cubicBezTo>
                    <a:pt x="154" y="80"/>
                    <a:pt x="154" y="80"/>
                    <a:pt x="154" y="80"/>
                  </a:cubicBezTo>
                  <a:cubicBezTo>
                    <a:pt x="153" y="80"/>
                    <a:pt x="153" y="80"/>
                    <a:pt x="152" y="80"/>
                  </a:cubicBezTo>
                  <a:cubicBezTo>
                    <a:pt x="152" y="80"/>
                    <a:pt x="152" y="80"/>
                    <a:pt x="152" y="80"/>
                  </a:cubicBezTo>
                  <a:cubicBezTo>
                    <a:pt x="151" y="80"/>
                    <a:pt x="151" y="80"/>
                    <a:pt x="150" y="80"/>
                  </a:cubicBezTo>
                  <a:cubicBezTo>
                    <a:pt x="150" y="80"/>
                    <a:pt x="150" y="80"/>
                    <a:pt x="150" y="80"/>
                  </a:cubicBezTo>
                  <a:cubicBezTo>
                    <a:pt x="149" y="80"/>
                    <a:pt x="148" y="81"/>
                    <a:pt x="147" y="81"/>
                  </a:cubicBezTo>
                  <a:cubicBezTo>
                    <a:pt x="147" y="81"/>
                    <a:pt x="147" y="81"/>
                    <a:pt x="146" y="81"/>
                  </a:cubicBezTo>
                  <a:cubicBezTo>
                    <a:pt x="145" y="81"/>
                    <a:pt x="144" y="81"/>
                    <a:pt x="143" y="81"/>
                  </a:cubicBezTo>
                  <a:cubicBezTo>
                    <a:pt x="143" y="81"/>
                    <a:pt x="142" y="81"/>
                    <a:pt x="141" y="81"/>
                  </a:cubicBezTo>
                  <a:cubicBezTo>
                    <a:pt x="141" y="81"/>
                    <a:pt x="141" y="81"/>
                    <a:pt x="141" y="81"/>
                  </a:cubicBezTo>
                  <a:cubicBezTo>
                    <a:pt x="141" y="81"/>
                    <a:pt x="140" y="81"/>
                    <a:pt x="139" y="81"/>
                  </a:cubicBezTo>
                  <a:cubicBezTo>
                    <a:pt x="139" y="81"/>
                    <a:pt x="139" y="81"/>
                    <a:pt x="139" y="81"/>
                  </a:cubicBezTo>
                  <a:cubicBezTo>
                    <a:pt x="138" y="81"/>
                    <a:pt x="137" y="81"/>
                    <a:pt x="137" y="81"/>
                  </a:cubicBezTo>
                  <a:cubicBezTo>
                    <a:pt x="137" y="81"/>
                    <a:pt x="137" y="81"/>
                    <a:pt x="137" y="81"/>
                  </a:cubicBezTo>
                  <a:cubicBezTo>
                    <a:pt x="136" y="81"/>
                    <a:pt x="135" y="81"/>
                    <a:pt x="134" y="81"/>
                  </a:cubicBezTo>
                  <a:cubicBezTo>
                    <a:pt x="134" y="81"/>
                    <a:pt x="134" y="81"/>
                    <a:pt x="134" y="81"/>
                  </a:cubicBezTo>
                  <a:cubicBezTo>
                    <a:pt x="133" y="81"/>
                    <a:pt x="132" y="81"/>
                    <a:pt x="132" y="81"/>
                  </a:cubicBezTo>
                  <a:cubicBezTo>
                    <a:pt x="132" y="81"/>
                    <a:pt x="132" y="81"/>
                    <a:pt x="132" y="81"/>
                  </a:cubicBezTo>
                  <a:cubicBezTo>
                    <a:pt x="131" y="81"/>
                    <a:pt x="130" y="81"/>
                    <a:pt x="129" y="81"/>
                  </a:cubicBezTo>
                  <a:cubicBezTo>
                    <a:pt x="16" y="72"/>
                    <a:pt x="16" y="72"/>
                    <a:pt x="16" y="72"/>
                  </a:cubicBezTo>
                  <a:cubicBezTo>
                    <a:pt x="15" y="72"/>
                    <a:pt x="15" y="71"/>
                    <a:pt x="14" y="71"/>
                  </a:cubicBezTo>
                  <a:cubicBezTo>
                    <a:pt x="14" y="71"/>
                    <a:pt x="14" y="71"/>
                    <a:pt x="14" y="71"/>
                  </a:cubicBezTo>
                  <a:cubicBezTo>
                    <a:pt x="13" y="71"/>
                    <a:pt x="13" y="71"/>
                    <a:pt x="13" y="71"/>
                  </a:cubicBezTo>
                  <a:cubicBezTo>
                    <a:pt x="13" y="71"/>
                    <a:pt x="12" y="71"/>
                    <a:pt x="12" y="71"/>
                  </a:cubicBezTo>
                  <a:cubicBezTo>
                    <a:pt x="12" y="71"/>
                    <a:pt x="11" y="71"/>
                    <a:pt x="11" y="71"/>
                  </a:cubicBezTo>
                  <a:cubicBezTo>
                    <a:pt x="11" y="71"/>
                    <a:pt x="11" y="71"/>
                    <a:pt x="11" y="71"/>
                  </a:cubicBezTo>
                  <a:cubicBezTo>
                    <a:pt x="11" y="71"/>
                    <a:pt x="11" y="71"/>
                    <a:pt x="10" y="71"/>
                  </a:cubicBezTo>
                  <a:cubicBezTo>
                    <a:pt x="2" y="75"/>
                    <a:pt x="2" y="75"/>
                    <a:pt x="2" y="75"/>
                  </a:cubicBezTo>
                  <a:cubicBezTo>
                    <a:pt x="2" y="76"/>
                    <a:pt x="1" y="76"/>
                    <a:pt x="1" y="76"/>
                  </a:cubicBezTo>
                  <a:cubicBezTo>
                    <a:pt x="2" y="110"/>
                    <a:pt x="2" y="110"/>
                    <a:pt x="2" y="110"/>
                  </a:cubicBezTo>
                  <a:cubicBezTo>
                    <a:pt x="2" y="110"/>
                    <a:pt x="2" y="110"/>
                    <a:pt x="2" y="110"/>
                  </a:cubicBezTo>
                  <a:cubicBezTo>
                    <a:pt x="2" y="110"/>
                    <a:pt x="2" y="110"/>
                    <a:pt x="2" y="110"/>
                  </a:cubicBezTo>
                  <a:close/>
                  <a:moveTo>
                    <a:pt x="227" y="144"/>
                  </a:moveTo>
                  <a:cubicBezTo>
                    <a:pt x="228" y="142"/>
                    <a:pt x="224" y="141"/>
                    <a:pt x="217" y="140"/>
                  </a:cubicBezTo>
                  <a:cubicBezTo>
                    <a:pt x="162" y="172"/>
                    <a:pt x="162" y="172"/>
                    <a:pt x="162" y="172"/>
                  </a:cubicBezTo>
                  <a:cubicBezTo>
                    <a:pt x="161" y="172"/>
                    <a:pt x="161" y="173"/>
                    <a:pt x="161" y="173"/>
                  </a:cubicBezTo>
                  <a:cubicBezTo>
                    <a:pt x="161" y="173"/>
                    <a:pt x="161" y="173"/>
                    <a:pt x="160" y="173"/>
                  </a:cubicBezTo>
                  <a:cubicBezTo>
                    <a:pt x="160" y="173"/>
                    <a:pt x="160" y="173"/>
                    <a:pt x="159" y="173"/>
                  </a:cubicBezTo>
                  <a:cubicBezTo>
                    <a:pt x="159" y="173"/>
                    <a:pt x="159" y="173"/>
                    <a:pt x="159" y="173"/>
                  </a:cubicBezTo>
                  <a:cubicBezTo>
                    <a:pt x="159" y="173"/>
                    <a:pt x="158" y="173"/>
                    <a:pt x="158" y="174"/>
                  </a:cubicBezTo>
                  <a:cubicBezTo>
                    <a:pt x="158" y="174"/>
                    <a:pt x="158" y="174"/>
                    <a:pt x="158" y="174"/>
                  </a:cubicBezTo>
                  <a:cubicBezTo>
                    <a:pt x="157" y="174"/>
                    <a:pt x="157" y="174"/>
                    <a:pt x="157" y="174"/>
                  </a:cubicBezTo>
                  <a:cubicBezTo>
                    <a:pt x="156" y="174"/>
                    <a:pt x="156" y="174"/>
                    <a:pt x="156" y="174"/>
                  </a:cubicBezTo>
                  <a:cubicBezTo>
                    <a:pt x="156" y="174"/>
                    <a:pt x="155" y="174"/>
                    <a:pt x="155" y="174"/>
                  </a:cubicBezTo>
                  <a:cubicBezTo>
                    <a:pt x="155" y="174"/>
                    <a:pt x="155" y="174"/>
                    <a:pt x="154" y="174"/>
                  </a:cubicBezTo>
                  <a:cubicBezTo>
                    <a:pt x="154" y="174"/>
                    <a:pt x="154" y="174"/>
                    <a:pt x="154" y="174"/>
                  </a:cubicBezTo>
                  <a:cubicBezTo>
                    <a:pt x="153" y="174"/>
                    <a:pt x="153" y="175"/>
                    <a:pt x="152" y="175"/>
                  </a:cubicBezTo>
                  <a:cubicBezTo>
                    <a:pt x="152" y="175"/>
                    <a:pt x="152" y="175"/>
                    <a:pt x="152" y="175"/>
                  </a:cubicBezTo>
                  <a:cubicBezTo>
                    <a:pt x="151" y="175"/>
                    <a:pt x="151" y="175"/>
                    <a:pt x="150" y="175"/>
                  </a:cubicBezTo>
                  <a:cubicBezTo>
                    <a:pt x="150" y="175"/>
                    <a:pt x="150" y="175"/>
                    <a:pt x="150" y="175"/>
                  </a:cubicBezTo>
                  <a:cubicBezTo>
                    <a:pt x="149" y="175"/>
                    <a:pt x="148" y="175"/>
                    <a:pt x="147" y="175"/>
                  </a:cubicBezTo>
                  <a:cubicBezTo>
                    <a:pt x="147" y="175"/>
                    <a:pt x="147" y="175"/>
                    <a:pt x="146" y="175"/>
                  </a:cubicBezTo>
                  <a:cubicBezTo>
                    <a:pt x="145" y="175"/>
                    <a:pt x="144" y="175"/>
                    <a:pt x="143" y="175"/>
                  </a:cubicBezTo>
                  <a:cubicBezTo>
                    <a:pt x="143" y="175"/>
                    <a:pt x="142" y="175"/>
                    <a:pt x="141" y="175"/>
                  </a:cubicBezTo>
                  <a:cubicBezTo>
                    <a:pt x="141" y="175"/>
                    <a:pt x="141" y="175"/>
                    <a:pt x="141" y="175"/>
                  </a:cubicBezTo>
                  <a:cubicBezTo>
                    <a:pt x="141" y="175"/>
                    <a:pt x="140" y="175"/>
                    <a:pt x="139" y="175"/>
                  </a:cubicBezTo>
                  <a:cubicBezTo>
                    <a:pt x="139" y="175"/>
                    <a:pt x="139" y="175"/>
                    <a:pt x="139" y="175"/>
                  </a:cubicBezTo>
                  <a:cubicBezTo>
                    <a:pt x="138" y="175"/>
                    <a:pt x="137" y="175"/>
                    <a:pt x="137" y="175"/>
                  </a:cubicBezTo>
                  <a:cubicBezTo>
                    <a:pt x="137" y="175"/>
                    <a:pt x="137" y="175"/>
                    <a:pt x="137" y="175"/>
                  </a:cubicBezTo>
                  <a:cubicBezTo>
                    <a:pt x="136" y="175"/>
                    <a:pt x="135" y="175"/>
                    <a:pt x="134" y="175"/>
                  </a:cubicBezTo>
                  <a:cubicBezTo>
                    <a:pt x="134" y="175"/>
                    <a:pt x="134" y="175"/>
                    <a:pt x="134" y="175"/>
                  </a:cubicBezTo>
                  <a:cubicBezTo>
                    <a:pt x="133" y="175"/>
                    <a:pt x="133" y="175"/>
                    <a:pt x="132" y="175"/>
                  </a:cubicBezTo>
                  <a:cubicBezTo>
                    <a:pt x="132" y="175"/>
                    <a:pt x="132" y="175"/>
                    <a:pt x="132" y="175"/>
                  </a:cubicBezTo>
                  <a:cubicBezTo>
                    <a:pt x="131" y="175"/>
                    <a:pt x="130" y="175"/>
                    <a:pt x="129" y="175"/>
                  </a:cubicBezTo>
                  <a:cubicBezTo>
                    <a:pt x="16" y="166"/>
                    <a:pt x="16" y="166"/>
                    <a:pt x="16" y="166"/>
                  </a:cubicBezTo>
                  <a:cubicBezTo>
                    <a:pt x="15" y="166"/>
                    <a:pt x="15" y="166"/>
                    <a:pt x="14" y="166"/>
                  </a:cubicBezTo>
                  <a:cubicBezTo>
                    <a:pt x="14" y="166"/>
                    <a:pt x="14" y="166"/>
                    <a:pt x="14" y="166"/>
                  </a:cubicBezTo>
                  <a:cubicBezTo>
                    <a:pt x="14" y="166"/>
                    <a:pt x="13" y="166"/>
                    <a:pt x="13" y="166"/>
                  </a:cubicBezTo>
                  <a:cubicBezTo>
                    <a:pt x="13" y="166"/>
                    <a:pt x="12" y="166"/>
                    <a:pt x="12" y="166"/>
                  </a:cubicBezTo>
                  <a:cubicBezTo>
                    <a:pt x="12" y="166"/>
                    <a:pt x="12" y="166"/>
                    <a:pt x="11" y="166"/>
                  </a:cubicBezTo>
                  <a:cubicBezTo>
                    <a:pt x="11" y="166"/>
                    <a:pt x="11" y="166"/>
                    <a:pt x="11" y="166"/>
                  </a:cubicBezTo>
                  <a:cubicBezTo>
                    <a:pt x="11" y="166"/>
                    <a:pt x="11" y="166"/>
                    <a:pt x="11" y="166"/>
                  </a:cubicBezTo>
                  <a:cubicBezTo>
                    <a:pt x="3" y="170"/>
                    <a:pt x="3" y="170"/>
                    <a:pt x="3" y="170"/>
                  </a:cubicBezTo>
                  <a:cubicBezTo>
                    <a:pt x="5" y="272"/>
                    <a:pt x="5" y="272"/>
                    <a:pt x="5" y="272"/>
                  </a:cubicBezTo>
                  <a:cubicBezTo>
                    <a:pt x="5" y="272"/>
                    <a:pt x="5" y="272"/>
                    <a:pt x="5" y="272"/>
                  </a:cubicBezTo>
                  <a:cubicBezTo>
                    <a:pt x="5" y="272"/>
                    <a:pt x="5" y="272"/>
                    <a:pt x="5" y="272"/>
                  </a:cubicBezTo>
                  <a:cubicBezTo>
                    <a:pt x="5" y="272"/>
                    <a:pt x="6" y="272"/>
                    <a:pt x="6" y="272"/>
                  </a:cubicBezTo>
                  <a:cubicBezTo>
                    <a:pt x="6" y="272"/>
                    <a:pt x="6" y="272"/>
                    <a:pt x="6" y="272"/>
                  </a:cubicBezTo>
                  <a:cubicBezTo>
                    <a:pt x="7" y="272"/>
                    <a:pt x="7" y="273"/>
                    <a:pt x="7" y="273"/>
                  </a:cubicBezTo>
                  <a:cubicBezTo>
                    <a:pt x="7" y="273"/>
                    <a:pt x="8" y="273"/>
                    <a:pt x="8" y="273"/>
                  </a:cubicBezTo>
                  <a:cubicBezTo>
                    <a:pt x="8" y="273"/>
                    <a:pt x="9" y="273"/>
                    <a:pt x="9" y="273"/>
                  </a:cubicBezTo>
                  <a:cubicBezTo>
                    <a:pt x="9" y="273"/>
                    <a:pt x="9" y="273"/>
                    <a:pt x="9" y="273"/>
                  </a:cubicBezTo>
                  <a:cubicBezTo>
                    <a:pt x="10" y="273"/>
                    <a:pt x="10" y="273"/>
                    <a:pt x="10" y="273"/>
                  </a:cubicBezTo>
                  <a:cubicBezTo>
                    <a:pt x="10" y="273"/>
                    <a:pt x="11" y="273"/>
                    <a:pt x="11" y="273"/>
                  </a:cubicBezTo>
                  <a:cubicBezTo>
                    <a:pt x="11" y="273"/>
                    <a:pt x="11" y="273"/>
                    <a:pt x="11" y="273"/>
                  </a:cubicBezTo>
                  <a:cubicBezTo>
                    <a:pt x="12" y="273"/>
                    <a:pt x="12" y="273"/>
                    <a:pt x="12" y="274"/>
                  </a:cubicBezTo>
                  <a:cubicBezTo>
                    <a:pt x="12" y="274"/>
                    <a:pt x="13" y="274"/>
                    <a:pt x="13" y="274"/>
                  </a:cubicBezTo>
                  <a:cubicBezTo>
                    <a:pt x="13" y="274"/>
                    <a:pt x="13" y="274"/>
                    <a:pt x="14" y="274"/>
                  </a:cubicBezTo>
                  <a:cubicBezTo>
                    <a:pt x="14" y="274"/>
                    <a:pt x="14" y="274"/>
                    <a:pt x="14" y="274"/>
                  </a:cubicBezTo>
                  <a:cubicBezTo>
                    <a:pt x="15" y="274"/>
                    <a:pt x="15" y="274"/>
                    <a:pt x="15" y="274"/>
                  </a:cubicBezTo>
                  <a:cubicBezTo>
                    <a:pt x="16" y="274"/>
                    <a:pt x="16" y="274"/>
                    <a:pt x="16" y="274"/>
                  </a:cubicBezTo>
                  <a:cubicBezTo>
                    <a:pt x="16" y="274"/>
                    <a:pt x="16" y="274"/>
                    <a:pt x="16" y="274"/>
                  </a:cubicBezTo>
                  <a:cubicBezTo>
                    <a:pt x="16" y="274"/>
                    <a:pt x="17" y="274"/>
                    <a:pt x="17" y="274"/>
                  </a:cubicBezTo>
                  <a:cubicBezTo>
                    <a:pt x="129" y="288"/>
                    <a:pt x="129" y="288"/>
                    <a:pt x="129" y="288"/>
                  </a:cubicBezTo>
                  <a:cubicBezTo>
                    <a:pt x="130" y="288"/>
                    <a:pt x="131" y="288"/>
                    <a:pt x="132" y="288"/>
                  </a:cubicBezTo>
                  <a:cubicBezTo>
                    <a:pt x="132" y="288"/>
                    <a:pt x="132" y="288"/>
                    <a:pt x="132" y="288"/>
                  </a:cubicBezTo>
                  <a:cubicBezTo>
                    <a:pt x="133" y="288"/>
                    <a:pt x="133" y="288"/>
                    <a:pt x="134" y="288"/>
                  </a:cubicBezTo>
                  <a:cubicBezTo>
                    <a:pt x="134" y="288"/>
                    <a:pt x="134" y="288"/>
                    <a:pt x="134" y="288"/>
                  </a:cubicBezTo>
                  <a:cubicBezTo>
                    <a:pt x="135" y="288"/>
                    <a:pt x="136" y="288"/>
                    <a:pt x="136" y="288"/>
                  </a:cubicBezTo>
                  <a:cubicBezTo>
                    <a:pt x="137" y="288"/>
                    <a:pt x="137" y="288"/>
                    <a:pt x="137" y="288"/>
                  </a:cubicBezTo>
                  <a:cubicBezTo>
                    <a:pt x="137" y="288"/>
                    <a:pt x="138" y="288"/>
                    <a:pt x="139" y="288"/>
                  </a:cubicBezTo>
                  <a:cubicBezTo>
                    <a:pt x="139" y="288"/>
                    <a:pt x="139" y="288"/>
                    <a:pt x="139" y="288"/>
                  </a:cubicBezTo>
                  <a:cubicBezTo>
                    <a:pt x="140" y="288"/>
                    <a:pt x="141" y="288"/>
                    <a:pt x="141" y="288"/>
                  </a:cubicBezTo>
                  <a:cubicBezTo>
                    <a:pt x="141" y="288"/>
                    <a:pt x="141" y="288"/>
                    <a:pt x="141" y="288"/>
                  </a:cubicBezTo>
                  <a:cubicBezTo>
                    <a:pt x="142" y="288"/>
                    <a:pt x="143" y="288"/>
                    <a:pt x="143" y="288"/>
                  </a:cubicBezTo>
                  <a:cubicBezTo>
                    <a:pt x="144" y="288"/>
                    <a:pt x="145" y="288"/>
                    <a:pt x="146" y="288"/>
                  </a:cubicBezTo>
                  <a:cubicBezTo>
                    <a:pt x="147" y="288"/>
                    <a:pt x="147" y="288"/>
                    <a:pt x="147" y="288"/>
                  </a:cubicBezTo>
                  <a:cubicBezTo>
                    <a:pt x="148" y="288"/>
                    <a:pt x="149" y="288"/>
                    <a:pt x="150" y="287"/>
                  </a:cubicBezTo>
                  <a:cubicBezTo>
                    <a:pt x="150" y="287"/>
                    <a:pt x="150" y="287"/>
                    <a:pt x="150" y="287"/>
                  </a:cubicBezTo>
                  <a:cubicBezTo>
                    <a:pt x="151" y="287"/>
                    <a:pt x="151" y="287"/>
                    <a:pt x="152" y="287"/>
                  </a:cubicBezTo>
                  <a:cubicBezTo>
                    <a:pt x="152" y="287"/>
                    <a:pt x="152" y="287"/>
                    <a:pt x="152" y="287"/>
                  </a:cubicBezTo>
                  <a:cubicBezTo>
                    <a:pt x="153" y="287"/>
                    <a:pt x="153" y="287"/>
                    <a:pt x="154" y="287"/>
                  </a:cubicBezTo>
                  <a:cubicBezTo>
                    <a:pt x="154" y="287"/>
                    <a:pt x="154" y="287"/>
                    <a:pt x="154" y="287"/>
                  </a:cubicBezTo>
                  <a:cubicBezTo>
                    <a:pt x="155" y="287"/>
                    <a:pt x="155" y="287"/>
                    <a:pt x="155" y="287"/>
                  </a:cubicBezTo>
                  <a:cubicBezTo>
                    <a:pt x="156" y="287"/>
                    <a:pt x="156" y="287"/>
                    <a:pt x="156" y="287"/>
                  </a:cubicBezTo>
                  <a:cubicBezTo>
                    <a:pt x="156" y="287"/>
                    <a:pt x="156" y="287"/>
                    <a:pt x="156" y="287"/>
                  </a:cubicBezTo>
                  <a:cubicBezTo>
                    <a:pt x="156" y="286"/>
                    <a:pt x="156" y="286"/>
                    <a:pt x="157" y="286"/>
                  </a:cubicBezTo>
                  <a:cubicBezTo>
                    <a:pt x="157" y="286"/>
                    <a:pt x="157" y="286"/>
                    <a:pt x="158" y="286"/>
                  </a:cubicBezTo>
                  <a:cubicBezTo>
                    <a:pt x="158" y="286"/>
                    <a:pt x="158" y="286"/>
                    <a:pt x="158" y="286"/>
                  </a:cubicBezTo>
                  <a:cubicBezTo>
                    <a:pt x="158" y="286"/>
                    <a:pt x="159" y="286"/>
                    <a:pt x="159" y="286"/>
                  </a:cubicBezTo>
                  <a:cubicBezTo>
                    <a:pt x="159" y="286"/>
                    <a:pt x="159" y="286"/>
                    <a:pt x="159" y="286"/>
                  </a:cubicBezTo>
                  <a:cubicBezTo>
                    <a:pt x="160" y="286"/>
                    <a:pt x="160" y="285"/>
                    <a:pt x="160" y="285"/>
                  </a:cubicBezTo>
                  <a:cubicBezTo>
                    <a:pt x="161" y="285"/>
                    <a:pt x="161" y="285"/>
                    <a:pt x="161" y="285"/>
                  </a:cubicBezTo>
                  <a:cubicBezTo>
                    <a:pt x="161" y="285"/>
                    <a:pt x="161" y="285"/>
                    <a:pt x="162" y="285"/>
                  </a:cubicBezTo>
                  <a:cubicBezTo>
                    <a:pt x="226" y="235"/>
                    <a:pt x="226" y="235"/>
                    <a:pt x="226" y="235"/>
                  </a:cubicBezTo>
                  <a:cubicBezTo>
                    <a:pt x="226" y="234"/>
                    <a:pt x="227" y="178"/>
                    <a:pt x="227" y="144"/>
                  </a:cubicBezTo>
                  <a:cubicBezTo>
                    <a:pt x="227" y="144"/>
                    <a:pt x="227" y="144"/>
                    <a:pt x="227" y="144"/>
                  </a:cubicBezTo>
                  <a:close/>
                  <a:moveTo>
                    <a:pt x="74" y="244"/>
                  </a:moveTo>
                  <a:cubicBezTo>
                    <a:pt x="69" y="244"/>
                    <a:pt x="65" y="240"/>
                    <a:pt x="65" y="236"/>
                  </a:cubicBezTo>
                  <a:cubicBezTo>
                    <a:pt x="65" y="231"/>
                    <a:pt x="69" y="227"/>
                    <a:pt x="74" y="227"/>
                  </a:cubicBezTo>
                  <a:cubicBezTo>
                    <a:pt x="79" y="227"/>
                    <a:pt x="82" y="231"/>
                    <a:pt x="82" y="236"/>
                  </a:cubicBezTo>
                  <a:cubicBezTo>
                    <a:pt x="82" y="240"/>
                    <a:pt x="79" y="244"/>
                    <a:pt x="74" y="244"/>
                  </a:cubicBezTo>
                  <a:close/>
                </a:path>
              </a:pathLst>
            </a:custGeom>
            <a:solidFill>
              <a:srgbClr val="DCDCDC"/>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92" name="Group 29"/>
            <p:cNvGrpSpPr>
              <a:grpSpLocks noChangeAspect="1"/>
            </p:cNvGrpSpPr>
            <p:nvPr/>
          </p:nvGrpSpPr>
          <p:grpSpPr bwMode="auto">
            <a:xfrm>
              <a:off x="13996896" y="7088917"/>
              <a:ext cx="845001" cy="1138237"/>
              <a:chOff x="6310" y="3183"/>
              <a:chExt cx="706" cy="951"/>
            </a:xfrm>
          </p:grpSpPr>
          <p:sp>
            <p:nvSpPr>
              <p:cNvPr id="193" name="Freeform 30"/>
              <p:cNvSpPr>
                <a:spLocks/>
              </p:cNvSpPr>
              <p:nvPr/>
            </p:nvSpPr>
            <p:spPr bwMode="auto">
              <a:xfrm>
                <a:off x="6347" y="3203"/>
                <a:ext cx="629" cy="914"/>
              </a:xfrm>
              <a:custGeom>
                <a:avLst/>
                <a:gdLst>
                  <a:gd name="T0" fmla="*/ 100 w 629"/>
                  <a:gd name="T1" fmla="*/ 574 h 914"/>
                  <a:gd name="T2" fmla="*/ 274 w 629"/>
                  <a:gd name="T3" fmla="*/ 30 h 914"/>
                  <a:gd name="T4" fmla="*/ 315 w 629"/>
                  <a:gd name="T5" fmla="*/ 0 h 914"/>
                  <a:gd name="T6" fmla="*/ 341 w 629"/>
                  <a:gd name="T7" fmla="*/ 0 h 914"/>
                  <a:gd name="T8" fmla="*/ 522 w 629"/>
                  <a:gd name="T9" fmla="*/ 574 h 914"/>
                  <a:gd name="T10" fmla="*/ 629 w 629"/>
                  <a:gd name="T11" fmla="*/ 574 h 914"/>
                  <a:gd name="T12" fmla="*/ 629 w 629"/>
                  <a:gd name="T13" fmla="*/ 597 h 914"/>
                  <a:gd name="T14" fmla="*/ 318 w 629"/>
                  <a:gd name="T15" fmla="*/ 914 h 914"/>
                  <a:gd name="T16" fmla="*/ 0 w 629"/>
                  <a:gd name="T17" fmla="*/ 597 h 914"/>
                  <a:gd name="T18" fmla="*/ 100 w 629"/>
                  <a:gd name="T19" fmla="*/ 57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9" h="914">
                    <a:moveTo>
                      <a:pt x="100" y="574"/>
                    </a:moveTo>
                    <a:lnTo>
                      <a:pt x="274" y="30"/>
                    </a:lnTo>
                    <a:lnTo>
                      <a:pt x="315" y="0"/>
                    </a:lnTo>
                    <a:lnTo>
                      <a:pt x="341" y="0"/>
                    </a:lnTo>
                    <a:lnTo>
                      <a:pt x="522" y="574"/>
                    </a:lnTo>
                    <a:lnTo>
                      <a:pt x="629" y="574"/>
                    </a:lnTo>
                    <a:lnTo>
                      <a:pt x="629" y="597"/>
                    </a:lnTo>
                    <a:lnTo>
                      <a:pt x="318" y="914"/>
                    </a:lnTo>
                    <a:lnTo>
                      <a:pt x="0" y="597"/>
                    </a:lnTo>
                    <a:lnTo>
                      <a:pt x="100" y="5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4" name="Freeform 31"/>
              <p:cNvSpPr>
                <a:spLocks noEditPoints="1"/>
              </p:cNvSpPr>
              <p:nvPr/>
            </p:nvSpPr>
            <p:spPr bwMode="auto">
              <a:xfrm>
                <a:off x="6310" y="3183"/>
                <a:ext cx="706" cy="951"/>
              </a:xfrm>
              <a:custGeom>
                <a:avLst/>
                <a:gdLst>
                  <a:gd name="T0" fmla="*/ 1 w 211"/>
                  <a:gd name="T1" fmla="*/ 186 h 285"/>
                  <a:gd name="T2" fmla="*/ 4 w 211"/>
                  <a:gd name="T3" fmla="*/ 189 h 285"/>
                  <a:gd name="T4" fmla="*/ 96 w 211"/>
                  <a:gd name="T5" fmla="*/ 281 h 285"/>
                  <a:gd name="T6" fmla="*/ 105 w 211"/>
                  <a:gd name="T7" fmla="*/ 285 h 285"/>
                  <a:gd name="T8" fmla="*/ 105 w 211"/>
                  <a:gd name="T9" fmla="*/ 285 h 285"/>
                  <a:gd name="T10" fmla="*/ 115 w 211"/>
                  <a:gd name="T11" fmla="*/ 281 h 285"/>
                  <a:gd name="T12" fmla="*/ 207 w 211"/>
                  <a:gd name="T13" fmla="*/ 189 h 285"/>
                  <a:gd name="T14" fmla="*/ 210 w 211"/>
                  <a:gd name="T15" fmla="*/ 186 h 285"/>
                  <a:gd name="T16" fmla="*/ 211 w 211"/>
                  <a:gd name="T17" fmla="*/ 181 h 285"/>
                  <a:gd name="T18" fmla="*/ 210 w 211"/>
                  <a:gd name="T19" fmla="*/ 177 h 285"/>
                  <a:gd name="T20" fmla="*/ 205 w 211"/>
                  <a:gd name="T21" fmla="*/ 174 h 285"/>
                  <a:gd name="T22" fmla="*/ 201 w 211"/>
                  <a:gd name="T23" fmla="*/ 173 h 285"/>
                  <a:gd name="T24" fmla="*/ 173 w 211"/>
                  <a:gd name="T25" fmla="*/ 173 h 285"/>
                  <a:gd name="T26" fmla="*/ 123 w 211"/>
                  <a:gd name="T27" fmla="*/ 13 h 285"/>
                  <a:gd name="T28" fmla="*/ 122 w 211"/>
                  <a:gd name="T29" fmla="*/ 11 h 285"/>
                  <a:gd name="T30" fmla="*/ 122 w 211"/>
                  <a:gd name="T31" fmla="*/ 11 h 285"/>
                  <a:gd name="T32" fmla="*/ 105 w 211"/>
                  <a:gd name="T33" fmla="*/ 0 h 285"/>
                  <a:gd name="T34" fmla="*/ 89 w 211"/>
                  <a:gd name="T35" fmla="*/ 11 h 285"/>
                  <a:gd name="T36" fmla="*/ 89 w 211"/>
                  <a:gd name="T37" fmla="*/ 11 h 285"/>
                  <a:gd name="T38" fmla="*/ 88 w 211"/>
                  <a:gd name="T39" fmla="*/ 13 h 285"/>
                  <a:gd name="T40" fmla="*/ 38 w 211"/>
                  <a:gd name="T41" fmla="*/ 173 h 285"/>
                  <a:gd name="T42" fmla="*/ 10 w 211"/>
                  <a:gd name="T43" fmla="*/ 173 h 285"/>
                  <a:gd name="T44" fmla="*/ 4 w 211"/>
                  <a:gd name="T45" fmla="*/ 175 h 285"/>
                  <a:gd name="T46" fmla="*/ 1 w 211"/>
                  <a:gd name="T47" fmla="*/ 177 h 285"/>
                  <a:gd name="T48" fmla="*/ 0 w 211"/>
                  <a:gd name="T49" fmla="*/ 181 h 285"/>
                  <a:gd name="T50" fmla="*/ 1 w 211"/>
                  <a:gd name="T51" fmla="*/ 186 h 285"/>
                  <a:gd name="T52" fmla="*/ 46 w 211"/>
                  <a:gd name="T53" fmla="*/ 185 h 285"/>
                  <a:gd name="T54" fmla="*/ 99 w 211"/>
                  <a:gd name="T55" fmla="*/ 17 h 285"/>
                  <a:gd name="T56" fmla="*/ 100 w 211"/>
                  <a:gd name="T57" fmla="*/ 15 h 285"/>
                  <a:gd name="T58" fmla="*/ 105 w 211"/>
                  <a:gd name="T59" fmla="*/ 12 h 285"/>
                  <a:gd name="T60" fmla="*/ 111 w 211"/>
                  <a:gd name="T61" fmla="*/ 15 h 285"/>
                  <a:gd name="T62" fmla="*/ 112 w 211"/>
                  <a:gd name="T63" fmla="*/ 17 h 285"/>
                  <a:gd name="T64" fmla="*/ 165 w 211"/>
                  <a:gd name="T65" fmla="*/ 185 h 285"/>
                  <a:gd name="T66" fmla="*/ 194 w 211"/>
                  <a:gd name="T67" fmla="*/ 185 h 285"/>
                  <a:gd name="T68" fmla="*/ 107 w 211"/>
                  <a:gd name="T69" fmla="*/ 273 h 285"/>
                  <a:gd name="T70" fmla="*/ 105 w 211"/>
                  <a:gd name="T71" fmla="*/ 273 h 285"/>
                  <a:gd name="T72" fmla="*/ 104 w 211"/>
                  <a:gd name="T73" fmla="*/ 273 h 285"/>
                  <a:gd name="T74" fmla="*/ 16 w 211"/>
                  <a:gd name="T75" fmla="*/ 185 h 285"/>
                  <a:gd name="T76" fmla="*/ 46 w 211"/>
                  <a:gd name="T77" fmla="*/ 1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285">
                    <a:moveTo>
                      <a:pt x="1" y="186"/>
                    </a:moveTo>
                    <a:cubicBezTo>
                      <a:pt x="2" y="187"/>
                      <a:pt x="3" y="188"/>
                      <a:pt x="4" y="189"/>
                    </a:cubicBezTo>
                    <a:cubicBezTo>
                      <a:pt x="96" y="281"/>
                      <a:pt x="96" y="281"/>
                      <a:pt x="96" y="281"/>
                    </a:cubicBezTo>
                    <a:cubicBezTo>
                      <a:pt x="98" y="284"/>
                      <a:pt x="102" y="285"/>
                      <a:pt x="105" y="285"/>
                    </a:cubicBezTo>
                    <a:cubicBezTo>
                      <a:pt x="105" y="285"/>
                      <a:pt x="105" y="285"/>
                      <a:pt x="105" y="285"/>
                    </a:cubicBezTo>
                    <a:cubicBezTo>
                      <a:pt x="109" y="285"/>
                      <a:pt x="113" y="284"/>
                      <a:pt x="115" y="281"/>
                    </a:cubicBezTo>
                    <a:cubicBezTo>
                      <a:pt x="207" y="189"/>
                      <a:pt x="207" y="189"/>
                      <a:pt x="207" y="189"/>
                    </a:cubicBezTo>
                    <a:cubicBezTo>
                      <a:pt x="208" y="188"/>
                      <a:pt x="209" y="187"/>
                      <a:pt x="210" y="186"/>
                    </a:cubicBezTo>
                    <a:cubicBezTo>
                      <a:pt x="210" y="185"/>
                      <a:pt x="211" y="183"/>
                      <a:pt x="211" y="181"/>
                    </a:cubicBezTo>
                    <a:cubicBezTo>
                      <a:pt x="211" y="180"/>
                      <a:pt x="211" y="179"/>
                      <a:pt x="210" y="177"/>
                    </a:cubicBezTo>
                    <a:cubicBezTo>
                      <a:pt x="209" y="176"/>
                      <a:pt x="207" y="174"/>
                      <a:pt x="205" y="174"/>
                    </a:cubicBezTo>
                    <a:cubicBezTo>
                      <a:pt x="204" y="173"/>
                      <a:pt x="202" y="173"/>
                      <a:pt x="201" y="173"/>
                    </a:cubicBezTo>
                    <a:cubicBezTo>
                      <a:pt x="173" y="173"/>
                      <a:pt x="173" y="173"/>
                      <a:pt x="173" y="173"/>
                    </a:cubicBezTo>
                    <a:cubicBezTo>
                      <a:pt x="123" y="13"/>
                      <a:pt x="123" y="13"/>
                      <a:pt x="123" y="13"/>
                    </a:cubicBezTo>
                    <a:cubicBezTo>
                      <a:pt x="122" y="11"/>
                      <a:pt x="122" y="11"/>
                      <a:pt x="122" y="11"/>
                    </a:cubicBezTo>
                    <a:cubicBezTo>
                      <a:pt x="122" y="11"/>
                      <a:pt x="122" y="11"/>
                      <a:pt x="122" y="11"/>
                    </a:cubicBezTo>
                    <a:cubicBezTo>
                      <a:pt x="120" y="4"/>
                      <a:pt x="113" y="0"/>
                      <a:pt x="105" y="0"/>
                    </a:cubicBezTo>
                    <a:cubicBezTo>
                      <a:pt x="98" y="0"/>
                      <a:pt x="91" y="4"/>
                      <a:pt x="89" y="11"/>
                    </a:cubicBezTo>
                    <a:cubicBezTo>
                      <a:pt x="89" y="11"/>
                      <a:pt x="89" y="11"/>
                      <a:pt x="89" y="11"/>
                    </a:cubicBezTo>
                    <a:cubicBezTo>
                      <a:pt x="88" y="13"/>
                      <a:pt x="88" y="13"/>
                      <a:pt x="88" y="13"/>
                    </a:cubicBezTo>
                    <a:cubicBezTo>
                      <a:pt x="38" y="173"/>
                      <a:pt x="38" y="173"/>
                      <a:pt x="38" y="173"/>
                    </a:cubicBezTo>
                    <a:cubicBezTo>
                      <a:pt x="10" y="173"/>
                      <a:pt x="10" y="173"/>
                      <a:pt x="10" y="173"/>
                    </a:cubicBezTo>
                    <a:cubicBezTo>
                      <a:pt x="8" y="173"/>
                      <a:pt x="6" y="173"/>
                      <a:pt x="4" y="175"/>
                    </a:cubicBezTo>
                    <a:cubicBezTo>
                      <a:pt x="3" y="175"/>
                      <a:pt x="2" y="176"/>
                      <a:pt x="1" y="177"/>
                    </a:cubicBezTo>
                    <a:cubicBezTo>
                      <a:pt x="0" y="179"/>
                      <a:pt x="0" y="180"/>
                      <a:pt x="0" y="181"/>
                    </a:cubicBezTo>
                    <a:cubicBezTo>
                      <a:pt x="0" y="183"/>
                      <a:pt x="1" y="185"/>
                      <a:pt x="1" y="186"/>
                    </a:cubicBezTo>
                    <a:moveTo>
                      <a:pt x="46" y="185"/>
                    </a:moveTo>
                    <a:cubicBezTo>
                      <a:pt x="99" y="17"/>
                      <a:pt x="99" y="17"/>
                      <a:pt x="99" y="17"/>
                    </a:cubicBezTo>
                    <a:cubicBezTo>
                      <a:pt x="100" y="15"/>
                      <a:pt x="100" y="15"/>
                      <a:pt x="100" y="15"/>
                    </a:cubicBezTo>
                    <a:cubicBezTo>
                      <a:pt x="101" y="13"/>
                      <a:pt x="103" y="12"/>
                      <a:pt x="105" y="12"/>
                    </a:cubicBezTo>
                    <a:cubicBezTo>
                      <a:pt x="108" y="12"/>
                      <a:pt x="110" y="13"/>
                      <a:pt x="111" y="15"/>
                    </a:cubicBezTo>
                    <a:cubicBezTo>
                      <a:pt x="112" y="17"/>
                      <a:pt x="112" y="17"/>
                      <a:pt x="112" y="17"/>
                    </a:cubicBezTo>
                    <a:cubicBezTo>
                      <a:pt x="165" y="185"/>
                      <a:pt x="165" y="185"/>
                      <a:pt x="165" y="185"/>
                    </a:cubicBezTo>
                    <a:cubicBezTo>
                      <a:pt x="194" y="185"/>
                      <a:pt x="194" y="185"/>
                      <a:pt x="194" y="185"/>
                    </a:cubicBezTo>
                    <a:cubicBezTo>
                      <a:pt x="107" y="273"/>
                      <a:pt x="107" y="273"/>
                      <a:pt x="107" y="273"/>
                    </a:cubicBezTo>
                    <a:cubicBezTo>
                      <a:pt x="106" y="273"/>
                      <a:pt x="106" y="273"/>
                      <a:pt x="105" y="273"/>
                    </a:cubicBezTo>
                    <a:cubicBezTo>
                      <a:pt x="105" y="273"/>
                      <a:pt x="104" y="273"/>
                      <a:pt x="104" y="273"/>
                    </a:cubicBezTo>
                    <a:cubicBezTo>
                      <a:pt x="16" y="185"/>
                      <a:pt x="16" y="185"/>
                      <a:pt x="16" y="185"/>
                    </a:cubicBezTo>
                    <a:lnTo>
                      <a:pt x="46" y="185"/>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95" name="Freeform 32"/>
              <p:cNvSpPr>
                <a:spLocks/>
              </p:cNvSpPr>
              <p:nvPr/>
            </p:nvSpPr>
            <p:spPr bwMode="auto">
              <a:xfrm>
                <a:off x="6571" y="3577"/>
                <a:ext cx="188" cy="347"/>
              </a:xfrm>
              <a:custGeom>
                <a:avLst/>
                <a:gdLst>
                  <a:gd name="T0" fmla="*/ 49 w 56"/>
                  <a:gd name="T1" fmla="*/ 88 h 104"/>
                  <a:gd name="T2" fmla="*/ 36 w 56"/>
                  <a:gd name="T3" fmla="*/ 95 h 104"/>
                  <a:gd name="T4" fmla="*/ 36 w 56"/>
                  <a:gd name="T5" fmla="*/ 104 h 104"/>
                  <a:gd name="T6" fmla="*/ 21 w 56"/>
                  <a:gd name="T7" fmla="*/ 104 h 104"/>
                  <a:gd name="T8" fmla="*/ 21 w 56"/>
                  <a:gd name="T9" fmla="*/ 96 h 104"/>
                  <a:gd name="T10" fmla="*/ 1 w 56"/>
                  <a:gd name="T11" fmla="*/ 91 h 104"/>
                  <a:gd name="T12" fmla="*/ 1 w 56"/>
                  <a:gd name="T13" fmla="*/ 72 h 104"/>
                  <a:gd name="T14" fmla="*/ 24 w 56"/>
                  <a:gd name="T15" fmla="*/ 81 h 104"/>
                  <a:gd name="T16" fmla="*/ 33 w 56"/>
                  <a:gd name="T17" fmla="*/ 78 h 104"/>
                  <a:gd name="T18" fmla="*/ 36 w 56"/>
                  <a:gd name="T19" fmla="*/ 72 h 104"/>
                  <a:gd name="T20" fmla="*/ 32 w 56"/>
                  <a:gd name="T21" fmla="*/ 65 h 104"/>
                  <a:gd name="T22" fmla="*/ 20 w 56"/>
                  <a:gd name="T23" fmla="*/ 58 h 104"/>
                  <a:gd name="T24" fmla="*/ 0 w 56"/>
                  <a:gd name="T25" fmla="*/ 33 h 104"/>
                  <a:gd name="T26" fmla="*/ 9 w 56"/>
                  <a:gd name="T27" fmla="*/ 14 h 104"/>
                  <a:gd name="T28" fmla="*/ 21 w 56"/>
                  <a:gd name="T29" fmla="*/ 9 h 104"/>
                  <a:gd name="T30" fmla="*/ 21 w 56"/>
                  <a:gd name="T31" fmla="*/ 0 h 104"/>
                  <a:gd name="T32" fmla="*/ 36 w 56"/>
                  <a:gd name="T33" fmla="*/ 0 h 104"/>
                  <a:gd name="T34" fmla="*/ 36 w 56"/>
                  <a:gd name="T35" fmla="*/ 7 h 104"/>
                  <a:gd name="T36" fmla="*/ 53 w 56"/>
                  <a:gd name="T37" fmla="*/ 11 h 104"/>
                  <a:gd name="T38" fmla="*/ 53 w 56"/>
                  <a:gd name="T39" fmla="*/ 29 h 104"/>
                  <a:gd name="T40" fmla="*/ 33 w 56"/>
                  <a:gd name="T41" fmla="*/ 23 h 104"/>
                  <a:gd name="T42" fmla="*/ 24 w 56"/>
                  <a:gd name="T43" fmla="*/ 25 h 104"/>
                  <a:gd name="T44" fmla="*/ 21 w 56"/>
                  <a:gd name="T45" fmla="*/ 31 h 104"/>
                  <a:gd name="T46" fmla="*/ 24 w 56"/>
                  <a:gd name="T47" fmla="*/ 38 h 104"/>
                  <a:gd name="T48" fmla="*/ 34 w 56"/>
                  <a:gd name="T49" fmla="*/ 44 h 104"/>
                  <a:gd name="T50" fmla="*/ 50 w 56"/>
                  <a:gd name="T51" fmla="*/ 55 h 104"/>
                  <a:gd name="T52" fmla="*/ 56 w 56"/>
                  <a:gd name="T53" fmla="*/ 71 h 104"/>
                  <a:gd name="T54" fmla="*/ 49 w 56"/>
                  <a:gd name="T55"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104">
                    <a:moveTo>
                      <a:pt x="49" y="88"/>
                    </a:moveTo>
                    <a:cubicBezTo>
                      <a:pt x="46" y="91"/>
                      <a:pt x="41" y="94"/>
                      <a:pt x="36" y="95"/>
                    </a:cubicBezTo>
                    <a:cubicBezTo>
                      <a:pt x="36" y="104"/>
                      <a:pt x="36" y="104"/>
                      <a:pt x="36" y="104"/>
                    </a:cubicBezTo>
                    <a:cubicBezTo>
                      <a:pt x="21" y="104"/>
                      <a:pt x="21" y="104"/>
                      <a:pt x="21" y="104"/>
                    </a:cubicBezTo>
                    <a:cubicBezTo>
                      <a:pt x="21" y="96"/>
                      <a:pt x="21" y="96"/>
                      <a:pt x="21" y="96"/>
                    </a:cubicBezTo>
                    <a:cubicBezTo>
                      <a:pt x="13" y="96"/>
                      <a:pt x="6" y="94"/>
                      <a:pt x="1" y="91"/>
                    </a:cubicBezTo>
                    <a:cubicBezTo>
                      <a:pt x="1" y="72"/>
                      <a:pt x="1" y="72"/>
                      <a:pt x="1" y="72"/>
                    </a:cubicBezTo>
                    <a:cubicBezTo>
                      <a:pt x="8" y="78"/>
                      <a:pt x="15" y="81"/>
                      <a:pt x="24" y="81"/>
                    </a:cubicBezTo>
                    <a:cubicBezTo>
                      <a:pt x="28" y="81"/>
                      <a:pt x="31" y="80"/>
                      <a:pt x="33" y="78"/>
                    </a:cubicBezTo>
                    <a:cubicBezTo>
                      <a:pt x="35" y="77"/>
                      <a:pt x="36" y="75"/>
                      <a:pt x="36" y="72"/>
                    </a:cubicBezTo>
                    <a:cubicBezTo>
                      <a:pt x="36" y="69"/>
                      <a:pt x="35" y="67"/>
                      <a:pt x="32" y="65"/>
                    </a:cubicBezTo>
                    <a:cubicBezTo>
                      <a:pt x="30" y="63"/>
                      <a:pt x="26" y="61"/>
                      <a:pt x="20" y="58"/>
                    </a:cubicBezTo>
                    <a:cubicBezTo>
                      <a:pt x="7" y="52"/>
                      <a:pt x="0" y="43"/>
                      <a:pt x="0" y="33"/>
                    </a:cubicBezTo>
                    <a:cubicBezTo>
                      <a:pt x="0" y="25"/>
                      <a:pt x="3" y="19"/>
                      <a:pt x="9" y="14"/>
                    </a:cubicBezTo>
                    <a:cubicBezTo>
                      <a:pt x="12" y="12"/>
                      <a:pt x="16" y="10"/>
                      <a:pt x="21" y="9"/>
                    </a:cubicBezTo>
                    <a:cubicBezTo>
                      <a:pt x="21" y="0"/>
                      <a:pt x="21" y="0"/>
                      <a:pt x="21" y="0"/>
                    </a:cubicBezTo>
                    <a:cubicBezTo>
                      <a:pt x="36" y="0"/>
                      <a:pt x="36" y="0"/>
                      <a:pt x="36" y="0"/>
                    </a:cubicBezTo>
                    <a:cubicBezTo>
                      <a:pt x="36" y="7"/>
                      <a:pt x="36" y="7"/>
                      <a:pt x="36" y="7"/>
                    </a:cubicBezTo>
                    <a:cubicBezTo>
                      <a:pt x="42" y="8"/>
                      <a:pt x="48" y="9"/>
                      <a:pt x="53" y="11"/>
                    </a:cubicBezTo>
                    <a:cubicBezTo>
                      <a:pt x="53" y="29"/>
                      <a:pt x="53" y="29"/>
                      <a:pt x="53" y="29"/>
                    </a:cubicBezTo>
                    <a:cubicBezTo>
                      <a:pt x="47" y="25"/>
                      <a:pt x="40" y="23"/>
                      <a:pt x="33" y="23"/>
                    </a:cubicBezTo>
                    <a:cubicBezTo>
                      <a:pt x="29" y="23"/>
                      <a:pt x="26" y="23"/>
                      <a:pt x="24" y="25"/>
                    </a:cubicBezTo>
                    <a:cubicBezTo>
                      <a:pt x="22" y="27"/>
                      <a:pt x="21" y="29"/>
                      <a:pt x="21" y="31"/>
                    </a:cubicBezTo>
                    <a:cubicBezTo>
                      <a:pt x="21" y="34"/>
                      <a:pt x="22" y="36"/>
                      <a:pt x="24" y="38"/>
                    </a:cubicBezTo>
                    <a:cubicBezTo>
                      <a:pt x="26" y="40"/>
                      <a:pt x="29" y="42"/>
                      <a:pt x="34" y="44"/>
                    </a:cubicBezTo>
                    <a:cubicBezTo>
                      <a:pt x="42" y="48"/>
                      <a:pt x="47" y="52"/>
                      <a:pt x="50" y="55"/>
                    </a:cubicBezTo>
                    <a:cubicBezTo>
                      <a:pt x="54" y="59"/>
                      <a:pt x="56" y="64"/>
                      <a:pt x="56" y="71"/>
                    </a:cubicBezTo>
                    <a:cubicBezTo>
                      <a:pt x="56" y="78"/>
                      <a:pt x="54" y="83"/>
                      <a:pt x="49" y="88"/>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spTree>
    <p:extLst>
      <p:ext uri="{BB962C8B-B14F-4D97-AF65-F5344CB8AC3E}">
        <p14:creationId xmlns:p14="http://schemas.microsoft.com/office/powerpoint/2010/main" val="141612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476164" y="2171920"/>
            <a:ext cx="2194857" cy="4462335"/>
            <a:chOff x="2910765" y="2171920"/>
            <a:chExt cx="2194857" cy="4462335"/>
          </a:xfrm>
        </p:grpSpPr>
        <p:sp>
          <p:nvSpPr>
            <p:cNvPr id="23" name="Rectangle 22"/>
            <p:cNvSpPr/>
            <p:nvPr/>
          </p:nvSpPr>
          <p:spPr bwMode="auto">
            <a:xfrm>
              <a:off x="2910765" y="2171920"/>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182826" bIns="182826"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Reduce energy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costs and usage </a:t>
              </a:r>
            </a:p>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25" name="Rectangle 24"/>
            <p:cNvSpPr/>
            <p:nvPr/>
          </p:nvSpPr>
          <p:spPr bwMode="auto">
            <a:xfrm>
              <a:off x="2910765" y="4471148"/>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0" bIns="0"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Reduce tuning efforts while retaining high performance </a:t>
              </a:r>
            </a:p>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  </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grpSp>
      <p:grpSp>
        <p:nvGrpSpPr>
          <p:cNvPr id="10" name="Group 9"/>
          <p:cNvGrpSpPr/>
          <p:nvPr/>
        </p:nvGrpSpPr>
        <p:grpSpPr>
          <a:xfrm>
            <a:off x="4127020" y="2171920"/>
            <a:ext cx="2194857" cy="4460680"/>
            <a:chOff x="561621" y="2171920"/>
            <a:chExt cx="2194857" cy="4460680"/>
          </a:xfrm>
        </p:grpSpPr>
        <p:sp>
          <p:nvSpPr>
            <p:cNvPr id="26" name="Rectangle 25"/>
            <p:cNvSpPr/>
            <p:nvPr/>
          </p:nvSpPr>
          <p:spPr bwMode="auto">
            <a:xfrm>
              <a:off x="561621" y="4458547"/>
              <a:ext cx="2194857" cy="2174053"/>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182826" bIns="182826"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Simplify management with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System Center Management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P</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ack </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24" name="Rectangle 23"/>
            <p:cNvSpPr/>
            <p:nvPr/>
          </p:nvSpPr>
          <p:spPr bwMode="auto">
            <a:xfrm>
              <a:off x="561621" y="2171920"/>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0" bIns="0"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Reduce the data center footprint</a:t>
              </a:r>
            </a:p>
          </p:txBody>
        </p:sp>
      </p:grpSp>
      <p:sp>
        <p:nvSpPr>
          <p:cNvPr id="19" name="Title 1"/>
          <p:cNvSpPr txBox="1">
            <a:spLocks/>
          </p:cNvSpPr>
          <p:nvPr/>
        </p:nvSpPr>
        <p:spPr>
          <a:xfrm>
            <a:off x="274320" y="292608"/>
            <a:ext cx="11887200" cy="946413"/>
          </a:xfrm>
          <a:prstGeom prst="rect">
            <a:avLst/>
          </a:prstGeom>
        </p:spPr>
        <p:txBody>
          <a:bodyPr lIns="146304" tIns="91440" rIns="146304" bIns="91440"/>
          <a:lstStyle>
            <a:lvl1pPr algn="l" defTabSz="914400" rtl="0" eaLnBrk="1" latinLnBrk="0" hangingPunct="1">
              <a:spcBef>
                <a:spcPct val="0"/>
              </a:spcBef>
              <a:buNone/>
              <a:defRPr sz="52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505050"/>
                </a:solidFill>
                <a:effectLst/>
                <a:uLnTx/>
                <a:uFillTx/>
                <a:latin typeface="Segoe UI Light"/>
                <a:ea typeface="+mj-ea"/>
                <a:cs typeface="+mj-cs"/>
              </a:rPr>
              <a:t>Value through a </a:t>
            </a: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single flexible appliance solution </a:t>
            </a:r>
            <a:b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Why </a:t>
            </a:r>
            <a:r>
              <a:rPr kumimoji="0" lang="en-US" sz="2200" b="0" i="0" u="none" strike="noStrike" kern="1200" cap="none" spc="0" normalizeH="0" baseline="0" noProof="0" dirty="0">
                <a:ln>
                  <a:noFill/>
                </a:ln>
                <a:solidFill>
                  <a:srgbClr val="DC3C00"/>
                </a:solidFill>
                <a:effectLst/>
                <a:uLnTx/>
                <a:uFillTx/>
                <a:latin typeface="Segoe UI Light"/>
                <a:ea typeface="+mj-ea"/>
                <a:cs typeface="+mj-cs"/>
              </a:rPr>
              <a:t>Analytics Platform System when I have SQL </a:t>
            </a: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Server?</a:t>
            </a:r>
            <a:endParaRPr kumimoji="0" lang="en-US" sz="2200" b="0" i="0" u="none" strike="noStrike" kern="1200" cap="none" spc="0" normalizeH="0" baseline="0" noProof="0" dirty="0">
              <a:ln>
                <a:noFill/>
              </a:ln>
              <a:solidFill>
                <a:srgbClr val="DC3C00"/>
              </a:solidFill>
              <a:effectLst/>
              <a:uLnTx/>
              <a:uFillTx/>
              <a:latin typeface="Segoe UI Light"/>
              <a:ea typeface="+mj-ea"/>
              <a:cs typeface="+mj-cs"/>
            </a:endParaRPr>
          </a:p>
        </p:txBody>
      </p:sp>
      <p:sp>
        <p:nvSpPr>
          <p:cNvPr id="14" name="Rectangle 13"/>
          <p:cNvSpPr/>
          <p:nvPr/>
        </p:nvSpPr>
        <p:spPr bwMode="auto">
          <a:xfrm>
            <a:off x="8825308" y="2171920"/>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182826" bIns="182826"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Accelerate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time to value and insights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without a forklift for scaling out</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31" name="AutoShape 15"/>
          <p:cNvSpPr>
            <a:spLocks noChangeAspect="1" noChangeArrowheads="1" noTextEdit="1"/>
          </p:cNvSpPr>
          <p:nvPr/>
        </p:nvSpPr>
        <p:spPr bwMode="auto">
          <a:xfrm>
            <a:off x="10782995" y="4317656"/>
            <a:ext cx="1721884" cy="417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42" name="Group 41"/>
          <p:cNvGrpSpPr/>
          <p:nvPr/>
        </p:nvGrpSpPr>
        <p:grpSpPr>
          <a:xfrm>
            <a:off x="797062" y="2306899"/>
            <a:ext cx="1763805" cy="4179777"/>
            <a:chOff x="5284788" y="1144588"/>
            <a:chExt cx="2016125" cy="4886325"/>
          </a:xfrm>
        </p:grpSpPr>
        <p:grpSp>
          <p:nvGrpSpPr>
            <p:cNvPr id="43" name="Group 16"/>
            <p:cNvGrpSpPr>
              <a:grpSpLocks noChangeAspect="1"/>
            </p:cNvGrpSpPr>
            <p:nvPr/>
          </p:nvGrpSpPr>
          <p:grpSpPr bwMode="auto">
            <a:xfrm>
              <a:off x="5284788" y="1144588"/>
              <a:ext cx="2016125" cy="4886325"/>
              <a:chOff x="2885" y="721"/>
              <a:chExt cx="1270" cy="3078"/>
            </a:xfrm>
          </p:grpSpPr>
          <p:sp>
            <p:nvSpPr>
              <p:cNvPr id="47" name="AutoShape 15"/>
              <p:cNvSpPr>
                <a:spLocks noChangeAspect="1" noChangeArrowheads="1" noTextEdit="1"/>
              </p:cNvSpPr>
              <p:nvPr/>
            </p:nvSpPr>
            <p:spPr bwMode="auto">
              <a:xfrm>
                <a:off x="2887" y="721"/>
                <a:ext cx="1268" cy="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8" name="Freeform 17"/>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9" name="Freeform 18"/>
              <p:cNvSpPr>
                <a:spLocks noEditPoints="1"/>
              </p:cNvSpPr>
              <p:nvPr/>
            </p:nvSpPr>
            <p:spPr bwMode="auto">
              <a:xfrm>
                <a:off x="2889" y="900"/>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50" name="Freeform 19"/>
              <p:cNvSpPr>
                <a:spLocks/>
              </p:cNvSpPr>
              <p:nvPr/>
            </p:nvSpPr>
            <p:spPr bwMode="auto">
              <a:xfrm>
                <a:off x="2885" y="721"/>
                <a:ext cx="1263" cy="152"/>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grpSp>
        <p:sp>
          <p:nvSpPr>
            <p:cNvPr id="44" name="TextBox 43"/>
            <p:cNvSpPr txBox="1"/>
            <p:nvPr/>
          </p:nvSpPr>
          <p:spPr>
            <a:xfrm>
              <a:off x="5518629" y="1663946"/>
              <a:ext cx="1551214" cy="1466176"/>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SQL Server PDW</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45" name="TextBox 44"/>
            <p:cNvSpPr txBox="1"/>
            <p:nvPr/>
          </p:nvSpPr>
          <p:spPr>
            <a:xfrm>
              <a:off x="5518629" y="4306663"/>
              <a:ext cx="1551214" cy="1503411"/>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Hadoop</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sp>
          <p:nvSpPr>
            <p:cNvPr id="46" name="TextBox 45"/>
            <p:cNvSpPr txBox="1"/>
            <p:nvPr/>
          </p:nvSpPr>
          <p:spPr>
            <a:xfrm>
              <a:off x="5518629" y="3389208"/>
              <a:ext cx="1551214" cy="659323"/>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panose="020B0502040204020203" pitchFamily="34" charset="0"/>
                  <a:ea typeface="+mn-ea"/>
                  <a:cs typeface="Segoe UI" panose="020B0502040204020203" pitchFamily="34" charset="0"/>
                </a:rPr>
                <a:t>PolyBase</a:t>
              </a:r>
              <a:endParaRPr kumimoji="0" lang="en-US" sz="1800" b="0" i="0" u="none" strike="noStrike" kern="1200" cap="none" spc="0" normalizeH="0" baseline="0" noProof="0" dirty="0">
                <a:ln>
                  <a:noFill/>
                </a:ln>
                <a:solidFill>
                  <a:srgbClr val="D2D2D2">
                    <a:lumMod val="25000"/>
                  </a:srgbClr>
                </a:solidFill>
                <a:effectLst/>
                <a:uLnTx/>
                <a:uFillTx/>
                <a:latin typeface="Segoe UI" panose="020B0502040204020203" pitchFamily="34" charset="0"/>
                <a:ea typeface="+mn-ea"/>
                <a:cs typeface="Segoe UI" panose="020B0502040204020203" pitchFamily="34" charset="0"/>
              </a:endParaRPr>
            </a:p>
          </p:txBody>
        </p:sp>
      </p:grpSp>
    </p:spTree>
    <p:extLst>
      <p:ext uri="{BB962C8B-B14F-4D97-AF65-F5344CB8AC3E}">
        <p14:creationId xmlns:p14="http://schemas.microsoft.com/office/powerpoint/2010/main" val="3668695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0-#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10" presetClass="entr" presetSubtype="0" fill="hold" nodeType="afterEffect">
                                  <p:stCondLst>
                                    <p:cond delay="25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p:cNvSpPr txBox="1">
            <a:spLocks/>
          </p:cNvSpPr>
          <p:nvPr/>
        </p:nvSpPr>
        <p:spPr>
          <a:xfrm>
            <a:off x="274320" y="292608"/>
            <a:ext cx="11887200" cy="946413"/>
          </a:xfrm>
          <a:prstGeom prst="rect">
            <a:avLst/>
          </a:prstGeom>
        </p:spPr>
        <p:txBody>
          <a:bodyPr lIns="146304" tIns="91440" rIns="146304" bIns="91440"/>
          <a:lstStyle>
            <a:lvl1pPr algn="l" defTabSz="914400" rtl="0" eaLnBrk="1" latinLnBrk="0" hangingPunct="1">
              <a:spcBef>
                <a:spcPct val="0"/>
              </a:spcBef>
              <a:buNone/>
              <a:defRPr sz="52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Hardware and software engineered together</a:t>
            </a:r>
            <a:b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The ease of an appliance</a:t>
            </a:r>
            <a:endParaRPr kumimoji="0" lang="en-US" sz="2200" b="0" i="0" u="none" strike="noStrike" kern="1200" cap="none" spc="0" normalizeH="0" baseline="0" noProof="0" dirty="0">
              <a:ln>
                <a:noFill/>
              </a:ln>
              <a:solidFill>
                <a:srgbClr val="DC3C00"/>
              </a:solidFill>
              <a:effectLst/>
              <a:uLnTx/>
              <a:uFillTx/>
              <a:latin typeface="Segoe UI Light"/>
              <a:ea typeface="+mj-ea"/>
              <a:cs typeface="+mj-cs"/>
            </a:endParaRPr>
          </a:p>
        </p:txBody>
      </p:sp>
      <p:sp>
        <p:nvSpPr>
          <p:cNvPr id="31" name="AutoShape 15"/>
          <p:cNvSpPr>
            <a:spLocks noChangeAspect="1" noChangeArrowheads="1" noTextEdit="1"/>
          </p:cNvSpPr>
          <p:nvPr/>
        </p:nvSpPr>
        <p:spPr bwMode="auto">
          <a:xfrm>
            <a:off x="10782995" y="4317656"/>
            <a:ext cx="1721884" cy="417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1" name="Group 10"/>
          <p:cNvGrpSpPr/>
          <p:nvPr/>
        </p:nvGrpSpPr>
        <p:grpSpPr>
          <a:xfrm>
            <a:off x="6459233" y="2171920"/>
            <a:ext cx="2194857" cy="4460680"/>
            <a:chOff x="5664158" y="2171920"/>
            <a:chExt cx="2194857" cy="4460680"/>
          </a:xfrm>
        </p:grpSpPr>
        <p:sp>
          <p:nvSpPr>
            <p:cNvPr id="21" name="Rectangle 20"/>
            <p:cNvSpPr/>
            <p:nvPr/>
          </p:nvSpPr>
          <p:spPr bwMode="auto">
            <a:xfrm>
              <a:off x="5664158" y="2171920"/>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182826" bIns="182826"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Co-engineered with HP,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Dell,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and Quanta best practices </a:t>
              </a:r>
            </a:p>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a:ln>
                    <a:noFill/>
                  </a:ln>
                  <a:solidFill>
                    <a:srgbClr val="FFFFFF"/>
                  </a:solidFill>
                  <a:effectLst/>
                  <a:uLnTx/>
                  <a:uFillTx/>
                  <a:latin typeface="Segoe UI Light"/>
                  <a:ea typeface="+mn-ea"/>
                  <a:cs typeface="+mn-cs"/>
                </a:rPr>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22" name="Rectangle 21"/>
            <p:cNvSpPr/>
            <p:nvPr/>
          </p:nvSpPr>
          <p:spPr bwMode="auto">
            <a:xfrm>
              <a:off x="5664158" y="4469493"/>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0" bIns="0"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Leading performance with commodity hardware </a:t>
              </a:r>
              <a:br>
                <a:rPr kumimoji="0" lang="en-US" sz="2000" b="0" i="0" u="none" strike="noStrike" kern="1200" cap="none" spc="0" normalizeH="0" baseline="0" noProof="0" dirty="0">
                  <a:ln>
                    <a:noFill/>
                  </a:ln>
                  <a:solidFill>
                    <a:srgbClr val="FFFFFF"/>
                  </a:solidFill>
                  <a:effectLst/>
                  <a:uLnTx/>
                  <a:uFillTx/>
                  <a:latin typeface="Segoe UI Light"/>
                  <a:ea typeface="+mn-ea"/>
                  <a:cs typeface="+mn-cs"/>
                </a:rPr>
              </a:b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  </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grpSp>
      <p:grpSp>
        <p:nvGrpSpPr>
          <p:cNvPr id="12" name="Group 11"/>
          <p:cNvGrpSpPr/>
          <p:nvPr/>
        </p:nvGrpSpPr>
        <p:grpSpPr>
          <a:xfrm>
            <a:off x="4127020" y="2171920"/>
            <a:ext cx="2194857" cy="4460680"/>
            <a:chOff x="3331945" y="2171920"/>
            <a:chExt cx="2194857" cy="4460680"/>
          </a:xfrm>
        </p:grpSpPr>
        <p:sp>
          <p:nvSpPr>
            <p:cNvPr id="28" name="Rectangle 27"/>
            <p:cNvSpPr/>
            <p:nvPr/>
          </p:nvSpPr>
          <p:spPr bwMode="auto">
            <a:xfrm>
              <a:off x="3331945" y="4458547"/>
              <a:ext cx="2194857" cy="2174053"/>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182826" bIns="182826"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Pre-configured, built,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and tuned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software and hardware </a:t>
              </a:r>
            </a:p>
          </p:txBody>
        </p:sp>
        <p:sp>
          <p:nvSpPr>
            <p:cNvPr id="29" name="Rectangle 28"/>
            <p:cNvSpPr/>
            <p:nvPr/>
          </p:nvSpPr>
          <p:spPr bwMode="auto">
            <a:xfrm>
              <a:off x="3331945" y="2171920"/>
              <a:ext cx="2194857" cy="216310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6" tIns="182826" rIns="0" bIns="0" numCol="1" spcCol="0" rtlCol="0" fromWordArt="0" anchor="t" anchorCtr="0" forceAA="0" compatLnSpc="1">
              <a:prstTxWarp prst="textNoShape">
                <a:avLst/>
              </a:prstTxWarp>
              <a:noAutofit/>
            </a:bodyPr>
            <a:lstStyle/>
            <a:p>
              <a:pPr marL="0" marR="0" lvl="0" indent="0" algn="l" defTabSz="124217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a:ea typeface="+mn-ea"/>
                  <a:cs typeface="+mn-cs"/>
                </a:rPr>
                <a:t>Integrated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 support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plan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with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a single Microsoft contact</a:t>
              </a:r>
            </a:p>
          </p:txBody>
        </p:sp>
      </p:grpSp>
      <p:pic>
        <p:nvPicPr>
          <p:cNvPr id="16" name="Picture 15" descr="dell_blue_lrg_logo.png"/>
          <p:cNvPicPr/>
          <p:nvPr/>
        </p:nvPicPr>
        <p:blipFill>
          <a:blip r:embed="rId3" cstate="screen"/>
          <a:stretch>
            <a:fillRect/>
          </a:stretch>
        </p:blipFill>
        <p:spPr bwMode="black">
          <a:xfrm>
            <a:off x="3001620" y="2801178"/>
            <a:ext cx="702043" cy="702043"/>
          </a:xfrm>
          <a:prstGeom prst="rect">
            <a:avLst/>
          </a:prstGeom>
          <a:solidFill>
            <a:schemeClr val="bg1"/>
          </a:solidFill>
        </p:spPr>
      </p:pic>
      <p:pic>
        <p:nvPicPr>
          <p:cNvPr id="17" name="Picture 16" descr="C:\Users\ochiu\AppData\Local\Temp\Temp1_HP_logo_blue_GIF.zip\HP_logo_blue_GIF\HP_Blue_RGB_72_LG.gif"/>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017596" y="4060382"/>
            <a:ext cx="670092" cy="670093"/>
          </a:xfrm>
          <a:prstGeom prst="rect">
            <a:avLst/>
          </a:prstGeom>
          <a:noFill/>
          <a:ln>
            <a:noFill/>
          </a:ln>
        </p:spPr>
      </p:pic>
      <p:grpSp>
        <p:nvGrpSpPr>
          <p:cNvPr id="30" name="Group 29"/>
          <p:cNvGrpSpPr/>
          <p:nvPr/>
        </p:nvGrpSpPr>
        <p:grpSpPr>
          <a:xfrm>
            <a:off x="805895" y="2306899"/>
            <a:ext cx="1763805" cy="4179777"/>
            <a:chOff x="5284788" y="1144588"/>
            <a:chExt cx="2016125" cy="4886325"/>
          </a:xfrm>
        </p:grpSpPr>
        <p:grpSp>
          <p:nvGrpSpPr>
            <p:cNvPr id="32" name="Group 16"/>
            <p:cNvGrpSpPr>
              <a:grpSpLocks noChangeAspect="1"/>
            </p:cNvGrpSpPr>
            <p:nvPr/>
          </p:nvGrpSpPr>
          <p:grpSpPr bwMode="auto">
            <a:xfrm>
              <a:off x="5284788" y="1144588"/>
              <a:ext cx="2016125" cy="4886325"/>
              <a:chOff x="2885" y="721"/>
              <a:chExt cx="1270" cy="3078"/>
            </a:xfrm>
          </p:grpSpPr>
          <p:sp>
            <p:nvSpPr>
              <p:cNvPr id="38" name="AutoShape 15"/>
              <p:cNvSpPr>
                <a:spLocks noChangeAspect="1" noChangeArrowheads="1" noTextEdit="1"/>
              </p:cNvSpPr>
              <p:nvPr/>
            </p:nvSpPr>
            <p:spPr bwMode="auto">
              <a:xfrm>
                <a:off x="2887" y="721"/>
                <a:ext cx="1268" cy="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39" name="Freeform 17"/>
              <p:cNvSpPr>
                <a:spLocks noEditPoints="1"/>
              </p:cNvSpPr>
              <p:nvPr/>
            </p:nvSpPr>
            <p:spPr bwMode="auto">
              <a:xfrm>
                <a:off x="2889" y="901"/>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40" name="Freeform 18"/>
              <p:cNvSpPr>
                <a:spLocks noEditPoints="1"/>
              </p:cNvSpPr>
              <p:nvPr/>
            </p:nvSpPr>
            <p:spPr bwMode="auto">
              <a:xfrm>
                <a:off x="2889" y="900"/>
                <a:ext cx="1264" cy="2898"/>
              </a:xfrm>
              <a:custGeom>
                <a:avLst/>
                <a:gdLst>
                  <a:gd name="T0" fmla="*/ 0 w 1264"/>
                  <a:gd name="T1" fmla="*/ 0 h 2898"/>
                  <a:gd name="T2" fmla="*/ 0 w 1264"/>
                  <a:gd name="T3" fmla="*/ 2898 h 2898"/>
                  <a:gd name="T4" fmla="*/ 1264 w 1264"/>
                  <a:gd name="T5" fmla="*/ 2898 h 2898"/>
                  <a:gd name="T6" fmla="*/ 1264 w 1264"/>
                  <a:gd name="T7" fmla="*/ 0 h 2898"/>
                  <a:gd name="T8" fmla="*/ 0 w 1264"/>
                  <a:gd name="T9" fmla="*/ 0 h 2898"/>
                  <a:gd name="T10" fmla="*/ 1121 w 1264"/>
                  <a:gd name="T11" fmla="*/ 2756 h 2898"/>
                  <a:gd name="T12" fmla="*/ 143 w 1264"/>
                  <a:gd name="T13" fmla="*/ 2756 h 2898"/>
                  <a:gd name="T14" fmla="*/ 143 w 1264"/>
                  <a:gd name="T15" fmla="*/ 1800 h 2898"/>
                  <a:gd name="T16" fmla="*/ 1121 w 1264"/>
                  <a:gd name="T17" fmla="*/ 1800 h 2898"/>
                  <a:gd name="T18" fmla="*/ 1121 w 1264"/>
                  <a:gd name="T19" fmla="*/ 2756 h 2898"/>
                  <a:gd name="T20" fmla="*/ 1121 w 1264"/>
                  <a:gd name="T21" fmla="*/ 1658 h 2898"/>
                  <a:gd name="T22" fmla="*/ 143 w 1264"/>
                  <a:gd name="T23" fmla="*/ 1658 h 2898"/>
                  <a:gd name="T24" fmla="*/ 143 w 1264"/>
                  <a:gd name="T25" fmla="*/ 1222 h 2898"/>
                  <a:gd name="T26" fmla="*/ 1121 w 1264"/>
                  <a:gd name="T27" fmla="*/ 1222 h 2898"/>
                  <a:gd name="T28" fmla="*/ 1121 w 1264"/>
                  <a:gd name="T29" fmla="*/ 1658 h 2898"/>
                  <a:gd name="T30" fmla="*/ 1121 w 1264"/>
                  <a:gd name="T31" fmla="*/ 1080 h 2898"/>
                  <a:gd name="T32" fmla="*/ 143 w 1264"/>
                  <a:gd name="T33" fmla="*/ 1080 h 2898"/>
                  <a:gd name="T34" fmla="*/ 143 w 1264"/>
                  <a:gd name="T35" fmla="*/ 142 h 2898"/>
                  <a:gd name="T36" fmla="*/ 1121 w 1264"/>
                  <a:gd name="T37" fmla="*/ 142 h 2898"/>
                  <a:gd name="T38" fmla="*/ 1121 w 1264"/>
                  <a:gd name="T39" fmla="*/ 1080 h 2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4" h="2898">
                    <a:moveTo>
                      <a:pt x="0" y="0"/>
                    </a:moveTo>
                    <a:lnTo>
                      <a:pt x="0" y="2898"/>
                    </a:lnTo>
                    <a:lnTo>
                      <a:pt x="1264" y="2898"/>
                    </a:lnTo>
                    <a:lnTo>
                      <a:pt x="1264" y="0"/>
                    </a:lnTo>
                    <a:lnTo>
                      <a:pt x="0" y="0"/>
                    </a:lnTo>
                    <a:close/>
                    <a:moveTo>
                      <a:pt x="1121" y="2756"/>
                    </a:moveTo>
                    <a:lnTo>
                      <a:pt x="143" y="2756"/>
                    </a:lnTo>
                    <a:lnTo>
                      <a:pt x="143" y="1800"/>
                    </a:lnTo>
                    <a:lnTo>
                      <a:pt x="1121" y="1800"/>
                    </a:lnTo>
                    <a:lnTo>
                      <a:pt x="1121" y="2756"/>
                    </a:lnTo>
                    <a:close/>
                    <a:moveTo>
                      <a:pt x="1121" y="1658"/>
                    </a:moveTo>
                    <a:lnTo>
                      <a:pt x="143" y="1658"/>
                    </a:lnTo>
                    <a:lnTo>
                      <a:pt x="143" y="1222"/>
                    </a:lnTo>
                    <a:lnTo>
                      <a:pt x="1121" y="1222"/>
                    </a:lnTo>
                    <a:lnTo>
                      <a:pt x="1121" y="1658"/>
                    </a:lnTo>
                    <a:close/>
                    <a:moveTo>
                      <a:pt x="1121" y="1080"/>
                    </a:moveTo>
                    <a:lnTo>
                      <a:pt x="143" y="1080"/>
                    </a:lnTo>
                    <a:lnTo>
                      <a:pt x="143" y="142"/>
                    </a:lnTo>
                    <a:lnTo>
                      <a:pt x="1121" y="142"/>
                    </a:lnTo>
                    <a:lnTo>
                      <a:pt x="1121" y="108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sp>
            <p:nvSpPr>
              <p:cNvPr id="41" name="Freeform 19"/>
              <p:cNvSpPr>
                <a:spLocks/>
              </p:cNvSpPr>
              <p:nvPr/>
            </p:nvSpPr>
            <p:spPr bwMode="auto">
              <a:xfrm>
                <a:off x="2885" y="721"/>
                <a:ext cx="1263" cy="152"/>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grpSp>
        <p:sp>
          <p:nvSpPr>
            <p:cNvPr id="35" name="TextBox 34"/>
            <p:cNvSpPr txBox="1"/>
            <p:nvPr/>
          </p:nvSpPr>
          <p:spPr>
            <a:xfrm>
              <a:off x="5518629" y="1663946"/>
              <a:ext cx="1551214" cy="1466176"/>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SQL PDW</a:t>
              </a:r>
              <a:endParaRPr kumimoji="0" lang="en-US" sz="18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sp>
          <p:nvSpPr>
            <p:cNvPr id="36" name="TextBox 35"/>
            <p:cNvSpPr txBox="1"/>
            <p:nvPr/>
          </p:nvSpPr>
          <p:spPr>
            <a:xfrm>
              <a:off x="5518629" y="4306663"/>
              <a:ext cx="1551214" cy="1503411"/>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Hadoop</a:t>
              </a:r>
              <a:endParaRPr kumimoji="0" lang="en-US" sz="18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sp>
          <p:nvSpPr>
            <p:cNvPr id="37" name="TextBox 36"/>
            <p:cNvSpPr txBox="1"/>
            <p:nvPr/>
          </p:nvSpPr>
          <p:spPr>
            <a:xfrm>
              <a:off x="5518629" y="3389208"/>
              <a:ext cx="1551214" cy="659323"/>
            </a:xfrm>
            <a:prstGeom prst="rect">
              <a:avLst/>
            </a:prstGeom>
            <a:noFill/>
          </p:spPr>
          <p:txBody>
            <a:bodyPr wrap="square" lIns="0" tIns="0" rIns="0" bIns="0" rtlCol="0" anchor="ctr">
              <a:no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smtClean="0">
                  <a:ln>
                    <a:noFill/>
                  </a:ln>
                  <a:solidFill>
                    <a:srgbClr val="D2D2D2">
                      <a:lumMod val="25000"/>
                    </a:srgbClr>
                  </a:solidFill>
                  <a:effectLst/>
                  <a:uLnTx/>
                  <a:uFillTx/>
                  <a:latin typeface="Segoe UI"/>
                  <a:ea typeface="+mn-ea"/>
                  <a:cs typeface="Segoe UI" panose="020B0502040204020203" pitchFamily="34" charset="0"/>
                </a:rPr>
                <a:t>PolyBase</a:t>
              </a:r>
              <a:endParaRPr kumimoji="0" lang="en-US" sz="1800" b="0" i="0" u="none" strike="noStrike" kern="1200" cap="none" spc="0" normalizeH="0" baseline="0" noProof="0" dirty="0">
                <a:ln>
                  <a:noFill/>
                </a:ln>
                <a:solidFill>
                  <a:srgbClr val="D2D2D2">
                    <a:lumMod val="25000"/>
                  </a:srgbClr>
                </a:solidFill>
                <a:effectLst/>
                <a:uLnTx/>
                <a:uFillTx/>
                <a:latin typeface="Segoe UI"/>
                <a:ea typeface="+mn-ea"/>
                <a:cs typeface="Segoe UI" panose="020B0502040204020203" pitchFamily="34" charset="0"/>
              </a:endParaRPr>
            </a:p>
          </p:txBody>
        </p:sp>
      </p:grpSp>
    </p:spTree>
    <p:extLst>
      <p:ext uri="{BB962C8B-B14F-4D97-AF65-F5344CB8AC3E}">
        <p14:creationId xmlns:p14="http://schemas.microsoft.com/office/powerpoint/2010/main" val="671385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0-#ppt_w/2"/>
                                          </p:val>
                                        </p:tav>
                                        <p:tav tm="100000">
                                          <p:val>
                                            <p:strVal val="#ppt_x"/>
                                          </p:val>
                                        </p:tav>
                                      </p:tavLst>
                                    </p:anim>
                                    <p:anim calcmode="lin" valueType="num">
                                      <p:cBhvr additive="base">
                                        <p:cTn id="8" dur="750" fill="hold"/>
                                        <p:tgtEl>
                                          <p:spTgt spid="11"/>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8" decel="10000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750" fill="hold"/>
                                        <p:tgtEl>
                                          <p:spTgt spid="12"/>
                                        </p:tgtEl>
                                        <p:attrNameLst>
                                          <p:attrName>ppt_x</p:attrName>
                                        </p:attrNameLst>
                                      </p:cBhvr>
                                      <p:tavLst>
                                        <p:tav tm="0">
                                          <p:val>
                                            <p:strVal val="0-#ppt_w/2"/>
                                          </p:val>
                                        </p:tav>
                                        <p:tav tm="100000">
                                          <p:val>
                                            <p:strVal val="#ppt_x"/>
                                          </p:val>
                                        </p:tav>
                                      </p:tavLst>
                                    </p:anim>
                                    <p:anim calcmode="lin" valueType="num">
                                      <p:cBhvr additive="base">
                                        <p:cTn id="13" dur="750" fill="hold"/>
                                        <p:tgtEl>
                                          <p:spTgt spid="12"/>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10" presetClass="entr" presetSubtype="0" fill="hold" nodeType="afterEffect">
                                  <p:stCondLst>
                                    <p:cond delay="25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par>
                          <p:cTn id="18" fill="hold">
                            <p:stCondLst>
                              <p:cond delay="2250"/>
                            </p:stCondLst>
                            <p:childTnLst>
                              <p:par>
                                <p:cTn id="19" presetID="2" presetClass="entr" presetSubtype="4"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2" presetClass="entr" presetSubtype="4"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additive="base">
                                        <p:cTn id="26" dur="500" fill="hold"/>
                                        <p:tgtEl>
                                          <p:spTgt spid="17"/>
                                        </p:tgtEl>
                                        <p:attrNameLst>
                                          <p:attrName>ppt_x</p:attrName>
                                        </p:attrNameLst>
                                      </p:cBhvr>
                                      <p:tavLst>
                                        <p:tav tm="0">
                                          <p:val>
                                            <p:strVal val="#ppt_x"/>
                                          </p:val>
                                        </p:tav>
                                        <p:tav tm="100000">
                                          <p:val>
                                            <p:strVal val="#ppt_x"/>
                                          </p:val>
                                        </p:tav>
                                      </p:tavLst>
                                    </p:anim>
                                    <p:anim calcmode="lin" valueType="num">
                                      <p:cBhvr additive="base">
                                        <p:cTn id="27"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p:nvPr/>
        </p:nvSpPr>
        <p:spPr bwMode="auto">
          <a:xfrm>
            <a:off x="5609867" y="2975212"/>
            <a:ext cx="5330952" cy="3690764"/>
          </a:xfrm>
          <a:prstGeom prst="rect">
            <a:avLst/>
          </a:prstGeom>
          <a:solidFill>
            <a:srgbClr val="DCDCD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2125" tIns="62125" rIns="62125" bIns="124249"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90000"/>
              </a:lnSpc>
              <a:spcBef>
                <a:spcPts val="0"/>
              </a:spcBef>
              <a:spcAft>
                <a:spcPts val="0"/>
              </a:spcAft>
              <a:buClrTx/>
              <a:buSzTx/>
              <a:buFontTx/>
              <a:buNone/>
              <a:tabLst/>
              <a:defRPr/>
            </a:pPr>
            <a:endParaRPr kumimoji="0" lang="en-GB" sz="2448" b="1" i="0" u="none" strike="noStrike" kern="1200" cap="none" spc="0" normalizeH="0" baseline="0" noProof="0" dirty="0">
              <a:ln>
                <a:noFill/>
              </a:ln>
              <a:solidFill>
                <a:srgbClr val="FFFFFF"/>
              </a:solidFill>
              <a:effectLst/>
              <a:uLnTx/>
              <a:uFillTx/>
              <a:latin typeface="Segoe UI Light"/>
              <a:ea typeface="+mn-ea"/>
              <a:cs typeface="+mn-cs"/>
            </a:endParaRPr>
          </a:p>
          <a:p>
            <a:pPr marL="0" marR="0" lvl="0" indent="0" algn="l" defTabSz="932742" rtl="0" eaLnBrk="1" fontAlgn="auto" latinLnBrk="0" hangingPunct="1">
              <a:lnSpc>
                <a:spcPct val="90000"/>
              </a:lnSpc>
              <a:spcBef>
                <a:spcPts val="0"/>
              </a:spcBef>
              <a:spcAft>
                <a:spcPts val="0"/>
              </a:spcAft>
              <a:buClrTx/>
              <a:buSzTx/>
              <a:buFontTx/>
              <a:buNone/>
              <a:tabLst/>
              <a:defRPr/>
            </a:pPr>
            <a:endParaRPr kumimoji="0" lang="en-GB" sz="1904" b="0" i="0" u="none" strike="noStrike" kern="1200" cap="none" spc="0" normalizeH="0" baseline="0" noProof="0" dirty="0">
              <a:ln>
                <a:noFill/>
              </a:ln>
              <a:solidFill>
                <a:srgbClr val="FFFFFF"/>
              </a:solidFill>
              <a:effectLst/>
              <a:uLnTx/>
              <a:uFillTx/>
              <a:latin typeface="Segoe UI"/>
              <a:ea typeface="+mn-ea"/>
              <a:cs typeface="+mn-cs"/>
            </a:endParaRPr>
          </a:p>
          <a:p>
            <a:pPr marL="0" marR="0" lvl="0" indent="0" algn="l" defTabSz="932742" rtl="0" eaLnBrk="1" fontAlgn="auto" latinLnBrk="0" hangingPunct="1">
              <a:lnSpc>
                <a:spcPct val="90000"/>
              </a:lnSpc>
              <a:spcBef>
                <a:spcPts val="0"/>
              </a:spcBef>
              <a:spcAft>
                <a:spcPts val="0"/>
              </a:spcAft>
              <a:buClrTx/>
              <a:buSzTx/>
              <a:buFontTx/>
              <a:buNone/>
              <a:tabLst/>
              <a:defRPr/>
            </a:pPr>
            <a:endParaRPr kumimoji="0" lang="en-GB" sz="1904" b="0" i="0" u="none" strike="noStrike" kern="1200" cap="none" spc="0" normalizeH="0" baseline="0" noProof="0" dirty="0">
              <a:ln>
                <a:noFill/>
              </a:ln>
              <a:solidFill>
                <a:srgbClr val="FFFFFF"/>
              </a:solidFill>
              <a:effectLst/>
              <a:uLnTx/>
              <a:uFillTx/>
              <a:latin typeface="Segoe UI"/>
              <a:ea typeface="+mn-ea"/>
              <a:cs typeface="+mn-cs"/>
            </a:endParaRPr>
          </a:p>
          <a:p>
            <a:pPr marL="388296" marR="0" lvl="0" indent="-388296" algn="l" defTabSz="932742" rtl="0" eaLnBrk="1" fontAlgn="auto" latinLnBrk="0" hangingPunct="1">
              <a:lnSpc>
                <a:spcPct val="90000"/>
              </a:lnSpc>
              <a:spcBef>
                <a:spcPts val="0"/>
              </a:spcBef>
              <a:spcAft>
                <a:spcPts val="0"/>
              </a:spcAft>
              <a:buClrTx/>
              <a:buSzTx/>
              <a:buFont typeface="Arial" pitchFamily="34" charset="0"/>
              <a:buChar char="•"/>
              <a:tabLst/>
              <a:defRPr/>
            </a:pPr>
            <a:endParaRPr kumimoji="0" lang="en-GB" sz="1632" b="0" i="0" u="none" strike="noStrike" kern="1200" cap="none" spc="0" normalizeH="0" baseline="0" noProof="0" dirty="0">
              <a:ln>
                <a:noFill/>
              </a:ln>
              <a:solidFill>
                <a:srgbClr val="FFFFFF"/>
              </a:solidFill>
              <a:effectLst/>
              <a:uLnTx/>
              <a:uFillTx/>
              <a:latin typeface="Segoe UI"/>
              <a:ea typeface="+mn-ea"/>
              <a:cs typeface="+mn-cs"/>
            </a:endParaRPr>
          </a:p>
        </p:txBody>
      </p:sp>
      <p:sp>
        <p:nvSpPr>
          <p:cNvPr id="23" name="TextBox 22"/>
          <p:cNvSpPr txBox="1"/>
          <p:nvPr/>
        </p:nvSpPr>
        <p:spPr>
          <a:xfrm>
            <a:off x="1567923" y="1552096"/>
            <a:ext cx="1239232" cy="292882"/>
          </a:xfrm>
          <a:prstGeom prst="rect">
            <a:avLst/>
          </a:prstGeom>
          <a:noFill/>
        </p:spPr>
        <p:txBody>
          <a:bodyPr wrap="square" lIns="124249" tIns="62125" rIns="124249" bIns="62125" rtlCol="0">
            <a:spAutoFit/>
          </a:body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088" b="0" i="0" u="none" strike="noStrike" kern="1200" cap="none" spc="0" normalizeH="0" baseline="0" noProof="0" dirty="0">
                <a:ln>
                  <a:noFill/>
                </a:ln>
                <a:solidFill>
                  <a:srgbClr val="000000">
                    <a:lumMod val="75000"/>
                    <a:lumOff val="25000"/>
                  </a:srgbClr>
                </a:solidFill>
                <a:effectLst/>
                <a:uLnTx/>
                <a:uFillTx/>
                <a:latin typeface="Segoe UI Light"/>
                <a:ea typeface="+mn-ea"/>
                <a:cs typeface="HP Simplified" pitchFamily="34" charset="0"/>
              </a:rPr>
              <a:t>FDR Infiniband</a:t>
            </a:r>
          </a:p>
        </p:txBody>
      </p:sp>
      <p:sp>
        <p:nvSpPr>
          <p:cNvPr id="24" name="Rectangle 23"/>
          <p:cNvSpPr/>
          <p:nvPr/>
        </p:nvSpPr>
        <p:spPr>
          <a:xfrm>
            <a:off x="2919746" y="1086794"/>
            <a:ext cx="1430735" cy="533267"/>
          </a:xfrm>
          <a:prstGeom prst="rect">
            <a:avLst/>
          </a:prstGeom>
        </p:spPr>
        <p:txBody>
          <a:bodyPr wrap="none" lIns="124249" tIns="62125" rIns="124249" bIns="62125">
            <a:spAutoFit/>
          </a:bodyPr>
          <a:lstStyle/>
          <a:p>
            <a:pPr marL="0" marR="0" lvl="0" indent="0" algn="l" defTabSz="932742" rtl="0" eaLnBrk="1" fontAlgn="auto" latinLnBrk="0" hangingPunct="1">
              <a:lnSpc>
                <a:spcPct val="100000"/>
              </a:lnSpc>
              <a:spcBef>
                <a:spcPts val="0"/>
              </a:spcBef>
              <a:spcAft>
                <a:spcPts val="272"/>
              </a:spcAft>
              <a:buClrTx/>
              <a:buSzTx/>
              <a:buFontTx/>
              <a:buNone/>
              <a:tabLst/>
              <a:defRPr/>
            </a:pPr>
            <a:r>
              <a:rPr kumimoji="0" lang="en-US" sz="12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2 x ProCurve </a:t>
            </a:r>
            <a:endParaRPr kumimoji="0" lang="en-US" sz="1200" b="0" i="0" u="none" strike="noStrike" kern="1200" cap="none" spc="0" normalizeH="0" baseline="0" noProof="0" dirty="0" smtClean="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endParaRPr>
          </a:p>
          <a:p>
            <a:pPr marL="0" marR="0" lvl="0" indent="0" algn="l" defTabSz="932742" rtl="0" eaLnBrk="1" fontAlgn="auto" latinLnBrk="0" hangingPunct="1">
              <a:lnSpc>
                <a:spcPct val="100000"/>
              </a:lnSpc>
              <a:spcBef>
                <a:spcPts val="0"/>
              </a:spcBef>
              <a:spcAft>
                <a:spcPts val="272"/>
              </a:spcAft>
              <a:buClrTx/>
              <a:buSzTx/>
              <a:buFontTx/>
              <a:buNone/>
              <a:tabLst/>
              <a:defRPr/>
            </a:pPr>
            <a:r>
              <a:rPr kumimoji="0" lang="en-US" sz="1200" b="0" i="0" u="none" strike="noStrike" kern="1200" cap="none" spc="0" normalizeH="0" baseline="0" noProof="0" dirty="0" smtClean="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2810/48G </a:t>
            </a:r>
            <a:r>
              <a:rPr kumimoji="0" lang="en-US" sz="12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switches</a:t>
            </a:r>
          </a:p>
        </p:txBody>
      </p:sp>
      <p:sp>
        <p:nvSpPr>
          <p:cNvPr id="65" name="TextBox 64"/>
          <p:cNvSpPr txBox="1"/>
          <p:nvPr/>
        </p:nvSpPr>
        <p:spPr>
          <a:xfrm>
            <a:off x="1071805" y="5646866"/>
            <a:ext cx="1385851" cy="340907"/>
          </a:xfrm>
          <a:prstGeom prst="rect">
            <a:avLst/>
          </a:prstGeom>
          <a:noFill/>
        </p:spPr>
        <p:txBody>
          <a:bodyPr wrap="none" lIns="124249" tIns="62125" rIns="124249" bIns="62125" rtlCol="0">
            <a:spAutoFit/>
          </a:body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Base S</a:t>
            </a:r>
            <a:r>
              <a:rPr kumimoji="0" lang="en-US" sz="1400" b="0" i="0" u="none" strike="noStrike" kern="1200" cap="none" spc="0" normalizeH="0" baseline="0" noProof="0" dirty="0" smtClean="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cale </a:t>
            </a: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U</a:t>
            </a:r>
            <a:r>
              <a:rPr kumimoji="0" lang="en-US" sz="1400" b="0" i="0" u="none" strike="noStrike" kern="1200" cap="none" spc="0" normalizeH="0" baseline="0" noProof="0" dirty="0" smtClean="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nit</a:t>
            </a:r>
            <a:endPar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endParaRPr>
          </a:p>
        </p:txBody>
      </p:sp>
      <p:sp>
        <p:nvSpPr>
          <p:cNvPr id="66" name="TextBox 65"/>
          <p:cNvSpPr txBox="1"/>
          <p:nvPr/>
        </p:nvSpPr>
        <p:spPr>
          <a:xfrm>
            <a:off x="1071805" y="4990325"/>
            <a:ext cx="1494855" cy="340907"/>
          </a:xfrm>
          <a:prstGeom prst="rect">
            <a:avLst/>
          </a:prstGeom>
          <a:noFill/>
        </p:spPr>
        <p:txBody>
          <a:bodyPr wrap="none" lIns="124249" tIns="62125" rIns="124249" bIns="62125" rtlCol="0">
            <a:spAutoFit/>
          </a:bodyPr>
          <a:lstStyle>
            <a:defPPr>
              <a:defRPr lang="en-US"/>
            </a:defPPr>
            <a:lvl1pPr defTabSz="584598">
              <a:spcAft>
                <a:spcPts val="544"/>
              </a:spcAft>
              <a:buSzPct val="100000"/>
              <a:defRPr sz="1400">
                <a:solidFill>
                  <a:schemeClr val="tx1">
                    <a:lumMod val="75000"/>
                    <a:lumOff val="25000"/>
                  </a:schemeClr>
                </a:solidFill>
                <a:latin typeface="Segoe UI Light" panose="020B0502040204020203" pitchFamily="34" charset="0"/>
                <a:cs typeface="Segoe UI Light" panose="020B0502040204020203" pitchFamily="34" charset="0"/>
              </a:defRPr>
            </a:lvl1p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Active Scale Unit</a:t>
            </a:r>
          </a:p>
        </p:txBody>
      </p:sp>
      <p:sp>
        <p:nvSpPr>
          <p:cNvPr id="69" name="Left Brace 68"/>
          <p:cNvSpPr/>
          <p:nvPr/>
        </p:nvSpPr>
        <p:spPr>
          <a:xfrm>
            <a:off x="818008" y="2650477"/>
            <a:ext cx="351165" cy="3717977"/>
          </a:xfrm>
          <a:prstGeom prst="leftBrace">
            <a:avLst/>
          </a:prstGeom>
          <a:ln w="12700" cmpd="sng">
            <a:solidFill>
              <a:srgbClr val="DC3C00"/>
            </a:solidFill>
          </a:ln>
          <a:effectLst/>
        </p:spPr>
        <p:style>
          <a:lnRef idx="2">
            <a:schemeClr val="accent1"/>
          </a:lnRef>
          <a:fillRef idx="0">
            <a:schemeClr val="accent1"/>
          </a:fillRef>
          <a:effectRef idx="1">
            <a:schemeClr val="accent1"/>
          </a:effectRef>
          <a:fontRef idx="minor">
            <a:schemeClr val="tx1"/>
          </a:fontRef>
        </p:style>
        <p:txBody>
          <a:bodyPr lIns="124249" tIns="62125" rIns="124249" bIns="62125"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2448" b="0" i="0" u="none" strike="noStrike" kern="1200" cap="none" spc="0" normalizeH="0" baseline="0" noProof="0" dirty="0">
              <a:ln>
                <a:noFill/>
              </a:ln>
              <a:solidFill>
                <a:srgbClr val="FFFFFF"/>
              </a:solidFill>
              <a:effectLst/>
              <a:uLnTx/>
              <a:uFillTx/>
              <a:latin typeface="Segoe UI"/>
              <a:ea typeface="+mn-ea"/>
              <a:cs typeface="+mn-cs"/>
            </a:endParaRPr>
          </a:p>
        </p:txBody>
      </p:sp>
      <p:sp>
        <p:nvSpPr>
          <p:cNvPr id="72" name="TextBox 71"/>
          <p:cNvSpPr txBox="1"/>
          <p:nvPr/>
        </p:nvSpPr>
        <p:spPr>
          <a:xfrm>
            <a:off x="1071805" y="4333786"/>
            <a:ext cx="1494855" cy="340907"/>
          </a:xfrm>
          <a:prstGeom prst="rect">
            <a:avLst/>
          </a:prstGeom>
          <a:noFill/>
        </p:spPr>
        <p:txBody>
          <a:bodyPr wrap="none" lIns="124249" tIns="62125" rIns="124249" bIns="62125" rtlCol="0">
            <a:spAutoFit/>
          </a:bodyPr>
          <a:lstStyle>
            <a:defPPr>
              <a:defRPr lang="en-US"/>
            </a:defPPr>
            <a:lvl1pPr defTabSz="584598">
              <a:spcAft>
                <a:spcPts val="544"/>
              </a:spcAft>
              <a:buSzPct val="100000"/>
              <a:defRPr sz="1400">
                <a:solidFill>
                  <a:schemeClr val="tx1">
                    <a:lumMod val="75000"/>
                    <a:lumOff val="25000"/>
                  </a:schemeClr>
                </a:solidFill>
                <a:latin typeface="Segoe UI Light" panose="020B0502040204020203" pitchFamily="34" charset="0"/>
                <a:cs typeface="Segoe UI Light" panose="020B0502040204020203" pitchFamily="34" charset="0"/>
              </a:defRPr>
            </a:lvl1p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Active Scale Unit</a:t>
            </a:r>
          </a:p>
        </p:txBody>
      </p:sp>
      <p:sp>
        <p:nvSpPr>
          <p:cNvPr id="73" name="TextBox 72"/>
          <p:cNvSpPr txBox="1"/>
          <p:nvPr/>
        </p:nvSpPr>
        <p:spPr>
          <a:xfrm>
            <a:off x="1071805" y="3677247"/>
            <a:ext cx="1494855" cy="340907"/>
          </a:xfrm>
          <a:prstGeom prst="rect">
            <a:avLst/>
          </a:prstGeom>
          <a:noFill/>
        </p:spPr>
        <p:txBody>
          <a:bodyPr wrap="none" lIns="124249" tIns="62125" rIns="124249" bIns="62125" rtlCol="0">
            <a:spAutoFit/>
          </a:bodyPr>
          <a:lstStyle>
            <a:defPPr>
              <a:defRPr lang="en-US"/>
            </a:defPPr>
            <a:lvl1pPr defTabSz="584598">
              <a:spcAft>
                <a:spcPts val="544"/>
              </a:spcAft>
              <a:buSzPct val="100000"/>
              <a:defRPr sz="1400">
                <a:solidFill>
                  <a:schemeClr val="tx1">
                    <a:lumMod val="75000"/>
                    <a:lumOff val="25000"/>
                  </a:schemeClr>
                </a:solidFill>
                <a:latin typeface="Segoe UI Light" panose="020B0502040204020203" pitchFamily="34" charset="0"/>
                <a:cs typeface="Segoe UI Light" panose="020B0502040204020203" pitchFamily="34" charset="0"/>
              </a:defRPr>
            </a:lvl1p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Active Scale Unit</a:t>
            </a:r>
          </a:p>
        </p:txBody>
      </p:sp>
      <p:sp>
        <p:nvSpPr>
          <p:cNvPr id="74" name="TextBox 73"/>
          <p:cNvSpPr txBox="1"/>
          <p:nvPr/>
        </p:nvSpPr>
        <p:spPr>
          <a:xfrm>
            <a:off x="1071805" y="3020708"/>
            <a:ext cx="1544549" cy="340907"/>
          </a:xfrm>
          <a:prstGeom prst="rect">
            <a:avLst/>
          </a:prstGeom>
          <a:noFill/>
        </p:spPr>
        <p:txBody>
          <a:bodyPr wrap="none" lIns="124249" tIns="62125" rIns="124249" bIns="62125" rtlCol="0">
            <a:spAutoFit/>
          </a:bodyPr>
          <a:lstStyle>
            <a:defPPr>
              <a:defRPr lang="en-US"/>
            </a:defPPr>
            <a:lvl1pPr defTabSz="584598">
              <a:spcAft>
                <a:spcPts val="544"/>
              </a:spcAft>
              <a:buSzPct val="100000"/>
              <a:defRPr sz="1400">
                <a:solidFill>
                  <a:schemeClr val="tx1">
                    <a:lumMod val="75000"/>
                    <a:lumOff val="25000"/>
                  </a:schemeClr>
                </a:solidFill>
                <a:latin typeface="Segoe UI Light" panose="020B0502040204020203" pitchFamily="34" charset="0"/>
                <a:cs typeface="Segoe UI Light" panose="020B0502040204020203" pitchFamily="34" charset="0"/>
              </a:defRPr>
            </a:lvl1pPr>
          </a:lstStyle>
          <a:p>
            <a:pPr marL="0" marR="0" lvl="0" indent="0" algn="l" defTabSz="584598" rtl="0" eaLnBrk="1" fontAlgn="auto" latinLnBrk="0" hangingPunct="1">
              <a:lnSpc>
                <a:spcPct val="100000"/>
              </a:lnSpc>
              <a:spcBef>
                <a:spcPts val="0"/>
              </a:spcBef>
              <a:spcAft>
                <a:spcPts val="544"/>
              </a:spcAft>
              <a:buClrTx/>
              <a:buSzPct val="100000"/>
              <a:buFontTx/>
              <a:buNone/>
              <a:tabLst/>
              <a:defRPr/>
            </a:pPr>
            <a:r>
              <a:rPr kumimoji="0" lang="en-US" sz="1400" b="0" i="0" u="none" strike="noStrike" kern="1200" cap="none" spc="0" normalizeH="0" baseline="0" noProof="0" dirty="0">
                <a:ln>
                  <a:noFill/>
                </a:ln>
                <a:solidFill>
                  <a:srgbClr val="000000">
                    <a:lumMod val="75000"/>
                    <a:lumOff val="25000"/>
                  </a:srgbClr>
                </a:solidFill>
                <a:effectLst/>
                <a:uLnTx/>
                <a:uFillTx/>
                <a:latin typeface="Segoe UI Light" panose="020B0502040204020203" pitchFamily="34" charset="0"/>
                <a:ea typeface="+mn-ea"/>
                <a:cs typeface="Segoe UI Light" panose="020B0502040204020203" pitchFamily="34" charset="0"/>
              </a:rPr>
              <a:t>Active Scale  Unit</a:t>
            </a:r>
          </a:p>
        </p:txBody>
      </p:sp>
      <p:grpSp>
        <p:nvGrpSpPr>
          <p:cNvPr id="3" name="Group 2"/>
          <p:cNvGrpSpPr/>
          <p:nvPr/>
        </p:nvGrpSpPr>
        <p:grpSpPr>
          <a:xfrm>
            <a:off x="2952898" y="1594382"/>
            <a:ext cx="1578395" cy="4957570"/>
            <a:chOff x="3859947" y="1009650"/>
            <a:chExt cx="1160690" cy="3645603"/>
          </a:xfrm>
        </p:grpSpPr>
        <p:pic>
          <p:nvPicPr>
            <p:cNvPr id="76"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59947" y="1009650"/>
              <a:ext cx="1160690" cy="3645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9" name="Group 78"/>
            <p:cNvGrpSpPr/>
            <p:nvPr/>
          </p:nvGrpSpPr>
          <p:grpSpPr>
            <a:xfrm>
              <a:off x="3929316" y="3976209"/>
              <a:ext cx="998013" cy="575196"/>
              <a:chOff x="2401785" y="3947000"/>
              <a:chExt cx="1278762" cy="818454"/>
            </a:xfrm>
          </p:grpSpPr>
          <p:pic>
            <p:nvPicPr>
              <p:cNvPr id="101"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419597" y="4188637"/>
                <a:ext cx="1260950" cy="576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4060205"/>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3947000"/>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0" name="Group 79"/>
            <p:cNvGrpSpPr/>
            <p:nvPr/>
          </p:nvGrpSpPr>
          <p:grpSpPr>
            <a:xfrm>
              <a:off x="3964142" y="1698013"/>
              <a:ext cx="998013" cy="575195"/>
              <a:chOff x="2401785" y="3947000"/>
              <a:chExt cx="1278762" cy="818454"/>
            </a:xfrm>
          </p:grpSpPr>
          <p:pic>
            <p:nvPicPr>
              <p:cNvPr id="98"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419597" y="4188637"/>
                <a:ext cx="1260950" cy="576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9"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4060205"/>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0"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3947000"/>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1" name="Group 80"/>
            <p:cNvGrpSpPr/>
            <p:nvPr/>
          </p:nvGrpSpPr>
          <p:grpSpPr>
            <a:xfrm>
              <a:off x="3943290" y="3401013"/>
              <a:ext cx="998013" cy="575196"/>
              <a:chOff x="2401785" y="3947000"/>
              <a:chExt cx="1278762" cy="818454"/>
            </a:xfrm>
          </p:grpSpPr>
          <p:pic>
            <p:nvPicPr>
              <p:cNvPr id="95" name="Picture 2"/>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419597" y="4188637"/>
                <a:ext cx="1260950" cy="576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6"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4060205"/>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7"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3947000"/>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2" name="Group 81"/>
            <p:cNvGrpSpPr/>
            <p:nvPr/>
          </p:nvGrpSpPr>
          <p:grpSpPr>
            <a:xfrm>
              <a:off x="3957191" y="2848411"/>
              <a:ext cx="998013" cy="575196"/>
              <a:chOff x="2401785" y="3947000"/>
              <a:chExt cx="1278762" cy="818454"/>
            </a:xfrm>
          </p:grpSpPr>
          <p:pic>
            <p:nvPicPr>
              <p:cNvPr id="92" name="Picture 2"/>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419597" y="4188637"/>
                <a:ext cx="1260950" cy="576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4060205"/>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4"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3947000"/>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83" name="Group 82"/>
            <p:cNvGrpSpPr/>
            <p:nvPr/>
          </p:nvGrpSpPr>
          <p:grpSpPr>
            <a:xfrm>
              <a:off x="3964141" y="2229645"/>
              <a:ext cx="998013" cy="575196"/>
              <a:chOff x="2401785" y="3947000"/>
              <a:chExt cx="1278762" cy="818454"/>
            </a:xfrm>
          </p:grpSpPr>
          <p:pic>
            <p:nvPicPr>
              <p:cNvPr id="89"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419597" y="4188637"/>
                <a:ext cx="1260950" cy="576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0"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4060205"/>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1"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401785" y="3947000"/>
                <a:ext cx="1278762" cy="11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5"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964142" y="1538213"/>
              <a:ext cx="998013" cy="795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6" name="Picture 3"/>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3987844" y="1274254"/>
              <a:ext cx="984111" cy="86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7" name="Picture 3"/>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3987844" y="1363090"/>
              <a:ext cx="984111" cy="86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8"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957190" y="1450404"/>
              <a:ext cx="998013" cy="795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 name="Picture 6"/>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960428" y="1638575"/>
              <a:ext cx="998013" cy="795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5" name="TextBox 44"/>
          <p:cNvSpPr txBox="1"/>
          <p:nvPr/>
        </p:nvSpPr>
        <p:spPr>
          <a:xfrm>
            <a:off x="5618167" y="2992135"/>
            <a:ext cx="4986108" cy="3923276"/>
          </a:xfrm>
          <a:prstGeom prst="rect">
            <a:avLst/>
          </a:prstGeom>
          <a:noFill/>
        </p:spPr>
        <p:txBody>
          <a:bodyPr wrap="square" lIns="182880" tIns="182880" rIns="0" bIns="0" rtlCol="0">
            <a:spAutoFit/>
          </a:bodyPr>
          <a:lstStyle/>
          <a:p>
            <a:pPr marL="228265" marR="0" lvl="1" indent="0" algn="l" defTabSz="931480" rtl="0" eaLnBrk="1" fontAlgn="auto" latinLnBrk="0" hangingPunct="1">
              <a:lnSpc>
                <a:spcPct val="90000"/>
              </a:lnSpc>
              <a:spcBef>
                <a:spcPts val="0"/>
              </a:spcBef>
              <a:spcAft>
                <a:spcPts val="544"/>
              </a:spcAft>
              <a:buClrTx/>
              <a:buSzPct val="100000"/>
              <a:buFontTx/>
              <a:buNone/>
              <a:tabLst/>
              <a:defRPr/>
            </a:pPr>
            <a:r>
              <a:rPr kumimoji="0" lang="en-US" sz="2400" b="0" i="0" u="none" strike="noStrike" kern="0" cap="none" spc="-39" normalizeH="0" baseline="0" noProof="0" dirty="0" smtClean="0">
                <a:ln>
                  <a:noFill/>
                </a:ln>
                <a:solidFill>
                  <a:srgbClr val="DC3C00"/>
                </a:solidFill>
                <a:effectLst/>
                <a:uLnTx/>
                <a:uFillTx/>
                <a:latin typeface="Segoe UI Light"/>
                <a:ea typeface="+mn-ea"/>
                <a:cs typeface="+mn-cs"/>
              </a:rPr>
              <a:t>Active scale </a:t>
            </a:r>
            <a:r>
              <a:rPr kumimoji="0" lang="en-US" sz="2400" b="0" i="0" u="none" strike="noStrike" kern="0" cap="none" spc="-39" normalizeH="0" baseline="0" noProof="0" dirty="0">
                <a:ln>
                  <a:noFill/>
                </a:ln>
                <a:solidFill>
                  <a:srgbClr val="DC3C00"/>
                </a:solidFill>
                <a:effectLst/>
                <a:uLnTx/>
                <a:uFillTx/>
                <a:latin typeface="Segoe UI Light"/>
                <a:ea typeface="+mn-ea"/>
                <a:cs typeface="+mn-cs"/>
              </a:rPr>
              <a:t>u</a:t>
            </a:r>
            <a:r>
              <a:rPr kumimoji="0" lang="en-US" sz="2400" b="0" i="0" u="none" strike="noStrike" kern="0" cap="none" spc="-39" normalizeH="0" baseline="0" noProof="0" dirty="0" smtClean="0">
                <a:ln>
                  <a:noFill/>
                </a:ln>
                <a:solidFill>
                  <a:srgbClr val="DC3C00"/>
                </a:solidFill>
                <a:effectLst/>
                <a:uLnTx/>
                <a:uFillTx/>
                <a:latin typeface="Segoe UI Light"/>
                <a:ea typeface="+mn-ea"/>
                <a:cs typeface="+mn-cs"/>
              </a:rPr>
              <a:t>nit</a:t>
            </a:r>
          </a:p>
          <a:p>
            <a:pPr marL="285750" marR="0" lvl="0"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2 </a:t>
            </a: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a</a:t>
            </a: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ctive </a:t>
            </a: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s</a:t>
            </a: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erver blocks</a:t>
            </a:r>
            <a:endPar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endParaRPr>
          </a:p>
          <a:p>
            <a:pPr marL="285750" marR="0" lvl="0"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1 </a:t>
            </a: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storage </a:t>
            </a: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b</a:t>
            </a: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lock </a:t>
            </a: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a:t>
            </a:r>
            <a:r>
              <a:rPr kumimoji="0" lang="en-US" sz="1800" b="0" i="0" u="none" strike="noStrike" kern="1200" cap="none" spc="0" normalizeH="0" baseline="0" noProof="0" dirty="0" smtClean="0">
                <a:ln>
                  <a:noFill/>
                </a:ln>
                <a:solidFill>
                  <a:srgbClr val="505050"/>
                </a:solidFill>
                <a:effectLst/>
                <a:uLnTx/>
                <a:uFillTx/>
                <a:latin typeface="Segoe UI Light" panose="020B0502040204020203" pitchFamily="34" charset="0"/>
                <a:ea typeface="+mn-ea"/>
                <a:cs typeface="Segoe UI Light" panose="020B0502040204020203" pitchFamily="34" charset="0"/>
              </a:rPr>
              <a:t>1, 2, or 3 terabytes)</a:t>
            </a:r>
          </a:p>
          <a:p>
            <a:pPr marL="285750" marR="0" lvl="0"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endParaRPr kumimoji="0" lang="en-US" sz="1400" b="0" i="0" u="none" strike="noStrike" kern="1200" cap="none" spc="0" normalizeH="0" baseline="0" noProof="0" dirty="0">
              <a:ln>
                <a:noFill/>
              </a:ln>
              <a:solidFill>
                <a:srgbClr val="000000"/>
              </a:solidFill>
              <a:effectLst/>
              <a:uLnTx/>
              <a:uFillTx/>
              <a:latin typeface="Segoe UI Light"/>
              <a:ea typeface="+mn-ea"/>
              <a:cs typeface="HP Simplified" pitchFamily="34" charset="0"/>
            </a:endParaRPr>
          </a:p>
          <a:p>
            <a:pPr marL="228265" marR="0" lvl="1" indent="0" algn="l" defTabSz="931480" rtl="0" eaLnBrk="1" fontAlgn="auto" latinLnBrk="0" hangingPunct="1">
              <a:lnSpc>
                <a:spcPct val="90000"/>
              </a:lnSpc>
              <a:spcBef>
                <a:spcPts val="0"/>
              </a:spcBef>
              <a:spcAft>
                <a:spcPts val="544"/>
              </a:spcAft>
              <a:buClrTx/>
              <a:buSzPct val="100000"/>
              <a:buFontTx/>
              <a:buNone/>
              <a:tabLst/>
              <a:defRPr/>
            </a:pPr>
            <a:r>
              <a:rPr kumimoji="0" lang="en-US" sz="2400" b="0" i="0" u="none" strike="noStrike" kern="0" cap="none" spc="-39" normalizeH="0" baseline="0" noProof="0" dirty="0">
                <a:ln>
                  <a:noFill/>
                </a:ln>
                <a:solidFill>
                  <a:srgbClr val="DC3C00"/>
                </a:solidFill>
                <a:effectLst/>
                <a:uLnTx/>
                <a:uFillTx/>
                <a:latin typeface="Segoe UI Light"/>
                <a:ea typeface="+mn-ea"/>
                <a:cs typeface="+mn-cs"/>
              </a:rPr>
              <a:t>Base </a:t>
            </a:r>
            <a:r>
              <a:rPr kumimoji="0" lang="en-US" sz="2400" b="0" i="0" u="none" strike="noStrike" kern="0" cap="none" spc="-39" normalizeH="0" baseline="0" noProof="0" dirty="0" smtClean="0">
                <a:ln>
                  <a:noFill/>
                </a:ln>
                <a:solidFill>
                  <a:srgbClr val="DC3C00"/>
                </a:solidFill>
                <a:effectLst/>
                <a:uLnTx/>
                <a:uFillTx/>
                <a:latin typeface="Segoe UI Light"/>
                <a:ea typeface="+mn-ea"/>
                <a:cs typeface="+mn-cs"/>
              </a:rPr>
              <a:t>scale </a:t>
            </a:r>
            <a:r>
              <a:rPr kumimoji="0" lang="en-US" sz="2400" b="0" i="0" u="none" strike="noStrike" kern="0" cap="none" spc="-39" normalizeH="0" baseline="0" noProof="0" dirty="0">
                <a:ln>
                  <a:noFill/>
                </a:ln>
                <a:solidFill>
                  <a:srgbClr val="DC3C00"/>
                </a:solidFill>
                <a:effectLst/>
                <a:uLnTx/>
                <a:uFillTx/>
                <a:latin typeface="Segoe UI Light"/>
                <a:ea typeface="+mn-ea"/>
                <a:cs typeface="+mn-cs"/>
              </a:rPr>
              <a:t>u</a:t>
            </a:r>
            <a:r>
              <a:rPr kumimoji="0" lang="en-US" sz="2400" b="0" i="0" u="none" strike="noStrike" kern="0" cap="none" spc="-39" normalizeH="0" baseline="0" noProof="0" dirty="0" smtClean="0">
                <a:ln>
                  <a:noFill/>
                </a:ln>
                <a:solidFill>
                  <a:srgbClr val="DC3C00"/>
                </a:solidFill>
                <a:effectLst/>
                <a:uLnTx/>
                <a:uFillTx/>
                <a:latin typeface="Segoe UI Light"/>
                <a:ea typeface="+mn-ea"/>
                <a:cs typeface="+mn-cs"/>
              </a:rPr>
              <a:t>nit </a:t>
            </a:r>
            <a:r>
              <a:rPr kumimoji="0" lang="en-US" sz="2400" b="0" i="0" u="none" strike="noStrike" kern="0" cap="none" spc="-39" normalizeH="0" baseline="0" noProof="0" dirty="0">
                <a:ln>
                  <a:noFill/>
                </a:ln>
                <a:solidFill>
                  <a:srgbClr val="DC3C00"/>
                </a:solidFill>
                <a:effectLst/>
                <a:uLnTx/>
                <a:uFillTx/>
                <a:latin typeface="Segoe UI Light"/>
                <a:ea typeface="+mn-ea"/>
                <a:cs typeface="+mn-cs"/>
              </a:rPr>
              <a:t>(minimum order)</a:t>
            </a:r>
          </a:p>
          <a:p>
            <a:pPr marL="285750" marR="0" lvl="1"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1 rack block</a:t>
            </a:r>
          </a:p>
          <a:p>
            <a:pPr marL="285750" marR="0" lvl="1"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2 active server blocks</a:t>
            </a:r>
          </a:p>
          <a:p>
            <a:pPr marL="285750" marR="0" lvl="1"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2 passive server blocks</a:t>
            </a:r>
          </a:p>
          <a:p>
            <a:pPr marL="285750" marR="0" lvl="1"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1 storage block</a:t>
            </a:r>
          </a:p>
          <a:p>
            <a:pPr marL="285750" marR="0" lvl="1"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r>
              <a:rPr kumimoji="0" lang="en-US" sz="1800" b="0" i="0" u="none" strike="noStrike" kern="1200" cap="none" spc="0" normalizeH="0" baseline="0" noProof="0" dirty="0">
                <a:ln>
                  <a:noFill/>
                </a:ln>
                <a:solidFill>
                  <a:srgbClr val="505050"/>
                </a:solidFill>
                <a:effectLst/>
                <a:uLnTx/>
                <a:uFillTx/>
                <a:latin typeface="Segoe UI Light" panose="020B0502040204020203" pitchFamily="34" charset="0"/>
                <a:ea typeface="+mn-ea"/>
                <a:cs typeface="Segoe UI Light" panose="020B0502040204020203" pitchFamily="34" charset="0"/>
              </a:rPr>
              <a:t>PDU</a:t>
            </a:r>
          </a:p>
          <a:p>
            <a:pPr marL="285750" marR="0" lvl="0" indent="-285750" algn="l" defTabSz="584598" rtl="0" eaLnBrk="1" fontAlgn="auto" latinLnBrk="0" hangingPunct="1">
              <a:lnSpc>
                <a:spcPct val="100000"/>
              </a:lnSpc>
              <a:spcBef>
                <a:spcPts val="0"/>
              </a:spcBef>
              <a:spcAft>
                <a:spcPts val="544"/>
              </a:spcAft>
              <a:buClrTx/>
              <a:buSzPct val="100000"/>
              <a:buFont typeface="Arial" panose="020B0604020202020204" pitchFamily="34" charset="0"/>
              <a:buChar char="•"/>
              <a:tabLst/>
              <a:defRPr/>
            </a:pPr>
            <a:endParaRPr kumimoji="0" lang="en-US" sz="1400" b="0" i="0" u="none" strike="noStrike" kern="1200" cap="none" spc="0" normalizeH="0" baseline="0" noProof="0" dirty="0">
              <a:ln>
                <a:noFill/>
              </a:ln>
              <a:solidFill>
                <a:srgbClr val="000000"/>
              </a:solidFill>
              <a:effectLst/>
              <a:uLnTx/>
              <a:uFillTx/>
              <a:latin typeface="Segoe UI Light"/>
              <a:ea typeface="+mn-ea"/>
              <a:cs typeface="HP Simplified" pitchFamily="34" charset="0"/>
            </a:endParaRPr>
          </a:p>
        </p:txBody>
      </p:sp>
      <p:sp>
        <p:nvSpPr>
          <p:cNvPr id="4" name="Title 3"/>
          <p:cNvSpPr>
            <a:spLocks noGrp="1"/>
          </p:cNvSpPr>
          <p:nvPr>
            <p:ph type="title"/>
          </p:nvPr>
        </p:nvSpPr>
        <p:spPr/>
        <p:txBody>
          <a:bodyPr/>
          <a:lstStyle/>
          <a:p>
            <a:r>
              <a:rPr lang="en-US" dirty="0"/>
              <a:t>HP ConvergedSystem 300 for Microsoft Analytics Platform</a:t>
            </a:r>
          </a:p>
        </p:txBody>
      </p:sp>
      <p:sp>
        <p:nvSpPr>
          <p:cNvPr id="53" name="Rectangle 52"/>
          <p:cNvSpPr/>
          <p:nvPr/>
        </p:nvSpPr>
        <p:spPr bwMode="auto">
          <a:xfrm>
            <a:off x="5609866" y="1388913"/>
            <a:ext cx="2606040" cy="146304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182880" tIns="182880" rIns="0" bIns="0" numCol="1" spcCol="0" rtlCol="0" fromWordArt="0" anchor="t" anchorCtr="0" forceAA="0" compatLnSpc="1">
            <a:prstTxWarp prst="textNoShape">
              <a:avLst/>
            </a:prstTxWarp>
            <a:noAutofit/>
          </a:bodyPr>
          <a:lstStyle/>
          <a:p>
            <a:pPr marL="0" marR="0" lvl="0" indent="0" algn="l" defTabSz="1790831"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pitchFamily="34" charset="0"/>
                <a:ea typeface="+mn-ea"/>
                <a:cs typeface="+mn-cs"/>
              </a:rPr>
              <a:t>Active server with control node and management node functionality</a:t>
            </a:r>
          </a:p>
        </p:txBody>
      </p:sp>
      <p:sp>
        <p:nvSpPr>
          <p:cNvPr id="54" name="Rectangle 53"/>
          <p:cNvSpPr/>
          <p:nvPr/>
        </p:nvSpPr>
        <p:spPr bwMode="auto">
          <a:xfrm>
            <a:off x="8334779" y="1388913"/>
            <a:ext cx="2606040" cy="1465762"/>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182880" tIns="182880" rIns="0" bIns="0" numCol="1" spcCol="0" rtlCol="0" fromWordArt="0" anchor="t" anchorCtr="0" forceAA="0" compatLnSpc="1">
            <a:prstTxWarp prst="textNoShape">
              <a:avLst/>
            </a:prstTxWarp>
            <a:noAutofit/>
          </a:bodyPr>
          <a:lstStyle/>
          <a:p>
            <a:pPr marL="0" marR="0" lvl="0" indent="0" algn="l" defTabSz="1790831"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Light" pitchFamily="34" charset="0"/>
                <a:ea typeface="+mn-ea"/>
                <a:cs typeface="+mn-cs"/>
              </a:rPr>
              <a:t>Two servers and </a:t>
            </a:r>
            <a:endParaRPr kumimoji="0" lang="en-US" sz="2000" b="0" i="0" u="none" strike="noStrike" kern="1200" cap="none" spc="0" normalizeH="0" baseline="0" noProof="0" dirty="0" smtClean="0">
              <a:ln>
                <a:noFill/>
              </a:ln>
              <a:solidFill>
                <a:srgbClr val="FFFFFF"/>
              </a:solidFill>
              <a:effectLst/>
              <a:uLnTx/>
              <a:uFillTx/>
              <a:latin typeface="Segoe UI Light" pitchFamily="34" charset="0"/>
              <a:ea typeface="+mn-ea"/>
              <a:cs typeface="+mn-cs"/>
            </a:endParaRPr>
          </a:p>
          <a:p>
            <a:pPr marL="0" marR="0" lvl="0" indent="0" algn="l" defTabSz="1790831"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pitchFamily="34" charset="0"/>
                <a:ea typeface="+mn-ea"/>
                <a:cs typeface="+mn-cs"/>
              </a:rPr>
              <a:t>one </a:t>
            </a:r>
            <a:r>
              <a:rPr kumimoji="0" lang="en-US" sz="2000" b="0" i="0" u="none" strike="noStrike" kern="1200" cap="none" spc="0" normalizeH="0" baseline="0" noProof="0" dirty="0">
                <a:ln>
                  <a:noFill/>
                </a:ln>
                <a:solidFill>
                  <a:srgbClr val="FFFFFF"/>
                </a:solidFill>
                <a:effectLst/>
                <a:uLnTx/>
                <a:uFillTx/>
                <a:latin typeface="Segoe UI Light" pitchFamily="34" charset="0"/>
                <a:ea typeface="+mn-ea"/>
                <a:cs typeface="+mn-cs"/>
              </a:rPr>
              <a:t>optional passive spare server available</a:t>
            </a:r>
          </a:p>
        </p:txBody>
      </p:sp>
      <p:grpSp>
        <p:nvGrpSpPr>
          <p:cNvPr id="58" name="Group 4"/>
          <p:cNvGrpSpPr>
            <a:grpSpLocks noChangeAspect="1"/>
          </p:cNvGrpSpPr>
          <p:nvPr/>
        </p:nvGrpSpPr>
        <p:grpSpPr bwMode="auto">
          <a:xfrm>
            <a:off x="11726440" y="105031"/>
            <a:ext cx="565683" cy="568070"/>
            <a:chOff x="3530" y="2022"/>
            <a:chExt cx="474" cy="476"/>
          </a:xfrm>
          <a:solidFill>
            <a:srgbClr val="00B0F0"/>
          </a:solidFill>
        </p:grpSpPr>
        <p:sp>
          <p:nvSpPr>
            <p:cNvPr id="59" name="Freeform 5"/>
            <p:cNvSpPr>
              <a:spLocks/>
            </p:cNvSpPr>
            <p:nvPr/>
          </p:nvSpPr>
          <p:spPr bwMode="auto">
            <a:xfrm>
              <a:off x="3530" y="2022"/>
              <a:ext cx="474" cy="476"/>
            </a:xfrm>
            <a:custGeom>
              <a:avLst/>
              <a:gdLst>
                <a:gd name="T0" fmla="*/ 700 w 1404"/>
                <a:gd name="T1" fmla="*/ 5 h 1409"/>
                <a:gd name="T2" fmla="*/ 762 w 1404"/>
                <a:gd name="T3" fmla="*/ 5 h 1409"/>
                <a:gd name="T4" fmla="*/ 1026 w 1404"/>
                <a:gd name="T5" fmla="*/ 81 h 1409"/>
                <a:gd name="T6" fmla="*/ 1287 w 1404"/>
                <a:gd name="T7" fmla="*/ 315 h 1409"/>
                <a:gd name="T8" fmla="*/ 1403 w 1404"/>
                <a:gd name="T9" fmla="*/ 653 h 1409"/>
                <a:gd name="T10" fmla="*/ 1404 w 1404"/>
                <a:gd name="T11" fmla="*/ 748 h 1409"/>
                <a:gd name="T12" fmla="*/ 1334 w 1404"/>
                <a:gd name="T13" fmla="*/ 1012 h 1409"/>
                <a:gd name="T14" fmla="*/ 1135 w 1404"/>
                <a:gd name="T15" fmla="*/ 1257 h 1409"/>
                <a:gd name="T16" fmla="*/ 770 w 1404"/>
                <a:gd name="T17" fmla="*/ 1402 h 1409"/>
                <a:gd name="T18" fmla="*/ 710 w 1404"/>
                <a:gd name="T19" fmla="*/ 1406 h 1409"/>
                <a:gd name="T20" fmla="*/ 670 w 1404"/>
                <a:gd name="T21" fmla="*/ 1404 h 1409"/>
                <a:gd name="T22" fmla="*/ 818 w 1404"/>
                <a:gd name="T23" fmla="*/ 988 h 1409"/>
                <a:gd name="T24" fmla="*/ 981 w 1404"/>
                <a:gd name="T25" fmla="*/ 987 h 1409"/>
                <a:gd name="T26" fmla="*/ 1061 w 1404"/>
                <a:gd name="T27" fmla="*/ 931 h 1409"/>
                <a:gd name="T28" fmla="*/ 1198 w 1404"/>
                <a:gd name="T29" fmla="*/ 544 h 1409"/>
                <a:gd name="T30" fmla="*/ 1203 w 1404"/>
                <a:gd name="T31" fmla="*/ 482 h 1409"/>
                <a:gd name="T32" fmla="*/ 1146 w 1404"/>
                <a:gd name="T33" fmla="*/ 431 h 1409"/>
                <a:gd name="T34" fmla="*/ 1078 w 1404"/>
                <a:gd name="T35" fmla="*/ 426 h 1409"/>
                <a:gd name="T36" fmla="*/ 869 w 1404"/>
                <a:gd name="T37" fmla="*/ 426 h 1409"/>
                <a:gd name="T38" fmla="*/ 865 w 1404"/>
                <a:gd name="T39" fmla="*/ 435 h 1409"/>
                <a:gd name="T40" fmla="*/ 527 w 1404"/>
                <a:gd name="T41" fmla="*/ 1384 h 1409"/>
                <a:gd name="T42" fmla="*/ 217 w 1404"/>
                <a:gd name="T43" fmla="*/ 1210 h 1409"/>
                <a:gd name="T44" fmla="*/ 14 w 1404"/>
                <a:gd name="T45" fmla="*/ 837 h 1409"/>
                <a:gd name="T46" fmla="*/ 0 w 1404"/>
                <a:gd name="T47" fmla="*/ 708 h 1409"/>
                <a:gd name="T48" fmla="*/ 51 w 1404"/>
                <a:gd name="T49" fmla="*/ 445 h 1409"/>
                <a:gd name="T50" fmla="*/ 546 w 1404"/>
                <a:gd name="T51" fmla="*/ 21 h 1409"/>
                <a:gd name="T52" fmla="*/ 208 w 1404"/>
                <a:gd name="T53" fmla="*/ 966 h 1409"/>
                <a:gd name="T54" fmla="*/ 230 w 1404"/>
                <a:gd name="T55" fmla="*/ 967 h 1409"/>
                <a:gd name="T56" fmla="*/ 354 w 1404"/>
                <a:gd name="T57" fmla="*/ 967 h 1409"/>
                <a:gd name="T58" fmla="*/ 361 w 1404"/>
                <a:gd name="T59" fmla="*/ 956 h 1409"/>
                <a:gd name="T60" fmla="*/ 512 w 1404"/>
                <a:gd name="T61" fmla="*/ 534 h 1409"/>
                <a:gd name="T62" fmla="*/ 522 w 1404"/>
                <a:gd name="T63" fmla="*/ 508 h 1409"/>
                <a:gd name="T64" fmla="*/ 599 w 1404"/>
                <a:gd name="T65" fmla="*/ 509 h 1409"/>
                <a:gd name="T66" fmla="*/ 436 w 1404"/>
                <a:gd name="T67" fmla="*/ 966 h 1409"/>
                <a:gd name="T68" fmla="*/ 454 w 1404"/>
                <a:gd name="T69" fmla="*/ 968 h 1409"/>
                <a:gd name="T70" fmla="*/ 584 w 1404"/>
                <a:gd name="T71" fmla="*/ 967 h 1409"/>
                <a:gd name="T72" fmla="*/ 732 w 1404"/>
                <a:gd name="T73" fmla="*/ 552 h 1409"/>
                <a:gd name="T74" fmla="*/ 727 w 1404"/>
                <a:gd name="T75" fmla="*/ 464 h 1409"/>
                <a:gd name="T76" fmla="*/ 658 w 1404"/>
                <a:gd name="T77" fmla="*/ 429 h 1409"/>
                <a:gd name="T78" fmla="*/ 550 w 1404"/>
                <a:gd name="T79" fmla="*/ 428 h 1409"/>
                <a:gd name="T80" fmla="*/ 700 w 1404"/>
                <a:gd name="T8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4" h="1409">
                  <a:moveTo>
                    <a:pt x="700" y="5"/>
                  </a:moveTo>
                  <a:cubicBezTo>
                    <a:pt x="721" y="5"/>
                    <a:pt x="742" y="0"/>
                    <a:pt x="762" y="5"/>
                  </a:cubicBezTo>
                  <a:cubicBezTo>
                    <a:pt x="854" y="13"/>
                    <a:pt x="944" y="38"/>
                    <a:pt x="1026" y="81"/>
                  </a:cubicBezTo>
                  <a:cubicBezTo>
                    <a:pt x="1131" y="135"/>
                    <a:pt x="1222" y="217"/>
                    <a:pt x="1287" y="315"/>
                  </a:cubicBezTo>
                  <a:cubicBezTo>
                    <a:pt x="1354" y="415"/>
                    <a:pt x="1394" y="533"/>
                    <a:pt x="1403" y="653"/>
                  </a:cubicBezTo>
                  <a:cubicBezTo>
                    <a:pt x="1402" y="685"/>
                    <a:pt x="1401" y="717"/>
                    <a:pt x="1404" y="748"/>
                  </a:cubicBezTo>
                  <a:cubicBezTo>
                    <a:pt x="1397" y="839"/>
                    <a:pt x="1374" y="930"/>
                    <a:pt x="1334" y="1012"/>
                  </a:cubicBezTo>
                  <a:cubicBezTo>
                    <a:pt x="1287" y="1108"/>
                    <a:pt x="1218" y="1192"/>
                    <a:pt x="1135" y="1257"/>
                  </a:cubicBezTo>
                  <a:cubicBezTo>
                    <a:pt x="1030" y="1339"/>
                    <a:pt x="902" y="1390"/>
                    <a:pt x="770" y="1402"/>
                  </a:cubicBezTo>
                  <a:cubicBezTo>
                    <a:pt x="750" y="1404"/>
                    <a:pt x="730" y="1408"/>
                    <a:pt x="710" y="1406"/>
                  </a:cubicBezTo>
                  <a:cubicBezTo>
                    <a:pt x="696" y="1405"/>
                    <a:pt x="683" y="1409"/>
                    <a:pt x="670" y="1404"/>
                  </a:cubicBezTo>
                  <a:cubicBezTo>
                    <a:pt x="719" y="1265"/>
                    <a:pt x="768" y="1126"/>
                    <a:pt x="818" y="988"/>
                  </a:cubicBezTo>
                  <a:cubicBezTo>
                    <a:pt x="872" y="987"/>
                    <a:pt x="927" y="988"/>
                    <a:pt x="981" y="987"/>
                  </a:cubicBezTo>
                  <a:cubicBezTo>
                    <a:pt x="1015" y="986"/>
                    <a:pt x="1049" y="965"/>
                    <a:pt x="1061" y="931"/>
                  </a:cubicBezTo>
                  <a:cubicBezTo>
                    <a:pt x="1107" y="802"/>
                    <a:pt x="1154" y="674"/>
                    <a:pt x="1198" y="544"/>
                  </a:cubicBezTo>
                  <a:cubicBezTo>
                    <a:pt x="1205" y="525"/>
                    <a:pt x="1209" y="503"/>
                    <a:pt x="1203" y="482"/>
                  </a:cubicBezTo>
                  <a:cubicBezTo>
                    <a:pt x="1196" y="456"/>
                    <a:pt x="1172" y="438"/>
                    <a:pt x="1146" y="431"/>
                  </a:cubicBezTo>
                  <a:cubicBezTo>
                    <a:pt x="1124" y="424"/>
                    <a:pt x="1101" y="427"/>
                    <a:pt x="1078" y="426"/>
                  </a:cubicBezTo>
                  <a:cubicBezTo>
                    <a:pt x="1008" y="426"/>
                    <a:pt x="939" y="427"/>
                    <a:pt x="869" y="426"/>
                  </a:cubicBezTo>
                  <a:cubicBezTo>
                    <a:pt x="868" y="428"/>
                    <a:pt x="866" y="433"/>
                    <a:pt x="865" y="435"/>
                  </a:cubicBezTo>
                  <a:cubicBezTo>
                    <a:pt x="752" y="751"/>
                    <a:pt x="640" y="1068"/>
                    <a:pt x="527" y="1384"/>
                  </a:cubicBezTo>
                  <a:cubicBezTo>
                    <a:pt x="411" y="1354"/>
                    <a:pt x="303" y="1293"/>
                    <a:pt x="217" y="1210"/>
                  </a:cubicBezTo>
                  <a:cubicBezTo>
                    <a:pt x="113" y="1110"/>
                    <a:pt x="41" y="978"/>
                    <a:pt x="14" y="837"/>
                  </a:cubicBezTo>
                  <a:cubicBezTo>
                    <a:pt x="6" y="795"/>
                    <a:pt x="2" y="751"/>
                    <a:pt x="0" y="708"/>
                  </a:cubicBezTo>
                  <a:cubicBezTo>
                    <a:pt x="2" y="619"/>
                    <a:pt x="17" y="528"/>
                    <a:pt x="51" y="445"/>
                  </a:cubicBezTo>
                  <a:cubicBezTo>
                    <a:pt x="133" y="234"/>
                    <a:pt x="324" y="68"/>
                    <a:pt x="546" y="21"/>
                  </a:cubicBezTo>
                  <a:cubicBezTo>
                    <a:pt x="432" y="336"/>
                    <a:pt x="321" y="651"/>
                    <a:pt x="208" y="966"/>
                  </a:cubicBezTo>
                  <a:cubicBezTo>
                    <a:pt x="215" y="968"/>
                    <a:pt x="222" y="967"/>
                    <a:pt x="230" y="967"/>
                  </a:cubicBezTo>
                  <a:cubicBezTo>
                    <a:pt x="271" y="967"/>
                    <a:pt x="313" y="968"/>
                    <a:pt x="354" y="967"/>
                  </a:cubicBezTo>
                  <a:cubicBezTo>
                    <a:pt x="360" y="967"/>
                    <a:pt x="359" y="960"/>
                    <a:pt x="361" y="956"/>
                  </a:cubicBezTo>
                  <a:cubicBezTo>
                    <a:pt x="411" y="815"/>
                    <a:pt x="462" y="675"/>
                    <a:pt x="512" y="534"/>
                  </a:cubicBezTo>
                  <a:cubicBezTo>
                    <a:pt x="515" y="525"/>
                    <a:pt x="518" y="517"/>
                    <a:pt x="522" y="508"/>
                  </a:cubicBezTo>
                  <a:cubicBezTo>
                    <a:pt x="547" y="509"/>
                    <a:pt x="573" y="508"/>
                    <a:pt x="599" y="509"/>
                  </a:cubicBezTo>
                  <a:cubicBezTo>
                    <a:pt x="545" y="661"/>
                    <a:pt x="491" y="814"/>
                    <a:pt x="436" y="966"/>
                  </a:cubicBezTo>
                  <a:cubicBezTo>
                    <a:pt x="442" y="968"/>
                    <a:pt x="448" y="967"/>
                    <a:pt x="454" y="968"/>
                  </a:cubicBezTo>
                  <a:cubicBezTo>
                    <a:pt x="497" y="967"/>
                    <a:pt x="541" y="968"/>
                    <a:pt x="584" y="967"/>
                  </a:cubicBezTo>
                  <a:cubicBezTo>
                    <a:pt x="633" y="829"/>
                    <a:pt x="683" y="690"/>
                    <a:pt x="732" y="552"/>
                  </a:cubicBezTo>
                  <a:cubicBezTo>
                    <a:pt x="743" y="524"/>
                    <a:pt x="744" y="490"/>
                    <a:pt x="727" y="464"/>
                  </a:cubicBezTo>
                  <a:cubicBezTo>
                    <a:pt x="712" y="441"/>
                    <a:pt x="685" y="430"/>
                    <a:pt x="658" y="429"/>
                  </a:cubicBezTo>
                  <a:cubicBezTo>
                    <a:pt x="622" y="428"/>
                    <a:pt x="586" y="429"/>
                    <a:pt x="550" y="428"/>
                  </a:cubicBezTo>
                  <a:cubicBezTo>
                    <a:pt x="599" y="287"/>
                    <a:pt x="651" y="146"/>
                    <a:pt x="70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60" name="Freeform 6"/>
            <p:cNvSpPr>
              <a:spLocks/>
            </p:cNvSpPr>
            <p:nvPr/>
          </p:nvSpPr>
          <p:spPr bwMode="auto">
            <a:xfrm>
              <a:off x="3816" y="2193"/>
              <a:ext cx="74" cy="136"/>
            </a:xfrm>
            <a:custGeom>
              <a:avLst/>
              <a:gdLst>
                <a:gd name="T0" fmla="*/ 142 w 220"/>
                <a:gd name="T1" fmla="*/ 5 h 404"/>
                <a:gd name="T2" fmla="*/ 160 w 220"/>
                <a:gd name="T3" fmla="*/ 2 h 404"/>
                <a:gd name="T4" fmla="*/ 220 w 220"/>
                <a:gd name="T5" fmla="*/ 3 h 404"/>
                <a:gd name="T6" fmla="*/ 78 w 220"/>
                <a:gd name="T7" fmla="*/ 403 h 404"/>
                <a:gd name="T8" fmla="*/ 0 w 220"/>
                <a:gd name="T9" fmla="*/ 403 h 404"/>
                <a:gd name="T10" fmla="*/ 142 w 220"/>
                <a:gd name="T11" fmla="*/ 5 h 404"/>
              </a:gdLst>
              <a:ahLst/>
              <a:cxnLst>
                <a:cxn ang="0">
                  <a:pos x="T0" y="T1"/>
                </a:cxn>
                <a:cxn ang="0">
                  <a:pos x="T2" y="T3"/>
                </a:cxn>
                <a:cxn ang="0">
                  <a:pos x="T4" y="T5"/>
                </a:cxn>
                <a:cxn ang="0">
                  <a:pos x="T6" y="T7"/>
                </a:cxn>
                <a:cxn ang="0">
                  <a:pos x="T8" y="T9"/>
                </a:cxn>
                <a:cxn ang="0">
                  <a:pos x="T10" y="T11"/>
                </a:cxn>
              </a:cxnLst>
              <a:rect l="0" t="0" r="r" b="b"/>
              <a:pathLst>
                <a:path w="220" h="404">
                  <a:moveTo>
                    <a:pt x="142" y="5"/>
                  </a:moveTo>
                  <a:cubicBezTo>
                    <a:pt x="147" y="0"/>
                    <a:pt x="154" y="3"/>
                    <a:pt x="160" y="2"/>
                  </a:cubicBezTo>
                  <a:cubicBezTo>
                    <a:pt x="180" y="3"/>
                    <a:pt x="200" y="2"/>
                    <a:pt x="220" y="3"/>
                  </a:cubicBezTo>
                  <a:cubicBezTo>
                    <a:pt x="173" y="136"/>
                    <a:pt x="124" y="269"/>
                    <a:pt x="78" y="403"/>
                  </a:cubicBezTo>
                  <a:cubicBezTo>
                    <a:pt x="52" y="404"/>
                    <a:pt x="26" y="403"/>
                    <a:pt x="0" y="403"/>
                  </a:cubicBezTo>
                  <a:cubicBezTo>
                    <a:pt x="48" y="270"/>
                    <a:pt x="95" y="138"/>
                    <a:pt x="142"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19495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24" grpId="0"/>
      <p:bldP spid="4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p:cNvGrpSpPr/>
          <p:nvPr/>
        </p:nvGrpSpPr>
        <p:grpSpPr>
          <a:xfrm>
            <a:off x="2448270" y="298177"/>
            <a:ext cx="9712977" cy="5966521"/>
            <a:chOff x="2435016" y="304801"/>
            <a:chExt cx="9712977" cy="5966521"/>
          </a:xfrm>
        </p:grpSpPr>
        <p:sp>
          <p:nvSpPr>
            <p:cNvPr id="100" name="Freeform 99"/>
            <p:cNvSpPr/>
            <p:nvPr/>
          </p:nvSpPr>
          <p:spPr bwMode="auto">
            <a:xfrm>
              <a:off x="2435016" y="304801"/>
              <a:ext cx="2400300" cy="5963120"/>
            </a:xfrm>
            <a:custGeom>
              <a:avLst/>
              <a:gdLst>
                <a:gd name="connsiteX0" fmla="*/ 2400300 w 2400300"/>
                <a:gd name="connsiteY0" fmla="*/ 0 h 5934075"/>
                <a:gd name="connsiteX1" fmla="*/ 0 w 2400300"/>
                <a:gd name="connsiteY1" fmla="*/ 28575 h 5934075"/>
                <a:gd name="connsiteX2" fmla="*/ 0 w 2400300"/>
                <a:gd name="connsiteY2" fmla="*/ 3448050 h 5934075"/>
                <a:gd name="connsiteX3" fmla="*/ 2400300 w 2400300"/>
                <a:gd name="connsiteY3" fmla="*/ 5934075 h 5934075"/>
                <a:gd name="connsiteX4" fmla="*/ 2400300 w 2400300"/>
                <a:gd name="connsiteY4" fmla="*/ 0 h 5934075"/>
                <a:gd name="connsiteX0" fmla="*/ 2400300 w 2400300"/>
                <a:gd name="connsiteY0" fmla="*/ 0 h 5934075"/>
                <a:gd name="connsiteX1" fmla="*/ 0 w 2400300"/>
                <a:gd name="connsiteY1" fmla="*/ 786864 h 5934075"/>
                <a:gd name="connsiteX2" fmla="*/ 0 w 2400300"/>
                <a:gd name="connsiteY2" fmla="*/ 3448050 h 5934075"/>
                <a:gd name="connsiteX3" fmla="*/ 2400300 w 2400300"/>
                <a:gd name="connsiteY3" fmla="*/ 5934075 h 5934075"/>
                <a:gd name="connsiteX4" fmla="*/ 2400300 w 2400300"/>
                <a:gd name="connsiteY4" fmla="*/ 0 h 5934075"/>
                <a:gd name="connsiteX0" fmla="*/ 2400300 w 2400300"/>
                <a:gd name="connsiteY0" fmla="*/ 0 h 5934075"/>
                <a:gd name="connsiteX1" fmla="*/ 0 w 2400300"/>
                <a:gd name="connsiteY1" fmla="*/ 521463 h 5934075"/>
                <a:gd name="connsiteX2" fmla="*/ 0 w 2400300"/>
                <a:gd name="connsiteY2" fmla="*/ 3448050 h 5934075"/>
                <a:gd name="connsiteX3" fmla="*/ 2400300 w 2400300"/>
                <a:gd name="connsiteY3" fmla="*/ 5934075 h 5934075"/>
                <a:gd name="connsiteX4" fmla="*/ 2400300 w 2400300"/>
                <a:gd name="connsiteY4" fmla="*/ 0 h 5934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00" h="5934075">
                  <a:moveTo>
                    <a:pt x="2400300" y="0"/>
                  </a:moveTo>
                  <a:lnTo>
                    <a:pt x="0" y="521463"/>
                  </a:lnTo>
                  <a:lnTo>
                    <a:pt x="0" y="3448050"/>
                  </a:lnTo>
                  <a:lnTo>
                    <a:pt x="2400300" y="5934075"/>
                  </a:lnTo>
                  <a:lnTo>
                    <a:pt x="2400300" y="0"/>
                  </a:lnTo>
                  <a:close/>
                </a:path>
              </a:pathLst>
            </a:cu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lt1"/>
                  </a:solidFill>
                  <a:latin typeface="+mn-lt"/>
                  <a:ea typeface="+mn-ea"/>
                  <a:cs typeface="+mn-cs"/>
                </a:defRPr>
              </a:lvl1pPr>
              <a:lvl2pPr marL="465138" indent="-7938" algn="l" defTabSz="931863" rtl="0" fontAlgn="base">
                <a:spcBef>
                  <a:spcPct val="0"/>
                </a:spcBef>
                <a:spcAft>
                  <a:spcPct val="0"/>
                </a:spcAft>
                <a:defRPr sz="2400" kern="1200">
                  <a:solidFill>
                    <a:schemeClr val="lt1"/>
                  </a:solidFill>
                  <a:latin typeface="+mn-lt"/>
                  <a:ea typeface="+mn-ea"/>
                  <a:cs typeface="+mn-cs"/>
                </a:defRPr>
              </a:lvl2pPr>
              <a:lvl3pPr marL="931863" indent="-17463" algn="l" defTabSz="931863" rtl="0" fontAlgn="base">
                <a:spcBef>
                  <a:spcPct val="0"/>
                </a:spcBef>
                <a:spcAft>
                  <a:spcPct val="0"/>
                </a:spcAft>
                <a:defRPr sz="2400" kern="1200">
                  <a:solidFill>
                    <a:schemeClr val="lt1"/>
                  </a:solidFill>
                  <a:latin typeface="+mn-lt"/>
                  <a:ea typeface="+mn-ea"/>
                  <a:cs typeface="+mn-cs"/>
                </a:defRPr>
              </a:lvl3pPr>
              <a:lvl4pPr marL="1398588" indent="-26988" algn="l" defTabSz="931863" rtl="0" fontAlgn="base">
                <a:spcBef>
                  <a:spcPct val="0"/>
                </a:spcBef>
                <a:spcAft>
                  <a:spcPct val="0"/>
                </a:spcAft>
                <a:defRPr sz="2400" kern="1200">
                  <a:solidFill>
                    <a:schemeClr val="lt1"/>
                  </a:solidFill>
                  <a:latin typeface="+mn-lt"/>
                  <a:ea typeface="+mn-ea"/>
                  <a:cs typeface="+mn-cs"/>
                </a:defRPr>
              </a:lvl4pPr>
              <a:lvl5pPr marL="1865313" indent="-36513" algn="l" defTabSz="931863" rtl="0" fontAlgn="base">
                <a:spcBef>
                  <a:spcPct val="0"/>
                </a:spcBef>
                <a:spcAft>
                  <a:spcPct val="0"/>
                </a:spcAft>
                <a:defRPr sz="2400" kern="1200">
                  <a:solidFill>
                    <a:schemeClr val="lt1"/>
                  </a:solidFill>
                  <a:latin typeface="+mn-lt"/>
                  <a:ea typeface="+mn-ea"/>
                  <a:cs typeface="+mn-cs"/>
                </a:defRPr>
              </a:lvl5pPr>
              <a:lvl6pPr marL="2286000" algn="l" defTabSz="457200" rtl="0" eaLnBrk="1" latinLnBrk="0" hangingPunct="1">
                <a:defRPr sz="2400" kern="1200">
                  <a:solidFill>
                    <a:schemeClr val="lt1"/>
                  </a:solidFill>
                  <a:latin typeface="+mn-lt"/>
                  <a:ea typeface="+mn-ea"/>
                  <a:cs typeface="+mn-cs"/>
                </a:defRPr>
              </a:lvl6pPr>
              <a:lvl7pPr marL="2743200" algn="l" defTabSz="457200" rtl="0" eaLnBrk="1" latinLnBrk="0" hangingPunct="1">
                <a:defRPr sz="2400" kern="1200">
                  <a:solidFill>
                    <a:schemeClr val="lt1"/>
                  </a:solidFill>
                  <a:latin typeface="+mn-lt"/>
                  <a:ea typeface="+mn-ea"/>
                  <a:cs typeface="+mn-cs"/>
                </a:defRPr>
              </a:lvl7pPr>
              <a:lvl8pPr marL="3200400" algn="l" defTabSz="457200" rtl="0" eaLnBrk="1" latinLnBrk="0" hangingPunct="1">
                <a:defRPr sz="2400" kern="1200">
                  <a:solidFill>
                    <a:schemeClr val="lt1"/>
                  </a:solidFill>
                  <a:latin typeface="+mn-lt"/>
                  <a:ea typeface="+mn-ea"/>
                  <a:cs typeface="+mn-cs"/>
                </a:defRPr>
              </a:lvl8pPr>
              <a:lvl9pPr marL="3657600" algn="l" defTabSz="457200" rtl="0" eaLnBrk="1" latinLnBrk="0" hangingPunct="1">
                <a:defRPr sz="2400" kern="1200">
                  <a:solidFill>
                    <a:schemeClr val="lt1"/>
                  </a:solidFill>
                  <a:latin typeface="+mn-lt"/>
                  <a:ea typeface="+mn-ea"/>
                  <a:cs typeface="+mn-cs"/>
                </a:defRPr>
              </a:lvl9pPr>
            </a:lstStyle>
            <a:p>
              <a:pPr algn="ctr" defTabSz="932472">
                <a:lnSpc>
                  <a:spcPct val="90000"/>
                </a:lnSpc>
              </a:pPr>
              <a:endParaRPr lang="en-IN" sz="2000" b="1" dirty="0" smtClean="0">
                <a:solidFill>
                  <a:srgbClr val="FFFFFF"/>
                </a:solidFill>
                <a:latin typeface="Segoe UI Light"/>
                <a:ea typeface="Segoe UI" pitchFamily="34" charset="0"/>
                <a:cs typeface="Segoe UI" pitchFamily="34" charset="0"/>
              </a:endParaRPr>
            </a:p>
          </p:txBody>
        </p:sp>
        <p:sp>
          <p:nvSpPr>
            <p:cNvPr id="102" name="Rectangle 101">
              <a:hlinkClick r:id="" action="ppaction://noaction"/>
            </p:cNvPr>
            <p:cNvSpPr/>
            <p:nvPr/>
          </p:nvSpPr>
          <p:spPr bwMode="auto">
            <a:xfrm>
              <a:off x="4832793" y="304801"/>
              <a:ext cx="7315200" cy="558637"/>
            </a:xfrm>
            <a:prstGeom prst="rect">
              <a:avLst/>
            </a:prstGeom>
            <a:solidFill>
              <a:schemeClr val="bg1">
                <a:lumMod val="85000"/>
              </a:schemeClr>
            </a:solidFill>
            <a:ln w="19050" cap="flat" cmpd="sng" algn="ctr">
              <a:noFill/>
              <a:prstDash val="solid"/>
              <a:miter lim="800000"/>
              <a:headEnd type="none" w="med" len="med"/>
              <a:tailEnd type="none" w="med" len="med"/>
            </a:ln>
            <a:effectLst/>
          </p:spPr>
          <p:txBody>
            <a:bodyPr rot="0" spcFirstLastPara="0" vert="horz" wrap="square" lIns="137160" tIns="91440" rIns="137160" bIns="91440" numCol="1" spcCol="0" rtlCol="0" fromWordArt="0" anchor="ctr"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761320" fontAlgn="auto">
                <a:spcBef>
                  <a:spcPts val="0"/>
                </a:spcBef>
                <a:spcAft>
                  <a:spcPts val="0"/>
                </a:spcAft>
                <a:defRPr/>
              </a:pPr>
              <a:r>
                <a:rPr lang="en-US" sz="1800" kern="0" dirty="0" smtClean="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VISUALIZE + DECIDE</a:t>
              </a:r>
              <a:endParaRPr lang="en-US" sz="1800" kern="0"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endParaRPr>
            </a:p>
          </p:txBody>
        </p:sp>
        <p:sp>
          <p:nvSpPr>
            <p:cNvPr id="103" name="Rectangle 102"/>
            <p:cNvSpPr/>
            <p:nvPr/>
          </p:nvSpPr>
          <p:spPr bwMode="auto">
            <a:xfrm>
              <a:off x="10748961" y="936228"/>
              <a:ext cx="1399032" cy="1280160"/>
            </a:xfrm>
            <a:prstGeom prst="rect">
              <a:avLst/>
            </a:prstGeom>
            <a:solidFill>
              <a:schemeClr val="accent5"/>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defRPr/>
              </a:pPr>
              <a:r>
                <a:rPr lang="en-US" sz="1400" kern="0" dirty="0" smtClean="0">
                  <a:solidFill>
                    <a:srgbClr val="FFFFFF"/>
                  </a:solidFill>
                  <a:latin typeface="Segoe UI"/>
                  <a:cs typeface="+mn-cs"/>
                </a:rPr>
                <a:t>Mobile</a:t>
              </a:r>
            </a:p>
          </p:txBody>
        </p:sp>
        <p:grpSp>
          <p:nvGrpSpPr>
            <p:cNvPr id="104" name="Group 103"/>
            <p:cNvGrpSpPr/>
            <p:nvPr/>
          </p:nvGrpSpPr>
          <p:grpSpPr>
            <a:xfrm>
              <a:off x="10848342" y="1020387"/>
              <a:ext cx="375429" cy="437854"/>
              <a:chOff x="10280013" y="4544837"/>
              <a:chExt cx="728878" cy="719103"/>
            </a:xfrm>
          </p:grpSpPr>
          <p:grpSp>
            <p:nvGrpSpPr>
              <p:cNvPr id="159" name="Group 158"/>
              <p:cNvGrpSpPr/>
              <p:nvPr/>
            </p:nvGrpSpPr>
            <p:grpSpPr bwMode="black">
              <a:xfrm>
                <a:off x="10280013" y="4544837"/>
                <a:ext cx="728878" cy="719103"/>
                <a:chOff x="2916435" y="3914152"/>
                <a:chExt cx="930763" cy="918513"/>
              </a:xfrm>
            </p:grpSpPr>
            <p:pic>
              <p:nvPicPr>
                <p:cNvPr id="161" name="Picture 16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black">
                <a:xfrm rot="2614426" flipH="1">
                  <a:off x="2916435" y="4302640"/>
                  <a:ext cx="394555" cy="530025"/>
                </a:xfrm>
                <a:prstGeom prst="rect">
                  <a:avLst/>
                </a:prstGeom>
              </p:spPr>
            </p:pic>
            <p:sp>
              <p:nvSpPr>
                <p:cNvPr id="162" name="Freeform 161"/>
                <p:cNvSpPr>
                  <a:spLocks/>
                </p:cNvSpPr>
                <p:nvPr/>
              </p:nvSpPr>
              <p:spPr bwMode="black">
                <a:xfrm rot="10800000">
                  <a:off x="3279998" y="3914152"/>
                  <a:ext cx="567200"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830" fontAlgn="auto">
                    <a:spcBef>
                      <a:spcPts val="0"/>
                    </a:spcBef>
                    <a:spcAft>
                      <a:spcPts val="0"/>
                    </a:spcAft>
                    <a:defRPr/>
                  </a:pPr>
                  <a:endParaRPr lang="en-US" sz="882" kern="0" dirty="0">
                    <a:solidFill>
                      <a:srgbClr val="FFFFFF"/>
                    </a:solidFill>
                  </a:endParaRPr>
                </a:p>
              </p:txBody>
            </p:sp>
          </p:grpSp>
          <p:sp>
            <p:nvSpPr>
              <p:cNvPr id="160" name="Freeform 159"/>
              <p:cNvSpPr/>
              <p:nvPr/>
            </p:nvSpPr>
            <p:spPr>
              <a:xfrm>
                <a:off x="10639372" y="4697517"/>
                <a:ext cx="294872" cy="301210"/>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rgbClr val="FFFFFF"/>
              </a:solidFill>
              <a:ln w="19050" cap="flat" cmpd="sng" algn="ctr">
                <a:noFill/>
                <a:prstDash val="solid"/>
              </a:ln>
              <a:effectLst/>
            </p:spPr>
            <p:txBody>
              <a:bodyPr lIns="91440" tIns="45720" rIns="91440" bIns="45720" rtlCol="0" anchor="ct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913674" fontAlgn="auto">
                  <a:spcBef>
                    <a:spcPts val="0"/>
                  </a:spcBef>
                  <a:spcAft>
                    <a:spcPts val="0"/>
                  </a:spcAft>
                  <a:defRPr/>
                </a:pPr>
                <a:endParaRPr lang="en-US" sz="1764" kern="0">
                  <a:solidFill>
                    <a:sysClr val="window" lastClr="FFFFFF"/>
                  </a:solidFill>
                  <a:latin typeface="Arial"/>
                </a:endParaRPr>
              </a:p>
            </p:txBody>
          </p:sp>
        </p:grpSp>
        <p:sp>
          <p:nvSpPr>
            <p:cNvPr id="105" name="Rectangle 104"/>
            <p:cNvSpPr/>
            <p:nvPr/>
          </p:nvSpPr>
          <p:spPr bwMode="auto">
            <a:xfrm>
              <a:off x="6311835" y="936228"/>
              <a:ext cx="1399032" cy="1280160"/>
            </a:xfrm>
            <a:prstGeom prst="rect">
              <a:avLst/>
            </a:prstGeom>
            <a:solidFill>
              <a:schemeClr val="accent5"/>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defRPr/>
              </a:pPr>
              <a:r>
                <a:rPr lang="en-US" sz="1400" kern="0" dirty="0" smtClean="0">
                  <a:solidFill>
                    <a:srgbClr val="FFFFFF"/>
                  </a:solidFill>
                  <a:latin typeface="Segoe UI"/>
                  <a:cs typeface="+mn-cs"/>
                </a:rPr>
                <a:t>Reports</a:t>
              </a:r>
            </a:p>
          </p:txBody>
        </p:sp>
        <p:sp>
          <p:nvSpPr>
            <p:cNvPr id="106" name="Freeform 105"/>
            <p:cNvSpPr>
              <a:spLocks noEditPoints="1"/>
            </p:cNvSpPr>
            <p:nvPr/>
          </p:nvSpPr>
          <p:spPr bwMode="auto">
            <a:xfrm>
              <a:off x="6389635" y="1003441"/>
              <a:ext cx="313742" cy="399210"/>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895820" fontAlgn="auto">
                <a:spcBef>
                  <a:spcPts val="0"/>
                </a:spcBef>
                <a:spcAft>
                  <a:spcPts val="0"/>
                </a:spcAft>
                <a:defRPr/>
              </a:pPr>
              <a:endParaRPr lang="en-US" sz="1666" kern="0">
                <a:solidFill>
                  <a:srgbClr val="000000"/>
                </a:solidFill>
              </a:endParaRPr>
            </a:p>
          </p:txBody>
        </p:sp>
        <p:sp>
          <p:nvSpPr>
            <p:cNvPr id="107" name="Rectangle 106"/>
            <p:cNvSpPr/>
            <p:nvPr/>
          </p:nvSpPr>
          <p:spPr bwMode="auto">
            <a:xfrm>
              <a:off x="9269919" y="936228"/>
              <a:ext cx="1399032" cy="1280160"/>
            </a:xfrm>
            <a:prstGeom prst="rect">
              <a:avLst/>
            </a:prstGeom>
            <a:solidFill>
              <a:schemeClr val="accent5"/>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defRPr/>
              </a:pPr>
              <a:r>
                <a:rPr lang="en-US" sz="1400" kern="0" dirty="0" smtClean="0">
                  <a:solidFill>
                    <a:srgbClr val="FFFFFF"/>
                  </a:solidFill>
                  <a:latin typeface="Segoe UI"/>
                  <a:cs typeface="+mn-cs"/>
                </a:rPr>
                <a:t>Natural language</a:t>
              </a:r>
            </a:p>
            <a:p>
              <a:pPr defTabSz="932688" fontAlgn="auto">
                <a:spcBef>
                  <a:spcPts val="0"/>
                </a:spcBef>
                <a:spcAft>
                  <a:spcPts val="0"/>
                </a:spcAft>
                <a:defRPr/>
              </a:pPr>
              <a:r>
                <a:rPr lang="en-US" sz="1400" kern="0" dirty="0" smtClean="0">
                  <a:solidFill>
                    <a:srgbClr val="FFFFFF"/>
                  </a:solidFill>
                  <a:latin typeface="Segoe UI"/>
                  <a:cs typeface="+mn-cs"/>
                </a:rPr>
                <a:t>query</a:t>
              </a:r>
            </a:p>
          </p:txBody>
        </p:sp>
        <p:sp>
          <p:nvSpPr>
            <p:cNvPr id="108" name="Freeform 107"/>
            <p:cNvSpPr>
              <a:spLocks noEditPoints="1"/>
            </p:cNvSpPr>
            <p:nvPr/>
          </p:nvSpPr>
          <p:spPr bwMode="black">
            <a:xfrm rot="5400000">
              <a:off x="9342496" y="1008995"/>
              <a:ext cx="416705" cy="405597"/>
            </a:xfrm>
            <a:custGeom>
              <a:avLst/>
              <a:gdLst>
                <a:gd name="T0" fmla="*/ 226 w 300"/>
                <a:gd name="T1" fmla="*/ 193 h 300"/>
                <a:gd name="T2" fmla="*/ 233 w 300"/>
                <a:gd name="T3" fmla="*/ 157 h 300"/>
                <a:gd name="T4" fmla="*/ 233 w 300"/>
                <a:gd name="T5" fmla="*/ 128 h 300"/>
                <a:gd name="T6" fmla="*/ 142 w 300"/>
                <a:gd name="T7" fmla="*/ 51 h 300"/>
                <a:gd name="T8" fmla="*/ 52 w 300"/>
                <a:gd name="T9" fmla="*/ 128 h 300"/>
                <a:gd name="T10" fmla="*/ 52 w 300"/>
                <a:gd name="T11" fmla="*/ 157 h 300"/>
                <a:gd name="T12" fmla="*/ 142 w 300"/>
                <a:gd name="T13" fmla="*/ 234 h 300"/>
                <a:gd name="T14" fmla="*/ 183 w 300"/>
                <a:gd name="T15" fmla="*/ 224 h 300"/>
                <a:gd name="T16" fmla="*/ 193 w 300"/>
                <a:gd name="T17" fmla="*/ 226 h 300"/>
                <a:gd name="T18" fmla="*/ 270 w 300"/>
                <a:gd name="T19" fmla="*/ 300 h 300"/>
                <a:gd name="T20" fmla="*/ 298 w 300"/>
                <a:gd name="T21" fmla="*/ 275 h 300"/>
                <a:gd name="T22" fmla="*/ 206 w 300"/>
                <a:gd name="T23" fmla="*/ 157 h 300"/>
                <a:gd name="T24" fmla="*/ 142 w 300"/>
                <a:gd name="T25" fmla="*/ 208 h 300"/>
                <a:gd name="T26" fmla="*/ 78 w 300"/>
                <a:gd name="T27" fmla="*/ 157 h 300"/>
                <a:gd name="T28" fmla="*/ 78 w 300"/>
                <a:gd name="T29" fmla="*/ 128 h 300"/>
                <a:gd name="T30" fmla="*/ 142 w 300"/>
                <a:gd name="T31" fmla="*/ 77 h 300"/>
                <a:gd name="T32" fmla="*/ 206 w 300"/>
                <a:gd name="T33" fmla="*/ 128 h 300"/>
                <a:gd name="T34" fmla="*/ 206 w 300"/>
                <a:gd name="T35" fmla="*/ 157 h 300"/>
                <a:gd name="T36" fmla="*/ 197 w 300"/>
                <a:gd name="T37" fmla="*/ 142 h 300"/>
                <a:gd name="T38" fmla="*/ 156 w 300"/>
                <a:gd name="T39" fmla="*/ 157 h 300"/>
                <a:gd name="T40" fmla="*/ 142 w 300"/>
                <a:gd name="T41" fmla="*/ 197 h 300"/>
                <a:gd name="T42" fmla="*/ 128 w 300"/>
                <a:gd name="T43" fmla="*/ 157 h 300"/>
                <a:gd name="T44" fmla="*/ 87 w 300"/>
                <a:gd name="T45" fmla="*/ 142 h 300"/>
                <a:gd name="T46" fmla="*/ 128 w 300"/>
                <a:gd name="T47" fmla="*/ 128 h 300"/>
                <a:gd name="T48" fmla="*/ 142 w 300"/>
                <a:gd name="T49" fmla="*/ 88 h 300"/>
                <a:gd name="T50" fmla="*/ 156 w 300"/>
                <a:gd name="T51" fmla="*/ 128 h 300"/>
                <a:gd name="T52" fmla="*/ 142 w 300"/>
                <a:gd name="T53" fmla="*/ 40 h 300"/>
                <a:gd name="T54" fmla="*/ 128 w 300"/>
                <a:gd name="T55" fmla="*/ 0 h 300"/>
                <a:gd name="T56" fmla="*/ 156 w 300"/>
                <a:gd name="T57" fmla="*/ 41 h 300"/>
                <a:gd name="T58" fmla="*/ 40 w 300"/>
                <a:gd name="T59" fmla="*/ 142 h 300"/>
                <a:gd name="T60" fmla="*/ 0 w 300"/>
                <a:gd name="T61" fmla="*/ 157 h 300"/>
                <a:gd name="T62" fmla="*/ 41 w 300"/>
                <a:gd name="T63" fmla="*/ 128 h 300"/>
                <a:gd name="T64" fmla="*/ 142 w 300"/>
                <a:gd name="T65" fmla="*/ 245 h 300"/>
                <a:gd name="T66" fmla="*/ 156 w 300"/>
                <a:gd name="T67" fmla="*/ 285 h 300"/>
                <a:gd name="T68" fmla="*/ 128 w 300"/>
                <a:gd name="T69" fmla="*/ 244 h 300"/>
                <a:gd name="T70" fmla="*/ 245 w 300"/>
                <a:gd name="T71" fmla="*/ 142 h 300"/>
                <a:gd name="T72" fmla="*/ 285 w 300"/>
                <a:gd name="T73" fmla="*/ 128 h 300"/>
                <a:gd name="T74" fmla="*/ 243 w 300"/>
                <a:gd name="T75" fmla="*/ 15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00">
                  <a:moveTo>
                    <a:pt x="298" y="266"/>
                  </a:moveTo>
                  <a:cubicBezTo>
                    <a:pt x="226" y="193"/>
                    <a:pt x="226" y="193"/>
                    <a:pt x="226" y="193"/>
                  </a:cubicBezTo>
                  <a:cubicBezTo>
                    <a:pt x="223" y="191"/>
                    <a:pt x="222" y="186"/>
                    <a:pt x="224" y="183"/>
                  </a:cubicBezTo>
                  <a:cubicBezTo>
                    <a:pt x="228" y="175"/>
                    <a:pt x="231" y="166"/>
                    <a:pt x="233" y="157"/>
                  </a:cubicBezTo>
                  <a:cubicBezTo>
                    <a:pt x="233" y="152"/>
                    <a:pt x="234" y="147"/>
                    <a:pt x="234" y="142"/>
                  </a:cubicBezTo>
                  <a:cubicBezTo>
                    <a:pt x="234" y="138"/>
                    <a:pt x="233" y="133"/>
                    <a:pt x="233" y="128"/>
                  </a:cubicBezTo>
                  <a:cubicBezTo>
                    <a:pt x="227" y="89"/>
                    <a:pt x="196" y="58"/>
                    <a:pt x="156" y="52"/>
                  </a:cubicBezTo>
                  <a:cubicBezTo>
                    <a:pt x="152" y="51"/>
                    <a:pt x="147" y="51"/>
                    <a:pt x="142" y="51"/>
                  </a:cubicBezTo>
                  <a:cubicBezTo>
                    <a:pt x="137" y="51"/>
                    <a:pt x="133" y="51"/>
                    <a:pt x="128" y="52"/>
                  </a:cubicBezTo>
                  <a:cubicBezTo>
                    <a:pt x="89" y="58"/>
                    <a:pt x="58" y="89"/>
                    <a:pt x="52" y="128"/>
                  </a:cubicBezTo>
                  <a:cubicBezTo>
                    <a:pt x="51" y="133"/>
                    <a:pt x="51" y="138"/>
                    <a:pt x="51" y="142"/>
                  </a:cubicBezTo>
                  <a:cubicBezTo>
                    <a:pt x="51" y="147"/>
                    <a:pt x="51" y="152"/>
                    <a:pt x="52" y="157"/>
                  </a:cubicBezTo>
                  <a:cubicBezTo>
                    <a:pt x="58" y="196"/>
                    <a:pt x="89" y="227"/>
                    <a:pt x="128" y="233"/>
                  </a:cubicBezTo>
                  <a:cubicBezTo>
                    <a:pt x="133" y="234"/>
                    <a:pt x="137" y="234"/>
                    <a:pt x="142" y="234"/>
                  </a:cubicBezTo>
                  <a:cubicBezTo>
                    <a:pt x="147" y="234"/>
                    <a:pt x="152" y="234"/>
                    <a:pt x="156" y="233"/>
                  </a:cubicBezTo>
                  <a:cubicBezTo>
                    <a:pt x="166" y="231"/>
                    <a:pt x="175" y="228"/>
                    <a:pt x="183" y="224"/>
                  </a:cubicBezTo>
                  <a:cubicBezTo>
                    <a:pt x="184" y="224"/>
                    <a:pt x="185" y="223"/>
                    <a:pt x="187" y="223"/>
                  </a:cubicBezTo>
                  <a:cubicBezTo>
                    <a:pt x="189" y="223"/>
                    <a:pt x="192" y="224"/>
                    <a:pt x="193" y="226"/>
                  </a:cubicBezTo>
                  <a:cubicBezTo>
                    <a:pt x="265" y="298"/>
                    <a:pt x="265" y="298"/>
                    <a:pt x="265" y="298"/>
                  </a:cubicBezTo>
                  <a:cubicBezTo>
                    <a:pt x="267" y="299"/>
                    <a:pt x="268" y="300"/>
                    <a:pt x="270" y="300"/>
                  </a:cubicBezTo>
                  <a:cubicBezTo>
                    <a:pt x="272" y="300"/>
                    <a:pt x="273" y="299"/>
                    <a:pt x="275" y="298"/>
                  </a:cubicBezTo>
                  <a:cubicBezTo>
                    <a:pt x="298" y="275"/>
                    <a:pt x="298" y="275"/>
                    <a:pt x="298" y="275"/>
                  </a:cubicBezTo>
                  <a:cubicBezTo>
                    <a:pt x="300" y="272"/>
                    <a:pt x="300" y="268"/>
                    <a:pt x="298" y="266"/>
                  </a:cubicBezTo>
                  <a:close/>
                  <a:moveTo>
                    <a:pt x="206" y="157"/>
                  </a:moveTo>
                  <a:cubicBezTo>
                    <a:pt x="201" y="181"/>
                    <a:pt x="181" y="201"/>
                    <a:pt x="156" y="206"/>
                  </a:cubicBezTo>
                  <a:cubicBezTo>
                    <a:pt x="152" y="207"/>
                    <a:pt x="147" y="208"/>
                    <a:pt x="142" y="208"/>
                  </a:cubicBezTo>
                  <a:cubicBezTo>
                    <a:pt x="137" y="208"/>
                    <a:pt x="133" y="207"/>
                    <a:pt x="128" y="206"/>
                  </a:cubicBezTo>
                  <a:cubicBezTo>
                    <a:pt x="103" y="201"/>
                    <a:pt x="84" y="181"/>
                    <a:pt x="78" y="157"/>
                  </a:cubicBezTo>
                  <a:cubicBezTo>
                    <a:pt x="77" y="152"/>
                    <a:pt x="77" y="147"/>
                    <a:pt x="77" y="142"/>
                  </a:cubicBezTo>
                  <a:cubicBezTo>
                    <a:pt x="77" y="138"/>
                    <a:pt x="77" y="133"/>
                    <a:pt x="78" y="128"/>
                  </a:cubicBezTo>
                  <a:cubicBezTo>
                    <a:pt x="84" y="103"/>
                    <a:pt x="103" y="84"/>
                    <a:pt x="128" y="79"/>
                  </a:cubicBezTo>
                  <a:cubicBezTo>
                    <a:pt x="133" y="78"/>
                    <a:pt x="137" y="77"/>
                    <a:pt x="142" y="77"/>
                  </a:cubicBezTo>
                  <a:cubicBezTo>
                    <a:pt x="147" y="77"/>
                    <a:pt x="152" y="78"/>
                    <a:pt x="156" y="79"/>
                  </a:cubicBezTo>
                  <a:cubicBezTo>
                    <a:pt x="181" y="84"/>
                    <a:pt x="201" y="103"/>
                    <a:pt x="206" y="128"/>
                  </a:cubicBezTo>
                  <a:cubicBezTo>
                    <a:pt x="207" y="133"/>
                    <a:pt x="208" y="138"/>
                    <a:pt x="208" y="142"/>
                  </a:cubicBezTo>
                  <a:cubicBezTo>
                    <a:pt x="208" y="147"/>
                    <a:pt x="207" y="152"/>
                    <a:pt x="206" y="157"/>
                  </a:cubicBezTo>
                  <a:close/>
                  <a:moveTo>
                    <a:pt x="195" y="128"/>
                  </a:moveTo>
                  <a:cubicBezTo>
                    <a:pt x="196" y="133"/>
                    <a:pt x="197" y="138"/>
                    <a:pt x="197" y="142"/>
                  </a:cubicBezTo>
                  <a:cubicBezTo>
                    <a:pt x="197" y="147"/>
                    <a:pt x="196" y="152"/>
                    <a:pt x="195" y="157"/>
                  </a:cubicBezTo>
                  <a:cubicBezTo>
                    <a:pt x="156" y="157"/>
                    <a:pt x="156" y="157"/>
                    <a:pt x="156" y="157"/>
                  </a:cubicBezTo>
                  <a:cubicBezTo>
                    <a:pt x="156" y="195"/>
                    <a:pt x="156" y="195"/>
                    <a:pt x="156" y="195"/>
                  </a:cubicBezTo>
                  <a:cubicBezTo>
                    <a:pt x="152" y="197"/>
                    <a:pt x="147" y="197"/>
                    <a:pt x="142" y="197"/>
                  </a:cubicBezTo>
                  <a:cubicBezTo>
                    <a:pt x="137" y="197"/>
                    <a:pt x="133" y="197"/>
                    <a:pt x="128" y="195"/>
                  </a:cubicBezTo>
                  <a:cubicBezTo>
                    <a:pt x="128" y="157"/>
                    <a:pt x="128" y="157"/>
                    <a:pt x="128" y="157"/>
                  </a:cubicBezTo>
                  <a:cubicBezTo>
                    <a:pt x="89" y="157"/>
                    <a:pt x="89" y="157"/>
                    <a:pt x="89" y="157"/>
                  </a:cubicBezTo>
                  <a:cubicBezTo>
                    <a:pt x="88" y="152"/>
                    <a:pt x="87" y="147"/>
                    <a:pt x="87" y="142"/>
                  </a:cubicBezTo>
                  <a:cubicBezTo>
                    <a:pt x="87" y="138"/>
                    <a:pt x="88" y="133"/>
                    <a:pt x="89" y="128"/>
                  </a:cubicBezTo>
                  <a:cubicBezTo>
                    <a:pt x="128" y="128"/>
                    <a:pt x="128" y="128"/>
                    <a:pt x="128" y="128"/>
                  </a:cubicBezTo>
                  <a:cubicBezTo>
                    <a:pt x="128" y="90"/>
                    <a:pt x="128" y="90"/>
                    <a:pt x="128" y="90"/>
                  </a:cubicBezTo>
                  <a:cubicBezTo>
                    <a:pt x="133" y="88"/>
                    <a:pt x="137" y="88"/>
                    <a:pt x="142" y="88"/>
                  </a:cubicBezTo>
                  <a:cubicBezTo>
                    <a:pt x="147" y="88"/>
                    <a:pt x="152" y="88"/>
                    <a:pt x="156" y="90"/>
                  </a:cubicBezTo>
                  <a:cubicBezTo>
                    <a:pt x="156" y="128"/>
                    <a:pt x="156" y="128"/>
                    <a:pt x="156" y="128"/>
                  </a:cubicBezTo>
                  <a:lnTo>
                    <a:pt x="195" y="128"/>
                  </a:lnTo>
                  <a:close/>
                  <a:moveTo>
                    <a:pt x="142" y="40"/>
                  </a:moveTo>
                  <a:cubicBezTo>
                    <a:pt x="137" y="40"/>
                    <a:pt x="133" y="41"/>
                    <a:pt x="128" y="41"/>
                  </a:cubicBezTo>
                  <a:cubicBezTo>
                    <a:pt x="128" y="0"/>
                    <a:pt x="128" y="0"/>
                    <a:pt x="128" y="0"/>
                  </a:cubicBezTo>
                  <a:cubicBezTo>
                    <a:pt x="156" y="0"/>
                    <a:pt x="156" y="0"/>
                    <a:pt x="156" y="0"/>
                  </a:cubicBezTo>
                  <a:cubicBezTo>
                    <a:pt x="156" y="41"/>
                    <a:pt x="156" y="41"/>
                    <a:pt x="156" y="41"/>
                  </a:cubicBezTo>
                  <a:cubicBezTo>
                    <a:pt x="152" y="41"/>
                    <a:pt x="147" y="40"/>
                    <a:pt x="142" y="40"/>
                  </a:cubicBezTo>
                  <a:close/>
                  <a:moveTo>
                    <a:pt x="40" y="142"/>
                  </a:moveTo>
                  <a:cubicBezTo>
                    <a:pt x="40" y="147"/>
                    <a:pt x="40" y="152"/>
                    <a:pt x="41" y="157"/>
                  </a:cubicBezTo>
                  <a:cubicBezTo>
                    <a:pt x="0" y="157"/>
                    <a:pt x="0" y="157"/>
                    <a:pt x="0" y="157"/>
                  </a:cubicBezTo>
                  <a:cubicBezTo>
                    <a:pt x="0" y="128"/>
                    <a:pt x="0" y="128"/>
                    <a:pt x="0" y="128"/>
                  </a:cubicBezTo>
                  <a:cubicBezTo>
                    <a:pt x="41" y="128"/>
                    <a:pt x="41" y="128"/>
                    <a:pt x="41" y="128"/>
                  </a:cubicBezTo>
                  <a:cubicBezTo>
                    <a:pt x="40" y="133"/>
                    <a:pt x="40" y="138"/>
                    <a:pt x="40" y="142"/>
                  </a:cubicBezTo>
                  <a:close/>
                  <a:moveTo>
                    <a:pt x="142" y="245"/>
                  </a:moveTo>
                  <a:cubicBezTo>
                    <a:pt x="147" y="245"/>
                    <a:pt x="152" y="244"/>
                    <a:pt x="156" y="244"/>
                  </a:cubicBezTo>
                  <a:cubicBezTo>
                    <a:pt x="156" y="285"/>
                    <a:pt x="156" y="285"/>
                    <a:pt x="156" y="285"/>
                  </a:cubicBezTo>
                  <a:cubicBezTo>
                    <a:pt x="128" y="285"/>
                    <a:pt x="128" y="285"/>
                    <a:pt x="128" y="285"/>
                  </a:cubicBezTo>
                  <a:cubicBezTo>
                    <a:pt x="128" y="244"/>
                    <a:pt x="128" y="244"/>
                    <a:pt x="128" y="244"/>
                  </a:cubicBezTo>
                  <a:cubicBezTo>
                    <a:pt x="133" y="244"/>
                    <a:pt x="137" y="245"/>
                    <a:pt x="142" y="245"/>
                  </a:cubicBezTo>
                  <a:close/>
                  <a:moveTo>
                    <a:pt x="245" y="142"/>
                  </a:moveTo>
                  <a:cubicBezTo>
                    <a:pt x="245" y="138"/>
                    <a:pt x="244" y="133"/>
                    <a:pt x="243" y="128"/>
                  </a:cubicBezTo>
                  <a:cubicBezTo>
                    <a:pt x="285" y="128"/>
                    <a:pt x="285" y="128"/>
                    <a:pt x="285" y="128"/>
                  </a:cubicBezTo>
                  <a:cubicBezTo>
                    <a:pt x="285" y="157"/>
                    <a:pt x="285" y="157"/>
                    <a:pt x="285" y="157"/>
                  </a:cubicBezTo>
                  <a:cubicBezTo>
                    <a:pt x="243" y="157"/>
                    <a:pt x="243" y="157"/>
                    <a:pt x="243" y="157"/>
                  </a:cubicBezTo>
                  <a:cubicBezTo>
                    <a:pt x="244" y="152"/>
                    <a:pt x="245" y="147"/>
                    <a:pt x="245" y="14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180" fontAlgn="auto">
                <a:spcBef>
                  <a:spcPts val="0"/>
                </a:spcBef>
                <a:spcAft>
                  <a:spcPts val="0"/>
                </a:spcAft>
                <a:defRPr/>
              </a:pPr>
              <a:endParaRPr lang="en-US" sz="1568" kern="0" smtClean="0">
                <a:solidFill>
                  <a:prstClr val="black"/>
                </a:solidFill>
                <a:cs typeface="Segoe UI" panose="020B0502040204020203" pitchFamily="34" charset="0"/>
              </a:endParaRPr>
            </a:p>
          </p:txBody>
        </p:sp>
        <p:sp>
          <p:nvSpPr>
            <p:cNvPr id="109" name="Rectangle 108"/>
            <p:cNvSpPr/>
            <p:nvPr/>
          </p:nvSpPr>
          <p:spPr bwMode="auto">
            <a:xfrm>
              <a:off x="7790877" y="936228"/>
              <a:ext cx="1399032" cy="1280160"/>
            </a:xfrm>
            <a:prstGeom prst="rect">
              <a:avLst/>
            </a:prstGeom>
            <a:solidFill>
              <a:schemeClr val="accent5"/>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defRPr/>
              </a:pPr>
              <a:r>
                <a:rPr lang="en-US" sz="1400" kern="0" dirty="0" smtClean="0">
                  <a:solidFill>
                    <a:srgbClr val="FFFFFF"/>
                  </a:solidFill>
                  <a:latin typeface="Segoe UI"/>
                  <a:cs typeface="+mn-cs"/>
                </a:rPr>
                <a:t>Dashboards</a:t>
              </a:r>
            </a:p>
          </p:txBody>
        </p:sp>
        <p:sp>
          <p:nvSpPr>
            <p:cNvPr id="110" name="Freeform 109"/>
            <p:cNvSpPr/>
            <p:nvPr/>
          </p:nvSpPr>
          <p:spPr>
            <a:xfrm>
              <a:off x="7871990" y="1010533"/>
              <a:ext cx="405945" cy="356461"/>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rgbClr val="FFFFFF"/>
            </a:solidFill>
            <a:ln w="19050" cap="flat" cmpd="sng" algn="ctr">
              <a:noFill/>
              <a:prstDash val="solid"/>
            </a:ln>
            <a:effectLst/>
          </p:spPr>
          <p:txBody>
            <a:bodyPr lIns="91440" tIns="45720" rIns="91440" bIns="45720" rtlCol="0" anchor="ct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913952" fontAlgn="auto">
                <a:spcBef>
                  <a:spcPts val="0"/>
                </a:spcBef>
                <a:spcAft>
                  <a:spcPts val="0"/>
                </a:spcAft>
                <a:defRPr/>
              </a:pPr>
              <a:endParaRPr lang="en-US" sz="1799" kern="0">
                <a:solidFill>
                  <a:sysClr val="window" lastClr="FFFFFF"/>
                </a:solidFill>
                <a:latin typeface="Arial"/>
              </a:endParaRPr>
            </a:p>
          </p:txBody>
        </p:sp>
        <p:sp>
          <p:nvSpPr>
            <p:cNvPr id="111" name="Rectangle 110"/>
            <p:cNvSpPr/>
            <p:nvPr/>
          </p:nvSpPr>
          <p:spPr bwMode="auto">
            <a:xfrm>
              <a:off x="4832793" y="936228"/>
              <a:ext cx="1399032" cy="1280160"/>
            </a:xfrm>
            <a:prstGeom prst="rect">
              <a:avLst/>
            </a:prstGeom>
            <a:solidFill>
              <a:schemeClr val="accent5"/>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defRPr/>
              </a:pPr>
              <a:r>
                <a:rPr lang="en-US" sz="1400" kern="0" dirty="0" smtClean="0">
                  <a:solidFill>
                    <a:srgbClr val="FFFFFF"/>
                  </a:solidFill>
                  <a:latin typeface="Segoe UI"/>
                  <a:cs typeface="+mn-cs"/>
                </a:rPr>
                <a:t>Applications</a:t>
              </a:r>
            </a:p>
          </p:txBody>
        </p:sp>
        <p:sp>
          <p:nvSpPr>
            <p:cNvPr id="112" name="Freeform 111"/>
            <p:cNvSpPr>
              <a:spLocks noEditPoints="1"/>
            </p:cNvSpPr>
            <p:nvPr/>
          </p:nvSpPr>
          <p:spPr bwMode="auto">
            <a:xfrm>
              <a:off x="4906568" y="1007552"/>
              <a:ext cx="258941" cy="395099"/>
            </a:xfrm>
            <a:custGeom>
              <a:avLst/>
              <a:gdLst>
                <a:gd name="T0" fmla="*/ 3252 w 3252"/>
                <a:gd name="T1" fmla="*/ 0 h 4962"/>
                <a:gd name="T2" fmla="*/ 3252 w 3252"/>
                <a:gd name="T3" fmla="*/ 1502 h 4962"/>
                <a:gd name="T4" fmla="*/ 1749 w 3252"/>
                <a:gd name="T5" fmla="*/ 1502 h 4962"/>
                <a:gd name="T6" fmla="*/ 1749 w 3252"/>
                <a:gd name="T7" fmla="*/ 0 h 4962"/>
                <a:gd name="T8" fmla="*/ 3252 w 3252"/>
                <a:gd name="T9" fmla="*/ 0 h 4962"/>
                <a:gd name="T10" fmla="*/ 3252 w 3252"/>
                <a:gd name="T11" fmla="*/ 0 h 4962"/>
                <a:gd name="T12" fmla="*/ 3252 w 3252"/>
                <a:gd name="T13" fmla="*/ 0 h 4962"/>
                <a:gd name="T14" fmla="*/ 1749 w 3252"/>
                <a:gd name="T15" fmla="*/ 1727 h 4962"/>
                <a:gd name="T16" fmla="*/ 1749 w 3252"/>
                <a:gd name="T17" fmla="*/ 3236 h 4962"/>
                <a:gd name="T18" fmla="*/ 3252 w 3252"/>
                <a:gd name="T19" fmla="*/ 3236 h 4962"/>
                <a:gd name="T20" fmla="*/ 3252 w 3252"/>
                <a:gd name="T21" fmla="*/ 1727 h 4962"/>
                <a:gd name="T22" fmla="*/ 1749 w 3252"/>
                <a:gd name="T23" fmla="*/ 1727 h 4962"/>
                <a:gd name="T24" fmla="*/ 1749 w 3252"/>
                <a:gd name="T25" fmla="*/ 1727 h 4962"/>
                <a:gd name="T26" fmla="*/ 1749 w 3252"/>
                <a:gd name="T27" fmla="*/ 1727 h 4962"/>
                <a:gd name="T28" fmla="*/ 0 w 3252"/>
                <a:gd name="T29" fmla="*/ 0 h 4962"/>
                <a:gd name="T30" fmla="*/ 0 w 3252"/>
                <a:gd name="T31" fmla="*/ 1502 h 4962"/>
                <a:gd name="T32" fmla="*/ 1524 w 3252"/>
                <a:gd name="T33" fmla="*/ 1502 h 4962"/>
                <a:gd name="T34" fmla="*/ 1524 w 3252"/>
                <a:gd name="T35" fmla="*/ 0 h 4962"/>
                <a:gd name="T36" fmla="*/ 0 w 3252"/>
                <a:gd name="T37" fmla="*/ 0 h 4962"/>
                <a:gd name="T38" fmla="*/ 0 w 3252"/>
                <a:gd name="T39" fmla="*/ 0 h 4962"/>
                <a:gd name="T40" fmla="*/ 0 w 3252"/>
                <a:gd name="T41" fmla="*/ 0 h 4962"/>
                <a:gd name="T42" fmla="*/ 0 w 3252"/>
                <a:gd name="T43" fmla="*/ 1727 h 4962"/>
                <a:gd name="T44" fmla="*/ 0 w 3252"/>
                <a:gd name="T45" fmla="*/ 3236 h 4962"/>
                <a:gd name="T46" fmla="*/ 1524 w 3252"/>
                <a:gd name="T47" fmla="*/ 3236 h 4962"/>
                <a:gd name="T48" fmla="*/ 1524 w 3252"/>
                <a:gd name="T49" fmla="*/ 1727 h 4962"/>
                <a:gd name="T50" fmla="*/ 0 w 3252"/>
                <a:gd name="T51" fmla="*/ 1727 h 4962"/>
                <a:gd name="T52" fmla="*/ 0 w 3252"/>
                <a:gd name="T53" fmla="*/ 1727 h 4962"/>
                <a:gd name="T54" fmla="*/ 0 w 3252"/>
                <a:gd name="T55" fmla="*/ 1727 h 4962"/>
                <a:gd name="T56" fmla="*/ 0 w 3252"/>
                <a:gd name="T57" fmla="*/ 3460 h 4962"/>
                <a:gd name="T58" fmla="*/ 0 w 3252"/>
                <a:gd name="T59" fmla="*/ 4962 h 4962"/>
                <a:gd name="T60" fmla="*/ 3252 w 3252"/>
                <a:gd name="T61" fmla="*/ 4962 h 4962"/>
                <a:gd name="T62" fmla="*/ 3252 w 3252"/>
                <a:gd name="T63" fmla="*/ 3460 h 4962"/>
                <a:gd name="T64" fmla="*/ 0 w 3252"/>
                <a:gd name="T65" fmla="*/ 3460 h 4962"/>
                <a:gd name="T66" fmla="*/ 0 w 3252"/>
                <a:gd name="T67" fmla="*/ 3460 h 4962"/>
                <a:gd name="T68" fmla="*/ 0 w 3252"/>
                <a:gd name="T69" fmla="*/ 3460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52" h="4962">
                  <a:moveTo>
                    <a:pt x="3252" y="0"/>
                  </a:moveTo>
                  <a:lnTo>
                    <a:pt x="3252" y="1502"/>
                  </a:lnTo>
                  <a:lnTo>
                    <a:pt x="1749" y="1502"/>
                  </a:lnTo>
                  <a:lnTo>
                    <a:pt x="1749" y="0"/>
                  </a:lnTo>
                  <a:lnTo>
                    <a:pt x="3252" y="0"/>
                  </a:lnTo>
                  <a:lnTo>
                    <a:pt x="3252" y="0"/>
                  </a:lnTo>
                  <a:lnTo>
                    <a:pt x="3252" y="0"/>
                  </a:lnTo>
                  <a:close/>
                  <a:moveTo>
                    <a:pt x="1749" y="1727"/>
                  </a:moveTo>
                  <a:lnTo>
                    <a:pt x="1749" y="3236"/>
                  </a:lnTo>
                  <a:lnTo>
                    <a:pt x="3252" y="3236"/>
                  </a:lnTo>
                  <a:lnTo>
                    <a:pt x="3252" y="1727"/>
                  </a:lnTo>
                  <a:lnTo>
                    <a:pt x="1749" y="1727"/>
                  </a:lnTo>
                  <a:lnTo>
                    <a:pt x="1749" y="1727"/>
                  </a:lnTo>
                  <a:lnTo>
                    <a:pt x="1749" y="1727"/>
                  </a:lnTo>
                  <a:close/>
                  <a:moveTo>
                    <a:pt x="0" y="0"/>
                  </a:moveTo>
                  <a:lnTo>
                    <a:pt x="0" y="1502"/>
                  </a:lnTo>
                  <a:lnTo>
                    <a:pt x="1524" y="1502"/>
                  </a:lnTo>
                  <a:lnTo>
                    <a:pt x="1524" y="0"/>
                  </a:lnTo>
                  <a:lnTo>
                    <a:pt x="0" y="0"/>
                  </a:lnTo>
                  <a:lnTo>
                    <a:pt x="0" y="0"/>
                  </a:lnTo>
                  <a:lnTo>
                    <a:pt x="0" y="0"/>
                  </a:lnTo>
                  <a:close/>
                  <a:moveTo>
                    <a:pt x="0" y="1727"/>
                  </a:moveTo>
                  <a:lnTo>
                    <a:pt x="0" y="3236"/>
                  </a:lnTo>
                  <a:lnTo>
                    <a:pt x="1524" y="3236"/>
                  </a:lnTo>
                  <a:lnTo>
                    <a:pt x="1524" y="1727"/>
                  </a:lnTo>
                  <a:lnTo>
                    <a:pt x="0" y="1727"/>
                  </a:lnTo>
                  <a:lnTo>
                    <a:pt x="0" y="1727"/>
                  </a:lnTo>
                  <a:lnTo>
                    <a:pt x="0" y="1727"/>
                  </a:lnTo>
                  <a:close/>
                  <a:moveTo>
                    <a:pt x="0" y="3460"/>
                  </a:moveTo>
                  <a:lnTo>
                    <a:pt x="0" y="4962"/>
                  </a:lnTo>
                  <a:lnTo>
                    <a:pt x="3252" y="4962"/>
                  </a:lnTo>
                  <a:lnTo>
                    <a:pt x="3252" y="3460"/>
                  </a:lnTo>
                  <a:lnTo>
                    <a:pt x="0" y="3460"/>
                  </a:lnTo>
                  <a:lnTo>
                    <a:pt x="0" y="3460"/>
                  </a:lnTo>
                  <a:lnTo>
                    <a:pt x="0" y="346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180" fontAlgn="auto">
                <a:spcBef>
                  <a:spcPts val="0"/>
                </a:spcBef>
                <a:spcAft>
                  <a:spcPts val="0"/>
                </a:spcAft>
                <a:defRPr/>
              </a:pPr>
              <a:endParaRPr lang="en-US" sz="1764" kern="0">
                <a:solidFill>
                  <a:srgbClr val="505050"/>
                </a:solidFill>
              </a:endParaRPr>
            </a:p>
          </p:txBody>
        </p:sp>
        <p:sp>
          <p:nvSpPr>
            <p:cNvPr id="113" name="Rectangle 112"/>
            <p:cNvSpPr/>
            <p:nvPr/>
          </p:nvSpPr>
          <p:spPr bwMode="auto">
            <a:xfrm>
              <a:off x="9269919" y="4987761"/>
              <a:ext cx="1399032" cy="1280160"/>
            </a:xfrm>
            <a:prstGeom prst="rect">
              <a:avLst/>
            </a:prstGeom>
            <a:solidFill>
              <a:schemeClr val="accent1">
                <a:lumMod val="75000"/>
              </a:schemeClr>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Streaming</a:t>
              </a:r>
            </a:p>
          </p:txBody>
        </p:sp>
        <p:grpSp>
          <p:nvGrpSpPr>
            <p:cNvPr id="114" name="Group 113"/>
            <p:cNvGrpSpPr/>
            <p:nvPr/>
          </p:nvGrpSpPr>
          <p:grpSpPr>
            <a:xfrm>
              <a:off x="9348144" y="5073585"/>
              <a:ext cx="519870" cy="434840"/>
              <a:chOff x="8631671" y="5371382"/>
              <a:chExt cx="367488" cy="351441"/>
            </a:xfrm>
            <a:solidFill>
              <a:srgbClr val="FFFFFF"/>
            </a:solidFill>
          </p:grpSpPr>
          <p:sp>
            <p:nvSpPr>
              <p:cNvPr id="144" name="Freeform 143"/>
              <p:cNvSpPr>
                <a:spLocks/>
              </p:cNvSpPr>
              <p:nvPr/>
            </p:nvSpPr>
            <p:spPr bwMode="auto">
              <a:xfrm>
                <a:off x="8641097" y="5371382"/>
                <a:ext cx="46634" cy="107259"/>
              </a:xfrm>
              <a:custGeom>
                <a:avLst/>
                <a:gdLst>
                  <a:gd name="T0" fmla="*/ 21 w 21"/>
                  <a:gd name="T1" fmla="*/ 0 h 49"/>
                  <a:gd name="T2" fmla="*/ 21 w 21"/>
                  <a:gd name="T3" fmla="*/ 49 h 49"/>
                  <a:gd name="T4" fmla="*/ 11 w 21"/>
                  <a:gd name="T5" fmla="*/ 49 h 49"/>
                  <a:gd name="T6" fmla="*/ 11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1" y="49"/>
                      <a:pt x="11" y="49"/>
                      <a:pt x="11" y="49"/>
                    </a:cubicBezTo>
                    <a:cubicBezTo>
                      <a:pt x="11" y="12"/>
                      <a:pt x="11" y="12"/>
                      <a:pt x="11"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1" y="3"/>
                      <a:pt x="13" y="2"/>
                      <a:pt x="15"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45" name="Freeform 144"/>
              <p:cNvSpPr>
                <a:spLocks noEditPoints="1"/>
              </p:cNvSpPr>
              <p:nvPr/>
            </p:nvSpPr>
            <p:spPr bwMode="auto">
              <a:xfrm>
                <a:off x="8706981" y="5371382"/>
                <a:ext cx="74616" cy="107259"/>
              </a:xfrm>
              <a:custGeom>
                <a:avLst/>
                <a:gdLst>
                  <a:gd name="T0" fmla="*/ 17 w 34"/>
                  <a:gd name="T1" fmla="*/ 49 h 49"/>
                  <a:gd name="T2" fmla="*/ 0 w 34"/>
                  <a:gd name="T3" fmla="*/ 26 h 49"/>
                  <a:gd name="T4" fmla="*/ 4 w 34"/>
                  <a:gd name="T5" fmla="*/ 7 h 49"/>
                  <a:gd name="T6" fmla="*/ 17 w 34"/>
                  <a:gd name="T7" fmla="*/ 0 h 49"/>
                  <a:gd name="T8" fmla="*/ 34 w 34"/>
                  <a:gd name="T9" fmla="*/ 25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7" y="0"/>
                    </a:cubicBezTo>
                    <a:cubicBezTo>
                      <a:pt x="28" y="0"/>
                      <a:pt x="34" y="8"/>
                      <a:pt x="34" y="25"/>
                    </a:cubicBezTo>
                    <a:cubicBezTo>
                      <a:pt x="34" y="33"/>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46" name="Freeform 145"/>
              <p:cNvSpPr>
                <a:spLocks/>
              </p:cNvSpPr>
              <p:nvPr/>
            </p:nvSpPr>
            <p:spPr bwMode="auto">
              <a:xfrm>
                <a:off x="8787239" y="5371382"/>
                <a:ext cx="45701" cy="107259"/>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4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2" y="2"/>
                      <a:pt x="14"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47" name="Freeform 146"/>
              <p:cNvSpPr>
                <a:spLocks noEditPoints="1"/>
              </p:cNvSpPr>
              <p:nvPr/>
            </p:nvSpPr>
            <p:spPr bwMode="auto">
              <a:xfrm>
                <a:off x="8631671" y="5493007"/>
                <a:ext cx="74616" cy="108192"/>
              </a:xfrm>
              <a:custGeom>
                <a:avLst/>
                <a:gdLst>
                  <a:gd name="T0" fmla="*/ 17 w 34"/>
                  <a:gd name="T1" fmla="*/ 49 h 49"/>
                  <a:gd name="T2" fmla="*/ 0 w 34"/>
                  <a:gd name="T3" fmla="*/ 25 h 49"/>
                  <a:gd name="T4" fmla="*/ 4 w 34"/>
                  <a:gd name="T5" fmla="*/ 7 h 49"/>
                  <a:gd name="T6" fmla="*/ 18 w 34"/>
                  <a:gd name="T7" fmla="*/ 0 h 49"/>
                  <a:gd name="T8" fmla="*/ 34 w 34"/>
                  <a:gd name="T9" fmla="*/ 24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8" y="0"/>
                    </a:cubicBezTo>
                    <a:cubicBezTo>
                      <a:pt x="29" y="0"/>
                      <a:pt x="34" y="8"/>
                      <a:pt x="34" y="24"/>
                    </a:cubicBezTo>
                    <a:cubicBezTo>
                      <a:pt x="34" y="32"/>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48" name="Freeform 147"/>
              <p:cNvSpPr>
                <a:spLocks/>
              </p:cNvSpPr>
              <p:nvPr/>
            </p:nvSpPr>
            <p:spPr bwMode="auto">
              <a:xfrm>
                <a:off x="8716407" y="5493179"/>
                <a:ext cx="46634" cy="106326"/>
              </a:xfrm>
              <a:custGeom>
                <a:avLst/>
                <a:gdLst>
                  <a:gd name="T0" fmla="*/ 21 w 21"/>
                  <a:gd name="T1" fmla="*/ 0 h 48"/>
                  <a:gd name="T2" fmla="*/ 21 w 21"/>
                  <a:gd name="T3" fmla="*/ 48 h 48"/>
                  <a:gd name="T4" fmla="*/ 10 w 21"/>
                  <a:gd name="T5" fmla="*/ 48 h 48"/>
                  <a:gd name="T6" fmla="*/ 10 w 21"/>
                  <a:gd name="T7" fmla="*/ 12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2"/>
                      <a:pt x="10" y="12"/>
                      <a:pt x="10" y="12"/>
                    </a:cubicBezTo>
                    <a:cubicBezTo>
                      <a:pt x="10" y="12"/>
                      <a:pt x="9" y="13"/>
                      <a:pt x="8"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0" y="3"/>
                      <a:pt x="13" y="1"/>
                      <a:pt x="14"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49" name="Freeform 148"/>
              <p:cNvSpPr>
                <a:spLocks noEditPoints="1"/>
              </p:cNvSpPr>
              <p:nvPr/>
            </p:nvSpPr>
            <p:spPr bwMode="auto">
              <a:xfrm>
                <a:off x="8776966" y="5493007"/>
                <a:ext cx="74616" cy="108192"/>
              </a:xfrm>
              <a:custGeom>
                <a:avLst/>
                <a:gdLst>
                  <a:gd name="T0" fmla="*/ 16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6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6"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6"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0" name="Freeform 149"/>
              <p:cNvSpPr>
                <a:spLocks noEditPoints="1"/>
              </p:cNvSpPr>
              <p:nvPr/>
            </p:nvSpPr>
            <p:spPr bwMode="auto">
              <a:xfrm>
                <a:off x="8631671" y="5615564"/>
                <a:ext cx="74616" cy="107259"/>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1" name="Freeform 150"/>
              <p:cNvSpPr>
                <a:spLocks noEditPoints="1"/>
              </p:cNvSpPr>
              <p:nvPr/>
            </p:nvSpPr>
            <p:spPr bwMode="auto">
              <a:xfrm>
                <a:off x="8706981" y="5615564"/>
                <a:ext cx="74616" cy="107259"/>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2" name="Freeform 151"/>
              <p:cNvSpPr>
                <a:spLocks/>
              </p:cNvSpPr>
              <p:nvPr/>
            </p:nvSpPr>
            <p:spPr bwMode="auto">
              <a:xfrm>
                <a:off x="8787239" y="5615737"/>
                <a:ext cx="45701" cy="105393"/>
              </a:xfrm>
              <a:custGeom>
                <a:avLst/>
                <a:gdLst>
                  <a:gd name="T0" fmla="*/ 21 w 21"/>
                  <a:gd name="T1" fmla="*/ 0 h 48"/>
                  <a:gd name="T2" fmla="*/ 21 w 21"/>
                  <a:gd name="T3" fmla="*/ 48 h 48"/>
                  <a:gd name="T4" fmla="*/ 10 w 21"/>
                  <a:gd name="T5" fmla="*/ 48 h 48"/>
                  <a:gd name="T6" fmla="*/ 10 w 21"/>
                  <a:gd name="T7" fmla="*/ 11 h 48"/>
                  <a:gd name="T8" fmla="*/ 8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4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0" y="48"/>
                      <a:pt x="10" y="48"/>
                      <a:pt x="10" y="48"/>
                    </a:cubicBezTo>
                    <a:cubicBezTo>
                      <a:pt x="10" y="11"/>
                      <a:pt x="10" y="11"/>
                      <a:pt x="10" y="11"/>
                    </a:cubicBezTo>
                    <a:cubicBezTo>
                      <a:pt x="10" y="12"/>
                      <a:pt x="9" y="12"/>
                      <a:pt x="8" y="13"/>
                    </a:cubicBezTo>
                    <a:cubicBezTo>
                      <a:pt x="8" y="13"/>
                      <a:pt x="7" y="14"/>
                      <a:pt x="6" y="14"/>
                    </a:cubicBezTo>
                    <a:cubicBezTo>
                      <a:pt x="5" y="14"/>
                      <a:pt x="4" y="15"/>
                      <a:pt x="3" y="15"/>
                    </a:cubicBezTo>
                    <a:cubicBezTo>
                      <a:pt x="2" y="15"/>
                      <a:pt x="1" y="15"/>
                      <a:pt x="0" y="16"/>
                    </a:cubicBezTo>
                    <a:cubicBezTo>
                      <a:pt x="0" y="7"/>
                      <a:pt x="0" y="7"/>
                      <a:pt x="0" y="7"/>
                    </a:cubicBezTo>
                    <a:cubicBezTo>
                      <a:pt x="3" y="6"/>
                      <a:pt x="6" y="5"/>
                      <a:pt x="8" y="4"/>
                    </a:cubicBezTo>
                    <a:cubicBezTo>
                      <a:pt x="10" y="2"/>
                      <a:pt x="12" y="1"/>
                      <a:pt x="14"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3" name="Freeform 152"/>
              <p:cNvSpPr>
                <a:spLocks/>
              </p:cNvSpPr>
              <p:nvPr/>
            </p:nvSpPr>
            <p:spPr bwMode="auto">
              <a:xfrm>
                <a:off x="8933969" y="5371382"/>
                <a:ext cx="46634" cy="107259"/>
              </a:xfrm>
              <a:custGeom>
                <a:avLst/>
                <a:gdLst>
                  <a:gd name="T0" fmla="*/ 21 w 21"/>
                  <a:gd name="T1" fmla="*/ 0 h 49"/>
                  <a:gd name="T2" fmla="*/ 21 w 21"/>
                  <a:gd name="T3" fmla="*/ 49 h 49"/>
                  <a:gd name="T4" fmla="*/ 10 w 21"/>
                  <a:gd name="T5" fmla="*/ 49 h 49"/>
                  <a:gd name="T6" fmla="*/ 10 w 21"/>
                  <a:gd name="T7" fmla="*/ 12 h 49"/>
                  <a:gd name="T8" fmla="*/ 8 w 21"/>
                  <a:gd name="T9" fmla="*/ 13 h 49"/>
                  <a:gd name="T10" fmla="*/ 6 w 21"/>
                  <a:gd name="T11" fmla="*/ 15 h 49"/>
                  <a:gd name="T12" fmla="*/ 3 w 21"/>
                  <a:gd name="T13" fmla="*/ 16 h 49"/>
                  <a:gd name="T14" fmla="*/ 0 w 21"/>
                  <a:gd name="T15" fmla="*/ 16 h 49"/>
                  <a:gd name="T16" fmla="*/ 0 w 21"/>
                  <a:gd name="T17" fmla="*/ 7 h 49"/>
                  <a:gd name="T18" fmla="*/ 8 w 21"/>
                  <a:gd name="T19" fmla="*/ 4 h 49"/>
                  <a:gd name="T20" fmla="*/ 15 w 21"/>
                  <a:gd name="T21" fmla="*/ 0 h 49"/>
                  <a:gd name="T22" fmla="*/ 21 w 21"/>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9">
                    <a:moveTo>
                      <a:pt x="21" y="0"/>
                    </a:moveTo>
                    <a:cubicBezTo>
                      <a:pt x="21" y="49"/>
                      <a:pt x="21" y="49"/>
                      <a:pt x="21" y="49"/>
                    </a:cubicBezTo>
                    <a:cubicBezTo>
                      <a:pt x="10" y="49"/>
                      <a:pt x="10" y="49"/>
                      <a:pt x="10" y="49"/>
                    </a:cubicBezTo>
                    <a:cubicBezTo>
                      <a:pt x="10" y="12"/>
                      <a:pt x="10" y="12"/>
                      <a:pt x="10" y="12"/>
                    </a:cubicBezTo>
                    <a:cubicBezTo>
                      <a:pt x="10" y="12"/>
                      <a:pt x="9" y="13"/>
                      <a:pt x="8" y="13"/>
                    </a:cubicBezTo>
                    <a:cubicBezTo>
                      <a:pt x="8" y="14"/>
                      <a:pt x="7" y="14"/>
                      <a:pt x="6" y="15"/>
                    </a:cubicBezTo>
                    <a:cubicBezTo>
                      <a:pt x="5" y="15"/>
                      <a:pt x="4" y="15"/>
                      <a:pt x="3" y="16"/>
                    </a:cubicBezTo>
                    <a:cubicBezTo>
                      <a:pt x="2" y="16"/>
                      <a:pt x="1" y="16"/>
                      <a:pt x="0" y="16"/>
                    </a:cubicBezTo>
                    <a:cubicBezTo>
                      <a:pt x="0" y="7"/>
                      <a:pt x="0" y="7"/>
                      <a:pt x="0" y="7"/>
                    </a:cubicBezTo>
                    <a:cubicBezTo>
                      <a:pt x="3" y="6"/>
                      <a:pt x="6" y="5"/>
                      <a:pt x="8" y="4"/>
                    </a:cubicBezTo>
                    <a:cubicBezTo>
                      <a:pt x="10" y="3"/>
                      <a:pt x="13" y="2"/>
                      <a:pt x="15"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4" name="Freeform 153"/>
              <p:cNvSpPr>
                <a:spLocks noEditPoints="1"/>
              </p:cNvSpPr>
              <p:nvPr/>
            </p:nvSpPr>
            <p:spPr bwMode="auto">
              <a:xfrm>
                <a:off x="8924543" y="5493007"/>
                <a:ext cx="74616" cy="108192"/>
              </a:xfrm>
              <a:custGeom>
                <a:avLst/>
                <a:gdLst>
                  <a:gd name="T0" fmla="*/ 17 w 34"/>
                  <a:gd name="T1" fmla="*/ 49 h 49"/>
                  <a:gd name="T2" fmla="*/ 0 w 34"/>
                  <a:gd name="T3" fmla="*/ 25 h 49"/>
                  <a:gd name="T4" fmla="*/ 4 w 34"/>
                  <a:gd name="T5" fmla="*/ 7 h 49"/>
                  <a:gd name="T6" fmla="*/ 17 w 34"/>
                  <a:gd name="T7" fmla="*/ 0 h 49"/>
                  <a:gd name="T8" fmla="*/ 34 w 34"/>
                  <a:gd name="T9" fmla="*/ 24 h 49"/>
                  <a:gd name="T10" fmla="*/ 29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7"/>
                    </a:cubicBezTo>
                    <a:cubicBezTo>
                      <a:pt x="7" y="2"/>
                      <a:pt x="12" y="0"/>
                      <a:pt x="17" y="0"/>
                    </a:cubicBezTo>
                    <a:cubicBezTo>
                      <a:pt x="28" y="0"/>
                      <a:pt x="34" y="8"/>
                      <a:pt x="34" y="24"/>
                    </a:cubicBezTo>
                    <a:cubicBezTo>
                      <a:pt x="34" y="32"/>
                      <a:pt x="32" y="39"/>
                      <a:pt x="29" y="43"/>
                    </a:cubicBezTo>
                    <a:cubicBezTo>
                      <a:pt x="26" y="47"/>
                      <a:pt x="22" y="49"/>
                      <a:pt x="17" y="49"/>
                    </a:cubicBezTo>
                    <a:close/>
                    <a:moveTo>
                      <a:pt x="17" y="8"/>
                    </a:moveTo>
                    <a:cubicBezTo>
                      <a:pt x="12" y="8"/>
                      <a:pt x="10" y="14"/>
                      <a:pt x="10" y="25"/>
                    </a:cubicBezTo>
                    <a:cubicBezTo>
                      <a:pt x="10" y="36"/>
                      <a:pt x="12" y="41"/>
                      <a:pt x="17" y="41"/>
                    </a:cubicBezTo>
                    <a:cubicBezTo>
                      <a:pt x="21" y="41"/>
                      <a:pt x="23" y="36"/>
                      <a:pt x="23" y="25"/>
                    </a:cubicBezTo>
                    <a:cubicBezTo>
                      <a:pt x="23" y="14"/>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5" name="Freeform 154"/>
              <p:cNvSpPr>
                <a:spLocks noEditPoints="1"/>
              </p:cNvSpPr>
              <p:nvPr/>
            </p:nvSpPr>
            <p:spPr bwMode="auto">
              <a:xfrm>
                <a:off x="8924543" y="5615564"/>
                <a:ext cx="74616" cy="107259"/>
              </a:xfrm>
              <a:custGeom>
                <a:avLst/>
                <a:gdLst>
                  <a:gd name="T0" fmla="*/ 17 w 34"/>
                  <a:gd name="T1" fmla="*/ 49 h 49"/>
                  <a:gd name="T2" fmla="*/ 0 w 34"/>
                  <a:gd name="T3" fmla="*/ 25 h 49"/>
                  <a:gd name="T4" fmla="*/ 4 w 34"/>
                  <a:gd name="T5" fmla="*/ 6 h 49"/>
                  <a:gd name="T6" fmla="*/ 17 w 34"/>
                  <a:gd name="T7" fmla="*/ 0 h 49"/>
                  <a:gd name="T8" fmla="*/ 34 w 34"/>
                  <a:gd name="T9" fmla="*/ 24 h 49"/>
                  <a:gd name="T10" fmla="*/ 29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7" y="0"/>
                    </a:cubicBezTo>
                    <a:cubicBezTo>
                      <a:pt x="28" y="0"/>
                      <a:pt x="34" y="8"/>
                      <a:pt x="34" y="24"/>
                    </a:cubicBezTo>
                    <a:cubicBezTo>
                      <a:pt x="34" y="32"/>
                      <a:pt x="32" y="38"/>
                      <a:pt x="29" y="42"/>
                    </a:cubicBezTo>
                    <a:cubicBezTo>
                      <a:pt x="26" y="47"/>
                      <a:pt x="22" y="49"/>
                      <a:pt x="17" y="49"/>
                    </a:cubicBezTo>
                    <a:close/>
                    <a:moveTo>
                      <a:pt x="17" y="8"/>
                    </a:moveTo>
                    <a:cubicBezTo>
                      <a:pt x="12" y="8"/>
                      <a:pt x="10" y="14"/>
                      <a:pt x="10" y="25"/>
                    </a:cubicBezTo>
                    <a:cubicBezTo>
                      <a:pt x="10" y="36"/>
                      <a:pt x="12" y="41"/>
                      <a:pt x="17" y="41"/>
                    </a:cubicBezTo>
                    <a:cubicBezTo>
                      <a:pt x="21" y="41"/>
                      <a:pt x="23" y="35"/>
                      <a:pt x="23" y="24"/>
                    </a:cubicBezTo>
                    <a:cubicBezTo>
                      <a:pt x="23" y="13"/>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6" name="Freeform 155"/>
              <p:cNvSpPr>
                <a:spLocks noEditPoints="1"/>
              </p:cNvSpPr>
              <p:nvPr/>
            </p:nvSpPr>
            <p:spPr bwMode="auto">
              <a:xfrm>
                <a:off x="8849233" y="5371382"/>
                <a:ext cx="74616" cy="107259"/>
              </a:xfrm>
              <a:custGeom>
                <a:avLst/>
                <a:gdLst>
                  <a:gd name="T0" fmla="*/ 17 w 34"/>
                  <a:gd name="T1" fmla="*/ 49 h 49"/>
                  <a:gd name="T2" fmla="*/ 0 w 34"/>
                  <a:gd name="T3" fmla="*/ 26 h 49"/>
                  <a:gd name="T4" fmla="*/ 4 w 34"/>
                  <a:gd name="T5" fmla="*/ 7 h 49"/>
                  <a:gd name="T6" fmla="*/ 18 w 34"/>
                  <a:gd name="T7" fmla="*/ 0 h 49"/>
                  <a:gd name="T8" fmla="*/ 34 w 34"/>
                  <a:gd name="T9" fmla="*/ 25 h 49"/>
                  <a:gd name="T10" fmla="*/ 30 w 34"/>
                  <a:gd name="T11" fmla="*/ 43 h 49"/>
                  <a:gd name="T12" fmla="*/ 17 w 34"/>
                  <a:gd name="T13" fmla="*/ 49 h 49"/>
                  <a:gd name="T14" fmla="*/ 17 w 34"/>
                  <a:gd name="T15" fmla="*/ 8 h 49"/>
                  <a:gd name="T16" fmla="*/ 10 w 34"/>
                  <a:gd name="T17" fmla="*/ 25 h 49"/>
                  <a:gd name="T18" fmla="*/ 17 w 34"/>
                  <a:gd name="T19" fmla="*/ 41 h 49"/>
                  <a:gd name="T20" fmla="*/ 23 w 34"/>
                  <a:gd name="T21" fmla="*/ 25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2"/>
                      <a:pt x="0" y="26"/>
                    </a:cubicBezTo>
                    <a:cubicBezTo>
                      <a:pt x="0" y="17"/>
                      <a:pt x="1" y="11"/>
                      <a:pt x="4" y="7"/>
                    </a:cubicBezTo>
                    <a:cubicBezTo>
                      <a:pt x="7" y="3"/>
                      <a:pt x="12" y="0"/>
                      <a:pt x="18" y="0"/>
                    </a:cubicBezTo>
                    <a:cubicBezTo>
                      <a:pt x="29" y="0"/>
                      <a:pt x="34" y="8"/>
                      <a:pt x="34" y="25"/>
                    </a:cubicBezTo>
                    <a:cubicBezTo>
                      <a:pt x="34" y="33"/>
                      <a:pt x="33" y="39"/>
                      <a:pt x="30" y="43"/>
                    </a:cubicBezTo>
                    <a:cubicBezTo>
                      <a:pt x="27" y="47"/>
                      <a:pt x="22" y="49"/>
                      <a:pt x="17" y="49"/>
                    </a:cubicBezTo>
                    <a:close/>
                    <a:moveTo>
                      <a:pt x="17" y="8"/>
                    </a:moveTo>
                    <a:cubicBezTo>
                      <a:pt x="13" y="8"/>
                      <a:pt x="10" y="14"/>
                      <a:pt x="10" y="25"/>
                    </a:cubicBezTo>
                    <a:cubicBezTo>
                      <a:pt x="10" y="36"/>
                      <a:pt x="13" y="41"/>
                      <a:pt x="17" y="41"/>
                    </a:cubicBezTo>
                    <a:cubicBezTo>
                      <a:pt x="21" y="41"/>
                      <a:pt x="23" y="36"/>
                      <a:pt x="23" y="25"/>
                    </a:cubicBezTo>
                    <a:cubicBezTo>
                      <a:pt x="23" y="14"/>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7" name="Freeform 156"/>
              <p:cNvSpPr>
                <a:spLocks/>
              </p:cNvSpPr>
              <p:nvPr/>
            </p:nvSpPr>
            <p:spPr bwMode="auto">
              <a:xfrm>
                <a:off x="8858659" y="5493179"/>
                <a:ext cx="46634" cy="106326"/>
              </a:xfrm>
              <a:custGeom>
                <a:avLst/>
                <a:gdLst>
                  <a:gd name="T0" fmla="*/ 21 w 21"/>
                  <a:gd name="T1" fmla="*/ 0 h 48"/>
                  <a:gd name="T2" fmla="*/ 21 w 21"/>
                  <a:gd name="T3" fmla="*/ 48 h 48"/>
                  <a:gd name="T4" fmla="*/ 11 w 21"/>
                  <a:gd name="T5" fmla="*/ 48 h 48"/>
                  <a:gd name="T6" fmla="*/ 11 w 21"/>
                  <a:gd name="T7" fmla="*/ 12 h 48"/>
                  <a:gd name="T8" fmla="*/ 9 w 21"/>
                  <a:gd name="T9" fmla="*/ 13 h 48"/>
                  <a:gd name="T10" fmla="*/ 6 w 21"/>
                  <a:gd name="T11" fmla="*/ 14 h 48"/>
                  <a:gd name="T12" fmla="*/ 3 w 21"/>
                  <a:gd name="T13" fmla="*/ 15 h 48"/>
                  <a:gd name="T14" fmla="*/ 0 w 21"/>
                  <a:gd name="T15" fmla="*/ 16 h 48"/>
                  <a:gd name="T16" fmla="*/ 0 w 21"/>
                  <a:gd name="T17" fmla="*/ 7 h 48"/>
                  <a:gd name="T18" fmla="*/ 8 w 21"/>
                  <a:gd name="T19" fmla="*/ 4 h 48"/>
                  <a:gd name="T20" fmla="*/ 15 w 21"/>
                  <a:gd name="T21" fmla="*/ 0 h 48"/>
                  <a:gd name="T22" fmla="*/ 21 w 21"/>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cubicBezTo>
                      <a:pt x="21" y="48"/>
                      <a:pt x="21" y="48"/>
                      <a:pt x="21" y="48"/>
                    </a:cubicBezTo>
                    <a:cubicBezTo>
                      <a:pt x="11" y="48"/>
                      <a:pt x="11" y="48"/>
                      <a:pt x="11" y="48"/>
                    </a:cubicBezTo>
                    <a:cubicBezTo>
                      <a:pt x="11" y="12"/>
                      <a:pt x="11" y="12"/>
                      <a:pt x="11" y="12"/>
                    </a:cubicBezTo>
                    <a:cubicBezTo>
                      <a:pt x="10" y="12"/>
                      <a:pt x="9" y="13"/>
                      <a:pt x="9" y="13"/>
                    </a:cubicBezTo>
                    <a:cubicBezTo>
                      <a:pt x="8" y="14"/>
                      <a:pt x="7" y="14"/>
                      <a:pt x="6" y="14"/>
                    </a:cubicBezTo>
                    <a:cubicBezTo>
                      <a:pt x="5" y="15"/>
                      <a:pt x="4" y="15"/>
                      <a:pt x="3" y="15"/>
                    </a:cubicBezTo>
                    <a:cubicBezTo>
                      <a:pt x="2" y="16"/>
                      <a:pt x="1" y="16"/>
                      <a:pt x="0" y="16"/>
                    </a:cubicBezTo>
                    <a:cubicBezTo>
                      <a:pt x="0" y="7"/>
                      <a:pt x="0" y="7"/>
                      <a:pt x="0" y="7"/>
                    </a:cubicBezTo>
                    <a:cubicBezTo>
                      <a:pt x="3" y="6"/>
                      <a:pt x="6" y="5"/>
                      <a:pt x="8" y="4"/>
                    </a:cubicBezTo>
                    <a:cubicBezTo>
                      <a:pt x="11" y="3"/>
                      <a:pt x="13" y="1"/>
                      <a:pt x="15" y="0"/>
                    </a:cubicBezTo>
                    <a:lnTo>
                      <a:pt x="21" y="0"/>
                    </a:ln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sp>
            <p:nvSpPr>
              <p:cNvPr id="158" name="Freeform 157"/>
              <p:cNvSpPr>
                <a:spLocks noEditPoints="1"/>
              </p:cNvSpPr>
              <p:nvPr/>
            </p:nvSpPr>
            <p:spPr bwMode="auto">
              <a:xfrm>
                <a:off x="8849233" y="5615564"/>
                <a:ext cx="74616" cy="107259"/>
              </a:xfrm>
              <a:custGeom>
                <a:avLst/>
                <a:gdLst>
                  <a:gd name="T0" fmla="*/ 17 w 34"/>
                  <a:gd name="T1" fmla="*/ 49 h 49"/>
                  <a:gd name="T2" fmla="*/ 0 w 34"/>
                  <a:gd name="T3" fmla="*/ 25 h 49"/>
                  <a:gd name="T4" fmla="*/ 4 w 34"/>
                  <a:gd name="T5" fmla="*/ 6 h 49"/>
                  <a:gd name="T6" fmla="*/ 18 w 34"/>
                  <a:gd name="T7" fmla="*/ 0 h 49"/>
                  <a:gd name="T8" fmla="*/ 34 w 34"/>
                  <a:gd name="T9" fmla="*/ 24 h 49"/>
                  <a:gd name="T10" fmla="*/ 30 w 34"/>
                  <a:gd name="T11" fmla="*/ 42 h 49"/>
                  <a:gd name="T12" fmla="*/ 17 w 34"/>
                  <a:gd name="T13" fmla="*/ 49 h 49"/>
                  <a:gd name="T14" fmla="*/ 17 w 34"/>
                  <a:gd name="T15" fmla="*/ 8 h 49"/>
                  <a:gd name="T16" fmla="*/ 10 w 34"/>
                  <a:gd name="T17" fmla="*/ 25 h 49"/>
                  <a:gd name="T18" fmla="*/ 17 w 34"/>
                  <a:gd name="T19" fmla="*/ 41 h 49"/>
                  <a:gd name="T20" fmla="*/ 23 w 34"/>
                  <a:gd name="T21" fmla="*/ 24 h 49"/>
                  <a:gd name="T22" fmla="*/ 17 w 34"/>
                  <a:gd name="T2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49">
                    <a:moveTo>
                      <a:pt x="17" y="49"/>
                    </a:moveTo>
                    <a:cubicBezTo>
                      <a:pt x="5" y="49"/>
                      <a:pt x="0" y="41"/>
                      <a:pt x="0" y="25"/>
                    </a:cubicBezTo>
                    <a:cubicBezTo>
                      <a:pt x="0" y="17"/>
                      <a:pt x="1" y="11"/>
                      <a:pt x="4" y="6"/>
                    </a:cubicBezTo>
                    <a:cubicBezTo>
                      <a:pt x="7" y="2"/>
                      <a:pt x="12" y="0"/>
                      <a:pt x="18" y="0"/>
                    </a:cubicBezTo>
                    <a:cubicBezTo>
                      <a:pt x="29" y="0"/>
                      <a:pt x="34" y="8"/>
                      <a:pt x="34" y="24"/>
                    </a:cubicBezTo>
                    <a:cubicBezTo>
                      <a:pt x="34" y="32"/>
                      <a:pt x="33" y="38"/>
                      <a:pt x="30" y="42"/>
                    </a:cubicBezTo>
                    <a:cubicBezTo>
                      <a:pt x="27" y="47"/>
                      <a:pt x="22" y="49"/>
                      <a:pt x="17" y="49"/>
                    </a:cubicBezTo>
                    <a:close/>
                    <a:moveTo>
                      <a:pt x="17" y="8"/>
                    </a:moveTo>
                    <a:cubicBezTo>
                      <a:pt x="13" y="8"/>
                      <a:pt x="10" y="14"/>
                      <a:pt x="10" y="25"/>
                    </a:cubicBezTo>
                    <a:cubicBezTo>
                      <a:pt x="10" y="36"/>
                      <a:pt x="13" y="41"/>
                      <a:pt x="17" y="41"/>
                    </a:cubicBezTo>
                    <a:cubicBezTo>
                      <a:pt x="21" y="41"/>
                      <a:pt x="23" y="35"/>
                      <a:pt x="23" y="24"/>
                    </a:cubicBezTo>
                    <a:cubicBezTo>
                      <a:pt x="23" y="13"/>
                      <a:pt x="21" y="8"/>
                      <a:pt x="17" y="8"/>
                    </a:cubicBezTo>
                    <a:close/>
                  </a:path>
                </a:pathLst>
              </a:custGeom>
              <a:grpFill/>
              <a:ln>
                <a:noFill/>
              </a:ln>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3952" fontAlgn="auto">
                  <a:spcBef>
                    <a:spcPts val="0"/>
                  </a:spcBef>
                  <a:spcAft>
                    <a:spcPts val="0"/>
                  </a:spcAft>
                  <a:defRPr/>
                </a:pPr>
                <a:endParaRPr lang="en-US" sz="1175" kern="0">
                  <a:solidFill>
                    <a:srgbClr val="000000"/>
                  </a:solidFill>
                </a:endParaRPr>
              </a:p>
            </p:txBody>
          </p:sp>
        </p:grpSp>
        <p:sp>
          <p:nvSpPr>
            <p:cNvPr id="115" name="Rectangle 114">
              <a:hlinkClick r:id="" action="ppaction://noaction"/>
            </p:cNvPr>
            <p:cNvSpPr/>
            <p:nvPr/>
          </p:nvSpPr>
          <p:spPr bwMode="auto">
            <a:xfrm>
              <a:off x="4832793" y="4383033"/>
              <a:ext cx="7315200" cy="527472"/>
            </a:xfrm>
            <a:prstGeom prst="rect">
              <a:avLst/>
            </a:prstGeom>
            <a:solidFill>
              <a:schemeClr val="bg1">
                <a:lumMod val="85000"/>
              </a:schemeClr>
            </a:solidFill>
            <a:ln w="19050" cap="flat" cmpd="sng" algn="ctr">
              <a:noFill/>
              <a:prstDash val="solid"/>
              <a:miter lim="800000"/>
              <a:headEnd type="none" w="med" len="med"/>
              <a:tailEnd type="none" w="med" len="med"/>
            </a:ln>
            <a:effectLst/>
          </p:spPr>
          <p:txBody>
            <a:bodyPr rot="0" spcFirstLastPara="0" vert="horz" wrap="square" lIns="137160" tIns="91440" rIns="137160" bIns="91440" numCol="1" spcCol="0" rtlCol="0" fromWordArt="0" anchor="ctr"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761320" fontAlgn="auto">
                <a:spcBef>
                  <a:spcPts val="0"/>
                </a:spcBef>
                <a:spcAft>
                  <a:spcPts val="0"/>
                </a:spcAft>
              </a:pPr>
              <a:r>
                <a:rPr lang="en-US" sz="1800" kern="0" dirty="0" smtClean="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CAPTURE + MANAGE</a:t>
              </a:r>
              <a:endParaRPr lang="en-US" sz="1800" kern="0"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endParaRPr>
            </a:p>
          </p:txBody>
        </p:sp>
        <p:sp>
          <p:nvSpPr>
            <p:cNvPr id="116" name="Rectangle 115"/>
            <p:cNvSpPr/>
            <p:nvPr/>
          </p:nvSpPr>
          <p:spPr bwMode="auto">
            <a:xfrm>
              <a:off x="4832793" y="4991162"/>
              <a:ext cx="1399032" cy="1280160"/>
            </a:xfrm>
            <a:prstGeom prst="rect">
              <a:avLst/>
            </a:prstGeom>
            <a:solidFill>
              <a:schemeClr val="accent1">
                <a:lumMod val="75000"/>
              </a:schemeClr>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Relational</a:t>
              </a:r>
            </a:p>
          </p:txBody>
        </p:sp>
        <p:sp>
          <p:nvSpPr>
            <p:cNvPr id="117" name="Flowchart: Magnetic Disk 86"/>
            <p:cNvSpPr/>
            <p:nvPr/>
          </p:nvSpPr>
          <p:spPr bwMode="auto">
            <a:xfrm flipH="1">
              <a:off x="4931260" y="5074443"/>
              <a:ext cx="306334" cy="368115"/>
            </a:xfrm>
            <a:custGeom>
              <a:avLst/>
              <a:gdLst/>
              <a:ahLst/>
              <a:cxnLst/>
              <a:rect l="l" t="t" r="r" b="b"/>
              <a:pathLst>
                <a:path w="412287" h="495445">
                  <a:moveTo>
                    <a:pt x="207336" y="24730"/>
                  </a:moveTo>
                  <a:cubicBezTo>
                    <a:pt x="112802" y="24730"/>
                    <a:pt x="36167" y="46914"/>
                    <a:pt x="36167" y="74280"/>
                  </a:cubicBezTo>
                  <a:cubicBezTo>
                    <a:pt x="36167" y="101646"/>
                    <a:pt x="112802" y="123830"/>
                    <a:pt x="207336" y="123830"/>
                  </a:cubicBezTo>
                  <a:cubicBezTo>
                    <a:pt x="301870" y="123830"/>
                    <a:pt x="378505" y="101646"/>
                    <a:pt x="378505" y="74280"/>
                  </a:cubicBezTo>
                  <a:cubicBezTo>
                    <a:pt x="378505" y="46914"/>
                    <a:pt x="301870" y="24730"/>
                    <a:pt x="207336" y="24730"/>
                  </a:cubicBezTo>
                  <a:close/>
                  <a:moveTo>
                    <a:pt x="206144" y="0"/>
                  </a:moveTo>
                  <a:lnTo>
                    <a:pt x="286377" y="6488"/>
                  </a:lnTo>
                  <a:lnTo>
                    <a:pt x="351903" y="24184"/>
                  </a:lnTo>
                  <a:lnTo>
                    <a:pt x="396085" y="50436"/>
                  </a:lnTo>
                  <a:lnTo>
                    <a:pt x="408098" y="65941"/>
                  </a:lnTo>
                  <a:lnTo>
                    <a:pt x="412287" y="82591"/>
                  </a:lnTo>
                  <a:lnTo>
                    <a:pt x="412287" y="412854"/>
                  </a:lnTo>
                  <a:lnTo>
                    <a:pt x="408098" y="429504"/>
                  </a:lnTo>
                  <a:lnTo>
                    <a:pt x="396085" y="445010"/>
                  </a:lnTo>
                  <a:lnTo>
                    <a:pt x="351903" y="471261"/>
                  </a:lnTo>
                  <a:lnTo>
                    <a:pt x="286377" y="488957"/>
                  </a:lnTo>
                  <a:cubicBezTo>
                    <a:pt x="261715" y="493135"/>
                    <a:pt x="234602" y="495445"/>
                    <a:pt x="206144" y="495445"/>
                  </a:cubicBezTo>
                  <a:cubicBezTo>
                    <a:pt x="149227" y="495445"/>
                    <a:pt x="97691" y="486205"/>
                    <a:pt x="60385" y="471261"/>
                  </a:cubicBezTo>
                  <a:cubicBezTo>
                    <a:pt x="41731" y="463789"/>
                    <a:pt x="26635" y="454891"/>
                    <a:pt x="16202" y="445010"/>
                  </a:cubicBezTo>
                  <a:cubicBezTo>
                    <a:pt x="10986" y="440069"/>
                    <a:pt x="6935" y="434882"/>
                    <a:pt x="4189" y="429504"/>
                  </a:cubicBezTo>
                  <a:cubicBezTo>
                    <a:pt x="1442" y="424127"/>
                    <a:pt x="0" y="418558"/>
                    <a:pt x="0" y="412854"/>
                  </a:cubicBezTo>
                  <a:lnTo>
                    <a:pt x="0" y="82591"/>
                  </a:lnTo>
                  <a:cubicBezTo>
                    <a:pt x="0" y="71183"/>
                    <a:pt x="5770" y="60318"/>
                    <a:pt x="16202" y="50436"/>
                  </a:cubicBezTo>
                  <a:cubicBezTo>
                    <a:pt x="26635" y="40554"/>
                    <a:pt x="41731" y="31656"/>
                    <a:pt x="60385" y="24184"/>
                  </a:cubicBezTo>
                  <a:cubicBezTo>
                    <a:pt x="79038" y="16712"/>
                    <a:pt x="101249" y="10666"/>
                    <a:pt x="125911" y="6488"/>
                  </a:cubicBezTo>
                  <a:cubicBezTo>
                    <a:pt x="150572" y="2310"/>
                    <a:pt x="177686" y="0"/>
                    <a:pt x="206144" y="0"/>
                  </a:cubicBezTo>
                  <a:close/>
                </a:path>
              </a:pathLst>
            </a:custGeom>
            <a:solidFill>
              <a:srgbClr val="FFFFFF"/>
            </a:solidFill>
            <a:ln w="9525" cap="flat" cmpd="sng" algn="ctr">
              <a:noFill/>
              <a:prstDash val="solid"/>
              <a:headEnd type="none" w="med" len="med"/>
              <a:tailEnd type="none" w="med" len="med"/>
            </a:ln>
            <a:effectLst/>
          </p:spPr>
          <p:txBody>
            <a:bodyPr rot="0" spcFirstLastPara="0" vert="horz" wrap="square" lIns="179213" tIns="143370" rIns="179213" bIns="143370" numCol="1" spcCol="0" rtlCol="0" fromWordArt="0" anchor="t"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913740" fontAlgn="auto">
                <a:spcBef>
                  <a:spcPts val="0"/>
                </a:spcBef>
                <a:spcAft>
                  <a:spcPts val="0"/>
                </a:spcAft>
                <a:defRPr/>
              </a:pPr>
              <a:endParaRPr lang="en-US" sz="1175" kern="0" dirty="0">
                <a:gradFill>
                  <a:gsLst>
                    <a:gs pos="0">
                      <a:srgbClr val="FFFFFF"/>
                    </a:gs>
                    <a:gs pos="100000">
                      <a:srgbClr val="FFFFFF"/>
                    </a:gs>
                  </a:gsLst>
                  <a:lin ang="5400000" scaled="0"/>
                </a:gradFill>
                <a:ea typeface="Segoe UI" pitchFamily="34" charset="0"/>
                <a:cs typeface="Segoe UI" pitchFamily="34" charset="0"/>
              </a:endParaRPr>
            </a:p>
          </p:txBody>
        </p:sp>
        <p:sp>
          <p:nvSpPr>
            <p:cNvPr id="118" name="Rectangle 117"/>
            <p:cNvSpPr/>
            <p:nvPr/>
          </p:nvSpPr>
          <p:spPr bwMode="auto">
            <a:xfrm>
              <a:off x="10748961" y="4991162"/>
              <a:ext cx="1399032" cy="1280160"/>
            </a:xfrm>
            <a:prstGeom prst="rect">
              <a:avLst/>
            </a:prstGeom>
            <a:solidFill>
              <a:schemeClr val="accent1">
                <a:lumMod val="75000"/>
              </a:schemeClr>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a:solidFill>
                    <a:srgbClr val="FFFFFF"/>
                  </a:solidFill>
                  <a:latin typeface="Segoe UI"/>
                  <a:cs typeface="+mn-cs"/>
                </a:rPr>
                <a:t>Internal &amp; external</a:t>
              </a:r>
              <a:endParaRPr lang="en-US" sz="1400" kern="0" dirty="0">
                <a:solidFill>
                  <a:srgbClr val="FFFFFF"/>
                </a:solidFill>
                <a:latin typeface="Segoe UI"/>
                <a:cs typeface="+mn-cs"/>
              </a:endParaRPr>
            </a:p>
          </p:txBody>
        </p:sp>
        <p:sp>
          <p:nvSpPr>
            <p:cNvPr id="119" name="TextBox 161"/>
            <p:cNvSpPr txBox="1"/>
            <p:nvPr/>
          </p:nvSpPr>
          <p:spPr>
            <a:xfrm>
              <a:off x="10813842" y="5014765"/>
              <a:ext cx="362279" cy="553998"/>
            </a:xfrm>
            <a:prstGeom prst="rect">
              <a:avLst/>
            </a:prstGeom>
          </p:spPr>
          <p:txBody>
            <a:bodyPr wrap="none" lIns="0" tIns="0" rIns="0" bIns="0">
              <a:sp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r>
                <a:rPr lang="en-US" sz="3600" dirty="0">
                  <a:solidFill>
                    <a:srgbClr val="FFFFFF"/>
                  </a:solidFill>
                  <a:sym typeface="Wingdings" panose="05000000000000000000" pitchFamily="2" charset="2"/>
                </a:rPr>
                <a:t></a:t>
              </a:r>
              <a:endParaRPr lang="en-US" sz="3600" dirty="0">
                <a:solidFill>
                  <a:srgbClr val="FFFFFF"/>
                </a:solidFill>
              </a:endParaRPr>
            </a:p>
          </p:txBody>
        </p:sp>
        <p:sp>
          <p:nvSpPr>
            <p:cNvPr id="120" name="Rectangle 119"/>
            <p:cNvSpPr/>
            <p:nvPr/>
          </p:nvSpPr>
          <p:spPr bwMode="auto">
            <a:xfrm>
              <a:off x="6311835" y="4991162"/>
              <a:ext cx="1399032" cy="1280160"/>
            </a:xfrm>
            <a:prstGeom prst="rect">
              <a:avLst/>
            </a:prstGeom>
            <a:solidFill>
              <a:schemeClr val="accent1">
                <a:lumMod val="75000"/>
              </a:schemeClr>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Non-relational</a:t>
              </a:r>
            </a:p>
          </p:txBody>
        </p:sp>
        <p:pic>
          <p:nvPicPr>
            <p:cNvPr id="121" name="Picture 120"/>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321125" y="5018667"/>
              <a:ext cx="673112" cy="514012"/>
            </a:xfrm>
            <a:prstGeom prst="rect">
              <a:avLst/>
            </a:prstGeom>
            <a:noFill/>
            <a:extLst>
              <a:ext uri="{909E8E84-426E-40DD-AFC4-6F175D3DCCD1}">
                <a14:hiddenFill xmlns:a14="http://schemas.microsoft.com/office/drawing/2010/main">
                  <a:solidFill>
                    <a:srgbClr val="FFFFFF"/>
                  </a:solidFill>
                </a14:hiddenFill>
              </a:ext>
            </a:extLst>
          </p:spPr>
        </p:pic>
        <p:sp>
          <p:nvSpPr>
            <p:cNvPr id="122" name="Rectangle 121"/>
            <p:cNvSpPr/>
            <p:nvPr/>
          </p:nvSpPr>
          <p:spPr bwMode="auto">
            <a:xfrm>
              <a:off x="7790877" y="4987761"/>
              <a:ext cx="1399032" cy="1280160"/>
            </a:xfrm>
            <a:prstGeom prst="rect">
              <a:avLst/>
            </a:prstGeom>
            <a:solidFill>
              <a:schemeClr val="accent1">
                <a:lumMod val="75000"/>
              </a:schemeClr>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NoSQL</a:t>
              </a:r>
            </a:p>
          </p:txBody>
        </p:sp>
        <p:sp>
          <p:nvSpPr>
            <p:cNvPr id="123" name="Rectangle 122"/>
            <p:cNvSpPr/>
            <p:nvPr/>
          </p:nvSpPr>
          <p:spPr>
            <a:xfrm>
              <a:off x="7901053" y="4987761"/>
              <a:ext cx="365485" cy="430887"/>
            </a:xfrm>
            <a:prstGeom prst="rect">
              <a:avLst/>
            </a:prstGeom>
          </p:spPr>
          <p:txBody>
            <a:bodyPr wrap="none" lIns="0" tIns="0" rIns="0" bIns="0">
              <a:sp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932103" fontAlgn="auto">
                <a:spcBef>
                  <a:spcPts val="0"/>
                </a:spcBef>
                <a:spcAft>
                  <a:spcPts val="0"/>
                </a:spcAft>
                <a:defRPr/>
              </a:pPr>
              <a:r>
                <a:rPr lang="en-US" sz="2800" b="1" kern="0" dirty="0">
                  <a:ln>
                    <a:solidFill>
                      <a:prstClr val="white">
                        <a:alpha val="0"/>
                      </a:prstClr>
                    </a:solidFill>
                  </a:ln>
                  <a:solidFill>
                    <a:srgbClr val="FFFFFF"/>
                  </a:solidFill>
                  <a:ea typeface="Segoe UI" panose="020B0502040204020203" pitchFamily="34" charset="0"/>
                  <a:cs typeface="Segoe UI" panose="020B0502040204020203" pitchFamily="34" charset="0"/>
                </a:rPr>
                <a:t>{ }</a:t>
              </a:r>
            </a:p>
          </p:txBody>
        </p:sp>
        <p:sp>
          <p:nvSpPr>
            <p:cNvPr id="124" name="Rectangle 123">
              <a:hlinkClick r:id="" action="ppaction://noaction"/>
            </p:cNvPr>
            <p:cNvSpPr/>
            <p:nvPr/>
          </p:nvSpPr>
          <p:spPr bwMode="auto">
            <a:xfrm>
              <a:off x="4832793" y="2358559"/>
              <a:ext cx="7315200" cy="527472"/>
            </a:xfrm>
            <a:prstGeom prst="rect">
              <a:avLst/>
            </a:prstGeom>
            <a:solidFill>
              <a:schemeClr val="bg1">
                <a:lumMod val="85000"/>
              </a:schemeClr>
            </a:solidFill>
            <a:ln w="19050" cap="flat" cmpd="sng" algn="ctr">
              <a:noFill/>
              <a:prstDash val="solid"/>
              <a:miter lim="800000"/>
              <a:headEnd type="none" w="med" len="med"/>
              <a:tailEnd type="none" w="med" len="med"/>
            </a:ln>
            <a:effectLst/>
          </p:spPr>
          <p:txBody>
            <a:bodyPr rot="0" spcFirstLastPara="0" vert="horz" wrap="square" lIns="137160" tIns="91440" rIns="137160" bIns="91440" numCol="1" spcCol="0" rtlCol="0" fromWordArt="0" anchor="ctr"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761320" fontAlgn="auto">
                <a:spcBef>
                  <a:spcPts val="0"/>
                </a:spcBef>
                <a:spcAft>
                  <a:spcPts val="0"/>
                </a:spcAft>
              </a:pPr>
              <a:r>
                <a:rPr lang="en-US" sz="1800" kern="0" dirty="0" smtClean="0">
                  <a:ln>
                    <a:solidFill>
                      <a:srgbClr val="FFFFFF">
                        <a:alpha val="0"/>
                      </a:srgbClr>
                    </a:solidFill>
                  </a:ln>
                  <a:solidFill>
                    <a:srgbClr val="505050"/>
                  </a:solidFill>
                  <a:latin typeface="Segoe UI Semibold" panose="020B0702040204020203" pitchFamily="34" charset="0"/>
                  <a:cs typeface="Segoe UI Semibold" panose="020B0702040204020203" pitchFamily="34" charset="0"/>
                </a:rPr>
                <a:t>TRANSFORM + ANALYZE</a:t>
              </a:r>
              <a:endParaRPr lang="en-US" sz="1800" kern="0" dirty="0">
                <a:ln>
                  <a:solidFill>
                    <a:srgbClr val="FFFFFF">
                      <a:alpha val="0"/>
                    </a:srgbClr>
                  </a:solidFill>
                </a:ln>
                <a:solidFill>
                  <a:srgbClr val="505050"/>
                </a:solidFill>
                <a:latin typeface="Segoe UI Semibold" panose="020B0702040204020203" pitchFamily="34" charset="0"/>
                <a:cs typeface="Segoe UI Semibold" panose="020B0702040204020203" pitchFamily="34" charset="0"/>
              </a:endParaRPr>
            </a:p>
          </p:txBody>
        </p:sp>
        <p:sp>
          <p:nvSpPr>
            <p:cNvPr id="125" name="Rectangle 124"/>
            <p:cNvSpPr/>
            <p:nvPr/>
          </p:nvSpPr>
          <p:spPr bwMode="auto">
            <a:xfrm>
              <a:off x="4832793" y="2960702"/>
              <a:ext cx="1399032" cy="1280160"/>
            </a:xfrm>
            <a:prstGeom prst="rect">
              <a:avLst/>
            </a:prstGeom>
            <a:solidFill>
              <a:srgbClr val="C00000"/>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Orchestration</a:t>
              </a:r>
            </a:p>
          </p:txBody>
        </p:sp>
        <p:grpSp>
          <p:nvGrpSpPr>
            <p:cNvPr id="126" name="Group 125"/>
            <p:cNvGrpSpPr/>
            <p:nvPr/>
          </p:nvGrpSpPr>
          <p:grpSpPr>
            <a:xfrm>
              <a:off x="4903947" y="3051728"/>
              <a:ext cx="567413" cy="394555"/>
              <a:chOff x="3806692" y="2708346"/>
              <a:chExt cx="531683" cy="333940"/>
            </a:xfrm>
          </p:grpSpPr>
          <p:sp>
            <p:nvSpPr>
              <p:cNvPr id="141" name="Freeform 140"/>
              <p:cNvSpPr>
                <a:spLocks/>
              </p:cNvSpPr>
              <p:nvPr/>
            </p:nvSpPr>
            <p:spPr bwMode="auto">
              <a:xfrm>
                <a:off x="3806692" y="2780149"/>
                <a:ext cx="531683" cy="190904"/>
              </a:xfrm>
              <a:custGeom>
                <a:avLst/>
                <a:gdLst>
                  <a:gd name="T0" fmla="*/ 273 w 395"/>
                  <a:gd name="T1" fmla="*/ 1 h 142"/>
                  <a:gd name="T2" fmla="*/ 277 w 395"/>
                  <a:gd name="T3" fmla="*/ 6 h 142"/>
                  <a:gd name="T4" fmla="*/ 290 w 395"/>
                  <a:gd name="T5" fmla="*/ 20 h 142"/>
                  <a:gd name="T6" fmla="*/ 376 w 395"/>
                  <a:gd name="T7" fmla="*/ 68 h 142"/>
                  <a:gd name="T8" fmla="*/ 197 w 395"/>
                  <a:gd name="T9" fmla="*/ 123 h 142"/>
                  <a:gd name="T10" fmla="*/ 18 w 395"/>
                  <a:gd name="T11" fmla="*/ 68 h 142"/>
                  <a:gd name="T12" fmla="*/ 112 w 395"/>
                  <a:gd name="T13" fmla="*/ 19 h 142"/>
                  <a:gd name="T14" fmla="*/ 112 w 395"/>
                  <a:gd name="T15" fmla="*/ 0 h 142"/>
                  <a:gd name="T16" fmla="*/ 0 w 395"/>
                  <a:gd name="T17" fmla="*/ 68 h 142"/>
                  <a:gd name="T18" fmla="*/ 197 w 395"/>
                  <a:gd name="T19" fmla="*/ 142 h 142"/>
                  <a:gd name="T20" fmla="*/ 395 w 395"/>
                  <a:gd name="T21" fmla="*/ 68 h 142"/>
                  <a:gd name="T22" fmla="*/ 273 w 395"/>
                  <a:gd name="T2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142">
                    <a:moveTo>
                      <a:pt x="273" y="1"/>
                    </a:moveTo>
                    <a:cubicBezTo>
                      <a:pt x="277" y="6"/>
                      <a:pt x="277" y="6"/>
                      <a:pt x="277" y="6"/>
                    </a:cubicBezTo>
                    <a:cubicBezTo>
                      <a:pt x="290" y="20"/>
                      <a:pt x="290" y="20"/>
                      <a:pt x="290" y="20"/>
                    </a:cubicBezTo>
                    <a:cubicBezTo>
                      <a:pt x="343" y="31"/>
                      <a:pt x="376" y="49"/>
                      <a:pt x="376" y="68"/>
                    </a:cubicBezTo>
                    <a:cubicBezTo>
                      <a:pt x="376" y="94"/>
                      <a:pt x="303" y="123"/>
                      <a:pt x="197" y="123"/>
                    </a:cubicBezTo>
                    <a:cubicBezTo>
                      <a:pt x="92" y="123"/>
                      <a:pt x="18" y="94"/>
                      <a:pt x="18" y="68"/>
                    </a:cubicBezTo>
                    <a:cubicBezTo>
                      <a:pt x="18" y="48"/>
                      <a:pt x="56" y="29"/>
                      <a:pt x="112" y="19"/>
                    </a:cubicBezTo>
                    <a:cubicBezTo>
                      <a:pt x="112" y="0"/>
                      <a:pt x="112" y="0"/>
                      <a:pt x="112" y="0"/>
                    </a:cubicBezTo>
                    <a:cubicBezTo>
                      <a:pt x="42" y="12"/>
                      <a:pt x="0" y="37"/>
                      <a:pt x="0" y="68"/>
                    </a:cubicBezTo>
                    <a:cubicBezTo>
                      <a:pt x="0" y="116"/>
                      <a:pt x="102" y="142"/>
                      <a:pt x="197" y="142"/>
                    </a:cubicBezTo>
                    <a:cubicBezTo>
                      <a:pt x="293" y="142"/>
                      <a:pt x="395" y="116"/>
                      <a:pt x="395" y="68"/>
                    </a:cubicBezTo>
                    <a:cubicBezTo>
                      <a:pt x="395" y="34"/>
                      <a:pt x="332" y="12"/>
                      <a:pt x="27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895820" fontAlgn="auto">
                  <a:spcBef>
                    <a:spcPts val="0"/>
                  </a:spcBef>
                  <a:spcAft>
                    <a:spcPts val="0"/>
                  </a:spcAft>
                  <a:defRPr/>
                </a:pPr>
                <a:endParaRPr lang="en-US" sz="1666" kern="0">
                  <a:solidFill>
                    <a:srgbClr val="000000"/>
                  </a:solidFill>
                </a:endParaRPr>
              </a:p>
            </p:txBody>
          </p:sp>
          <p:sp>
            <p:nvSpPr>
              <p:cNvPr id="142" name="Freeform 141"/>
              <p:cNvSpPr>
                <a:spLocks noEditPoints="1"/>
              </p:cNvSpPr>
              <p:nvPr/>
            </p:nvSpPr>
            <p:spPr bwMode="auto">
              <a:xfrm>
                <a:off x="3952007" y="2708346"/>
                <a:ext cx="267836" cy="208570"/>
              </a:xfrm>
              <a:custGeom>
                <a:avLst/>
                <a:gdLst>
                  <a:gd name="T0" fmla="*/ 0 w 199"/>
                  <a:gd name="T1" fmla="*/ 146 h 155"/>
                  <a:gd name="T2" fmla="*/ 89 w 199"/>
                  <a:gd name="T3" fmla="*/ 155 h 155"/>
                  <a:gd name="T4" fmla="*/ 199 w 199"/>
                  <a:gd name="T5" fmla="*/ 142 h 155"/>
                  <a:gd name="T6" fmla="*/ 199 w 199"/>
                  <a:gd name="T7" fmla="*/ 84 h 155"/>
                  <a:gd name="T8" fmla="*/ 191 w 199"/>
                  <a:gd name="T9" fmla="*/ 68 h 155"/>
                  <a:gd name="T10" fmla="*/ 131 w 199"/>
                  <a:gd name="T11" fmla="*/ 8 h 155"/>
                  <a:gd name="T12" fmla="*/ 111 w 199"/>
                  <a:gd name="T13" fmla="*/ 0 h 155"/>
                  <a:gd name="T14" fmla="*/ 24 w 199"/>
                  <a:gd name="T15" fmla="*/ 0 h 155"/>
                  <a:gd name="T16" fmla="*/ 0 w 199"/>
                  <a:gd name="T17" fmla="*/ 20 h 155"/>
                  <a:gd name="T18" fmla="*/ 0 w 199"/>
                  <a:gd name="T19" fmla="*/ 32 h 155"/>
                  <a:gd name="T20" fmla="*/ 0 w 199"/>
                  <a:gd name="T21" fmla="*/ 146 h 155"/>
                  <a:gd name="T22" fmla="*/ 111 w 199"/>
                  <a:gd name="T23" fmla="*/ 20 h 155"/>
                  <a:gd name="T24" fmla="*/ 175 w 199"/>
                  <a:gd name="T25" fmla="*/ 84 h 155"/>
                  <a:gd name="T26" fmla="*/ 111 w 199"/>
                  <a:gd name="T27" fmla="*/ 84 h 155"/>
                  <a:gd name="T28" fmla="*/ 111 w 199"/>
                  <a:gd name="T29"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55">
                    <a:moveTo>
                      <a:pt x="0" y="146"/>
                    </a:moveTo>
                    <a:cubicBezTo>
                      <a:pt x="24" y="151"/>
                      <a:pt x="54" y="155"/>
                      <a:pt x="89" y="155"/>
                    </a:cubicBezTo>
                    <a:cubicBezTo>
                      <a:pt x="136" y="155"/>
                      <a:pt x="173" y="149"/>
                      <a:pt x="199" y="142"/>
                    </a:cubicBezTo>
                    <a:cubicBezTo>
                      <a:pt x="199" y="84"/>
                      <a:pt x="199" y="84"/>
                      <a:pt x="199" y="84"/>
                    </a:cubicBezTo>
                    <a:cubicBezTo>
                      <a:pt x="199" y="84"/>
                      <a:pt x="198" y="73"/>
                      <a:pt x="191" y="68"/>
                    </a:cubicBezTo>
                    <a:cubicBezTo>
                      <a:pt x="131" y="8"/>
                      <a:pt x="131" y="8"/>
                      <a:pt x="131" y="8"/>
                    </a:cubicBezTo>
                    <a:cubicBezTo>
                      <a:pt x="124" y="0"/>
                      <a:pt x="119" y="0"/>
                      <a:pt x="111" y="0"/>
                    </a:cubicBezTo>
                    <a:cubicBezTo>
                      <a:pt x="24" y="0"/>
                      <a:pt x="24" y="0"/>
                      <a:pt x="24" y="0"/>
                    </a:cubicBezTo>
                    <a:cubicBezTo>
                      <a:pt x="12" y="0"/>
                      <a:pt x="0" y="8"/>
                      <a:pt x="0" y="20"/>
                    </a:cubicBezTo>
                    <a:cubicBezTo>
                      <a:pt x="0" y="24"/>
                      <a:pt x="0" y="28"/>
                      <a:pt x="0" y="32"/>
                    </a:cubicBezTo>
                    <a:cubicBezTo>
                      <a:pt x="0" y="32"/>
                      <a:pt x="0" y="132"/>
                      <a:pt x="0" y="146"/>
                    </a:cubicBezTo>
                    <a:close/>
                    <a:moveTo>
                      <a:pt x="111" y="20"/>
                    </a:moveTo>
                    <a:cubicBezTo>
                      <a:pt x="175" y="84"/>
                      <a:pt x="175" y="84"/>
                      <a:pt x="175" y="84"/>
                    </a:cubicBezTo>
                    <a:cubicBezTo>
                      <a:pt x="111" y="84"/>
                      <a:pt x="111" y="84"/>
                      <a:pt x="111" y="84"/>
                    </a:cubicBezTo>
                    <a:lnTo>
                      <a:pt x="111"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895820" fontAlgn="auto">
                  <a:spcBef>
                    <a:spcPts val="0"/>
                  </a:spcBef>
                  <a:spcAft>
                    <a:spcPts val="0"/>
                  </a:spcAft>
                  <a:defRPr/>
                </a:pPr>
                <a:endParaRPr lang="en-US" sz="1666" kern="0">
                  <a:solidFill>
                    <a:srgbClr val="000000"/>
                  </a:solidFill>
                </a:endParaRPr>
              </a:p>
            </p:txBody>
          </p:sp>
          <p:sp>
            <p:nvSpPr>
              <p:cNvPr id="143" name="Freeform 142"/>
              <p:cNvSpPr>
                <a:spLocks/>
              </p:cNvSpPr>
              <p:nvPr/>
            </p:nvSpPr>
            <p:spPr bwMode="auto">
              <a:xfrm>
                <a:off x="3952007" y="2984730"/>
                <a:ext cx="267836" cy="57556"/>
              </a:xfrm>
              <a:custGeom>
                <a:avLst/>
                <a:gdLst>
                  <a:gd name="T0" fmla="*/ 89 w 199"/>
                  <a:gd name="T1" fmla="*/ 12 h 43"/>
                  <a:gd name="T2" fmla="*/ 0 w 199"/>
                  <a:gd name="T3" fmla="*/ 4 h 43"/>
                  <a:gd name="T4" fmla="*/ 0 w 199"/>
                  <a:gd name="T5" fmla="*/ 19 h 43"/>
                  <a:gd name="T6" fmla="*/ 24 w 199"/>
                  <a:gd name="T7" fmla="*/ 43 h 43"/>
                  <a:gd name="T8" fmla="*/ 175 w 199"/>
                  <a:gd name="T9" fmla="*/ 43 h 43"/>
                  <a:gd name="T10" fmla="*/ 199 w 199"/>
                  <a:gd name="T11" fmla="*/ 19 h 43"/>
                  <a:gd name="T12" fmla="*/ 199 w 199"/>
                  <a:gd name="T13" fmla="*/ 0 h 43"/>
                  <a:gd name="T14" fmla="*/ 89 w 199"/>
                  <a:gd name="T15" fmla="*/ 1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43">
                    <a:moveTo>
                      <a:pt x="89" y="12"/>
                    </a:moveTo>
                    <a:cubicBezTo>
                      <a:pt x="59" y="12"/>
                      <a:pt x="28" y="9"/>
                      <a:pt x="0" y="4"/>
                    </a:cubicBezTo>
                    <a:cubicBezTo>
                      <a:pt x="0" y="19"/>
                      <a:pt x="0" y="19"/>
                      <a:pt x="0" y="19"/>
                    </a:cubicBezTo>
                    <a:cubicBezTo>
                      <a:pt x="0" y="31"/>
                      <a:pt x="12" y="43"/>
                      <a:pt x="24" y="43"/>
                    </a:cubicBezTo>
                    <a:cubicBezTo>
                      <a:pt x="175" y="43"/>
                      <a:pt x="175" y="43"/>
                      <a:pt x="175" y="43"/>
                    </a:cubicBezTo>
                    <a:cubicBezTo>
                      <a:pt x="187" y="43"/>
                      <a:pt x="199" y="31"/>
                      <a:pt x="199" y="19"/>
                    </a:cubicBezTo>
                    <a:cubicBezTo>
                      <a:pt x="199" y="13"/>
                      <a:pt x="199" y="6"/>
                      <a:pt x="199" y="0"/>
                    </a:cubicBezTo>
                    <a:cubicBezTo>
                      <a:pt x="166" y="8"/>
                      <a:pt x="128" y="12"/>
                      <a:pt x="8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895820" fontAlgn="auto">
                  <a:spcBef>
                    <a:spcPts val="0"/>
                  </a:spcBef>
                  <a:spcAft>
                    <a:spcPts val="0"/>
                  </a:spcAft>
                  <a:defRPr/>
                </a:pPr>
                <a:endParaRPr lang="en-US" sz="1666" kern="0">
                  <a:solidFill>
                    <a:srgbClr val="000000"/>
                  </a:solidFill>
                </a:endParaRPr>
              </a:p>
            </p:txBody>
          </p:sp>
        </p:grpSp>
        <p:sp>
          <p:nvSpPr>
            <p:cNvPr id="127" name="Rectangle 126"/>
            <p:cNvSpPr/>
            <p:nvPr/>
          </p:nvSpPr>
          <p:spPr bwMode="auto">
            <a:xfrm>
              <a:off x="10748961" y="2960702"/>
              <a:ext cx="1399032" cy="1280160"/>
            </a:xfrm>
            <a:prstGeom prst="rect">
              <a:avLst/>
            </a:prstGeom>
            <a:solidFill>
              <a:srgbClr val="C00000"/>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smtClean="0">
                  <a:solidFill>
                    <a:srgbClr val="FFFFFF"/>
                  </a:solidFill>
                  <a:latin typeface="Segoe UI"/>
                  <a:cs typeface="+mn-cs"/>
                </a:rPr>
                <a:t>Machine learning</a:t>
              </a:r>
              <a:endParaRPr lang="en-US" sz="1400" kern="0" dirty="0">
                <a:solidFill>
                  <a:srgbClr val="FFFFFF"/>
                </a:solidFill>
                <a:latin typeface="Segoe UI"/>
                <a:cs typeface="+mn-cs"/>
              </a:endParaRPr>
            </a:p>
          </p:txBody>
        </p:sp>
        <p:grpSp>
          <p:nvGrpSpPr>
            <p:cNvPr id="128" name="Group 127"/>
            <p:cNvGrpSpPr/>
            <p:nvPr/>
          </p:nvGrpSpPr>
          <p:grpSpPr>
            <a:xfrm>
              <a:off x="10886132" y="3048691"/>
              <a:ext cx="246751" cy="566825"/>
              <a:chOff x="10638708" y="2707362"/>
              <a:chExt cx="251764" cy="430113"/>
            </a:xfrm>
          </p:grpSpPr>
          <p:sp>
            <p:nvSpPr>
              <p:cNvPr id="139" name="Freeform 138"/>
              <p:cNvSpPr>
                <a:spLocks/>
              </p:cNvSpPr>
              <p:nvPr/>
            </p:nvSpPr>
            <p:spPr bwMode="auto">
              <a:xfrm>
                <a:off x="10669702" y="3022774"/>
                <a:ext cx="192668" cy="114701"/>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559577" fontAlgn="auto">
                  <a:spcBef>
                    <a:spcPts val="0"/>
                  </a:spcBef>
                  <a:spcAft>
                    <a:spcPts val="0"/>
                  </a:spcAft>
                  <a:defRPr/>
                </a:pPr>
                <a:endParaRPr lang="en-US" sz="686" b="1" kern="0" cap="all" dirty="0">
                  <a:solidFill>
                    <a:srgbClr val="000000"/>
                  </a:solidFill>
                  <a:latin typeface="Segoe UI"/>
                  <a:cs typeface="+mn-cs"/>
                </a:endParaRPr>
              </a:p>
            </p:txBody>
          </p:sp>
          <p:sp>
            <p:nvSpPr>
              <p:cNvPr id="140" name="Freeform 139"/>
              <p:cNvSpPr>
                <a:spLocks noEditPoints="1"/>
              </p:cNvSpPr>
              <p:nvPr/>
            </p:nvSpPr>
            <p:spPr bwMode="auto">
              <a:xfrm>
                <a:off x="10638708" y="2707362"/>
                <a:ext cx="251764" cy="3075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3" rIns="89606" bIns="4480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algn="ctr" defTabSz="559577" fontAlgn="auto">
                  <a:spcBef>
                    <a:spcPts val="0"/>
                  </a:spcBef>
                  <a:spcAft>
                    <a:spcPts val="0"/>
                  </a:spcAft>
                  <a:defRPr/>
                </a:pPr>
                <a:endParaRPr lang="en-US" sz="686" b="1" kern="0" cap="all" dirty="0">
                  <a:solidFill>
                    <a:srgbClr val="000000"/>
                  </a:solidFill>
                  <a:latin typeface="Segoe UI"/>
                  <a:cs typeface="+mn-cs"/>
                </a:endParaRPr>
              </a:p>
            </p:txBody>
          </p:sp>
        </p:grpSp>
        <p:sp>
          <p:nvSpPr>
            <p:cNvPr id="129" name="Rectangle 128"/>
            <p:cNvSpPr/>
            <p:nvPr/>
          </p:nvSpPr>
          <p:spPr bwMode="auto">
            <a:xfrm>
              <a:off x="9269919" y="2960701"/>
              <a:ext cx="1399032" cy="1280160"/>
            </a:xfrm>
            <a:prstGeom prst="rect">
              <a:avLst/>
            </a:prstGeom>
            <a:solidFill>
              <a:srgbClr val="C00000"/>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smtClean="0">
                  <a:solidFill>
                    <a:srgbClr val="FFFFFF"/>
                  </a:solidFill>
                  <a:latin typeface="Segoe UI"/>
                  <a:cs typeface="+mn-cs"/>
                </a:rPr>
                <a:t>Modeling</a:t>
              </a:r>
              <a:endParaRPr lang="en-US" sz="1400" kern="0" dirty="0">
                <a:solidFill>
                  <a:srgbClr val="FFFFFF"/>
                </a:solidFill>
                <a:latin typeface="Segoe UI"/>
                <a:cs typeface="+mn-cs"/>
              </a:endParaRPr>
            </a:p>
          </p:txBody>
        </p:sp>
        <p:grpSp>
          <p:nvGrpSpPr>
            <p:cNvPr id="130" name="Group 129"/>
            <p:cNvGrpSpPr/>
            <p:nvPr/>
          </p:nvGrpSpPr>
          <p:grpSpPr>
            <a:xfrm>
              <a:off x="9350487" y="3039684"/>
              <a:ext cx="365455" cy="424187"/>
              <a:chOff x="9463937" y="3770949"/>
              <a:chExt cx="302650" cy="351287"/>
            </a:xfrm>
          </p:grpSpPr>
          <p:sp>
            <p:nvSpPr>
              <p:cNvPr id="136" name="Freeform 135"/>
              <p:cNvSpPr>
                <a:spLocks/>
              </p:cNvSpPr>
              <p:nvPr/>
            </p:nvSpPr>
            <p:spPr bwMode="auto">
              <a:xfrm>
                <a:off x="9463937" y="3770949"/>
                <a:ext cx="299886" cy="171085"/>
              </a:xfrm>
              <a:custGeom>
                <a:avLst/>
                <a:gdLst>
                  <a:gd name="T0" fmla="*/ 312 w 312"/>
                  <a:gd name="T1" fmla="*/ 87 h 178"/>
                  <a:gd name="T2" fmla="*/ 155 w 312"/>
                  <a:gd name="T3" fmla="*/ 0 h 178"/>
                  <a:gd name="T4" fmla="*/ 0 w 312"/>
                  <a:gd name="T5" fmla="*/ 87 h 178"/>
                  <a:gd name="T6" fmla="*/ 155 w 312"/>
                  <a:gd name="T7" fmla="*/ 178 h 178"/>
                  <a:gd name="T8" fmla="*/ 312 w 312"/>
                  <a:gd name="T9" fmla="*/ 87 h 178"/>
                </a:gdLst>
                <a:ahLst/>
                <a:cxnLst>
                  <a:cxn ang="0">
                    <a:pos x="T0" y="T1"/>
                  </a:cxn>
                  <a:cxn ang="0">
                    <a:pos x="T2" y="T3"/>
                  </a:cxn>
                  <a:cxn ang="0">
                    <a:pos x="T4" y="T5"/>
                  </a:cxn>
                  <a:cxn ang="0">
                    <a:pos x="T6" y="T7"/>
                  </a:cxn>
                  <a:cxn ang="0">
                    <a:pos x="T8" y="T9"/>
                  </a:cxn>
                </a:cxnLst>
                <a:rect l="0" t="0" r="r" b="b"/>
                <a:pathLst>
                  <a:path w="312" h="178">
                    <a:moveTo>
                      <a:pt x="312" y="87"/>
                    </a:moveTo>
                    <a:lnTo>
                      <a:pt x="155" y="0"/>
                    </a:lnTo>
                    <a:lnTo>
                      <a:pt x="0" y="87"/>
                    </a:lnTo>
                    <a:lnTo>
                      <a:pt x="155" y="178"/>
                    </a:lnTo>
                    <a:lnTo>
                      <a:pt x="312" y="87"/>
                    </a:lnTo>
                    <a:close/>
                  </a:path>
                </a:pathLst>
              </a:custGeom>
              <a:solidFill>
                <a:srgbClr val="FFFFFF"/>
              </a:solidFill>
              <a:ln>
                <a:noFill/>
              </a:ln>
            </p:spPr>
            <p:txBody>
              <a:bodyPr vert="horz" wrap="square" lIns="89630" tIns="44814" rIns="89630" bIns="44814"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139" fontAlgn="auto">
                  <a:spcBef>
                    <a:spcPts val="0"/>
                  </a:spcBef>
                  <a:spcAft>
                    <a:spcPts val="0"/>
                  </a:spcAft>
                  <a:defRPr/>
                </a:pPr>
                <a:endParaRPr lang="en-US" sz="1175" kern="0" smtClean="0">
                  <a:solidFill>
                    <a:srgbClr val="000000"/>
                  </a:solidFill>
                </a:endParaRPr>
              </a:p>
            </p:txBody>
          </p:sp>
          <p:sp>
            <p:nvSpPr>
              <p:cNvPr id="137" name="Freeform 136"/>
              <p:cNvSpPr>
                <a:spLocks/>
              </p:cNvSpPr>
              <p:nvPr/>
            </p:nvSpPr>
            <p:spPr bwMode="auto">
              <a:xfrm>
                <a:off x="9620489" y="3863685"/>
                <a:ext cx="146098" cy="258551"/>
              </a:xfrm>
              <a:custGeom>
                <a:avLst/>
                <a:gdLst>
                  <a:gd name="T0" fmla="*/ 152 w 152"/>
                  <a:gd name="T1" fmla="*/ 0 h 269"/>
                  <a:gd name="T2" fmla="*/ 0 w 152"/>
                  <a:gd name="T3" fmla="*/ 91 h 269"/>
                  <a:gd name="T4" fmla="*/ 0 w 152"/>
                  <a:gd name="T5" fmla="*/ 269 h 269"/>
                  <a:gd name="T6" fmla="*/ 152 w 152"/>
                  <a:gd name="T7" fmla="*/ 180 h 269"/>
                  <a:gd name="T8" fmla="*/ 152 w 152"/>
                  <a:gd name="T9" fmla="*/ 0 h 269"/>
                </a:gdLst>
                <a:ahLst/>
                <a:cxnLst>
                  <a:cxn ang="0">
                    <a:pos x="T0" y="T1"/>
                  </a:cxn>
                  <a:cxn ang="0">
                    <a:pos x="T2" y="T3"/>
                  </a:cxn>
                  <a:cxn ang="0">
                    <a:pos x="T4" y="T5"/>
                  </a:cxn>
                  <a:cxn ang="0">
                    <a:pos x="T6" y="T7"/>
                  </a:cxn>
                  <a:cxn ang="0">
                    <a:pos x="T8" y="T9"/>
                  </a:cxn>
                </a:cxnLst>
                <a:rect l="0" t="0" r="r" b="b"/>
                <a:pathLst>
                  <a:path w="152" h="269">
                    <a:moveTo>
                      <a:pt x="152" y="0"/>
                    </a:moveTo>
                    <a:lnTo>
                      <a:pt x="0" y="91"/>
                    </a:lnTo>
                    <a:lnTo>
                      <a:pt x="0" y="269"/>
                    </a:lnTo>
                    <a:lnTo>
                      <a:pt x="152" y="180"/>
                    </a:lnTo>
                    <a:lnTo>
                      <a:pt x="152" y="0"/>
                    </a:lnTo>
                    <a:close/>
                  </a:path>
                </a:pathLst>
              </a:custGeom>
              <a:solidFill>
                <a:srgbClr val="FFFFFF"/>
              </a:solidFill>
              <a:ln>
                <a:noFill/>
              </a:ln>
            </p:spPr>
            <p:txBody>
              <a:bodyPr vert="horz" wrap="square" lIns="89630" tIns="44814" rIns="89630" bIns="44814"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139" fontAlgn="auto">
                  <a:spcBef>
                    <a:spcPts val="0"/>
                  </a:spcBef>
                  <a:spcAft>
                    <a:spcPts val="0"/>
                  </a:spcAft>
                  <a:defRPr/>
                </a:pPr>
                <a:endParaRPr lang="en-US" sz="1175" kern="0" smtClean="0">
                  <a:solidFill>
                    <a:srgbClr val="000000"/>
                  </a:solidFill>
                </a:endParaRPr>
              </a:p>
            </p:txBody>
          </p:sp>
          <p:sp>
            <p:nvSpPr>
              <p:cNvPr id="138" name="Freeform 137"/>
              <p:cNvSpPr>
                <a:spLocks/>
              </p:cNvSpPr>
              <p:nvPr/>
            </p:nvSpPr>
            <p:spPr bwMode="auto">
              <a:xfrm>
                <a:off x="9463937" y="3863685"/>
                <a:ext cx="148020" cy="258551"/>
              </a:xfrm>
              <a:custGeom>
                <a:avLst/>
                <a:gdLst>
                  <a:gd name="T0" fmla="*/ 0 w 154"/>
                  <a:gd name="T1" fmla="*/ 0 h 269"/>
                  <a:gd name="T2" fmla="*/ 154 w 154"/>
                  <a:gd name="T3" fmla="*/ 91 h 269"/>
                  <a:gd name="T4" fmla="*/ 154 w 154"/>
                  <a:gd name="T5" fmla="*/ 269 h 269"/>
                  <a:gd name="T6" fmla="*/ 0 w 154"/>
                  <a:gd name="T7" fmla="*/ 180 h 269"/>
                  <a:gd name="T8" fmla="*/ 0 w 154"/>
                  <a:gd name="T9" fmla="*/ 0 h 269"/>
                </a:gdLst>
                <a:ahLst/>
                <a:cxnLst>
                  <a:cxn ang="0">
                    <a:pos x="T0" y="T1"/>
                  </a:cxn>
                  <a:cxn ang="0">
                    <a:pos x="T2" y="T3"/>
                  </a:cxn>
                  <a:cxn ang="0">
                    <a:pos x="T4" y="T5"/>
                  </a:cxn>
                  <a:cxn ang="0">
                    <a:pos x="T6" y="T7"/>
                  </a:cxn>
                  <a:cxn ang="0">
                    <a:pos x="T8" y="T9"/>
                  </a:cxn>
                </a:cxnLst>
                <a:rect l="0" t="0" r="r" b="b"/>
                <a:pathLst>
                  <a:path w="154" h="269">
                    <a:moveTo>
                      <a:pt x="0" y="0"/>
                    </a:moveTo>
                    <a:lnTo>
                      <a:pt x="154" y="91"/>
                    </a:lnTo>
                    <a:lnTo>
                      <a:pt x="154" y="269"/>
                    </a:lnTo>
                    <a:lnTo>
                      <a:pt x="0" y="180"/>
                    </a:lnTo>
                    <a:lnTo>
                      <a:pt x="0" y="0"/>
                    </a:lnTo>
                    <a:close/>
                  </a:path>
                </a:pathLst>
              </a:custGeom>
              <a:solidFill>
                <a:srgbClr val="FFFFFF"/>
              </a:solidFill>
              <a:ln>
                <a:noFill/>
              </a:ln>
            </p:spPr>
            <p:txBody>
              <a:bodyPr vert="horz" wrap="square" lIns="89630" tIns="44814" rIns="89630" bIns="44814"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139" fontAlgn="auto">
                  <a:spcBef>
                    <a:spcPts val="0"/>
                  </a:spcBef>
                  <a:spcAft>
                    <a:spcPts val="0"/>
                  </a:spcAft>
                  <a:defRPr/>
                </a:pPr>
                <a:endParaRPr lang="en-US" sz="1175" kern="0" smtClean="0">
                  <a:solidFill>
                    <a:srgbClr val="000000"/>
                  </a:solidFill>
                </a:endParaRPr>
              </a:p>
            </p:txBody>
          </p:sp>
        </p:grpSp>
        <p:sp>
          <p:nvSpPr>
            <p:cNvPr id="132" name="Rectangle 131"/>
            <p:cNvSpPr/>
            <p:nvPr/>
          </p:nvSpPr>
          <p:spPr bwMode="auto">
            <a:xfrm>
              <a:off x="6311835" y="2960701"/>
              <a:ext cx="1399032" cy="1280160"/>
            </a:xfrm>
            <a:prstGeom prst="rect">
              <a:avLst/>
            </a:prstGeom>
            <a:solidFill>
              <a:srgbClr val="C00000"/>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Information management</a:t>
              </a:r>
            </a:p>
          </p:txBody>
        </p:sp>
        <p:sp>
          <p:nvSpPr>
            <p:cNvPr id="133" name="Freeform 132"/>
            <p:cNvSpPr>
              <a:spLocks noEditPoints="1"/>
            </p:cNvSpPr>
            <p:nvPr/>
          </p:nvSpPr>
          <p:spPr bwMode="black">
            <a:xfrm>
              <a:off x="6405240" y="3056433"/>
              <a:ext cx="431112" cy="431609"/>
            </a:xfrm>
            <a:custGeom>
              <a:avLst/>
              <a:gdLst>
                <a:gd name="T0" fmla="*/ 0 w 708"/>
                <a:gd name="T1" fmla="*/ 709 h 709"/>
                <a:gd name="T2" fmla="*/ 212 w 708"/>
                <a:gd name="T3" fmla="*/ 567 h 709"/>
                <a:gd name="T4" fmla="*/ 708 w 708"/>
                <a:gd name="T5" fmla="*/ 567 h 709"/>
                <a:gd name="T6" fmla="*/ 496 w 708"/>
                <a:gd name="T7" fmla="*/ 709 h 709"/>
                <a:gd name="T8" fmla="*/ 708 w 708"/>
                <a:gd name="T9" fmla="*/ 567 h 709"/>
                <a:gd name="T10" fmla="*/ 248 w 708"/>
                <a:gd name="T11" fmla="*/ 567 h 709"/>
                <a:gd name="T12" fmla="*/ 460 w 708"/>
                <a:gd name="T13" fmla="*/ 709 h 709"/>
                <a:gd name="T14" fmla="*/ 212 w 708"/>
                <a:gd name="T15" fmla="*/ 227 h 709"/>
                <a:gd name="T16" fmla="*/ 0 w 708"/>
                <a:gd name="T17" fmla="*/ 369 h 709"/>
                <a:gd name="T18" fmla="*/ 212 w 708"/>
                <a:gd name="T19" fmla="*/ 227 h 709"/>
                <a:gd name="T20" fmla="*/ 496 w 708"/>
                <a:gd name="T21" fmla="*/ 14 h 709"/>
                <a:gd name="T22" fmla="*/ 708 w 708"/>
                <a:gd name="T23" fmla="*/ 156 h 709"/>
                <a:gd name="T24" fmla="*/ 460 w 708"/>
                <a:gd name="T25" fmla="*/ 156 h 709"/>
                <a:gd name="T26" fmla="*/ 248 w 708"/>
                <a:gd name="T27" fmla="*/ 298 h 709"/>
                <a:gd name="T28" fmla="*/ 460 w 708"/>
                <a:gd name="T29" fmla="*/ 156 h 709"/>
                <a:gd name="T30" fmla="*/ 127 w 708"/>
                <a:gd name="T31" fmla="*/ 397 h 709"/>
                <a:gd name="T32" fmla="*/ 340 w 708"/>
                <a:gd name="T33" fmla="*/ 539 h 709"/>
                <a:gd name="T34" fmla="*/ 97 w 708"/>
                <a:gd name="T35" fmla="*/ 397 h 709"/>
                <a:gd name="T36" fmla="*/ 0 w 708"/>
                <a:gd name="T37" fmla="*/ 539 h 709"/>
                <a:gd name="T38" fmla="*/ 97 w 708"/>
                <a:gd name="T39" fmla="*/ 397 h 709"/>
                <a:gd name="T40" fmla="*/ 0 w 708"/>
                <a:gd name="T41" fmla="*/ 57 h 709"/>
                <a:gd name="T42" fmla="*/ 97 w 708"/>
                <a:gd name="T43" fmla="*/ 199 h 709"/>
                <a:gd name="T44" fmla="*/ 583 w 708"/>
                <a:gd name="T45" fmla="*/ 397 h 709"/>
                <a:gd name="T46" fmla="*/ 371 w 708"/>
                <a:gd name="T47" fmla="*/ 539 h 709"/>
                <a:gd name="T48" fmla="*/ 583 w 708"/>
                <a:gd name="T49" fmla="*/ 397 h 709"/>
                <a:gd name="T50" fmla="*/ 614 w 708"/>
                <a:gd name="T51" fmla="*/ 397 h 709"/>
                <a:gd name="T52" fmla="*/ 708 w 708"/>
                <a:gd name="T53" fmla="*/ 539 h 709"/>
                <a:gd name="T54" fmla="*/ 354 w 708"/>
                <a:gd name="T55" fmla="*/ 132 h 709"/>
                <a:gd name="T56" fmla="*/ 392 w 708"/>
                <a:gd name="T57" fmla="*/ 47 h 709"/>
                <a:gd name="T58" fmla="*/ 316 w 708"/>
                <a:gd name="T59" fmla="*/ 0 h 709"/>
                <a:gd name="T60" fmla="*/ 269 w 708"/>
                <a:gd name="T61" fmla="*/ 47 h 709"/>
                <a:gd name="T62" fmla="*/ 602 w 708"/>
                <a:gd name="T63" fmla="*/ 343 h 709"/>
                <a:gd name="T64" fmla="*/ 640 w 708"/>
                <a:gd name="T65" fmla="*/ 258 h 709"/>
                <a:gd name="T66" fmla="*/ 564 w 708"/>
                <a:gd name="T67" fmla="*/ 210 h 709"/>
                <a:gd name="T68" fmla="*/ 517 w 708"/>
                <a:gd name="T69" fmla="*/ 258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8" h="709">
                  <a:moveTo>
                    <a:pt x="212" y="709"/>
                  </a:moveTo>
                  <a:lnTo>
                    <a:pt x="0" y="709"/>
                  </a:lnTo>
                  <a:lnTo>
                    <a:pt x="0" y="567"/>
                  </a:lnTo>
                  <a:lnTo>
                    <a:pt x="212" y="567"/>
                  </a:lnTo>
                  <a:lnTo>
                    <a:pt x="212" y="709"/>
                  </a:lnTo>
                  <a:close/>
                  <a:moveTo>
                    <a:pt x="708" y="567"/>
                  </a:moveTo>
                  <a:lnTo>
                    <a:pt x="496" y="567"/>
                  </a:lnTo>
                  <a:lnTo>
                    <a:pt x="496" y="709"/>
                  </a:lnTo>
                  <a:lnTo>
                    <a:pt x="708" y="709"/>
                  </a:lnTo>
                  <a:lnTo>
                    <a:pt x="708" y="567"/>
                  </a:lnTo>
                  <a:close/>
                  <a:moveTo>
                    <a:pt x="460" y="567"/>
                  </a:moveTo>
                  <a:lnTo>
                    <a:pt x="248" y="567"/>
                  </a:lnTo>
                  <a:lnTo>
                    <a:pt x="248" y="709"/>
                  </a:lnTo>
                  <a:lnTo>
                    <a:pt x="460" y="709"/>
                  </a:lnTo>
                  <a:lnTo>
                    <a:pt x="460" y="567"/>
                  </a:lnTo>
                  <a:close/>
                  <a:moveTo>
                    <a:pt x="212" y="227"/>
                  </a:moveTo>
                  <a:lnTo>
                    <a:pt x="0" y="227"/>
                  </a:lnTo>
                  <a:lnTo>
                    <a:pt x="0" y="369"/>
                  </a:lnTo>
                  <a:lnTo>
                    <a:pt x="212" y="369"/>
                  </a:lnTo>
                  <a:lnTo>
                    <a:pt x="212" y="227"/>
                  </a:lnTo>
                  <a:close/>
                  <a:moveTo>
                    <a:pt x="708" y="14"/>
                  </a:moveTo>
                  <a:lnTo>
                    <a:pt x="496" y="14"/>
                  </a:lnTo>
                  <a:lnTo>
                    <a:pt x="496" y="156"/>
                  </a:lnTo>
                  <a:lnTo>
                    <a:pt x="708" y="156"/>
                  </a:lnTo>
                  <a:lnTo>
                    <a:pt x="708" y="14"/>
                  </a:lnTo>
                  <a:close/>
                  <a:moveTo>
                    <a:pt x="460" y="156"/>
                  </a:moveTo>
                  <a:lnTo>
                    <a:pt x="248" y="156"/>
                  </a:lnTo>
                  <a:lnTo>
                    <a:pt x="248" y="298"/>
                  </a:lnTo>
                  <a:lnTo>
                    <a:pt x="460" y="298"/>
                  </a:lnTo>
                  <a:lnTo>
                    <a:pt x="460" y="156"/>
                  </a:lnTo>
                  <a:close/>
                  <a:moveTo>
                    <a:pt x="340" y="397"/>
                  </a:moveTo>
                  <a:lnTo>
                    <a:pt x="127" y="397"/>
                  </a:lnTo>
                  <a:lnTo>
                    <a:pt x="127" y="539"/>
                  </a:lnTo>
                  <a:lnTo>
                    <a:pt x="340" y="539"/>
                  </a:lnTo>
                  <a:lnTo>
                    <a:pt x="340" y="397"/>
                  </a:lnTo>
                  <a:close/>
                  <a:moveTo>
                    <a:pt x="97" y="397"/>
                  </a:moveTo>
                  <a:lnTo>
                    <a:pt x="0" y="397"/>
                  </a:lnTo>
                  <a:lnTo>
                    <a:pt x="0" y="539"/>
                  </a:lnTo>
                  <a:lnTo>
                    <a:pt x="97" y="539"/>
                  </a:lnTo>
                  <a:lnTo>
                    <a:pt x="97" y="397"/>
                  </a:lnTo>
                  <a:close/>
                  <a:moveTo>
                    <a:pt x="97" y="57"/>
                  </a:moveTo>
                  <a:lnTo>
                    <a:pt x="0" y="57"/>
                  </a:lnTo>
                  <a:lnTo>
                    <a:pt x="0" y="199"/>
                  </a:lnTo>
                  <a:lnTo>
                    <a:pt x="97" y="199"/>
                  </a:lnTo>
                  <a:lnTo>
                    <a:pt x="97" y="57"/>
                  </a:lnTo>
                  <a:close/>
                  <a:moveTo>
                    <a:pt x="583" y="397"/>
                  </a:moveTo>
                  <a:lnTo>
                    <a:pt x="371" y="397"/>
                  </a:lnTo>
                  <a:lnTo>
                    <a:pt x="371" y="539"/>
                  </a:lnTo>
                  <a:lnTo>
                    <a:pt x="583" y="539"/>
                  </a:lnTo>
                  <a:lnTo>
                    <a:pt x="583" y="397"/>
                  </a:lnTo>
                  <a:close/>
                  <a:moveTo>
                    <a:pt x="708" y="397"/>
                  </a:moveTo>
                  <a:lnTo>
                    <a:pt x="614" y="397"/>
                  </a:lnTo>
                  <a:lnTo>
                    <a:pt x="614" y="539"/>
                  </a:lnTo>
                  <a:lnTo>
                    <a:pt x="708" y="539"/>
                  </a:lnTo>
                  <a:lnTo>
                    <a:pt x="708" y="397"/>
                  </a:lnTo>
                  <a:close/>
                  <a:moveTo>
                    <a:pt x="354" y="132"/>
                  </a:moveTo>
                  <a:lnTo>
                    <a:pt x="439" y="47"/>
                  </a:lnTo>
                  <a:lnTo>
                    <a:pt x="392" y="47"/>
                  </a:lnTo>
                  <a:lnTo>
                    <a:pt x="392" y="0"/>
                  </a:lnTo>
                  <a:lnTo>
                    <a:pt x="316" y="0"/>
                  </a:lnTo>
                  <a:lnTo>
                    <a:pt x="316" y="47"/>
                  </a:lnTo>
                  <a:lnTo>
                    <a:pt x="269" y="47"/>
                  </a:lnTo>
                  <a:lnTo>
                    <a:pt x="354" y="132"/>
                  </a:lnTo>
                  <a:close/>
                  <a:moveTo>
                    <a:pt x="602" y="343"/>
                  </a:moveTo>
                  <a:lnTo>
                    <a:pt x="687" y="258"/>
                  </a:lnTo>
                  <a:lnTo>
                    <a:pt x="640" y="258"/>
                  </a:lnTo>
                  <a:lnTo>
                    <a:pt x="640" y="210"/>
                  </a:lnTo>
                  <a:lnTo>
                    <a:pt x="564" y="210"/>
                  </a:lnTo>
                  <a:lnTo>
                    <a:pt x="564" y="258"/>
                  </a:lnTo>
                  <a:lnTo>
                    <a:pt x="517" y="258"/>
                  </a:lnTo>
                  <a:lnTo>
                    <a:pt x="602" y="3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14400" fontAlgn="auto">
                <a:spcBef>
                  <a:spcPts val="0"/>
                </a:spcBef>
                <a:spcAft>
                  <a:spcPts val="0"/>
                </a:spcAft>
                <a:defRPr/>
              </a:pPr>
              <a:endParaRPr lang="en-US" sz="1600" kern="0" smtClean="0">
                <a:solidFill>
                  <a:srgbClr val="000000"/>
                </a:solidFill>
              </a:endParaRPr>
            </a:p>
          </p:txBody>
        </p:sp>
        <p:sp>
          <p:nvSpPr>
            <p:cNvPr id="134" name="Rectangle 133"/>
            <p:cNvSpPr/>
            <p:nvPr/>
          </p:nvSpPr>
          <p:spPr bwMode="auto">
            <a:xfrm>
              <a:off x="7790877" y="2960700"/>
              <a:ext cx="1399032" cy="1280160"/>
            </a:xfrm>
            <a:prstGeom prst="rect">
              <a:avLst/>
            </a:prstGeom>
            <a:solidFill>
              <a:srgbClr val="C00000"/>
            </a:solidFill>
            <a:ln w="10795" cap="flat" cmpd="sng" algn="ctr">
              <a:noFill/>
              <a:prstDash val="solid"/>
            </a:ln>
            <a:effectLst/>
          </p:spPr>
          <p:txBody>
            <a:bodyPr lIns="91440" tIns="45720" rIns="91440" bIns="45720" anchor="b"/>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2688" fontAlgn="auto">
                <a:spcBef>
                  <a:spcPts val="0"/>
                </a:spcBef>
                <a:spcAft>
                  <a:spcPts val="0"/>
                </a:spcAft>
              </a:pPr>
              <a:r>
                <a:rPr lang="en-US" sz="1400" kern="0" dirty="0">
                  <a:solidFill>
                    <a:srgbClr val="FFFFFF"/>
                  </a:solidFill>
                  <a:latin typeface="Segoe UI"/>
                  <a:cs typeface="+mn-cs"/>
                </a:rPr>
                <a:t>Complex </a:t>
              </a:r>
              <a:r>
                <a:rPr lang="en-US" sz="1400" kern="0" dirty="0" smtClean="0">
                  <a:solidFill>
                    <a:srgbClr val="FFFFFF"/>
                  </a:solidFill>
                  <a:latin typeface="Segoe UI"/>
                  <a:cs typeface="+mn-cs"/>
                </a:rPr>
                <a:t>event processing</a:t>
              </a:r>
              <a:endParaRPr lang="en-US" sz="1400" kern="0" dirty="0">
                <a:solidFill>
                  <a:srgbClr val="FFFFFF"/>
                </a:solidFill>
                <a:latin typeface="Segoe UI"/>
                <a:cs typeface="+mn-cs"/>
              </a:endParaRPr>
            </a:p>
          </p:txBody>
        </p:sp>
        <p:sp>
          <p:nvSpPr>
            <p:cNvPr id="135" name="Freeform 134"/>
            <p:cNvSpPr/>
            <p:nvPr/>
          </p:nvSpPr>
          <p:spPr bwMode="auto">
            <a:xfrm>
              <a:off x="7848038" y="3019952"/>
              <a:ext cx="550904" cy="471926"/>
            </a:xfrm>
            <a:custGeom>
              <a:avLst/>
              <a:gdLst>
                <a:gd name="connsiteX0" fmla="*/ 324264 w 572520"/>
                <a:gd name="connsiteY0" fmla="*/ 296564 h 490443"/>
                <a:gd name="connsiteX1" fmla="*/ 373159 w 572520"/>
                <a:gd name="connsiteY1" fmla="*/ 309126 h 490443"/>
                <a:gd name="connsiteX2" fmla="*/ 381518 w 572520"/>
                <a:gd name="connsiteY2" fmla="*/ 314473 h 490443"/>
                <a:gd name="connsiteX3" fmla="*/ 367244 w 572520"/>
                <a:gd name="connsiteY3" fmla="*/ 356970 h 490443"/>
                <a:gd name="connsiteX4" fmla="*/ 328928 w 572520"/>
                <a:gd name="connsiteY4" fmla="*/ 339072 h 490443"/>
                <a:gd name="connsiteX5" fmla="*/ 281881 w 572520"/>
                <a:gd name="connsiteY5" fmla="*/ 370977 h 490443"/>
                <a:gd name="connsiteX6" fmla="*/ 202863 w 572520"/>
                <a:gd name="connsiteY6" fmla="*/ 424016 h 490443"/>
                <a:gd name="connsiteX7" fmla="*/ 82810 w 572520"/>
                <a:gd name="connsiteY7" fmla="*/ 419909 h 490443"/>
                <a:gd name="connsiteX8" fmla="*/ 1547 w 572520"/>
                <a:gd name="connsiteY8" fmla="*/ 353505 h 490443"/>
                <a:gd name="connsiteX9" fmla="*/ 31092 w 572520"/>
                <a:gd name="connsiteY9" fmla="*/ 348960 h 490443"/>
                <a:gd name="connsiteX10" fmla="*/ 34345 w 572520"/>
                <a:gd name="connsiteY10" fmla="*/ 350144 h 490443"/>
                <a:gd name="connsiteX11" fmla="*/ 51547 w 572520"/>
                <a:gd name="connsiteY11" fmla="*/ 364869 h 490443"/>
                <a:gd name="connsiteX12" fmla="*/ 185638 w 572520"/>
                <a:gd name="connsiteY12" fmla="*/ 383051 h 490443"/>
                <a:gd name="connsiteX13" fmla="*/ 280322 w 572520"/>
                <a:gd name="connsiteY13" fmla="*/ 314869 h 490443"/>
                <a:gd name="connsiteX14" fmla="*/ 324264 w 572520"/>
                <a:gd name="connsiteY14" fmla="*/ 296564 h 490443"/>
                <a:gd name="connsiteX15" fmla="*/ 324264 w 572520"/>
                <a:gd name="connsiteY15" fmla="*/ 211471 h 490443"/>
                <a:gd name="connsiteX16" fmla="*/ 373159 w 572520"/>
                <a:gd name="connsiteY16" fmla="*/ 224032 h 490443"/>
                <a:gd name="connsiteX17" fmla="*/ 399043 w 572520"/>
                <a:gd name="connsiteY17" fmla="*/ 242283 h 490443"/>
                <a:gd name="connsiteX18" fmla="*/ 386405 w 572520"/>
                <a:gd name="connsiteY18" fmla="*/ 287898 h 490443"/>
                <a:gd name="connsiteX19" fmla="*/ 375350 w 572520"/>
                <a:gd name="connsiteY19" fmla="*/ 277626 h 490443"/>
                <a:gd name="connsiteX20" fmla="*/ 328928 w 572520"/>
                <a:gd name="connsiteY20" fmla="*/ 253978 h 490443"/>
                <a:gd name="connsiteX21" fmla="*/ 281881 w 572520"/>
                <a:gd name="connsiteY21" fmla="*/ 285884 h 490443"/>
                <a:gd name="connsiteX22" fmla="*/ 202863 w 572520"/>
                <a:gd name="connsiteY22" fmla="*/ 338923 h 490443"/>
                <a:gd name="connsiteX23" fmla="*/ 82810 w 572520"/>
                <a:gd name="connsiteY23" fmla="*/ 334816 h 490443"/>
                <a:gd name="connsiteX24" fmla="*/ 1547 w 572520"/>
                <a:gd name="connsiteY24" fmla="*/ 268412 h 490443"/>
                <a:gd name="connsiteX25" fmla="*/ 31092 w 572520"/>
                <a:gd name="connsiteY25" fmla="*/ 263866 h 490443"/>
                <a:gd name="connsiteX26" fmla="*/ 34345 w 572520"/>
                <a:gd name="connsiteY26" fmla="*/ 265051 h 490443"/>
                <a:gd name="connsiteX27" fmla="*/ 51547 w 572520"/>
                <a:gd name="connsiteY27" fmla="*/ 279775 h 490443"/>
                <a:gd name="connsiteX28" fmla="*/ 185638 w 572520"/>
                <a:gd name="connsiteY28" fmla="*/ 297957 h 490443"/>
                <a:gd name="connsiteX29" fmla="*/ 280323 w 572520"/>
                <a:gd name="connsiteY29" fmla="*/ 229775 h 490443"/>
                <a:gd name="connsiteX30" fmla="*/ 324264 w 572520"/>
                <a:gd name="connsiteY30" fmla="*/ 211471 h 490443"/>
                <a:gd name="connsiteX31" fmla="*/ 328958 w 572520"/>
                <a:gd name="connsiteY31" fmla="*/ 120316 h 490443"/>
                <a:gd name="connsiteX32" fmla="*/ 373159 w 572520"/>
                <a:gd name="connsiteY32" fmla="*/ 134064 h 490443"/>
                <a:gd name="connsiteX33" fmla="*/ 418706 w 572520"/>
                <a:gd name="connsiteY33" fmla="*/ 170226 h 490443"/>
                <a:gd name="connsiteX34" fmla="*/ 405478 w 572520"/>
                <a:gd name="connsiteY34" fmla="*/ 217971 h 490443"/>
                <a:gd name="connsiteX35" fmla="*/ 375350 w 572520"/>
                <a:gd name="connsiteY35" fmla="*/ 187657 h 490443"/>
                <a:gd name="connsiteX36" fmla="*/ 330442 w 572520"/>
                <a:gd name="connsiteY36" fmla="*/ 170063 h 490443"/>
                <a:gd name="connsiteX37" fmla="*/ 281881 w 572520"/>
                <a:gd name="connsiteY37" fmla="*/ 195916 h 490443"/>
                <a:gd name="connsiteX38" fmla="*/ 202863 w 572520"/>
                <a:gd name="connsiteY38" fmla="*/ 248954 h 490443"/>
                <a:gd name="connsiteX39" fmla="*/ 82810 w 572520"/>
                <a:gd name="connsiteY39" fmla="*/ 244847 h 490443"/>
                <a:gd name="connsiteX40" fmla="*/ 1547 w 572520"/>
                <a:gd name="connsiteY40" fmla="*/ 178443 h 490443"/>
                <a:gd name="connsiteX41" fmla="*/ 31093 w 572520"/>
                <a:gd name="connsiteY41" fmla="*/ 173898 h 490443"/>
                <a:gd name="connsiteX42" fmla="*/ 34345 w 572520"/>
                <a:gd name="connsiteY42" fmla="*/ 175083 h 490443"/>
                <a:gd name="connsiteX43" fmla="*/ 51547 w 572520"/>
                <a:gd name="connsiteY43" fmla="*/ 189807 h 490443"/>
                <a:gd name="connsiteX44" fmla="*/ 185638 w 572520"/>
                <a:gd name="connsiteY44" fmla="*/ 207989 h 490443"/>
                <a:gd name="connsiteX45" fmla="*/ 269729 w 572520"/>
                <a:gd name="connsiteY45" fmla="*/ 139807 h 490443"/>
                <a:gd name="connsiteX46" fmla="*/ 315184 w 572520"/>
                <a:gd name="connsiteY46" fmla="*/ 121502 h 490443"/>
                <a:gd name="connsiteX47" fmla="*/ 328958 w 572520"/>
                <a:gd name="connsiteY47" fmla="*/ 120316 h 490443"/>
                <a:gd name="connsiteX48" fmla="*/ 347440 w 572520"/>
                <a:gd name="connsiteY48" fmla="*/ 0 h 490443"/>
                <a:gd name="connsiteX49" fmla="*/ 366331 w 572520"/>
                <a:gd name="connsiteY49" fmla="*/ 47196 h 490443"/>
                <a:gd name="connsiteX50" fmla="*/ 418778 w 572520"/>
                <a:gd name="connsiteY50" fmla="*/ 66215 h 490443"/>
                <a:gd name="connsiteX51" fmla="*/ 474742 w 572520"/>
                <a:gd name="connsiteY51" fmla="*/ 40956 h 490443"/>
                <a:gd name="connsiteX52" fmla="*/ 513311 w 572520"/>
                <a:gd name="connsiteY52" fmla="*/ 82538 h 490443"/>
                <a:gd name="connsiteX53" fmla="*/ 493687 w 572520"/>
                <a:gd name="connsiteY53" fmla="*/ 133508 h 490443"/>
                <a:gd name="connsiteX54" fmla="*/ 517173 w 572520"/>
                <a:gd name="connsiteY54" fmla="*/ 182704 h 490443"/>
                <a:gd name="connsiteX55" fmla="*/ 565987 w 572520"/>
                <a:gd name="connsiteY55" fmla="*/ 199249 h 490443"/>
                <a:gd name="connsiteX56" fmla="*/ 572520 w 572520"/>
                <a:gd name="connsiteY56" fmla="*/ 263926 h 490443"/>
                <a:gd name="connsiteX57" fmla="*/ 522794 w 572520"/>
                <a:gd name="connsiteY57" fmla="*/ 283172 h 490443"/>
                <a:gd name="connsiteX58" fmla="*/ 503991 w 572520"/>
                <a:gd name="connsiteY58" fmla="*/ 335489 h 490443"/>
                <a:gd name="connsiteX59" fmla="*/ 533493 w 572520"/>
                <a:gd name="connsiteY59" fmla="*/ 386500 h 490443"/>
                <a:gd name="connsiteX60" fmla="*/ 490730 w 572520"/>
                <a:gd name="connsiteY60" fmla="*/ 433835 h 490443"/>
                <a:gd name="connsiteX61" fmla="*/ 436993 w 572520"/>
                <a:gd name="connsiteY61" fmla="*/ 410069 h 490443"/>
                <a:gd name="connsiteX62" fmla="*/ 386984 w 572520"/>
                <a:gd name="connsiteY62" fmla="*/ 434352 h 490443"/>
                <a:gd name="connsiteX63" fmla="*/ 374741 w 572520"/>
                <a:gd name="connsiteY63" fmla="*/ 488609 h 490443"/>
                <a:gd name="connsiteX64" fmla="*/ 316464 w 572520"/>
                <a:gd name="connsiteY64" fmla="*/ 490443 h 490443"/>
                <a:gd name="connsiteX65" fmla="*/ 289524 w 572520"/>
                <a:gd name="connsiteY65" fmla="*/ 387973 h 490443"/>
                <a:gd name="connsiteX66" fmla="*/ 436178 w 572520"/>
                <a:gd name="connsiteY66" fmla="*/ 341954 h 490443"/>
                <a:gd name="connsiteX67" fmla="*/ 423496 w 572520"/>
                <a:gd name="connsiteY67" fmla="*/ 132180 h 490443"/>
                <a:gd name="connsiteX68" fmla="*/ 273585 w 572520"/>
                <a:gd name="connsiteY68" fmla="*/ 102295 h 490443"/>
                <a:gd name="connsiteX69" fmla="*/ 281578 w 572520"/>
                <a:gd name="connsiteY69" fmla="*/ 1833 h 49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2520" h="490443">
                  <a:moveTo>
                    <a:pt x="324264" y="296564"/>
                  </a:moveTo>
                  <a:cubicBezTo>
                    <a:pt x="339737" y="295607"/>
                    <a:pt x="356490" y="300015"/>
                    <a:pt x="373159" y="309126"/>
                  </a:cubicBezTo>
                  <a:cubicBezTo>
                    <a:pt x="375833" y="310587"/>
                    <a:pt x="378685" y="312336"/>
                    <a:pt x="381518" y="314473"/>
                  </a:cubicBezTo>
                  <a:lnTo>
                    <a:pt x="367244" y="356970"/>
                  </a:lnTo>
                  <a:cubicBezTo>
                    <a:pt x="355324" y="347920"/>
                    <a:pt x="341583" y="337954"/>
                    <a:pt x="328928" y="339072"/>
                  </a:cubicBezTo>
                  <a:cubicBezTo>
                    <a:pt x="313350" y="340448"/>
                    <a:pt x="299992" y="350681"/>
                    <a:pt x="281881" y="370977"/>
                  </a:cubicBezTo>
                  <a:cubicBezTo>
                    <a:pt x="262746" y="388205"/>
                    <a:pt x="236042" y="415861"/>
                    <a:pt x="202863" y="424016"/>
                  </a:cubicBezTo>
                  <a:cubicBezTo>
                    <a:pt x="169685" y="432171"/>
                    <a:pt x="116362" y="431661"/>
                    <a:pt x="82810" y="419909"/>
                  </a:cubicBezTo>
                  <a:cubicBezTo>
                    <a:pt x="49257" y="408158"/>
                    <a:pt x="10166" y="365330"/>
                    <a:pt x="1547" y="353505"/>
                  </a:cubicBezTo>
                  <a:cubicBezTo>
                    <a:pt x="-7073" y="341680"/>
                    <a:pt x="22759" y="347066"/>
                    <a:pt x="31092" y="348960"/>
                  </a:cubicBezTo>
                  <a:lnTo>
                    <a:pt x="34345" y="350144"/>
                  </a:lnTo>
                  <a:cubicBezTo>
                    <a:pt x="35503" y="351384"/>
                    <a:pt x="33096" y="353667"/>
                    <a:pt x="51547" y="364869"/>
                  </a:cubicBezTo>
                  <a:cubicBezTo>
                    <a:pt x="76148" y="379806"/>
                    <a:pt x="147509" y="391384"/>
                    <a:pt x="185638" y="383051"/>
                  </a:cubicBezTo>
                  <a:cubicBezTo>
                    <a:pt x="223767" y="374718"/>
                    <a:pt x="257218" y="329283"/>
                    <a:pt x="280322" y="314869"/>
                  </a:cubicBezTo>
                  <a:cubicBezTo>
                    <a:pt x="303428" y="300454"/>
                    <a:pt x="308791" y="297521"/>
                    <a:pt x="324264" y="296564"/>
                  </a:cubicBezTo>
                  <a:close/>
                  <a:moveTo>
                    <a:pt x="324264" y="211471"/>
                  </a:moveTo>
                  <a:cubicBezTo>
                    <a:pt x="339737" y="210513"/>
                    <a:pt x="356490" y="214921"/>
                    <a:pt x="373159" y="224032"/>
                  </a:cubicBezTo>
                  <a:cubicBezTo>
                    <a:pt x="380951" y="228292"/>
                    <a:pt x="390271" y="234996"/>
                    <a:pt x="399043" y="242283"/>
                  </a:cubicBezTo>
                  <a:lnTo>
                    <a:pt x="386405" y="287898"/>
                  </a:lnTo>
                  <a:cubicBezTo>
                    <a:pt x="382914" y="283987"/>
                    <a:pt x="379229" y="280361"/>
                    <a:pt x="375350" y="277626"/>
                  </a:cubicBezTo>
                  <a:cubicBezTo>
                    <a:pt x="361732" y="268023"/>
                    <a:pt x="344506" y="252602"/>
                    <a:pt x="328928" y="253978"/>
                  </a:cubicBezTo>
                  <a:cubicBezTo>
                    <a:pt x="313350" y="255355"/>
                    <a:pt x="299992" y="265588"/>
                    <a:pt x="281881" y="285884"/>
                  </a:cubicBezTo>
                  <a:cubicBezTo>
                    <a:pt x="262746" y="303112"/>
                    <a:pt x="236042" y="330767"/>
                    <a:pt x="202863" y="338923"/>
                  </a:cubicBezTo>
                  <a:cubicBezTo>
                    <a:pt x="169685" y="347078"/>
                    <a:pt x="116362" y="346568"/>
                    <a:pt x="82810" y="334816"/>
                  </a:cubicBezTo>
                  <a:cubicBezTo>
                    <a:pt x="49257" y="323065"/>
                    <a:pt x="10167" y="280237"/>
                    <a:pt x="1547" y="268412"/>
                  </a:cubicBezTo>
                  <a:cubicBezTo>
                    <a:pt x="-7073" y="256587"/>
                    <a:pt x="22759" y="261972"/>
                    <a:pt x="31092" y="263866"/>
                  </a:cubicBezTo>
                  <a:lnTo>
                    <a:pt x="34345" y="265051"/>
                  </a:lnTo>
                  <a:cubicBezTo>
                    <a:pt x="35503" y="266291"/>
                    <a:pt x="33096" y="268573"/>
                    <a:pt x="51547" y="279775"/>
                  </a:cubicBezTo>
                  <a:cubicBezTo>
                    <a:pt x="76147" y="294713"/>
                    <a:pt x="147509" y="306291"/>
                    <a:pt x="185638" y="297957"/>
                  </a:cubicBezTo>
                  <a:cubicBezTo>
                    <a:pt x="223767" y="289624"/>
                    <a:pt x="257218" y="244190"/>
                    <a:pt x="280323" y="229775"/>
                  </a:cubicBezTo>
                  <a:cubicBezTo>
                    <a:pt x="303427" y="215361"/>
                    <a:pt x="308791" y="212428"/>
                    <a:pt x="324264" y="211471"/>
                  </a:cubicBezTo>
                  <a:close/>
                  <a:moveTo>
                    <a:pt x="328958" y="120316"/>
                  </a:moveTo>
                  <a:cubicBezTo>
                    <a:pt x="343427" y="121090"/>
                    <a:pt x="359522" y="127230"/>
                    <a:pt x="373159" y="134064"/>
                  </a:cubicBezTo>
                  <a:cubicBezTo>
                    <a:pt x="388662" y="141833"/>
                    <a:pt x="407044" y="157733"/>
                    <a:pt x="418706" y="170226"/>
                  </a:cubicBezTo>
                  <a:lnTo>
                    <a:pt x="405478" y="217971"/>
                  </a:lnTo>
                  <a:cubicBezTo>
                    <a:pt x="396238" y="210870"/>
                    <a:pt x="386438" y="194786"/>
                    <a:pt x="375350" y="187657"/>
                  </a:cubicBezTo>
                  <a:cubicBezTo>
                    <a:pt x="361984" y="179064"/>
                    <a:pt x="346020" y="168687"/>
                    <a:pt x="330442" y="170063"/>
                  </a:cubicBezTo>
                  <a:cubicBezTo>
                    <a:pt x="314863" y="171439"/>
                    <a:pt x="299992" y="175619"/>
                    <a:pt x="281881" y="195916"/>
                  </a:cubicBezTo>
                  <a:cubicBezTo>
                    <a:pt x="262746" y="213143"/>
                    <a:pt x="236042" y="240798"/>
                    <a:pt x="202863" y="248954"/>
                  </a:cubicBezTo>
                  <a:cubicBezTo>
                    <a:pt x="169685" y="257109"/>
                    <a:pt x="116362" y="256600"/>
                    <a:pt x="82810" y="244847"/>
                  </a:cubicBezTo>
                  <a:cubicBezTo>
                    <a:pt x="49257" y="233096"/>
                    <a:pt x="10166" y="190268"/>
                    <a:pt x="1547" y="178443"/>
                  </a:cubicBezTo>
                  <a:cubicBezTo>
                    <a:pt x="-7073" y="166618"/>
                    <a:pt x="22759" y="172004"/>
                    <a:pt x="31093" y="173898"/>
                  </a:cubicBezTo>
                  <a:lnTo>
                    <a:pt x="34345" y="175083"/>
                  </a:lnTo>
                  <a:cubicBezTo>
                    <a:pt x="35503" y="176322"/>
                    <a:pt x="33096" y="178605"/>
                    <a:pt x="51547" y="189807"/>
                  </a:cubicBezTo>
                  <a:cubicBezTo>
                    <a:pt x="76148" y="204744"/>
                    <a:pt x="146071" y="221751"/>
                    <a:pt x="185638" y="207989"/>
                  </a:cubicBezTo>
                  <a:cubicBezTo>
                    <a:pt x="225205" y="194226"/>
                    <a:pt x="248138" y="154221"/>
                    <a:pt x="269729" y="139807"/>
                  </a:cubicBezTo>
                  <a:cubicBezTo>
                    <a:pt x="291320" y="125392"/>
                    <a:pt x="297946" y="125929"/>
                    <a:pt x="315184" y="121502"/>
                  </a:cubicBezTo>
                  <a:cubicBezTo>
                    <a:pt x="319494" y="120395"/>
                    <a:pt x="324136" y="120057"/>
                    <a:pt x="328958" y="120316"/>
                  </a:cubicBezTo>
                  <a:close/>
                  <a:moveTo>
                    <a:pt x="347440" y="0"/>
                  </a:moveTo>
                  <a:lnTo>
                    <a:pt x="366331" y="47196"/>
                  </a:lnTo>
                  <a:cubicBezTo>
                    <a:pt x="383362" y="51245"/>
                    <a:pt x="401539" y="58208"/>
                    <a:pt x="418778" y="66215"/>
                  </a:cubicBezTo>
                  <a:lnTo>
                    <a:pt x="474742" y="40956"/>
                  </a:lnTo>
                  <a:lnTo>
                    <a:pt x="513311" y="82538"/>
                  </a:lnTo>
                  <a:lnTo>
                    <a:pt x="493687" y="133508"/>
                  </a:lnTo>
                  <a:cubicBezTo>
                    <a:pt x="503489" y="149794"/>
                    <a:pt x="511328" y="166202"/>
                    <a:pt x="517173" y="182704"/>
                  </a:cubicBezTo>
                  <a:lnTo>
                    <a:pt x="565987" y="199249"/>
                  </a:lnTo>
                  <a:lnTo>
                    <a:pt x="572520" y="263926"/>
                  </a:lnTo>
                  <a:lnTo>
                    <a:pt x="522794" y="283172"/>
                  </a:lnTo>
                  <a:cubicBezTo>
                    <a:pt x="518910" y="302125"/>
                    <a:pt x="512977" y="319236"/>
                    <a:pt x="503991" y="335489"/>
                  </a:cubicBezTo>
                  <a:lnTo>
                    <a:pt x="533493" y="386500"/>
                  </a:lnTo>
                  <a:cubicBezTo>
                    <a:pt x="515198" y="406798"/>
                    <a:pt x="509025" y="413537"/>
                    <a:pt x="490730" y="433835"/>
                  </a:cubicBezTo>
                  <a:lnTo>
                    <a:pt x="436993" y="410069"/>
                  </a:lnTo>
                  <a:cubicBezTo>
                    <a:pt x="421793" y="420740"/>
                    <a:pt x="405413" y="428467"/>
                    <a:pt x="386984" y="434352"/>
                  </a:cubicBezTo>
                  <a:lnTo>
                    <a:pt x="374741" y="488609"/>
                  </a:lnTo>
                  <a:lnTo>
                    <a:pt x="316464" y="490443"/>
                  </a:lnTo>
                  <a:lnTo>
                    <a:pt x="289524" y="387973"/>
                  </a:lnTo>
                  <a:cubicBezTo>
                    <a:pt x="343640" y="401010"/>
                    <a:pt x="399898" y="382340"/>
                    <a:pt x="436178" y="341954"/>
                  </a:cubicBezTo>
                  <a:cubicBezTo>
                    <a:pt x="488271" y="283965"/>
                    <a:pt x="489016" y="191040"/>
                    <a:pt x="423496" y="132180"/>
                  </a:cubicBezTo>
                  <a:cubicBezTo>
                    <a:pt x="380818" y="93842"/>
                    <a:pt x="322983" y="84944"/>
                    <a:pt x="273585" y="102295"/>
                  </a:cubicBezTo>
                  <a:cubicBezTo>
                    <a:pt x="271711" y="68805"/>
                    <a:pt x="283452" y="35322"/>
                    <a:pt x="281578" y="1833"/>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algn="l" defTabSz="931863" rtl="0" fontAlgn="base">
                <a:spcBef>
                  <a:spcPct val="0"/>
                </a:spcBef>
                <a:spcAft>
                  <a:spcPct val="0"/>
                </a:spcAft>
                <a:defRPr sz="2400" kern="1200">
                  <a:solidFill>
                    <a:schemeClr val="lt1"/>
                  </a:solidFill>
                  <a:latin typeface="+mn-lt"/>
                  <a:ea typeface="+mn-ea"/>
                  <a:cs typeface="+mn-cs"/>
                </a:defRPr>
              </a:lvl1pPr>
              <a:lvl2pPr marL="465138" indent="-7938" algn="l" defTabSz="931863" rtl="0" fontAlgn="base">
                <a:spcBef>
                  <a:spcPct val="0"/>
                </a:spcBef>
                <a:spcAft>
                  <a:spcPct val="0"/>
                </a:spcAft>
                <a:defRPr sz="2400" kern="1200">
                  <a:solidFill>
                    <a:schemeClr val="lt1"/>
                  </a:solidFill>
                  <a:latin typeface="+mn-lt"/>
                  <a:ea typeface="+mn-ea"/>
                  <a:cs typeface="+mn-cs"/>
                </a:defRPr>
              </a:lvl2pPr>
              <a:lvl3pPr marL="931863" indent="-17463" algn="l" defTabSz="931863" rtl="0" fontAlgn="base">
                <a:spcBef>
                  <a:spcPct val="0"/>
                </a:spcBef>
                <a:spcAft>
                  <a:spcPct val="0"/>
                </a:spcAft>
                <a:defRPr sz="2400" kern="1200">
                  <a:solidFill>
                    <a:schemeClr val="lt1"/>
                  </a:solidFill>
                  <a:latin typeface="+mn-lt"/>
                  <a:ea typeface="+mn-ea"/>
                  <a:cs typeface="+mn-cs"/>
                </a:defRPr>
              </a:lvl3pPr>
              <a:lvl4pPr marL="1398588" indent="-26988" algn="l" defTabSz="931863" rtl="0" fontAlgn="base">
                <a:spcBef>
                  <a:spcPct val="0"/>
                </a:spcBef>
                <a:spcAft>
                  <a:spcPct val="0"/>
                </a:spcAft>
                <a:defRPr sz="2400" kern="1200">
                  <a:solidFill>
                    <a:schemeClr val="lt1"/>
                  </a:solidFill>
                  <a:latin typeface="+mn-lt"/>
                  <a:ea typeface="+mn-ea"/>
                  <a:cs typeface="+mn-cs"/>
                </a:defRPr>
              </a:lvl4pPr>
              <a:lvl5pPr marL="1865313" indent="-36513" algn="l" defTabSz="931863" rtl="0" fontAlgn="base">
                <a:spcBef>
                  <a:spcPct val="0"/>
                </a:spcBef>
                <a:spcAft>
                  <a:spcPct val="0"/>
                </a:spcAft>
                <a:defRPr sz="2400" kern="1200">
                  <a:solidFill>
                    <a:schemeClr val="lt1"/>
                  </a:solidFill>
                  <a:latin typeface="+mn-lt"/>
                  <a:ea typeface="+mn-ea"/>
                  <a:cs typeface="+mn-cs"/>
                </a:defRPr>
              </a:lvl5pPr>
              <a:lvl6pPr marL="2286000" algn="l" defTabSz="457200" rtl="0" eaLnBrk="1" latinLnBrk="0" hangingPunct="1">
                <a:defRPr sz="2400" kern="1200">
                  <a:solidFill>
                    <a:schemeClr val="lt1"/>
                  </a:solidFill>
                  <a:latin typeface="+mn-lt"/>
                  <a:ea typeface="+mn-ea"/>
                  <a:cs typeface="+mn-cs"/>
                </a:defRPr>
              </a:lvl6pPr>
              <a:lvl7pPr marL="2743200" algn="l" defTabSz="457200" rtl="0" eaLnBrk="1" latinLnBrk="0" hangingPunct="1">
                <a:defRPr sz="2400" kern="1200">
                  <a:solidFill>
                    <a:schemeClr val="lt1"/>
                  </a:solidFill>
                  <a:latin typeface="+mn-lt"/>
                  <a:ea typeface="+mn-ea"/>
                  <a:cs typeface="+mn-cs"/>
                </a:defRPr>
              </a:lvl7pPr>
              <a:lvl8pPr marL="3200400" algn="l" defTabSz="457200" rtl="0" eaLnBrk="1" latinLnBrk="0" hangingPunct="1">
                <a:defRPr sz="2400" kern="1200">
                  <a:solidFill>
                    <a:schemeClr val="lt1"/>
                  </a:solidFill>
                  <a:latin typeface="+mn-lt"/>
                  <a:ea typeface="+mn-ea"/>
                  <a:cs typeface="+mn-cs"/>
                </a:defRPr>
              </a:lvl8pPr>
              <a:lvl9pPr marL="3657600" algn="l" defTabSz="457200" rtl="0" eaLnBrk="1" latinLnBrk="0" hangingPunct="1">
                <a:defRPr sz="2400" kern="1200">
                  <a:solidFill>
                    <a:schemeClr val="lt1"/>
                  </a:solidFill>
                  <a:latin typeface="+mn-lt"/>
                  <a:ea typeface="+mn-ea"/>
                  <a:cs typeface="+mn-cs"/>
                </a:defRPr>
              </a:lvl9pPr>
            </a:lstStyle>
            <a:p>
              <a:pPr algn="ctr" defTabSz="932472">
                <a:lnSpc>
                  <a:spcPct val="90000"/>
                </a:lnSpc>
              </a:pPr>
              <a:endParaRPr lang="en-IN" sz="2000" b="1" dirty="0" smtClean="0">
                <a:solidFill>
                  <a:srgbClr val="FFFFFF"/>
                </a:solidFill>
                <a:latin typeface="Segoe UI Light"/>
                <a:ea typeface="Segoe UI" pitchFamily="34" charset="0"/>
                <a:cs typeface="Segoe UI" pitchFamily="34" charset="0"/>
              </a:endParaRPr>
            </a:p>
          </p:txBody>
        </p:sp>
      </p:grpSp>
      <p:sp>
        <p:nvSpPr>
          <p:cNvPr id="30" name="Rectangle 29"/>
          <p:cNvSpPr/>
          <p:nvPr/>
        </p:nvSpPr>
        <p:spPr>
          <a:xfrm>
            <a:off x="401656" y="5431911"/>
            <a:ext cx="5805262" cy="7315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3152" tIns="73152" rIns="45720" anchor="t"/>
          <a:lstStyle/>
          <a:p>
            <a:pPr defTabSz="932688" fontAlgn="auto">
              <a:lnSpc>
                <a:spcPct val="80000"/>
              </a:lnSpc>
              <a:spcBef>
                <a:spcPts val="0"/>
              </a:spcBef>
              <a:spcAft>
                <a:spcPts val="0"/>
              </a:spcAft>
              <a:defRPr/>
            </a:pPr>
            <a:endParaRPr lang="en-US" sz="3600" dirty="0">
              <a:gradFill>
                <a:gsLst>
                  <a:gs pos="3540">
                    <a:srgbClr val="FFFFFF"/>
                  </a:gs>
                  <a:gs pos="41000">
                    <a:srgbClr val="FFFFFF"/>
                  </a:gs>
                </a:gsLst>
                <a:lin ang="5400000" scaled="0"/>
              </a:gradFill>
              <a:latin typeface="Segoe UI Light"/>
              <a:cs typeface="Segoe UI Light"/>
            </a:endParaRPr>
          </a:p>
        </p:txBody>
      </p:sp>
      <p:grpSp>
        <p:nvGrpSpPr>
          <p:cNvPr id="163" name="Group 332"/>
          <p:cNvGrpSpPr>
            <a:grpSpLocks noChangeAspect="1"/>
          </p:cNvGrpSpPr>
          <p:nvPr/>
        </p:nvGrpSpPr>
        <p:grpSpPr>
          <a:xfrm>
            <a:off x="4160837" y="682107"/>
            <a:ext cx="4114800" cy="4114800"/>
            <a:chOff x="308182" y="1562646"/>
            <a:chExt cx="4635853" cy="4635852"/>
          </a:xfrm>
        </p:grpSpPr>
        <p:sp>
          <p:nvSpPr>
            <p:cNvPr id="164" name="Oval 163"/>
            <p:cNvSpPr/>
            <p:nvPr/>
          </p:nvSpPr>
          <p:spPr bwMode="auto">
            <a:xfrm>
              <a:off x="308182" y="1562646"/>
              <a:ext cx="4635853" cy="4635852"/>
            </a:xfrm>
            <a:prstGeom prst="ellipse">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smtClean="0">
                <a:solidFill>
                  <a:srgbClr val="FFFFFF"/>
                </a:solidFill>
                <a:latin typeface="Segoe UI Light"/>
                <a:ea typeface="Segoe UI" pitchFamily="34" charset="0"/>
                <a:cs typeface="Segoe UI" pitchFamily="34" charset="0"/>
              </a:endParaRPr>
            </a:p>
          </p:txBody>
        </p:sp>
        <p:sp>
          <p:nvSpPr>
            <p:cNvPr id="165" name="Oval 164"/>
            <p:cNvSpPr/>
            <p:nvPr/>
          </p:nvSpPr>
          <p:spPr bwMode="auto">
            <a:xfrm>
              <a:off x="563591" y="1836721"/>
              <a:ext cx="4125032" cy="4125031"/>
            </a:xfrm>
            <a:prstGeom prst="ellipse">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sz="2000" b="1" dirty="0" smtClean="0">
                <a:solidFill>
                  <a:srgbClr val="FFFFFF"/>
                </a:solidFill>
                <a:latin typeface="Segoe UI Light"/>
                <a:ea typeface="Segoe UI" pitchFamily="34" charset="0"/>
                <a:cs typeface="Segoe UI" pitchFamily="34" charset="0"/>
              </a:endParaRPr>
            </a:p>
          </p:txBody>
        </p:sp>
        <p:sp>
          <p:nvSpPr>
            <p:cNvPr id="166" name="Oval 165"/>
            <p:cNvSpPr/>
            <p:nvPr/>
          </p:nvSpPr>
          <p:spPr bwMode="auto">
            <a:xfrm>
              <a:off x="1876599" y="3127496"/>
              <a:ext cx="1539878" cy="1539878"/>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a:lnSpc>
                  <a:spcPct val="90000"/>
                </a:lnSpc>
              </a:pPr>
              <a:r>
                <a:rPr lang="en-US" dirty="0" smtClean="0">
                  <a:solidFill>
                    <a:srgbClr val="FFFFFF"/>
                  </a:solidFill>
                  <a:latin typeface="Segoe UI Light"/>
                  <a:ea typeface="Segoe UI" pitchFamily="34" charset="0"/>
                  <a:cs typeface="Segoe UI" pitchFamily="34" charset="0"/>
                </a:rPr>
                <a:t>Data</a:t>
              </a:r>
            </a:p>
          </p:txBody>
        </p:sp>
        <p:sp>
          <p:nvSpPr>
            <p:cNvPr id="167" name="Freeform 166"/>
            <p:cNvSpPr/>
            <p:nvPr/>
          </p:nvSpPr>
          <p:spPr bwMode="auto">
            <a:xfrm>
              <a:off x="845911" y="4017213"/>
              <a:ext cx="3608942" cy="1810820"/>
            </a:xfrm>
            <a:custGeom>
              <a:avLst/>
              <a:gdLst>
                <a:gd name="connsiteX0" fmla="*/ 0 w 3154215"/>
                <a:gd name="connsiteY0" fmla="*/ 509439 h 1650246"/>
                <a:gd name="connsiteX1" fmla="*/ 10932 w 3154215"/>
                <a:gd name="connsiteY1" fmla="*/ 544262 h 1650246"/>
                <a:gd name="connsiteX2" fmla="*/ 7183 w 3154215"/>
                <a:gd name="connsiteY2" fmla="*/ 534564 h 1650246"/>
                <a:gd name="connsiteX3" fmla="*/ 894341 w 3154215"/>
                <a:gd name="connsiteY3" fmla="*/ 384534 h 1650246"/>
                <a:gd name="connsiteX4" fmla="*/ 897970 w 3154215"/>
                <a:gd name="connsiteY4" fmla="*/ 391641 h 1650246"/>
                <a:gd name="connsiteX5" fmla="*/ 902367 w 3154215"/>
                <a:gd name="connsiteY5" fmla="*/ 397746 h 1650246"/>
                <a:gd name="connsiteX6" fmla="*/ 800755 w 3154215"/>
                <a:gd name="connsiteY6" fmla="*/ 98652 h 1650246"/>
                <a:gd name="connsiteX7" fmla="*/ 805324 w 3154215"/>
                <a:gd name="connsiteY7" fmla="*/ 126058 h 1650246"/>
                <a:gd name="connsiteX8" fmla="*/ 804819 w 3154215"/>
                <a:gd name="connsiteY8" fmla="*/ 120064 h 1650246"/>
                <a:gd name="connsiteX9" fmla="*/ 811413 w 3154215"/>
                <a:gd name="connsiteY9" fmla="*/ 163271 h 1650246"/>
                <a:gd name="connsiteX10" fmla="*/ 1561019 w 3154215"/>
                <a:gd name="connsiteY10" fmla="*/ 774217 h 1650246"/>
                <a:gd name="connsiteX11" fmla="*/ 2309360 w 3154215"/>
                <a:gd name="connsiteY11" fmla="*/ 168409 h 1650246"/>
                <a:gd name="connsiteX12" fmla="*/ 2320036 w 3154215"/>
                <a:gd name="connsiteY12" fmla="*/ 101427 h 1650246"/>
                <a:gd name="connsiteX13" fmla="*/ 3102291 w 3154215"/>
                <a:gd name="connsiteY13" fmla="*/ 553063 h 1650246"/>
                <a:gd name="connsiteX14" fmla="*/ 3143038 w 3154215"/>
                <a:gd name="connsiteY14" fmla="*/ 423274 h 1650246"/>
                <a:gd name="connsiteX15" fmla="*/ 3149435 w 3154215"/>
                <a:gd name="connsiteY15" fmla="*/ 394166 h 1650246"/>
                <a:gd name="connsiteX16" fmla="*/ 3154215 w 3154215"/>
                <a:gd name="connsiteY16" fmla="*/ 396761 h 1650246"/>
                <a:gd name="connsiteX17" fmla="*/ 1561019 w 3154215"/>
                <a:gd name="connsiteY17" fmla="*/ 1650246 h 1650246"/>
                <a:gd name="connsiteX18" fmla="*/ 1560794 w 3154215"/>
                <a:gd name="connsiteY18" fmla="*/ 1650236 h 1650246"/>
                <a:gd name="connsiteX19" fmla="*/ 1577953 w 3154215"/>
                <a:gd name="connsiteY19" fmla="*/ 1649369 h 1650246"/>
                <a:gd name="connsiteX20" fmla="*/ 1515761 w 3154215"/>
                <a:gd name="connsiteY20" fmla="*/ 1647980 h 1650246"/>
                <a:gd name="connsiteX21" fmla="*/ 1556640 w 3154215"/>
                <a:gd name="connsiteY21" fmla="*/ 1650045 h 1650246"/>
                <a:gd name="connsiteX22" fmla="*/ 1407963 w 3154215"/>
                <a:gd name="connsiteY22" fmla="*/ 1643203 h 1650246"/>
                <a:gd name="connsiteX23" fmla="*/ 59809 w 3154215"/>
                <a:gd name="connsiteY23" fmla="*/ 670697 h 1650246"/>
                <a:gd name="connsiteX24" fmla="*/ 14218 w 3154215"/>
                <a:gd name="connsiteY24" fmla="*/ 552761 h 1650246"/>
                <a:gd name="connsiteX25" fmla="*/ 796315 w 3154215"/>
                <a:gd name="connsiteY25" fmla="*/ 0 h 1650246"/>
                <a:gd name="connsiteX26" fmla="*/ 796326 w 3154215"/>
                <a:gd name="connsiteY26" fmla="*/ 0 h 1650246"/>
                <a:gd name="connsiteX27" fmla="*/ 795868 w 3154215"/>
                <a:gd name="connsiteY27" fmla="*/ 9066 h 1650246"/>
                <a:gd name="connsiteX28" fmla="*/ 796479 w 3154215"/>
                <a:gd name="connsiteY28" fmla="*/ 21168 h 1650246"/>
                <a:gd name="connsiteX29" fmla="*/ 795458 w 3154215"/>
                <a:gd name="connsiteY29" fmla="*/ 9065 h 1650246"/>
                <a:gd name="connsiteX0" fmla="*/ 0 w 3154215"/>
                <a:gd name="connsiteY0" fmla="*/ 509439 h 1650246"/>
                <a:gd name="connsiteX1" fmla="*/ 10932 w 3154215"/>
                <a:gd name="connsiteY1" fmla="*/ 544262 h 1650246"/>
                <a:gd name="connsiteX2" fmla="*/ 7183 w 3154215"/>
                <a:gd name="connsiteY2" fmla="*/ 534564 h 1650246"/>
                <a:gd name="connsiteX3" fmla="*/ 0 w 3154215"/>
                <a:gd name="connsiteY3" fmla="*/ 509439 h 1650246"/>
                <a:gd name="connsiteX4" fmla="*/ 894341 w 3154215"/>
                <a:gd name="connsiteY4" fmla="*/ 384534 h 1650246"/>
                <a:gd name="connsiteX5" fmla="*/ 897970 w 3154215"/>
                <a:gd name="connsiteY5" fmla="*/ 391641 h 1650246"/>
                <a:gd name="connsiteX6" fmla="*/ 902367 w 3154215"/>
                <a:gd name="connsiteY6" fmla="*/ 397746 h 1650246"/>
                <a:gd name="connsiteX7" fmla="*/ 894341 w 3154215"/>
                <a:gd name="connsiteY7" fmla="*/ 384534 h 1650246"/>
                <a:gd name="connsiteX8" fmla="*/ 800755 w 3154215"/>
                <a:gd name="connsiteY8" fmla="*/ 98652 h 1650246"/>
                <a:gd name="connsiteX9" fmla="*/ 805324 w 3154215"/>
                <a:gd name="connsiteY9" fmla="*/ 126058 h 1650246"/>
                <a:gd name="connsiteX10" fmla="*/ 804819 w 3154215"/>
                <a:gd name="connsiteY10" fmla="*/ 120064 h 1650246"/>
                <a:gd name="connsiteX11" fmla="*/ 811413 w 3154215"/>
                <a:gd name="connsiteY11" fmla="*/ 163271 h 1650246"/>
                <a:gd name="connsiteX12" fmla="*/ 1561019 w 3154215"/>
                <a:gd name="connsiteY12" fmla="*/ 774217 h 1650246"/>
                <a:gd name="connsiteX13" fmla="*/ 2309360 w 3154215"/>
                <a:gd name="connsiteY13" fmla="*/ 168409 h 1650246"/>
                <a:gd name="connsiteX14" fmla="*/ 2320036 w 3154215"/>
                <a:gd name="connsiteY14" fmla="*/ 101427 h 1650246"/>
                <a:gd name="connsiteX15" fmla="*/ 3102291 w 3154215"/>
                <a:gd name="connsiteY15" fmla="*/ 553063 h 1650246"/>
                <a:gd name="connsiteX16" fmla="*/ 3143038 w 3154215"/>
                <a:gd name="connsiteY16" fmla="*/ 423274 h 1650246"/>
                <a:gd name="connsiteX17" fmla="*/ 3149435 w 3154215"/>
                <a:gd name="connsiteY17" fmla="*/ 394166 h 1650246"/>
                <a:gd name="connsiteX18" fmla="*/ 3154215 w 3154215"/>
                <a:gd name="connsiteY18" fmla="*/ 396761 h 1650246"/>
                <a:gd name="connsiteX19" fmla="*/ 1561019 w 3154215"/>
                <a:gd name="connsiteY19" fmla="*/ 1650246 h 1650246"/>
                <a:gd name="connsiteX20" fmla="*/ 1560794 w 3154215"/>
                <a:gd name="connsiteY20" fmla="*/ 1650236 h 1650246"/>
                <a:gd name="connsiteX21" fmla="*/ 1577953 w 3154215"/>
                <a:gd name="connsiteY21" fmla="*/ 1649369 h 1650246"/>
                <a:gd name="connsiteX22" fmla="*/ 1515761 w 3154215"/>
                <a:gd name="connsiteY22" fmla="*/ 1647980 h 1650246"/>
                <a:gd name="connsiteX23" fmla="*/ 1556640 w 3154215"/>
                <a:gd name="connsiteY23" fmla="*/ 1650045 h 1650246"/>
                <a:gd name="connsiteX24" fmla="*/ 1407963 w 3154215"/>
                <a:gd name="connsiteY24" fmla="*/ 1643203 h 1650246"/>
                <a:gd name="connsiteX25" fmla="*/ 59809 w 3154215"/>
                <a:gd name="connsiteY25" fmla="*/ 670697 h 1650246"/>
                <a:gd name="connsiteX26" fmla="*/ 14218 w 3154215"/>
                <a:gd name="connsiteY26" fmla="*/ 552761 h 1650246"/>
                <a:gd name="connsiteX27" fmla="*/ 800755 w 3154215"/>
                <a:gd name="connsiteY27" fmla="*/ 98652 h 1650246"/>
                <a:gd name="connsiteX28" fmla="*/ 795458 w 3154215"/>
                <a:gd name="connsiteY28" fmla="*/ 9065 h 1650246"/>
                <a:gd name="connsiteX29" fmla="*/ 796326 w 3154215"/>
                <a:gd name="connsiteY29" fmla="*/ 0 h 1650246"/>
                <a:gd name="connsiteX30" fmla="*/ 795868 w 3154215"/>
                <a:gd name="connsiteY30" fmla="*/ 9066 h 1650246"/>
                <a:gd name="connsiteX31" fmla="*/ 796479 w 3154215"/>
                <a:gd name="connsiteY31" fmla="*/ 21168 h 1650246"/>
                <a:gd name="connsiteX32" fmla="*/ 795458 w 3154215"/>
                <a:gd name="connsiteY32" fmla="*/ 9065 h 1650246"/>
                <a:gd name="connsiteX0" fmla="*/ 0 w 3154215"/>
                <a:gd name="connsiteY0" fmla="*/ 509439 h 1650246"/>
                <a:gd name="connsiteX1" fmla="*/ 10932 w 3154215"/>
                <a:gd name="connsiteY1" fmla="*/ 544262 h 1650246"/>
                <a:gd name="connsiteX2" fmla="*/ 7183 w 3154215"/>
                <a:gd name="connsiteY2" fmla="*/ 534564 h 1650246"/>
                <a:gd name="connsiteX3" fmla="*/ 0 w 3154215"/>
                <a:gd name="connsiteY3" fmla="*/ 509439 h 1650246"/>
                <a:gd name="connsiteX4" fmla="*/ 894341 w 3154215"/>
                <a:gd name="connsiteY4" fmla="*/ 384534 h 1650246"/>
                <a:gd name="connsiteX5" fmla="*/ 897970 w 3154215"/>
                <a:gd name="connsiteY5" fmla="*/ 391641 h 1650246"/>
                <a:gd name="connsiteX6" fmla="*/ 902367 w 3154215"/>
                <a:gd name="connsiteY6" fmla="*/ 397746 h 1650246"/>
                <a:gd name="connsiteX7" fmla="*/ 894341 w 3154215"/>
                <a:gd name="connsiteY7" fmla="*/ 384534 h 1650246"/>
                <a:gd name="connsiteX8" fmla="*/ 800755 w 3154215"/>
                <a:gd name="connsiteY8" fmla="*/ 98652 h 1650246"/>
                <a:gd name="connsiteX9" fmla="*/ 805324 w 3154215"/>
                <a:gd name="connsiteY9" fmla="*/ 126058 h 1650246"/>
                <a:gd name="connsiteX10" fmla="*/ 804819 w 3154215"/>
                <a:gd name="connsiteY10" fmla="*/ 120064 h 1650246"/>
                <a:gd name="connsiteX11" fmla="*/ 811413 w 3154215"/>
                <a:gd name="connsiteY11" fmla="*/ 163271 h 1650246"/>
                <a:gd name="connsiteX12" fmla="*/ 1561019 w 3154215"/>
                <a:gd name="connsiteY12" fmla="*/ 774217 h 1650246"/>
                <a:gd name="connsiteX13" fmla="*/ 2309360 w 3154215"/>
                <a:gd name="connsiteY13" fmla="*/ 168409 h 1650246"/>
                <a:gd name="connsiteX14" fmla="*/ 2320036 w 3154215"/>
                <a:gd name="connsiteY14" fmla="*/ 101427 h 1650246"/>
                <a:gd name="connsiteX15" fmla="*/ 3102291 w 3154215"/>
                <a:gd name="connsiteY15" fmla="*/ 553063 h 1650246"/>
                <a:gd name="connsiteX16" fmla="*/ 3143038 w 3154215"/>
                <a:gd name="connsiteY16" fmla="*/ 423274 h 1650246"/>
                <a:gd name="connsiteX17" fmla="*/ 3149435 w 3154215"/>
                <a:gd name="connsiteY17" fmla="*/ 394166 h 1650246"/>
                <a:gd name="connsiteX18" fmla="*/ 3154215 w 3154215"/>
                <a:gd name="connsiteY18" fmla="*/ 396761 h 1650246"/>
                <a:gd name="connsiteX19" fmla="*/ 1561019 w 3154215"/>
                <a:gd name="connsiteY19" fmla="*/ 1650246 h 1650246"/>
                <a:gd name="connsiteX20" fmla="*/ 1560794 w 3154215"/>
                <a:gd name="connsiteY20" fmla="*/ 1650236 h 1650246"/>
                <a:gd name="connsiteX21" fmla="*/ 1577953 w 3154215"/>
                <a:gd name="connsiteY21" fmla="*/ 1649369 h 1650246"/>
                <a:gd name="connsiteX22" fmla="*/ 1515761 w 3154215"/>
                <a:gd name="connsiteY22" fmla="*/ 1647980 h 1650246"/>
                <a:gd name="connsiteX23" fmla="*/ 1556640 w 3154215"/>
                <a:gd name="connsiteY23" fmla="*/ 1650045 h 1650246"/>
                <a:gd name="connsiteX24" fmla="*/ 1407963 w 3154215"/>
                <a:gd name="connsiteY24" fmla="*/ 1643203 h 1650246"/>
                <a:gd name="connsiteX25" fmla="*/ 59809 w 3154215"/>
                <a:gd name="connsiteY25" fmla="*/ 670697 h 1650246"/>
                <a:gd name="connsiteX26" fmla="*/ 14218 w 3154215"/>
                <a:gd name="connsiteY26" fmla="*/ 552761 h 1650246"/>
                <a:gd name="connsiteX27" fmla="*/ 800755 w 3154215"/>
                <a:gd name="connsiteY27" fmla="*/ 98652 h 1650246"/>
                <a:gd name="connsiteX28" fmla="*/ 796479 w 3154215"/>
                <a:gd name="connsiteY28" fmla="*/ 21168 h 1650246"/>
                <a:gd name="connsiteX29" fmla="*/ 796326 w 3154215"/>
                <a:gd name="connsiteY29" fmla="*/ 0 h 1650246"/>
                <a:gd name="connsiteX30" fmla="*/ 795868 w 3154215"/>
                <a:gd name="connsiteY30" fmla="*/ 9066 h 1650246"/>
                <a:gd name="connsiteX31" fmla="*/ 796479 w 3154215"/>
                <a:gd name="connsiteY31" fmla="*/ 21168 h 1650246"/>
                <a:gd name="connsiteX0" fmla="*/ 0 w 3154215"/>
                <a:gd name="connsiteY0" fmla="*/ 509439 h 1650246"/>
                <a:gd name="connsiteX1" fmla="*/ 10932 w 3154215"/>
                <a:gd name="connsiteY1" fmla="*/ 544262 h 1650246"/>
                <a:gd name="connsiteX2" fmla="*/ 7183 w 3154215"/>
                <a:gd name="connsiteY2" fmla="*/ 534564 h 1650246"/>
                <a:gd name="connsiteX3" fmla="*/ 0 w 3154215"/>
                <a:gd name="connsiteY3" fmla="*/ 509439 h 1650246"/>
                <a:gd name="connsiteX4" fmla="*/ 894341 w 3154215"/>
                <a:gd name="connsiteY4" fmla="*/ 384534 h 1650246"/>
                <a:gd name="connsiteX5" fmla="*/ 897970 w 3154215"/>
                <a:gd name="connsiteY5" fmla="*/ 391641 h 1650246"/>
                <a:gd name="connsiteX6" fmla="*/ 902367 w 3154215"/>
                <a:gd name="connsiteY6" fmla="*/ 397746 h 1650246"/>
                <a:gd name="connsiteX7" fmla="*/ 894341 w 3154215"/>
                <a:gd name="connsiteY7" fmla="*/ 384534 h 1650246"/>
                <a:gd name="connsiteX8" fmla="*/ 800755 w 3154215"/>
                <a:gd name="connsiteY8" fmla="*/ 98652 h 1650246"/>
                <a:gd name="connsiteX9" fmla="*/ 805324 w 3154215"/>
                <a:gd name="connsiteY9" fmla="*/ 126058 h 1650246"/>
                <a:gd name="connsiteX10" fmla="*/ 804819 w 3154215"/>
                <a:gd name="connsiteY10" fmla="*/ 120064 h 1650246"/>
                <a:gd name="connsiteX11" fmla="*/ 811413 w 3154215"/>
                <a:gd name="connsiteY11" fmla="*/ 163271 h 1650246"/>
                <a:gd name="connsiteX12" fmla="*/ 1561019 w 3154215"/>
                <a:gd name="connsiteY12" fmla="*/ 774217 h 1650246"/>
                <a:gd name="connsiteX13" fmla="*/ 2309360 w 3154215"/>
                <a:gd name="connsiteY13" fmla="*/ 168409 h 1650246"/>
                <a:gd name="connsiteX14" fmla="*/ 2320036 w 3154215"/>
                <a:gd name="connsiteY14" fmla="*/ 101427 h 1650246"/>
                <a:gd name="connsiteX15" fmla="*/ 3102291 w 3154215"/>
                <a:gd name="connsiteY15" fmla="*/ 553063 h 1650246"/>
                <a:gd name="connsiteX16" fmla="*/ 3143038 w 3154215"/>
                <a:gd name="connsiteY16" fmla="*/ 423274 h 1650246"/>
                <a:gd name="connsiteX17" fmla="*/ 3149435 w 3154215"/>
                <a:gd name="connsiteY17" fmla="*/ 394166 h 1650246"/>
                <a:gd name="connsiteX18" fmla="*/ 3154215 w 3154215"/>
                <a:gd name="connsiteY18" fmla="*/ 396761 h 1650246"/>
                <a:gd name="connsiteX19" fmla="*/ 1561019 w 3154215"/>
                <a:gd name="connsiteY19" fmla="*/ 1650246 h 1650246"/>
                <a:gd name="connsiteX20" fmla="*/ 1560794 w 3154215"/>
                <a:gd name="connsiteY20" fmla="*/ 1650236 h 1650246"/>
                <a:gd name="connsiteX21" fmla="*/ 1577953 w 3154215"/>
                <a:gd name="connsiteY21" fmla="*/ 1649369 h 1650246"/>
                <a:gd name="connsiteX22" fmla="*/ 1515761 w 3154215"/>
                <a:gd name="connsiteY22" fmla="*/ 1647980 h 1650246"/>
                <a:gd name="connsiteX23" fmla="*/ 1556640 w 3154215"/>
                <a:gd name="connsiteY23" fmla="*/ 1650045 h 1650246"/>
                <a:gd name="connsiteX24" fmla="*/ 1407963 w 3154215"/>
                <a:gd name="connsiteY24" fmla="*/ 1643203 h 1650246"/>
                <a:gd name="connsiteX25" fmla="*/ 59809 w 3154215"/>
                <a:gd name="connsiteY25" fmla="*/ 670697 h 1650246"/>
                <a:gd name="connsiteX26" fmla="*/ 14218 w 3154215"/>
                <a:gd name="connsiteY26" fmla="*/ 552761 h 1650246"/>
                <a:gd name="connsiteX27" fmla="*/ 800755 w 3154215"/>
                <a:gd name="connsiteY27" fmla="*/ 98652 h 1650246"/>
                <a:gd name="connsiteX28" fmla="*/ 795868 w 3154215"/>
                <a:gd name="connsiteY28" fmla="*/ 9066 h 1650246"/>
                <a:gd name="connsiteX29" fmla="*/ 796326 w 3154215"/>
                <a:gd name="connsiteY29" fmla="*/ 0 h 1650246"/>
                <a:gd name="connsiteX30" fmla="*/ 795868 w 3154215"/>
                <a:gd name="connsiteY30" fmla="*/ 9066 h 1650246"/>
                <a:gd name="connsiteX0" fmla="*/ 0 w 3154215"/>
                <a:gd name="connsiteY0" fmla="*/ 410787 h 1551594"/>
                <a:gd name="connsiteX1" fmla="*/ 10932 w 3154215"/>
                <a:gd name="connsiteY1" fmla="*/ 445610 h 1551594"/>
                <a:gd name="connsiteX2" fmla="*/ 7183 w 3154215"/>
                <a:gd name="connsiteY2" fmla="*/ 435912 h 1551594"/>
                <a:gd name="connsiteX3" fmla="*/ 0 w 3154215"/>
                <a:gd name="connsiteY3" fmla="*/ 410787 h 1551594"/>
                <a:gd name="connsiteX4" fmla="*/ 894341 w 3154215"/>
                <a:gd name="connsiteY4" fmla="*/ 285882 h 1551594"/>
                <a:gd name="connsiteX5" fmla="*/ 897970 w 3154215"/>
                <a:gd name="connsiteY5" fmla="*/ 292989 h 1551594"/>
                <a:gd name="connsiteX6" fmla="*/ 902367 w 3154215"/>
                <a:gd name="connsiteY6" fmla="*/ 299094 h 1551594"/>
                <a:gd name="connsiteX7" fmla="*/ 894341 w 3154215"/>
                <a:gd name="connsiteY7" fmla="*/ 285882 h 1551594"/>
                <a:gd name="connsiteX8" fmla="*/ 800755 w 3154215"/>
                <a:gd name="connsiteY8" fmla="*/ 0 h 1551594"/>
                <a:gd name="connsiteX9" fmla="*/ 805324 w 3154215"/>
                <a:gd name="connsiteY9" fmla="*/ 27406 h 1551594"/>
                <a:gd name="connsiteX10" fmla="*/ 804819 w 3154215"/>
                <a:gd name="connsiteY10" fmla="*/ 21412 h 1551594"/>
                <a:gd name="connsiteX11" fmla="*/ 811413 w 3154215"/>
                <a:gd name="connsiteY11" fmla="*/ 64619 h 1551594"/>
                <a:gd name="connsiteX12" fmla="*/ 1561019 w 3154215"/>
                <a:gd name="connsiteY12" fmla="*/ 675565 h 1551594"/>
                <a:gd name="connsiteX13" fmla="*/ 2309360 w 3154215"/>
                <a:gd name="connsiteY13" fmla="*/ 69757 h 1551594"/>
                <a:gd name="connsiteX14" fmla="*/ 2320036 w 3154215"/>
                <a:gd name="connsiteY14" fmla="*/ 2775 h 1551594"/>
                <a:gd name="connsiteX15" fmla="*/ 3102291 w 3154215"/>
                <a:gd name="connsiteY15" fmla="*/ 454411 h 1551594"/>
                <a:gd name="connsiteX16" fmla="*/ 3143038 w 3154215"/>
                <a:gd name="connsiteY16" fmla="*/ 324622 h 1551594"/>
                <a:gd name="connsiteX17" fmla="*/ 3149435 w 3154215"/>
                <a:gd name="connsiteY17" fmla="*/ 295514 h 1551594"/>
                <a:gd name="connsiteX18" fmla="*/ 3154215 w 3154215"/>
                <a:gd name="connsiteY18" fmla="*/ 298109 h 1551594"/>
                <a:gd name="connsiteX19" fmla="*/ 1561019 w 3154215"/>
                <a:gd name="connsiteY19" fmla="*/ 1551594 h 1551594"/>
                <a:gd name="connsiteX20" fmla="*/ 1560794 w 3154215"/>
                <a:gd name="connsiteY20" fmla="*/ 1551584 h 1551594"/>
                <a:gd name="connsiteX21" fmla="*/ 1577953 w 3154215"/>
                <a:gd name="connsiteY21" fmla="*/ 1550717 h 1551594"/>
                <a:gd name="connsiteX22" fmla="*/ 1515761 w 3154215"/>
                <a:gd name="connsiteY22" fmla="*/ 1549328 h 1551594"/>
                <a:gd name="connsiteX23" fmla="*/ 1556640 w 3154215"/>
                <a:gd name="connsiteY23" fmla="*/ 1551393 h 1551594"/>
                <a:gd name="connsiteX24" fmla="*/ 1407963 w 3154215"/>
                <a:gd name="connsiteY24" fmla="*/ 1544551 h 1551594"/>
                <a:gd name="connsiteX25" fmla="*/ 59809 w 3154215"/>
                <a:gd name="connsiteY25" fmla="*/ 572045 h 1551594"/>
                <a:gd name="connsiteX26" fmla="*/ 14218 w 3154215"/>
                <a:gd name="connsiteY26" fmla="*/ 454109 h 1551594"/>
                <a:gd name="connsiteX27" fmla="*/ 800755 w 3154215"/>
                <a:gd name="connsiteY27" fmla="*/ 0 h 1551594"/>
                <a:gd name="connsiteX0" fmla="*/ 0 w 3147032"/>
                <a:gd name="connsiteY0" fmla="*/ 435912 h 1551594"/>
                <a:gd name="connsiteX1" fmla="*/ 3749 w 3147032"/>
                <a:gd name="connsiteY1" fmla="*/ 445610 h 1551594"/>
                <a:gd name="connsiteX2" fmla="*/ 0 w 3147032"/>
                <a:gd name="connsiteY2" fmla="*/ 435912 h 1551594"/>
                <a:gd name="connsiteX3" fmla="*/ 887158 w 3147032"/>
                <a:gd name="connsiteY3" fmla="*/ 285882 h 1551594"/>
                <a:gd name="connsiteX4" fmla="*/ 890787 w 3147032"/>
                <a:gd name="connsiteY4" fmla="*/ 292989 h 1551594"/>
                <a:gd name="connsiteX5" fmla="*/ 895184 w 3147032"/>
                <a:gd name="connsiteY5" fmla="*/ 299094 h 1551594"/>
                <a:gd name="connsiteX6" fmla="*/ 887158 w 3147032"/>
                <a:gd name="connsiteY6" fmla="*/ 285882 h 1551594"/>
                <a:gd name="connsiteX7" fmla="*/ 793572 w 3147032"/>
                <a:gd name="connsiteY7" fmla="*/ 0 h 1551594"/>
                <a:gd name="connsiteX8" fmla="*/ 798141 w 3147032"/>
                <a:gd name="connsiteY8" fmla="*/ 27406 h 1551594"/>
                <a:gd name="connsiteX9" fmla="*/ 797636 w 3147032"/>
                <a:gd name="connsiteY9" fmla="*/ 21412 h 1551594"/>
                <a:gd name="connsiteX10" fmla="*/ 804230 w 3147032"/>
                <a:gd name="connsiteY10" fmla="*/ 64619 h 1551594"/>
                <a:gd name="connsiteX11" fmla="*/ 1553836 w 3147032"/>
                <a:gd name="connsiteY11" fmla="*/ 675565 h 1551594"/>
                <a:gd name="connsiteX12" fmla="*/ 2302177 w 3147032"/>
                <a:gd name="connsiteY12" fmla="*/ 69757 h 1551594"/>
                <a:gd name="connsiteX13" fmla="*/ 2312853 w 3147032"/>
                <a:gd name="connsiteY13" fmla="*/ 2775 h 1551594"/>
                <a:gd name="connsiteX14" fmla="*/ 3095108 w 3147032"/>
                <a:gd name="connsiteY14" fmla="*/ 454411 h 1551594"/>
                <a:gd name="connsiteX15" fmla="*/ 3135855 w 3147032"/>
                <a:gd name="connsiteY15" fmla="*/ 324622 h 1551594"/>
                <a:gd name="connsiteX16" fmla="*/ 3142252 w 3147032"/>
                <a:gd name="connsiteY16" fmla="*/ 295514 h 1551594"/>
                <a:gd name="connsiteX17" fmla="*/ 3147032 w 3147032"/>
                <a:gd name="connsiteY17" fmla="*/ 298109 h 1551594"/>
                <a:gd name="connsiteX18" fmla="*/ 1553836 w 3147032"/>
                <a:gd name="connsiteY18" fmla="*/ 1551594 h 1551594"/>
                <a:gd name="connsiteX19" fmla="*/ 1553611 w 3147032"/>
                <a:gd name="connsiteY19" fmla="*/ 1551584 h 1551594"/>
                <a:gd name="connsiteX20" fmla="*/ 1570770 w 3147032"/>
                <a:gd name="connsiteY20" fmla="*/ 1550717 h 1551594"/>
                <a:gd name="connsiteX21" fmla="*/ 1508578 w 3147032"/>
                <a:gd name="connsiteY21" fmla="*/ 1549328 h 1551594"/>
                <a:gd name="connsiteX22" fmla="*/ 1549457 w 3147032"/>
                <a:gd name="connsiteY22" fmla="*/ 1551393 h 1551594"/>
                <a:gd name="connsiteX23" fmla="*/ 1400780 w 3147032"/>
                <a:gd name="connsiteY23" fmla="*/ 1544551 h 1551594"/>
                <a:gd name="connsiteX24" fmla="*/ 52626 w 3147032"/>
                <a:gd name="connsiteY24" fmla="*/ 572045 h 1551594"/>
                <a:gd name="connsiteX25" fmla="*/ 7035 w 3147032"/>
                <a:gd name="connsiteY25" fmla="*/ 454109 h 1551594"/>
                <a:gd name="connsiteX26" fmla="*/ 793572 w 3147032"/>
                <a:gd name="connsiteY26" fmla="*/ 0 h 1551594"/>
                <a:gd name="connsiteX0" fmla="*/ 880123 w 3139997"/>
                <a:gd name="connsiteY0" fmla="*/ 285882 h 1551594"/>
                <a:gd name="connsiteX1" fmla="*/ 883752 w 3139997"/>
                <a:gd name="connsiteY1" fmla="*/ 292989 h 1551594"/>
                <a:gd name="connsiteX2" fmla="*/ 888149 w 3139997"/>
                <a:gd name="connsiteY2" fmla="*/ 299094 h 1551594"/>
                <a:gd name="connsiteX3" fmla="*/ 880123 w 3139997"/>
                <a:gd name="connsiteY3" fmla="*/ 285882 h 1551594"/>
                <a:gd name="connsiteX4" fmla="*/ 786537 w 3139997"/>
                <a:gd name="connsiteY4" fmla="*/ 0 h 1551594"/>
                <a:gd name="connsiteX5" fmla="*/ 791106 w 3139997"/>
                <a:gd name="connsiteY5" fmla="*/ 27406 h 1551594"/>
                <a:gd name="connsiteX6" fmla="*/ 790601 w 3139997"/>
                <a:gd name="connsiteY6" fmla="*/ 21412 h 1551594"/>
                <a:gd name="connsiteX7" fmla="*/ 797195 w 3139997"/>
                <a:gd name="connsiteY7" fmla="*/ 64619 h 1551594"/>
                <a:gd name="connsiteX8" fmla="*/ 1546801 w 3139997"/>
                <a:gd name="connsiteY8" fmla="*/ 675565 h 1551594"/>
                <a:gd name="connsiteX9" fmla="*/ 2295142 w 3139997"/>
                <a:gd name="connsiteY9" fmla="*/ 69757 h 1551594"/>
                <a:gd name="connsiteX10" fmla="*/ 2305818 w 3139997"/>
                <a:gd name="connsiteY10" fmla="*/ 2775 h 1551594"/>
                <a:gd name="connsiteX11" fmla="*/ 3088073 w 3139997"/>
                <a:gd name="connsiteY11" fmla="*/ 454411 h 1551594"/>
                <a:gd name="connsiteX12" fmla="*/ 3128820 w 3139997"/>
                <a:gd name="connsiteY12" fmla="*/ 324622 h 1551594"/>
                <a:gd name="connsiteX13" fmla="*/ 3135217 w 3139997"/>
                <a:gd name="connsiteY13" fmla="*/ 295514 h 1551594"/>
                <a:gd name="connsiteX14" fmla="*/ 3139997 w 3139997"/>
                <a:gd name="connsiteY14" fmla="*/ 298109 h 1551594"/>
                <a:gd name="connsiteX15" fmla="*/ 1546801 w 3139997"/>
                <a:gd name="connsiteY15" fmla="*/ 1551594 h 1551594"/>
                <a:gd name="connsiteX16" fmla="*/ 1546576 w 3139997"/>
                <a:gd name="connsiteY16" fmla="*/ 1551584 h 1551594"/>
                <a:gd name="connsiteX17" fmla="*/ 1563735 w 3139997"/>
                <a:gd name="connsiteY17" fmla="*/ 1550717 h 1551594"/>
                <a:gd name="connsiteX18" fmla="*/ 1501543 w 3139997"/>
                <a:gd name="connsiteY18" fmla="*/ 1549328 h 1551594"/>
                <a:gd name="connsiteX19" fmla="*/ 1542422 w 3139997"/>
                <a:gd name="connsiteY19" fmla="*/ 1551393 h 1551594"/>
                <a:gd name="connsiteX20" fmla="*/ 1393745 w 3139997"/>
                <a:gd name="connsiteY20" fmla="*/ 1544551 h 1551594"/>
                <a:gd name="connsiteX21" fmla="*/ 45591 w 3139997"/>
                <a:gd name="connsiteY21" fmla="*/ 572045 h 1551594"/>
                <a:gd name="connsiteX22" fmla="*/ 0 w 3139997"/>
                <a:gd name="connsiteY22" fmla="*/ 454109 h 1551594"/>
                <a:gd name="connsiteX23" fmla="*/ 786537 w 3139997"/>
                <a:gd name="connsiteY23" fmla="*/ 0 h 1551594"/>
                <a:gd name="connsiteX0" fmla="*/ 880123 w 3135217"/>
                <a:gd name="connsiteY0" fmla="*/ 285882 h 1551594"/>
                <a:gd name="connsiteX1" fmla="*/ 883752 w 3135217"/>
                <a:gd name="connsiteY1" fmla="*/ 292989 h 1551594"/>
                <a:gd name="connsiteX2" fmla="*/ 888149 w 3135217"/>
                <a:gd name="connsiteY2" fmla="*/ 299094 h 1551594"/>
                <a:gd name="connsiteX3" fmla="*/ 880123 w 3135217"/>
                <a:gd name="connsiteY3" fmla="*/ 285882 h 1551594"/>
                <a:gd name="connsiteX4" fmla="*/ 786537 w 3135217"/>
                <a:gd name="connsiteY4" fmla="*/ 0 h 1551594"/>
                <a:gd name="connsiteX5" fmla="*/ 791106 w 3135217"/>
                <a:gd name="connsiteY5" fmla="*/ 27406 h 1551594"/>
                <a:gd name="connsiteX6" fmla="*/ 790601 w 3135217"/>
                <a:gd name="connsiteY6" fmla="*/ 21412 h 1551594"/>
                <a:gd name="connsiteX7" fmla="*/ 797195 w 3135217"/>
                <a:gd name="connsiteY7" fmla="*/ 64619 h 1551594"/>
                <a:gd name="connsiteX8" fmla="*/ 1546801 w 3135217"/>
                <a:gd name="connsiteY8" fmla="*/ 675565 h 1551594"/>
                <a:gd name="connsiteX9" fmla="*/ 2295142 w 3135217"/>
                <a:gd name="connsiteY9" fmla="*/ 69757 h 1551594"/>
                <a:gd name="connsiteX10" fmla="*/ 2305818 w 3135217"/>
                <a:gd name="connsiteY10" fmla="*/ 2775 h 1551594"/>
                <a:gd name="connsiteX11" fmla="*/ 3088073 w 3135217"/>
                <a:gd name="connsiteY11" fmla="*/ 454411 h 1551594"/>
                <a:gd name="connsiteX12" fmla="*/ 3128820 w 3135217"/>
                <a:gd name="connsiteY12" fmla="*/ 324622 h 1551594"/>
                <a:gd name="connsiteX13" fmla="*/ 3135217 w 3135217"/>
                <a:gd name="connsiteY13" fmla="*/ 295514 h 1551594"/>
                <a:gd name="connsiteX14" fmla="*/ 3087546 w 3135217"/>
                <a:gd name="connsiteY14" fmla="*/ 460227 h 1551594"/>
                <a:gd name="connsiteX15" fmla="*/ 1546801 w 3135217"/>
                <a:gd name="connsiteY15" fmla="*/ 1551594 h 1551594"/>
                <a:gd name="connsiteX16" fmla="*/ 1546576 w 3135217"/>
                <a:gd name="connsiteY16" fmla="*/ 1551584 h 1551594"/>
                <a:gd name="connsiteX17" fmla="*/ 1563735 w 3135217"/>
                <a:gd name="connsiteY17" fmla="*/ 1550717 h 1551594"/>
                <a:gd name="connsiteX18" fmla="*/ 1501543 w 3135217"/>
                <a:gd name="connsiteY18" fmla="*/ 1549328 h 1551594"/>
                <a:gd name="connsiteX19" fmla="*/ 1542422 w 3135217"/>
                <a:gd name="connsiteY19" fmla="*/ 1551393 h 1551594"/>
                <a:gd name="connsiteX20" fmla="*/ 1393745 w 3135217"/>
                <a:gd name="connsiteY20" fmla="*/ 1544551 h 1551594"/>
                <a:gd name="connsiteX21" fmla="*/ 45591 w 3135217"/>
                <a:gd name="connsiteY21" fmla="*/ 572045 h 1551594"/>
                <a:gd name="connsiteX22" fmla="*/ 0 w 3135217"/>
                <a:gd name="connsiteY22" fmla="*/ 454109 h 1551594"/>
                <a:gd name="connsiteX23" fmla="*/ 786537 w 3135217"/>
                <a:gd name="connsiteY23" fmla="*/ 0 h 1551594"/>
                <a:gd name="connsiteX0" fmla="*/ 880123 w 3135217"/>
                <a:gd name="connsiteY0" fmla="*/ 285882 h 1551594"/>
                <a:gd name="connsiteX1" fmla="*/ 883752 w 3135217"/>
                <a:gd name="connsiteY1" fmla="*/ 292989 h 1551594"/>
                <a:gd name="connsiteX2" fmla="*/ 888149 w 3135217"/>
                <a:gd name="connsiteY2" fmla="*/ 299094 h 1551594"/>
                <a:gd name="connsiteX3" fmla="*/ 880123 w 3135217"/>
                <a:gd name="connsiteY3" fmla="*/ 285882 h 1551594"/>
                <a:gd name="connsiteX4" fmla="*/ 786537 w 3135217"/>
                <a:gd name="connsiteY4" fmla="*/ 0 h 1551594"/>
                <a:gd name="connsiteX5" fmla="*/ 791106 w 3135217"/>
                <a:gd name="connsiteY5" fmla="*/ 27406 h 1551594"/>
                <a:gd name="connsiteX6" fmla="*/ 790601 w 3135217"/>
                <a:gd name="connsiteY6" fmla="*/ 21412 h 1551594"/>
                <a:gd name="connsiteX7" fmla="*/ 797195 w 3135217"/>
                <a:gd name="connsiteY7" fmla="*/ 64619 h 1551594"/>
                <a:gd name="connsiteX8" fmla="*/ 1546801 w 3135217"/>
                <a:gd name="connsiteY8" fmla="*/ 675565 h 1551594"/>
                <a:gd name="connsiteX9" fmla="*/ 2295142 w 3135217"/>
                <a:gd name="connsiteY9" fmla="*/ 69757 h 1551594"/>
                <a:gd name="connsiteX10" fmla="*/ 2305818 w 3135217"/>
                <a:gd name="connsiteY10" fmla="*/ 2775 h 1551594"/>
                <a:gd name="connsiteX11" fmla="*/ 3088073 w 3135217"/>
                <a:gd name="connsiteY11" fmla="*/ 454411 h 1551594"/>
                <a:gd name="connsiteX12" fmla="*/ 3128820 w 3135217"/>
                <a:gd name="connsiteY12" fmla="*/ 324622 h 1551594"/>
                <a:gd name="connsiteX13" fmla="*/ 3135217 w 3135217"/>
                <a:gd name="connsiteY13" fmla="*/ 295514 h 1551594"/>
                <a:gd name="connsiteX14" fmla="*/ 3087546 w 3135217"/>
                <a:gd name="connsiteY14" fmla="*/ 460227 h 1551594"/>
                <a:gd name="connsiteX15" fmla="*/ 1546801 w 3135217"/>
                <a:gd name="connsiteY15" fmla="*/ 1551594 h 1551594"/>
                <a:gd name="connsiteX16" fmla="*/ 1546576 w 3135217"/>
                <a:gd name="connsiteY16" fmla="*/ 1551584 h 1551594"/>
                <a:gd name="connsiteX17" fmla="*/ 1563735 w 3135217"/>
                <a:gd name="connsiteY17" fmla="*/ 1550717 h 1551594"/>
                <a:gd name="connsiteX18" fmla="*/ 1501543 w 3135217"/>
                <a:gd name="connsiteY18" fmla="*/ 1549328 h 1551594"/>
                <a:gd name="connsiteX19" fmla="*/ 1542422 w 3135217"/>
                <a:gd name="connsiteY19" fmla="*/ 1551393 h 1551594"/>
                <a:gd name="connsiteX20" fmla="*/ 1393745 w 3135217"/>
                <a:gd name="connsiteY20" fmla="*/ 1544551 h 1551594"/>
                <a:gd name="connsiteX21" fmla="*/ 45591 w 3135217"/>
                <a:gd name="connsiteY21" fmla="*/ 572045 h 1551594"/>
                <a:gd name="connsiteX22" fmla="*/ 0 w 3135217"/>
                <a:gd name="connsiteY22" fmla="*/ 454109 h 1551594"/>
                <a:gd name="connsiteX23" fmla="*/ 786537 w 3135217"/>
                <a:gd name="connsiteY23" fmla="*/ 0 h 1551594"/>
                <a:gd name="connsiteX0" fmla="*/ 880123 w 3128821"/>
                <a:gd name="connsiteY0" fmla="*/ 285882 h 1551594"/>
                <a:gd name="connsiteX1" fmla="*/ 883752 w 3128821"/>
                <a:gd name="connsiteY1" fmla="*/ 292989 h 1551594"/>
                <a:gd name="connsiteX2" fmla="*/ 888149 w 3128821"/>
                <a:gd name="connsiteY2" fmla="*/ 299094 h 1551594"/>
                <a:gd name="connsiteX3" fmla="*/ 880123 w 3128821"/>
                <a:gd name="connsiteY3" fmla="*/ 285882 h 1551594"/>
                <a:gd name="connsiteX4" fmla="*/ 786537 w 3128821"/>
                <a:gd name="connsiteY4" fmla="*/ 0 h 1551594"/>
                <a:gd name="connsiteX5" fmla="*/ 791106 w 3128821"/>
                <a:gd name="connsiteY5" fmla="*/ 27406 h 1551594"/>
                <a:gd name="connsiteX6" fmla="*/ 790601 w 3128821"/>
                <a:gd name="connsiteY6" fmla="*/ 21412 h 1551594"/>
                <a:gd name="connsiteX7" fmla="*/ 797195 w 3128821"/>
                <a:gd name="connsiteY7" fmla="*/ 64619 h 1551594"/>
                <a:gd name="connsiteX8" fmla="*/ 1546801 w 3128821"/>
                <a:gd name="connsiteY8" fmla="*/ 675565 h 1551594"/>
                <a:gd name="connsiteX9" fmla="*/ 2295142 w 3128821"/>
                <a:gd name="connsiteY9" fmla="*/ 69757 h 1551594"/>
                <a:gd name="connsiteX10" fmla="*/ 2305818 w 3128821"/>
                <a:gd name="connsiteY10" fmla="*/ 2775 h 1551594"/>
                <a:gd name="connsiteX11" fmla="*/ 3088073 w 3128821"/>
                <a:gd name="connsiteY11" fmla="*/ 454411 h 1551594"/>
                <a:gd name="connsiteX12" fmla="*/ 3128820 w 3128821"/>
                <a:gd name="connsiteY12" fmla="*/ 324622 h 1551594"/>
                <a:gd name="connsiteX13" fmla="*/ 3092302 w 3128821"/>
                <a:gd name="connsiteY13" fmla="*/ 457632 h 1551594"/>
                <a:gd name="connsiteX14" fmla="*/ 3087546 w 3128821"/>
                <a:gd name="connsiteY14" fmla="*/ 460227 h 1551594"/>
                <a:gd name="connsiteX15" fmla="*/ 1546801 w 3128821"/>
                <a:gd name="connsiteY15" fmla="*/ 1551594 h 1551594"/>
                <a:gd name="connsiteX16" fmla="*/ 1546576 w 3128821"/>
                <a:gd name="connsiteY16" fmla="*/ 1551584 h 1551594"/>
                <a:gd name="connsiteX17" fmla="*/ 1563735 w 3128821"/>
                <a:gd name="connsiteY17" fmla="*/ 1550717 h 1551594"/>
                <a:gd name="connsiteX18" fmla="*/ 1501543 w 3128821"/>
                <a:gd name="connsiteY18" fmla="*/ 1549328 h 1551594"/>
                <a:gd name="connsiteX19" fmla="*/ 1542422 w 3128821"/>
                <a:gd name="connsiteY19" fmla="*/ 1551393 h 1551594"/>
                <a:gd name="connsiteX20" fmla="*/ 1393745 w 3128821"/>
                <a:gd name="connsiteY20" fmla="*/ 1544551 h 1551594"/>
                <a:gd name="connsiteX21" fmla="*/ 45591 w 3128821"/>
                <a:gd name="connsiteY21" fmla="*/ 572045 h 1551594"/>
                <a:gd name="connsiteX22" fmla="*/ 0 w 3128821"/>
                <a:gd name="connsiteY22" fmla="*/ 454109 h 1551594"/>
                <a:gd name="connsiteX23" fmla="*/ 786537 w 3128821"/>
                <a:gd name="connsiteY23" fmla="*/ 0 h 1551594"/>
                <a:gd name="connsiteX0" fmla="*/ 880123 w 3100209"/>
                <a:gd name="connsiteY0" fmla="*/ 285882 h 1551594"/>
                <a:gd name="connsiteX1" fmla="*/ 883752 w 3100209"/>
                <a:gd name="connsiteY1" fmla="*/ 292989 h 1551594"/>
                <a:gd name="connsiteX2" fmla="*/ 888149 w 3100209"/>
                <a:gd name="connsiteY2" fmla="*/ 299094 h 1551594"/>
                <a:gd name="connsiteX3" fmla="*/ 880123 w 3100209"/>
                <a:gd name="connsiteY3" fmla="*/ 285882 h 1551594"/>
                <a:gd name="connsiteX4" fmla="*/ 786537 w 3100209"/>
                <a:gd name="connsiteY4" fmla="*/ 0 h 1551594"/>
                <a:gd name="connsiteX5" fmla="*/ 791106 w 3100209"/>
                <a:gd name="connsiteY5" fmla="*/ 27406 h 1551594"/>
                <a:gd name="connsiteX6" fmla="*/ 790601 w 3100209"/>
                <a:gd name="connsiteY6" fmla="*/ 21412 h 1551594"/>
                <a:gd name="connsiteX7" fmla="*/ 797195 w 3100209"/>
                <a:gd name="connsiteY7" fmla="*/ 64619 h 1551594"/>
                <a:gd name="connsiteX8" fmla="*/ 1546801 w 3100209"/>
                <a:gd name="connsiteY8" fmla="*/ 675565 h 1551594"/>
                <a:gd name="connsiteX9" fmla="*/ 2295142 w 3100209"/>
                <a:gd name="connsiteY9" fmla="*/ 69757 h 1551594"/>
                <a:gd name="connsiteX10" fmla="*/ 2305818 w 3100209"/>
                <a:gd name="connsiteY10" fmla="*/ 2775 h 1551594"/>
                <a:gd name="connsiteX11" fmla="*/ 3088073 w 3100209"/>
                <a:gd name="connsiteY11" fmla="*/ 454411 h 1551594"/>
                <a:gd name="connsiteX12" fmla="*/ 3100209 w 3100209"/>
                <a:gd name="connsiteY12" fmla="*/ 439059 h 1551594"/>
                <a:gd name="connsiteX13" fmla="*/ 3092302 w 3100209"/>
                <a:gd name="connsiteY13" fmla="*/ 457632 h 1551594"/>
                <a:gd name="connsiteX14" fmla="*/ 3087546 w 3100209"/>
                <a:gd name="connsiteY14" fmla="*/ 460227 h 1551594"/>
                <a:gd name="connsiteX15" fmla="*/ 1546801 w 3100209"/>
                <a:gd name="connsiteY15" fmla="*/ 1551594 h 1551594"/>
                <a:gd name="connsiteX16" fmla="*/ 1546576 w 3100209"/>
                <a:gd name="connsiteY16" fmla="*/ 1551584 h 1551594"/>
                <a:gd name="connsiteX17" fmla="*/ 1563735 w 3100209"/>
                <a:gd name="connsiteY17" fmla="*/ 1550717 h 1551594"/>
                <a:gd name="connsiteX18" fmla="*/ 1501543 w 3100209"/>
                <a:gd name="connsiteY18" fmla="*/ 1549328 h 1551594"/>
                <a:gd name="connsiteX19" fmla="*/ 1542422 w 3100209"/>
                <a:gd name="connsiteY19" fmla="*/ 1551393 h 1551594"/>
                <a:gd name="connsiteX20" fmla="*/ 1393745 w 3100209"/>
                <a:gd name="connsiteY20" fmla="*/ 1544551 h 1551594"/>
                <a:gd name="connsiteX21" fmla="*/ 45591 w 3100209"/>
                <a:gd name="connsiteY21" fmla="*/ 572045 h 1551594"/>
                <a:gd name="connsiteX22" fmla="*/ 0 w 3100209"/>
                <a:gd name="connsiteY22" fmla="*/ 454109 h 1551594"/>
                <a:gd name="connsiteX23" fmla="*/ 786537 w 3100209"/>
                <a:gd name="connsiteY23" fmla="*/ 0 h 1551594"/>
                <a:gd name="connsiteX0" fmla="*/ 880123 w 3092302"/>
                <a:gd name="connsiteY0" fmla="*/ 285882 h 1551594"/>
                <a:gd name="connsiteX1" fmla="*/ 883752 w 3092302"/>
                <a:gd name="connsiteY1" fmla="*/ 292989 h 1551594"/>
                <a:gd name="connsiteX2" fmla="*/ 888149 w 3092302"/>
                <a:gd name="connsiteY2" fmla="*/ 299094 h 1551594"/>
                <a:gd name="connsiteX3" fmla="*/ 880123 w 3092302"/>
                <a:gd name="connsiteY3" fmla="*/ 285882 h 1551594"/>
                <a:gd name="connsiteX4" fmla="*/ 786537 w 3092302"/>
                <a:gd name="connsiteY4" fmla="*/ 0 h 1551594"/>
                <a:gd name="connsiteX5" fmla="*/ 791106 w 3092302"/>
                <a:gd name="connsiteY5" fmla="*/ 27406 h 1551594"/>
                <a:gd name="connsiteX6" fmla="*/ 790601 w 3092302"/>
                <a:gd name="connsiteY6" fmla="*/ 21412 h 1551594"/>
                <a:gd name="connsiteX7" fmla="*/ 797195 w 3092302"/>
                <a:gd name="connsiteY7" fmla="*/ 64619 h 1551594"/>
                <a:gd name="connsiteX8" fmla="*/ 1546801 w 3092302"/>
                <a:gd name="connsiteY8" fmla="*/ 675565 h 1551594"/>
                <a:gd name="connsiteX9" fmla="*/ 2295142 w 3092302"/>
                <a:gd name="connsiteY9" fmla="*/ 69757 h 1551594"/>
                <a:gd name="connsiteX10" fmla="*/ 2305818 w 3092302"/>
                <a:gd name="connsiteY10" fmla="*/ 2775 h 1551594"/>
                <a:gd name="connsiteX11" fmla="*/ 3088073 w 3092302"/>
                <a:gd name="connsiteY11" fmla="*/ 454411 h 1551594"/>
                <a:gd name="connsiteX12" fmla="*/ 3081136 w 3092302"/>
                <a:gd name="connsiteY12" fmla="*/ 462899 h 1551594"/>
                <a:gd name="connsiteX13" fmla="*/ 3092302 w 3092302"/>
                <a:gd name="connsiteY13" fmla="*/ 457632 h 1551594"/>
                <a:gd name="connsiteX14" fmla="*/ 3087546 w 3092302"/>
                <a:gd name="connsiteY14" fmla="*/ 460227 h 1551594"/>
                <a:gd name="connsiteX15" fmla="*/ 1546801 w 3092302"/>
                <a:gd name="connsiteY15" fmla="*/ 1551594 h 1551594"/>
                <a:gd name="connsiteX16" fmla="*/ 1546576 w 3092302"/>
                <a:gd name="connsiteY16" fmla="*/ 1551584 h 1551594"/>
                <a:gd name="connsiteX17" fmla="*/ 1563735 w 3092302"/>
                <a:gd name="connsiteY17" fmla="*/ 1550717 h 1551594"/>
                <a:gd name="connsiteX18" fmla="*/ 1501543 w 3092302"/>
                <a:gd name="connsiteY18" fmla="*/ 1549328 h 1551594"/>
                <a:gd name="connsiteX19" fmla="*/ 1542422 w 3092302"/>
                <a:gd name="connsiteY19" fmla="*/ 1551393 h 1551594"/>
                <a:gd name="connsiteX20" fmla="*/ 1393745 w 3092302"/>
                <a:gd name="connsiteY20" fmla="*/ 1544551 h 1551594"/>
                <a:gd name="connsiteX21" fmla="*/ 45591 w 3092302"/>
                <a:gd name="connsiteY21" fmla="*/ 572045 h 1551594"/>
                <a:gd name="connsiteX22" fmla="*/ 0 w 3092302"/>
                <a:gd name="connsiteY22" fmla="*/ 454109 h 1551594"/>
                <a:gd name="connsiteX23" fmla="*/ 786537 w 3092302"/>
                <a:gd name="connsiteY23" fmla="*/ 0 h 1551594"/>
                <a:gd name="connsiteX0" fmla="*/ 880123 w 3092302"/>
                <a:gd name="connsiteY0" fmla="*/ 285882 h 1551594"/>
                <a:gd name="connsiteX1" fmla="*/ 883752 w 3092302"/>
                <a:gd name="connsiteY1" fmla="*/ 292989 h 1551594"/>
                <a:gd name="connsiteX2" fmla="*/ 888149 w 3092302"/>
                <a:gd name="connsiteY2" fmla="*/ 299094 h 1551594"/>
                <a:gd name="connsiteX3" fmla="*/ 880123 w 3092302"/>
                <a:gd name="connsiteY3" fmla="*/ 285882 h 1551594"/>
                <a:gd name="connsiteX4" fmla="*/ 786537 w 3092302"/>
                <a:gd name="connsiteY4" fmla="*/ 0 h 1551594"/>
                <a:gd name="connsiteX5" fmla="*/ 791106 w 3092302"/>
                <a:gd name="connsiteY5" fmla="*/ 27406 h 1551594"/>
                <a:gd name="connsiteX6" fmla="*/ 790601 w 3092302"/>
                <a:gd name="connsiteY6" fmla="*/ 21412 h 1551594"/>
                <a:gd name="connsiteX7" fmla="*/ 797195 w 3092302"/>
                <a:gd name="connsiteY7" fmla="*/ 64619 h 1551594"/>
                <a:gd name="connsiteX8" fmla="*/ 1546801 w 3092302"/>
                <a:gd name="connsiteY8" fmla="*/ 675565 h 1551594"/>
                <a:gd name="connsiteX9" fmla="*/ 2295142 w 3092302"/>
                <a:gd name="connsiteY9" fmla="*/ 69757 h 1551594"/>
                <a:gd name="connsiteX10" fmla="*/ 2305818 w 3092302"/>
                <a:gd name="connsiteY10" fmla="*/ 2775 h 1551594"/>
                <a:gd name="connsiteX11" fmla="*/ 3088073 w 3092302"/>
                <a:gd name="connsiteY11" fmla="*/ 454411 h 1551594"/>
                <a:gd name="connsiteX12" fmla="*/ 3081136 w 3092302"/>
                <a:gd name="connsiteY12" fmla="*/ 462899 h 1551594"/>
                <a:gd name="connsiteX13" fmla="*/ 3092302 w 3092302"/>
                <a:gd name="connsiteY13" fmla="*/ 457632 h 1551594"/>
                <a:gd name="connsiteX14" fmla="*/ 3087546 w 3092302"/>
                <a:gd name="connsiteY14" fmla="*/ 460227 h 1551594"/>
                <a:gd name="connsiteX15" fmla="*/ 1546801 w 3092302"/>
                <a:gd name="connsiteY15" fmla="*/ 1551594 h 1551594"/>
                <a:gd name="connsiteX16" fmla="*/ 1546576 w 3092302"/>
                <a:gd name="connsiteY16" fmla="*/ 1551584 h 1551594"/>
                <a:gd name="connsiteX17" fmla="*/ 1563735 w 3092302"/>
                <a:gd name="connsiteY17" fmla="*/ 1550717 h 1551594"/>
                <a:gd name="connsiteX18" fmla="*/ 1501543 w 3092302"/>
                <a:gd name="connsiteY18" fmla="*/ 1549328 h 1551594"/>
                <a:gd name="connsiteX19" fmla="*/ 1542422 w 3092302"/>
                <a:gd name="connsiteY19" fmla="*/ 1551393 h 1551594"/>
                <a:gd name="connsiteX20" fmla="*/ 1393745 w 3092302"/>
                <a:gd name="connsiteY20" fmla="*/ 1544551 h 1551594"/>
                <a:gd name="connsiteX21" fmla="*/ 45591 w 3092302"/>
                <a:gd name="connsiteY21" fmla="*/ 572045 h 1551594"/>
                <a:gd name="connsiteX22" fmla="*/ 0 w 3092302"/>
                <a:gd name="connsiteY22" fmla="*/ 454109 h 1551594"/>
                <a:gd name="connsiteX23" fmla="*/ 786537 w 3092302"/>
                <a:gd name="connsiteY23" fmla="*/ 0 h 1551594"/>
                <a:gd name="connsiteX0" fmla="*/ 880123 w 3092302"/>
                <a:gd name="connsiteY0" fmla="*/ 285882 h 1551594"/>
                <a:gd name="connsiteX1" fmla="*/ 883752 w 3092302"/>
                <a:gd name="connsiteY1" fmla="*/ 292989 h 1551594"/>
                <a:gd name="connsiteX2" fmla="*/ 888149 w 3092302"/>
                <a:gd name="connsiteY2" fmla="*/ 299094 h 1551594"/>
                <a:gd name="connsiteX3" fmla="*/ 880123 w 3092302"/>
                <a:gd name="connsiteY3" fmla="*/ 285882 h 1551594"/>
                <a:gd name="connsiteX4" fmla="*/ 786537 w 3092302"/>
                <a:gd name="connsiteY4" fmla="*/ 0 h 1551594"/>
                <a:gd name="connsiteX5" fmla="*/ 791106 w 3092302"/>
                <a:gd name="connsiteY5" fmla="*/ 27406 h 1551594"/>
                <a:gd name="connsiteX6" fmla="*/ 790601 w 3092302"/>
                <a:gd name="connsiteY6" fmla="*/ 21412 h 1551594"/>
                <a:gd name="connsiteX7" fmla="*/ 797195 w 3092302"/>
                <a:gd name="connsiteY7" fmla="*/ 64619 h 1551594"/>
                <a:gd name="connsiteX8" fmla="*/ 1546801 w 3092302"/>
                <a:gd name="connsiteY8" fmla="*/ 675565 h 1551594"/>
                <a:gd name="connsiteX9" fmla="*/ 2295142 w 3092302"/>
                <a:gd name="connsiteY9" fmla="*/ 69757 h 1551594"/>
                <a:gd name="connsiteX10" fmla="*/ 2305818 w 3092302"/>
                <a:gd name="connsiteY10" fmla="*/ 2775 h 1551594"/>
                <a:gd name="connsiteX11" fmla="*/ 3088073 w 3092302"/>
                <a:gd name="connsiteY11" fmla="*/ 454411 h 1551594"/>
                <a:gd name="connsiteX12" fmla="*/ 3081136 w 3092302"/>
                <a:gd name="connsiteY12" fmla="*/ 462899 h 1551594"/>
                <a:gd name="connsiteX13" fmla="*/ 3092302 w 3092302"/>
                <a:gd name="connsiteY13" fmla="*/ 457632 h 1551594"/>
                <a:gd name="connsiteX14" fmla="*/ 3087546 w 3092302"/>
                <a:gd name="connsiteY14" fmla="*/ 460227 h 1551594"/>
                <a:gd name="connsiteX15" fmla="*/ 1546801 w 3092302"/>
                <a:gd name="connsiteY15" fmla="*/ 1551594 h 1551594"/>
                <a:gd name="connsiteX16" fmla="*/ 1546576 w 3092302"/>
                <a:gd name="connsiteY16" fmla="*/ 1551584 h 1551594"/>
                <a:gd name="connsiteX17" fmla="*/ 1563735 w 3092302"/>
                <a:gd name="connsiteY17" fmla="*/ 1550717 h 1551594"/>
                <a:gd name="connsiteX18" fmla="*/ 1501543 w 3092302"/>
                <a:gd name="connsiteY18" fmla="*/ 1549328 h 1551594"/>
                <a:gd name="connsiteX19" fmla="*/ 1542422 w 3092302"/>
                <a:gd name="connsiteY19" fmla="*/ 1551393 h 1551594"/>
                <a:gd name="connsiteX20" fmla="*/ 1393745 w 3092302"/>
                <a:gd name="connsiteY20" fmla="*/ 1544551 h 1551594"/>
                <a:gd name="connsiteX21" fmla="*/ 45591 w 3092302"/>
                <a:gd name="connsiteY21" fmla="*/ 572045 h 1551594"/>
                <a:gd name="connsiteX22" fmla="*/ 0 w 3092302"/>
                <a:gd name="connsiteY22" fmla="*/ 454109 h 1551594"/>
                <a:gd name="connsiteX23" fmla="*/ 786537 w 3092302"/>
                <a:gd name="connsiteY23" fmla="*/ 0 h 155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92302" h="1551594">
                  <a:moveTo>
                    <a:pt x="880123" y="285882"/>
                  </a:moveTo>
                  <a:cubicBezTo>
                    <a:pt x="881105" y="288376"/>
                    <a:pt x="882422" y="290684"/>
                    <a:pt x="883752" y="292989"/>
                  </a:cubicBezTo>
                  <a:lnTo>
                    <a:pt x="888149" y="299094"/>
                  </a:lnTo>
                  <a:lnTo>
                    <a:pt x="880123" y="285882"/>
                  </a:lnTo>
                  <a:close/>
                  <a:moveTo>
                    <a:pt x="786537" y="0"/>
                  </a:moveTo>
                  <a:lnTo>
                    <a:pt x="791106" y="27406"/>
                  </a:lnTo>
                  <a:cubicBezTo>
                    <a:pt x="790938" y="25408"/>
                    <a:pt x="790769" y="23410"/>
                    <a:pt x="790601" y="21412"/>
                  </a:cubicBezTo>
                  <a:lnTo>
                    <a:pt x="797195" y="64619"/>
                  </a:lnTo>
                  <a:cubicBezTo>
                    <a:pt x="868542" y="413285"/>
                    <a:pt x="1177042" y="675565"/>
                    <a:pt x="1546801" y="675565"/>
                  </a:cubicBezTo>
                  <a:cubicBezTo>
                    <a:pt x="1914741" y="675565"/>
                    <a:pt x="2222023" y="415860"/>
                    <a:pt x="2295142" y="69757"/>
                  </a:cubicBezTo>
                  <a:lnTo>
                    <a:pt x="2305818" y="2775"/>
                  </a:lnTo>
                  <a:lnTo>
                    <a:pt x="3088073" y="454411"/>
                  </a:lnTo>
                  <a:cubicBezTo>
                    <a:pt x="3103491" y="411961"/>
                    <a:pt x="3069407" y="506944"/>
                    <a:pt x="3081136" y="462899"/>
                  </a:cubicBezTo>
                  <a:lnTo>
                    <a:pt x="3092302" y="457632"/>
                  </a:lnTo>
                  <a:lnTo>
                    <a:pt x="3087546" y="460227"/>
                  </a:lnTo>
                  <a:cubicBezTo>
                    <a:pt x="2875140" y="1041414"/>
                    <a:pt x="2319483" y="1551594"/>
                    <a:pt x="1546801" y="1551594"/>
                  </a:cubicBezTo>
                  <a:lnTo>
                    <a:pt x="1546576" y="1551584"/>
                  </a:lnTo>
                  <a:lnTo>
                    <a:pt x="1563735" y="1550717"/>
                  </a:lnTo>
                  <a:lnTo>
                    <a:pt x="1501543" y="1549328"/>
                  </a:lnTo>
                  <a:lnTo>
                    <a:pt x="1542422" y="1551393"/>
                  </a:lnTo>
                  <a:lnTo>
                    <a:pt x="1393745" y="1544551"/>
                  </a:lnTo>
                  <a:cubicBezTo>
                    <a:pt x="789032" y="1488624"/>
                    <a:pt x="279483" y="1104614"/>
                    <a:pt x="45591" y="572045"/>
                  </a:cubicBezTo>
                  <a:lnTo>
                    <a:pt x="0" y="454109"/>
                  </a:lnTo>
                  <a:lnTo>
                    <a:pt x="786537" y="0"/>
                  </a:lnTo>
                  <a:close/>
                </a:path>
              </a:pathLst>
            </a:cu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168" name="Freeform 167"/>
            <p:cNvSpPr/>
            <p:nvPr/>
          </p:nvSpPr>
          <p:spPr bwMode="auto">
            <a:xfrm>
              <a:off x="722304" y="1963674"/>
              <a:ext cx="1917141" cy="2550814"/>
            </a:xfrm>
            <a:custGeom>
              <a:avLst/>
              <a:gdLst>
                <a:gd name="connsiteX0" fmla="*/ 1596332 w 1658524"/>
                <a:gd name="connsiteY0" fmla="*/ 3280095 h 3282360"/>
                <a:gd name="connsiteX1" fmla="*/ 1658524 w 1658524"/>
                <a:gd name="connsiteY1" fmla="*/ 3281484 h 3282360"/>
                <a:gd name="connsiteX2" fmla="*/ 1641180 w 1658524"/>
                <a:gd name="connsiteY2" fmla="*/ 3282360 h 3282360"/>
                <a:gd name="connsiteX3" fmla="*/ 974912 w 1658524"/>
                <a:gd name="connsiteY3" fmla="*/ 2016649 h 3282360"/>
                <a:gd name="connsiteX4" fmla="*/ 982938 w 1658524"/>
                <a:gd name="connsiteY4" fmla="*/ 2029861 h 3282360"/>
                <a:gd name="connsiteX5" fmla="*/ 978541 w 1658524"/>
                <a:gd name="connsiteY5" fmla="*/ 2023756 h 3282360"/>
                <a:gd name="connsiteX6" fmla="*/ 974912 w 1658524"/>
                <a:gd name="connsiteY6" fmla="*/ 2016649 h 3282360"/>
                <a:gd name="connsiteX7" fmla="*/ 1634793 w 1658524"/>
                <a:gd name="connsiteY7" fmla="*/ 323 h 3282360"/>
                <a:gd name="connsiteX8" fmla="*/ 1634793 w 1658524"/>
                <a:gd name="connsiteY8" fmla="*/ 876089 h 3282360"/>
                <a:gd name="connsiteX9" fmla="*/ 1635948 w 1658524"/>
                <a:gd name="connsiteY9" fmla="*/ 876030 h 3282360"/>
                <a:gd name="connsiteX10" fmla="*/ 1638554 w 1658524"/>
                <a:gd name="connsiteY10" fmla="*/ 876162 h 3282360"/>
                <a:gd name="connsiteX11" fmla="*/ 1562948 w 1658524"/>
                <a:gd name="connsiteY11" fmla="*/ 879980 h 3282360"/>
                <a:gd name="connsiteX12" fmla="*/ 876029 w 1658524"/>
                <a:gd name="connsiteY12" fmla="*/ 1641180 h 3282360"/>
                <a:gd name="connsiteX13" fmla="*/ 885895 w 1658524"/>
                <a:gd name="connsiteY13" fmla="*/ 1758173 h 3282360"/>
                <a:gd name="connsiteX14" fmla="*/ 881326 w 1658524"/>
                <a:gd name="connsiteY14" fmla="*/ 1730767 h 3282360"/>
                <a:gd name="connsiteX15" fmla="*/ 94266 w 1658524"/>
                <a:gd name="connsiteY15" fmla="*/ 2185177 h 3282360"/>
                <a:gd name="connsiteX16" fmla="*/ 83587 w 1658524"/>
                <a:gd name="connsiteY16" fmla="*/ 2151160 h 3282360"/>
                <a:gd name="connsiteX17" fmla="*/ 80571 w 1658524"/>
                <a:gd name="connsiteY17" fmla="*/ 2141554 h 3282360"/>
                <a:gd name="connsiteX18" fmla="*/ 80572 w 1658524"/>
                <a:gd name="connsiteY18" fmla="*/ 2141559 h 3282360"/>
                <a:gd name="connsiteX19" fmla="*/ 53520 w 1658524"/>
                <a:gd name="connsiteY19" fmla="*/ 2055388 h 3282360"/>
                <a:gd name="connsiteX20" fmla="*/ 0 w 1658524"/>
                <a:gd name="connsiteY20" fmla="*/ 1641180 h 3282360"/>
                <a:gd name="connsiteX21" fmla="*/ 1473379 w 1658524"/>
                <a:gd name="connsiteY21" fmla="*/ 8473 h 3282360"/>
                <a:gd name="connsiteX22" fmla="*/ 1641180 w 1658524"/>
                <a:gd name="connsiteY22" fmla="*/ 0 h 3282360"/>
                <a:gd name="connsiteX23" fmla="*/ 1642335 w 1658524"/>
                <a:gd name="connsiteY23" fmla="*/ 59 h 3282360"/>
                <a:gd name="connsiteX24" fmla="*/ 1642335 w 1658524"/>
                <a:gd name="connsiteY24" fmla="*/ 324 h 3282360"/>
                <a:gd name="connsiteX25" fmla="*/ 1638554 w 1658524"/>
                <a:gd name="connsiteY25" fmla="*/ 133 h 3282360"/>
                <a:gd name="connsiteX0" fmla="*/ 1641180 w 1658524"/>
                <a:gd name="connsiteY0" fmla="*/ 3282360 h 3282360"/>
                <a:gd name="connsiteX1" fmla="*/ 1658524 w 1658524"/>
                <a:gd name="connsiteY1" fmla="*/ 3281484 h 3282360"/>
                <a:gd name="connsiteX2" fmla="*/ 1641180 w 1658524"/>
                <a:gd name="connsiteY2" fmla="*/ 3282360 h 3282360"/>
                <a:gd name="connsiteX3" fmla="*/ 974912 w 1658524"/>
                <a:gd name="connsiteY3" fmla="*/ 2016649 h 3282360"/>
                <a:gd name="connsiteX4" fmla="*/ 982938 w 1658524"/>
                <a:gd name="connsiteY4" fmla="*/ 2029861 h 3282360"/>
                <a:gd name="connsiteX5" fmla="*/ 978541 w 1658524"/>
                <a:gd name="connsiteY5" fmla="*/ 2023756 h 3282360"/>
                <a:gd name="connsiteX6" fmla="*/ 974912 w 1658524"/>
                <a:gd name="connsiteY6" fmla="*/ 2016649 h 3282360"/>
                <a:gd name="connsiteX7" fmla="*/ 1634793 w 1658524"/>
                <a:gd name="connsiteY7" fmla="*/ 323 h 3282360"/>
                <a:gd name="connsiteX8" fmla="*/ 1634793 w 1658524"/>
                <a:gd name="connsiteY8" fmla="*/ 876089 h 3282360"/>
                <a:gd name="connsiteX9" fmla="*/ 1635948 w 1658524"/>
                <a:gd name="connsiteY9" fmla="*/ 876030 h 3282360"/>
                <a:gd name="connsiteX10" fmla="*/ 1638554 w 1658524"/>
                <a:gd name="connsiteY10" fmla="*/ 876162 h 3282360"/>
                <a:gd name="connsiteX11" fmla="*/ 1562948 w 1658524"/>
                <a:gd name="connsiteY11" fmla="*/ 879980 h 3282360"/>
                <a:gd name="connsiteX12" fmla="*/ 876029 w 1658524"/>
                <a:gd name="connsiteY12" fmla="*/ 1641180 h 3282360"/>
                <a:gd name="connsiteX13" fmla="*/ 885895 w 1658524"/>
                <a:gd name="connsiteY13" fmla="*/ 1758173 h 3282360"/>
                <a:gd name="connsiteX14" fmla="*/ 881326 w 1658524"/>
                <a:gd name="connsiteY14" fmla="*/ 1730767 h 3282360"/>
                <a:gd name="connsiteX15" fmla="*/ 94266 w 1658524"/>
                <a:gd name="connsiteY15" fmla="*/ 2185177 h 3282360"/>
                <a:gd name="connsiteX16" fmla="*/ 83587 w 1658524"/>
                <a:gd name="connsiteY16" fmla="*/ 2151160 h 3282360"/>
                <a:gd name="connsiteX17" fmla="*/ 80571 w 1658524"/>
                <a:gd name="connsiteY17" fmla="*/ 2141554 h 3282360"/>
                <a:gd name="connsiteX18" fmla="*/ 80572 w 1658524"/>
                <a:gd name="connsiteY18" fmla="*/ 2141559 h 3282360"/>
                <a:gd name="connsiteX19" fmla="*/ 53520 w 1658524"/>
                <a:gd name="connsiteY19" fmla="*/ 2055388 h 3282360"/>
                <a:gd name="connsiteX20" fmla="*/ 0 w 1658524"/>
                <a:gd name="connsiteY20" fmla="*/ 1641180 h 3282360"/>
                <a:gd name="connsiteX21" fmla="*/ 1473379 w 1658524"/>
                <a:gd name="connsiteY21" fmla="*/ 8473 h 3282360"/>
                <a:gd name="connsiteX22" fmla="*/ 1634793 w 1658524"/>
                <a:gd name="connsiteY22" fmla="*/ 323 h 3282360"/>
                <a:gd name="connsiteX23" fmla="*/ 1641180 w 1658524"/>
                <a:gd name="connsiteY23" fmla="*/ 0 h 3282360"/>
                <a:gd name="connsiteX24" fmla="*/ 1642335 w 1658524"/>
                <a:gd name="connsiteY24" fmla="*/ 59 h 3282360"/>
                <a:gd name="connsiteX25" fmla="*/ 1642335 w 1658524"/>
                <a:gd name="connsiteY25" fmla="*/ 324 h 3282360"/>
                <a:gd name="connsiteX26" fmla="*/ 1638554 w 1658524"/>
                <a:gd name="connsiteY26" fmla="*/ 133 h 3282360"/>
                <a:gd name="connsiteX27" fmla="*/ 1641180 w 1658524"/>
                <a:gd name="connsiteY27" fmla="*/ 0 h 3282360"/>
                <a:gd name="connsiteX0" fmla="*/ 974912 w 1642335"/>
                <a:gd name="connsiteY0" fmla="*/ 2016649 h 2185177"/>
                <a:gd name="connsiteX1" fmla="*/ 982938 w 1642335"/>
                <a:gd name="connsiteY1" fmla="*/ 2029861 h 2185177"/>
                <a:gd name="connsiteX2" fmla="*/ 978541 w 1642335"/>
                <a:gd name="connsiteY2" fmla="*/ 2023756 h 2185177"/>
                <a:gd name="connsiteX3" fmla="*/ 974912 w 1642335"/>
                <a:gd name="connsiteY3" fmla="*/ 2016649 h 2185177"/>
                <a:gd name="connsiteX4" fmla="*/ 1634793 w 1642335"/>
                <a:gd name="connsiteY4" fmla="*/ 323 h 2185177"/>
                <a:gd name="connsiteX5" fmla="*/ 1634793 w 1642335"/>
                <a:gd name="connsiteY5" fmla="*/ 876089 h 2185177"/>
                <a:gd name="connsiteX6" fmla="*/ 1635948 w 1642335"/>
                <a:gd name="connsiteY6" fmla="*/ 876030 h 2185177"/>
                <a:gd name="connsiteX7" fmla="*/ 1638554 w 1642335"/>
                <a:gd name="connsiteY7" fmla="*/ 876162 h 2185177"/>
                <a:gd name="connsiteX8" fmla="*/ 1562948 w 1642335"/>
                <a:gd name="connsiteY8" fmla="*/ 879980 h 2185177"/>
                <a:gd name="connsiteX9" fmla="*/ 876029 w 1642335"/>
                <a:gd name="connsiteY9" fmla="*/ 1641180 h 2185177"/>
                <a:gd name="connsiteX10" fmla="*/ 885895 w 1642335"/>
                <a:gd name="connsiteY10" fmla="*/ 1758173 h 2185177"/>
                <a:gd name="connsiteX11" fmla="*/ 881326 w 1642335"/>
                <a:gd name="connsiteY11" fmla="*/ 1730767 h 2185177"/>
                <a:gd name="connsiteX12" fmla="*/ 94266 w 1642335"/>
                <a:gd name="connsiteY12" fmla="*/ 2185177 h 2185177"/>
                <a:gd name="connsiteX13" fmla="*/ 83587 w 1642335"/>
                <a:gd name="connsiteY13" fmla="*/ 2151160 h 2185177"/>
                <a:gd name="connsiteX14" fmla="*/ 80571 w 1642335"/>
                <a:gd name="connsiteY14" fmla="*/ 2141554 h 2185177"/>
                <a:gd name="connsiteX15" fmla="*/ 80572 w 1642335"/>
                <a:gd name="connsiteY15" fmla="*/ 2141559 h 2185177"/>
                <a:gd name="connsiteX16" fmla="*/ 53520 w 1642335"/>
                <a:gd name="connsiteY16" fmla="*/ 2055388 h 2185177"/>
                <a:gd name="connsiteX17" fmla="*/ 0 w 1642335"/>
                <a:gd name="connsiteY17" fmla="*/ 1641180 h 2185177"/>
                <a:gd name="connsiteX18" fmla="*/ 1473379 w 1642335"/>
                <a:gd name="connsiteY18" fmla="*/ 8473 h 2185177"/>
                <a:gd name="connsiteX19" fmla="*/ 1634793 w 1642335"/>
                <a:gd name="connsiteY19" fmla="*/ 323 h 2185177"/>
                <a:gd name="connsiteX20" fmla="*/ 1641180 w 1642335"/>
                <a:gd name="connsiteY20" fmla="*/ 0 h 2185177"/>
                <a:gd name="connsiteX21" fmla="*/ 1642335 w 1642335"/>
                <a:gd name="connsiteY21" fmla="*/ 59 h 2185177"/>
                <a:gd name="connsiteX22" fmla="*/ 1642335 w 1642335"/>
                <a:gd name="connsiteY22" fmla="*/ 324 h 2185177"/>
                <a:gd name="connsiteX23" fmla="*/ 1638554 w 1642335"/>
                <a:gd name="connsiteY23" fmla="*/ 133 h 2185177"/>
                <a:gd name="connsiteX24" fmla="*/ 1641180 w 1642335"/>
                <a:gd name="connsiteY24" fmla="*/ 0 h 2185177"/>
                <a:gd name="connsiteX0" fmla="*/ 978541 w 1642335"/>
                <a:gd name="connsiteY0" fmla="*/ 2023756 h 2185177"/>
                <a:gd name="connsiteX1" fmla="*/ 982938 w 1642335"/>
                <a:gd name="connsiteY1" fmla="*/ 2029861 h 2185177"/>
                <a:gd name="connsiteX2" fmla="*/ 978541 w 1642335"/>
                <a:gd name="connsiteY2" fmla="*/ 2023756 h 2185177"/>
                <a:gd name="connsiteX3" fmla="*/ 1634793 w 1642335"/>
                <a:gd name="connsiteY3" fmla="*/ 323 h 2185177"/>
                <a:gd name="connsiteX4" fmla="*/ 1634793 w 1642335"/>
                <a:gd name="connsiteY4" fmla="*/ 876089 h 2185177"/>
                <a:gd name="connsiteX5" fmla="*/ 1635948 w 1642335"/>
                <a:gd name="connsiteY5" fmla="*/ 876030 h 2185177"/>
                <a:gd name="connsiteX6" fmla="*/ 1638554 w 1642335"/>
                <a:gd name="connsiteY6" fmla="*/ 876162 h 2185177"/>
                <a:gd name="connsiteX7" fmla="*/ 1562948 w 1642335"/>
                <a:gd name="connsiteY7" fmla="*/ 879980 h 2185177"/>
                <a:gd name="connsiteX8" fmla="*/ 876029 w 1642335"/>
                <a:gd name="connsiteY8" fmla="*/ 1641180 h 2185177"/>
                <a:gd name="connsiteX9" fmla="*/ 885895 w 1642335"/>
                <a:gd name="connsiteY9" fmla="*/ 1758173 h 2185177"/>
                <a:gd name="connsiteX10" fmla="*/ 881326 w 1642335"/>
                <a:gd name="connsiteY10" fmla="*/ 1730767 h 2185177"/>
                <a:gd name="connsiteX11" fmla="*/ 94266 w 1642335"/>
                <a:gd name="connsiteY11" fmla="*/ 2185177 h 2185177"/>
                <a:gd name="connsiteX12" fmla="*/ 83587 w 1642335"/>
                <a:gd name="connsiteY12" fmla="*/ 2151160 h 2185177"/>
                <a:gd name="connsiteX13" fmla="*/ 80571 w 1642335"/>
                <a:gd name="connsiteY13" fmla="*/ 2141554 h 2185177"/>
                <a:gd name="connsiteX14" fmla="*/ 80572 w 1642335"/>
                <a:gd name="connsiteY14" fmla="*/ 2141559 h 2185177"/>
                <a:gd name="connsiteX15" fmla="*/ 53520 w 1642335"/>
                <a:gd name="connsiteY15" fmla="*/ 2055388 h 2185177"/>
                <a:gd name="connsiteX16" fmla="*/ 0 w 1642335"/>
                <a:gd name="connsiteY16" fmla="*/ 1641180 h 2185177"/>
                <a:gd name="connsiteX17" fmla="*/ 1473379 w 1642335"/>
                <a:gd name="connsiteY17" fmla="*/ 8473 h 2185177"/>
                <a:gd name="connsiteX18" fmla="*/ 1634793 w 1642335"/>
                <a:gd name="connsiteY18" fmla="*/ 323 h 2185177"/>
                <a:gd name="connsiteX19" fmla="*/ 1641180 w 1642335"/>
                <a:gd name="connsiteY19" fmla="*/ 0 h 2185177"/>
                <a:gd name="connsiteX20" fmla="*/ 1642335 w 1642335"/>
                <a:gd name="connsiteY20" fmla="*/ 59 h 2185177"/>
                <a:gd name="connsiteX21" fmla="*/ 1642335 w 1642335"/>
                <a:gd name="connsiteY21" fmla="*/ 324 h 2185177"/>
                <a:gd name="connsiteX22" fmla="*/ 1638554 w 1642335"/>
                <a:gd name="connsiteY22" fmla="*/ 133 h 2185177"/>
                <a:gd name="connsiteX23" fmla="*/ 1641180 w 1642335"/>
                <a:gd name="connsiteY23" fmla="*/ 0 h 2185177"/>
                <a:gd name="connsiteX0" fmla="*/ 1634793 w 1642335"/>
                <a:gd name="connsiteY0" fmla="*/ 323 h 2185177"/>
                <a:gd name="connsiteX1" fmla="*/ 1634793 w 1642335"/>
                <a:gd name="connsiteY1" fmla="*/ 876089 h 2185177"/>
                <a:gd name="connsiteX2" fmla="*/ 1635948 w 1642335"/>
                <a:gd name="connsiteY2" fmla="*/ 876030 h 2185177"/>
                <a:gd name="connsiteX3" fmla="*/ 1638554 w 1642335"/>
                <a:gd name="connsiteY3" fmla="*/ 876162 h 2185177"/>
                <a:gd name="connsiteX4" fmla="*/ 1562948 w 1642335"/>
                <a:gd name="connsiteY4" fmla="*/ 879980 h 2185177"/>
                <a:gd name="connsiteX5" fmla="*/ 876029 w 1642335"/>
                <a:gd name="connsiteY5" fmla="*/ 1641180 h 2185177"/>
                <a:gd name="connsiteX6" fmla="*/ 885895 w 1642335"/>
                <a:gd name="connsiteY6" fmla="*/ 1758173 h 2185177"/>
                <a:gd name="connsiteX7" fmla="*/ 881326 w 1642335"/>
                <a:gd name="connsiteY7" fmla="*/ 1730767 h 2185177"/>
                <a:gd name="connsiteX8" fmla="*/ 94266 w 1642335"/>
                <a:gd name="connsiteY8" fmla="*/ 2185177 h 2185177"/>
                <a:gd name="connsiteX9" fmla="*/ 83587 w 1642335"/>
                <a:gd name="connsiteY9" fmla="*/ 2151160 h 2185177"/>
                <a:gd name="connsiteX10" fmla="*/ 80571 w 1642335"/>
                <a:gd name="connsiteY10" fmla="*/ 2141554 h 2185177"/>
                <a:gd name="connsiteX11" fmla="*/ 80572 w 1642335"/>
                <a:gd name="connsiteY11" fmla="*/ 2141559 h 2185177"/>
                <a:gd name="connsiteX12" fmla="*/ 53520 w 1642335"/>
                <a:gd name="connsiteY12" fmla="*/ 2055388 h 2185177"/>
                <a:gd name="connsiteX13" fmla="*/ 0 w 1642335"/>
                <a:gd name="connsiteY13" fmla="*/ 1641180 h 2185177"/>
                <a:gd name="connsiteX14" fmla="*/ 1473379 w 1642335"/>
                <a:gd name="connsiteY14" fmla="*/ 8473 h 2185177"/>
                <a:gd name="connsiteX15" fmla="*/ 1634793 w 1642335"/>
                <a:gd name="connsiteY15" fmla="*/ 323 h 2185177"/>
                <a:gd name="connsiteX16" fmla="*/ 1641180 w 1642335"/>
                <a:gd name="connsiteY16" fmla="*/ 0 h 2185177"/>
                <a:gd name="connsiteX17" fmla="*/ 1642335 w 1642335"/>
                <a:gd name="connsiteY17" fmla="*/ 59 h 2185177"/>
                <a:gd name="connsiteX18" fmla="*/ 1642335 w 1642335"/>
                <a:gd name="connsiteY18" fmla="*/ 324 h 2185177"/>
                <a:gd name="connsiteX19" fmla="*/ 1638554 w 1642335"/>
                <a:gd name="connsiteY19" fmla="*/ 133 h 2185177"/>
                <a:gd name="connsiteX20" fmla="*/ 1641180 w 1642335"/>
                <a:gd name="connsiteY20" fmla="*/ 0 h 218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2335" h="2185177">
                  <a:moveTo>
                    <a:pt x="1634793" y="323"/>
                  </a:moveTo>
                  <a:lnTo>
                    <a:pt x="1634793" y="876089"/>
                  </a:lnTo>
                  <a:cubicBezTo>
                    <a:pt x="1635178" y="876030"/>
                    <a:pt x="1635563" y="876030"/>
                    <a:pt x="1635948" y="876030"/>
                  </a:cubicBezTo>
                  <a:lnTo>
                    <a:pt x="1638554" y="876162"/>
                  </a:lnTo>
                  <a:lnTo>
                    <a:pt x="1562948" y="879980"/>
                  </a:lnTo>
                  <a:cubicBezTo>
                    <a:pt x="1177116" y="919163"/>
                    <a:pt x="876029" y="1245010"/>
                    <a:pt x="876029" y="1641180"/>
                  </a:cubicBezTo>
                  <a:cubicBezTo>
                    <a:pt x="876029" y="1681011"/>
                    <a:pt x="879073" y="1720131"/>
                    <a:pt x="885895" y="1758173"/>
                  </a:cubicBezTo>
                  <a:lnTo>
                    <a:pt x="881326" y="1730767"/>
                  </a:lnTo>
                  <a:lnTo>
                    <a:pt x="94266" y="2185177"/>
                  </a:lnTo>
                  <a:lnTo>
                    <a:pt x="83587" y="2151160"/>
                  </a:lnTo>
                  <a:lnTo>
                    <a:pt x="80571" y="2141554"/>
                  </a:lnTo>
                  <a:cubicBezTo>
                    <a:pt x="80571" y="2141556"/>
                    <a:pt x="80572" y="2141557"/>
                    <a:pt x="80572" y="2141559"/>
                  </a:cubicBezTo>
                  <a:lnTo>
                    <a:pt x="53520" y="2055388"/>
                  </a:lnTo>
                  <a:cubicBezTo>
                    <a:pt x="18335" y="1923253"/>
                    <a:pt x="0" y="1784358"/>
                    <a:pt x="0" y="1641180"/>
                  </a:cubicBezTo>
                  <a:cubicBezTo>
                    <a:pt x="0" y="791432"/>
                    <a:pt x="645805" y="92518"/>
                    <a:pt x="1473379" y="8473"/>
                  </a:cubicBezTo>
                  <a:lnTo>
                    <a:pt x="1634793" y="323"/>
                  </a:lnTo>
                  <a:close/>
                  <a:moveTo>
                    <a:pt x="1641180" y="0"/>
                  </a:moveTo>
                  <a:lnTo>
                    <a:pt x="1642335" y="59"/>
                  </a:lnTo>
                  <a:lnTo>
                    <a:pt x="1642335" y="324"/>
                  </a:lnTo>
                  <a:lnTo>
                    <a:pt x="1638554" y="133"/>
                  </a:lnTo>
                  <a:lnTo>
                    <a:pt x="1641180" y="0"/>
                  </a:lnTo>
                  <a:close/>
                </a:path>
              </a:pathLst>
            </a:cu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169" name="Donut 28"/>
            <p:cNvSpPr/>
            <p:nvPr/>
          </p:nvSpPr>
          <p:spPr bwMode="auto">
            <a:xfrm flipH="1">
              <a:off x="2660053" y="1963674"/>
              <a:ext cx="1917141" cy="2550814"/>
            </a:xfrm>
            <a:custGeom>
              <a:avLst/>
              <a:gdLst>
                <a:gd name="connsiteX0" fmla="*/ 1966050 w 1986827"/>
                <a:gd name="connsiteY0" fmla="*/ 3932100 h 3932100"/>
                <a:gd name="connsiteX1" fmla="*/ 1986827 w 1986827"/>
                <a:gd name="connsiteY1" fmla="*/ 3931051 h 3932100"/>
                <a:gd name="connsiteX2" fmla="*/ 1966050 w 1986827"/>
                <a:gd name="connsiteY2" fmla="*/ 3932100 h 3932100"/>
                <a:gd name="connsiteX3" fmla="*/ 1167894 w 1986827"/>
                <a:gd name="connsiteY3" fmla="*/ 2415843 h 3932100"/>
                <a:gd name="connsiteX4" fmla="*/ 1177509 w 1986827"/>
                <a:gd name="connsiteY4" fmla="*/ 2431670 h 3932100"/>
                <a:gd name="connsiteX5" fmla="*/ 1172242 w 1986827"/>
                <a:gd name="connsiteY5" fmla="*/ 2424356 h 3932100"/>
                <a:gd name="connsiteX6" fmla="*/ 1167894 w 1986827"/>
                <a:gd name="connsiteY6" fmla="*/ 2415843 h 3932100"/>
                <a:gd name="connsiteX7" fmla="*/ 1966050 w 1986827"/>
                <a:gd name="connsiteY7" fmla="*/ 0 h 3932100"/>
                <a:gd name="connsiteX8" fmla="*/ 1967433 w 1986827"/>
                <a:gd name="connsiteY8" fmla="*/ 70 h 3932100"/>
                <a:gd name="connsiteX9" fmla="*/ 1967433 w 1986827"/>
                <a:gd name="connsiteY9" fmla="*/ 1049508 h 3932100"/>
                <a:gd name="connsiteX10" fmla="*/ 1966050 w 1986827"/>
                <a:gd name="connsiteY10" fmla="*/ 1049438 h 3932100"/>
                <a:gd name="connsiteX11" fmla="*/ 1049438 w 1986827"/>
                <a:gd name="connsiteY11" fmla="*/ 1966050 h 3932100"/>
                <a:gd name="connsiteX12" fmla="*/ 1061257 w 1986827"/>
                <a:gd name="connsiteY12" fmla="*/ 2106201 h 3932100"/>
                <a:gd name="connsiteX13" fmla="*/ 1055783 w 1986827"/>
                <a:gd name="connsiteY13" fmla="*/ 2073370 h 3932100"/>
                <a:gd name="connsiteX14" fmla="*/ 112926 w 1986827"/>
                <a:gd name="connsiteY14" fmla="*/ 2617730 h 3932100"/>
                <a:gd name="connsiteX15" fmla="*/ 0 w 1986827"/>
                <a:gd name="connsiteY15" fmla="*/ 1966050 h 3932100"/>
                <a:gd name="connsiteX16" fmla="*/ 1966050 w 1986827"/>
                <a:gd name="connsiteY16" fmla="*/ 0 h 3932100"/>
                <a:gd name="connsiteX0" fmla="*/ 1167894 w 1967433"/>
                <a:gd name="connsiteY0" fmla="*/ 2415843 h 2617729"/>
                <a:gd name="connsiteX1" fmla="*/ 1177509 w 1967433"/>
                <a:gd name="connsiteY1" fmla="*/ 2431670 h 2617729"/>
                <a:gd name="connsiteX2" fmla="*/ 1172242 w 1967433"/>
                <a:gd name="connsiteY2" fmla="*/ 2424356 h 2617729"/>
                <a:gd name="connsiteX3" fmla="*/ 1167894 w 1967433"/>
                <a:gd name="connsiteY3" fmla="*/ 2415843 h 2617729"/>
                <a:gd name="connsiteX4" fmla="*/ 1966050 w 1967433"/>
                <a:gd name="connsiteY4" fmla="*/ 0 h 2617729"/>
                <a:gd name="connsiteX5" fmla="*/ 1967433 w 1967433"/>
                <a:gd name="connsiteY5" fmla="*/ 70 h 2617729"/>
                <a:gd name="connsiteX6" fmla="*/ 1967433 w 1967433"/>
                <a:gd name="connsiteY6" fmla="*/ 1049508 h 2617729"/>
                <a:gd name="connsiteX7" fmla="*/ 1966050 w 1967433"/>
                <a:gd name="connsiteY7" fmla="*/ 1049438 h 2617729"/>
                <a:gd name="connsiteX8" fmla="*/ 1049438 w 1967433"/>
                <a:gd name="connsiteY8" fmla="*/ 1966050 h 2617729"/>
                <a:gd name="connsiteX9" fmla="*/ 1061257 w 1967433"/>
                <a:gd name="connsiteY9" fmla="*/ 2106201 h 2617729"/>
                <a:gd name="connsiteX10" fmla="*/ 1055783 w 1967433"/>
                <a:gd name="connsiteY10" fmla="*/ 2073370 h 2617729"/>
                <a:gd name="connsiteX11" fmla="*/ 112926 w 1967433"/>
                <a:gd name="connsiteY11" fmla="*/ 2617730 h 2617729"/>
                <a:gd name="connsiteX12" fmla="*/ 0 w 1967433"/>
                <a:gd name="connsiteY12" fmla="*/ 1966050 h 2617729"/>
                <a:gd name="connsiteX13" fmla="*/ 1966050 w 1967433"/>
                <a:gd name="connsiteY13" fmla="*/ 0 h 2617729"/>
                <a:gd name="connsiteX0" fmla="*/ 1172242 w 1967433"/>
                <a:gd name="connsiteY0" fmla="*/ 2424356 h 2617730"/>
                <a:gd name="connsiteX1" fmla="*/ 1177509 w 1967433"/>
                <a:gd name="connsiteY1" fmla="*/ 2431670 h 2617730"/>
                <a:gd name="connsiteX2" fmla="*/ 1172242 w 1967433"/>
                <a:gd name="connsiteY2" fmla="*/ 2424356 h 2617730"/>
                <a:gd name="connsiteX3" fmla="*/ 1966050 w 1967433"/>
                <a:gd name="connsiteY3" fmla="*/ 0 h 2617730"/>
                <a:gd name="connsiteX4" fmla="*/ 1967433 w 1967433"/>
                <a:gd name="connsiteY4" fmla="*/ 70 h 2617730"/>
                <a:gd name="connsiteX5" fmla="*/ 1967433 w 1967433"/>
                <a:gd name="connsiteY5" fmla="*/ 1049508 h 2617730"/>
                <a:gd name="connsiteX6" fmla="*/ 1966050 w 1967433"/>
                <a:gd name="connsiteY6" fmla="*/ 1049438 h 2617730"/>
                <a:gd name="connsiteX7" fmla="*/ 1049438 w 1967433"/>
                <a:gd name="connsiteY7" fmla="*/ 1966050 h 2617730"/>
                <a:gd name="connsiteX8" fmla="*/ 1061257 w 1967433"/>
                <a:gd name="connsiteY8" fmla="*/ 2106201 h 2617730"/>
                <a:gd name="connsiteX9" fmla="*/ 1055783 w 1967433"/>
                <a:gd name="connsiteY9" fmla="*/ 2073370 h 2617730"/>
                <a:gd name="connsiteX10" fmla="*/ 112926 w 1967433"/>
                <a:gd name="connsiteY10" fmla="*/ 2617730 h 2617730"/>
                <a:gd name="connsiteX11" fmla="*/ 0 w 1967433"/>
                <a:gd name="connsiteY11" fmla="*/ 1966050 h 2617730"/>
                <a:gd name="connsiteX12" fmla="*/ 1966050 w 1967433"/>
                <a:gd name="connsiteY12" fmla="*/ 0 h 2617730"/>
                <a:gd name="connsiteX0" fmla="*/ 1966050 w 1967433"/>
                <a:gd name="connsiteY0" fmla="*/ 0 h 2617730"/>
                <a:gd name="connsiteX1" fmla="*/ 1967433 w 1967433"/>
                <a:gd name="connsiteY1" fmla="*/ 70 h 2617730"/>
                <a:gd name="connsiteX2" fmla="*/ 1967433 w 1967433"/>
                <a:gd name="connsiteY2" fmla="*/ 1049508 h 2617730"/>
                <a:gd name="connsiteX3" fmla="*/ 1966050 w 1967433"/>
                <a:gd name="connsiteY3" fmla="*/ 1049438 h 2617730"/>
                <a:gd name="connsiteX4" fmla="*/ 1049438 w 1967433"/>
                <a:gd name="connsiteY4" fmla="*/ 1966050 h 2617730"/>
                <a:gd name="connsiteX5" fmla="*/ 1061257 w 1967433"/>
                <a:gd name="connsiteY5" fmla="*/ 2106201 h 2617730"/>
                <a:gd name="connsiteX6" fmla="*/ 1055783 w 1967433"/>
                <a:gd name="connsiteY6" fmla="*/ 2073370 h 2617730"/>
                <a:gd name="connsiteX7" fmla="*/ 112926 w 1967433"/>
                <a:gd name="connsiteY7" fmla="*/ 2617730 h 2617730"/>
                <a:gd name="connsiteX8" fmla="*/ 0 w 1967433"/>
                <a:gd name="connsiteY8" fmla="*/ 1966050 h 2617730"/>
                <a:gd name="connsiteX9" fmla="*/ 1966050 w 1967433"/>
                <a:gd name="connsiteY9" fmla="*/ 0 h 261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433" h="2617730">
                  <a:moveTo>
                    <a:pt x="1966050" y="0"/>
                  </a:moveTo>
                  <a:lnTo>
                    <a:pt x="1967433" y="70"/>
                  </a:lnTo>
                  <a:lnTo>
                    <a:pt x="1967433" y="1049508"/>
                  </a:lnTo>
                  <a:cubicBezTo>
                    <a:pt x="1966972" y="1049438"/>
                    <a:pt x="1966511" y="1049438"/>
                    <a:pt x="1966050" y="1049438"/>
                  </a:cubicBezTo>
                  <a:cubicBezTo>
                    <a:pt x="1459819" y="1049438"/>
                    <a:pt x="1049438" y="1459819"/>
                    <a:pt x="1049438" y="1966050"/>
                  </a:cubicBezTo>
                  <a:cubicBezTo>
                    <a:pt x="1049438" y="2013765"/>
                    <a:pt x="1053084" y="2060629"/>
                    <a:pt x="1061257" y="2106201"/>
                  </a:cubicBezTo>
                  <a:lnTo>
                    <a:pt x="1055783" y="2073370"/>
                  </a:lnTo>
                  <a:lnTo>
                    <a:pt x="112926" y="2617730"/>
                  </a:lnTo>
                  <a:cubicBezTo>
                    <a:pt x="39047" y="2414315"/>
                    <a:pt x="0" y="2194742"/>
                    <a:pt x="0" y="1966050"/>
                  </a:cubicBezTo>
                  <a:cubicBezTo>
                    <a:pt x="0" y="880231"/>
                    <a:pt x="880231" y="0"/>
                    <a:pt x="1966050" y="0"/>
                  </a:cubicBezTo>
                  <a:close/>
                </a:path>
              </a:pathLst>
            </a:cu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a:lnSpc>
                  <a:spcPct val="90000"/>
                </a:lnSpc>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170" name="Rectangle 169"/>
            <p:cNvSpPr/>
            <p:nvPr/>
          </p:nvSpPr>
          <p:spPr>
            <a:xfrm rot="18379697">
              <a:off x="1177313" y="2928326"/>
              <a:ext cx="2324695" cy="1589796"/>
            </a:xfrm>
            <a:prstGeom prst="rect">
              <a:avLst/>
            </a:prstGeom>
          </p:spPr>
          <p:txBody>
            <a:bodyPr wrap="square" anchor="ctr">
              <a:prstTxWarp prst="textArchUp">
                <a:avLst>
                  <a:gd name="adj" fmla="val 11674266"/>
                </a:avLst>
              </a:prstTxWarp>
              <a:spAutoFit/>
            </a:bodyPr>
            <a:lstStyle/>
            <a:p>
              <a:pPr algn="ctr">
                <a:lnSpc>
                  <a:spcPct val="90000"/>
                </a:lnSpc>
                <a:spcAft>
                  <a:spcPts val="0"/>
                </a:spcAft>
                <a:defRPr/>
              </a:pP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TRANSFORM </a:t>
              </a:r>
              <a:b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b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 ANALYZE</a:t>
              </a:r>
              <a:endPar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endParaRPr>
            </a:p>
          </p:txBody>
        </p:sp>
        <p:sp>
          <p:nvSpPr>
            <p:cNvPr id="171" name="Rectangle 170"/>
            <p:cNvSpPr/>
            <p:nvPr/>
          </p:nvSpPr>
          <p:spPr>
            <a:xfrm rot="3146089">
              <a:off x="1790414" y="2839867"/>
              <a:ext cx="2303776" cy="1589796"/>
            </a:xfrm>
            <a:prstGeom prst="rect">
              <a:avLst/>
            </a:prstGeom>
          </p:spPr>
          <p:txBody>
            <a:bodyPr wrap="square" anchor="ctr">
              <a:prstTxWarp prst="textArchUp">
                <a:avLst>
                  <a:gd name="adj" fmla="val 11674266"/>
                </a:avLst>
              </a:prstTxWarp>
              <a:spAutoFit/>
            </a:bodyPr>
            <a:lstStyle/>
            <a:p>
              <a:pPr algn="ctr">
                <a:lnSpc>
                  <a:spcPct val="90000"/>
                </a:lnSpc>
                <a:spcAft>
                  <a:spcPts val="0"/>
                </a:spcAft>
                <a:defRPr/>
              </a:pP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VISUALIZE </a:t>
              </a:r>
              <a:b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b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 DECIDE</a:t>
              </a:r>
              <a:endPar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endParaRPr>
            </a:p>
          </p:txBody>
        </p:sp>
        <p:sp>
          <p:nvSpPr>
            <p:cNvPr id="172" name="Rectangle 171"/>
            <p:cNvSpPr/>
            <p:nvPr/>
          </p:nvSpPr>
          <p:spPr>
            <a:xfrm>
              <a:off x="1419222" y="3591238"/>
              <a:ext cx="2303776" cy="1589796"/>
            </a:xfrm>
            <a:prstGeom prst="rect">
              <a:avLst/>
            </a:prstGeom>
          </p:spPr>
          <p:txBody>
            <a:bodyPr wrap="square" anchor="ctr">
              <a:prstTxWarp prst="textArchDown">
                <a:avLst/>
              </a:prstTxWarp>
              <a:spAutoFit/>
            </a:bodyPr>
            <a:lstStyle/>
            <a:p>
              <a:pPr algn="ctr">
                <a:lnSpc>
                  <a:spcPct val="90000"/>
                </a:lnSpc>
                <a:spcAft>
                  <a:spcPts val="0"/>
                </a:spcAft>
                <a:defRPr/>
              </a:pP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CAPTURE </a:t>
              </a:r>
              <a:b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br>
              <a:r>
                <a:rPr lang="en-US" dirty="0" smtClean="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rPr>
                <a:t>+ MANAGE</a:t>
              </a:r>
              <a:endParaRPr lang="en-US" dirty="0">
                <a:solidFill>
                  <a:srgbClr val="FFFFFF"/>
                </a:solidFill>
                <a:latin typeface="Segoe UI Semibold" panose="020B0702040204020203" pitchFamily="34" charset="0"/>
                <a:ea typeface="MS PGothic" panose="020B0600070205080204" pitchFamily="34" charset="-128"/>
                <a:cs typeface="Segoe UI Semibold" panose="020B0702040204020203" pitchFamily="34" charset="0"/>
              </a:endParaRPr>
            </a:p>
          </p:txBody>
        </p:sp>
        <p:sp>
          <p:nvSpPr>
            <p:cNvPr id="173" name="Arc 172"/>
            <p:cNvSpPr/>
            <p:nvPr/>
          </p:nvSpPr>
          <p:spPr>
            <a:xfrm>
              <a:off x="2006337" y="3257234"/>
              <a:ext cx="1280400" cy="1280400"/>
            </a:xfrm>
            <a:prstGeom prst="arc">
              <a:avLst>
                <a:gd name="adj1" fmla="val 16098641"/>
                <a:gd name="adj2" fmla="val 50874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sp>
          <p:nvSpPr>
            <p:cNvPr id="174" name="Arc 173"/>
            <p:cNvSpPr/>
            <p:nvPr/>
          </p:nvSpPr>
          <p:spPr>
            <a:xfrm>
              <a:off x="2006337" y="3257234"/>
              <a:ext cx="1280400" cy="1280400"/>
            </a:xfrm>
            <a:prstGeom prst="arc">
              <a:avLst>
                <a:gd name="adj1" fmla="val 5248846"/>
                <a:gd name="adj2" fmla="val 15958771"/>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solidFill>
                  <a:srgbClr val="000000"/>
                </a:solidFill>
              </a:endParaRPr>
            </a:p>
          </p:txBody>
        </p:sp>
      </p:grpSp>
      <p:sp>
        <p:nvSpPr>
          <p:cNvPr id="131" name="TextBox 130"/>
          <p:cNvSpPr txBox="1"/>
          <p:nvPr/>
        </p:nvSpPr>
        <p:spPr>
          <a:xfrm>
            <a:off x="4725651" y="5140106"/>
            <a:ext cx="3099473" cy="1413829"/>
          </a:xfrm>
          <a:prstGeom prst="rect">
            <a:avLst/>
          </a:prstGeom>
          <a:noFill/>
        </p:spPr>
        <p:txBody>
          <a:bodyPr wrap="square" lIns="182880" tIns="146304" rIns="182880" bIns="146304" rtlCol="0" anchor="t" anchorCtr="0">
            <a:noAutofit/>
          </a:bodyPr>
          <a:lstStyle/>
          <a:p>
            <a:pPr>
              <a:lnSpc>
                <a:spcPct val="90000"/>
              </a:lnSpc>
              <a:spcBef>
                <a:spcPts val="1200"/>
              </a:spcBef>
              <a:spcAft>
                <a:spcPts val="0"/>
              </a:spcAft>
            </a:pPr>
            <a:r>
              <a:rPr lang="en-US" sz="3600" dirty="0" smtClean="0">
                <a:solidFill>
                  <a:srgbClr val="0072C6"/>
                </a:solidFill>
                <a:latin typeface="Segoe UI Light"/>
              </a:rPr>
              <a:t>The Microsoft data platform</a:t>
            </a:r>
          </a:p>
        </p:txBody>
      </p:sp>
    </p:spTree>
    <p:extLst>
      <p:ext uri="{BB962C8B-B14F-4D97-AF65-F5344CB8AC3E}">
        <p14:creationId xmlns:p14="http://schemas.microsoft.com/office/powerpoint/2010/main" val="40334818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 1.46164E-6 L -0.31529 -0.04721 " pathEditMode="relative" rAng="0" ptsTypes="AA">
                                      <p:cBhvr>
                                        <p:cTn id="6" dur="1500" fill="hold"/>
                                        <p:tgtEl>
                                          <p:spTgt spid="163"/>
                                        </p:tgtEl>
                                        <p:attrNameLst>
                                          <p:attrName>ppt_x</p:attrName>
                                          <p:attrName>ppt_y</p:attrName>
                                        </p:attrNameLst>
                                      </p:cBhvr>
                                      <p:rCtr x="-15765" y="-2360"/>
                                    </p:animMotion>
                                  </p:childTnLst>
                                </p:cTn>
                              </p:par>
                              <p:par>
                                <p:cTn id="7" presetID="6" presetClass="emph" presetSubtype="0" fill="hold" nodeType="withEffect">
                                  <p:stCondLst>
                                    <p:cond delay="0"/>
                                  </p:stCondLst>
                                  <p:childTnLst>
                                    <p:animScale>
                                      <p:cBhvr>
                                        <p:cTn id="8" dur="1500" fill="hold"/>
                                        <p:tgtEl>
                                          <p:spTgt spid="163"/>
                                        </p:tgtEl>
                                      </p:cBhvr>
                                      <p:by x="80000" y="80000"/>
                                    </p:animScale>
                                  </p:childTnLst>
                                </p:cTn>
                              </p:par>
                              <p:par>
                                <p:cTn id="9" presetID="35" presetClass="path" presetSubtype="0" accel="50000" decel="50000" fill="hold" grpId="0" nodeType="withEffect">
                                  <p:stCondLst>
                                    <p:cond delay="0"/>
                                  </p:stCondLst>
                                  <p:childTnLst>
                                    <p:animMotion origin="layout" path="M 4.64641E-6 4.4167E-6 L -0.33304 4.4167E-6 " pathEditMode="relative" rAng="0" ptsTypes="AA">
                                      <p:cBhvr>
                                        <p:cTn id="10" dur="1500" fill="hold"/>
                                        <p:tgtEl>
                                          <p:spTgt spid="131"/>
                                        </p:tgtEl>
                                        <p:attrNameLst>
                                          <p:attrName>ppt_x</p:attrName>
                                          <p:attrName>ppt_y</p:attrName>
                                        </p:attrNameLst>
                                      </p:cBhvr>
                                      <p:rCtr x="-16658" y="0"/>
                                    </p:animMotion>
                                  </p:childTnLst>
                                </p:cTn>
                              </p:par>
                            </p:childTnLst>
                          </p:cTn>
                        </p:par>
                        <p:par>
                          <p:cTn id="11" fill="hold">
                            <p:stCondLst>
                              <p:cond delay="1500"/>
                            </p:stCondLst>
                            <p:childTnLst>
                              <p:par>
                                <p:cTn id="12" presetID="22" presetClass="entr" presetSubtype="8" fill="hold" nodeType="afterEffect">
                                  <p:stCondLst>
                                    <p:cond delay="0"/>
                                  </p:stCondLst>
                                  <p:childTnLst>
                                    <p:set>
                                      <p:cBhvr>
                                        <p:cTn id="13" dur="1" fill="hold">
                                          <p:stCondLst>
                                            <p:cond delay="0"/>
                                          </p:stCondLst>
                                        </p:cTn>
                                        <p:tgtEl>
                                          <p:spTgt spid="99"/>
                                        </p:tgtEl>
                                        <p:attrNameLst>
                                          <p:attrName>style.visibility</p:attrName>
                                        </p:attrNameLst>
                                      </p:cBhvr>
                                      <p:to>
                                        <p:strVal val="visible"/>
                                      </p:to>
                                    </p:set>
                                    <p:animEffect transition="in" filter="wipe(left)">
                                      <p:cBhvr>
                                        <p:cTn id="14" dur="10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274321" y="1632056"/>
          <a:ext cx="11850412" cy="3652355"/>
        </p:xfrm>
        <a:graphic>
          <a:graphicData uri="http://schemas.openxmlformats.org/drawingml/2006/table">
            <a:tbl>
              <a:tblPr/>
              <a:tblGrid>
                <a:gridCol w="1185041">
                  <a:extLst>
                    <a:ext uri="{9D8B030D-6E8A-4147-A177-3AD203B41FA5}">
                      <a16:colId xmlns:a16="http://schemas.microsoft.com/office/drawing/2014/main" xmlns="" val="20000"/>
                    </a:ext>
                  </a:extLst>
                </a:gridCol>
                <a:gridCol w="1030539">
                  <a:extLst>
                    <a:ext uri="{9D8B030D-6E8A-4147-A177-3AD203B41FA5}">
                      <a16:colId xmlns:a16="http://schemas.microsoft.com/office/drawing/2014/main" xmlns="" val="20001"/>
                    </a:ext>
                  </a:extLst>
                </a:gridCol>
                <a:gridCol w="1030539">
                  <a:extLst>
                    <a:ext uri="{9D8B030D-6E8A-4147-A177-3AD203B41FA5}">
                      <a16:colId xmlns:a16="http://schemas.microsoft.com/office/drawing/2014/main" xmlns="" val="20002"/>
                    </a:ext>
                  </a:extLst>
                </a:gridCol>
                <a:gridCol w="1030539">
                  <a:extLst>
                    <a:ext uri="{9D8B030D-6E8A-4147-A177-3AD203B41FA5}">
                      <a16:colId xmlns:a16="http://schemas.microsoft.com/office/drawing/2014/main" xmlns="" val="20003"/>
                    </a:ext>
                  </a:extLst>
                </a:gridCol>
                <a:gridCol w="1648547">
                  <a:extLst>
                    <a:ext uri="{9D8B030D-6E8A-4147-A177-3AD203B41FA5}">
                      <a16:colId xmlns:a16="http://schemas.microsoft.com/office/drawing/2014/main" xmlns="" val="20004"/>
                    </a:ext>
                  </a:extLst>
                </a:gridCol>
                <a:gridCol w="841617">
                  <a:extLst>
                    <a:ext uri="{9D8B030D-6E8A-4147-A177-3AD203B41FA5}">
                      <a16:colId xmlns:a16="http://schemas.microsoft.com/office/drawing/2014/main" xmlns="" val="20005"/>
                    </a:ext>
                  </a:extLst>
                </a:gridCol>
                <a:gridCol w="841617">
                  <a:extLst>
                    <a:ext uri="{9D8B030D-6E8A-4147-A177-3AD203B41FA5}">
                      <a16:colId xmlns:a16="http://schemas.microsoft.com/office/drawing/2014/main" xmlns="" val="20006"/>
                    </a:ext>
                  </a:extLst>
                </a:gridCol>
                <a:gridCol w="1413991">
                  <a:extLst>
                    <a:ext uri="{9D8B030D-6E8A-4147-A177-3AD203B41FA5}">
                      <a16:colId xmlns:a16="http://schemas.microsoft.com/office/drawing/2014/main" xmlns="" val="20007"/>
                    </a:ext>
                  </a:extLst>
                </a:gridCol>
                <a:gridCol w="1413991">
                  <a:extLst>
                    <a:ext uri="{9D8B030D-6E8A-4147-A177-3AD203B41FA5}">
                      <a16:colId xmlns:a16="http://schemas.microsoft.com/office/drawing/2014/main" xmlns="" val="20008"/>
                    </a:ext>
                  </a:extLst>
                </a:gridCol>
                <a:gridCol w="1413991">
                  <a:extLst>
                    <a:ext uri="{9D8B030D-6E8A-4147-A177-3AD203B41FA5}">
                      <a16:colId xmlns:a16="http://schemas.microsoft.com/office/drawing/2014/main" xmlns="" val="20009"/>
                    </a:ext>
                  </a:extLst>
                </a:gridCol>
              </a:tblGrid>
              <a:tr h="365760">
                <a:tc>
                  <a:txBody>
                    <a:bodyPr/>
                    <a:lstStyle/>
                    <a:p>
                      <a:pPr algn="l" fontAlgn="b"/>
                      <a:r>
                        <a:rPr lang="en-US" sz="1600" b="0" i="0" u="none" strike="noStrike" dirty="0" smtClean="0">
                          <a:solidFill>
                            <a:schemeClr val="bg1"/>
                          </a:solidFill>
                          <a:effectLst/>
                          <a:latin typeface="+mj-lt"/>
                        </a:rPr>
                        <a:t>HP racks</a:t>
                      </a:r>
                      <a:endParaRPr lang="en-US" sz="1600" b="0" i="0" u="none" strike="noStrike" dirty="0">
                        <a:solidFill>
                          <a:schemeClr val="bg1"/>
                        </a:solidFill>
                        <a:effectLst/>
                        <a:latin typeface="+mj-lt"/>
                      </a:endParaRPr>
                    </a:p>
                  </a:txBody>
                  <a:tcPr marR="0" marT="0" marB="0" anchor="ctr">
                    <a:lnL>
                      <a:noFill/>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a:solidFill>
                            <a:schemeClr val="bg1"/>
                          </a:solidFill>
                          <a:effectLst/>
                          <a:latin typeface="+mj-lt"/>
                        </a:rPr>
                        <a:t>Base</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a:solidFill>
                            <a:schemeClr val="bg1"/>
                          </a:solidFill>
                          <a:effectLst/>
                          <a:latin typeface="+mj-lt"/>
                        </a:rPr>
                        <a:t>Active</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smtClean="0">
                          <a:solidFill>
                            <a:schemeClr val="bg1"/>
                          </a:solidFill>
                          <a:effectLst/>
                          <a:latin typeface="+mj-lt"/>
                        </a:rPr>
                        <a:t>Compute</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smtClean="0">
                          <a:solidFill>
                            <a:schemeClr val="bg1"/>
                          </a:solidFill>
                          <a:effectLst/>
                          <a:latin typeface="+mj-lt"/>
                        </a:rPr>
                        <a:t>Capacity</a:t>
                      </a:r>
                      <a:r>
                        <a:rPr lang="en-US" sz="1600" b="0" i="0" u="none" strike="noStrike" baseline="0" dirty="0" smtClean="0">
                          <a:solidFill>
                            <a:schemeClr val="bg1"/>
                          </a:solidFill>
                          <a:effectLst/>
                          <a:latin typeface="+mj-lt"/>
                        </a:rPr>
                        <a:t> i</a:t>
                      </a:r>
                      <a:r>
                        <a:rPr lang="en-US" sz="1600" b="0" i="0" u="none" strike="noStrike" dirty="0" smtClean="0">
                          <a:solidFill>
                            <a:schemeClr val="bg1"/>
                          </a:solidFill>
                          <a:effectLst/>
                          <a:latin typeface="+mj-lt"/>
                        </a:rPr>
                        <a:t>ncrease</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smtClean="0">
                          <a:solidFill>
                            <a:schemeClr val="bg1"/>
                          </a:solidFill>
                          <a:effectLst/>
                          <a:latin typeface="+mj-lt"/>
                        </a:rPr>
                        <a:t>Spare</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smtClean="0">
                          <a:solidFill>
                            <a:schemeClr val="bg1"/>
                          </a:solidFill>
                          <a:effectLst/>
                          <a:latin typeface="+mj-lt"/>
                        </a:rPr>
                        <a:t>Total</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a:solidFill>
                            <a:schemeClr val="bg1"/>
                          </a:solidFill>
                          <a:effectLst/>
                          <a:latin typeface="+mj-lt"/>
                        </a:rPr>
                        <a:t>Raw disk: </a:t>
                      </a:r>
                      <a:r>
                        <a:rPr lang="en-US" sz="1600" b="0" i="0" u="none" strike="noStrike" dirty="0" smtClean="0">
                          <a:solidFill>
                            <a:schemeClr val="bg1"/>
                          </a:solidFill>
                          <a:effectLst/>
                          <a:latin typeface="+mj-lt"/>
                        </a:rPr>
                        <a:t>1 TB</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a:solidFill>
                            <a:schemeClr val="bg1"/>
                          </a:solidFill>
                          <a:effectLst/>
                          <a:latin typeface="+mj-lt"/>
                        </a:rPr>
                        <a:t>Raw disk: </a:t>
                      </a:r>
                      <a:r>
                        <a:rPr lang="en-US" sz="1600" b="0" i="0" u="none" strike="noStrike" dirty="0" smtClean="0">
                          <a:solidFill>
                            <a:schemeClr val="bg1"/>
                          </a:solidFill>
                          <a:effectLst/>
                          <a:latin typeface="+mj-lt"/>
                        </a:rPr>
                        <a:t>3 TB</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tc>
                  <a:txBody>
                    <a:bodyPr/>
                    <a:lstStyle/>
                    <a:p>
                      <a:pPr algn="l" fontAlgn="b"/>
                      <a:r>
                        <a:rPr lang="en-US" sz="1600" b="0" i="0" u="none" strike="noStrike" dirty="0" smtClean="0">
                          <a:solidFill>
                            <a:schemeClr val="bg1"/>
                          </a:solidFill>
                          <a:effectLst/>
                          <a:latin typeface="+mj-lt"/>
                        </a:rPr>
                        <a:t>Capacity (TB)</a:t>
                      </a:r>
                      <a:endParaRPr lang="en-US" sz="1600" b="0" i="0" u="none" strike="noStrike" dirty="0">
                        <a:solidFill>
                          <a:schemeClr val="bg1"/>
                        </a:solidFill>
                        <a:effectLst/>
                        <a:latin typeface="+mj-lt"/>
                      </a:endParaRPr>
                    </a:p>
                  </a:txBody>
                  <a:tcPr marR="0" marT="0" marB="0" anchor="ctr">
                    <a:lnL w="6350" cap="flat" cmpd="sng" algn="ctr">
                      <a:solidFill>
                        <a:schemeClr val="bg1"/>
                      </a:solidFill>
                      <a:prstDash val="solid"/>
                      <a:round/>
                      <a:headEnd type="none" w="med" len="med"/>
                      <a:tailEnd type="none" w="med" len="med"/>
                    </a:lnL>
                    <a:lnR>
                      <a:noFill/>
                    </a:lnR>
                    <a:lnT>
                      <a:noFill/>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3C00"/>
                    </a:solidFill>
                  </a:tcPr>
                </a:tc>
                <a:extLst>
                  <a:ext uri="{0D108BD9-81ED-4DB2-BD59-A6C34878D82A}">
                    <a16:rowId xmlns:a16="http://schemas.microsoft.com/office/drawing/2014/main" xmlns="" val="10000"/>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1/4</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N/A</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15.1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45.3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53–227</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1"/>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1/2</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100%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30.2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90.6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106–453</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2"/>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3/4</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50%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45.3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135.9</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159–680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3"/>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60.4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181.2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211–906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4"/>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a:t>
                      </a:r>
                      <a:r>
                        <a:rPr lang="en-US" sz="1400" b="0" i="0" u="none" strike="noStrike" baseline="0" dirty="0" smtClean="0">
                          <a:solidFill>
                            <a:srgbClr val="505050"/>
                          </a:solidFill>
                          <a:effectLst/>
                          <a:latin typeface="Segoe UI Light" panose="020B0502040204020203" pitchFamily="34" charset="0"/>
                          <a:cs typeface="Segoe UI Light" panose="020B0502040204020203" pitchFamily="34" charset="0"/>
                        </a:rPr>
                        <a:t> </a:t>
                      </a:r>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1/4</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10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75.5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226.5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264–1133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5"/>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1 1/2</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12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90.6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271.8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317–1359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6"/>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2</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16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19</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120.8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362.4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423–1812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7"/>
                  </a:ext>
                </a:extLst>
              </a:tr>
              <a:tr h="252815">
                <a:tc>
                  <a:txBody>
                    <a:bodyPr/>
                    <a:lstStyle/>
                    <a:p>
                      <a:pPr algn="l" fontAlgn="b"/>
                      <a:r>
                        <a:rPr lang="en-US" sz="1400" b="0" i="0" u="none" strike="noStrike" dirty="0" smtClean="0">
                          <a:solidFill>
                            <a:srgbClr val="505050"/>
                          </a:solidFill>
                          <a:effectLst/>
                          <a:latin typeface="Segoe UI Light" panose="020B0502040204020203" pitchFamily="34" charset="0"/>
                          <a:cs typeface="Segoe UI Light" panose="020B0502040204020203" pitchFamily="34" charset="0"/>
                        </a:rPr>
                        <a:t>2 1/2</a:t>
                      </a:r>
                      <a:endParaRPr lang="en-US" sz="1400" b="0"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7</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20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151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453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529–2265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8"/>
                  </a:ext>
                </a:extLst>
              </a:tr>
              <a:tr h="252815">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3</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9</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24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181.2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543.6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634–2718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09"/>
                  </a:ext>
                </a:extLst>
              </a:tr>
              <a:tr h="252815">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4</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32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33%</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37</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241.6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724.8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846–3624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10"/>
                  </a:ext>
                </a:extLst>
              </a:tr>
              <a:tr h="252815">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5</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40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302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906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1057–4530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11"/>
                  </a:ext>
                </a:extLst>
              </a:tr>
              <a:tr h="252815">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6</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48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20%</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55</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362.4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1087.2</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1268–5436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12"/>
                  </a:ext>
                </a:extLst>
              </a:tr>
              <a:tr h="252815">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7</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a:noFill/>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7</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21</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a:solidFill>
                            <a:srgbClr val="505050"/>
                          </a:solidFill>
                          <a:effectLst/>
                          <a:latin typeface="Segoe UI Light" panose="020B0502040204020203" pitchFamily="34" charset="0"/>
                          <a:cs typeface="Segoe UI Light" panose="020B0502040204020203" pitchFamily="34" charset="0"/>
                        </a:rPr>
                        <a:t>56</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17%</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7</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64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422.8</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0" i="0" u="none" strike="noStrike" dirty="0">
                          <a:solidFill>
                            <a:srgbClr val="505050"/>
                          </a:solidFill>
                          <a:effectLst/>
                          <a:latin typeface="Segoe UI Light" panose="020B0502040204020203" pitchFamily="34" charset="0"/>
                          <a:cs typeface="Segoe UI Light" panose="020B0502040204020203" pitchFamily="34" charset="0"/>
                        </a:rPr>
                        <a:t>1268.4</a:t>
                      </a:r>
                    </a:p>
                  </a:txBody>
                  <a:tcPr marR="0" marT="0" marB="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tc>
                  <a:txBody>
                    <a:bodyPr/>
                    <a:lstStyle/>
                    <a:p>
                      <a:pPr algn="l" fontAlgn="b"/>
                      <a:r>
                        <a:rPr lang="en-US" sz="1400" b="1" i="0" u="none" strike="noStrike" dirty="0" smtClean="0">
                          <a:solidFill>
                            <a:srgbClr val="505050"/>
                          </a:solidFill>
                          <a:effectLst/>
                          <a:latin typeface="Segoe UI Light" panose="020B0502040204020203" pitchFamily="34" charset="0"/>
                          <a:cs typeface="Segoe UI Light" panose="020B0502040204020203" pitchFamily="34" charset="0"/>
                        </a:rPr>
                        <a:t>1480–6342 </a:t>
                      </a:r>
                      <a:endParaRPr lang="en-US" sz="1400" b="1" i="0" u="none" strike="noStrike" dirty="0">
                        <a:solidFill>
                          <a:srgbClr val="505050"/>
                        </a:solidFill>
                        <a:effectLst/>
                        <a:latin typeface="Segoe UI Light" panose="020B0502040204020203" pitchFamily="34" charset="0"/>
                        <a:cs typeface="Segoe UI Light" panose="020B0502040204020203" pitchFamily="34" charset="0"/>
                      </a:endParaRPr>
                    </a:p>
                  </a:txBody>
                  <a:tcPr marR="0" marT="0" marB="0" anchor="b">
                    <a:lnL w="6350" cap="flat" cmpd="sng" algn="ctr">
                      <a:solidFill>
                        <a:schemeClr val="bg1"/>
                      </a:solidFill>
                      <a:prstDash val="solid"/>
                      <a:round/>
                      <a:headEnd type="none" w="med" len="med"/>
                      <a:tailEnd type="none" w="med" len="med"/>
                    </a:lnL>
                    <a:lnR>
                      <a:noFill/>
                    </a:lnR>
                    <a:lnT w="635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solidFill>
                      <a:srgbClr val="E6E6E6"/>
                    </a:solidFill>
                  </a:tcPr>
                </a:tc>
                <a:extLst>
                  <a:ext uri="{0D108BD9-81ED-4DB2-BD59-A6C34878D82A}">
                    <a16:rowId xmlns:a16="http://schemas.microsoft.com/office/drawing/2014/main" xmlns="" val="10013"/>
                  </a:ext>
                </a:extLst>
              </a:tr>
            </a:tbl>
          </a:graphicData>
        </a:graphic>
      </p:graphicFrame>
      <p:pic>
        <p:nvPicPr>
          <p:cNvPr id="4" name="Picture 3" descr="dell_gray_logo.png"/>
          <p:cNvPicPr>
            <a:picLocks noChangeAspect="1"/>
          </p:cNvPicPr>
          <p:nvPr/>
        </p:nvPicPr>
        <p:blipFill>
          <a:blip r:embed="rId3" cstate="screen">
            <a:biLevel thresh="25000"/>
          </a:blip>
          <a:stretch>
            <a:fillRect/>
          </a:stretch>
        </p:blipFill>
        <p:spPr bwMode="black">
          <a:xfrm>
            <a:off x="10984876" y="5897273"/>
            <a:ext cx="1019535" cy="1019535"/>
          </a:xfrm>
          <a:prstGeom prst="rect">
            <a:avLst/>
          </a:prstGeom>
        </p:spPr>
      </p:pic>
      <p:sp>
        <p:nvSpPr>
          <p:cNvPr id="6" name="Title 5"/>
          <p:cNvSpPr>
            <a:spLocks noGrp="1"/>
          </p:cNvSpPr>
          <p:nvPr>
            <p:ph type="title"/>
          </p:nvPr>
        </p:nvSpPr>
        <p:spPr>
          <a:xfrm>
            <a:off x="274320" y="292082"/>
            <a:ext cx="10368280" cy="946413"/>
          </a:xfrm>
        </p:spPr>
        <p:txBody>
          <a:bodyPr/>
          <a:lstStyle/>
          <a:p>
            <a:r>
              <a:rPr lang="en-US" dirty="0" smtClean="0"/>
              <a:t>PDW scale from a quarter rack to multiple racks</a:t>
            </a:r>
            <a:r>
              <a:rPr lang="en-US" dirty="0"/>
              <a:t/>
            </a:r>
            <a:br>
              <a:rPr lang="en-US" dirty="0"/>
            </a:br>
            <a:endParaRPr lang="en-US" dirty="0"/>
          </a:p>
        </p:txBody>
      </p:sp>
      <p:grpSp>
        <p:nvGrpSpPr>
          <p:cNvPr id="7" name="Group 4"/>
          <p:cNvGrpSpPr>
            <a:grpSpLocks noChangeAspect="1"/>
          </p:cNvGrpSpPr>
          <p:nvPr/>
        </p:nvGrpSpPr>
        <p:grpSpPr bwMode="auto">
          <a:xfrm>
            <a:off x="11650561" y="105030"/>
            <a:ext cx="641563" cy="644270"/>
            <a:chOff x="3530" y="2022"/>
            <a:chExt cx="474" cy="476"/>
          </a:xfrm>
          <a:solidFill>
            <a:srgbClr val="00B0F0"/>
          </a:solidFill>
        </p:grpSpPr>
        <p:sp>
          <p:nvSpPr>
            <p:cNvPr id="8" name="Freeform 5"/>
            <p:cNvSpPr>
              <a:spLocks/>
            </p:cNvSpPr>
            <p:nvPr/>
          </p:nvSpPr>
          <p:spPr bwMode="auto">
            <a:xfrm>
              <a:off x="3530" y="2022"/>
              <a:ext cx="474" cy="476"/>
            </a:xfrm>
            <a:custGeom>
              <a:avLst/>
              <a:gdLst>
                <a:gd name="T0" fmla="*/ 700 w 1404"/>
                <a:gd name="T1" fmla="*/ 5 h 1409"/>
                <a:gd name="T2" fmla="*/ 762 w 1404"/>
                <a:gd name="T3" fmla="*/ 5 h 1409"/>
                <a:gd name="T4" fmla="*/ 1026 w 1404"/>
                <a:gd name="T5" fmla="*/ 81 h 1409"/>
                <a:gd name="T6" fmla="*/ 1287 w 1404"/>
                <a:gd name="T7" fmla="*/ 315 h 1409"/>
                <a:gd name="T8" fmla="*/ 1403 w 1404"/>
                <a:gd name="T9" fmla="*/ 653 h 1409"/>
                <a:gd name="T10" fmla="*/ 1404 w 1404"/>
                <a:gd name="T11" fmla="*/ 748 h 1409"/>
                <a:gd name="T12" fmla="*/ 1334 w 1404"/>
                <a:gd name="T13" fmla="*/ 1012 h 1409"/>
                <a:gd name="T14" fmla="*/ 1135 w 1404"/>
                <a:gd name="T15" fmla="*/ 1257 h 1409"/>
                <a:gd name="T16" fmla="*/ 770 w 1404"/>
                <a:gd name="T17" fmla="*/ 1402 h 1409"/>
                <a:gd name="T18" fmla="*/ 710 w 1404"/>
                <a:gd name="T19" fmla="*/ 1406 h 1409"/>
                <a:gd name="T20" fmla="*/ 670 w 1404"/>
                <a:gd name="T21" fmla="*/ 1404 h 1409"/>
                <a:gd name="T22" fmla="*/ 818 w 1404"/>
                <a:gd name="T23" fmla="*/ 988 h 1409"/>
                <a:gd name="T24" fmla="*/ 981 w 1404"/>
                <a:gd name="T25" fmla="*/ 987 h 1409"/>
                <a:gd name="T26" fmla="*/ 1061 w 1404"/>
                <a:gd name="T27" fmla="*/ 931 h 1409"/>
                <a:gd name="T28" fmla="*/ 1198 w 1404"/>
                <a:gd name="T29" fmla="*/ 544 h 1409"/>
                <a:gd name="T30" fmla="*/ 1203 w 1404"/>
                <a:gd name="T31" fmla="*/ 482 h 1409"/>
                <a:gd name="T32" fmla="*/ 1146 w 1404"/>
                <a:gd name="T33" fmla="*/ 431 h 1409"/>
                <a:gd name="T34" fmla="*/ 1078 w 1404"/>
                <a:gd name="T35" fmla="*/ 426 h 1409"/>
                <a:gd name="T36" fmla="*/ 869 w 1404"/>
                <a:gd name="T37" fmla="*/ 426 h 1409"/>
                <a:gd name="T38" fmla="*/ 865 w 1404"/>
                <a:gd name="T39" fmla="*/ 435 h 1409"/>
                <a:gd name="T40" fmla="*/ 527 w 1404"/>
                <a:gd name="T41" fmla="*/ 1384 h 1409"/>
                <a:gd name="T42" fmla="*/ 217 w 1404"/>
                <a:gd name="T43" fmla="*/ 1210 h 1409"/>
                <a:gd name="T44" fmla="*/ 14 w 1404"/>
                <a:gd name="T45" fmla="*/ 837 h 1409"/>
                <a:gd name="T46" fmla="*/ 0 w 1404"/>
                <a:gd name="T47" fmla="*/ 708 h 1409"/>
                <a:gd name="T48" fmla="*/ 51 w 1404"/>
                <a:gd name="T49" fmla="*/ 445 h 1409"/>
                <a:gd name="T50" fmla="*/ 546 w 1404"/>
                <a:gd name="T51" fmla="*/ 21 h 1409"/>
                <a:gd name="T52" fmla="*/ 208 w 1404"/>
                <a:gd name="T53" fmla="*/ 966 h 1409"/>
                <a:gd name="T54" fmla="*/ 230 w 1404"/>
                <a:gd name="T55" fmla="*/ 967 h 1409"/>
                <a:gd name="T56" fmla="*/ 354 w 1404"/>
                <a:gd name="T57" fmla="*/ 967 h 1409"/>
                <a:gd name="T58" fmla="*/ 361 w 1404"/>
                <a:gd name="T59" fmla="*/ 956 h 1409"/>
                <a:gd name="T60" fmla="*/ 512 w 1404"/>
                <a:gd name="T61" fmla="*/ 534 h 1409"/>
                <a:gd name="T62" fmla="*/ 522 w 1404"/>
                <a:gd name="T63" fmla="*/ 508 h 1409"/>
                <a:gd name="T64" fmla="*/ 599 w 1404"/>
                <a:gd name="T65" fmla="*/ 509 h 1409"/>
                <a:gd name="T66" fmla="*/ 436 w 1404"/>
                <a:gd name="T67" fmla="*/ 966 h 1409"/>
                <a:gd name="T68" fmla="*/ 454 w 1404"/>
                <a:gd name="T69" fmla="*/ 968 h 1409"/>
                <a:gd name="T70" fmla="*/ 584 w 1404"/>
                <a:gd name="T71" fmla="*/ 967 h 1409"/>
                <a:gd name="T72" fmla="*/ 732 w 1404"/>
                <a:gd name="T73" fmla="*/ 552 h 1409"/>
                <a:gd name="T74" fmla="*/ 727 w 1404"/>
                <a:gd name="T75" fmla="*/ 464 h 1409"/>
                <a:gd name="T76" fmla="*/ 658 w 1404"/>
                <a:gd name="T77" fmla="*/ 429 h 1409"/>
                <a:gd name="T78" fmla="*/ 550 w 1404"/>
                <a:gd name="T79" fmla="*/ 428 h 1409"/>
                <a:gd name="T80" fmla="*/ 700 w 1404"/>
                <a:gd name="T8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4" h="1409">
                  <a:moveTo>
                    <a:pt x="700" y="5"/>
                  </a:moveTo>
                  <a:cubicBezTo>
                    <a:pt x="721" y="5"/>
                    <a:pt x="742" y="0"/>
                    <a:pt x="762" y="5"/>
                  </a:cubicBezTo>
                  <a:cubicBezTo>
                    <a:pt x="854" y="13"/>
                    <a:pt x="944" y="38"/>
                    <a:pt x="1026" y="81"/>
                  </a:cubicBezTo>
                  <a:cubicBezTo>
                    <a:pt x="1131" y="135"/>
                    <a:pt x="1222" y="217"/>
                    <a:pt x="1287" y="315"/>
                  </a:cubicBezTo>
                  <a:cubicBezTo>
                    <a:pt x="1354" y="415"/>
                    <a:pt x="1394" y="533"/>
                    <a:pt x="1403" y="653"/>
                  </a:cubicBezTo>
                  <a:cubicBezTo>
                    <a:pt x="1402" y="685"/>
                    <a:pt x="1401" y="717"/>
                    <a:pt x="1404" y="748"/>
                  </a:cubicBezTo>
                  <a:cubicBezTo>
                    <a:pt x="1397" y="839"/>
                    <a:pt x="1374" y="930"/>
                    <a:pt x="1334" y="1012"/>
                  </a:cubicBezTo>
                  <a:cubicBezTo>
                    <a:pt x="1287" y="1108"/>
                    <a:pt x="1218" y="1192"/>
                    <a:pt x="1135" y="1257"/>
                  </a:cubicBezTo>
                  <a:cubicBezTo>
                    <a:pt x="1030" y="1339"/>
                    <a:pt x="902" y="1390"/>
                    <a:pt x="770" y="1402"/>
                  </a:cubicBezTo>
                  <a:cubicBezTo>
                    <a:pt x="750" y="1404"/>
                    <a:pt x="730" y="1408"/>
                    <a:pt x="710" y="1406"/>
                  </a:cubicBezTo>
                  <a:cubicBezTo>
                    <a:pt x="696" y="1405"/>
                    <a:pt x="683" y="1409"/>
                    <a:pt x="670" y="1404"/>
                  </a:cubicBezTo>
                  <a:cubicBezTo>
                    <a:pt x="719" y="1265"/>
                    <a:pt x="768" y="1126"/>
                    <a:pt x="818" y="988"/>
                  </a:cubicBezTo>
                  <a:cubicBezTo>
                    <a:pt x="872" y="987"/>
                    <a:pt x="927" y="988"/>
                    <a:pt x="981" y="987"/>
                  </a:cubicBezTo>
                  <a:cubicBezTo>
                    <a:pt x="1015" y="986"/>
                    <a:pt x="1049" y="965"/>
                    <a:pt x="1061" y="931"/>
                  </a:cubicBezTo>
                  <a:cubicBezTo>
                    <a:pt x="1107" y="802"/>
                    <a:pt x="1154" y="674"/>
                    <a:pt x="1198" y="544"/>
                  </a:cubicBezTo>
                  <a:cubicBezTo>
                    <a:pt x="1205" y="525"/>
                    <a:pt x="1209" y="503"/>
                    <a:pt x="1203" y="482"/>
                  </a:cubicBezTo>
                  <a:cubicBezTo>
                    <a:pt x="1196" y="456"/>
                    <a:pt x="1172" y="438"/>
                    <a:pt x="1146" y="431"/>
                  </a:cubicBezTo>
                  <a:cubicBezTo>
                    <a:pt x="1124" y="424"/>
                    <a:pt x="1101" y="427"/>
                    <a:pt x="1078" y="426"/>
                  </a:cubicBezTo>
                  <a:cubicBezTo>
                    <a:pt x="1008" y="426"/>
                    <a:pt x="939" y="427"/>
                    <a:pt x="869" y="426"/>
                  </a:cubicBezTo>
                  <a:cubicBezTo>
                    <a:pt x="868" y="428"/>
                    <a:pt x="866" y="433"/>
                    <a:pt x="865" y="435"/>
                  </a:cubicBezTo>
                  <a:cubicBezTo>
                    <a:pt x="752" y="751"/>
                    <a:pt x="640" y="1068"/>
                    <a:pt x="527" y="1384"/>
                  </a:cubicBezTo>
                  <a:cubicBezTo>
                    <a:pt x="411" y="1354"/>
                    <a:pt x="303" y="1293"/>
                    <a:pt x="217" y="1210"/>
                  </a:cubicBezTo>
                  <a:cubicBezTo>
                    <a:pt x="113" y="1110"/>
                    <a:pt x="41" y="978"/>
                    <a:pt x="14" y="837"/>
                  </a:cubicBezTo>
                  <a:cubicBezTo>
                    <a:pt x="6" y="795"/>
                    <a:pt x="2" y="751"/>
                    <a:pt x="0" y="708"/>
                  </a:cubicBezTo>
                  <a:cubicBezTo>
                    <a:pt x="2" y="619"/>
                    <a:pt x="17" y="528"/>
                    <a:pt x="51" y="445"/>
                  </a:cubicBezTo>
                  <a:cubicBezTo>
                    <a:pt x="133" y="234"/>
                    <a:pt x="324" y="68"/>
                    <a:pt x="546" y="21"/>
                  </a:cubicBezTo>
                  <a:cubicBezTo>
                    <a:pt x="432" y="336"/>
                    <a:pt x="321" y="651"/>
                    <a:pt x="208" y="966"/>
                  </a:cubicBezTo>
                  <a:cubicBezTo>
                    <a:pt x="215" y="968"/>
                    <a:pt x="222" y="967"/>
                    <a:pt x="230" y="967"/>
                  </a:cubicBezTo>
                  <a:cubicBezTo>
                    <a:pt x="271" y="967"/>
                    <a:pt x="313" y="968"/>
                    <a:pt x="354" y="967"/>
                  </a:cubicBezTo>
                  <a:cubicBezTo>
                    <a:pt x="360" y="967"/>
                    <a:pt x="359" y="960"/>
                    <a:pt x="361" y="956"/>
                  </a:cubicBezTo>
                  <a:cubicBezTo>
                    <a:pt x="411" y="815"/>
                    <a:pt x="462" y="675"/>
                    <a:pt x="512" y="534"/>
                  </a:cubicBezTo>
                  <a:cubicBezTo>
                    <a:pt x="515" y="525"/>
                    <a:pt x="518" y="517"/>
                    <a:pt x="522" y="508"/>
                  </a:cubicBezTo>
                  <a:cubicBezTo>
                    <a:pt x="547" y="509"/>
                    <a:pt x="573" y="508"/>
                    <a:pt x="599" y="509"/>
                  </a:cubicBezTo>
                  <a:cubicBezTo>
                    <a:pt x="545" y="661"/>
                    <a:pt x="491" y="814"/>
                    <a:pt x="436" y="966"/>
                  </a:cubicBezTo>
                  <a:cubicBezTo>
                    <a:pt x="442" y="968"/>
                    <a:pt x="448" y="967"/>
                    <a:pt x="454" y="968"/>
                  </a:cubicBezTo>
                  <a:cubicBezTo>
                    <a:pt x="497" y="967"/>
                    <a:pt x="541" y="968"/>
                    <a:pt x="584" y="967"/>
                  </a:cubicBezTo>
                  <a:cubicBezTo>
                    <a:pt x="633" y="829"/>
                    <a:pt x="683" y="690"/>
                    <a:pt x="732" y="552"/>
                  </a:cubicBezTo>
                  <a:cubicBezTo>
                    <a:pt x="743" y="524"/>
                    <a:pt x="744" y="490"/>
                    <a:pt x="727" y="464"/>
                  </a:cubicBezTo>
                  <a:cubicBezTo>
                    <a:pt x="712" y="441"/>
                    <a:pt x="685" y="430"/>
                    <a:pt x="658" y="429"/>
                  </a:cubicBezTo>
                  <a:cubicBezTo>
                    <a:pt x="622" y="428"/>
                    <a:pt x="586" y="429"/>
                    <a:pt x="550" y="428"/>
                  </a:cubicBezTo>
                  <a:cubicBezTo>
                    <a:pt x="599" y="287"/>
                    <a:pt x="651" y="146"/>
                    <a:pt x="70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 name="Freeform 6"/>
            <p:cNvSpPr>
              <a:spLocks/>
            </p:cNvSpPr>
            <p:nvPr/>
          </p:nvSpPr>
          <p:spPr bwMode="auto">
            <a:xfrm>
              <a:off x="3816" y="2193"/>
              <a:ext cx="74" cy="136"/>
            </a:xfrm>
            <a:custGeom>
              <a:avLst/>
              <a:gdLst>
                <a:gd name="T0" fmla="*/ 142 w 220"/>
                <a:gd name="T1" fmla="*/ 5 h 404"/>
                <a:gd name="T2" fmla="*/ 160 w 220"/>
                <a:gd name="T3" fmla="*/ 2 h 404"/>
                <a:gd name="T4" fmla="*/ 220 w 220"/>
                <a:gd name="T5" fmla="*/ 3 h 404"/>
                <a:gd name="T6" fmla="*/ 78 w 220"/>
                <a:gd name="T7" fmla="*/ 403 h 404"/>
                <a:gd name="T8" fmla="*/ 0 w 220"/>
                <a:gd name="T9" fmla="*/ 403 h 404"/>
                <a:gd name="T10" fmla="*/ 142 w 220"/>
                <a:gd name="T11" fmla="*/ 5 h 404"/>
              </a:gdLst>
              <a:ahLst/>
              <a:cxnLst>
                <a:cxn ang="0">
                  <a:pos x="T0" y="T1"/>
                </a:cxn>
                <a:cxn ang="0">
                  <a:pos x="T2" y="T3"/>
                </a:cxn>
                <a:cxn ang="0">
                  <a:pos x="T4" y="T5"/>
                </a:cxn>
                <a:cxn ang="0">
                  <a:pos x="T6" y="T7"/>
                </a:cxn>
                <a:cxn ang="0">
                  <a:pos x="T8" y="T9"/>
                </a:cxn>
                <a:cxn ang="0">
                  <a:pos x="T10" y="T11"/>
                </a:cxn>
              </a:cxnLst>
              <a:rect l="0" t="0" r="r" b="b"/>
              <a:pathLst>
                <a:path w="220" h="404">
                  <a:moveTo>
                    <a:pt x="142" y="5"/>
                  </a:moveTo>
                  <a:cubicBezTo>
                    <a:pt x="147" y="0"/>
                    <a:pt x="154" y="3"/>
                    <a:pt x="160" y="2"/>
                  </a:cubicBezTo>
                  <a:cubicBezTo>
                    <a:pt x="180" y="3"/>
                    <a:pt x="200" y="2"/>
                    <a:pt x="220" y="3"/>
                  </a:cubicBezTo>
                  <a:cubicBezTo>
                    <a:pt x="173" y="136"/>
                    <a:pt x="124" y="269"/>
                    <a:pt x="78" y="403"/>
                  </a:cubicBezTo>
                  <a:cubicBezTo>
                    <a:pt x="52" y="404"/>
                    <a:pt x="26" y="403"/>
                    <a:pt x="0" y="403"/>
                  </a:cubicBezTo>
                  <a:cubicBezTo>
                    <a:pt x="48" y="270"/>
                    <a:pt x="95" y="138"/>
                    <a:pt x="142"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spTree>
    <p:extLst>
      <p:ext uri="{BB962C8B-B14F-4D97-AF65-F5344CB8AC3E}">
        <p14:creationId xmlns:p14="http://schemas.microsoft.com/office/powerpoint/2010/main" val="2447864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3600" dirty="0" smtClean="0"/>
              <a:t>Microsoft Analytics Platform System</a:t>
            </a:r>
            <a:r>
              <a:rPr lang="en-US" sz="3600" dirty="0"/>
              <a:t/>
            </a:r>
            <a:br>
              <a:rPr lang="en-US" sz="3600" dirty="0"/>
            </a:br>
            <a:r>
              <a:rPr lang="en-US" sz="2200" dirty="0">
                <a:solidFill>
                  <a:schemeClr val="accent4"/>
                </a:solidFill>
              </a:rPr>
              <a:t>N</a:t>
            </a:r>
            <a:r>
              <a:rPr lang="en-US" sz="2200" dirty="0" smtClean="0">
                <a:solidFill>
                  <a:schemeClr val="accent4"/>
                </a:solidFill>
              </a:rPr>
              <a:t>o-compromise </a:t>
            </a:r>
            <a:r>
              <a:rPr lang="en-US" sz="2200" dirty="0">
                <a:solidFill>
                  <a:schemeClr val="accent4"/>
                </a:solidFill>
              </a:rPr>
              <a:t>modern data warehouse </a:t>
            </a:r>
            <a:r>
              <a:rPr lang="en-US" sz="2200" dirty="0" smtClean="0">
                <a:solidFill>
                  <a:schemeClr val="accent4"/>
                </a:solidFill>
              </a:rPr>
              <a:t>solution</a:t>
            </a:r>
            <a:endParaRPr lang="en-US" sz="2200" dirty="0">
              <a:solidFill>
                <a:schemeClr val="accent4"/>
              </a:solidFill>
            </a:endParaRPr>
          </a:p>
        </p:txBody>
      </p:sp>
      <p:grpSp>
        <p:nvGrpSpPr>
          <p:cNvPr id="201" name="Group 200"/>
          <p:cNvGrpSpPr/>
          <p:nvPr/>
        </p:nvGrpSpPr>
        <p:grpSpPr>
          <a:xfrm>
            <a:off x="278558" y="1694717"/>
            <a:ext cx="2910318" cy="4614008"/>
            <a:chOff x="278558" y="2400570"/>
            <a:chExt cx="2910318" cy="4614008"/>
          </a:xfrm>
        </p:grpSpPr>
        <p:grpSp>
          <p:nvGrpSpPr>
            <p:cNvPr id="200" name="Group 199"/>
            <p:cNvGrpSpPr/>
            <p:nvPr/>
          </p:nvGrpSpPr>
          <p:grpSpPr>
            <a:xfrm>
              <a:off x="278558" y="2400570"/>
              <a:ext cx="2910318" cy="4614008"/>
              <a:chOff x="278558" y="2400570"/>
              <a:chExt cx="2910318" cy="4614008"/>
            </a:xfrm>
          </p:grpSpPr>
          <p:sp>
            <p:nvSpPr>
              <p:cNvPr id="106" name="Rectangle 105"/>
              <p:cNvSpPr/>
              <p:nvPr/>
            </p:nvSpPr>
            <p:spPr bwMode="auto">
              <a:xfrm>
                <a:off x="278558" y="2400570"/>
                <a:ext cx="2910318" cy="4614008"/>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46304" rIns="0" bIns="0" numCol="1" rtlCol="0"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Meeting today’s Big Data analytics requirements</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grpSp>
            <p:nvGrpSpPr>
              <p:cNvPr id="73" name="Group 72"/>
              <p:cNvGrpSpPr/>
              <p:nvPr/>
            </p:nvGrpSpPr>
            <p:grpSpPr>
              <a:xfrm>
                <a:off x="879815" y="4123185"/>
                <a:ext cx="1731375" cy="992070"/>
                <a:chOff x="10088563" y="4211638"/>
                <a:chExt cx="1244600" cy="695325"/>
              </a:xfrm>
              <a:solidFill>
                <a:schemeClr val="bg1"/>
              </a:solidFill>
            </p:grpSpPr>
            <p:sp>
              <p:nvSpPr>
                <p:cNvPr id="74" name="Rectangle 35"/>
                <p:cNvSpPr>
                  <a:spLocks noChangeArrowheads="1"/>
                </p:cNvSpPr>
                <p:nvPr/>
              </p:nvSpPr>
              <p:spPr bwMode="auto">
                <a:xfrm>
                  <a:off x="10485438" y="4211638"/>
                  <a:ext cx="69850" cy="298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5" name="Rectangle 36"/>
                <p:cNvSpPr>
                  <a:spLocks noChangeArrowheads="1"/>
                </p:cNvSpPr>
                <p:nvPr/>
              </p:nvSpPr>
              <p:spPr bwMode="auto">
                <a:xfrm>
                  <a:off x="10180638" y="4630738"/>
                  <a:ext cx="352425"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6" name="Rectangle 37"/>
                <p:cNvSpPr>
                  <a:spLocks noChangeArrowheads="1"/>
                </p:cNvSpPr>
                <p:nvPr/>
              </p:nvSpPr>
              <p:spPr bwMode="auto">
                <a:xfrm>
                  <a:off x="10091738" y="463073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7" name="Rectangle 38"/>
                <p:cNvSpPr>
                  <a:spLocks noChangeArrowheads="1"/>
                </p:cNvSpPr>
                <p:nvPr/>
              </p:nvSpPr>
              <p:spPr bwMode="auto">
                <a:xfrm>
                  <a:off x="10180638" y="4745038"/>
                  <a:ext cx="38100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8" name="Rectangle 39"/>
                <p:cNvSpPr>
                  <a:spLocks noChangeArrowheads="1"/>
                </p:cNvSpPr>
                <p:nvPr/>
              </p:nvSpPr>
              <p:spPr bwMode="auto">
                <a:xfrm>
                  <a:off x="10091738" y="474503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79" name="Rectangle 40"/>
                <p:cNvSpPr>
                  <a:spLocks noChangeArrowheads="1"/>
                </p:cNvSpPr>
                <p:nvPr/>
              </p:nvSpPr>
              <p:spPr bwMode="auto">
                <a:xfrm>
                  <a:off x="10180638" y="4852988"/>
                  <a:ext cx="282575"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0" name="Rectangle 41"/>
                <p:cNvSpPr>
                  <a:spLocks noChangeArrowheads="1"/>
                </p:cNvSpPr>
                <p:nvPr/>
              </p:nvSpPr>
              <p:spPr bwMode="auto">
                <a:xfrm>
                  <a:off x="10091738" y="4852988"/>
                  <a:ext cx="57150" cy="53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1" name="Rectangle 42"/>
                <p:cNvSpPr>
                  <a:spLocks noChangeArrowheads="1"/>
                </p:cNvSpPr>
                <p:nvPr/>
              </p:nvSpPr>
              <p:spPr bwMode="auto">
                <a:xfrm>
                  <a:off x="10387013" y="4433888"/>
                  <a:ext cx="69850"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2" name="Rectangle 43"/>
                <p:cNvSpPr>
                  <a:spLocks noChangeArrowheads="1"/>
                </p:cNvSpPr>
                <p:nvPr/>
              </p:nvSpPr>
              <p:spPr bwMode="auto">
                <a:xfrm>
                  <a:off x="10288588" y="4303713"/>
                  <a:ext cx="69850" cy="206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3" name="Rectangle 44"/>
                <p:cNvSpPr>
                  <a:spLocks noChangeArrowheads="1"/>
                </p:cNvSpPr>
                <p:nvPr/>
              </p:nvSpPr>
              <p:spPr bwMode="auto">
                <a:xfrm>
                  <a:off x="10186988" y="4249738"/>
                  <a:ext cx="69850"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4" name="Rectangle 45"/>
                <p:cNvSpPr>
                  <a:spLocks noChangeArrowheads="1"/>
                </p:cNvSpPr>
                <p:nvPr/>
              </p:nvSpPr>
              <p:spPr bwMode="auto">
                <a:xfrm>
                  <a:off x="10088563" y="4348163"/>
                  <a:ext cx="69850" cy="161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5" name="Freeform 46"/>
                <p:cNvSpPr>
                  <a:spLocks/>
                </p:cNvSpPr>
                <p:nvPr/>
              </p:nvSpPr>
              <p:spPr bwMode="auto">
                <a:xfrm>
                  <a:off x="10720388" y="4329113"/>
                  <a:ext cx="558800" cy="561975"/>
                </a:xfrm>
                <a:custGeom>
                  <a:avLst/>
                  <a:gdLst>
                    <a:gd name="T0" fmla="*/ 176 w 352"/>
                    <a:gd name="T1" fmla="*/ 0 h 354"/>
                    <a:gd name="T2" fmla="*/ 176 w 352"/>
                    <a:gd name="T3" fmla="*/ 0 h 354"/>
                    <a:gd name="T4" fmla="*/ 158 w 352"/>
                    <a:gd name="T5" fmla="*/ 2 h 354"/>
                    <a:gd name="T6" fmla="*/ 140 w 352"/>
                    <a:gd name="T7" fmla="*/ 4 h 354"/>
                    <a:gd name="T8" fmla="*/ 124 w 352"/>
                    <a:gd name="T9" fmla="*/ 8 h 354"/>
                    <a:gd name="T10" fmla="*/ 108 w 352"/>
                    <a:gd name="T11" fmla="*/ 14 h 354"/>
                    <a:gd name="T12" fmla="*/ 92 w 352"/>
                    <a:gd name="T13" fmla="*/ 22 h 354"/>
                    <a:gd name="T14" fmla="*/ 78 w 352"/>
                    <a:gd name="T15" fmla="*/ 30 h 354"/>
                    <a:gd name="T16" fmla="*/ 64 w 352"/>
                    <a:gd name="T17" fmla="*/ 42 h 354"/>
                    <a:gd name="T18" fmla="*/ 52 w 352"/>
                    <a:gd name="T19" fmla="*/ 52 h 354"/>
                    <a:gd name="T20" fmla="*/ 40 w 352"/>
                    <a:gd name="T21" fmla="*/ 64 h 354"/>
                    <a:gd name="T22" fmla="*/ 30 w 352"/>
                    <a:gd name="T23" fmla="*/ 78 h 354"/>
                    <a:gd name="T24" fmla="*/ 20 w 352"/>
                    <a:gd name="T25" fmla="*/ 94 h 354"/>
                    <a:gd name="T26" fmla="*/ 14 w 352"/>
                    <a:gd name="T27" fmla="*/ 108 h 354"/>
                    <a:gd name="T28" fmla="*/ 8 w 352"/>
                    <a:gd name="T29" fmla="*/ 124 h 354"/>
                    <a:gd name="T30" fmla="*/ 2 w 352"/>
                    <a:gd name="T31" fmla="*/ 142 h 354"/>
                    <a:gd name="T32" fmla="*/ 0 w 352"/>
                    <a:gd name="T33" fmla="*/ 160 h 354"/>
                    <a:gd name="T34" fmla="*/ 0 w 352"/>
                    <a:gd name="T35" fmla="*/ 178 h 354"/>
                    <a:gd name="T36" fmla="*/ 0 w 352"/>
                    <a:gd name="T37" fmla="*/ 178 h 354"/>
                    <a:gd name="T38" fmla="*/ 0 w 352"/>
                    <a:gd name="T39" fmla="*/ 196 h 354"/>
                    <a:gd name="T40" fmla="*/ 2 w 352"/>
                    <a:gd name="T41" fmla="*/ 212 h 354"/>
                    <a:gd name="T42" fmla="*/ 8 w 352"/>
                    <a:gd name="T43" fmla="*/ 230 h 354"/>
                    <a:gd name="T44" fmla="*/ 14 w 352"/>
                    <a:gd name="T45" fmla="*/ 246 h 354"/>
                    <a:gd name="T46" fmla="*/ 20 w 352"/>
                    <a:gd name="T47" fmla="*/ 262 h 354"/>
                    <a:gd name="T48" fmla="*/ 30 w 352"/>
                    <a:gd name="T49" fmla="*/ 276 h 354"/>
                    <a:gd name="T50" fmla="*/ 40 w 352"/>
                    <a:gd name="T51" fmla="*/ 290 h 354"/>
                    <a:gd name="T52" fmla="*/ 52 w 352"/>
                    <a:gd name="T53" fmla="*/ 302 h 354"/>
                    <a:gd name="T54" fmla="*/ 64 w 352"/>
                    <a:gd name="T55" fmla="*/ 314 h 354"/>
                    <a:gd name="T56" fmla="*/ 78 w 352"/>
                    <a:gd name="T57" fmla="*/ 324 h 354"/>
                    <a:gd name="T58" fmla="*/ 92 w 352"/>
                    <a:gd name="T59" fmla="*/ 332 h 354"/>
                    <a:gd name="T60" fmla="*/ 108 w 352"/>
                    <a:gd name="T61" fmla="*/ 340 h 354"/>
                    <a:gd name="T62" fmla="*/ 124 w 352"/>
                    <a:gd name="T63" fmla="*/ 346 h 354"/>
                    <a:gd name="T64" fmla="*/ 140 w 352"/>
                    <a:gd name="T65" fmla="*/ 350 h 354"/>
                    <a:gd name="T66" fmla="*/ 158 w 352"/>
                    <a:gd name="T67" fmla="*/ 352 h 354"/>
                    <a:gd name="T68" fmla="*/ 176 w 352"/>
                    <a:gd name="T69" fmla="*/ 354 h 354"/>
                    <a:gd name="T70" fmla="*/ 176 w 352"/>
                    <a:gd name="T71" fmla="*/ 354 h 354"/>
                    <a:gd name="T72" fmla="*/ 194 w 352"/>
                    <a:gd name="T73" fmla="*/ 352 h 354"/>
                    <a:gd name="T74" fmla="*/ 210 w 352"/>
                    <a:gd name="T75" fmla="*/ 350 h 354"/>
                    <a:gd name="T76" fmla="*/ 228 w 352"/>
                    <a:gd name="T77" fmla="*/ 346 h 354"/>
                    <a:gd name="T78" fmla="*/ 244 w 352"/>
                    <a:gd name="T79" fmla="*/ 340 h 354"/>
                    <a:gd name="T80" fmla="*/ 258 w 352"/>
                    <a:gd name="T81" fmla="*/ 332 h 354"/>
                    <a:gd name="T82" fmla="*/ 274 w 352"/>
                    <a:gd name="T83" fmla="*/ 324 h 354"/>
                    <a:gd name="T84" fmla="*/ 286 w 352"/>
                    <a:gd name="T85" fmla="*/ 314 h 354"/>
                    <a:gd name="T86" fmla="*/ 300 w 352"/>
                    <a:gd name="T87" fmla="*/ 304 h 354"/>
                    <a:gd name="T88" fmla="*/ 310 w 352"/>
                    <a:gd name="T89" fmla="*/ 292 h 354"/>
                    <a:gd name="T90" fmla="*/ 320 w 352"/>
                    <a:gd name="T91" fmla="*/ 278 h 354"/>
                    <a:gd name="T92" fmla="*/ 330 w 352"/>
                    <a:gd name="T93" fmla="*/ 264 h 354"/>
                    <a:gd name="T94" fmla="*/ 336 w 352"/>
                    <a:gd name="T95" fmla="*/ 248 h 354"/>
                    <a:gd name="T96" fmla="*/ 344 w 352"/>
                    <a:gd name="T97" fmla="*/ 232 h 354"/>
                    <a:gd name="T98" fmla="*/ 348 w 352"/>
                    <a:gd name="T99" fmla="*/ 216 h 354"/>
                    <a:gd name="T100" fmla="*/ 350 w 352"/>
                    <a:gd name="T101" fmla="*/ 200 h 354"/>
                    <a:gd name="T102" fmla="*/ 352 w 352"/>
                    <a:gd name="T103" fmla="*/ 182 h 354"/>
                    <a:gd name="T104" fmla="*/ 176 w 352"/>
                    <a:gd name="T105" fmla="*/ 182 h 354"/>
                    <a:gd name="T106" fmla="*/ 176 w 352"/>
                    <a:gd name="T107"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2" h="354">
                      <a:moveTo>
                        <a:pt x="176" y="0"/>
                      </a:moveTo>
                      <a:lnTo>
                        <a:pt x="176" y="0"/>
                      </a:lnTo>
                      <a:lnTo>
                        <a:pt x="158" y="2"/>
                      </a:lnTo>
                      <a:lnTo>
                        <a:pt x="140" y="4"/>
                      </a:lnTo>
                      <a:lnTo>
                        <a:pt x="124" y="8"/>
                      </a:lnTo>
                      <a:lnTo>
                        <a:pt x="108" y="14"/>
                      </a:lnTo>
                      <a:lnTo>
                        <a:pt x="92" y="22"/>
                      </a:lnTo>
                      <a:lnTo>
                        <a:pt x="78" y="30"/>
                      </a:lnTo>
                      <a:lnTo>
                        <a:pt x="64" y="42"/>
                      </a:lnTo>
                      <a:lnTo>
                        <a:pt x="52" y="52"/>
                      </a:lnTo>
                      <a:lnTo>
                        <a:pt x="40" y="64"/>
                      </a:lnTo>
                      <a:lnTo>
                        <a:pt x="30" y="78"/>
                      </a:lnTo>
                      <a:lnTo>
                        <a:pt x="20" y="94"/>
                      </a:lnTo>
                      <a:lnTo>
                        <a:pt x="14" y="108"/>
                      </a:lnTo>
                      <a:lnTo>
                        <a:pt x="8" y="124"/>
                      </a:lnTo>
                      <a:lnTo>
                        <a:pt x="2" y="142"/>
                      </a:lnTo>
                      <a:lnTo>
                        <a:pt x="0" y="160"/>
                      </a:lnTo>
                      <a:lnTo>
                        <a:pt x="0" y="178"/>
                      </a:lnTo>
                      <a:lnTo>
                        <a:pt x="0" y="178"/>
                      </a:lnTo>
                      <a:lnTo>
                        <a:pt x="0" y="196"/>
                      </a:lnTo>
                      <a:lnTo>
                        <a:pt x="2" y="212"/>
                      </a:lnTo>
                      <a:lnTo>
                        <a:pt x="8" y="230"/>
                      </a:lnTo>
                      <a:lnTo>
                        <a:pt x="14" y="246"/>
                      </a:lnTo>
                      <a:lnTo>
                        <a:pt x="20" y="262"/>
                      </a:lnTo>
                      <a:lnTo>
                        <a:pt x="30" y="276"/>
                      </a:lnTo>
                      <a:lnTo>
                        <a:pt x="40" y="290"/>
                      </a:lnTo>
                      <a:lnTo>
                        <a:pt x="52" y="302"/>
                      </a:lnTo>
                      <a:lnTo>
                        <a:pt x="64" y="314"/>
                      </a:lnTo>
                      <a:lnTo>
                        <a:pt x="78" y="324"/>
                      </a:lnTo>
                      <a:lnTo>
                        <a:pt x="92" y="332"/>
                      </a:lnTo>
                      <a:lnTo>
                        <a:pt x="108" y="340"/>
                      </a:lnTo>
                      <a:lnTo>
                        <a:pt x="124" y="346"/>
                      </a:lnTo>
                      <a:lnTo>
                        <a:pt x="140" y="350"/>
                      </a:lnTo>
                      <a:lnTo>
                        <a:pt x="158" y="352"/>
                      </a:lnTo>
                      <a:lnTo>
                        <a:pt x="176" y="354"/>
                      </a:lnTo>
                      <a:lnTo>
                        <a:pt x="176" y="354"/>
                      </a:lnTo>
                      <a:lnTo>
                        <a:pt x="194" y="352"/>
                      </a:lnTo>
                      <a:lnTo>
                        <a:pt x="210" y="350"/>
                      </a:lnTo>
                      <a:lnTo>
                        <a:pt x="228" y="346"/>
                      </a:lnTo>
                      <a:lnTo>
                        <a:pt x="244" y="340"/>
                      </a:lnTo>
                      <a:lnTo>
                        <a:pt x="258" y="332"/>
                      </a:lnTo>
                      <a:lnTo>
                        <a:pt x="274" y="324"/>
                      </a:lnTo>
                      <a:lnTo>
                        <a:pt x="286" y="314"/>
                      </a:lnTo>
                      <a:lnTo>
                        <a:pt x="300" y="304"/>
                      </a:lnTo>
                      <a:lnTo>
                        <a:pt x="310" y="292"/>
                      </a:lnTo>
                      <a:lnTo>
                        <a:pt x="320" y="278"/>
                      </a:lnTo>
                      <a:lnTo>
                        <a:pt x="330" y="264"/>
                      </a:lnTo>
                      <a:lnTo>
                        <a:pt x="336" y="248"/>
                      </a:lnTo>
                      <a:lnTo>
                        <a:pt x="344" y="232"/>
                      </a:lnTo>
                      <a:lnTo>
                        <a:pt x="348" y="216"/>
                      </a:lnTo>
                      <a:lnTo>
                        <a:pt x="350" y="200"/>
                      </a:lnTo>
                      <a:lnTo>
                        <a:pt x="352" y="182"/>
                      </a:lnTo>
                      <a:lnTo>
                        <a:pt x="176" y="182"/>
                      </a:lnTo>
                      <a:lnTo>
                        <a:pt x="1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6" name="Freeform 47"/>
                <p:cNvSpPr>
                  <a:spLocks/>
                </p:cNvSpPr>
                <p:nvPr/>
              </p:nvSpPr>
              <p:spPr bwMode="auto">
                <a:xfrm>
                  <a:off x="11053763" y="4278313"/>
                  <a:ext cx="279400" cy="285750"/>
                </a:xfrm>
                <a:custGeom>
                  <a:avLst/>
                  <a:gdLst>
                    <a:gd name="T0" fmla="*/ 0 w 176"/>
                    <a:gd name="T1" fmla="*/ 0 h 180"/>
                    <a:gd name="T2" fmla="*/ 0 w 176"/>
                    <a:gd name="T3" fmla="*/ 180 h 180"/>
                    <a:gd name="T4" fmla="*/ 176 w 176"/>
                    <a:gd name="T5" fmla="*/ 180 h 180"/>
                    <a:gd name="T6" fmla="*/ 176 w 176"/>
                    <a:gd name="T7" fmla="*/ 176 h 180"/>
                    <a:gd name="T8" fmla="*/ 176 w 176"/>
                    <a:gd name="T9" fmla="*/ 176 h 180"/>
                    <a:gd name="T10" fmla="*/ 174 w 176"/>
                    <a:gd name="T11" fmla="*/ 158 h 180"/>
                    <a:gd name="T12" fmla="*/ 172 w 176"/>
                    <a:gd name="T13" fmla="*/ 140 h 180"/>
                    <a:gd name="T14" fmla="*/ 168 w 176"/>
                    <a:gd name="T15" fmla="*/ 124 h 180"/>
                    <a:gd name="T16" fmla="*/ 162 w 176"/>
                    <a:gd name="T17" fmla="*/ 106 h 180"/>
                    <a:gd name="T18" fmla="*/ 154 w 176"/>
                    <a:gd name="T19" fmla="*/ 92 h 180"/>
                    <a:gd name="T20" fmla="*/ 146 w 176"/>
                    <a:gd name="T21" fmla="*/ 76 h 180"/>
                    <a:gd name="T22" fmla="*/ 136 w 176"/>
                    <a:gd name="T23" fmla="*/ 64 h 180"/>
                    <a:gd name="T24" fmla="*/ 124 w 176"/>
                    <a:gd name="T25" fmla="*/ 50 h 180"/>
                    <a:gd name="T26" fmla="*/ 112 w 176"/>
                    <a:gd name="T27" fmla="*/ 40 h 180"/>
                    <a:gd name="T28" fmla="*/ 98 w 176"/>
                    <a:gd name="T29" fmla="*/ 30 h 180"/>
                    <a:gd name="T30" fmla="*/ 84 w 176"/>
                    <a:gd name="T31" fmla="*/ 20 h 180"/>
                    <a:gd name="T32" fmla="*/ 68 w 176"/>
                    <a:gd name="T33" fmla="*/ 14 h 180"/>
                    <a:gd name="T34" fmla="*/ 52 w 176"/>
                    <a:gd name="T35" fmla="*/ 8 h 180"/>
                    <a:gd name="T36" fmla="*/ 34 w 176"/>
                    <a:gd name="T37" fmla="*/ 2 h 180"/>
                    <a:gd name="T38" fmla="*/ 18 w 176"/>
                    <a:gd name="T39" fmla="*/ 0 h 180"/>
                    <a:gd name="T40" fmla="*/ 0 w 176"/>
                    <a:gd name="T4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180">
                      <a:moveTo>
                        <a:pt x="0" y="0"/>
                      </a:moveTo>
                      <a:lnTo>
                        <a:pt x="0" y="180"/>
                      </a:lnTo>
                      <a:lnTo>
                        <a:pt x="176" y="180"/>
                      </a:lnTo>
                      <a:lnTo>
                        <a:pt x="176" y="176"/>
                      </a:lnTo>
                      <a:lnTo>
                        <a:pt x="176" y="176"/>
                      </a:lnTo>
                      <a:lnTo>
                        <a:pt x="174" y="158"/>
                      </a:lnTo>
                      <a:lnTo>
                        <a:pt x="172" y="140"/>
                      </a:lnTo>
                      <a:lnTo>
                        <a:pt x="168" y="124"/>
                      </a:lnTo>
                      <a:lnTo>
                        <a:pt x="162" y="106"/>
                      </a:lnTo>
                      <a:lnTo>
                        <a:pt x="154" y="92"/>
                      </a:lnTo>
                      <a:lnTo>
                        <a:pt x="146" y="76"/>
                      </a:lnTo>
                      <a:lnTo>
                        <a:pt x="136" y="64"/>
                      </a:lnTo>
                      <a:lnTo>
                        <a:pt x="124" y="50"/>
                      </a:lnTo>
                      <a:lnTo>
                        <a:pt x="112" y="40"/>
                      </a:lnTo>
                      <a:lnTo>
                        <a:pt x="98" y="30"/>
                      </a:lnTo>
                      <a:lnTo>
                        <a:pt x="84" y="20"/>
                      </a:lnTo>
                      <a:lnTo>
                        <a:pt x="68" y="14"/>
                      </a:lnTo>
                      <a:lnTo>
                        <a:pt x="52" y="8"/>
                      </a:lnTo>
                      <a:lnTo>
                        <a:pt x="34" y="2"/>
                      </a:lnTo>
                      <a:lnTo>
                        <a:pt x="1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7" name="Freeform 48"/>
                <p:cNvSpPr>
                  <a:spLocks/>
                </p:cNvSpPr>
                <p:nvPr/>
              </p:nvSpPr>
              <p:spPr bwMode="auto">
                <a:xfrm>
                  <a:off x="11053763" y="4278313"/>
                  <a:ext cx="279400" cy="285750"/>
                </a:xfrm>
                <a:custGeom>
                  <a:avLst/>
                  <a:gdLst>
                    <a:gd name="T0" fmla="*/ 0 w 176"/>
                    <a:gd name="T1" fmla="*/ 0 h 180"/>
                    <a:gd name="T2" fmla="*/ 0 w 176"/>
                    <a:gd name="T3" fmla="*/ 180 h 180"/>
                    <a:gd name="T4" fmla="*/ 176 w 176"/>
                    <a:gd name="T5" fmla="*/ 180 h 180"/>
                    <a:gd name="T6" fmla="*/ 176 w 176"/>
                    <a:gd name="T7" fmla="*/ 176 h 180"/>
                    <a:gd name="T8" fmla="*/ 176 w 176"/>
                    <a:gd name="T9" fmla="*/ 176 h 180"/>
                    <a:gd name="T10" fmla="*/ 174 w 176"/>
                    <a:gd name="T11" fmla="*/ 158 h 180"/>
                    <a:gd name="T12" fmla="*/ 172 w 176"/>
                    <a:gd name="T13" fmla="*/ 140 h 180"/>
                    <a:gd name="T14" fmla="*/ 168 w 176"/>
                    <a:gd name="T15" fmla="*/ 124 h 180"/>
                    <a:gd name="T16" fmla="*/ 162 w 176"/>
                    <a:gd name="T17" fmla="*/ 106 h 180"/>
                    <a:gd name="T18" fmla="*/ 154 w 176"/>
                    <a:gd name="T19" fmla="*/ 92 h 180"/>
                    <a:gd name="T20" fmla="*/ 146 w 176"/>
                    <a:gd name="T21" fmla="*/ 76 h 180"/>
                    <a:gd name="T22" fmla="*/ 136 w 176"/>
                    <a:gd name="T23" fmla="*/ 64 h 180"/>
                    <a:gd name="T24" fmla="*/ 124 w 176"/>
                    <a:gd name="T25" fmla="*/ 50 h 180"/>
                    <a:gd name="T26" fmla="*/ 112 w 176"/>
                    <a:gd name="T27" fmla="*/ 40 h 180"/>
                    <a:gd name="T28" fmla="*/ 98 w 176"/>
                    <a:gd name="T29" fmla="*/ 30 h 180"/>
                    <a:gd name="T30" fmla="*/ 84 w 176"/>
                    <a:gd name="T31" fmla="*/ 20 h 180"/>
                    <a:gd name="T32" fmla="*/ 68 w 176"/>
                    <a:gd name="T33" fmla="*/ 14 h 180"/>
                    <a:gd name="T34" fmla="*/ 52 w 176"/>
                    <a:gd name="T35" fmla="*/ 8 h 180"/>
                    <a:gd name="T36" fmla="*/ 34 w 176"/>
                    <a:gd name="T37" fmla="*/ 2 h 180"/>
                    <a:gd name="T38" fmla="*/ 18 w 176"/>
                    <a:gd name="T39" fmla="*/ 0 h 180"/>
                    <a:gd name="T40" fmla="*/ 0 w 176"/>
                    <a:gd name="T4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180">
                      <a:moveTo>
                        <a:pt x="0" y="0"/>
                      </a:moveTo>
                      <a:lnTo>
                        <a:pt x="0" y="180"/>
                      </a:lnTo>
                      <a:lnTo>
                        <a:pt x="176" y="180"/>
                      </a:lnTo>
                      <a:lnTo>
                        <a:pt x="176" y="176"/>
                      </a:lnTo>
                      <a:lnTo>
                        <a:pt x="176" y="176"/>
                      </a:lnTo>
                      <a:lnTo>
                        <a:pt x="174" y="158"/>
                      </a:lnTo>
                      <a:lnTo>
                        <a:pt x="172" y="140"/>
                      </a:lnTo>
                      <a:lnTo>
                        <a:pt x="168" y="124"/>
                      </a:lnTo>
                      <a:lnTo>
                        <a:pt x="162" y="106"/>
                      </a:lnTo>
                      <a:lnTo>
                        <a:pt x="154" y="92"/>
                      </a:lnTo>
                      <a:lnTo>
                        <a:pt x="146" y="76"/>
                      </a:lnTo>
                      <a:lnTo>
                        <a:pt x="136" y="64"/>
                      </a:lnTo>
                      <a:lnTo>
                        <a:pt x="124" y="50"/>
                      </a:lnTo>
                      <a:lnTo>
                        <a:pt x="112" y="40"/>
                      </a:lnTo>
                      <a:lnTo>
                        <a:pt x="98" y="30"/>
                      </a:lnTo>
                      <a:lnTo>
                        <a:pt x="84" y="20"/>
                      </a:lnTo>
                      <a:lnTo>
                        <a:pt x="68" y="14"/>
                      </a:lnTo>
                      <a:lnTo>
                        <a:pt x="52" y="8"/>
                      </a:lnTo>
                      <a:lnTo>
                        <a:pt x="34" y="2"/>
                      </a:lnTo>
                      <a:lnTo>
                        <a:pt x="18"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23" name="TextBox 22"/>
            <p:cNvSpPr txBox="1"/>
            <p:nvPr/>
          </p:nvSpPr>
          <p:spPr>
            <a:xfrm>
              <a:off x="278558" y="5653143"/>
              <a:ext cx="2910318" cy="1361435"/>
            </a:xfrm>
            <a:prstGeom prst="rect">
              <a:avLst/>
            </a:prstGeom>
            <a:noFill/>
          </p:spPr>
          <p:txBody>
            <a:bodyPr wrap="square" lIns="146304" tIns="0" rIns="0" bIns="146304" rtlCol="0" anchor="t" anchorCtr="0">
              <a:noAutofit/>
            </a:bodyPr>
            <a:lstStyle/>
            <a:p>
              <a:pPr marL="0" marR="0" lvl="0" indent="0" algn="l" defTabSz="1655746" rtl="0" eaLnBrk="1" fontAlgn="base" latinLnBrk="0" hangingPunct="1">
                <a:lnSpc>
                  <a:spcPct val="85000"/>
                </a:lnSpc>
                <a:spcBef>
                  <a:spcPct val="0"/>
                </a:spcBef>
                <a:spcAft>
                  <a:spcPct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a:ea typeface="+mn-ea"/>
                  <a:cs typeface="+mn-cs"/>
                </a:rPr>
                <a:t>The modern data </a:t>
              </a:r>
            </a:p>
            <a:p>
              <a:pPr marL="0" marR="0" lvl="0" indent="0" algn="l" defTabSz="1655746" rtl="0" eaLnBrk="1" fontAlgn="base" latinLnBrk="0" hangingPunct="1">
                <a:lnSpc>
                  <a:spcPct val="85000"/>
                </a:lnSpc>
                <a:spcBef>
                  <a:spcPct val="0"/>
                </a:spcBef>
                <a:spcAft>
                  <a:spcPct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a:ea typeface="+mn-ea"/>
                  <a:cs typeface="+mn-cs"/>
                </a:rPr>
                <a:t>warehouse</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a:ea typeface="+mn-ea"/>
                <a:cs typeface="+mn-cs"/>
              </a:endParaRPr>
            </a:p>
          </p:txBody>
        </p:sp>
      </p:grpSp>
      <p:grpSp>
        <p:nvGrpSpPr>
          <p:cNvPr id="199" name="Group 198"/>
          <p:cNvGrpSpPr/>
          <p:nvPr/>
        </p:nvGrpSpPr>
        <p:grpSpPr>
          <a:xfrm>
            <a:off x="3280092" y="1694717"/>
            <a:ext cx="2910318" cy="4614008"/>
            <a:chOff x="3394302" y="2400570"/>
            <a:chExt cx="2910318" cy="4614008"/>
          </a:xfrm>
        </p:grpSpPr>
        <p:sp>
          <p:nvSpPr>
            <p:cNvPr id="162" name="Rectangle 161"/>
            <p:cNvSpPr/>
            <p:nvPr/>
          </p:nvSpPr>
          <p:spPr bwMode="auto">
            <a:xfrm>
              <a:off x="3394302" y="2400570"/>
              <a:ext cx="2910318" cy="4614008"/>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46304" tIns="146304" rIns="0" bIns="0" numCol="1" rtlCol="0"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Enterprise-ready Hadoop with HDInsight and the simplicity of PolyBase</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178" name="TextBox 177"/>
            <p:cNvSpPr txBox="1"/>
            <p:nvPr/>
          </p:nvSpPr>
          <p:spPr>
            <a:xfrm>
              <a:off x="3394302" y="5653143"/>
              <a:ext cx="2910318" cy="1361435"/>
            </a:xfrm>
            <a:prstGeom prst="rect">
              <a:avLst/>
            </a:prstGeom>
            <a:noFill/>
          </p:spPr>
          <p:txBody>
            <a:bodyPr wrap="square" lIns="146304" tIns="0" rIns="0" bIns="146304" rtlCol="0" anchor="t" anchorCtr="0">
              <a:noAutofit/>
            </a:bodyPr>
            <a:lstStyle/>
            <a:p>
              <a:pPr marL="0" marR="0" lvl="0" indent="0" algn="l" defTabSz="1655746" rtl="0" eaLnBrk="1" fontAlgn="base" latinLnBrk="0" hangingPunct="1">
                <a:lnSpc>
                  <a:spcPct val="85000"/>
                </a:lnSpc>
                <a:spcBef>
                  <a:spcPct val="0"/>
                </a:spcBef>
                <a:spcAft>
                  <a:spcPct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a:ea typeface="+mn-ea"/>
                  <a:cs typeface="+mn-cs"/>
                </a:rPr>
                <a:t>Enterprise-ready Big Data</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a:ea typeface="+mn-ea"/>
                <a:cs typeface="+mn-cs"/>
              </a:endParaRPr>
            </a:p>
          </p:txBody>
        </p:sp>
        <p:pic>
          <p:nvPicPr>
            <p:cNvPr id="9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tretch>
              <a:fillRect/>
            </a:stretch>
          </p:blipFill>
          <p:spPr bwMode="auto">
            <a:xfrm>
              <a:off x="4045352" y="4137137"/>
              <a:ext cx="1654237" cy="1224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97" name="Group 196"/>
          <p:cNvGrpSpPr/>
          <p:nvPr/>
        </p:nvGrpSpPr>
        <p:grpSpPr>
          <a:xfrm>
            <a:off x="6281626" y="1694717"/>
            <a:ext cx="2910318" cy="4611857"/>
            <a:chOff x="6388792" y="2400570"/>
            <a:chExt cx="2910318" cy="4611857"/>
          </a:xfrm>
        </p:grpSpPr>
        <p:sp>
          <p:nvSpPr>
            <p:cNvPr id="179" name="Rectangle 178"/>
            <p:cNvSpPr/>
            <p:nvPr/>
          </p:nvSpPr>
          <p:spPr bwMode="auto">
            <a:xfrm>
              <a:off x="6388792" y="2400570"/>
              <a:ext cx="2910318" cy="4593955"/>
            </a:xfrm>
            <a:prstGeom prst="rect">
              <a:avLst/>
            </a:prstGeom>
            <a:solidFill>
              <a:srgbClr val="D2D2D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40" tIns="91440" rIns="91440" bIns="91440" numCol="1" rtlCol="0"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Optimized performance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with MPP technology </a:t>
              </a: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and </a:t>
              </a:r>
              <a:r>
                <a:rPr kumimoji="0" lang="en-US" sz="2000" b="0" i="0" u="none" strike="noStrike" kern="1200" cap="none" spc="0" normalizeH="0" baseline="0" noProof="0" dirty="0">
                  <a:ln>
                    <a:noFill/>
                  </a:ln>
                  <a:solidFill>
                    <a:srgbClr val="FFFFFF"/>
                  </a:solidFill>
                  <a:effectLst/>
                  <a:uLnTx/>
                  <a:uFillTx/>
                  <a:latin typeface="Segoe UI Light"/>
                  <a:ea typeface="+mn-ea"/>
                  <a:cs typeface="+mn-cs"/>
                </a:rPr>
                <a:t>In-Memory Columnstore </a:t>
              </a:r>
            </a:p>
          </p:txBody>
        </p:sp>
        <p:sp>
          <p:nvSpPr>
            <p:cNvPr id="180" name="TextBox 179"/>
            <p:cNvSpPr txBox="1"/>
            <p:nvPr/>
          </p:nvSpPr>
          <p:spPr>
            <a:xfrm>
              <a:off x="6388792" y="5650992"/>
              <a:ext cx="2910318" cy="1361435"/>
            </a:xfrm>
            <a:prstGeom prst="rect">
              <a:avLst/>
            </a:prstGeom>
            <a:noFill/>
          </p:spPr>
          <p:txBody>
            <a:bodyPr wrap="square" lIns="91440" tIns="91440" rIns="91440" bIns="91440" rtlCol="0" anchor="t" anchorCtr="0">
              <a:noAutofit/>
            </a:bodyPr>
            <a:lstStyle/>
            <a:p>
              <a:pPr marL="0" marR="0" lvl="0" indent="0" algn="l" defTabSz="1655746" rtl="0" eaLnBrk="1" fontAlgn="base" latinLnBrk="0" hangingPunct="1">
                <a:lnSpc>
                  <a:spcPct val="85000"/>
                </a:lnSpc>
                <a:spcBef>
                  <a:spcPct val="0"/>
                </a:spcBef>
                <a:spcAft>
                  <a:spcPct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a:ea typeface="+mn-ea"/>
                  <a:cs typeface="+mn-cs"/>
                </a:rPr>
                <a:t>Performance at scale</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a:ea typeface="+mn-ea"/>
                <a:cs typeface="+mn-cs"/>
              </a:endParaRPr>
            </a:p>
          </p:txBody>
        </p:sp>
        <p:grpSp>
          <p:nvGrpSpPr>
            <p:cNvPr id="15" name="Group 8"/>
            <p:cNvGrpSpPr>
              <a:grpSpLocks noChangeAspect="1"/>
            </p:cNvGrpSpPr>
            <p:nvPr/>
          </p:nvGrpSpPr>
          <p:grpSpPr bwMode="auto">
            <a:xfrm>
              <a:off x="7330395" y="4272126"/>
              <a:ext cx="1027113" cy="1089025"/>
              <a:chOff x="4552" y="2907"/>
              <a:chExt cx="647" cy="686"/>
            </a:xfrm>
            <a:solidFill>
              <a:schemeClr val="bg1"/>
            </a:solidFill>
          </p:grpSpPr>
          <p:sp>
            <p:nvSpPr>
              <p:cNvPr id="17" name="Freeform 9"/>
              <p:cNvSpPr>
                <a:spLocks/>
              </p:cNvSpPr>
              <p:nvPr/>
            </p:nvSpPr>
            <p:spPr bwMode="auto">
              <a:xfrm>
                <a:off x="4552" y="3284"/>
                <a:ext cx="184" cy="309"/>
              </a:xfrm>
              <a:custGeom>
                <a:avLst/>
                <a:gdLst>
                  <a:gd name="T0" fmla="*/ 72 w 77"/>
                  <a:gd name="T1" fmla="*/ 0 h 129"/>
                  <a:gd name="T2" fmla="*/ 57 w 77"/>
                  <a:gd name="T3" fmla="*/ 0 h 129"/>
                  <a:gd name="T4" fmla="*/ 34 w 77"/>
                  <a:gd name="T5" fmla="*/ 22 h 129"/>
                  <a:gd name="T6" fmla="*/ 18 w 77"/>
                  <a:gd name="T7" fmla="*/ 29 h 129"/>
                  <a:gd name="T8" fmla="*/ 1 w 77"/>
                  <a:gd name="T9" fmla="*/ 22 h 129"/>
                  <a:gd name="T10" fmla="*/ 0 w 77"/>
                  <a:gd name="T11" fmla="*/ 20 h 129"/>
                  <a:gd name="T12" fmla="*/ 0 w 77"/>
                  <a:gd name="T13" fmla="*/ 125 h 129"/>
                  <a:gd name="T14" fmla="*/ 5 w 77"/>
                  <a:gd name="T15" fmla="*/ 129 h 129"/>
                  <a:gd name="T16" fmla="*/ 72 w 77"/>
                  <a:gd name="T17" fmla="*/ 129 h 129"/>
                  <a:gd name="T18" fmla="*/ 77 w 77"/>
                  <a:gd name="T19" fmla="*/ 125 h 129"/>
                  <a:gd name="T20" fmla="*/ 77 w 77"/>
                  <a:gd name="T21" fmla="*/ 4 h 129"/>
                  <a:gd name="T22" fmla="*/ 72 w 77"/>
                  <a:gd name="T2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29">
                    <a:moveTo>
                      <a:pt x="72" y="0"/>
                    </a:moveTo>
                    <a:cubicBezTo>
                      <a:pt x="57" y="0"/>
                      <a:pt x="57" y="0"/>
                      <a:pt x="57" y="0"/>
                    </a:cubicBezTo>
                    <a:cubicBezTo>
                      <a:pt x="34" y="22"/>
                      <a:pt x="34" y="22"/>
                      <a:pt x="34" y="22"/>
                    </a:cubicBezTo>
                    <a:cubicBezTo>
                      <a:pt x="30" y="26"/>
                      <a:pt x="24" y="29"/>
                      <a:pt x="18" y="29"/>
                    </a:cubicBezTo>
                    <a:cubicBezTo>
                      <a:pt x="12" y="29"/>
                      <a:pt x="6" y="26"/>
                      <a:pt x="1" y="22"/>
                    </a:cubicBezTo>
                    <a:cubicBezTo>
                      <a:pt x="1" y="21"/>
                      <a:pt x="1" y="21"/>
                      <a:pt x="0" y="20"/>
                    </a:cubicBezTo>
                    <a:cubicBezTo>
                      <a:pt x="0" y="125"/>
                      <a:pt x="0" y="125"/>
                      <a:pt x="0" y="125"/>
                    </a:cubicBezTo>
                    <a:cubicBezTo>
                      <a:pt x="0" y="127"/>
                      <a:pt x="2" y="129"/>
                      <a:pt x="5" y="129"/>
                    </a:cubicBezTo>
                    <a:cubicBezTo>
                      <a:pt x="72" y="129"/>
                      <a:pt x="72" y="129"/>
                      <a:pt x="72" y="129"/>
                    </a:cubicBezTo>
                    <a:cubicBezTo>
                      <a:pt x="75" y="129"/>
                      <a:pt x="77" y="127"/>
                      <a:pt x="77" y="125"/>
                    </a:cubicBezTo>
                    <a:cubicBezTo>
                      <a:pt x="77" y="4"/>
                      <a:pt x="77" y="4"/>
                      <a:pt x="77" y="4"/>
                    </a:cubicBezTo>
                    <a:cubicBezTo>
                      <a:pt x="77" y="2"/>
                      <a:pt x="75"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8" name="Freeform 10"/>
              <p:cNvSpPr>
                <a:spLocks/>
              </p:cNvSpPr>
              <p:nvPr/>
            </p:nvSpPr>
            <p:spPr bwMode="auto">
              <a:xfrm>
                <a:off x="4788" y="3284"/>
                <a:ext cx="184" cy="309"/>
              </a:xfrm>
              <a:custGeom>
                <a:avLst/>
                <a:gdLst>
                  <a:gd name="T0" fmla="*/ 73 w 77"/>
                  <a:gd name="T1" fmla="*/ 0 h 129"/>
                  <a:gd name="T2" fmla="*/ 5 w 77"/>
                  <a:gd name="T3" fmla="*/ 0 h 129"/>
                  <a:gd name="T4" fmla="*/ 0 w 77"/>
                  <a:gd name="T5" fmla="*/ 4 h 129"/>
                  <a:gd name="T6" fmla="*/ 0 w 77"/>
                  <a:gd name="T7" fmla="*/ 125 h 129"/>
                  <a:gd name="T8" fmla="*/ 5 w 77"/>
                  <a:gd name="T9" fmla="*/ 129 h 129"/>
                  <a:gd name="T10" fmla="*/ 73 w 77"/>
                  <a:gd name="T11" fmla="*/ 129 h 129"/>
                  <a:gd name="T12" fmla="*/ 77 w 77"/>
                  <a:gd name="T13" fmla="*/ 125 h 129"/>
                  <a:gd name="T14" fmla="*/ 77 w 77"/>
                  <a:gd name="T15" fmla="*/ 4 h 129"/>
                  <a:gd name="T16" fmla="*/ 73 w 77"/>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29">
                    <a:moveTo>
                      <a:pt x="73" y="0"/>
                    </a:moveTo>
                    <a:cubicBezTo>
                      <a:pt x="5" y="0"/>
                      <a:pt x="5" y="0"/>
                      <a:pt x="5" y="0"/>
                    </a:cubicBezTo>
                    <a:cubicBezTo>
                      <a:pt x="2" y="0"/>
                      <a:pt x="0" y="2"/>
                      <a:pt x="0" y="4"/>
                    </a:cubicBezTo>
                    <a:cubicBezTo>
                      <a:pt x="0" y="125"/>
                      <a:pt x="0" y="125"/>
                      <a:pt x="0" y="125"/>
                    </a:cubicBezTo>
                    <a:cubicBezTo>
                      <a:pt x="0" y="127"/>
                      <a:pt x="2" y="129"/>
                      <a:pt x="5" y="129"/>
                    </a:cubicBezTo>
                    <a:cubicBezTo>
                      <a:pt x="73" y="129"/>
                      <a:pt x="73" y="129"/>
                      <a:pt x="73" y="129"/>
                    </a:cubicBezTo>
                    <a:cubicBezTo>
                      <a:pt x="75" y="129"/>
                      <a:pt x="77" y="127"/>
                      <a:pt x="77" y="125"/>
                    </a:cubicBezTo>
                    <a:cubicBezTo>
                      <a:pt x="77" y="4"/>
                      <a:pt x="77" y="4"/>
                      <a:pt x="77" y="4"/>
                    </a:cubicBezTo>
                    <a:cubicBezTo>
                      <a:pt x="77" y="2"/>
                      <a:pt x="75" y="0"/>
                      <a:pt x="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8" name="Freeform 11"/>
              <p:cNvSpPr>
                <a:spLocks/>
              </p:cNvSpPr>
              <p:nvPr/>
            </p:nvSpPr>
            <p:spPr bwMode="auto">
              <a:xfrm>
                <a:off x="5017" y="3074"/>
                <a:ext cx="182" cy="516"/>
              </a:xfrm>
              <a:custGeom>
                <a:avLst/>
                <a:gdLst>
                  <a:gd name="T0" fmla="*/ 74 w 76"/>
                  <a:gd name="T1" fmla="*/ 21 h 216"/>
                  <a:gd name="T2" fmla="*/ 45 w 76"/>
                  <a:gd name="T3" fmla="*/ 21 h 216"/>
                  <a:gd name="T4" fmla="*/ 36 w 76"/>
                  <a:gd name="T5" fmla="*/ 21 h 216"/>
                  <a:gd name="T6" fmla="*/ 36 w 76"/>
                  <a:gd name="T7" fmla="*/ 13 h 216"/>
                  <a:gd name="T8" fmla="*/ 36 w 76"/>
                  <a:gd name="T9" fmla="*/ 0 h 216"/>
                  <a:gd name="T10" fmla="*/ 0 w 76"/>
                  <a:gd name="T11" fmla="*/ 33 h 216"/>
                  <a:gd name="T12" fmla="*/ 0 w 76"/>
                  <a:gd name="T13" fmla="*/ 212 h 216"/>
                  <a:gd name="T14" fmla="*/ 5 w 76"/>
                  <a:gd name="T15" fmla="*/ 216 h 216"/>
                  <a:gd name="T16" fmla="*/ 71 w 76"/>
                  <a:gd name="T17" fmla="*/ 216 h 216"/>
                  <a:gd name="T18" fmla="*/ 76 w 76"/>
                  <a:gd name="T19" fmla="*/ 212 h 216"/>
                  <a:gd name="T20" fmla="*/ 76 w 76"/>
                  <a:gd name="T21" fmla="*/ 21 h 216"/>
                  <a:gd name="T22" fmla="*/ 74 w 76"/>
                  <a:gd name="T23" fmla="*/ 2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216">
                    <a:moveTo>
                      <a:pt x="74" y="21"/>
                    </a:moveTo>
                    <a:cubicBezTo>
                      <a:pt x="45" y="21"/>
                      <a:pt x="45" y="21"/>
                      <a:pt x="45" y="21"/>
                    </a:cubicBezTo>
                    <a:cubicBezTo>
                      <a:pt x="36" y="21"/>
                      <a:pt x="36" y="21"/>
                      <a:pt x="36" y="21"/>
                    </a:cubicBezTo>
                    <a:cubicBezTo>
                      <a:pt x="36" y="13"/>
                      <a:pt x="36" y="13"/>
                      <a:pt x="36" y="13"/>
                    </a:cubicBezTo>
                    <a:cubicBezTo>
                      <a:pt x="36" y="0"/>
                      <a:pt x="36" y="0"/>
                      <a:pt x="36" y="0"/>
                    </a:cubicBezTo>
                    <a:cubicBezTo>
                      <a:pt x="0" y="33"/>
                      <a:pt x="0" y="33"/>
                      <a:pt x="0" y="33"/>
                    </a:cubicBezTo>
                    <a:cubicBezTo>
                      <a:pt x="0" y="212"/>
                      <a:pt x="0" y="212"/>
                      <a:pt x="0" y="212"/>
                    </a:cubicBezTo>
                    <a:cubicBezTo>
                      <a:pt x="0" y="214"/>
                      <a:pt x="2" y="216"/>
                      <a:pt x="5" y="216"/>
                    </a:cubicBezTo>
                    <a:cubicBezTo>
                      <a:pt x="71" y="216"/>
                      <a:pt x="71" y="216"/>
                      <a:pt x="71" y="216"/>
                    </a:cubicBezTo>
                    <a:cubicBezTo>
                      <a:pt x="74" y="216"/>
                      <a:pt x="76" y="214"/>
                      <a:pt x="76" y="212"/>
                    </a:cubicBezTo>
                    <a:cubicBezTo>
                      <a:pt x="76" y="21"/>
                      <a:pt x="76" y="21"/>
                      <a:pt x="76" y="21"/>
                    </a:cubicBezTo>
                    <a:lnTo>
                      <a:pt x="7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99" name="Freeform 12"/>
              <p:cNvSpPr>
                <a:spLocks/>
              </p:cNvSpPr>
              <p:nvPr/>
            </p:nvSpPr>
            <p:spPr bwMode="auto">
              <a:xfrm>
                <a:off x="4556" y="2907"/>
                <a:ext cx="638" cy="425"/>
              </a:xfrm>
              <a:custGeom>
                <a:avLst/>
                <a:gdLst>
                  <a:gd name="T0" fmla="*/ 118 w 267"/>
                  <a:gd name="T1" fmla="*/ 146 h 178"/>
                  <a:gd name="T2" fmla="*/ 119 w 267"/>
                  <a:gd name="T3" fmla="*/ 147 h 178"/>
                  <a:gd name="T4" fmla="*/ 120 w 267"/>
                  <a:gd name="T5" fmla="*/ 147 h 178"/>
                  <a:gd name="T6" fmla="*/ 121 w 267"/>
                  <a:gd name="T7" fmla="*/ 148 h 178"/>
                  <a:gd name="T8" fmla="*/ 123 w 267"/>
                  <a:gd name="T9" fmla="*/ 148 h 178"/>
                  <a:gd name="T10" fmla="*/ 124 w 267"/>
                  <a:gd name="T11" fmla="*/ 148 h 178"/>
                  <a:gd name="T12" fmla="*/ 125 w 267"/>
                  <a:gd name="T13" fmla="*/ 148 h 178"/>
                  <a:gd name="T14" fmla="*/ 126 w 267"/>
                  <a:gd name="T15" fmla="*/ 148 h 178"/>
                  <a:gd name="T16" fmla="*/ 127 w 267"/>
                  <a:gd name="T17" fmla="*/ 148 h 178"/>
                  <a:gd name="T18" fmla="*/ 129 w 267"/>
                  <a:gd name="T19" fmla="*/ 148 h 178"/>
                  <a:gd name="T20" fmla="*/ 130 w 267"/>
                  <a:gd name="T21" fmla="*/ 148 h 178"/>
                  <a:gd name="T22" fmla="*/ 131 w 267"/>
                  <a:gd name="T23" fmla="*/ 147 h 178"/>
                  <a:gd name="T24" fmla="*/ 132 w 267"/>
                  <a:gd name="T25" fmla="*/ 147 h 178"/>
                  <a:gd name="T26" fmla="*/ 134 w 267"/>
                  <a:gd name="T27" fmla="*/ 146 h 178"/>
                  <a:gd name="T28" fmla="*/ 135 w 267"/>
                  <a:gd name="T29" fmla="*/ 145 h 178"/>
                  <a:gd name="T30" fmla="*/ 193 w 267"/>
                  <a:gd name="T31" fmla="*/ 91 h 178"/>
                  <a:gd name="T32" fmla="*/ 238 w 267"/>
                  <a:gd name="T33" fmla="*/ 50 h 178"/>
                  <a:gd name="T34" fmla="*/ 238 w 267"/>
                  <a:gd name="T35" fmla="*/ 83 h 178"/>
                  <a:gd name="T36" fmla="*/ 267 w 267"/>
                  <a:gd name="T37" fmla="*/ 63 h 178"/>
                  <a:gd name="T38" fmla="*/ 184 w 267"/>
                  <a:gd name="T39" fmla="*/ 0 h 178"/>
                  <a:gd name="T40" fmla="*/ 217 w 267"/>
                  <a:gd name="T41" fmla="*/ 29 h 178"/>
                  <a:gd name="T42" fmla="*/ 93 w 267"/>
                  <a:gd name="T43" fmla="*/ 87 h 178"/>
                  <a:gd name="T44" fmla="*/ 91 w 267"/>
                  <a:gd name="T45" fmla="*/ 86 h 178"/>
                  <a:gd name="T46" fmla="*/ 90 w 267"/>
                  <a:gd name="T47" fmla="*/ 85 h 178"/>
                  <a:gd name="T48" fmla="*/ 89 w 267"/>
                  <a:gd name="T49" fmla="*/ 85 h 178"/>
                  <a:gd name="T50" fmla="*/ 88 w 267"/>
                  <a:gd name="T51" fmla="*/ 84 h 178"/>
                  <a:gd name="T52" fmla="*/ 86 w 267"/>
                  <a:gd name="T53" fmla="*/ 84 h 178"/>
                  <a:gd name="T54" fmla="*/ 85 w 267"/>
                  <a:gd name="T55" fmla="*/ 84 h 178"/>
                  <a:gd name="T56" fmla="*/ 84 w 267"/>
                  <a:gd name="T57" fmla="*/ 84 h 178"/>
                  <a:gd name="T58" fmla="*/ 83 w 267"/>
                  <a:gd name="T59" fmla="*/ 83 h 178"/>
                  <a:gd name="T60" fmla="*/ 82 w 267"/>
                  <a:gd name="T61" fmla="*/ 84 h 178"/>
                  <a:gd name="T62" fmla="*/ 80 w 267"/>
                  <a:gd name="T63" fmla="*/ 84 h 178"/>
                  <a:gd name="T64" fmla="*/ 79 w 267"/>
                  <a:gd name="T65" fmla="*/ 84 h 178"/>
                  <a:gd name="T66" fmla="*/ 78 w 267"/>
                  <a:gd name="T67" fmla="*/ 85 h 178"/>
                  <a:gd name="T68" fmla="*/ 77 w 267"/>
                  <a:gd name="T69" fmla="*/ 85 h 178"/>
                  <a:gd name="T70" fmla="*/ 75 w 267"/>
                  <a:gd name="T71" fmla="*/ 86 h 178"/>
                  <a:gd name="T72" fmla="*/ 74 w 267"/>
                  <a:gd name="T73" fmla="*/ 87 h 178"/>
                  <a:gd name="T74" fmla="*/ 6 w 267"/>
                  <a:gd name="T75" fmla="*/ 153 h 178"/>
                  <a:gd name="T76" fmla="*/ 6 w 267"/>
                  <a:gd name="T77" fmla="*/ 174 h 178"/>
                  <a:gd name="T78" fmla="*/ 26 w 267"/>
                  <a:gd name="T79" fmla="*/ 174 h 178"/>
                  <a:gd name="T80" fmla="*/ 84 w 267"/>
                  <a:gd name="T81" fmla="*/ 118 h 178"/>
                  <a:gd name="T82" fmla="*/ 117 w 267"/>
                  <a:gd name="T83" fmla="*/ 14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178">
                    <a:moveTo>
                      <a:pt x="117" y="146"/>
                    </a:moveTo>
                    <a:cubicBezTo>
                      <a:pt x="118" y="146"/>
                      <a:pt x="118" y="146"/>
                      <a:pt x="118" y="146"/>
                    </a:cubicBezTo>
                    <a:cubicBezTo>
                      <a:pt x="118" y="146"/>
                      <a:pt x="118" y="146"/>
                      <a:pt x="119" y="146"/>
                    </a:cubicBezTo>
                    <a:cubicBezTo>
                      <a:pt x="119" y="147"/>
                      <a:pt x="119" y="147"/>
                      <a:pt x="119" y="147"/>
                    </a:cubicBezTo>
                    <a:cubicBezTo>
                      <a:pt x="119" y="147"/>
                      <a:pt x="120" y="147"/>
                      <a:pt x="120" y="147"/>
                    </a:cubicBezTo>
                    <a:cubicBezTo>
                      <a:pt x="120" y="147"/>
                      <a:pt x="120" y="147"/>
                      <a:pt x="120" y="147"/>
                    </a:cubicBezTo>
                    <a:cubicBezTo>
                      <a:pt x="120" y="147"/>
                      <a:pt x="121" y="147"/>
                      <a:pt x="121" y="148"/>
                    </a:cubicBezTo>
                    <a:cubicBezTo>
                      <a:pt x="121" y="148"/>
                      <a:pt x="121" y="148"/>
                      <a:pt x="121" y="148"/>
                    </a:cubicBezTo>
                    <a:cubicBezTo>
                      <a:pt x="122" y="148"/>
                      <a:pt x="122" y="148"/>
                      <a:pt x="122" y="148"/>
                    </a:cubicBezTo>
                    <a:cubicBezTo>
                      <a:pt x="122" y="148"/>
                      <a:pt x="123" y="148"/>
                      <a:pt x="123" y="148"/>
                    </a:cubicBezTo>
                    <a:cubicBezTo>
                      <a:pt x="123" y="148"/>
                      <a:pt x="123" y="148"/>
                      <a:pt x="123" y="148"/>
                    </a:cubicBezTo>
                    <a:cubicBezTo>
                      <a:pt x="124" y="148"/>
                      <a:pt x="124" y="148"/>
                      <a:pt x="124" y="148"/>
                    </a:cubicBezTo>
                    <a:cubicBezTo>
                      <a:pt x="124" y="148"/>
                      <a:pt x="124" y="148"/>
                      <a:pt x="125" y="148"/>
                    </a:cubicBezTo>
                    <a:cubicBezTo>
                      <a:pt x="125" y="148"/>
                      <a:pt x="125" y="148"/>
                      <a:pt x="125" y="148"/>
                    </a:cubicBezTo>
                    <a:cubicBezTo>
                      <a:pt x="125" y="148"/>
                      <a:pt x="126" y="148"/>
                      <a:pt x="126" y="148"/>
                    </a:cubicBezTo>
                    <a:cubicBezTo>
                      <a:pt x="126" y="148"/>
                      <a:pt x="126" y="148"/>
                      <a:pt x="126" y="148"/>
                    </a:cubicBezTo>
                    <a:cubicBezTo>
                      <a:pt x="126" y="148"/>
                      <a:pt x="126" y="148"/>
                      <a:pt x="127" y="148"/>
                    </a:cubicBezTo>
                    <a:cubicBezTo>
                      <a:pt x="127" y="148"/>
                      <a:pt x="127" y="148"/>
                      <a:pt x="127" y="148"/>
                    </a:cubicBezTo>
                    <a:cubicBezTo>
                      <a:pt x="128" y="148"/>
                      <a:pt x="128" y="148"/>
                      <a:pt x="128" y="148"/>
                    </a:cubicBezTo>
                    <a:cubicBezTo>
                      <a:pt x="128" y="148"/>
                      <a:pt x="128" y="148"/>
                      <a:pt x="129" y="148"/>
                    </a:cubicBezTo>
                    <a:cubicBezTo>
                      <a:pt x="129" y="148"/>
                      <a:pt x="129" y="148"/>
                      <a:pt x="129" y="148"/>
                    </a:cubicBezTo>
                    <a:cubicBezTo>
                      <a:pt x="129" y="148"/>
                      <a:pt x="130" y="148"/>
                      <a:pt x="130" y="148"/>
                    </a:cubicBezTo>
                    <a:cubicBezTo>
                      <a:pt x="130" y="148"/>
                      <a:pt x="130" y="148"/>
                      <a:pt x="131" y="148"/>
                    </a:cubicBezTo>
                    <a:cubicBezTo>
                      <a:pt x="131" y="147"/>
                      <a:pt x="131" y="147"/>
                      <a:pt x="131" y="147"/>
                    </a:cubicBezTo>
                    <a:cubicBezTo>
                      <a:pt x="131" y="147"/>
                      <a:pt x="132" y="147"/>
                      <a:pt x="132" y="147"/>
                    </a:cubicBezTo>
                    <a:cubicBezTo>
                      <a:pt x="132" y="147"/>
                      <a:pt x="132" y="147"/>
                      <a:pt x="132" y="147"/>
                    </a:cubicBezTo>
                    <a:cubicBezTo>
                      <a:pt x="133" y="147"/>
                      <a:pt x="133" y="147"/>
                      <a:pt x="133" y="146"/>
                    </a:cubicBezTo>
                    <a:cubicBezTo>
                      <a:pt x="133" y="146"/>
                      <a:pt x="133" y="146"/>
                      <a:pt x="134" y="146"/>
                    </a:cubicBezTo>
                    <a:cubicBezTo>
                      <a:pt x="134" y="146"/>
                      <a:pt x="134" y="146"/>
                      <a:pt x="134" y="146"/>
                    </a:cubicBezTo>
                    <a:cubicBezTo>
                      <a:pt x="134" y="146"/>
                      <a:pt x="135" y="145"/>
                      <a:pt x="135" y="145"/>
                    </a:cubicBezTo>
                    <a:cubicBezTo>
                      <a:pt x="135" y="145"/>
                      <a:pt x="135" y="145"/>
                      <a:pt x="136" y="144"/>
                    </a:cubicBezTo>
                    <a:cubicBezTo>
                      <a:pt x="193" y="91"/>
                      <a:pt x="193" y="91"/>
                      <a:pt x="193" y="91"/>
                    </a:cubicBezTo>
                    <a:cubicBezTo>
                      <a:pt x="225" y="62"/>
                      <a:pt x="225" y="62"/>
                      <a:pt x="225" y="62"/>
                    </a:cubicBezTo>
                    <a:cubicBezTo>
                      <a:pt x="238" y="50"/>
                      <a:pt x="238" y="50"/>
                      <a:pt x="238" y="50"/>
                    </a:cubicBezTo>
                    <a:cubicBezTo>
                      <a:pt x="238" y="62"/>
                      <a:pt x="238" y="62"/>
                      <a:pt x="238" y="62"/>
                    </a:cubicBezTo>
                    <a:cubicBezTo>
                      <a:pt x="238" y="83"/>
                      <a:pt x="238" y="83"/>
                      <a:pt x="238" y="83"/>
                    </a:cubicBezTo>
                    <a:cubicBezTo>
                      <a:pt x="267" y="83"/>
                      <a:pt x="267" y="83"/>
                      <a:pt x="267" y="83"/>
                    </a:cubicBezTo>
                    <a:cubicBezTo>
                      <a:pt x="267" y="63"/>
                      <a:pt x="267" y="63"/>
                      <a:pt x="267" y="63"/>
                    </a:cubicBezTo>
                    <a:cubicBezTo>
                      <a:pt x="267" y="0"/>
                      <a:pt x="267" y="0"/>
                      <a:pt x="267" y="0"/>
                    </a:cubicBezTo>
                    <a:cubicBezTo>
                      <a:pt x="184" y="0"/>
                      <a:pt x="184" y="0"/>
                      <a:pt x="184" y="0"/>
                    </a:cubicBezTo>
                    <a:cubicBezTo>
                      <a:pt x="184" y="29"/>
                      <a:pt x="184" y="29"/>
                      <a:pt x="184" y="29"/>
                    </a:cubicBezTo>
                    <a:cubicBezTo>
                      <a:pt x="217" y="29"/>
                      <a:pt x="217" y="29"/>
                      <a:pt x="217" y="29"/>
                    </a:cubicBezTo>
                    <a:cubicBezTo>
                      <a:pt x="125" y="114"/>
                      <a:pt x="125" y="114"/>
                      <a:pt x="125" y="114"/>
                    </a:cubicBezTo>
                    <a:cubicBezTo>
                      <a:pt x="93" y="87"/>
                      <a:pt x="93" y="87"/>
                      <a:pt x="93" y="87"/>
                    </a:cubicBezTo>
                    <a:cubicBezTo>
                      <a:pt x="92" y="87"/>
                      <a:pt x="92" y="86"/>
                      <a:pt x="92" y="86"/>
                    </a:cubicBezTo>
                    <a:cubicBezTo>
                      <a:pt x="92" y="86"/>
                      <a:pt x="91" y="86"/>
                      <a:pt x="91" y="86"/>
                    </a:cubicBezTo>
                    <a:cubicBezTo>
                      <a:pt x="91" y="86"/>
                      <a:pt x="91" y="86"/>
                      <a:pt x="91" y="85"/>
                    </a:cubicBezTo>
                    <a:cubicBezTo>
                      <a:pt x="90" y="85"/>
                      <a:pt x="90" y="85"/>
                      <a:pt x="90" y="85"/>
                    </a:cubicBezTo>
                    <a:cubicBezTo>
                      <a:pt x="90" y="85"/>
                      <a:pt x="90" y="85"/>
                      <a:pt x="89" y="85"/>
                    </a:cubicBezTo>
                    <a:cubicBezTo>
                      <a:pt x="89" y="85"/>
                      <a:pt x="89" y="85"/>
                      <a:pt x="89" y="85"/>
                    </a:cubicBezTo>
                    <a:cubicBezTo>
                      <a:pt x="89" y="84"/>
                      <a:pt x="88" y="84"/>
                      <a:pt x="88" y="84"/>
                    </a:cubicBezTo>
                    <a:cubicBezTo>
                      <a:pt x="88" y="84"/>
                      <a:pt x="88" y="84"/>
                      <a:pt x="88" y="84"/>
                    </a:cubicBezTo>
                    <a:cubicBezTo>
                      <a:pt x="87" y="84"/>
                      <a:pt x="87" y="84"/>
                      <a:pt x="87" y="84"/>
                    </a:cubicBezTo>
                    <a:cubicBezTo>
                      <a:pt x="87" y="84"/>
                      <a:pt x="87" y="84"/>
                      <a:pt x="86" y="84"/>
                    </a:cubicBezTo>
                    <a:cubicBezTo>
                      <a:pt x="86" y="84"/>
                      <a:pt x="86" y="84"/>
                      <a:pt x="86" y="84"/>
                    </a:cubicBezTo>
                    <a:cubicBezTo>
                      <a:pt x="85" y="84"/>
                      <a:pt x="85" y="84"/>
                      <a:pt x="85" y="84"/>
                    </a:cubicBezTo>
                    <a:cubicBezTo>
                      <a:pt x="85" y="84"/>
                      <a:pt x="85" y="84"/>
                      <a:pt x="84" y="84"/>
                    </a:cubicBezTo>
                    <a:cubicBezTo>
                      <a:pt x="84" y="84"/>
                      <a:pt x="84" y="84"/>
                      <a:pt x="84" y="84"/>
                    </a:cubicBezTo>
                    <a:cubicBezTo>
                      <a:pt x="84" y="83"/>
                      <a:pt x="83" y="83"/>
                      <a:pt x="83" y="83"/>
                    </a:cubicBezTo>
                    <a:cubicBezTo>
                      <a:pt x="83" y="83"/>
                      <a:pt x="83" y="83"/>
                      <a:pt x="83" y="83"/>
                    </a:cubicBezTo>
                    <a:cubicBezTo>
                      <a:pt x="83" y="83"/>
                      <a:pt x="83" y="84"/>
                      <a:pt x="82" y="84"/>
                    </a:cubicBezTo>
                    <a:cubicBezTo>
                      <a:pt x="82" y="84"/>
                      <a:pt x="82" y="84"/>
                      <a:pt x="82" y="84"/>
                    </a:cubicBezTo>
                    <a:cubicBezTo>
                      <a:pt x="82" y="84"/>
                      <a:pt x="81" y="84"/>
                      <a:pt x="81" y="84"/>
                    </a:cubicBezTo>
                    <a:cubicBezTo>
                      <a:pt x="81" y="84"/>
                      <a:pt x="81" y="84"/>
                      <a:pt x="80" y="84"/>
                    </a:cubicBezTo>
                    <a:cubicBezTo>
                      <a:pt x="80" y="84"/>
                      <a:pt x="80" y="84"/>
                      <a:pt x="80" y="84"/>
                    </a:cubicBezTo>
                    <a:cubicBezTo>
                      <a:pt x="79" y="84"/>
                      <a:pt x="79" y="84"/>
                      <a:pt x="79" y="84"/>
                    </a:cubicBezTo>
                    <a:cubicBezTo>
                      <a:pt x="79" y="84"/>
                      <a:pt x="79" y="84"/>
                      <a:pt x="78" y="84"/>
                    </a:cubicBezTo>
                    <a:cubicBezTo>
                      <a:pt x="78" y="84"/>
                      <a:pt x="78" y="84"/>
                      <a:pt x="78" y="85"/>
                    </a:cubicBezTo>
                    <a:cubicBezTo>
                      <a:pt x="78" y="85"/>
                      <a:pt x="77" y="85"/>
                      <a:pt x="77" y="85"/>
                    </a:cubicBezTo>
                    <a:cubicBezTo>
                      <a:pt x="77" y="85"/>
                      <a:pt x="77" y="85"/>
                      <a:pt x="77" y="85"/>
                    </a:cubicBezTo>
                    <a:cubicBezTo>
                      <a:pt x="76" y="85"/>
                      <a:pt x="76" y="85"/>
                      <a:pt x="76" y="86"/>
                    </a:cubicBezTo>
                    <a:cubicBezTo>
                      <a:pt x="76" y="86"/>
                      <a:pt x="76" y="86"/>
                      <a:pt x="75" y="86"/>
                    </a:cubicBezTo>
                    <a:cubicBezTo>
                      <a:pt x="75" y="86"/>
                      <a:pt x="75" y="86"/>
                      <a:pt x="75" y="86"/>
                    </a:cubicBezTo>
                    <a:cubicBezTo>
                      <a:pt x="74" y="86"/>
                      <a:pt x="74" y="87"/>
                      <a:pt x="74" y="87"/>
                    </a:cubicBezTo>
                    <a:cubicBezTo>
                      <a:pt x="74" y="87"/>
                      <a:pt x="74" y="87"/>
                      <a:pt x="73" y="88"/>
                    </a:cubicBezTo>
                    <a:cubicBezTo>
                      <a:pt x="6" y="153"/>
                      <a:pt x="6" y="153"/>
                      <a:pt x="6" y="153"/>
                    </a:cubicBezTo>
                    <a:cubicBezTo>
                      <a:pt x="4" y="154"/>
                      <a:pt x="3" y="156"/>
                      <a:pt x="2" y="158"/>
                    </a:cubicBezTo>
                    <a:cubicBezTo>
                      <a:pt x="0" y="163"/>
                      <a:pt x="1" y="169"/>
                      <a:pt x="6" y="174"/>
                    </a:cubicBezTo>
                    <a:cubicBezTo>
                      <a:pt x="8" y="177"/>
                      <a:pt x="12" y="178"/>
                      <a:pt x="16" y="178"/>
                    </a:cubicBezTo>
                    <a:cubicBezTo>
                      <a:pt x="20" y="178"/>
                      <a:pt x="23" y="177"/>
                      <a:pt x="26" y="174"/>
                    </a:cubicBezTo>
                    <a:cubicBezTo>
                      <a:pt x="43" y="158"/>
                      <a:pt x="43" y="158"/>
                      <a:pt x="43" y="158"/>
                    </a:cubicBezTo>
                    <a:cubicBezTo>
                      <a:pt x="84" y="118"/>
                      <a:pt x="84" y="118"/>
                      <a:pt x="84" y="118"/>
                    </a:cubicBezTo>
                    <a:cubicBezTo>
                      <a:pt x="116" y="145"/>
                      <a:pt x="116" y="145"/>
                      <a:pt x="116" y="145"/>
                    </a:cubicBezTo>
                    <a:cubicBezTo>
                      <a:pt x="117" y="145"/>
                      <a:pt x="117" y="146"/>
                      <a:pt x="117"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grpSp>
        <p:nvGrpSpPr>
          <p:cNvPr id="198" name="Group 197"/>
          <p:cNvGrpSpPr/>
          <p:nvPr/>
        </p:nvGrpSpPr>
        <p:grpSpPr>
          <a:xfrm>
            <a:off x="9283159" y="1694717"/>
            <a:ext cx="2910318" cy="4614008"/>
            <a:chOff x="9383282" y="2400570"/>
            <a:chExt cx="2910318" cy="4614008"/>
          </a:xfrm>
        </p:grpSpPr>
        <p:grpSp>
          <p:nvGrpSpPr>
            <p:cNvPr id="196" name="Group 195"/>
            <p:cNvGrpSpPr/>
            <p:nvPr/>
          </p:nvGrpSpPr>
          <p:grpSpPr>
            <a:xfrm>
              <a:off x="9383282" y="2400570"/>
              <a:ext cx="2910318" cy="4614008"/>
              <a:chOff x="9383282" y="2400570"/>
              <a:chExt cx="2910318" cy="4614008"/>
            </a:xfrm>
          </p:grpSpPr>
          <p:sp>
            <p:nvSpPr>
              <p:cNvPr id="182" name="Rectangle 181"/>
              <p:cNvSpPr/>
              <p:nvPr/>
            </p:nvSpPr>
            <p:spPr bwMode="auto">
              <a:xfrm>
                <a:off x="9383282" y="2400570"/>
                <a:ext cx="2910318" cy="4614008"/>
              </a:xfrm>
              <a:prstGeom prst="rect">
                <a:avLst/>
              </a:prstGeom>
              <a:solidFill>
                <a:srgbClr val="FF80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40" tIns="91440" rIns="91440" bIns="91440" numCol="1" rtlCol="0"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FFFFFF"/>
                    </a:solidFill>
                    <a:effectLst/>
                    <a:uLnTx/>
                    <a:uFillTx/>
                    <a:latin typeface="Segoe UI Light"/>
                    <a:ea typeface="+mn-ea"/>
                    <a:cs typeface="+mn-cs"/>
                  </a:rPr>
                  <a:t>Providing value with a low TCO</a:t>
                </a:r>
                <a:endParaRPr kumimoji="0" lang="en-US" sz="2000" b="0" i="0" u="none" strike="noStrike" kern="1200" cap="none" spc="0" normalizeH="0" baseline="0" noProof="0" dirty="0">
                  <a:ln>
                    <a:noFill/>
                  </a:ln>
                  <a:solidFill>
                    <a:srgbClr val="FFFFFF"/>
                  </a:solidFill>
                  <a:effectLst/>
                  <a:uLnTx/>
                  <a:uFillTx/>
                  <a:latin typeface="Segoe UI Light"/>
                  <a:ea typeface="+mn-ea"/>
                  <a:cs typeface="+mn-cs"/>
                </a:endParaRPr>
              </a:p>
            </p:txBody>
          </p:sp>
          <p:grpSp>
            <p:nvGrpSpPr>
              <p:cNvPr id="189" name="Group 188"/>
              <p:cNvGrpSpPr/>
              <p:nvPr/>
            </p:nvGrpSpPr>
            <p:grpSpPr>
              <a:xfrm>
                <a:off x="10375236" y="4109798"/>
                <a:ext cx="926411" cy="1244978"/>
                <a:chOff x="14119750" y="3164606"/>
                <a:chExt cx="1806617" cy="2427862"/>
              </a:xfrm>
            </p:grpSpPr>
            <p:sp>
              <p:nvSpPr>
                <p:cNvPr id="104" name="Freeform 17"/>
                <p:cNvSpPr>
                  <a:spLocks noEditPoints="1"/>
                </p:cNvSpPr>
                <p:nvPr/>
              </p:nvSpPr>
              <p:spPr bwMode="auto">
                <a:xfrm>
                  <a:off x="14119750" y="3164606"/>
                  <a:ext cx="1806617" cy="2427862"/>
                </a:xfrm>
                <a:custGeom>
                  <a:avLst/>
                  <a:gdLst>
                    <a:gd name="T0" fmla="*/ 1 w 211"/>
                    <a:gd name="T1" fmla="*/ 186 h 285"/>
                    <a:gd name="T2" fmla="*/ 4 w 211"/>
                    <a:gd name="T3" fmla="*/ 189 h 285"/>
                    <a:gd name="T4" fmla="*/ 96 w 211"/>
                    <a:gd name="T5" fmla="*/ 281 h 285"/>
                    <a:gd name="T6" fmla="*/ 105 w 211"/>
                    <a:gd name="T7" fmla="*/ 285 h 285"/>
                    <a:gd name="T8" fmla="*/ 105 w 211"/>
                    <a:gd name="T9" fmla="*/ 285 h 285"/>
                    <a:gd name="T10" fmla="*/ 115 w 211"/>
                    <a:gd name="T11" fmla="*/ 281 h 285"/>
                    <a:gd name="T12" fmla="*/ 207 w 211"/>
                    <a:gd name="T13" fmla="*/ 189 h 285"/>
                    <a:gd name="T14" fmla="*/ 210 w 211"/>
                    <a:gd name="T15" fmla="*/ 186 h 285"/>
                    <a:gd name="T16" fmla="*/ 211 w 211"/>
                    <a:gd name="T17" fmla="*/ 181 h 285"/>
                    <a:gd name="T18" fmla="*/ 210 w 211"/>
                    <a:gd name="T19" fmla="*/ 177 h 285"/>
                    <a:gd name="T20" fmla="*/ 205 w 211"/>
                    <a:gd name="T21" fmla="*/ 174 h 285"/>
                    <a:gd name="T22" fmla="*/ 201 w 211"/>
                    <a:gd name="T23" fmla="*/ 173 h 285"/>
                    <a:gd name="T24" fmla="*/ 173 w 211"/>
                    <a:gd name="T25" fmla="*/ 173 h 285"/>
                    <a:gd name="T26" fmla="*/ 123 w 211"/>
                    <a:gd name="T27" fmla="*/ 13 h 285"/>
                    <a:gd name="T28" fmla="*/ 122 w 211"/>
                    <a:gd name="T29" fmla="*/ 11 h 285"/>
                    <a:gd name="T30" fmla="*/ 122 w 211"/>
                    <a:gd name="T31" fmla="*/ 11 h 285"/>
                    <a:gd name="T32" fmla="*/ 105 w 211"/>
                    <a:gd name="T33" fmla="*/ 0 h 285"/>
                    <a:gd name="T34" fmla="*/ 89 w 211"/>
                    <a:gd name="T35" fmla="*/ 11 h 285"/>
                    <a:gd name="T36" fmla="*/ 89 w 211"/>
                    <a:gd name="T37" fmla="*/ 11 h 285"/>
                    <a:gd name="T38" fmla="*/ 88 w 211"/>
                    <a:gd name="T39" fmla="*/ 13 h 285"/>
                    <a:gd name="T40" fmla="*/ 38 w 211"/>
                    <a:gd name="T41" fmla="*/ 173 h 285"/>
                    <a:gd name="T42" fmla="*/ 10 w 211"/>
                    <a:gd name="T43" fmla="*/ 173 h 285"/>
                    <a:gd name="T44" fmla="*/ 4 w 211"/>
                    <a:gd name="T45" fmla="*/ 175 h 285"/>
                    <a:gd name="T46" fmla="*/ 1 w 211"/>
                    <a:gd name="T47" fmla="*/ 177 h 285"/>
                    <a:gd name="T48" fmla="*/ 0 w 211"/>
                    <a:gd name="T49" fmla="*/ 181 h 285"/>
                    <a:gd name="T50" fmla="*/ 1 w 211"/>
                    <a:gd name="T51" fmla="*/ 186 h 285"/>
                    <a:gd name="T52" fmla="*/ 46 w 211"/>
                    <a:gd name="T53" fmla="*/ 185 h 285"/>
                    <a:gd name="T54" fmla="*/ 99 w 211"/>
                    <a:gd name="T55" fmla="*/ 17 h 285"/>
                    <a:gd name="T56" fmla="*/ 100 w 211"/>
                    <a:gd name="T57" fmla="*/ 15 h 285"/>
                    <a:gd name="T58" fmla="*/ 105 w 211"/>
                    <a:gd name="T59" fmla="*/ 12 h 285"/>
                    <a:gd name="T60" fmla="*/ 111 w 211"/>
                    <a:gd name="T61" fmla="*/ 15 h 285"/>
                    <a:gd name="T62" fmla="*/ 112 w 211"/>
                    <a:gd name="T63" fmla="*/ 17 h 285"/>
                    <a:gd name="T64" fmla="*/ 165 w 211"/>
                    <a:gd name="T65" fmla="*/ 185 h 285"/>
                    <a:gd name="T66" fmla="*/ 194 w 211"/>
                    <a:gd name="T67" fmla="*/ 185 h 285"/>
                    <a:gd name="T68" fmla="*/ 107 w 211"/>
                    <a:gd name="T69" fmla="*/ 273 h 285"/>
                    <a:gd name="T70" fmla="*/ 105 w 211"/>
                    <a:gd name="T71" fmla="*/ 273 h 285"/>
                    <a:gd name="T72" fmla="*/ 104 w 211"/>
                    <a:gd name="T73" fmla="*/ 273 h 285"/>
                    <a:gd name="T74" fmla="*/ 16 w 211"/>
                    <a:gd name="T75" fmla="*/ 185 h 285"/>
                    <a:gd name="T76" fmla="*/ 46 w 211"/>
                    <a:gd name="T77" fmla="*/ 1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285">
                      <a:moveTo>
                        <a:pt x="1" y="186"/>
                      </a:moveTo>
                      <a:cubicBezTo>
                        <a:pt x="2" y="187"/>
                        <a:pt x="3" y="188"/>
                        <a:pt x="4" y="189"/>
                      </a:cubicBezTo>
                      <a:cubicBezTo>
                        <a:pt x="96" y="281"/>
                        <a:pt x="96" y="281"/>
                        <a:pt x="96" y="281"/>
                      </a:cubicBezTo>
                      <a:cubicBezTo>
                        <a:pt x="98" y="284"/>
                        <a:pt x="102" y="285"/>
                        <a:pt x="105" y="285"/>
                      </a:cubicBezTo>
                      <a:cubicBezTo>
                        <a:pt x="105" y="285"/>
                        <a:pt x="105" y="285"/>
                        <a:pt x="105" y="285"/>
                      </a:cubicBezTo>
                      <a:cubicBezTo>
                        <a:pt x="109" y="285"/>
                        <a:pt x="113" y="284"/>
                        <a:pt x="115" y="281"/>
                      </a:cubicBezTo>
                      <a:cubicBezTo>
                        <a:pt x="207" y="189"/>
                        <a:pt x="207" y="189"/>
                        <a:pt x="207" y="189"/>
                      </a:cubicBezTo>
                      <a:cubicBezTo>
                        <a:pt x="208" y="188"/>
                        <a:pt x="209" y="187"/>
                        <a:pt x="210" y="186"/>
                      </a:cubicBezTo>
                      <a:cubicBezTo>
                        <a:pt x="210" y="185"/>
                        <a:pt x="211" y="183"/>
                        <a:pt x="211" y="181"/>
                      </a:cubicBezTo>
                      <a:cubicBezTo>
                        <a:pt x="211" y="180"/>
                        <a:pt x="211" y="179"/>
                        <a:pt x="210" y="177"/>
                      </a:cubicBezTo>
                      <a:cubicBezTo>
                        <a:pt x="209" y="176"/>
                        <a:pt x="207" y="174"/>
                        <a:pt x="205" y="174"/>
                      </a:cubicBezTo>
                      <a:cubicBezTo>
                        <a:pt x="204" y="173"/>
                        <a:pt x="202" y="173"/>
                        <a:pt x="201" y="173"/>
                      </a:cubicBezTo>
                      <a:cubicBezTo>
                        <a:pt x="173" y="173"/>
                        <a:pt x="173" y="173"/>
                        <a:pt x="173" y="173"/>
                      </a:cubicBezTo>
                      <a:cubicBezTo>
                        <a:pt x="123" y="13"/>
                        <a:pt x="123" y="13"/>
                        <a:pt x="123" y="13"/>
                      </a:cubicBezTo>
                      <a:cubicBezTo>
                        <a:pt x="122" y="11"/>
                        <a:pt x="122" y="11"/>
                        <a:pt x="122" y="11"/>
                      </a:cubicBezTo>
                      <a:cubicBezTo>
                        <a:pt x="122" y="11"/>
                        <a:pt x="122" y="11"/>
                        <a:pt x="122" y="11"/>
                      </a:cubicBezTo>
                      <a:cubicBezTo>
                        <a:pt x="120" y="4"/>
                        <a:pt x="113" y="0"/>
                        <a:pt x="105" y="0"/>
                      </a:cubicBezTo>
                      <a:cubicBezTo>
                        <a:pt x="98" y="0"/>
                        <a:pt x="91" y="4"/>
                        <a:pt x="89" y="11"/>
                      </a:cubicBezTo>
                      <a:cubicBezTo>
                        <a:pt x="89" y="11"/>
                        <a:pt x="89" y="11"/>
                        <a:pt x="89" y="11"/>
                      </a:cubicBezTo>
                      <a:cubicBezTo>
                        <a:pt x="88" y="13"/>
                        <a:pt x="88" y="13"/>
                        <a:pt x="88" y="13"/>
                      </a:cubicBezTo>
                      <a:cubicBezTo>
                        <a:pt x="38" y="173"/>
                        <a:pt x="38" y="173"/>
                        <a:pt x="38" y="173"/>
                      </a:cubicBezTo>
                      <a:cubicBezTo>
                        <a:pt x="10" y="173"/>
                        <a:pt x="10" y="173"/>
                        <a:pt x="10" y="173"/>
                      </a:cubicBezTo>
                      <a:cubicBezTo>
                        <a:pt x="8" y="173"/>
                        <a:pt x="6" y="173"/>
                        <a:pt x="4" y="175"/>
                      </a:cubicBezTo>
                      <a:cubicBezTo>
                        <a:pt x="3" y="175"/>
                        <a:pt x="2" y="176"/>
                        <a:pt x="1" y="177"/>
                      </a:cubicBezTo>
                      <a:cubicBezTo>
                        <a:pt x="0" y="179"/>
                        <a:pt x="0" y="180"/>
                        <a:pt x="0" y="181"/>
                      </a:cubicBezTo>
                      <a:cubicBezTo>
                        <a:pt x="0" y="183"/>
                        <a:pt x="1" y="185"/>
                        <a:pt x="1" y="186"/>
                      </a:cubicBezTo>
                      <a:moveTo>
                        <a:pt x="46" y="185"/>
                      </a:moveTo>
                      <a:cubicBezTo>
                        <a:pt x="99" y="17"/>
                        <a:pt x="99" y="17"/>
                        <a:pt x="99" y="17"/>
                      </a:cubicBezTo>
                      <a:cubicBezTo>
                        <a:pt x="100" y="15"/>
                        <a:pt x="100" y="15"/>
                        <a:pt x="100" y="15"/>
                      </a:cubicBezTo>
                      <a:cubicBezTo>
                        <a:pt x="101" y="13"/>
                        <a:pt x="103" y="12"/>
                        <a:pt x="105" y="12"/>
                      </a:cubicBezTo>
                      <a:cubicBezTo>
                        <a:pt x="108" y="12"/>
                        <a:pt x="110" y="13"/>
                        <a:pt x="111" y="15"/>
                      </a:cubicBezTo>
                      <a:cubicBezTo>
                        <a:pt x="112" y="17"/>
                        <a:pt x="112" y="17"/>
                        <a:pt x="112" y="17"/>
                      </a:cubicBezTo>
                      <a:cubicBezTo>
                        <a:pt x="165" y="185"/>
                        <a:pt x="165" y="185"/>
                        <a:pt x="165" y="185"/>
                      </a:cubicBezTo>
                      <a:cubicBezTo>
                        <a:pt x="194" y="185"/>
                        <a:pt x="194" y="185"/>
                        <a:pt x="194" y="185"/>
                      </a:cubicBezTo>
                      <a:cubicBezTo>
                        <a:pt x="107" y="273"/>
                        <a:pt x="107" y="273"/>
                        <a:pt x="107" y="273"/>
                      </a:cubicBezTo>
                      <a:cubicBezTo>
                        <a:pt x="106" y="273"/>
                        <a:pt x="106" y="273"/>
                        <a:pt x="105" y="273"/>
                      </a:cubicBezTo>
                      <a:cubicBezTo>
                        <a:pt x="105" y="273"/>
                        <a:pt x="104" y="273"/>
                        <a:pt x="104" y="273"/>
                      </a:cubicBezTo>
                      <a:cubicBezTo>
                        <a:pt x="16" y="185"/>
                        <a:pt x="16" y="185"/>
                        <a:pt x="16" y="185"/>
                      </a:cubicBezTo>
                      <a:lnTo>
                        <a:pt x="46" y="185"/>
                      </a:lnTo>
                      <a:close/>
                    </a:path>
                  </a:pathLst>
                </a:custGeom>
                <a:solidFill>
                  <a:schemeClr val="bg1"/>
                </a:solidFill>
                <a:ln>
                  <a:noFill/>
                </a:ln>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05" name="Freeform 18"/>
                <p:cNvSpPr>
                  <a:spLocks/>
                </p:cNvSpPr>
                <p:nvPr/>
              </p:nvSpPr>
              <p:spPr bwMode="auto">
                <a:xfrm>
                  <a:off x="14787414" y="4171456"/>
                  <a:ext cx="478432" cy="885456"/>
                </a:xfrm>
                <a:custGeom>
                  <a:avLst/>
                  <a:gdLst>
                    <a:gd name="T0" fmla="*/ 49 w 56"/>
                    <a:gd name="T1" fmla="*/ 88 h 104"/>
                    <a:gd name="T2" fmla="*/ 36 w 56"/>
                    <a:gd name="T3" fmla="*/ 95 h 104"/>
                    <a:gd name="T4" fmla="*/ 36 w 56"/>
                    <a:gd name="T5" fmla="*/ 104 h 104"/>
                    <a:gd name="T6" fmla="*/ 21 w 56"/>
                    <a:gd name="T7" fmla="*/ 104 h 104"/>
                    <a:gd name="T8" fmla="*/ 21 w 56"/>
                    <a:gd name="T9" fmla="*/ 96 h 104"/>
                    <a:gd name="T10" fmla="*/ 1 w 56"/>
                    <a:gd name="T11" fmla="*/ 91 h 104"/>
                    <a:gd name="T12" fmla="*/ 1 w 56"/>
                    <a:gd name="T13" fmla="*/ 72 h 104"/>
                    <a:gd name="T14" fmla="*/ 24 w 56"/>
                    <a:gd name="T15" fmla="*/ 81 h 104"/>
                    <a:gd name="T16" fmla="*/ 33 w 56"/>
                    <a:gd name="T17" fmla="*/ 78 h 104"/>
                    <a:gd name="T18" fmla="*/ 36 w 56"/>
                    <a:gd name="T19" fmla="*/ 72 h 104"/>
                    <a:gd name="T20" fmla="*/ 32 w 56"/>
                    <a:gd name="T21" fmla="*/ 65 h 104"/>
                    <a:gd name="T22" fmla="*/ 20 w 56"/>
                    <a:gd name="T23" fmla="*/ 58 h 104"/>
                    <a:gd name="T24" fmla="*/ 0 w 56"/>
                    <a:gd name="T25" fmla="*/ 33 h 104"/>
                    <a:gd name="T26" fmla="*/ 9 w 56"/>
                    <a:gd name="T27" fmla="*/ 14 h 104"/>
                    <a:gd name="T28" fmla="*/ 21 w 56"/>
                    <a:gd name="T29" fmla="*/ 9 h 104"/>
                    <a:gd name="T30" fmla="*/ 21 w 56"/>
                    <a:gd name="T31" fmla="*/ 0 h 104"/>
                    <a:gd name="T32" fmla="*/ 36 w 56"/>
                    <a:gd name="T33" fmla="*/ 0 h 104"/>
                    <a:gd name="T34" fmla="*/ 36 w 56"/>
                    <a:gd name="T35" fmla="*/ 7 h 104"/>
                    <a:gd name="T36" fmla="*/ 53 w 56"/>
                    <a:gd name="T37" fmla="*/ 11 h 104"/>
                    <a:gd name="T38" fmla="*/ 53 w 56"/>
                    <a:gd name="T39" fmla="*/ 29 h 104"/>
                    <a:gd name="T40" fmla="*/ 33 w 56"/>
                    <a:gd name="T41" fmla="*/ 23 h 104"/>
                    <a:gd name="T42" fmla="*/ 24 w 56"/>
                    <a:gd name="T43" fmla="*/ 25 h 104"/>
                    <a:gd name="T44" fmla="*/ 21 w 56"/>
                    <a:gd name="T45" fmla="*/ 31 h 104"/>
                    <a:gd name="T46" fmla="*/ 24 w 56"/>
                    <a:gd name="T47" fmla="*/ 38 h 104"/>
                    <a:gd name="T48" fmla="*/ 34 w 56"/>
                    <a:gd name="T49" fmla="*/ 44 h 104"/>
                    <a:gd name="T50" fmla="*/ 50 w 56"/>
                    <a:gd name="T51" fmla="*/ 55 h 104"/>
                    <a:gd name="T52" fmla="*/ 56 w 56"/>
                    <a:gd name="T53" fmla="*/ 71 h 104"/>
                    <a:gd name="T54" fmla="*/ 49 w 56"/>
                    <a:gd name="T55" fmla="*/ 8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104">
                      <a:moveTo>
                        <a:pt x="49" y="88"/>
                      </a:moveTo>
                      <a:cubicBezTo>
                        <a:pt x="46" y="91"/>
                        <a:pt x="41" y="94"/>
                        <a:pt x="36" y="95"/>
                      </a:cubicBezTo>
                      <a:cubicBezTo>
                        <a:pt x="36" y="104"/>
                        <a:pt x="36" y="104"/>
                        <a:pt x="36" y="104"/>
                      </a:cubicBezTo>
                      <a:cubicBezTo>
                        <a:pt x="21" y="104"/>
                        <a:pt x="21" y="104"/>
                        <a:pt x="21" y="104"/>
                      </a:cubicBezTo>
                      <a:cubicBezTo>
                        <a:pt x="21" y="96"/>
                        <a:pt x="21" y="96"/>
                        <a:pt x="21" y="96"/>
                      </a:cubicBezTo>
                      <a:cubicBezTo>
                        <a:pt x="13" y="96"/>
                        <a:pt x="6" y="94"/>
                        <a:pt x="1" y="91"/>
                      </a:cubicBezTo>
                      <a:cubicBezTo>
                        <a:pt x="1" y="72"/>
                        <a:pt x="1" y="72"/>
                        <a:pt x="1" y="72"/>
                      </a:cubicBezTo>
                      <a:cubicBezTo>
                        <a:pt x="8" y="78"/>
                        <a:pt x="15" y="81"/>
                        <a:pt x="24" y="81"/>
                      </a:cubicBezTo>
                      <a:cubicBezTo>
                        <a:pt x="28" y="81"/>
                        <a:pt x="31" y="80"/>
                        <a:pt x="33" y="78"/>
                      </a:cubicBezTo>
                      <a:cubicBezTo>
                        <a:pt x="35" y="77"/>
                        <a:pt x="36" y="75"/>
                        <a:pt x="36" y="72"/>
                      </a:cubicBezTo>
                      <a:cubicBezTo>
                        <a:pt x="36" y="69"/>
                        <a:pt x="35" y="67"/>
                        <a:pt x="32" y="65"/>
                      </a:cubicBezTo>
                      <a:cubicBezTo>
                        <a:pt x="30" y="63"/>
                        <a:pt x="26" y="61"/>
                        <a:pt x="20" y="58"/>
                      </a:cubicBezTo>
                      <a:cubicBezTo>
                        <a:pt x="7" y="52"/>
                        <a:pt x="0" y="43"/>
                        <a:pt x="0" y="33"/>
                      </a:cubicBezTo>
                      <a:cubicBezTo>
                        <a:pt x="0" y="25"/>
                        <a:pt x="3" y="19"/>
                        <a:pt x="9" y="14"/>
                      </a:cubicBezTo>
                      <a:cubicBezTo>
                        <a:pt x="12" y="12"/>
                        <a:pt x="16" y="10"/>
                        <a:pt x="21" y="9"/>
                      </a:cubicBezTo>
                      <a:cubicBezTo>
                        <a:pt x="21" y="0"/>
                        <a:pt x="21" y="0"/>
                        <a:pt x="21" y="0"/>
                      </a:cubicBezTo>
                      <a:cubicBezTo>
                        <a:pt x="36" y="0"/>
                        <a:pt x="36" y="0"/>
                        <a:pt x="36" y="0"/>
                      </a:cubicBezTo>
                      <a:cubicBezTo>
                        <a:pt x="36" y="7"/>
                        <a:pt x="36" y="7"/>
                        <a:pt x="36" y="7"/>
                      </a:cubicBezTo>
                      <a:cubicBezTo>
                        <a:pt x="42" y="8"/>
                        <a:pt x="48" y="9"/>
                        <a:pt x="53" y="11"/>
                      </a:cubicBezTo>
                      <a:cubicBezTo>
                        <a:pt x="53" y="29"/>
                        <a:pt x="53" y="29"/>
                        <a:pt x="53" y="29"/>
                      </a:cubicBezTo>
                      <a:cubicBezTo>
                        <a:pt x="47" y="25"/>
                        <a:pt x="40" y="23"/>
                        <a:pt x="33" y="23"/>
                      </a:cubicBezTo>
                      <a:cubicBezTo>
                        <a:pt x="29" y="23"/>
                        <a:pt x="26" y="23"/>
                        <a:pt x="24" y="25"/>
                      </a:cubicBezTo>
                      <a:cubicBezTo>
                        <a:pt x="22" y="27"/>
                        <a:pt x="21" y="29"/>
                        <a:pt x="21" y="31"/>
                      </a:cubicBezTo>
                      <a:cubicBezTo>
                        <a:pt x="21" y="34"/>
                        <a:pt x="22" y="36"/>
                        <a:pt x="24" y="38"/>
                      </a:cubicBezTo>
                      <a:cubicBezTo>
                        <a:pt x="26" y="40"/>
                        <a:pt x="29" y="42"/>
                        <a:pt x="34" y="44"/>
                      </a:cubicBezTo>
                      <a:cubicBezTo>
                        <a:pt x="42" y="48"/>
                        <a:pt x="47" y="52"/>
                        <a:pt x="50" y="55"/>
                      </a:cubicBezTo>
                      <a:cubicBezTo>
                        <a:pt x="54" y="59"/>
                        <a:pt x="56" y="64"/>
                        <a:pt x="56" y="71"/>
                      </a:cubicBezTo>
                      <a:cubicBezTo>
                        <a:pt x="56" y="78"/>
                        <a:pt x="54" y="83"/>
                        <a:pt x="49" y="88"/>
                      </a:cubicBezTo>
                    </a:path>
                  </a:pathLst>
                </a:custGeom>
                <a:solidFill>
                  <a:schemeClr val="bg1"/>
                </a:solidFill>
                <a:ln>
                  <a:noFill/>
                </a:ln>
              </p:spPr>
              <p:txBody>
                <a:bodyPr vert="horz" wrap="square" lIns="91440" tIns="91440" rIns="91440" bIns="9144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183" name="TextBox 182"/>
            <p:cNvSpPr txBox="1"/>
            <p:nvPr/>
          </p:nvSpPr>
          <p:spPr>
            <a:xfrm>
              <a:off x="9383282" y="5650992"/>
              <a:ext cx="2910318" cy="1361435"/>
            </a:xfrm>
            <a:prstGeom prst="rect">
              <a:avLst/>
            </a:prstGeom>
            <a:noFill/>
          </p:spPr>
          <p:txBody>
            <a:bodyPr wrap="square" lIns="91440" tIns="91440" rIns="91440" bIns="91440" rtlCol="0" anchor="t" anchorCtr="0">
              <a:noAutofit/>
            </a:bodyPr>
            <a:lstStyle/>
            <a:p>
              <a:pPr marL="0" marR="0" lvl="0" indent="0" algn="l" defTabSz="1655746" rtl="0" eaLnBrk="1" fontAlgn="base" latinLnBrk="0" hangingPunct="1">
                <a:lnSpc>
                  <a:spcPct val="85000"/>
                </a:lnSpc>
                <a:spcBef>
                  <a:spcPct val="0"/>
                </a:spcBef>
                <a:spcAft>
                  <a:spcPct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a:ea typeface="+mn-ea"/>
                  <a:cs typeface="+mn-cs"/>
                </a:rPr>
                <a:t>Optimal value</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a:ea typeface="+mn-ea"/>
                <a:cs typeface="+mn-cs"/>
              </a:endParaRPr>
            </a:p>
          </p:txBody>
        </p:sp>
      </p:grpSp>
    </p:spTree>
    <p:extLst>
      <p:ext uri="{BB962C8B-B14F-4D97-AF65-F5344CB8AC3E}">
        <p14:creationId xmlns:p14="http://schemas.microsoft.com/office/powerpoint/2010/main" val="2426976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1"/>
                                        </p:tgtEl>
                                        <p:attrNameLst>
                                          <p:attrName>style.visibility</p:attrName>
                                        </p:attrNameLst>
                                      </p:cBhvr>
                                      <p:to>
                                        <p:strVal val="visible"/>
                                      </p:to>
                                    </p:set>
                                    <p:anim calcmode="lin" valueType="num">
                                      <p:cBhvr additive="base">
                                        <p:cTn id="7" dur="500" fill="hold"/>
                                        <p:tgtEl>
                                          <p:spTgt spid="201"/>
                                        </p:tgtEl>
                                        <p:attrNameLst>
                                          <p:attrName>ppt_x</p:attrName>
                                        </p:attrNameLst>
                                      </p:cBhvr>
                                      <p:tavLst>
                                        <p:tav tm="0">
                                          <p:val>
                                            <p:strVal val="#ppt_x"/>
                                          </p:val>
                                        </p:tav>
                                        <p:tav tm="100000">
                                          <p:val>
                                            <p:strVal val="#ppt_x"/>
                                          </p:val>
                                        </p:tav>
                                      </p:tavLst>
                                    </p:anim>
                                    <p:anim calcmode="lin" valueType="num">
                                      <p:cBhvr additive="base">
                                        <p:cTn id="8" dur="500" fill="hold"/>
                                        <p:tgtEl>
                                          <p:spTgt spid="20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99"/>
                                        </p:tgtEl>
                                        <p:attrNameLst>
                                          <p:attrName>style.visibility</p:attrName>
                                        </p:attrNameLst>
                                      </p:cBhvr>
                                      <p:to>
                                        <p:strVal val="visible"/>
                                      </p:to>
                                    </p:set>
                                    <p:anim calcmode="lin" valueType="num">
                                      <p:cBhvr additive="base">
                                        <p:cTn id="13" dur="500" fill="hold"/>
                                        <p:tgtEl>
                                          <p:spTgt spid="199"/>
                                        </p:tgtEl>
                                        <p:attrNameLst>
                                          <p:attrName>ppt_x</p:attrName>
                                        </p:attrNameLst>
                                      </p:cBhvr>
                                      <p:tavLst>
                                        <p:tav tm="0">
                                          <p:val>
                                            <p:strVal val="#ppt_x"/>
                                          </p:val>
                                        </p:tav>
                                        <p:tav tm="100000">
                                          <p:val>
                                            <p:strVal val="#ppt_x"/>
                                          </p:val>
                                        </p:tav>
                                      </p:tavLst>
                                    </p:anim>
                                    <p:anim calcmode="lin" valueType="num">
                                      <p:cBhvr additive="base">
                                        <p:cTn id="14" dur="500" fill="hold"/>
                                        <p:tgtEl>
                                          <p:spTgt spid="19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anim calcmode="lin" valueType="num">
                                      <p:cBhvr additive="base">
                                        <p:cTn id="19" dur="500" fill="hold"/>
                                        <p:tgtEl>
                                          <p:spTgt spid="197"/>
                                        </p:tgtEl>
                                        <p:attrNameLst>
                                          <p:attrName>ppt_x</p:attrName>
                                        </p:attrNameLst>
                                      </p:cBhvr>
                                      <p:tavLst>
                                        <p:tav tm="0">
                                          <p:val>
                                            <p:strVal val="#ppt_x"/>
                                          </p:val>
                                        </p:tav>
                                        <p:tav tm="100000">
                                          <p:val>
                                            <p:strVal val="#ppt_x"/>
                                          </p:val>
                                        </p:tav>
                                      </p:tavLst>
                                    </p:anim>
                                    <p:anim calcmode="lin" valueType="num">
                                      <p:cBhvr additive="base">
                                        <p:cTn id="20" dur="500" fill="hold"/>
                                        <p:tgtEl>
                                          <p:spTgt spid="19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98"/>
                                        </p:tgtEl>
                                        <p:attrNameLst>
                                          <p:attrName>style.visibility</p:attrName>
                                        </p:attrNameLst>
                                      </p:cBhvr>
                                      <p:to>
                                        <p:strVal val="visible"/>
                                      </p:to>
                                    </p:set>
                                    <p:anim calcmode="lin" valueType="num">
                                      <p:cBhvr additive="base">
                                        <p:cTn id="25" dur="500" fill="hold"/>
                                        <p:tgtEl>
                                          <p:spTgt spid="198"/>
                                        </p:tgtEl>
                                        <p:attrNameLst>
                                          <p:attrName>ppt_x</p:attrName>
                                        </p:attrNameLst>
                                      </p:cBhvr>
                                      <p:tavLst>
                                        <p:tav tm="0">
                                          <p:val>
                                            <p:strVal val="#ppt_x"/>
                                          </p:val>
                                        </p:tav>
                                        <p:tav tm="100000">
                                          <p:val>
                                            <p:strVal val="#ppt_x"/>
                                          </p:val>
                                        </p:tav>
                                      </p:tavLst>
                                    </p:anim>
                                    <p:anim calcmode="lin" valueType="num">
                                      <p:cBhvr additive="base">
                                        <p:cTn id="26" dur="500" fill="hold"/>
                                        <p:tgtEl>
                                          <p:spTgt spid="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381" t="4495" r="4428" b="4311"/>
          <a:stretch/>
        </p:blipFill>
        <p:spPr bwMode="auto">
          <a:xfrm>
            <a:off x="6864125" y="1555974"/>
            <a:ext cx="3813811" cy="3813811"/>
          </a:xfrm>
          <a:prstGeom prst="rect">
            <a:avLst/>
          </a:prstGeom>
          <a:noFill/>
          <a:extLst>
            <a:ext uri="{909E8E84-426E-40DD-AFC4-6F175D3DCCD1}">
              <a14:hiddenFill xmlns:a14="http://schemas.microsoft.com/office/drawing/2010/main">
                <a:solidFill>
                  <a:srgbClr val="FFFFFF"/>
                </a:solidFill>
              </a14:hiddenFill>
            </a:ext>
          </a:extLst>
        </p:spPr>
      </p:pic>
      <p:sp>
        <p:nvSpPr>
          <p:cNvPr id="4" name="Text Placeholder 5"/>
          <p:cNvSpPr txBox="1">
            <a:spLocks/>
          </p:cNvSpPr>
          <p:nvPr/>
        </p:nvSpPr>
        <p:spPr>
          <a:xfrm>
            <a:off x="5380179" y="5515801"/>
            <a:ext cx="7238858" cy="1306512"/>
          </a:xfrm>
          <a:prstGeom prst="rect">
            <a:avLst/>
          </a:prstGeom>
        </p:spPr>
        <p:txBody>
          <a:bodyPr vert="horz" wrap="square" lIns="146304" tIns="91440" rIns="146304" bIns="91440" rtlCol="0">
            <a:spAutoFit/>
          </a:bodyPr>
          <a:lstStyle>
            <a:lvl1pPr marL="0"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4000" kern="1200" spc="0" baseline="0">
                <a:gradFill>
                  <a:gsLst>
                    <a:gs pos="20354">
                      <a:schemeClr val="tx2"/>
                    </a:gs>
                    <a:gs pos="40000">
                      <a:schemeClr val="tx2"/>
                    </a:gs>
                  </a:gsLst>
                  <a:lin ang="5400000" scaled="0"/>
                </a:gradFill>
                <a:latin typeface="+mj-lt"/>
                <a:ea typeface="+mn-ea"/>
                <a:cs typeface="+mn-cs"/>
              </a:defRPr>
            </a:lvl1pPr>
            <a:lvl2pPr marL="0" marR="0" indent="0" algn="l" defTabSz="932667" rtl="0" eaLnBrk="1" fontAlgn="auto" latinLnBrk="0" hangingPunct="1">
              <a:lnSpc>
                <a:spcPct val="90000"/>
              </a:lnSpc>
              <a:spcBef>
                <a:spcPct val="20000"/>
              </a:spcBef>
              <a:spcAft>
                <a:spcPts val="0"/>
              </a:spcAft>
              <a:buClr>
                <a:schemeClr val="tx1"/>
              </a:buClr>
              <a:buSzPct val="90000"/>
              <a:buFontTx/>
              <a:buNone/>
              <a:tabLst/>
              <a:defRPr sz="2000" kern="1200" spc="0" baseline="0">
                <a:gradFill>
                  <a:gsLst>
                    <a:gs pos="1250">
                      <a:schemeClr val="tx1"/>
                    </a:gs>
                    <a:gs pos="100000">
                      <a:schemeClr val="tx1"/>
                    </a:gs>
                  </a:gsLst>
                  <a:lin ang="5400000" scaled="0"/>
                </a:gradFill>
                <a:latin typeface="+mn-lt"/>
                <a:ea typeface="+mn-ea"/>
                <a:cs typeface="+mn-cs"/>
              </a:defRPr>
            </a:lvl2pPr>
            <a:lvl3pPr marL="228582"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3pPr>
            <a:lvl4pPr marL="457163"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4pPr>
            <a:lvl5pPr marL="685745" marR="0" indent="0" algn="l" defTabSz="932667" rtl="0" eaLnBrk="1" fontAlgn="auto" latinLnBrk="0" hangingPunct="1">
              <a:lnSpc>
                <a:spcPct val="90000"/>
              </a:lnSpc>
              <a:spcBef>
                <a:spcPct val="20000"/>
              </a:spcBef>
              <a:spcAft>
                <a:spcPts val="0"/>
              </a:spcAft>
              <a:buClr>
                <a:schemeClr val="tx1"/>
              </a:buClr>
              <a:buSzPct val="90000"/>
              <a:buFont typeface="Wingdings" panose="05000000000000000000" pitchFamily="2" charset="2"/>
              <a:buNone/>
              <a:tabLst/>
              <a:defRPr sz="1800" kern="1200" spc="0" baseline="0">
                <a:gradFill>
                  <a:gsLst>
                    <a:gs pos="1250">
                      <a:schemeClr val="tx1"/>
                    </a:gs>
                    <a:gs pos="100000">
                      <a:schemeClr val="tx1"/>
                    </a:gs>
                  </a:gsLst>
                  <a:lin ang="5400000" scaled="0"/>
                </a:gradFill>
                <a:latin typeface="+mn-lt"/>
                <a:ea typeface="+mn-ea"/>
                <a:cs typeface="+mn-cs"/>
              </a:defRPr>
            </a:lvl5pPr>
            <a:lvl6pPr marL="2564834"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70"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03"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38" indent="-233167" algn="l" defTabSz="932667"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742">
              <a:spcBef>
                <a:spcPct val="0"/>
              </a:spcBef>
              <a:buClr>
                <a:srgbClr val="000000"/>
              </a:buClr>
            </a:pPr>
            <a:r>
              <a:rPr lang="en-US" sz="2700" dirty="0" smtClean="0">
                <a:gradFill>
                  <a:gsLst>
                    <a:gs pos="0">
                      <a:srgbClr val="FFFFFF"/>
                    </a:gs>
                    <a:gs pos="100000">
                      <a:srgbClr val="FFFFFF"/>
                    </a:gs>
                  </a:gsLst>
                  <a:lin ang="5400000" scaled="1"/>
                </a:gradFill>
              </a:rPr>
              <a:t>Visit</a:t>
            </a:r>
            <a:r>
              <a:rPr lang="en-US" sz="2700" dirty="0" smtClean="0">
                <a:gradFill>
                  <a:gsLst>
                    <a:gs pos="0">
                      <a:srgbClr val="47D8FF"/>
                    </a:gs>
                    <a:gs pos="100000">
                      <a:srgbClr val="47D8FF"/>
                    </a:gs>
                  </a:gsLst>
                  <a:lin ang="5400000" scaled="1"/>
                </a:gradFill>
              </a:rPr>
              <a:t> </a:t>
            </a:r>
            <a:r>
              <a:rPr lang="en-US" sz="2700" dirty="0" err="1" smtClean="0">
                <a:gradFill>
                  <a:gsLst>
                    <a:gs pos="0">
                      <a:srgbClr val="47D8FF"/>
                    </a:gs>
                    <a:gs pos="100000">
                      <a:srgbClr val="47D8FF"/>
                    </a:gs>
                  </a:gsLst>
                  <a:lin ang="5400000" scaled="1"/>
                </a:gradFill>
              </a:rPr>
              <a:t>Myignite</a:t>
            </a:r>
            <a:r>
              <a:rPr lang="en-US" sz="2700" dirty="0" smtClean="0">
                <a:gradFill>
                  <a:gsLst>
                    <a:gs pos="0">
                      <a:srgbClr val="47D8FF"/>
                    </a:gs>
                    <a:gs pos="100000">
                      <a:srgbClr val="47D8FF"/>
                    </a:gs>
                  </a:gsLst>
                  <a:lin ang="5400000" scaled="1"/>
                </a:gradFill>
              </a:rPr>
              <a:t> </a:t>
            </a:r>
            <a:r>
              <a:rPr lang="en-US" sz="2700" dirty="0" smtClean="0">
                <a:gradFill>
                  <a:gsLst>
                    <a:gs pos="0">
                      <a:srgbClr val="FFFFFF"/>
                    </a:gs>
                    <a:gs pos="100000">
                      <a:srgbClr val="FFFFFF"/>
                    </a:gs>
                  </a:gsLst>
                  <a:lin ang="5400000" scaled="1"/>
                </a:gradFill>
              </a:rPr>
              <a:t>at</a:t>
            </a:r>
            <a:r>
              <a:rPr lang="en-US" sz="2700" dirty="0" smtClean="0">
                <a:gradFill>
                  <a:gsLst>
                    <a:gs pos="0">
                      <a:srgbClr val="47D8FF"/>
                    </a:gs>
                    <a:gs pos="100000">
                      <a:srgbClr val="47D8FF"/>
                    </a:gs>
                  </a:gsLst>
                  <a:lin ang="5400000" scaled="1"/>
                </a:gradFill>
              </a:rPr>
              <a:t> </a:t>
            </a:r>
            <a:r>
              <a:rPr lang="en-US" sz="2700" dirty="0" smtClean="0">
                <a:gradFill>
                  <a:gsLst>
                    <a:gs pos="20354">
                      <a:srgbClr val="505050"/>
                    </a:gs>
                    <a:gs pos="40000">
                      <a:srgbClr val="505050"/>
                    </a:gs>
                  </a:gsLst>
                  <a:lin ang="5400000" scaled="0"/>
                </a:gradFill>
                <a:hlinkClick r:id="rId4"/>
              </a:rPr>
              <a:t>http://myignite.microsoft.com</a:t>
            </a:r>
            <a:r>
              <a:rPr lang="en-US" sz="2700" dirty="0" smtClean="0">
                <a:gradFill>
                  <a:gsLst>
                    <a:gs pos="20354">
                      <a:srgbClr val="505050"/>
                    </a:gs>
                    <a:gs pos="40000">
                      <a:srgbClr val="505050"/>
                    </a:gs>
                  </a:gsLst>
                  <a:lin ang="5400000" scaled="0"/>
                </a:gradFill>
              </a:rPr>
              <a:t> </a:t>
            </a:r>
            <a:r>
              <a:rPr lang="en-US" sz="2700" dirty="0" smtClean="0">
                <a:gradFill>
                  <a:gsLst>
                    <a:gs pos="0">
                      <a:srgbClr val="47D8FF"/>
                    </a:gs>
                    <a:gs pos="100000">
                      <a:srgbClr val="47D8FF"/>
                    </a:gs>
                  </a:gsLst>
                  <a:lin ang="5400000" scaled="1"/>
                </a:gradFill>
              </a:rPr>
              <a:t> </a:t>
            </a:r>
            <a:br>
              <a:rPr lang="en-US" sz="2700" dirty="0" smtClean="0">
                <a:gradFill>
                  <a:gsLst>
                    <a:gs pos="0">
                      <a:srgbClr val="47D8FF"/>
                    </a:gs>
                    <a:gs pos="100000">
                      <a:srgbClr val="47D8FF"/>
                    </a:gs>
                  </a:gsLst>
                  <a:lin ang="5400000" scaled="1"/>
                </a:gradFill>
              </a:rPr>
            </a:br>
            <a:r>
              <a:rPr lang="en-US" sz="2700" dirty="0">
                <a:gradFill>
                  <a:gsLst>
                    <a:gs pos="0">
                      <a:srgbClr val="FFFFFF"/>
                    </a:gs>
                    <a:gs pos="100000">
                      <a:srgbClr val="FFFFFF"/>
                    </a:gs>
                  </a:gsLst>
                  <a:lin ang="5400000" scaled="1"/>
                </a:gradFill>
              </a:rPr>
              <a:t>or download and use the </a:t>
            </a:r>
            <a:r>
              <a:rPr lang="en-US" sz="2700" dirty="0">
                <a:gradFill>
                  <a:gsLst>
                    <a:gs pos="0">
                      <a:srgbClr val="47D8FF"/>
                    </a:gs>
                    <a:gs pos="100000">
                      <a:srgbClr val="47D8FF"/>
                    </a:gs>
                  </a:gsLst>
                  <a:lin ang="5400000" scaled="1"/>
                </a:gradFill>
              </a:rPr>
              <a:t>Ignite </a:t>
            </a:r>
            <a:r>
              <a:rPr lang="en-US" sz="2700" dirty="0" smtClean="0">
                <a:gradFill>
                  <a:gsLst>
                    <a:gs pos="0">
                      <a:srgbClr val="47D8FF"/>
                    </a:gs>
                    <a:gs pos="100000">
                      <a:srgbClr val="47D8FF"/>
                    </a:gs>
                  </a:gsLst>
                  <a:lin ang="5400000" scaled="1"/>
                </a:gradFill>
              </a:rPr>
              <a:t>Mobile </a:t>
            </a:r>
            <a:r>
              <a:rPr lang="en-US" sz="2700" dirty="0">
                <a:gradFill>
                  <a:gsLst>
                    <a:gs pos="0">
                      <a:srgbClr val="47D8FF"/>
                    </a:gs>
                    <a:gs pos="100000">
                      <a:srgbClr val="47D8FF"/>
                    </a:gs>
                  </a:gsLst>
                  <a:lin ang="5400000" scaled="1"/>
                </a:gradFill>
              </a:rPr>
              <a:t>App</a:t>
            </a:r>
            <a:r>
              <a:rPr lang="en-US" sz="2700" dirty="0">
                <a:gradFill>
                  <a:gsLst>
                    <a:gs pos="0">
                      <a:srgbClr val="FFFFFF"/>
                    </a:gs>
                    <a:gs pos="100000">
                      <a:srgbClr val="FFFFFF"/>
                    </a:gs>
                  </a:gsLst>
                  <a:lin ang="5400000" scaled="1"/>
                </a:gradFill>
              </a:rPr>
              <a:t> </a:t>
            </a:r>
            <a:r>
              <a:rPr lang="en-US" sz="2700" dirty="0" smtClean="0">
                <a:gradFill>
                  <a:gsLst>
                    <a:gs pos="0">
                      <a:srgbClr val="FFFFFF"/>
                    </a:gs>
                    <a:gs pos="100000">
                      <a:srgbClr val="FFFFFF"/>
                    </a:gs>
                  </a:gsLst>
                  <a:lin ang="5400000" scaled="1"/>
                </a:gradFill>
              </a:rPr>
              <a:t/>
            </a:r>
            <a:br>
              <a:rPr lang="en-US" sz="2700" dirty="0" smtClean="0">
                <a:gradFill>
                  <a:gsLst>
                    <a:gs pos="0">
                      <a:srgbClr val="FFFFFF"/>
                    </a:gs>
                    <a:gs pos="100000">
                      <a:srgbClr val="FFFFFF"/>
                    </a:gs>
                  </a:gsLst>
                  <a:lin ang="5400000" scaled="1"/>
                </a:gradFill>
              </a:rPr>
            </a:br>
            <a:r>
              <a:rPr lang="en-US" sz="2700" dirty="0" smtClean="0">
                <a:gradFill>
                  <a:gsLst>
                    <a:gs pos="0">
                      <a:srgbClr val="FFFFFF"/>
                    </a:gs>
                    <a:gs pos="100000">
                      <a:srgbClr val="FFFFFF"/>
                    </a:gs>
                  </a:gsLst>
                  <a:lin ang="5400000" scaled="1"/>
                </a:gradFill>
              </a:rPr>
              <a:t>with </a:t>
            </a:r>
            <a:r>
              <a:rPr lang="en-US" sz="2700" dirty="0">
                <a:gradFill>
                  <a:gsLst>
                    <a:gs pos="0">
                      <a:srgbClr val="FFFFFF"/>
                    </a:gs>
                    <a:gs pos="100000">
                      <a:srgbClr val="FFFFFF"/>
                    </a:gs>
                  </a:gsLst>
                  <a:lin ang="5400000" scaled="1"/>
                </a:gradFill>
              </a:rPr>
              <a:t>the QR code above.</a:t>
            </a:r>
          </a:p>
        </p:txBody>
      </p:sp>
      <p:sp>
        <p:nvSpPr>
          <p:cNvPr id="11" name="Title 1"/>
          <p:cNvSpPr txBox="1">
            <a:spLocks/>
          </p:cNvSpPr>
          <p:nvPr/>
        </p:nvSpPr>
        <p:spPr>
          <a:xfrm>
            <a:off x="5380037" y="295274"/>
            <a:ext cx="6784166" cy="915989"/>
          </a:xfrm>
          <a:prstGeom prst="rect">
            <a:avLst/>
          </a:prstGeom>
        </p:spPr>
        <p:txBody>
          <a:bodyPr lIns="182880" tIns="146304" rIns="182880" bIns="146304"/>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80000"/>
              </a:lnSpc>
            </a:pPr>
            <a:r>
              <a:rPr sz="4000">
                <a:gradFill>
                  <a:gsLst>
                    <a:gs pos="1250">
                      <a:srgbClr val="FFFFFF"/>
                    </a:gs>
                    <a:gs pos="100000">
                      <a:srgbClr val="FFFFFF"/>
                    </a:gs>
                  </a:gsLst>
                  <a:lin ang="5400000" scaled="0"/>
                </a:gradFill>
              </a:rPr>
              <a:t>Please evaluate </a:t>
            </a:r>
            <a:r>
              <a:rPr sz="4000">
                <a:gradFill>
                  <a:gsLst>
                    <a:gs pos="1250">
                      <a:srgbClr val="FFFFFF"/>
                    </a:gs>
                    <a:gs pos="100000">
                      <a:srgbClr val="FFFFFF"/>
                    </a:gs>
                  </a:gsLst>
                  <a:lin ang="5400000" scaled="0"/>
                </a:gradFill>
              </a:rPr>
              <a:t>this </a:t>
            </a:r>
            <a:r>
              <a:rPr sz="4000">
                <a:gradFill>
                  <a:gsLst>
                    <a:gs pos="1250">
                      <a:srgbClr val="FFFFFF"/>
                    </a:gs>
                    <a:gs pos="100000">
                      <a:srgbClr val="FFFFFF"/>
                    </a:gs>
                  </a:gsLst>
                  <a:lin ang="5400000" scaled="0"/>
                </a:gradFill>
              </a:rPr>
              <a:t>session</a:t>
            </a:r>
          </a:p>
          <a:p>
            <a:pPr>
              <a:lnSpc>
                <a:spcPct val="80000"/>
              </a:lnSpc>
            </a:pPr>
            <a:r>
              <a:rPr sz="3200">
                <a:gradFill>
                  <a:gsLst>
                    <a:gs pos="1250">
                      <a:srgbClr val="FF8C00"/>
                    </a:gs>
                    <a:gs pos="100000">
                      <a:srgbClr val="FF8C00"/>
                    </a:gs>
                  </a:gsLst>
                  <a:lin ang="5400000" scaled="0"/>
                </a:gradFill>
              </a:rPr>
              <a:t>Your feedback is </a:t>
            </a:r>
            <a:r>
              <a:rPr sz="3200">
                <a:gradFill>
                  <a:gsLst>
                    <a:gs pos="1250">
                      <a:srgbClr val="FF8C00"/>
                    </a:gs>
                    <a:gs pos="100000">
                      <a:srgbClr val="FF8C00"/>
                    </a:gs>
                  </a:gsLst>
                  <a:lin ang="5400000" scaled="0"/>
                </a:gradFill>
              </a:rPr>
              <a:t>important to us!</a:t>
            </a:r>
            <a:endParaRPr sz="3600">
              <a:gradFill>
                <a:gsLst>
                  <a:gs pos="1250">
                    <a:srgbClr val="FF8C00"/>
                  </a:gs>
                  <a:gs pos="100000">
                    <a:srgbClr val="FF8C00"/>
                  </a:gs>
                </a:gsLst>
                <a:lin ang="5400000" scaled="0"/>
              </a:gradFill>
            </a:endParaRPr>
          </a:p>
        </p:txBody>
      </p:sp>
      <p:pic>
        <p:nvPicPr>
          <p:cNvPr id="14" name="Picture 13"/>
          <p:cNvPicPr>
            <a:picLocks noChangeAspect="1"/>
          </p:cNvPicPr>
          <p:nvPr/>
        </p:nvPicPr>
        <p:blipFill rotWithShape="1">
          <a:blip r:embed="rId5">
            <a:extLst>
              <a:ext uri="{28A0092B-C50C-407E-A947-70E740481C1C}">
                <a14:useLocalDpi xmlns:a14="http://schemas.microsoft.com/office/drawing/2010/main"/>
              </a:ext>
            </a:extLst>
          </a:blip>
          <a:srcRect l="14729" r="3549"/>
          <a:stretch/>
        </p:blipFill>
        <p:spPr>
          <a:xfrm>
            <a:off x="0" y="-1"/>
            <a:ext cx="5227637" cy="6994525"/>
          </a:xfrm>
          <a:prstGeom prst="rect">
            <a:avLst/>
          </a:prstGeom>
        </p:spPr>
      </p:pic>
    </p:spTree>
    <p:extLst>
      <p:ext uri="{BB962C8B-B14F-4D97-AF65-F5344CB8AC3E}">
        <p14:creationId xmlns:p14="http://schemas.microsoft.com/office/powerpoint/2010/main" val="8712699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gray">
          <a:xfrm>
            <a:off x="0" y="6537325"/>
            <a:ext cx="12435840" cy="457200"/>
          </a:xfrm>
          <a:prstGeom prst="rect">
            <a:avLst/>
          </a:prstGeom>
          <a:solidFill>
            <a:schemeClr val="bg2">
              <a:lumMod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39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507" y="6678218"/>
            <a:ext cx="822951" cy="175415"/>
          </a:xfrm>
          <a:prstGeom prst="rect">
            <a:avLst/>
          </a:prstGeom>
        </p:spPr>
      </p:pic>
      <p:sp>
        <p:nvSpPr>
          <p:cNvPr id="7" name="Rectangle 6"/>
          <p:cNvSpPr/>
          <p:nvPr/>
        </p:nvSpPr>
        <p:spPr bwMode="auto">
          <a:xfrm>
            <a:off x="3526971" y="0"/>
            <a:ext cx="383178" cy="14804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8" name="Rectangle 7"/>
          <p:cNvSpPr/>
          <p:nvPr/>
        </p:nvSpPr>
        <p:spPr bwMode="auto">
          <a:xfrm>
            <a:off x="3352800" y="95794"/>
            <a:ext cx="374469" cy="374469"/>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9" name="Rectangle 8"/>
          <p:cNvSpPr/>
          <p:nvPr/>
        </p:nvSpPr>
        <p:spPr bwMode="auto">
          <a:xfrm>
            <a:off x="3971109" y="148046"/>
            <a:ext cx="522514" cy="52251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0" name="Rectangle 9"/>
          <p:cNvSpPr/>
          <p:nvPr/>
        </p:nvSpPr>
        <p:spPr bwMode="auto">
          <a:xfrm>
            <a:off x="4110446" y="0"/>
            <a:ext cx="818605" cy="28738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1" name="Rectangle 10"/>
          <p:cNvSpPr/>
          <p:nvPr/>
        </p:nvSpPr>
        <p:spPr bwMode="auto">
          <a:xfrm>
            <a:off x="5529943" y="670560"/>
            <a:ext cx="235131" cy="33963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3" name="Rectangle 12"/>
          <p:cNvSpPr/>
          <p:nvPr/>
        </p:nvSpPr>
        <p:spPr bwMode="auto">
          <a:xfrm>
            <a:off x="6287589" y="1123406"/>
            <a:ext cx="461554" cy="46155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5" name="Rectangle 14"/>
          <p:cNvSpPr/>
          <p:nvPr/>
        </p:nvSpPr>
        <p:spPr bwMode="auto">
          <a:xfrm>
            <a:off x="7715794" y="1741714"/>
            <a:ext cx="348343" cy="34834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6" name="Rectangle 15"/>
          <p:cNvSpPr/>
          <p:nvPr/>
        </p:nvSpPr>
        <p:spPr bwMode="auto">
          <a:xfrm>
            <a:off x="8290560" y="1584960"/>
            <a:ext cx="391886" cy="39188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7" name="Rectangle 16"/>
          <p:cNvSpPr/>
          <p:nvPr/>
        </p:nvSpPr>
        <p:spPr bwMode="auto">
          <a:xfrm>
            <a:off x="8856617" y="1611085"/>
            <a:ext cx="209006" cy="20900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18" name="Rectangle 17"/>
          <p:cNvSpPr/>
          <p:nvPr/>
        </p:nvSpPr>
        <p:spPr bwMode="auto">
          <a:xfrm>
            <a:off x="9326880" y="1584960"/>
            <a:ext cx="235131" cy="235131"/>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1" name="Rectangle 20"/>
          <p:cNvSpPr/>
          <p:nvPr/>
        </p:nvSpPr>
        <p:spPr bwMode="auto">
          <a:xfrm>
            <a:off x="9553303" y="1193074"/>
            <a:ext cx="322217" cy="322217"/>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2" name="Rectangle 21"/>
          <p:cNvSpPr/>
          <p:nvPr/>
        </p:nvSpPr>
        <p:spPr bwMode="auto">
          <a:xfrm>
            <a:off x="10354491" y="1010194"/>
            <a:ext cx="243840" cy="243840"/>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3" name="Rectangle 22"/>
          <p:cNvSpPr/>
          <p:nvPr/>
        </p:nvSpPr>
        <p:spPr bwMode="auto">
          <a:xfrm>
            <a:off x="10798628" y="470264"/>
            <a:ext cx="583476" cy="583476"/>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4" name="Rectangle 23"/>
          <p:cNvSpPr/>
          <p:nvPr/>
        </p:nvSpPr>
        <p:spPr bwMode="auto">
          <a:xfrm>
            <a:off x="11486606" y="209006"/>
            <a:ext cx="444137" cy="461554"/>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25" name="Rectangle 24"/>
          <p:cNvSpPr/>
          <p:nvPr/>
        </p:nvSpPr>
        <p:spPr bwMode="auto">
          <a:xfrm>
            <a:off x="12340046" y="0"/>
            <a:ext cx="96429" cy="470263"/>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32" name="Rectangle 31"/>
          <p:cNvSpPr/>
          <p:nvPr/>
        </p:nvSpPr>
        <p:spPr bwMode="auto">
          <a:xfrm>
            <a:off x="4859382" y="539932"/>
            <a:ext cx="531223" cy="5051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3" name="Rectangle 32"/>
          <p:cNvSpPr/>
          <p:nvPr/>
        </p:nvSpPr>
        <p:spPr bwMode="auto">
          <a:xfrm>
            <a:off x="5765074" y="470263"/>
            <a:ext cx="836023" cy="8360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5" name="Rectangle 34"/>
          <p:cNvSpPr/>
          <p:nvPr/>
        </p:nvSpPr>
        <p:spPr bwMode="auto">
          <a:xfrm>
            <a:off x="6995804" y="1036322"/>
            <a:ext cx="397773" cy="39777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6" name="Rectangle 35"/>
          <p:cNvSpPr/>
          <p:nvPr/>
        </p:nvSpPr>
        <p:spPr bwMode="auto">
          <a:xfrm>
            <a:off x="7323908" y="1365796"/>
            <a:ext cx="487680" cy="48768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8" name="Rectangle 37"/>
          <p:cNvSpPr/>
          <p:nvPr/>
        </p:nvSpPr>
        <p:spPr bwMode="auto">
          <a:xfrm>
            <a:off x="7994467" y="1367244"/>
            <a:ext cx="348343" cy="34834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39" name="Rectangle 38"/>
          <p:cNvSpPr/>
          <p:nvPr/>
        </p:nvSpPr>
        <p:spPr bwMode="auto">
          <a:xfrm>
            <a:off x="8438604" y="1062449"/>
            <a:ext cx="461551" cy="46155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0" name="Rectangle 39"/>
          <p:cNvSpPr/>
          <p:nvPr/>
        </p:nvSpPr>
        <p:spPr bwMode="auto">
          <a:xfrm>
            <a:off x="8978536" y="1442804"/>
            <a:ext cx="281492" cy="2814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1" name="Rectangle 40"/>
          <p:cNvSpPr/>
          <p:nvPr/>
        </p:nvSpPr>
        <p:spPr bwMode="auto">
          <a:xfrm>
            <a:off x="10014857" y="687978"/>
            <a:ext cx="452846" cy="45284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2" name="Rectangle 41"/>
          <p:cNvSpPr/>
          <p:nvPr/>
        </p:nvSpPr>
        <p:spPr bwMode="auto">
          <a:xfrm>
            <a:off x="10598331" y="209006"/>
            <a:ext cx="618308" cy="61830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3" name="Rectangle 42"/>
          <p:cNvSpPr/>
          <p:nvPr/>
        </p:nvSpPr>
        <p:spPr bwMode="auto">
          <a:xfrm>
            <a:off x="11669485" y="0"/>
            <a:ext cx="766989" cy="28738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5" name="Rectangle 44"/>
          <p:cNvSpPr/>
          <p:nvPr/>
        </p:nvSpPr>
        <p:spPr bwMode="auto">
          <a:xfrm>
            <a:off x="5468983" y="0"/>
            <a:ext cx="478971" cy="37446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6" name="Rectangle 45"/>
          <p:cNvSpPr/>
          <p:nvPr/>
        </p:nvSpPr>
        <p:spPr bwMode="auto">
          <a:xfrm>
            <a:off x="6069877" y="-358"/>
            <a:ext cx="287382" cy="17452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7" name="Rectangle 46"/>
          <p:cNvSpPr/>
          <p:nvPr/>
        </p:nvSpPr>
        <p:spPr bwMode="auto">
          <a:xfrm>
            <a:off x="6518366" y="409303"/>
            <a:ext cx="627019" cy="627019"/>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8" name="Rectangle 47"/>
          <p:cNvSpPr/>
          <p:nvPr/>
        </p:nvSpPr>
        <p:spPr bwMode="auto">
          <a:xfrm>
            <a:off x="7245530" y="509451"/>
            <a:ext cx="627018" cy="627018"/>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49" name="Rectangle 48"/>
          <p:cNvSpPr/>
          <p:nvPr/>
        </p:nvSpPr>
        <p:spPr bwMode="auto">
          <a:xfrm>
            <a:off x="7715794" y="827312"/>
            <a:ext cx="426722" cy="426722"/>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1" name="Rectangle 60"/>
          <p:cNvSpPr/>
          <p:nvPr/>
        </p:nvSpPr>
        <p:spPr bwMode="auto">
          <a:xfrm>
            <a:off x="7924802" y="-10163"/>
            <a:ext cx="499208" cy="8418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3" name="Rectangle 62"/>
          <p:cNvSpPr/>
          <p:nvPr/>
        </p:nvSpPr>
        <p:spPr bwMode="auto">
          <a:xfrm>
            <a:off x="8290562" y="155723"/>
            <a:ext cx="319312" cy="319312"/>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4" name="Rectangle 63"/>
          <p:cNvSpPr/>
          <p:nvPr/>
        </p:nvSpPr>
        <p:spPr bwMode="auto">
          <a:xfrm>
            <a:off x="8544598" y="0"/>
            <a:ext cx="162009" cy="74023"/>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7" name="Rectangle 66"/>
          <p:cNvSpPr/>
          <p:nvPr/>
        </p:nvSpPr>
        <p:spPr bwMode="auto">
          <a:xfrm>
            <a:off x="9406712" y="419466"/>
            <a:ext cx="468808" cy="468808"/>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8" name="Rectangle 67"/>
          <p:cNvSpPr/>
          <p:nvPr/>
        </p:nvSpPr>
        <p:spPr bwMode="auto">
          <a:xfrm>
            <a:off x="9743438" y="141248"/>
            <a:ext cx="512439" cy="51243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66" name="Rectangle 65"/>
          <p:cNvSpPr/>
          <p:nvPr/>
        </p:nvSpPr>
        <p:spPr bwMode="auto">
          <a:xfrm>
            <a:off x="8923512" y="482188"/>
            <a:ext cx="554134" cy="554134"/>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1" name="Rectangle 50"/>
          <p:cNvSpPr/>
          <p:nvPr/>
        </p:nvSpPr>
        <p:spPr bwMode="auto">
          <a:xfrm>
            <a:off x="6357259" y="-358"/>
            <a:ext cx="714101" cy="374827"/>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2" name="Rectangle 51"/>
          <p:cNvSpPr/>
          <p:nvPr/>
        </p:nvSpPr>
        <p:spPr bwMode="auto">
          <a:xfrm>
            <a:off x="7699407" y="126274"/>
            <a:ext cx="596538" cy="596538"/>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3" name="Rectangle 52"/>
          <p:cNvSpPr/>
          <p:nvPr/>
        </p:nvSpPr>
        <p:spPr bwMode="auto">
          <a:xfrm>
            <a:off x="8486503" y="709747"/>
            <a:ext cx="246742" cy="246742"/>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5" name="Rectangle 54"/>
          <p:cNvSpPr/>
          <p:nvPr/>
        </p:nvSpPr>
        <p:spPr bwMode="auto">
          <a:xfrm>
            <a:off x="9547416" y="0"/>
            <a:ext cx="524046" cy="377097"/>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7" name="Rectangle 56"/>
          <p:cNvSpPr/>
          <p:nvPr/>
        </p:nvSpPr>
        <p:spPr bwMode="auto">
          <a:xfrm>
            <a:off x="10252553" y="-358"/>
            <a:ext cx="426720" cy="409661"/>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8" name="Rectangle 57"/>
          <p:cNvSpPr/>
          <p:nvPr/>
        </p:nvSpPr>
        <p:spPr bwMode="auto">
          <a:xfrm>
            <a:off x="10645082" y="0"/>
            <a:ext cx="549089" cy="74023"/>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4" name="Rectangle 53"/>
          <p:cNvSpPr/>
          <p:nvPr/>
        </p:nvSpPr>
        <p:spPr bwMode="auto">
          <a:xfrm>
            <a:off x="8710063" y="4351"/>
            <a:ext cx="624072" cy="595631"/>
          </a:xfrm>
          <a:prstGeom prst="rect">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70" name="Rectangle 69"/>
          <p:cNvSpPr/>
          <p:nvPr/>
        </p:nvSpPr>
        <p:spPr bwMode="auto">
          <a:xfrm>
            <a:off x="9199757" y="925442"/>
            <a:ext cx="543681" cy="543681"/>
          </a:xfrm>
          <a:prstGeom prst="rect">
            <a:avLst/>
          </a:prstGeom>
          <a:solidFill>
            <a:schemeClr val="bg1"/>
          </a:solidFill>
          <a:ln>
            <a:noFill/>
            <a:headEnd type="none" w="med" len="med"/>
            <a:tailEnd type="none" w="med" len="med"/>
          </a:ln>
          <a:effectLst>
            <a:glow rad="1905000">
              <a:schemeClr val="bg1">
                <a:alpha val="7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28" name="Rectangle 27"/>
          <p:cNvSpPr/>
          <p:nvPr/>
        </p:nvSpPr>
        <p:spPr bwMode="auto">
          <a:xfrm>
            <a:off x="5059680" y="0"/>
            <a:ext cx="522514" cy="25254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60" name="Rectangle 59"/>
          <p:cNvSpPr/>
          <p:nvPr/>
        </p:nvSpPr>
        <p:spPr bwMode="auto">
          <a:xfrm>
            <a:off x="7071360" y="-358"/>
            <a:ext cx="330923" cy="235489"/>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59" name="Rectangle 58"/>
          <p:cNvSpPr/>
          <p:nvPr/>
        </p:nvSpPr>
        <p:spPr bwMode="auto">
          <a:xfrm>
            <a:off x="7393577" y="24671"/>
            <a:ext cx="348345" cy="34834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14" name="Rectangle 13"/>
          <p:cNvSpPr/>
          <p:nvPr/>
        </p:nvSpPr>
        <p:spPr bwMode="auto">
          <a:xfrm>
            <a:off x="6888480" y="1393371"/>
            <a:ext cx="243840" cy="243840"/>
          </a:xfrm>
          <a:prstGeom prst="rect">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0072C6"/>
              </a:solidFill>
              <a:effectLst/>
              <a:uLnTx/>
              <a:uFillTx/>
              <a:latin typeface="Segoe UI Light"/>
              <a:ea typeface="Segoe UI" pitchFamily="34" charset="0"/>
              <a:cs typeface="Segoe UI" pitchFamily="34" charset="0"/>
            </a:endParaRPr>
          </a:p>
        </p:txBody>
      </p:sp>
      <p:sp>
        <p:nvSpPr>
          <p:cNvPr id="65" name="Rectangle 64"/>
          <p:cNvSpPr/>
          <p:nvPr/>
        </p:nvSpPr>
        <p:spPr bwMode="auto">
          <a:xfrm>
            <a:off x="9334134" y="-10162"/>
            <a:ext cx="463283" cy="11844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indent="-342900" algn="ctr" defTabSz="932472" rtl="0"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00" b="1" i="0" u="none" strike="noStrike" kern="1200" cap="none" spc="0" normalizeH="0" baseline="0" noProof="0" dirty="0" err="1" smtClean="0">
              <a:ln>
                <a:noFill/>
              </a:ln>
              <a:solidFill>
                <a:srgbClr val="FFFFFF"/>
              </a:solidFill>
              <a:effectLst/>
              <a:uLnTx/>
              <a:uFillTx/>
              <a:latin typeface="Segoe UI Light"/>
              <a:ea typeface="Segoe UI" pitchFamily="34" charset="0"/>
              <a:cs typeface="Segoe UI" pitchFamily="34" charset="0"/>
            </a:endParaRPr>
          </a:p>
        </p:txBody>
      </p:sp>
      <p:sp>
        <p:nvSpPr>
          <p:cNvPr id="77" name="Title 3"/>
          <p:cNvSpPr txBox="1">
            <a:spLocks/>
          </p:cNvSpPr>
          <p:nvPr/>
        </p:nvSpPr>
        <p:spPr>
          <a:xfrm>
            <a:off x="274702" y="1572228"/>
            <a:ext cx="12065344" cy="4470922"/>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pPr lvl="0">
              <a:spcAft>
                <a:spcPts val="0"/>
              </a:spcAft>
            </a:pPr>
            <a:endParaRPr lang="en-US" sz="3000" spc="0" dirty="0" smtClean="0">
              <a:ln>
                <a:noFill/>
              </a:ln>
              <a:solidFill>
                <a:srgbClr val="505050"/>
              </a:solidFill>
              <a:ea typeface="MS PGothic" charset="0"/>
              <a:cs typeface="Segoe UI Light" panose="020B0502040204020203" pitchFamily="34" charset="0"/>
            </a:endParaRPr>
          </a:p>
          <a:p>
            <a:pPr lvl="0">
              <a:spcAft>
                <a:spcPts val="0"/>
              </a:spcAft>
            </a:pPr>
            <a:endParaRPr lang="en-US" sz="3000" spc="0" dirty="0">
              <a:ln>
                <a:noFill/>
              </a:ln>
              <a:solidFill>
                <a:srgbClr val="505050"/>
              </a:solidFill>
              <a:ea typeface="MS PGothic" charset="0"/>
              <a:cs typeface="Segoe UI Light" panose="020B0502040204020203" pitchFamily="34" charset="0"/>
            </a:endParaRPr>
          </a:p>
          <a:p>
            <a:pPr lvl="0">
              <a:spcAft>
                <a:spcPts val="0"/>
              </a:spcAft>
            </a:pPr>
            <a:r>
              <a:rPr lang="en-US" sz="3000" spc="0" dirty="0" smtClean="0">
                <a:ln>
                  <a:noFill/>
                </a:ln>
                <a:solidFill>
                  <a:srgbClr val="505050"/>
                </a:solidFill>
                <a:latin typeface="Segoe UI Light"/>
                <a:ea typeface="MS PGothic" charset="0"/>
                <a:cs typeface="Segoe UI Light" panose="020B0502040204020203" pitchFamily="34" charset="0"/>
              </a:rPr>
              <a:t>Learn more at</a:t>
            </a:r>
          </a:p>
          <a:p>
            <a:pPr marL="0" marR="0" lvl="0" indent="0" algn="l" defTabSz="931863" rtl="0" eaLnBrk="1" fontAlgn="base" latinLnBrk="0" hangingPunct="1">
              <a:lnSpc>
                <a:spcPct val="90000"/>
              </a:lnSpc>
              <a:spcBef>
                <a:spcPct val="0"/>
              </a:spcBef>
              <a:spcAft>
                <a:spcPts val="0"/>
              </a:spcAft>
              <a:buClrTx/>
              <a:buSzTx/>
              <a:buFontTx/>
              <a:buNone/>
              <a:tabLst/>
              <a:defRPr/>
            </a:pPr>
            <a:r>
              <a:rPr lang="en-US" sz="7200" spc="0" dirty="0" smtClean="0">
                <a:ln>
                  <a:noFill/>
                </a:ln>
                <a:solidFill>
                  <a:srgbClr val="505050"/>
                </a:solidFill>
                <a:latin typeface="Segoe UI Light"/>
                <a:ea typeface="MS PGothic" charset="0"/>
                <a:cs typeface="Segoe UI Light" panose="020B0502040204020203" pitchFamily="34" charset="0"/>
              </a:rPr>
              <a:t>http://www.microsoft.com/APS</a:t>
            </a:r>
            <a:endParaRPr kumimoji="0" lang="en-US" sz="7200" b="0" i="0" u="none" strike="noStrike" kern="1200" cap="none" spc="0" normalizeH="0" baseline="0" noProof="0" dirty="0">
              <a:ln>
                <a:noFill/>
              </a:ln>
              <a:solidFill>
                <a:srgbClr val="505050"/>
              </a:solidFill>
              <a:effectLst/>
              <a:uLnTx/>
              <a:uFillTx/>
              <a:latin typeface="Segoe UI Light"/>
              <a:ea typeface="MS PGothic" charset="0"/>
              <a:cs typeface="Segoe UI Light" panose="020B0502040204020203" pitchFamily="34" charset="0"/>
            </a:endParaRPr>
          </a:p>
          <a:p>
            <a:pPr marL="0" marR="0" lvl="0" indent="0" algn="l" defTabSz="931863" rtl="0" eaLnBrk="1" fontAlgn="base" latinLnBrk="0" hangingPunct="1">
              <a:lnSpc>
                <a:spcPct val="90000"/>
              </a:lnSpc>
              <a:spcBef>
                <a:spcPts val="1200"/>
              </a:spcBef>
              <a:spcAft>
                <a:spcPts val="2400"/>
              </a:spcAft>
              <a:buClrTx/>
              <a:buSzTx/>
              <a:buFontTx/>
              <a:buNone/>
              <a:tabLst/>
              <a:defRPr/>
            </a:pPr>
            <a:endParaRPr kumimoji="0" lang="en-US" sz="4000" b="0" i="0" u="none" strike="noStrike" kern="1200" cap="none" spc="0" normalizeH="0" baseline="0" noProof="0" dirty="0">
              <a:ln>
                <a:noFill/>
              </a:ln>
              <a:solidFill>
                <a:srgbClr val="505050"/>
              </a:solidFill>
              <a:effectLst/>
              <a:uLnTx/>
              <a:uFillTx/>
              <a:latin typeface="Segoe UI Light"/>
              <a:ea typeface="MS PGothic" charset="0"/>
              <a:cs typeface="Segoe UI Light" panose="020B0502040204020203" pitchFamily="34" charset="0"/>
            </a:endParaRPr>
          </a:p>
          <a:p>
            <a:pPr marL="0" marR="0" lvl="0" indent="0" algn="l" defTabSz="931863" rtl="0" eaLnBrk="1" fontAlgn="base" latinLnBrk="0" hangingPunct="1">
              <a:lnSpc>
                <a:spcPct val="90000"/>
              </a:lnSpc>
              <a:spcBef>
                <a:spcPts val="1200"/>
              </a:spcBef>
              <a:spcAft>
                <a:spcPts val="600"/>
              </a:spcAft>
              <a:buClrTx/>
              <a:buSzTx/>
              <a:buFontTx/>
              <a:buNone/>
              <a:tabLst/>
              <a:defRPr/>
            </a:pPr>
            <a:endParaRPr kumimoji="0" lang="en-US" sz="4000" b="0" i="0" u="none" strike="noStrike" kern="1200" cap="none" spc="0" normalizeH="0" baseline="0" noProof="0" dirty="0">
              <a:ln>
                <a:noFill/>
              </a:ln>
              <a:solidFill>
                <a:srgbClr val="000000"/>
              </a:solidFill>
              <a:effectLst/>
              <a:uLnTx/>
              <a:uFillTx/>
              <a:latin typeface="Segoe UI Light"/>
              <a:ea typeface="MS PGothic" charset="0"/>
              <a:cs typeface="Segoe UI Light" panose="020B0502040204020203" pitchFamily="34" charset="0"/>
            </a:endParaRPr>
          </a:p>
          <a:p>
            <a:pPr marL="0" marR="0" lvl="0" indent="0" algn="l" defTabSz="931863" rtl="0" eaLnBrk="1" fontAlgn="base" latinLnBrk="0" hangingPunct="1">
              <a:lnSpc>
                <a:spcPct val="90000"/>
              </a:lnSpc>
              <a:spcBef>
                <a:spcPts val="1200"/>
              </a:spcBef>
              <a:spcAft>
                <a:spcPts val="60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Light"/>
              <a:ea typeface="MS PGothic" charset="0"/>
              <a:cs typeface="Segoe UI Light" panose="020B0502040204020203" pitchFamily="34" charset="0"/>
            </a:endParaRPr>
          </a:p>
          <a:p>
            <a:pPr marL="0" marR="0" lvl="0" indent="0" algn="l" defTabSz="931863" rtl="0" eaLnBrk="1" fontAlgn="base" latinLnBrk="0" hangingPunct="1">
              <a:lnSpc>
                <a:spcPct val="90000"/>
              </a:lnSpc>
              <a:spcBef>
                <a:spcPts val="1200"/>
              </a:spcBef>
              <a:spcAft>
                <a:spcPts val="600"/>
              </a:spcAft>
              <a:buClrTx/>
              <a:buSzTx/>
              <a:buFontTx/>
              <a:buNone/>
              <a:tabLst/>
              <a:defRPr/>
            </a:pPr>
            <a:endParaRPr kumimoji="0" lang="en-US" sz="4000" b="0" i="0" u="none" strike="noStrike" kern="1200" cap="none" spc="0" normalizeH="0" baseline="0" noProof="0" dirty="0">
              <a:ln>
                <a:noFill/>
              </a:ln>
              <a:solidFill>
                <a:srgbClr val="C00000"/>
              </a:solidFill>
              <a:effectLst/>
              <a:uLnTx/>
              <a:uFillTx/>
              <a:latin typeface="Segoe UI Light"/>
              <a:ea typeface="MS PGothic" charset="0"/>
              <a:cs typeface="Segoe UI Light" panose="020B0502040204020203" pitchFamily="34" charset="0"/>
            </a:endParaRPr>
          </a:p>
        </p:txBody>
      </p:sp>
      <p:sp>
        <p:nvSpPr>
          <p:cNvPr id="56" name="Rectangle 55"/>
          <p:cNvSpPr/>
          <p:nvPr/>
        </p:nvSpPr>
        <p:spPr bwMode="gray">
          <a:xfrm>
            <a:off x="0" y="4868863"/>
            <a:ext cx="12436475" cy="2125662"/>
          </a:xfrm>
          <a:prstGeom prst="rect">
            <a:avLst/>
          </a:prstGeom>
          <a:solidFill>
            <a:srgbClr val="50505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398" fontAlgn="base">
              <a:spcBef>
                <a:spcPct val="0"/>
              </a:spcBef>
              <a:spcAft>
                <a:spcPct val="0"/>
              </a:spcAft>
            </a:pPr>
            <a:endParaRPr lang="en-US" sz="2000" dirty="0">
              <a:gradFill>
                <a:gsLst>
                  <a:gs pos="16814">
                    <a:srgbClr val="FFFFFF"/>
                  </a:gs>
                  <a:gs pos="46000">
                    <a:srgbClr val="FFFFFF"/>
                  </a:gs>
                </a:gsLst>
                <a:lin ang="5400000" scaled="0"/>
              </a:gradFill>
            </a:endParaRPr>
          </a:p>
        </p:txBody>
      </p:sp>
      <p:sp>
        <p:nvSpPr>
          <p:cNvPr id="62" name="Text Box 3"/>
          <p:cNvSpPr txBox="1">
            <a:spLocks noChangeArrowheads="1"/>
          </p:cNvSpPr>
          <p:nvPr/>
        </p:nvSpPr>
        <p:spPr bwMode="white">
          <a:xfrm>
            <a:off x="7589822" y="6294476"/>
            <a:ext cx="45719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algn="r" defTabSz="932215" eaLnBrk="0" hangingPunct="0"/>
            <a:r>
              <a:rPr lang="en-US" sz="700" dirty="0">
                <a:gradFill>
                  <a:gsLst>
                    <a:gs pos="12389">
                      <a:srgbClr val="FFFFFF"/>
                    </a:gs>
                    <a:gs pos="54000">
                      <a:srgbClr val="FFFFFF"/>
                    </a:gs>
                  </a:gsLst>
                  <a:lin ang="5400000" scaled="0"/>
                </a:gradFill>
                <a:cs typeface="Segoe UI" pitchFamily="34" charset="0"/>
              </a:rPr>
              <a:t>© </a:t>
            </a:r>
            <a:r>
              <a:rPr lang="en-US" sz="700" dirty="0" smtClean="0">
                <a:gradFill>
                  <a:gsLst>
                    <a:gs pos="12389">
                      <a:srgbClr val="FFFFFF"/>
                    </a:gs>
                    <a:gs pos="54000">
                      <a:srgbClr val="FFFFFF"/>
                    </a:gs>
                  </a:gsLst>
                  <a:lin ang="5400000" scaled="0"/>
                </a:gradFill>
                <a:cs typeface="Segoe UI" pitchFamily="34" charset="0"/>
              </a:rPr>
              <a:t>2015 </a:t>
            </a:r>
            <a:r>
              <a:rPr lang="en-US" sz="700" dirty="0">
                <a:gradFill>
                  <a:gsLst>
                    <a:gs pos="12389">
                      <a:srgbClr val="FFFFFF"/>
                    </a:gs>
                    <a:gs pos="54000">
                      <a:srgbClr val="FFFFFF"/>
                    </a:gs>
                  </a:gsLst>
                  <a:lin ang="5400000" scaled="0"/>
                </a:gradFill>
                <a:cs typeface="Segoe UI" pitchFamily="34" charset="0"/>
              </a:rPr>
              <a:t>Microsoft Corporation. All rights reserved. </a:t>
            </a:r>
          </a:p>
        </p:txBody>
      </p:sp>
      <p:pic>
        <p:nvPicPr>
          <p:cNvPr id="69" name="Picture 6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9230" y="5580859"/>
            <a:ext cx="3291840" cy="701671"/>
          </a:xfrm>
          <a:prstGeom prst="rect">
            <a:avLst/>
          </a:prstGeom>
        </p:spPr>
      </p:pic>
    </p:spTree>
    <p:extLst>
      <p:ext uri="{BB962C8B-B14F-4D97-AF65-F5344CB8AC3E}">
        <p14:creationId xmlns:p14="http://schemas.microsoft.com/office/powerpoint/2010/main" val="67387931"/>
      </p:ext>
    </p:extLst>
  </p:cSld>
  <p:clrMapOvr>
    <a:masterClrMapping/>
  </p:clrMapOvr>
  <p:transition spd="med">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3338533"/>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4"/>
          <p:cNvSpPr txBox="1">
            <a:spLocks/>
          </p:cNvSpPr>
          <p:nvPr/>
        </p:nvSpPr>
        <p:spPr>
          <a:xfrm>
            <a:off x="285012" y="431055"/>
            <a:ext cx="11885514" cy="946279"/>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5507" dirty="0">
                <a:solidFill>
                  <a:srgbClr val="505050"/>
                </a:solidFill>
                <a:cs typeface="Segoe UI Light" panose="020B0502040204020203" pitchFamily="34" charset="0"/>
              </a:rPr>
              <a:t>Cloud </a:t>
            </a:r>
            <a:r>
              <a:rPr lang="en-US" sz="5507" dirty="0" smtClean="0">
                <a:solidFill>
                  <a:srgbClr val="505050"/>
                </a:solidFill>
                <a:cs typeface="Segoe UI Light" panose="020B0502040204020203" pitchFamily="34" charset="0"/>
              </a:rPr>
              <a:t>first</a:t>
            </a:r>
            <a:endParaRPr lang="en-US" sz="5507" dirty="0">
              <a:solidFill>
                <a:srgbClr val="505050"/>
              </a:solidFill>
              <a:cs typeface="Segoe UI Light" panose="020B0502040204020203" pitchFamily="34" charset="0"/>
            </a:endParaRPr>
          </a:p>
        </p:txBody>
      </p:sp>
      <p:sp>
        <p:nvSpPr>
          <p:cNvPr id="123" name="Freeform 122"/>
          <p:cNvSpPr>
            <a:spLocks/>
          </p:cNvSpPr>
          <p:nvPr/>
        </p:nvSpPr>
        <p:spPr bwMode="auto">
          <a:xfrm>
            <a:off x="4862810" y="1691818"/>
            <a:ext cx="6542257" cy="4020123"/>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7" dirty="0">
              <a:solidFill>
                <a:srgbClr val="000000"/>
              </a:solidFill>
            </a:endParaRPr>
          </a:p>
        </p:txBody>
      </p:sp>
      <p:sp>
        <p:nvSpPr>
          <p:cNvPr id="124" name="Freeform 123"/>
          <p:cNvSpPr>
            <a:spLocks/>
          </p:cNvSpPr>
          <p:nvPr/>
        </p:nvSpPr>
        <p:spPr bwMode="auto">
          <a:xfrm>
            <a:off x="6439179" y="4132007"/>
            <a:ext cx="5339412" cy="2292310"/>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accent1">
              <a:lumMod val="40000"/>
              <a:lumOff val="60000"/>
            </a:schemeClr>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7">
              <a:solidFill>
                <a:srgbClr val="000000"/>
              </a:solidFill>
            </a:endParaRPr>
          </a:p>
        </p:txBody>
      </p:sp>
      <p:sp>
        <p:nvSpPr>
          <p:cNvPr id="125" name="Freeform 124"/>
          <p:cNvSpPr>
            <a:spLocks/>
          </p:cNvSpPr>
          <p:nvPr/>
        </p:nvSpPr>
        <p:spPr bwMode="auto">
          <a:xfrm>
            <a:off x="9943404" y="550852"/>
            <a:ext cx="1851419" cy="1137671"/>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7" dirty="0">
              <a:solidFill>
                <a:srgbClr val="000000"/>
              </a:solidFill>
            </a:endParaRPr>
          </a:p>
        </p:txBody>
      </p:sp>
      <p:sp>
        <p:nvSpPr>
          <p:cNvPr id="126" name="Freeform 125"/>
          <p:cNvSpPr>
            <a:spLocks/>
          </p:cNvSpPr>
          <p:nvPr/>
        </p:nvSpPr>
        <p:spPr bwMode="auto">
          <a:xfrm>
            <a:off x="4243252" y="5611970"/>
            <a:ext cx="1327353" cy="815640"/>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C3E2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endParaRPr lang="en-US" sz="1197" dirty="0">
              <a:solidFill>
                <a:srgbClr val="000000"/>
              </a:solidFill>
            </a:endParaRPr>
          </a:p>
        </p:txBody>
      </p:sp>
      <p:grpSp>
        <p:nvGrpSpPr>
          <p:cNvPr id="2203" name="Group 2202"/>
          <p:cNvGrpSpPr/>
          <p:nvPr/>
        </p:nvGrpSpPr>
        <p:grpSpPr>
          <a:xfrm>
            <a:off x="795477" y="1738611"/>
            <a:ext cx="3590663" cy="1022137"/>
            <a:chOff x="448779" y="2113627"/>
            <a:chExt cx="3520577" cy="1002186"/>
          </a:xfrm>
        </p:grpSpPr>
        <p:sp>
          <p:nvSpPr>
            <p:cNvPr id="118" name="Content Placeholder 3"/>
            <p:cNvSpPr txBox="1">
              <a:spLocks/>
            </p:cNvSpPr>
            <p:nvPr/>
          </p:nvSpPr>
          <p:spPr>
            <a:xfrm>
              <a:off x="1409036" y="2113627"/>
              <a:ext cx="2560320" cy="1002186"/>
            </a:xfrm>
            <a:prstGeom prst="rect">
              <a:avLst/>
            </a:prstGeom>
          </p:spPr>
          <p:txBody>
            <a:bodyPr lIns="0" tIns="0" rIns="0" bIns="0" anchor="ct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SzPct val="125000"/>
                <a:buFont typeface="Arial" charset="0"/>
                <a:buNone/>
              </a:pPr>
              <a:r>
                <a:rPr lang="en-US" sz="4488" dirty="0">
                  <a:solidFill>
                    <a:srgbClr val="C00000"/>
                  </a:solidFill>
                  <a:cs typeface="Segoe UI Light" panose="020B0502040204020203" pitchFamily="34" charset="0"/>
                </a:rPr>
                <a:t>Speed</a:t>
              </a:r>
            </a:p>
          </p:txBody>
        </p:sp>
        <p:grpSp>
          <p:nvGrpSpPr>
            <p:cNvPr id="114" name="Group 113"/>
            <p:cNvGrpSpPr/>
            <p:nvPr/>
          </p:nvGrpSpPr>
          <p:grpSpPr>
            <a:xfrm>
              <a:off x="448779" y="2261405"/>
              <a:ext cx="706630" cy="706630"/>
              <a:chOff x="342900" y="2155527"/>
              <a:chExt cx="918386" cy="918386"/>
            </a:xfrm>
          </p:grpSpPr>
          <p:sp>
            <p:nvSpPr>
              <p:cNvPr id="135" name="Freeform 134"/>
              <p:cNvSpPr/>
              <p:nvPr/>
            </p:nvSpPr>
            <p:spPr>
              <a:xfrm>
                <a:off x="628263" y="2330162"/>
                <a:ext cx="357187" cy="581025"/>
              </a:xfrm>
              <a:custGeom>
                <a:avLst/>
                <a:gdLst>
                  <a:gd name="connsiteX0" fmla="*/ 321469 w 352425"/>
                  <a:gd name="connsiteY0" fmla="*/ 0 h 573881"/>
                  <a:gd name="connsiteX1" fmla="*/ 0 w 352425"/>
                  <a:gd name="connsiteY1" fmla="*/ 319088 h 573881"/>
                  <a:gd name="connsiteX2" fmla="*/ 178594 w 352425"/>
                  <a:gd name="connsiteY2" fmla="*/ 319088 h 573881"/>
                  <a:gd name="connsiteX3" fmla="*/ 26194 w 352425"/>
                  <a:gd name="connsiteY3" fmla="*/ 573881 h 573881"/>
                  <a:gd name="connsiteX4" fmla="*/ 352425 w 352425"/>
                  <a:gd name="connsiteY4" fmla="*/ 235744 h 573881"/>
                  <a:gd name="connsiteX5" fmla="*/ 178594 w 352425"/>
                  <a:gd name="connsiteY5" fmla="*/ 235744 h 573881"/>
                  <a:gd name="connsiteX6" fmla="*/ 321469 w 352425"/>
                  <a:gd name="connsiteY6" fmla="*/ 0 h 573881"/>
                  <a:gd name="connsiteX0" fmla="*/ 321469 w 352425"/>
                  <a:gd name="connsiteY0" fmla="*/ 0 h 573881"/>
                  <a:gd name="connsiteX1" fmla="*/ 0 w 352425"/>
                  <a:gd name="connsiteY1" fmla="*/ 319088 h 573881"/>
                  <a:gd name="connsiteX2" fmla="*/ 178594 w 352425"/>
                  <a:gd name="connsiteY2" fmla="*/ 319088 h 573881"/>
                  <a:gd name="connsiteX3" fmla="*/ 26194 w 352425"/>
                  <a:gd name="connsiteY3" fmla="*/ 573881 h 573881"/>
                  <a:gd name="connsiteX4" fmla="*/ 352425 w 352425"/>
                  <a:gd name="connsiteY4" fmla="*/ 235744 h 573881"/>
                  <a:gd name="connsiteX5" fmla="*/ 178594 w 352425"/>
                  <a:gd name="connsiteY5" fmla="*/ 235744 h 573881"/>
                  <a:gd name="connsiteX6" fmla="*/ 321469 w 352425"/>
                  <a:gd name="connsiteY6" fmla="*/ 0 h 573881"/>
                  <a:gd name="connsiteX0" fmla="*/ 321469 w 352425"/>
                  <a:gd name="connsiteY0" fmla="*/ 0 h 573881"/>
                  <a:gd name="connsiteX1" fmla="*/ 0 w 352425"/>
                  <a:gd name="connsiteY1" fmla="*/ 319088 h 573881"/>
                  <a:gd name="connsiteX2" fmla="*/ 178594 w 352425"/>
                  <a:gd name="connsiteY2" fmla="*/ 319088 h 573881"/>
                  <a:gd name="connsiteX3" fmla="*/ 26194 w 352425"/>
                  <a:gd name="connsiteY3" fmla="*/ 573881 h 573881"/>
                  <a:gd name="connsiteX4" fmla="*/ 352425 w 352425"/>
                  <a:gd name="connsiteY4" fmla="*/ 235744 h 573881"/>
                  <a:gd name="connsiteX5" fmla="*/ 178594 w 352425"/>
                  <a:gd name="connsiteY5" fmla="*/ 235744 h 573881"/>
                  <a:gd name="connsiteX6" fmla="*/ 321469 w 352425"/>
                  <a:gd name="connsiteY6" fmla="*/ 0 h 573881"/>
                  <a:gd name="connsiteX0" fmla="*/ 359569 w 359569"/>
                  <a:gd name="connsiteY0" fmla="*/ 0 h 571500"/>
                  <a:gd name="connsiteX1" fmla="*/ 0 w 359569"/>
                  <a:gd name="connsiteY1" fmla="*/ 316707 h 571500"/>
                  <a:gd name="connsiteX2" fmla="*/ 178594 w 359569"/>
                  <a:gd name="connsiteY2" fmla="*/ 316707 h 571500"/>
                  <a:gd name="connsiteX3" fmla="*/ 26194 w 359569"/>
                  <a:gd name="connsiteY3" fmla="*/ 571500 h 571500"/>
                  <a:gd name="connsiteX4" fmla="*/ 352425 w 359569"/>
                  <a:gd name="connsiteY4" fmla="*/ 233363 h 571500"/>
                  <a:gd name="connsiteX5" fmla="*/ 178594 w 359569"/>
                  <a:gd name="connsiteY5" fmla="*/ 233363 h 571500"/>
                  <a:gd name="connsiteX6" fmla="*/ 359569 w 359569"/>
                  <a:gd name="connsiteY6" fmla="*/ 0 h 571500"/>
                  <a:gd name="connsiteX0" fmla="*/ 359569 w 359569"/>
                  <a:gd name="connsiteY0" fmla="*/ 0 h 581025"/>
                  <a:gd name="connsiteX1" fmla="*/ 0 w 359569"/>
                  <a:gd name="connsiteY1" fmla="*/ 316707 h 581025"/>
                  <a:gd name="connsiteX2" fmla="*/ 178594 w 359569"/>
                  <a:gd name="connsiteY2" fmla="*/ 316707 h 581025"/>
                  <a:gd name="connsiteX3" fmla="*/ 11907 w 359569"/>
                  <a:gd name="connsiteY3" fmla="*/ 581025 h 581025"/>
                  <a:gd name="connsiteX4" fmla="*/ 352425 w 359569"/>
                  <a:gd name="connsiteY4" fmla="*/ 233363 h 581025"/>
                  <a:gd name="connsiteX5" fmla="*/ 178594 w 359569"/>
                  <a:gd name="connsiteY5" fmla="*/ 233363 h 581025"/>
                  <a:gd name="connsiteX6" fmla="*/ 359569 w 359569"/>
                  <a:gd name="connsiteY6" fmla="*/ 0 h 581025"/>
                  <a:gd name="connsiteX0" fmla="*/ 359569 w 359569"/>
                  <a:gd name="connsiteY0" fmla="*/ 0 h 581025"/>
                  <a:gd name="connsiteX1" fmla="*/ 0 w 359569"/>
                  <a:gd name="connsiteY1" fmla="*/ 316707 h 581025"/>
                  <a:gd name="connsiteX2" fmla="*/ 178594 w 359569"/>
                  <a:gd name="connsiteY2" fmla="*/ 316707 h 581025"/>
                  <a:gd name="connsiteX3" fmla="*/ 11907 w 359569"/>
                  <a:gd name="connsiteY3" fmla="*/ 581025 h 581025"/>
                  <a:gd name="connsiteX4" fmla="*/ 354807 w 359569"/>
                  <a:gd name="connsiteY4" fmla="*/ 254794 h 581025"/>
                  <a:gd name="connsiteX5" fmla="*/ 178594 w 359569"/>
                  <a:gd name="connsiteY5" fmla="*/ 233363 h 581025"/>
                  <a:gd name="connsiteX6" fmla="*/ 359569 w 359569"/>
                  <a:gd name="connsiteY6" fmla="*/ 0 h 581025"/>
                  <a:gd name="connsiteX0" fmla="*/ 359569 w 359569"/>
                  <a:gd name="connsiteY0" fmla="*/ 0 h 581025"/>
                  <a:gd name="connsiteX1" fmla="*/ 0 w 359569"/>
                  <a:gd name="connsiteY1" fmla="*/ 316707 h 581025"/>
                  <a:gd name="connsiteX2" fmla="*/ 178594 w 359569"/>
                  <a:gd name="connsiteY2" fmla="*/ 31670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16707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11907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9569 w 359569"/>
                  <a:gd name="connsiteY0" fmla="*/ 0 h 581025"/>
                  <a:gd name="connsiteX1" fmla="*/ 0 w 359569"/>
                  <a:gd name="connsiteY1" fmla="*/ 333376 h 581025"/>
                  <a:gd name="connsiteX2" fmla="*/ 180975 w 359569"/>
                  <a:gd name="connsiteY2" fmla="*/ 335757 h 581025"/>
                  <a:gd name="connsiteX3" fmla="*/ 4763 w 359569"/>
                  <a:gd name="connsiteY3" fmla="*/ 581025 h 581025"/>
                  <a:gd name="connsiteX4" fmla="*/ 354807 w 359569"/>
                  <a:gd name="connsiteY4" fmla="*/ 254794 h 581025"/>
                  <a:gd name="connsiteX5" fmla="*/ 176213 w 359569"/>
                  <a:gd name="connsiteY5" fmla="*/ 254794 h 581025"/>
                  <a:gd name="connsiteX6" fmla="*/ 359569 w 359569"/>
                  <a:gd name="connsiteY6" fmla="*/ 0 h 581025"/>
                  <a:gd name="connsiteX0" fmla="*/ 354806 w 354806"/>
                  <a:gd name="connsiteY0" fmla="*/ 0 h 581025"/>
                  <a:gd name="connsiteX1" fmla="*/ 0 w 354806"/>
                  <a:gd name="connsiteY1" fmla="*/ 338139 h 581025"/>
                  <a:gd name="connsiteX2" fmla="*/ 176212 w 354806"/>
                  <a:gd name="connsiteY2" fmla="*/ 335757 h 581025"/>
                  <a:gd name="connsiteX3" fmla="*/ 0 w 354806"/>
                  <a:gd name="connsiteY3" fmla="*/ 581025 h 581025"/>
                  <a:gd name="connsiteX4" fmla="*/ 350044 w 354806"/>
                  <a:gd name="connsiteY4" fmla="*/ 254794 h 581025"/>
                  <a:gd name="connsiteX5" fmla="*/ 171450 w 354806"/>
                  <a:gd name="connsiteY5" fmla="*/ 254794 h 581025"/>
                  <a:gd name="connsiteX6" fmla="*/ 354806 w 354806"/>
                  <a:gd name="connsiteY6" fmla="*/ 0 h 581025"/>
                  <a:gd name="connsiteX0" fmla="*/ 357187 w 357187"/>
                  <a:gd name="connsiteY0" fmla="*/ 0 h 581025"/>
                  <a:gd name="connsiteX1" fmla="*/ 0 w 357187"/>
                  <a:gd name="connsiteY1" fmla="*/ 335758 h 581025"/>
                  <a:gd name="connsiteX2" fmla="*/ 178593 w 357187"/>
                  <a:gd name="connsiteY2" fmla="*/ 335757 h 581025"/>
                  <a:gd name="connsiteX3" fmla="*/ 2381 w 357187"/>
                  <a:gd name="connsiteY3" fmla="*/ 581025 h 581025"/>
                  <a:gd name="connsiteX4" fmla="*/ 352425 w 357187"/>
                  <a:gd name="connsiteY4" fmla="*/ 254794 h 581025"/>
                  <a:gd name="connsiteX5" fmla="*/ 173831 w 357187"/>
                  <a:gd name="connsiteY5" fmla="*/ 254794 h 581025"/>
                  <a:gd name="connsiteX6" fmla="*/ 357187 w 357187"/>
                  <a:gd name="connsiteY6" fmla="*/ 0 h 581025"/>
                  <a:gd name="connsiteX0" fmla="*/ 357187 w 357187"/>
                  <a:gd name="connsiteY0" fmla="*/ 0 h 581025"/>
                  <a:gd name="connsiteX1" fmla="*/ 0 w 357187"/>
                  <a:gd name="connsiteY1" fmla="*/ 335758 h 581025"/>
                  <a:gd name="connsiteX2" fmla="*/ 173830 w 357187"/>
                  <a:gd name="connsiteY2" fmla="*/ 335757 h 581025"/>
                  <a:gd name="connsiteX3" fmla="*/ 2381 w 357187"/>
                  <a:gd name="connsiteY3" fmla="*/ 581025 h 581025"/>
                  <a:gd name="connsiteX4" fmla="*/ 352425 w 357187"/>
                  <a:gd name="connsiteY4" fmla="*/ 254794 h 581025"/>
                  <a:gd name="connsiteX5" fmla="*/ 173831 w 357187"/>
                  <a:gd name="connsiteY5" fmla="*/ 254794 h 581025"/>
                  <a:gd name="connsiteX6" fmla="*/ 357187 w 357187"/>
                  <a:gd name="connsiteY6" fmla="*/ 0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187" h="581025">
                    <a:moveTo>
                      <a:pt x="357187" y="0"/>
                    </a:moveTo>
                    <a:lnTo>
                      <a:pt x="0" y="335758"/>
                    </a:lnTo>
                    <a:lnTo>
                      <a:pt x="173830" y="335757"/>
                    </a:lnTo>
                    <a:lnTo>
                      <a:pt x="2381" y="581025"/>
                    </a:lnTo>
                    <a:lnTo>
                      <a:pt x="352425" y="254794"/>
                    </a:lnTo>
                    <a:lnTo>
                      <a:pt x="173831" y="254794"/>
                    </a:lnTo>
                    <a:lnTo>
                      <a:pt x="357187"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48">
                  <a:solidFill>
                    <a:srgbClr val="FFFFFF"/>
                  </a:solidFill>
                </a:endParaRPr>
              </a:p>
            </p:txBody>
          </p:sp>
          <p:sp>
            <p:nvSpPr>
              <p:cNvPr id="102" name="Donut 101"/>
              <p:cNvSpPr/>
              <p:nvPr/>
            </p:nvSpPr>
            <p:spPr>
              <a:xfrm>
                <a:off x="342900" y="2155527"/>
                <a:ext cx="918386" cy="918386"/>
              </a:xfrm>
              <a:prstGeom prst="donut">
                <a:avLst>
                  <a:gd name="adj" fmla="val 9226"/>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48">
                  <a:solidFill>
                    <a:srgbClr val="C00000"/>
                  </a:solidFill>
                </a:endParaRPr>
              </a:p>
            </p:txBody>
          </p:sp>
          <p:sp>
            <p:nvSpPr>
              <p:cNvPr id="132" name="Freeform 131"/>
              <p:cNvSpPr/>
              <p:nvPr/>
            </p:nvSpPr>
            <p:spPr>
              <a:xfrm>
                <a:off x="342901" y="2155527"/>
                <a:ext cx="459193" cy="918386"/>
              </a:xfrm>
              <a:custGeom>
                <a:avLst/>
                <a:gdLst>
                  <a:gd name="connsiteX0" fmla="*/ 459193 w 459193"/>
                  <a:gd name="connsiteY0" fmla="*/ 0 h 918386"/>
                  <a:gd name="connsiteX1" fmla="*/ 459193 w 459193"/>
                  <a:gd name="connsiteY1" fmla="*/ 84730 h 918386"/>
                  <a:gd name="connsiteX2" fmla="*/ 84730 w 459193"/>
                  <a:gd name="connsiteY2" fmla="*/ 459193 h 918386"/>
                  <a:gd name="connsiteX3" fmla="*/ 459193 w 459193"/>
                  <a:gd name="connsiteY3" fmla="*/ 833656 h 918386"/>
                  <a:gd name="connsiteX4" fmla="*/ 459193 w 459193"/>
                  <a:gd name="connsiteY4" fmla="*/ 918386 h 918386"/>
                  <a:gd name="connsiteX5" fmla="*/ 0 w 459193"/>
                  <a:gd name="connsiteY5" fmla="*/ 459193 h 918386"/>
                  <a:gd name="connsiteX6" fmla="*/ 459193 w 459193"/>
                  <a:gd name="connsiteY6" fmla="*/ 0 h 918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193" h="918386">
                    <a:moveTo>
                      <a:pt x="459193" y="0"/>
                    </a:moveTo>
                    <a:lnTo>
                      <a:pt x="459193" y="84730"/>
                    </a:lnTo>
                    <a:cubicBezTo>
                      <a:pt x="252383" y="84730"/>
                      <a:pt x="84730" y="252383"/>
                      <a:pt x="84730" y="459193"/>
                    </a:cubicBezTo>
                    <a:cubicBezTo>
                      <a:pt x="84730" y="666003"/>
                      <a:pt x="252383" y="833656"/>
                      <a:pt x="459193" y="833656"/>
                    </a:cubicBezTo>
                    <a:lnTo>
                      <a:pt x="459193" y="918386"/>
                    </a:lnTo>
                    <a:cubicBezTo>
                      <a:pt x="205588" y="918386"/>
                      <a:pt x="0" y="712798"/>
                      <a:pt x="0" y="459193"/>
                    </a:cubicBezTo>
                    <a:cubicBezTo>
                      <a:pt x="0" y="205588"/>
                      <a:pt x="205588" y="0"/>
                      <a:pt x="459193"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48">
                  <a:solidFill>
                    <a:srgbClr val="000000"/>
                  </a:solidFill>
                </a:endParaRPr>
              </a:p>
            </p:txBody>
          </p:sp>
          <p:sp>
            <p:nvSpPr>
              <p:cNvPr id="138" name="Freeform 137"/>
              <p:cNvSpPr/>
              <p:nvPr/>
            </p:nvSpPr>
            <p:spPr>
              <a:xfrm>
                <a:off x="802093" y="2330162"/>
                <a:ext cx="183357" cy="421240"/>
              </a:xfrm>
              <a:custGeom>
                <a:avLst/>
                <a:gdLst>
                  <a:gd name="connsiteX0" fmla="*/ 183357 w 183357"/>
                  <a:gd name="connsiteY0" fmla="*/ 0 h 421240"/>
                  <a:gd name="connsiteX1" fmla="*/ 1 w 183357"/>
                  <a:gd name="connsiteY1" fmla="*/ 254794 h 421240"/>
                  <a:gd name="connsiteX2" fmla="*/ 178595 w 183357"/>
                  <a:gd name="connsiteY2" fmla="*/ 254794 h 421240"/>
                  <a:gd name="connsiteX3" fmla="*/ 0 w 183357"/>
                  <a:gd name="connsiteY3" fmla="*/ 421240 h 421240"/>
                  <a:gd name="connsiteX4" fmla="*/ 0 w 183357"/>
                  <a:gd name="connsiteY4" fmla="*/ 335757 h 421240"/>
                  <a:gd name="connsiteX5" fmla="*/ 0 w 183357"/>
                  <a:gd name="connsiteY5" fmla="*/ 172357 h 42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57" h="421240">
                    <a:moveTo>
                      <a:pt x="183357" y="0"/>
                    </a:moveTo>
                    <a:lnTo>
                      <a:pt x="1" y="254794"/>
                    </a:lnTo>
                    <a:lnTo>
                      <a:pt x="178595" y="254794"/>
                    </a:lnTo>
                    <a:lnTo>
                      <a:pt x="0" y="421240"/>
                    </a:lnTo>
                    <a:lnTo>
                      <a:pt x="0" y="335757"/>
                    </a:lnTo>
                    <a:lnTo>
                      <a:pt x="0" y="17235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48">
                  <a:solidFill>
                    <a:srgbClr val="FFFFFF"/>
                  </a:solidFill>
                </a:endParaRPr>
              </a:p>
            </p:txBody>
          </p:sp>
        </p:grpSp>
      </p:grpSp>
      <p:grpSp>
        <p:nvGrpSpPr>
          <p:cNvPr id="2202" name="Group 2201"/>
          <p:cNvGrpSpPr/>
          <p:nvPr/>
        </p:nvGrpSpPr>
        <p:grpSpPr>
          <a:xfrm>
            <a:off x="793567" y="2855426"/>
            <a:ext cx="3592571" cy="1022137"/>
            <a:chOff x="446906" y="3208643"/>
            <a:chExt cx="3522448" cy="1002186"/>
          </a:xfrm>
        </p:grpSpPr>
        <p:sp>
          <p:nvSpPr>
            <p:cNvPr id="130" name="Content Placeholder 3"/>
            <p:cNvSpPr txBox="1">
              <a:spLocks/>
            </p:cNvSpPr>
            <p:nvPr/>
          </p:nvSpPr>
          <p:spPr>
            <a:xfrm>
              <a:off x="1409034" y="3208643"/>
              <a:ext cx="2560320" cy="1002186"/>
            </a:xfrm>
            <a:prstGeom prst="rect">
              <a:avLst/>
            </a:prstGeom>
          </p:spPr>
          <p:txBody>
            <a:bodyPr lIns="0" tIns="0" rIns="0" bIns="0" anchor="ct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SzPct val="125000"/>
                <a:buFont typeface="Arial" charset="0"/>
                <a:buNone/>
              </a:pPr>
              <a:r>
                <a:rPr lang="en-US" sz="4488" dirty="0">
                  <a:solidFill>
                    <a:srgbClr val="C00000"/>
                  </a:solidFill>
                  <a:cs typeface="Segoe UI Light" panose="020B0502040204020203" pitchFamily="34" charset="0"/>
                </a:rPr>
                <a:t>Agility</a:t>
              </a:r>
            </a:p>
          </p:txBody>
        </p:sp>
        <p:grpSp>
          <p:nvGrpSpPr>
            <p:cNvPr id="144" name="Group 143"/>
            <p:cNvGrpSpPr/>
            <p:nvPr/>
          </p:nvGrpSpPr>
          <p:grpSpPr>
            <a:xfrm>
              <a:off x="446906" y="3344332"/>
              <a:ext cx="710376" cy="730808"/>
              <a:chOff x="-9015235" y="269738"/>
              <a:chExt cx="6015038" cy="6188075"/>
            </a:xfrm>
          </p:grpSpPr>
          <p:sp>
            <p:nvSpPr>
              <p:cNvPr id="140" name="Freeform 16"/>
              <p:cNvSpPr>
                <a:spLocks/>
              </p:cNvSpPr>
              <p:nvPr/>
            </p:nvSpPr>
            <p:spPr bwMode="auto">
              <a:xfrm>
                <a:off x="-6524447" y="2276338"/>
                <a:ext cx="3524250" cy="4181475"/>
              </a:xfrm>
              <a:custGeom>
                <a:avLst/>
                <a:gdLst>
                  <a:gd name="T0" fmla="*/ 288 w 938"/>
                  <a:gd name="T1" fmla="*/ 1113 h 1113"/>
                  <a:gd name="T2" fmla="*/ 0 w 938"/>
                  <a:gd name="T3" fmla="*/ 1113 h 1113"/>
                  <a:gd name="T4" fmla="*/ 70 w 938"/>
                  <a:gd name="T5" fmla="*/ 684 h 1113"/>
                  <a:gd name="T6" fmla="*/ 76 w 938"/>
                  <a:gd name="T7" fmla="*/ 661 h 1113"/>
                  <a:gd name="T8" fmla="*/ 151 w 938"/>
                  <a:gd name="T9" fmla="*/ 501 h 1113"/>
                  <a:gd name="T10" fmla="*/ 532 w 938"/>
                  <a:gd name="T11" fmla="*/ 149 h 1113"/>
                  <a:gd name="T12" fmla="*/ 550 w 938"/>
                  <a:gd name="T13" fmla="*/ 97 h 1113"/>
                  <a:gd name="T14" fmla="*/ 510 w 938"/>
                  <a:gd name="T15" fmla="*/ 0 h 1113"/>
                  <a:gd name="T16" fmla="*/ 629 w 938"/>
                  <a:gd name="T17" fmla="*/ 37 h 1113"/>
                  <a:gd name="T18" fmla="*/ 922 w 938"/>
                  <a:gd name="T19" fmla="*/ 130 h 1113"/>
                  <a:gd name="T20" fmla="*/ 931 w 938"/>
                  <a:gd name="T21" fmla="*/ 152 h 1113"/>
                  <a:gd name="T22" fmla="*/ 733 w 938"/>
                  <a:gd name="T23" fmla="*/ 521 h 1113"/>
                  <a:gd name="T24" fmla="*/ 726 w 938"/>
                  <a:gd name="T25" fmla="*/ 530 h 1113"/>
                  <a:gd name="T26" fmla="*/ 681 w 938"/>
                  <a:gd name="T27" fmla="*/ 418 h 1113"/>
                  <a:gd name="T28" fmla="*/ 656 w 938"/>
                  <a:gd name="T29" fmla="*/ 408 h 1113"/>
                  <a:gd name="T30" fmla="*/ 316 w 938"/>
                  <a:gd name="T31" fmla="*/ 871 h 1113"/>
                  <a:gd name="T32" fmla="*/ 288 w 938"/>
                  <a:gd name="T33" fmla="*/ 111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8" h="1113">
                    <a:moveTo>
                      <a:pt x="288" y="1113"/>
                    </a:moveTo>
                    <a:cubicBezTo>
                      <a:pt x="192" y="1113"/>
                      <a:pt x="96" y="1113"/>
                      <a:pt x="0" y="1113"/>
                    </a:cubicBezTo>
                    <a:cubicBezTo>
                      <a:pt x="7" y="967"/>
                      <a:pt x="25" y="823"/>
                      <a:pt x="70" y="684"/>
                    </a:cubicBezTo>
                    <a:cubicBezTo>
                      <a:pt x="72" y="676"/>
                      <a:pt x="74" y="669"/>
                      <a:pt x="76" y="661"/>
                    </a:cubicBezTo>
                    <a:cubicBezTo>
                      <a:pt x="98" y="606"/>
                      <a:pt x="121" y="552"/>
                      <a:pt x="151" y="501"/>
                    </a:cubicBezTo>
                    <a:cubicBezTo>
                      <a:pt x="242" y="344"/>
                      <a:pt x="374" y="233"/>
                      <a:pt x="532" y="149"/>
                    </a:cubicBezTo>
                    <a:cubicBezTo>
                      <a:pt x="564" y="132"/>
                      <a:pt x="564" y="132"/>
                      <a:pt x="550" y="97"/>
                    </a:cubicBezTo>
                    <a:cubicBezTo>
                      <a:pt x="537" y="66"/>
                      <a:pt x="525" y="35"/>
                      <a:pt x="510" y="0"/>
                    </a:cubicBezTo>
                    <a:cubicBezTo>
                      <a:pt x="553" y="13"/>
                      <a:pt x="591" y="25"/>
                      <a:pt x="629" y="37"/>
                    </a:cubicBezTo>
                    <a:cubicBezTo>
                      <a:pt x="727" y="68"/>
                      <a:pt x="825" y="99"/>
                      <a:pt x="922" y="130"/>
                    </a:cubicBezTo>
                    <a:cubicBezTo>
                      <a:pt x="936" y="134"/>
                      <a:pt x="938" y="139"/>
                      <a:pt x="931" y="152"/>
                    </a:cubicBezTo>
                    <a:cubicBezTo>
                      <a:pt x="865" y="275"/>
                      <a:pt x="799" y="398"/>
                      <a:pt x="733" y="521"/>
                    </a:cubicBezTo>
                    <a:cubicBezTo>
                      <a:pt x="731" y="523"/>
                      <a:pt x="730" y="525"/>
                      <a:pt x="726" y="530"/>
                    </a:cubicBezTo>
                    <a:cubicBezTo>
                      <a:pt x="710" y="491"/>
                      <a:pt x="695" y="455"/>
                      <a:pt x="681" y="418"/>
                    </a:cubicBezTo>
                    <a:cubicBezTo>
                      <a:pt x="675" y="403"/>
                      <a:pt x="671" y="400"/>
                      <a:pt x="656" y="408"/>
                    </a:cubicBezTo>
                    <a:cubicBezTo>
                      <a:pt x="468" y="508"/>
                      <a:pt x="358" y="664"/>
                      <a:pt x="316" y="871"/>
                    </a:cubicBezTo>
                    <a:cubicBezTo>
                      <a:pt x="300" y="951"/>
                      <a:pt x="291" y="1031"/>
                      <a:pt x="288" y="1113"/>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IN" sz="2448">
                  <a:solidFill>
                    <a:srgbClr val="000000"/>
                  </a:solidFill>
                </a:endParaRPr>
              </a:p>
            </p:txBody>
          </p:sp>
          <p:sp>
            <p:nvSpPr>
              <p:cNvPr id="141" name="Freeform 17"/>
              <p:cNvSpPr>
                <a:spLocks/>
              </p:cNvSpPr>
              <p:nvPr/>
            </p:nvSpPr>
            <p:spPr bwMode="auto">
              <a:xfrm>
                <a:off x="-9015235" y="2276338"/>
                <a:ext cx="2730500" cy="2776538"/>
              </a:xfrm>
              <a:custGeom>
                <a:avLst/>
                <a:gdLst>
                  <a:gd name="T0" fmla="*/ 645 w 727"/>
                  <a:gd name="T1" fmla="*/ 569 h 739"/>
                  <a:gd name="T2" fmla="*/ 589 w 727"/>
                  <a:gd name="T3" fmla="*/ 739 h 739"/>
                  <a:gd name="T4" fmla="*/ 557 w 727"/>
                  <a:gd name="T5" fmla="*/ 672 h 739"/>
                  <a:gd name="T6" fmla="*/ 283 w 727"/>
                  <a:gd name="T7" fmla="*/ 406 h 739"/>
                  <a:gd name="T8" fmla="*/ 264 w 727"/>
                  <a:gd name="T9" fmla="*/ 413 h 739"/>
                  <a:gd name="T10" fmla="*/ 216 w 727"/>
                  <a:gd name="T11" fmla="*/ 531 h 739"/>
                  <a:gd name="T12" fmla="*/ 181 w 727"/>
                  <a:gd name="T13" fmla="*/ 467 h 739"/>
                  <a:gd name="T14" fmla="*/ 10 w 727"/>
                  <a:gd name="T15" fmla="*/ 151 h 739"/>
                  <a:gd name="T16" fmla="*/ 21 w 727"/>
                  <a:gd name="T17" fmla="*/ 125 h 739"/>
                  <a:gd name="T18" fmla="*/ 412 w 727"/>
                  <a:gd name="T19" fmla="*/ 6 h 739"/>
                  <a:gd name="T20" fmla="*/ 431 w 727"/>
                  <a:gd name="T21" fmla="*/ 4 h 739"/>
                  <a:gd name="T22" fmla="*/ 391 w 727"/>
                  <a:gd name="T23" fmla="*/ 102 h 739"/>
                  <a:gd name="T24" fmla="*/ 407 w 727"/>
                  <a:gd name="T25" fmla="*/ 147 h 739"/>
                  <a:gd name="T26" fmla="*/ 491 w 727"/>
                  <a:gd name="T27" fmla="*/ 194 h 739"/>
                  <a:gd name="T28" fmla="*/ 639 w 727"/>
                  <a:gd name="T29" fmla="*/ 308 h 739"/>
                  <a:gd name="T30" fmla="*/ 714 w 727"/>
                  <a:gd name="T31" fmla="*/ 388 h 739"/>
                  <a:gd name="T32" fmla="*/ 717 w 727"/>
                  <a:gd name="T33" fmla="*/ 425 h 739"/>
                  <a:gd name="T34" fmla="*/ 645 w 727"/>
                  <a:gd name="T35" fmla="*/ 56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7" h="739">
                    <a:moveTo>
                      <a:pt x="645" y="569"/>
                    </a:moveTo>
                    <a:cubicBezTo>
                      <a:pt x="621" y="623"/>
                      <a:pt x="605" y="679"/>
                      <a:pt x="589" y="739"/>
                    </a:cubicBezTo>
                    <a:cubicBezTo>
                      <a:pt x="578" y="714"/>
                      <a:pt x="568" y="693"/>
                      <a:pt x="557" y="672"/>
                    </a:cubicBezTo>
                    <a:cubicBezTo>
                      <a:pt x="495" y="553"/>
                      <a:pt x="399" y="469"/>
                      <a:pt x="283" y="406"/>
                    </a:cubicBezTo>
                    <a:cubicBezTo>
                      <a:pt x="271" y="400"/>
                      <a:pt x="268" y="404"/>
                      <a:pt x="264" y="413"/>
                    </a:cubicBezTo>
                    <a:cubicBezTo>
                      <a:pt x="249" y="452"/>
                      <a:pt x="233" y="489"/>
                      <a:pt x="216" y="531"/>
                    </a:cubicBezTo>
                    <a:cubicBezTo>
                      <a:pt x="203" y="508"/>
                      <a:pt x="192" y="487"/>
                      <a:pt x="181" y="467"/>
                    </a:cubicBezTo>
                    <a:cubicBezTo>
                      <a:pt x="124" y="362"/>
                      <a:pt x="67" y="256"/>
                      <a:pt x="10" y="151"/>
                    </a:cubicBezTo>
                    <a:cubicBezTo>
                      <a:pt x="0" y="135"/>
                      <a:pt x="3" y="130"/>
                      <a:pt x="21" y="125"/>
                    </a:cubicBezTo>
                    <a:cubicBezTo>
                      <a:pt x="151" y="85"/>
                      <a:pt x="281" y="45"/>
                      <a:pt x="412" y="6"/>
                    </a:cubicBezTo>
                    <a:cubicBezTo>
                      <a:pt x="417" y="4"/>
                      <a:pt x="423" y="0"/>
                      <a:pt x="431" y="4"/>
                    </a:cubicBezTo>
                    <a:cubicBezTo>
                      <a:pt x="418" y="37"/>
                      <a:pt x="405" y="70"/>
                      <a:pt x="391" y="102"/>
                    </a:cubicBezTo>
                    <a:cubicBezTo>
                      <a:pt x="379" y="132"/>
                      <a:pt x="379" y="132"/>
                      <a:pt x="407" y="147"/>
                    </a:cubicBezTo>
                    <a:cubicBezTo>
                      <a:pt x="435" y="162"/>
                      <a:pt x="463" y="178"/>
                      <a:pt x="491" y="194"/>
                    </a:cubicBezTo>
                    <a:cubicBezTo>
                      <a:pt x="542" y="229"/>
                      <a:pt x="593" y="265"/>
                      <a:pt x="639" y="308"/>
                    </a:cubicBezTo>
                    <a:cubicBezTo>
                      <a:pt x="665" y="333"/>
                      <a:pt x="689" y="361"/>
                      <a:pt x="714" y="388"/>
                    </a:cubicBezTo>
                    <a:cubicBezTo>
                      <a:pt x="726" y="401"/>
                      <a:pt x="727" y="410"/>
                      <a:pt x="717" y="425"/>
                    </a:cubicBezTo>
                    <a:cubicBezTo>
                      <a:pt x="688" y="471"/>
                      <a:pt x="664" y="519"/>
                      <a:pt x="645" y="569"/>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IN" sz="2448">
                  <a:solidFill>
                    <a:srgbClr val="000000"/>
                  </a:solidFill>
                </a:endParaRPr>
              </a:p>
            </p:txBody>
          </p:sp>
          <p:sp>
            <p:nvSpPr>
              <p:cNvPr id="142" name="Freeform 18"/>
              <p:cNvSpPr>
                <a:spLocks/>
              </p:cNvSpPr>
              <p:nvPr/>
            </p:nvSpPr>
            <p:spPr bwMode="auto">
              <a:xfrm>
                <a:off x="-7076897" y="269738"/>
                <a:ext cx="2149475" cy="3144838"/>
              </a:xfrm>
              <a:custGeom>
                <a:avLst/>
                <a:gdLst>
                  <a:gd name="T0" fmla="*/ 142 w 572"/>
                  <a:gd name="T1" fmla="*/ 559 h 837"/>
                  <a:gd name="T2" fmla="*/ 143 w 572"/>
                  <a:gd name="T3" fmla="*/ 368 h 837"/>
                  <a:gd name="T4" fmla="*/ 130 w 572"/>
                  <a:gd name="T5" fmla="*/ 354 h 837"/>
                  <a:gd name="T6" fmla="*/ 0 w 572"/>
                  <a:gd name="T7" fmla="*/ 354 h 837"/>
                  <a:gd name="T8" fmla="*/ 39 w 572"/>
                  <a:gd name="T9" fmla="*/ 305 h 837"/>
                  <a:gd name="T10" fmla="*/ 196 w 572"/>
                  <a:gd name="T11" fmla="*/ 114 h 837"/>
                  <a:gd name="T12" fmla="*/ 201 w 572"/>
                  <a:gd name="T13" fmla="*/ 108 h 837"/>
                  <a:gd name="T14" fmla="*/ 280 w 572"/>
                  <a:gd name="T15" fmla="*/ 13 h 837"/>
                  <a:gd name="T16" fmla="*/ 300 w 572"/>
                  <a:gd name="T17" fmla="*/ 12 h 837"/>
                  <a:gd name="T18" fmla="*/ 571 w 572"/>
                  <a:gd name="T19" fmla="*/ 349 h 837"/>
                  <a:gd name="T20" fmla="*/ 572 w 572"/>
                  <a:gd name="T21" fmla="*/ 355 h 837"/>
                  <a:gd name="T22" fmla="*/ 449 w 572"/>
                  <a:gd name="T23" fmla="*/ 355 h 837"/>
                  <a:gd name="T24" fmla="*/ 431 w 572"/>
                  <a:gd name="T25" fmla="*/ 373 h 837"/>
                  <a:gd name="T26" fmla="*/ 431 w 572"/>
                  <a:gd name="T27" fmla="*/ 683 h 837"/>
                  <a:gd name="T28" fmla="*/ 420 w 572"/>
                  <a:gd name="T29" fmla="*/ 708 h 837"/>
                  <a:gd name="T30" fmla="*/ 298 w 572"/>
                  <a:gd name="T31" fmla="*/ 826 h 837"/>
                  <a:gd name="T32" fmla="*/ 276 w 572"/>
                  <a:gd name="T33" fmla="*/ 826 h 837"/>
                  <a:gd name="T34" fmla="*/ 154 w 572"/>
                  <a:gd name="T35" fmla="*/ 708 h 837"/>
                  <a:gd name="T36" fmla="*/ 143 w 572"/>
                  <a:gd name="T37" fmla="*/ 683 h 837"/>
                  <a:gd name="T38" fmla="*/ 142 w 572"/>
                  <a:gd name="T39" fmla="*/ 55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2" h="837">
                    <a:moveTo>
                      <a:pt x="142" y="559"/>
                    </a:moveTo>
                    <a:cubicBezTo>
                      <a:pt x="143" y="495"/>
                      <a:pt x="143" y="431"/>
                      <a:pt x="143" y="368"/>
                    </a:cubicBezTo>
                    <a:cubicBezTo>
                      <a:pt x="143" y="357"/>
                      <a:pt x="140" y="354"/>
                      <a:pt x="130" y="354"/>
                    </a:cubicBezTo>
                    <a:cubicBezTo>
                      <a:pt x="88" y="355"/>
                      <a:pt x="46" y="354"/>
                      <a:pt x="0" y="354"/>
                    </a:cubicBezTo>
                    <a:cubicBezTo>
                      <a:pt x="14" y="336"/>
                      <a:pt x="27" y="321"/>
                      <a:pt x="39" y="305"/>
                    </a:cubicBezTo>
                    <a:cubicBezTo>
                      <a:pt x="92" y="242"/>
                      <a:pt x="144" y="178"/>
                      <a:pt x="196" y="114"/>
                    </a:cubicBezTo>
                    <a:cubicBezTo>
                      <a:pt x="198" y="112"/>
                      <a:pt x="199" y="110"/>
                      <a:pt x="201" y="108"/>
                    </a:cubicBezTo>
                    <a:cubicBezTo>
                      <a:pt x="227" y="76"/>
                      <a:pt x="253" y="45"/>
                      <a:pt x="280" y="13"/>
                    </a:cubicBezTo>
                    <a:cubicBezTo>
                      <a:pt x="286" y="5"/>
                      <a:pt x="290" y="0"/>
                      <a:pt x="300" y="12"/>
                    </a:cubicBezTo>
                    <a:cubicBezTo>
                      <a:pt x="390" y="125"/>
                      <a:pt x="480" y="237"/>
                      <a:pt x="571" y="349"/>
                    </a:cubicBezTo>
                    <a:cubicBezTo>
                      <a:pt x="572" y="350"/>
                      <a:pt x="571" y="352"/>
                      <a:pt x="572" y="355"/>
                    </a:cubicBezTo>
                    <a:cubicBezTo>
                      <a:pt x="531" y="355"/>
                      <a:pt x="490" y="356"/>
                      <a:pt x="449" y="355"/>
                    </a:cubicBezTo>
                    <a:cubicBezTo>
                      <a:pt x="434" y="354"/>
                      <a:pt x="431" y="359"/>
                      <a:pt x="431" y="373"/>
                    </a:cubicBezTo>
                    <a:cubicBezTo>
                      <a:pt x="431" y="477"/>
                      <a:pt x="431" y="580"/>
                      <a:pt x="431" y="683"/>
                    </a:cubicBezTo>
                    <a:cubicBezTo>
                      <a:pt x="431" y="694"/>
                      <a:pt x="428" y="701"/>
                      <a:pt x="420" y="708"/>
                    </a:cubicBezTo>
                    <a:cubicBezTo>
                      <a:pt x="376" y="744"/>
                      <a:pt x="334" y="783"/>
                      <a:pt x="298" y="826"/>
                    </a:cubicBezTo>
                    <a:cubicBezTo>
                      <a:pt x="289" y="837"/>
                      <a:pt x="285" y="836"/>
                      <a:pt x="276" y="826"/>
                    </a:cubicBezTo>
                    <a:cubicBezTo>
                      <a:pt x="240" y="783"/>
                      <a:pt x="198" y="744"/>
                      <a:pt x="154" y="708"/>
                    </a:cubicBezTo>
                    <a:cubicBezTo>
                      <a:pt x="145" y="701"/>
                      <a:pt x="143" y="694"/>
                      <a:pt x="143" y="683"/>
                    </a:cubicBezTo>
                    <a:cubicBezTo>
                      <a:pt x="143" y="642"/>
                      <a:pt x="143" y="600"/>
                      <a:pt x="142" y="559"/>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IN" sz="2448">
                  <a:solidFill>
                    <a:srgbClr val="000000"/>
                  </a:solidFill>
                </a:endParaRPr>
              </a:p>
            </p:txBody>
          </p:sp>
        </p:grpSp>
      </p:grpSp>
      <p:grpSp>
        <p:nvGrpSpPr>
          <p:cNvPr id="2201" name="Group 2200"/>
          <p:cNvGrpSpPr/>
          <p:nvPr/>
        </p:nvGrpSpPr>
        <p:grpSpPr>
          <a:xfrm>
            <a:off x="981392" y="3972241"/>
            <a:ext cx="3404747" cy="1022137"/>
            <a:chOff x="631066" y="4303659"/>
            <a:chExt cx="3338290" cy="1002186"/>
          </a:xfrm>
        </p:grpSpPr>
        <p:sp>
          <p:nvSpPr>
            <p:cNvPr id="133" name="Content Placeholder 3"/>
            <p:cNvSpPr txBox="1">
              <a:spLocks/>
            </p:cNvSpPr>
            <p:nvPr/>
          </p:nvSpPr>
          <p:spPr>
            <a:xfrm>
              <a:off x="1409036" y="4303659"/>
              <a:ext cx="2560320" cy="1002186"/>
            </a:xfrm>
            <a:prstGeom prst="rect">
              <a:avLst/>
            </a:prstGeom>
          </p:spPr>
          <p:txBody>
            <a:bodyPr lIns="0" tIns="0" rIns="0" bIns="0" anchor="ct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SzPct val="125000"/>
                <a:buFont typeface="Arial" charset="0"/>
                <a:buNone/>
              </a:pPr>
              <a:r>
                <a:rPr lang="en-US" sz="4488" dirty="0">
                  <a:solidFill>
                    <a:srgbClr val="C00000"/>
                  </a:solidFill>
                  <a:cs typeface="Segoe UI Light" panose="020B0502040204020203" pitchFamily="34" charset="0"/>
                </a:rPr>
                <a:t>Proven</a:t>
              </a:r>
            </a:p>
          </p:txBody>
        </p:sp>
        <p:sp>
          <p:nvSpPr>
            <p:cNvPr id="164" name="Freeform 163"/>
            <p:cNvSpPr/>
            <p:nvPr>
              <p:custDataLst>
                <p:tags r:id="rId1"/>
              </p:custDataLst>
            </p:nvPr>
          </p:nvSpPr>
          <p:spPr>
            <a:xfrm>
              <a:off x="631066" y="4479358"/>
              <a:ext cx="589274" cy="558716"/>
            </a:xfrm>
            <a:custGeom>
              <a:avLst/>
              <a:gdLst>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33474 w 723010"/>
                <a:gd name="connsiteY13" fmla="*/ 238484 h 685518"/>
                <a:gd name="connsiteX14" fmla="*/ 394052 w 723010"/>
                <a:gd name="connsiteY14" fmla="*/ 191519 h 685518"/>
                <a:gd name="connsiteX15" fmla="*/ 459749 w 723010"/>
                <a:gd name="connsiteY15" fmla="*/ 191519 h 685518"/>
                <a:gd name="connsiteX16" fmla="*/ 711059 w 723010"/>
                <a:gd name="connsiteY16"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394052 w 723010"/>
                <a:gd name="connsiteY13" fmla="*/ 191519 h 685518"/>
                <a:gd name="connsiteX14" fmla="*/ 459749 w 723010"/>
                <a:gd name="connsiteY14" fmla="*/ 191519 h 685518"/>
                <a:gd name="connsiteX15" fmla="*/ 711059 w 723010"/>
                <a:gd name="connsiteY15" fmla="*/ 0 h 685518"/>
                <a:gd name="connsiteX0" fmla="*/ 711059 w 723010"/>
                <a:gd name="connsiteY0" fmla="*/ 0 h 685518"/>
                <a:gd name="connsiteX1" fmla="*/ 723010 w 723010"/>
                <a:gd name="connsiteY1" fmla="*/ 21794 h 685518"/>
                <a:gd name="connsiteX2" fmla="*/ 495948 w 723010"/>
                <a:gd name="connsiteY2" fmla="*/ 261172 h 685518"/>
                <a:gd name="connsiteX3" fmla="*/ 495948 w 723010"/>
                <a:gd name="connsiteY3" fmla="*/ 275793 h 685518"/>
                <a:gd name="connsiteX4" fmla="*/ 444503 w 723010"/>
                <a:gd name="connsiteY4" fmla="*/ 318664 h 685518"/>
                <a:gd name="connsiteX5" fmla="*/ 441083 w 723010"/>
                <a:gd name="connsiteY5" fmla="*/ 329412 h 685518"/>
                <a:gd name="connsiteX6" fmla="*/ 351142 w 723010"/>
                <a:gd name="connsiteY6" fmla="*/ 455167 h 685518"/>
                <a:gd name="connsiteX7" fmla="*/ 270880 w 723010"/>
                <a:gd name="connsiteY7" fmla="*/ 606267 h 685518"/>
                <a:gd name="connsiteX8" fmla="*/ 159341 w 723010"/>
                <a:gd name="connsiteY8" fmla="*/ 685518 h 685518"/>
                <a:gd name="connsiteX9" fmla="*/ 0 w 723010"/>
                <a:gd name="connsiteY9" fmla="*/ 408140 h 685518"/>
                <a:gd name="connsiteX10" fmla="*/ 91621 w 723010"/>
                <a:gd name="connsiteY10" fmla="*/ 354646 h 685518"/>
                <a:gd name="connsiteX11" fmla="*/ 207143 w 723010"/>
                <a:gd name="connsiteY11" fmla="*/ 497297 h 685518"/>
                <a:gd name="connsiteX12" fmla="*/ 411963 w 723010"/>
                <a:gd name="connsiteY12" fmla="*/ 238484 h 685518"/>
                <a:gd name="connsiteX13" fmla="*/ 459749 w 723010"/>
                <a:gd name="connsiteY13" fmla="*/ 191519 h 685518"/>
                <a:gd name="connsiteX14" fmla="*/ 711059 w 723010"/>
                <a:gd name="connsiteY14"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441083 w 723010"/>
                <a:gd name="connsiteY4" fmla="*/ 329412 h 685518"/>
                <a:gd name="connsiteX5" fmla="*/ 351142 w 723010"/>
                <a:gd name="connsiteY5" fmla="*/ 455167 h 685518"/>
                <a:gd name="connsiteX6" fmla="*/ 270880 w 723010"/>
                <a:gd name="connsiteY6" fmla="*/ 606267 h 685518"/>
                <a:gd name="connsiteX7" fmla="*/ 159341 w 723010"/>
                <a:gd name="connsiteY7" fmla="*/ 685518 h 685518"/>
                <a:gd name="connsiteX8" fmla="*/ 0 w 723010"/>
                <a:gd name="connsiteY8" fmla="*/ 408140 h 685518"/>
                <a:gd name="connsiteX9" fmla="*/ 91621 w 723010"/>
                <a:gd name="connsiteY9" fmla="*/ 354646 h 685518"/>
                <a:gd name="connsiteX10" fmla="*/ 207143 w 723010"/>
                <a:gd name="connsiteY10" fmla="*/ 497297 h 685518"/>
                <a:gd name="connsiteX11" fmla="*/ 411963 w 723010"/>
                <a:gd name="connsiteY11" fmla="*/ 238484 h 685518"/>
                <a:gd name="connsiteX12" fmla="*/ 459749 w 723010"/>
                <a:gd name="connsiteY12" fmla="*/ 191519 h 685518"/>
                <a:gd name="connsiteX13" fmla="*/ 711059 w 723010"/>
                <a:gd name="connsiteY13" fmla="*/ 0 h 685518"/>
                <a:gd name="connsiteX0" fmla="*/ 711059 w 723010"/>
                <a:gd name="connsiteY0" fmla="*/ 0 h 685518"/>
                <a:gd name="connsiteX1" fmla="*/ 723010 w 723010"/>
                <a:gd name="connsiteY1" fmla="*/ 21794 h 685518"/>
                <a:gd name="connsiteX2" fmla="*/ 495948 w 723010"/>
                <a:gd name="connsiteY2" fmla="*/ 261172 h 685518"/>
                <a:gd name="connsiteX3" fmla="*/ 444503 w 723010"/>
                <a:gd name="connsiteY3" fmla="*/ 318664 h 685518"/>
                <a:gd name="connsiteX4" fmla="*/ 351142 w 723010"/>
                <a:gd name="connsiteY4" fmla="*/ 455167 h 685518"/>
                <a:gd name="connsiteX5" fmla="*/ 270880 w 723010"/>
                <a:gd name="connsiteY5" fmla="*/ 606267 h 685518"/>
                <a:gd name="connsiteX6" fmla="*/ 159341 w 723010"/>
                <a:gd name="connsiteY6" fmla="*/ 685518 h 685518"/>
                <a:gd name="connsiteX7" fmla="*/ 0 w 723010"/>
                <a:gd name="connsiteY7" fmla="*/ 408140 h 685518"/>
                <a:gd name="connsiteX8" fmla="*/ 91621 w 723010"/>
                <a:gd name="connsiteY8" fmla="*/ 354646 h 685518"/>
                <a:gd name="connsiteX9" fmla="*/ 207143 w 723010"/>
                <a:gd name="connsiteY9" fmla="*/ 497297 h 685518"/>
                <a:gd name="connsiteX10" fmla="*/ 411963 w 723010"/>
                <a:gd name="connsiteY10" fmla="*/ 238484 h 685518"/>
                <a:gd name="connsiteX11" fmla="*/ 459749 w 723010"/>
                <a:gd name="connsiteY11" fmla="*/ 191519 h 685518"/>
                <a:gd name="connsiteX12" fmla="*/ 711059 w 723010"/>
                <a:gd name="connsiteY12" fmla="*/ 0 h 6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010" h="685518">
                  <a:moveTo>
                    <a:pt x="711059" y="0"/>
                  </a:moveTo>
                  <a:lnTo>
                    <a:pt x="723010" y="21794"/>
                  </a:lnTo>
                  <a:cubicBezTo>
                    <a:pt x="642190" y="100164"/>
                    <a:pt x="564806" y="178154"/>
                    <a:pt x="495948" y="261172"/>
                  </a:cubicBezTo>
                  <a:lnTo>
                    <a:pt x="444503" y="318664"/>
                  </a:lnTo>
                  <a:lnTo>
                    <a:pt x="351142" y="455167"/>
                  </a:lnTo>
                  <a:cubicBezTo>
                    <a:pt x="321171" y="503145"/>
                    <a:pt x="294261" y="553324"/>
                    <a:pt x="270880" y="606267"/>
                  </a:cubicBezTo>
                  <a:lnTo>
                    <a:pt x="159341" y="685518"/>
                  </a:lnTo>
                  <a:cubicBezTo>
                    <a:pt x="132119" y="571264"/>
                    <a:pt x="80998" y="480786"/>
                    <a:pt x="0" y="408140"/>
                  </a:cubicBezTo>
                  <a:cubicBezTo>
                    <a:pt x="20581" y="382385"/>
                    <a:pt x="45147" y="364552"/>
                    <a:pt x="91621" y="354646"/>
                  </a:cubicBezTo>
                  <a:cubicBezTo>
                    <a:pt x="146063" y="360590"/>
                    <a:pt x="196520" y="443803"/>
                    <a:pt x="207143" y="497297"/>
                  </a:cubicBezTo>
                  <a:cubicBezTo>
                    <a:pt x="268211" y="397578"/>
                    <a:pt x="339176" y="311314"/>
                    <a:pt x="411963" y="238484"/>
                  </a:cubicBezTo>
                  <a:lnTo>
                    <a:pt x="459749" y="191519"/>
                  </a:lnTo>
                  <a:cubicBezTo>
                    <a:pt x="549474" y="108091"/>
                    <a:pt x="638583" y="44519"/>
                    <a:pt x="711059" y="0"/>
                  </a:cubicBezTo>
                  <a:close/>
                </a:path>
              </a:pathLst>
            </a:custGeom>
            <a:solidFill>
              <a:srgbClr val="C00000"/>
            </a:solidFill>
          </p:spPr>
          <p:txBody>
            <a:bodyPr wrap="square" lIns="93260" tIns="46630" rIns="93260" bIns="46630" rtlCol="0" anchor="t">
              <a:noAutofit/>
            </a:bodyPr>
            <a:lstStyle/>
            <a:p>
              <a:pPr marL="0" lvl="2">
                <a:spcBef>
                  <a:spcPts val="918"/>
                </a:spcBef>
                <a:buClr>
                  <a:srgbClr val="505050"/>
                </a:buClr>
                <a:defRPr/>
              </a:pPr>
              <a:endParaRPr lang="en-US" sz="2448" dirty="0">
                <a:solidFill>
                  <a:srgbClr val="FFFFFF"/>
                </a:solidFill>
                <a:cs typeface="Calibri" pitchFamily="34" charset="0"/>
              </a:endParaRPr>
            </a:p>
          </p:txBody>
        </p:sp>
      </p:grpSp>
      <p:grpSp>
        <p:nvGrpSpPr>
          <p:cNvPr id="2200" name="Group 2199"/>
          <p:cNvGrpSpPr/>
          <p:nvPr/>
        </p:nvGrpSpPr>
        <p:grpSpPr>
          <a:xfrm>
            <a:off x="826178" y="5089056"/>
            <a:ext cx="3559962" cy="1022137"/>
            <a:chOff x="478881" y="5398675"/>
            <a:chExt cx="3490475" cy="1002186"/>
          </a:xfrm>
        </p:grpSpPr>
        <p:sp>
          <p:nvSpPr>
            <p:cNvPr id="134" name="Content Placeholder 3"/>
            <p:cNvSpPr txBox="1">
              <a:spLocks/>
            </p:cNvSpPr>
            <p:nvPr/>
          </p:nvSpPr>
          <p:spPr>
            <a:xfrm>
              <a:off x="1409036" y="5398675"/>
              <a:ext cx="2560320" cy="1002186"/>
            </a:xfrm>
            <a:prstGeom prst="rect">
              <a:avLst/>
            </a:prstGeom>
          </p:spPr>
          <p:txBody>
            <a:bodyPr lIns="0" tIns="0" rIns="0" bIns="0" anchor="ctr"/>
            <a:lst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00000"/>
                </a:lnSpc>
                <a:buSzPct val="125000"/>
                <a:buFont typeface="Arial" charset="0"/>
                <a:buNone/>
              </a:pPr>
              <a:r>
                <a:rPr lang="en-US" sz="4488" dirty="0">
                  <a:solidFill>
                    <a:srgbClr val="C00000"/>
                  </a:solidFill>
                  <a:cs typeface="Segoe UI Light" panose="020B0502040204020203" pitchFamily="34" charset="0"/>
                </a:rPr>
                <a:t>Feedback</a:t>
              </a:r>
            </a:p>
          </p:txBody>
        </p:sp>
        <p:sp>
          <p:nvSpPr>
            <p:cNvPr id="2175" name="Freeform 2174"/>
            <p:cNvSpPr/>
            <p:nvPr/>
          </p:nvSpPr>
          <p:spPr>
            <a:xfrm>
              <a:off x="478881" y="5595577"/>
              <a:ext cx="602882" cy="608382"/>
            </a:xfrm>
            <a:custGeom>
              <a:avLst/>
              <a:gdLst>
                <a:gd name="connsiteX0" fmla="*/ 260828 w 900424"/>
                <a:gd name="connsiteY0" fmla="*/ 764648 h 923624"/>
                <a:gd name="connsiteX1" fmla="*/ 260828 w 900424"/>
                <a:gd name="connsiteY1" fmla="*/ 794160 h 923624"/>
                <a:gd name="connsiteX2" fmla="*/ 752690 w 900424"/>
                <a:gd name="connsiteY2" fmla="*/ 794160 h 923624"/>
                <a:gd name="connsiteX3" fmla="*/ 752690 w 900424"/>
                <a:gd name="connsiteY3" fmla="*/ 764648 h 923624"/>
                <a:gd name="connsiteX4" fmla="*/ 523025 w 900424"/>
                <a:gd name="connsiteY4" fmla="*/ 689333 h 923624"/>
                <a:gd name="connsiteX5" fmla="*/ 529392 w 900424"/>
                <a:gd name="connsiteY5" fmla="*/ 718845 h 923624"/>
                <a:gd name="connsiteX6" fmla="*/ 752690 w 900424"/>
                <a:gd name="connsiteY6" fmla="*/ 718845 h 923624"/>
                <a:gd name="connsiteX7" fmla="*/ 752690 w 900424"/>
                <a:gd name="connsiteY7" fmla="*/ 689333 h 923624"/>
                <a:gd name="connsiteX8" fmla="*/ 260828 w 900424"/>
                <a:gd name="connsiteY8" fmla="*/ 689333 h 923624"/>
                <a:gd name="connsiteX9" fmla="*/ 260828 w 900424"/>
                <a:gd name="connsiteY9" fmla="*/ 718845 h 923624"/>
                <a:gd name="connsiteX10" fmla="*/ 520342 w 900424"/>
                <a:gd name="connsiteY10" fmla="*/ 718845 h 923624"/>
                <a:gd name="connsiteX11" fmla="*/ 427300 w 900424"/>
                <a:gd name="connsiteY11" fmla="*/ 689333 h 923624"/>
                <a:gd name="connsiteX12" fmla="*/ 506777 w 900424"/>
                <a:gd name="connsiteY12" fmla="*/ 614015 h 923624"/>
                <a:gd name="connsiteX13" fmla="*/ 513144 w 900424"/>
                <a:gd name="connsiteY13" fmla="*/ 643527 h 923624"/>
                <a:gd name="connsiteX14" fmla="*/ 752690 w 900424"/>
                <a:gd name="connsiteY14" fmla="*/ 643527 h 923624"/>
                <a:gd name="connsiteX15" fmla="*/ 752690 w 900424"/>
                <a:gd name="connsiteY15" fmla="*/ 614015 h 923624"/>
                <a:gd name="connsiteX16" fmla="*/ 260828 w 900424"/>
                <a:gd name="connsiteY16" fmla="*/ 614015 h 923624"/>
                <a:gd name="connsiteX17" fmla="*/ 260828 w 900424"/>
                <a:gd name="connsiteY17" fmla="*/ 643527 h 923624"/>
                <a:gd name="connsiteX18" fmla="*/ 334546 w 900424"/>
                <a:gd name="connsiteY18" fmla="*/ 643527 h 923624"/>
                <a:gd name="connsiteX19" fmla="*/ 307478 w 900424"/>
                <a:gd name="connsiteY19" fmla="*/ 614015 h 923624"/>
                <a:gd name="connsiteX20" fmla="*/ 467940 w 900424"/>
                <a:gd name="connsiteY20" fmla="*/ 571407 h 923624"/>
                <a:gd name="connsiteX21" fmla="*/ 385032 w 900424"/>
                <a:gd name="connsiteY21" fmla="*/ 646669 h 923624"/>
                <a:gd name="connsiteX22" fmla="*/ 506739 w 900424"/>
                <a:gd name="connsiteY22" fmla="*/ 697133 h 923624"/>
                <a:gd name="connsiteX23" fmla="*/ 260828 w 900424"/>
                <a:gd name="connsiteY23" fmla="*/ 563154 h 923624"/>
                <a:gd name="connsiteX24" fmla="*/ 260828 w 900424"/>
                <a:gd name="connsiteY24" fmla="*/ 568210 h 923624"/>
                <a:gd name="connsiteX25" fmla="*/ 265465 w 900424"/>
                <a:gd name="connsiteY25" fmla="*/ 568210 h 923624"/>
                <a:gd name="connsiteX26" fmla="*/ 477023 w 900424"/>
                <a:gd name="connsiteY26" fmla="*/ 538699 h 923624"/>
                <a:gd name="connsiteX27" fmla="*/ 477810 w 900424"/>
                <a:gd name="connsiteY27" fmla="*/ 539556 h 923624"/>
                <a:gd name="connsiteX28" fmla="*/ 481962 w 900424"/>
                <a:gd name="connsiteY28" fmla="*/ 568210 h 923624"/>
                <a:gd name="connsiteX29" fmla="*/ 752690 w 900424"/>
                <a:gd name="connsiteY29" fmla="*/ 568210 h 923624"/>
                <a:gd name="connsiteX30" fmla="*/ 752690 w 900424"/>
                <a:gd name="connsiteY30" fmla="*/ 538699 h 923624"/>
                <a:gd name="connsiteX31" fmla="*/ 407941 w 900424"/>
                <a:gd name="connsiteY31" fmla="*/ 463381 h 923624"/>
                <a:gd name="connsiteX32" fmla="*/ 435010 w 900424"/>
                <a:gd name="connsiteY32" fmla="*/ 492893 h 923624"/>
                <a:gd name="connsiteX33" fmla="*/ 752690 w 900424"/>
                <a:gd name="connsiteY33" fmla="*/ 492893 h 923624"/>
                <a:gd name="connsiteX34" fmla="*/ 752690 w 900424"/>
                <a:gd name="connsiteY34" fmla="*/ 463381 h 923624"/>
                <a:gd name="connsiteX35" fmla="*/ 338860 w 900424"/>
                <a:gd name="connsiteY35" fmla="*/ 388063 h 923624"/>
                <a:gd name="connsiteX36" fmla="*/ 365929 w 900424"/>
                <a:gd name="connsiteY36" fmla="*/ 417575 h 923624"/>
                <a:gd name="connsiteX37" fmla="*/ 752690 w 900424"/>
                <a:gd name="connsiteY37" fmla="*/ 417575 h 923624"/>
                <a:gd name="connsiteX38" fmla="*/ 752690 w 900424"/>
                <a:gd name="connsiteY38" fmla="*/ 388063 h 923624"/>
                <a:gd name="connsiteX39" fmla="*/ 208773 w 900424"/>
                <a:gd name="connsiteY39" fmla="*/ 287934 h 923624"/>
                <a:gd name="connsiteX40" fmla="*/ 191984 w 900424"/>
                <a:gd name="connsiteY40" fmla="*/ 292572 h 923624"/>
                <a:gd name="connsiteX41" fmla="*/ 127335 w 900424"/>
                <a:gd name="connsiteY41" fmla="*/ 351868 h 923624"/>
                <a:gd name="connsiteX42" fmla="*/ 129474 w 900424"/>
                <a:gd name="connsiteY42" fmla="*/ 386647 h 923624"/>
                <a:gd name="connsiteX43" fmla="*/ 350534 w 900424"/>
                <a:gd name="connsiteY43" fmla="*/ 627663 h 923624"/>
                <a:gd name="connsiteX44" fmla="*/ 384998 w 900424"/>
                <a:gd name="connsiteY44" fmla="*/ 632793 h 923624"/>
                <a:gd name="connsiteX45" fmla="*/ 449647 w 900424"/>
                <a:gd name="connsiteY45" fmla="*/ 573497 h 923624"/>
                <a:gd name="connsiteX46" fmla="*/ 447509 w 900424"/>
                <a:gd name="connsiteY46" fmla="*/ 538719 h 923624"/>
                <a:gd name="connsiteX47" fmla="*/ 226448 w 900424"/>
                <a:gd name="connsiteY47" fmla="*/ 297702 h 923624"/>
                <a:gd name="connsiteX48" fmla="*/ 208773 w 900424"/>
                <a:gd name="connsiteY48" fmla="*/ 287934 h 923624"/>
                <a:gd name="connsiteX49" fmla="*/ 260828 w 900424"/>
                <a:gd name="connsiteY49" fmla="*/ 270220 h 923624"/>
                <a:gd name="connsiteX50" fmla="*/ 260828 w 900424"/>
                <a:gd name="connsiteY50" fmla="*/ 302986 h 923624"/>
                <a:gd name="connsiteX51" fmla="*/ 266867 w 900424"/>
                <a:gd name="connsiteY51" fmla="*/ 309569 h 923624"/>
                <a:gd name="connsiteX52" fmla="*/ 555945 w 900424"/>
                <a:gd name="connsiteY52" fmla="*/ 309569 h 923624"/>
                <a:gd name="connsiteX53" fmla="*/ 555945 w 900424"/>
                <a:gd name="connsiteY53" fmla="*/ 270220 h 923624"/>
                <a:gd name="connsiteX54" fmla="*/ 593007 w 900424"/>
                <a:gd name="connsiteY54" fmla="*/ 119089 h 923624"/>
                <a:gd name="connsiteX55" fmla="*/ 593004 w 900424"/>
                <a:gd name="connsiteY55" fmla="*/ 272798 h 923624"/>
                <a:gd name="connsiteX56" fmla="*/ 636152 w 900424"/>
                <a:gd name="connsiteY56" fmla="*/ 321336 h 923624"/>
                <a:gd name="connsiteX57" fmla="*/ 797949 w 900424"/>
                <a:gd name="connsiteY57" fmla="*/ 324032 h 923624"/>
                <a:gd name="connsiteX58" fmla="*/ 655342 w 900424"/>
                <a:gd name="connsiteY58" fmla="*/ 99448 h 923624"/>
                <a:gd name="connsiteX59" fmla="*/ 721150 w 900424"/>
                <a:gd name="connsiteY59" fmla="*/ 99448 h 923624"/>
                <a:gd name="connsiteX60" fmla="*/ 900424 w 900424"/>
                <a:gd name="connsiteY60" fmla="*/ 281060 h 923624"/>
                <a:gd name="connsiteX61" fmla="*/ 900424 w 900424"/>
                <a:gd name="connsiteY61" fmla="*/ 853516 h 923624"/>
                <a:gd name="connsiteX62" fmla="*/ 852052 w 900424"/>
                <a:gd name="connsiteY62" fmla="*/ 905556 h 923624"/>
                <a:gd name="connsiteX63" fmla="*/ 828360 w 900424"/>
                <a:gd name="connsiteY63" fmla="*/ 905556 h 923624"/>
                <a:gd name="connsiteX64" fmla="*/ 849187 w 900424"/>
                <a:gd name="connsiteY64" fmla="*/ 863467 h 923624"/>
                <a:gd name="connsiteX65" fmla="*/ 849187 w 900424"/>
                <a:gd name="connsiteY65" fmla="*/ 293293 h 923624"/>
                <a:gd name="connsiteX66" fmla="*/ 284672 w 900424"/>
                <a:gd name="connsiteY66" fmla="*/ 26544 h 923624"/>
                <a:gd name="connsiteX67" fmla="*/ 306902 w 900424"/>
                <a:gd name="connsiteY67" fmla="*/ 26544 h 923624"/>
                <a:gd name="connsiteX68" fmla="*/ 312459 w 900424"/>
                <a:gd name="connsiteY68" fmla="*/ 32101 h 923624"/>
                <a:gd name="connsiteX69" fmla="*/ 312459 w 900424"/>
                <a:gd name="connsiteY69" fmla="*/ 71134 h 923624"/>
                <a:gd name="connsiteX70" fmla="*/ 341829 w 900424"/>
                <a:gd name="connsiteY70" fmla="*/ 71134 h 923624"/>
                <a:gd name="connsiteX71" fmla="*/ 341829 w 900424"/>
                <a:gd name="connsiteY71" fmla="*/ 32101 h 923624"/>
                <a:gd name="connsiteX72" fmla="*/ 347386 w 900424"/>
                <a:gd name="connsiteY72" fmla="*/ 26544 h 923624"/>
                <a:gd name="connsiteX73" fmla="*/ 369616 w 900424"/>
                <a:gd name="connsiteY73" fmla="*/ 26544 h 923624"/>
                <a:gd name="connsiteX74" fmla="*/ 375173 w 900424"/>
                <a:gd name="connsiteY74" fmla="*/ 32101 h 923624"/>
                <a:gd name="connsiteX75" fmla="*/ 375173 w 900424"/>
                <a:gd name="connsiteY75" fmla="*/ 71134 h 923624"/>
                <a:gd name="connsiteX76" fmla="*/ 404543 w 900424"/>
                <a:gd name="connsiteY76" fmla="*/ 71134 h 923624"/>
                <a:gd name="connsiteX77" fmla="*/ 404543 w 900424"/>
                <a:gd name="connsiteY77" fmla="*/ 32101 h 923624"/>
                <a:gd name="connsiteX78" fmla="*/ 410100 w 900424"/>
                <a:gd name="connsiteY78" fmla="*/ 26544 h 923624"/>
                <a:gd name="connsiteX79" fmla="*/ 432330 w 900424"/>
                <a:gd name="connsiteY79" fmla="*/ 26544 h 923624"/>
                <a:gd name="connsiteX80" fmla="*/ 437887 w 900424"/>
                <a:gd name="connsiteY80" fmla="*/ 32101 h 923624"/>
                <a:gd name="connsiteX81" fmla="*/ 437887 w 900424"/>
                <a:gd name="connsiteY81" fmla="*/ 71134 h 923624"/>
                <a:gd name="connsiteX82" fmla="*/ 467255 w 900424"/>
                <a:gd name="connsiteY82" fmla="*/ 71134 h 923624"/>
                <a:gd name="connsiteX83" fmla="*/ 467255 w 900424"/>
                <a:gd name="connsiteY83" fmla="*/ 32101 h 923624"/>
                <a:gd name="connsiteX84" fmla="*/ 472813 w 900424"/>
                <a:gd name="connsiteY84" fmla="*/ 26544 h 923624"/>
                <a:gd name="connsiteX85" fmla="*/ 495042 w 900424"/>
                <a:gd name="connsiteY85" fmla="*/ 26544 h 923624"/>
                <a:gd name="connsiteX86" fmla="*/ 500600 w 900424"/>
                <a:gd name="connsiteY86" fmla="*/ 32101 h 923624"/>
                <a:gd name="connsiteX87" fmla="*/ 500600 w 900424"/>
                <a:gd name="connsiteY87" fmla="*/ 71134 h 923624"/>
                <a:gd name="connsiteX88" fmla="*/ 606532 w 900424"/>
                <a:gd name="connsiteY88" fmla="*/ 71134 h 923624"/>
                <a:gd name="connsiteX89" fmla="*/ 833814 w 900424"/>
                <a:gd name="connsiteY89" fmla="*/ 298416 h 923624"/>
                <a:gd name="connsiteX90" fmla="*/ 833814 w 900424"/>
                <a:gd name="connsiteY90" fmla="*/ 868590 h 923624"/>
                <a:gd name="connsiteX91" fmla="*/ 778780 w 900424"/>
                <a:gd name="connsiteY91" fmla="*/ 923624 h 923624"/>
                <a:gd name="connsiteX92" fmla="*/ 239864 w 900424"/>
                <a:gd name="connsiteY92" fmla="*/ 923624 h 923624"/>
                <a:gd name="connsiteX93" fmla="*/ 184830 w 900424"/>
                <a:gd name="connsiteY93" fmla="*/ 868590 h 923624"/>
                <a:gd name="connsiteX94" fmla="*/ 184830 w 900424"/>
                <a:gd name="connsiteY94" fmla="*/ 480294 h 923624"/>
                <a:gd name="connsiteX95" fmla="*/ 108913 w 900424"/>
                <a:gd name="connsiteY95" fmla="*/ 397523 h 923624"/>
                <a:gd name="connsiteX96" fmla="*/ 110701 w 900424"/>
                <a:gd name="connsiteY96" fmla="*/ 356111 h 923624"/>
                <a:gd name="connsiteX97" fmla="*/ 184830 w 900424"/>
                <a:gd name="connsiteY97" fmla="*/ 288121 h 923624"/>
                <a:gd name="connsiteX98" fmla="*/ 184830 w 900424"/>
                <a:gd name="connsiteY98" fmla="*/ 255779 h 923624"/>
                <a:gd name="connsiteX99" fmla="*/ 182259 w 900424"/>
                <a:gd name="connsiteY99" fmla="*/ 258139 h 923624"/>
                <a:gd name="connsiteX100" fmla="*/ 181841 w 900424"/>
                <a:gd name="connsiteY100" fmla="*/ 251347 h 923624"/>
                <a:gd name="connsiteX101" fmla="*/ 140694 w 900424"/>
                <a:gd name="connsiteY101" fmla="*/ 206486 h 923624"/>
                <a:gd name="connsiteX102" fmla="*/ 121321 w 900424"/>
                <a:gd name="connsiteY102" fmla="*/ 203601 h 923624"/>
                <a:gd name="connsiteX103" fmla="*/ 42515 w 900424"/>
                <a:gd name="connsiteY103" fmla="*/ 275879 h 923624"/>
                <a:gd name="connsiteX104" fmla="*/ 43718 w 900424"/>
                <a:gd name="connsiteY104" fmla="*/ 295429 h 923624"/>
                <a:gd name="connsiteX105" fmla="*/ 84866 w 900424"/>
                <a:gd name="connsiteY105" fmla="*/ 340291 h 923624"/>
                <a:gd name="connsiteX106" fmla="*/ 91596 w 900424"/>
                <a:gd name="connsiteY106" fmla="*/ 341293 h 923624"/>
                <a:gd name="connsiteX107" fmla="*/ 83614 w 900424"/>
                <a:gd name="connsiteY107" fmla="*/ 348614 h 923624"/>
                <a:gd name="connsiteX108" fmla="*/ 60335 w 900424"/>
                <a:gd name="connsiteY108" fmla="*/ 347609 h 923624"/>
                <a:gd name="connsiteX109" fmla="*/ 15793 w 900424"/>
                <a:gd name="connsiteY109" fmla="*/ 299045 h 923624"/>
                <a:gd name="connsiteX110" fmla="*/ 16799 w 900424"/>
                <a:gd name="connsiteY110" fmla="*/ 275766 h 923624"/>
                <a:gd name="connsiteX111" fmla="*/ 122114 w 900424"/>
                <a:gd name="connsiteY111" fmla="*/ 179172 h 923624"/>
                <a:gd name="connsiteX112" fmla="*/ 145393 w 900424"/>
                <a:gd name="connsiteY112" fmla="*/ 180177 h 923624"/>
                <a:gd name="connsiteX113" fmla="*/ 184830 w 900424"/>
                <a:gd name="connsiteY113" fmla="*/ 223174 h 923624"/>
                <a:gd name="connsiteX114" fmla="*/ 184830 w 900424"/>
                <a:gd name="connsiteY114" fmla="*/ 126169 h 923624"/>
                <a:gd name="connsiteX115" fmla="*/ 239864 w 900424"/>
                <a:gd name="connsiteY115" fmla="*/ 71134 h 923624"/>
                <a:gd name="connsiteX116" fmla="*/ 279115 w 900424"/>
                <a:gd name="connsiteY116" fmla="*/ 71134 h 923624"/>
                <a:gd name="connsiteX117" fmla="*/ 279115 w 900424"/>
                <a:gd name="connsiteY117" fmla="*/ 32101 h 923624"/>
                <a:gd name="connsiteX118" fmla="*/ 284672 w 900424"/>
                <a:gd name="connsiteY118" fmla="*/ 26544 h 923624"/>
                <a:gd name="connsiteX119" fmla="*/ 185348 w 900424"/>
                <a:gd name="connsiteY119" fmla="*/ 0 h 923624"/>
                <a:gd name="connsiteX120" fmla="*/ 185239 w 900424"/>
                <a:gd name="connsiteY120" fmla="*/ 90 h 923624"/>
                <a:gd name="connsiteX121" fmla="*/ 177024 w 900424"/>
                <a:gd name="connsiteY121" fmla="*/ 4549 h 923624"/>
                <a:gd name="connsiteX122" fmla="*/ 69385 w 900424"/>
                <a:gd name="connsiteY122" fmla="*/ 97763 h 923624"/>
                <a:gd name="connsiteX123" fmla="*/ 0 w 900424"/>
                <a:gd name="connsiteY123" fmla="*/ 195399 h 923624"/>
                <a:gd name="connsiteX124" fmla="*/ 0 w 900424"/>
                <a:gd name="connsiteY124" fmla="*/ 195353 h 923624"/>
                <a:gd name="connsiteX125" fmla="*/ 69366 w 900424"/>
                <a:gd name="connsiteY125" fmla="*/ 97745 h 923624"/>
                <a:gd name="connsiteX126" fmla="*/ 177009 w 900424"/>
                <a:gd name="connsiteY126" fmla="*/ 4526 h 92362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177009 w 900424"/>
                <a:gd name="connsiteY132" fmla="*/ 4436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139" fmla="*/ 177009 w 900424"/>
                <a:gd name="connsiteY139" fmla="*/ 4436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177024 w 900424"/>
                <a:gd name="connsiteY134" fmla="*/ 4459 h 923534"/>
                <a:gd name="connsiteX135" fmla="*/ 69385 w 900424"/>
                <a:gd name="connsiteY135" fmla="*/ 97673 h 923534"/>
                <a:gd name="connsiteX136" fmla="*/ 0 w 900424"/>
                <a:gd name="connsiteY136" fmla="*/ 195309 h 923534"/>
                <a:gd name="connsiteX137" fmla="*/ 0 w 900424"/>
                <a:gd name="connsiteY137" fmla="*/ 195263 h 923534"/>
                <a:gd name="connsiteX138" fmla="*/ 69366 w 900424"/>
                <a:gd name="connsiteY138" fmla="*/ 97655 h 923534"/>
                <a:gd name="connsiteX0" fmla="*/ 260828 w 900424"/>
                <a:gd name="connsiteY0" fmla="*/ 764558 h 923534"/>
                <a:gd name="connsiteX1" fmla="*/ 260828 w 900424"/>
                <a:gd name="connsiteY1" fmla="*/ 794070 h 923534"/>
                <a:gd name="connsiteX2" fmla="*/ 752690 w 900424"/>
                <a:gd name="connsiteY2" fmla="*/ 794070 h 923534"/>
                <a:gd name="connsiteX3" fmla="*/ 752690 w 900424"/>
                <a:gd name="connsiteY3" fmla="*/ 764558 h 923534"/>
                <a:gd name="connsiteX4" fmla="*/ 260828 w 900424"/>
                <a:gd name="connsiteY4" fmla="*/ 764558 h 923534"/>
                <a:gd name="connsiteX5" fmla="*/ 523025 w 900424"/>
                <a:gd name="connsiteY5" fmla="*/ 689243 h 923534"/>
                <a:gd name="connsiteX6" fmla="*/ 529392 w 900424"/>
                <a:gd name="connsiteY6" fmla="*/ 718755 h 923534"/>
                <a:gd name="connsiteX7" fmla="*/ 752690 w 900424"/>
                <a:gd name="connsiteY7" fmla="*/ 718755 h 923534"/>
                <a:gd name="connsiteX8" fmla="*/ 752690 w 900424"/>
                <a:gd name="connsiteY8" fmla="*/ 689243 h 923534"/>
                <a:gd name="connsiteX9" fmla="*/ 523025 w 900424"/>
                <a:gd name="connsiteY9" fmla="*/ 689243 h 923534"/>
                <a:gd name="connsiteX10" fmla="*/ 260828 w 900424"/>
                <a:gd name="connsiteY10" fmla="*/ 689243 h 923534"/>
                <a:gd name="connsiteX11" fmla="*/ 260828 w 900424"/>
                <a:gd name="connsiteY11" fmla="*/ 718755 h 923534"/>
                <a:gd name="connsiteX12" fmla="*/ 520342 w 900424"/>
                <a:gd name="connsiteY12" fmla="*/ 718755 h 923534"/>
                <a:gd name="connsiteX13" fmla="*/ 427300 w 900424"/>
                <a:gd name="connsiteY13" fmla="*/ 689243 h 923534"/>
                <a:gd name="connsiteX14" fmla="*/ 260828 w 900424"/>
                <a:gd name="connsiteY14" fmla="*/ 689243 h 923534"/>
                <a:gd name="connsiteX15" fmla="*/ 506777 w 900424"/>
                <a:gd name="connsiteY15" fmla="*/ 613925 h 923534"/>
                <a:gd name="connsiteX16" fmla="*/ 513144 w 900424"/>
                <a:gd name="connsiteY16" fmla="*/ 643437 h 923534"/>
                <a:gd name="connsiteX17" fmla="*/ 752690 w 900424"/>
                <a:gd name="connsiteY17" fmla="*/ 643437 h 923534"/>
                <a:gd name="connsiteX18" fmla="*/ 752690 w 900424"/>
                <a:gd name="connsiteY18" fmla="*/ 613925 h 923534"/>
                <a:gd name="connsiteX19" fmla="*/ 506777 w 900424"/>
                <a:gd name="connsiteY19" fmla="*/ 613925 h 923534"/>
                <a:gd name="connsiteX20" fmla="*/ 260828 w 900424"/>
                <a:gd name="connsiteY20" fmla="*/ 613925 h 923534"/>
                <a:gd name="connsiteX21" fmla="*/ 260828 w 900424"/>
                <a:gd name="connsiteY21" fmla="*/ 643437 h 923534"/>
                <a:gd name="connsiteX22" fmla="*/ 334546 w 900424"/>
                <a:gd name="connsiteY22" fmla="*/ 643437 h 923534"/>
                <a:gd name="connsiteX23" fmla="*/ 307478 w 900424"/>
                <a:gd name="connsiteY23" fmla="*/ 613925 h 923534"/>
                <a:gd name="connsiteX24" fmla="*/ 260828 w 900424"/>
                <a:gd name="connsiteY24" fmla="*/ 613925 h 923534"/>
                <a:gd name="connsiteX25" fmla="*/ 467940 w 900424"/>
                <a:gd name="connsiteY25" fmla="*/ 571317 h 923534"/>
                <a:gd name="connsiteX26" fmla="*/ 385032 w 900424"/>
                <a:gd name="connsiteY26" fmla="*/ 646579 h 923534"/>
                <a:gd name="connsiteX27" fmla="*/ 506739 w 900424"/>
                <a:gd name="connsiteY27" fmla="*/ 697043 h 923534"/>
                <a:gd name="connsiteX28" fmla="*/ 467940 w 900424"/>
                <a:gd name="connsiteY28" fmla="*/ 571317 h 923534"/>
                <a:gd name="connsiteX29" fmla="*/ 260828 w 900424"/>
                <a:gd name="connsiteY29" fmla="*/ 563064 h 923534"/>
                <a:gd name="connsiteX30" fmla="*/ 260828 w 900424"/>
                <a:gd name="connsiteY30" fmla="*/ 568120 h 923534"/>
                <a:gd name="connsiteX31" fmla="*/ 265465 w 900424"/>
                <a:gd name="connsiteY31" fmla="*/ 568120 h 923534"/>
                <a:gd name="connsiteX32" fmla="*/ 260828 w 900424"/>
                <a:gd name="connsiteY32" fmla="*/ 563064 h 923534"/>
                <a:gd name="connsiteX33" fmla="*/ 477023 w 900424"/>
                <a:gd name="connsiteY33" fmla="*/ 538609 h 923534"/>
                <a:gd name="connsiteX34" fmla="*/ 477810 w 900424"/>
                <a:gd name="connsiteY34" fmla="*/ 539466 h 923534"/>
                <a:gd name="connsiteX35" fmla="*/ 481962 w 900424"/>
                <a:gd name="connsiteY35" fmla="*/ 568120 h 923534"/>
                <a:gd name="connsiteX36" fmla="*/ 752690 w 900424"/>
                <a:gd name="connsiteY36" fmla="*/ 568120 h 923534"/>
                <a:gd name="connsiteX37" fmla="*/ 752690 w 900424"/>
                <a:gd name="connsiteY37" fmla="*/ 538609 h 923534"/>
                <a:gd name="connsiteX38" fmla="*/ 477023 w 900424"/>
                <a:gd name="connsiteY38" fmla="*/ 538609 h 923534"/>
                <a:gd name="connsiteX39" fmla="*/ 407941 w 900424"/>
                <a:gd name="connsiteY39" fmla="*/ 463291 h 923534"/>
                <a:gd name="connsiteX40" fmla="*/ 435010 w 900424"/>
                <a:gd name="connsiteY40" fmla="*/ 492803 h 923534"/>
                <a:gd name="connsiteX41" fmla="*/ 752690 w 900424"/>
                <a:gd name="connsiteY41" fmla="*/ 492803 h 923534"/>
                <a:gd name="connsiteX42" fmla="*/ 752690 w 900424"/>
                <a:gd name="connsiteY42" fmla="*/ 463291 h 923534"/>
                <a:gd name="connsiteX43" fmla="*/ 407941 w 900424"/>
                <a:gd name="connsiteY43" fmla="*/ 463291 h 923534"/>
                <a:gd name="connsiteX44" fmla="*/ 338860 w 900424"/>
                <a:gd name="connsiteY44" fmla="*/ 387973 h 923534"/>
                <a:gd name="connsiteX45" fmla="*/ 365929 w 900424"/>
                <a:gd name="connsiteY45" fmla="*/ 417485 h 923534"/>
                <a:gd name="connsiteX46" fmla="*/ 752690 w 900424"/>
                <a:gd name="connsiteY46" fmla="*/ 417485 h 923534"/>
                <a:gd name="connsiteX47" fmla="*/ 752690 w 900424"/>
                <a:gd name="connsiteY47" fmla="*/ 387973 h 923534"/>
                <a:gd name="connsiteX48" fmla="*/ 338860 w 900424"/>
                <a:gd name="connsiteY48" fmla="*/ 387973 h 923534"/>
                <a:gd name="connsiteX49" fmla="*/ 208773 w 900424"/>
                <a:gd name="connsiteY49" fmla="*/ 287844 h 923534"/>
                <a:gd name="connsiteX50" fmla="*/ 191984 w 900424"/>
                <a:gd name="connsiteY50" fmla="*/ 292482 h 923534"/>
                <a:gd name="connsiteX51" fmla="*/ 127335 w 900424"/>
                <a:gd name="connsiteY51" fmla="*/ 351778 h 923534"/>
                <a:gd name="connsiteX52" fmla="*/ 129474 w 900424"/>
                <a:gd name="connsiteY52" fmla="*/ 386557 h 923534"/>
                <a:gd name="connsiteX53" fmla="*/ 350534 w 900424"/>
                <a:gd name="connsiteY53" fmla="*/ 627573 h 923534"/>
                <a:gd name="connsiteX54" fmla="*/ 384998 w 900424"/>
                <a:gd name="connsiteY54" fmla="*/ 632703 h 923534"/>
                <a:gd name="connsiteX55" fmla="*/ 449647 w 900424"/>
                <a:gd name="connsiteY55" fmla="*/ 573407 h 923534"/>
                <a:gd name="connsiteX56" fmla="*/ 447509 w 900424"/>
                <a:gd name="connsiteY56" fmla="*/ 538629 h 923534"/>
                <a:gd name="connsiteX57" fmla="*/ 226448 w 900424"/>
                <a:gd name="connsiteY57" fmla="*/ 297612 h 923534"/>
                <a:gd name="connsiteX58" fmla="*/ 208773 w 900424"/>
                <a:gd name="connsiteY58" fmla="*/ 287844 h 923534"/>
                <a:gd name="connsiteX59" fmla="*/ 260828 w 900424"/>
                <a:gd name="connsiteY59" fmla="*/ 270130 h 923534"/>
                <a:gd name="connsiteX60" fmla="*/ 260828 w 900424"/>
                <a:gd name="connsiteY60" fmla="*/ 302896 h 923534"/>
                <a:gd name="connsiteX61" fmla="*/ 266867 w 900424"/>
                <a:gd name="connsiteY61" fmla="*/ 309479 h 923534"/>
                <a:gd name="connsiteX62" fmla="*/ 555945 w 900424"/>
                <a:gd name="connsiteY62" fmla="*/ 309479 h 923534"/>
                <a:gd name="connsiteX63" fmla="*/ 555945 w 900424"/>
                <a:gd name="connsiteY63" fmla="*/ 270130 h 923534"/>
                <a:gd name="connsiteX64" fmla="*/ 260828 w 900424"/>
                <a:gd name="connsiteY64" fmla="*/ 270130 h 923534"/>
                <a:gd name="connsiteX65" fmla="*/ 593007 w 900424"/>
                <a:gd name="connsiteY65" fmla="*/ 118999 h 923534"/>
                <a:gd name="connsiteX66" fmla="*/ 593004 w 900424"/>
                <a:gd name="connsiteY66" fmla="*/ 272708 h 923534"/>
                <a:gd name="connsiteX67" fmla="*/ 636152 w 900424"/>
                <a:gd name="connsiteY67" fmla="*/ 321246 h 923534"/>
                <a:gd name="connsiteX68" fmla="*/ 797949 w 900424"/>
                <a:gd name="connsiteY68" fmla="*/ 323942 h 923534"/>
                <a:gd name="connsiteX69" fmla="*/ 593007 w 900424"/>
                <a:gd name="connsiteY69" fmla="*/ 118999 h 923534"/>
                <a:gd name="connsiteX70" fmla="*/ 655342 w 900424"/>
                <a:gd name="connsiteY70" fmla="*/ 99358 h 923534"/>
                <a:gd name="connsiteX71" fmla="*/ 721150 w 900424"/>
                <a:gd name="connsiteY71" fmla="*/ 99358 h 923534"/>
                <a:gd name="connsiteX72" fmla="*/ 900424 w 900424"/>
                <a:gd name="connsiteY72" fmla="*/ 280970 h 923534"/>
                <a:gd name="connsiteX73" fmla="*/ 900424 w 900424"/>
                <a:gd name="connsiteY73" fmla="*/ 853426 h 923534"/>
                <a:gd name="connsiteX74" fmla="*/ 852052 w 900424"/>
                <a:gd name="connsiteY74" fmla="*/ 905466 h 923534"/>
                <a:gd name="connsiteX75" fmla="*/ 828360 w 900424"/>
                <a:gd name="connsiteY75" fmla="*/ 905466 h 923534"/>
                <a:gd name="connsiteX76" fmla="*/ 849187 w 900424"/>
                <a:gd name="connsiteY76" fmla="*/ 863377 h 923534"/>
                <a:gd name="connsiteX77" fmla="*/ 849187 w 900424"/>
                <a:gd name="connsiteY77" fmla="*/ 293203 h 923534"/>
                <a:gd name="connsiteX78" fmla="*/ 655342 w 900424"/>
                <a:gd name="connsiteY78" fmla="*/ 99358 h 923534"/>
                <a:gd name="connsiteX79" fmla="*/ 284672 w 900424"/>
                <a:gd name="connsiteY79" fmla="*/ 26454 h 923534"/>
                <a:gd name="connsiteX80" fmla="*/ 306902 w 900424"/>
                <a:gd name="connsiteY80" fmla="*/ 26454 h 923534"/>
                <a:gd name="connsiteX81" fmla="*/ 312459 w 900424"/>
                <a:gd name="connsiteY81" fmla="*/ 32011 h 923534"/>
                <a:gd name="connsiteX82" fmla="*/ 312459 w 900424"/>
                <a:gd name="connsiteY82" fmla="*/ 71044 h 923534"/>
                <a:gd name="connsiteX83" fmla="*/ 341829 w 900424"/>
                <a:gd name="connsiteY83" fmla="*/ 71044 h 923534"/>
                <a:gd name="connsiteX84" fmla="*/ 341829 w 900424"/>
                <a:gd name="connsiteY84" fmla="*/ 32011 h 923534"/>
                <a:gd name="connsiteX85" fmla="*/ 347386 w 900424"/>
                <a:gd name="connsiteY85" fmla="*/ 26454 h 923534"/>
                <a:gd name="connsiteX86" fmla="*/ 369616 w 900424"/>
                <a:gd name="connsiteY86" fmla="*/ 26454 h 923534"/>
                <a:gd name="connsiteX87" fmla="*/ 375173 w 900424"/>
                <a:gd name="connsiteY87" fmla="*/ 32011 h 923534"/>
                <a:gd name="connsiteX88" fmla="*/ 375173 w 900424"/>
                <a:gd name="connsiteY88" fmla="*/ 71044 h 923534"/>
                <a:gd name="connsiteX89" fmla="*/ 404543 w 900424"/>
                <a:gd name="connsiteY89" fmla="*/ 71044 h 923534"/>
                <a:gd name="connsiteX90" fmla="*/ 404543 w 900424"/>
                <a:gd name="connsiteY90" fmla="*/ 32011 h 923534"/>
                <a:gd name="connsiteX91" fmla="*/ 410100 w 900424"/>
                <a:gd name="connsiteY91" fmla="*/ 26454 h 923534"/>
                <a:gd name="connsiteX92" fmla="*/ 432330 w 900424"/>
                <a:gd name="connsiteY92" fmla="*/ 26454 h 923534"/>
                <a:gd name="connsiteX93" fmla="*/ 437887 w 900424"/>
                <a:gd name="connsiteY93" fmla="*/ 32011 h 923534"/>
                <a:gd name="connsiteX94" fmla="*/ 437887 w 900424"/>
                <a:gd name="connsiteY94" fmla="*/ 71044 h 923534"/>
                <a:gd name="connsiteX95" fmla="*/ 467255 w 900424"/>
                <a:gd name="connsiteY95" fmla="*/ 71044 h 923534"/>
                <a:gd name="connsiteX96" fmla="*/ 467255 w 900424"/>
                <a:gd name="connsiteY96" fmla="*/ 32011 h 923534"/>
                <a:gd name="connsiteX97" fmla="*/ 472813 w 900424"/>
                <a:gd name="connsiteY97" fmla="*/ 26454 h 923534"/>
                <a:gd name="connsiteX98" fmla="*/ 495042 w 900424"/>
                <a:gd name="connsiteY98" fmla="*/ 26454 h 923534"/>
                <a:gd name="connsiteX99" fmla="*/ 500600 w 900424"/>
                <a:gd name="connsiteY99" fmla="*/ 32011 h 923534"/>
                <a:gd name="connsiteX100" fmla="*/ 500600 w 900424"/>
                <a:gd name="connsiteY100" fmla="*/ 71044 h 923534"/>
                <a:gd name="connsiteX101" fmla="*/ 606532 w 900424"/>
                <a:gd name="connsiteY101" fmla="*/ 71044 h 923534"/>
                <a:gd name="connsiteX102" fmla="*/ 833814 w 900424"/>
                <a:gd name="connsiteY102" fmla="*/ 298326 h 923534"/>
                <a:gd name="connsiteX103" fmla="*/ 833814 w 900424"/>
                <a:gd name="connsiteY103" fmla="*/ 868500 h 923534"/>
                <a:gd name="connsiteX104" fmla="*/ 778780 w 900424"/>
                <a:gd name="connsiteY104" fmla="*/ 923534 h 923534"/>
                <a:gd name="connsiteX105" fmla="*/ 239864 w 900424"/>
                <a:gd name="connsiteY105" fmla="*/ 923534 h 923534"/>
                <a:gd name="connsiteX106" fmla="*/ 184830 w 900424"/>
                <a:gd name="connsiteY106" fmla="*/ 868500 h 923534"/>
                <a:gd name="connsiteX107" fmla="*/ 184830 w 900424"/>
                <a:gd name="connsiteY107" fmla="*/ 480204 h 923534"/>
                <a:gd name="connsiteX108" fmla="*/ 108913 w 900424"/>
                <a:gd name="connsiteY108" fmla="*/ 397433 h 923534"/>
                <a:gd name="connsiteX109" fmla="*/ 110701 w 900424"/>
                <a:gd name="connsiteY109" fmla="*/ 356021 h 923534"/>
                <a:gd name="connsiteX110" fmla="*/ 184830 w 900424"/>
                <a:gd name="connsiteY110" fmla="*/ 288031 h 923534"/>
                <a:gd name="connsiteX111" fmla="*/ 184830 w 900424"/>
                <a:gd name="connsiteY111" fmla="*/ 255689 h 923534"/>
                <a:gd name="connsiteX112" fmla="*/ 182259 w 900424"/>
                <a:gd name="connsiteY112" fmla="*/ 258049 h 923534"/>
                <a:gd name="connsiteX113" fmla="*/ 181841 w 900424"/>
                <a:gd name="connsiteY113" fmla="*/ 251257 h 923534"/>
                <a:gd name="connsiteX114" fmla="*/ 140694 w 900424"/>
                <a:gd name="connsiteY114" fmla="*/ 206396 h 923534"/>
                <a:gd name="connsiteX115" fmla="*/ 121321 w 900424"/>
                <a:gd name="connsiteY115" fmla="*/ 203511 h 923534"/>
                <a:gd name="connsiteX116" fmla="*/ 42515 w 900424"/>
                <a:gd name="connsiteY116" fmla="*/ 275789 h 923534"/>
                <a:gd name="connsiteX117" fmla="*/ 43718 w 900424"/>
                <a:gd name="connsiteY117" fmla="*/ 295339 h 923534"/>
                <a:gd name="connsiteX118" fmla="*/ 84866 w 900424"/>
                <a:gd name="connsiteY118" fmla="*/ 340201 h 923534"/>
                <a:gd name="connsiteX119" fmla="*/ 91596 w 900424"/>
                <a:gd name="connsiteY119" fmla="*/ 341203 h 923534"/>
                <a:gd name="connsiteX120" fmla="*/ 83614 w 900424"/>
                <a:gd name="connsiteY120" fmla="*/ 348524 h 923534"/>
                <a:gd name="connsiteX121" fmla="*/ 60335 w 900424"/>
                <a:gd name="connsiteY121" fmla="*/ 347519 h 923534"/>
                <a:gd name="connsiteX122" fmla="*/ 15793 w 900424"/>
                <a:gd name="connsiteY122" fmla="*/ 298955 h 923534"/>
                <a:gd name="connsiteX123" fmla="*/ 16799 w 900424"/>
                <a:gd name="connsiteY123" fmla="*/ 275676 h 923534"/>
                <a:gd name="connsiteX124" fmla="*/ 122114 w 900424"/>
                <a:gd name="connsiteY124" fmla="*/ 179082 h 923534"/>
                <a:gd name="connsiteX125" fmla="*/ 145393 w 900424"/>
                <a:gd name="connsiteY125" fmla="*/ 180087 h 923534"/>
                <a:gd name="connsiteX126" fmla="*/ 184830 w 900424"/>
                <a:gd name="connsiteY126" fmla="*/ 223084 h 923534"/>
                <a:gd name="connsiteX127" fmla="*/ 184830 w 900424"/>
                <a:gd name="connsiteY127" fmla="*/ 126079 h 923534"/>
                <a:gd name="connsiteX128" fmla="*/ 239864 w 900424"/>
                <a:gd name="connsiteY128" fmla="*/ 71044 h 923534"/>
                <a:gd name="connsiteX129" fmla="*/ 279115 w 900424"/>
                <a:gd name="connsiteY129" fmla="*/ 71044 h 923534"/>
                <a:gd name="connsiteX130" fmla="*/ 279115 w 900424"/>
                <a:gd name="connsiteY130" fmla="*/ 32011 h 923534"/>
                <a:gd name="connsiteX131" fmla="*/ 284672 w 900424"/>
                <a:gd name="connsiteY131" fmla="*/ 26454 h 923534"/>
                <a:gd name="connsiteX132" fmla="*/ 69366 w 900424"/>
                <a:gd name="connsiteY132" fmla="*/ 97655 h 923534"/>
                <a:gd name="connsiteX133" fmla="*/ 185239 w 900424"/>
                <a:gd name="connsiteY133" fmla="*/ 0 h 923534"/>
                <a:gd name="connsiteX134" fmla="*/ 69385 w 900424"/>
                <a:gd name="connsiteY134" fmla="*/ 97673 h 923534"/>
                <a:gd name="connsiteX135" fmla="*/ 0 w 900424"/>
                <a:gd name="connsiteY135" fmla="*/ 195309 h 923534"/>
                <a:gd name="connsiteX136" fmla="*/ 0 w 900424"/>
                <a:gd name="connsiteY136" fmla="*/ 195263 h 923534"/>
                <a:gd name="connsiteX137" fmla="*/ 69366 w 900424"/>
                <a:gd name="connsiteY137" fmla="*/ 97655 h 923534"/>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69366 w 900424"/>
                <a:gd name="connsiteY132" fmla="*/ 71201 h 897080"/>
                <a:gd name="connsiteX133" fmla="*/ 69385 w 900424"/>
                <a:gd name="connsiteY133" fmla="*/ 71219 h 897080"/>
                <a:gd name="connsiteX134" fmla="*/ 0 w 900424"/>
                <a:gd name="connsiteY134" fmla="*/ 168855 h 897080"/>
                <a:gd name="connsiteX135" fmla="*/ 0 w 900424"/>
                <a:gd name="connsiteY135" fmla="*/ 168809 h 897080"/>
                <a:gd name="connsiteX136" fmla="*/ 69366 w 900424"/>
                <a:gd name="connsiteY136" fmla="*/ 71201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09 h 897080"/>
                <a:gd name="connsiteX133" fmla="*/ 69385 w 900424"/>
                <a:gd name="connsiteY133" fmla="*/ 71219 h 897080"/>
                <a:gd name="connsiteX134" fmla="*/ 0 w 900424"/>
                <a:gd name="connsiteY134" fmla="*/ 168855 h 897080"/>
                <a:gd name="connsiteX135" fmla="*/ 0 w 900424"/>
                <a:gd name="connsiteY135" fmla="*/ 168809 h 897080"/>
                <a:gd name="connsiteX0" fmla="*/ 260828 w 900424"/>
                <a:gd name="connsiteY0" fmla="*/ 738104 h 897080"/>
                <a:gd name="connsiteX1" fmla="*/ 260828 w 900424"/>
                <a:gd name="connsiteY1" fmla="*/ 767616 h 897080"/>
                <a:gd name="connsiteX2" fmla="*/ 752690 w 900424"/>
                <a:gd name="connsiteY2" fmla="*/ 767616 h 897080"/>
                <a:gd name="connsiteX3" fmla="*/ 752690 w 900424"/>
                <a:gd name="connsiteY3" fmla="*/ 738104 h 897080"/>
                <a:gd name="connsiteX4" fmla="*/ 260828 w 900424"/>
                <a:gd name="connsiteY4" fmla="*/ 738104 h 897080"/>
                <a:gd name="connsiteX5" fmla="*/ 523025 w 900424"/>
                <a:gd name="connsiteY5" fmla="*/ 662789 h 897080"/>
                <a:gd name="connsiteX6" fmla="*/ 529392 w 900424"/>
                <a:gd name="connsiteY6" fmla="*/ 692301 h 897080"/>
                <a:gd name="connsiteX7" fmla="*/ 752690 w 900424"/>
                <a:gd name="connsiteY7" fmla="*/ 692301 h 897080"/>
                <a:gd name="connsiteX8" fmla="*/ 752690 w 900424"/>
                <a:gd name="connsiteY8" fmla="*/ 662789 h 897080"/>
                <a:gd name="connsiteX9" fmla="*/ 523025 w 900424"/>
                <a:gd name="connsiteY9" fmla="*/ 662789 h 897080"/>
                <a:gd name="connsiteX10" fmla="*/ 260828 w 900424"/>
                <a:gd name="connsiteY10" fmla="*/ 662789 h 897080"/>
                <a:gd name="connsiteX11" fmla="*/ 260828 w 900424"/>
                <a:gd name="connsiteY11" fmla="*/ 692301 h 897080"/>
                <a:gd name="connsiteX12" fmla="*/ 520342 w 900424"/>
                <a:gd name="connsiteY12" fmla="*/ 692301 h 897080"/>
                <a:gd name="connsiteX13" fmla="*/ 427300 w 900424"/>
                <a:gd name="connsiteY13" fmla="*/ 662789 h 897080"/>
                <a:gd name="connsiteX14" fmla="*/ 260828 w 900424"/>
                <a:gd name="connsiteY14" fmla="*/ 662789 h 897080"/>
                <a:gd name="connsiteX15" fmla="*/ 506777 w 900424"/>
                <a:gd name="connsiteY15" fmla="*/ 587471 h 897080"/>
                <a:gd name="connsiteX16" fmla="*/ 513144 w 900424"/>
                <a:gd name="connsiteY16" fmla="*/ 616983 h 897080"/>
                <a:gd name="connsiteX17" fmla="*/ 752690 w 900424"/>
                <a:gd name="connsiteY17" fmla="*/ 616983 h 897080"/>
                <a:gd name="connsiteX18" fmla="*/ 752690 w 900424"/>
                <a:gd name="connsiteY18" fmla="*/ 587471 h 897080"/>
                <a:gd name="connsiteX19" fmla="*/ 506777 w 900424"/>
                <a:gd name="connsiteY19" fmla="*/ 587471 h 897080"/>
                <a:gd name="connsiteX20" fmla="*/ 260828 w 900424"/>
                <a:gd name="connsiteY20" fmla="*/ 587471 h 897080"/>
                <a:gd name="connsiteX21" fmla="*/ 260828 w 900424"/>
                <a:gd name="connsiteY21" fmla="*/ 616983 h 897080"/>
                <a:gd name="connsiteX22" fmla="*/ 334546 w 900424"/>
                <a:gd name="connsiteY22" fmla="*/ 616983 h 897080"/>
                <a:gd name="connsiteX23" fmla="*/ 307478 w 900424"/>
                <a:gd name="connsiteY23" fmla="*/ 587471 h 897080"/>
                <a:gd name="connsiteX24" fmla="*/ 260828 w 900424"/>
                <a:gd name="connsiteY24" fmla="*/ 587471 h 897080"/>
                <a:gd name="connsiteX25" fmla="*/ 467940 w 900424"/>
                <a:gd name="connsiteY25" fmla="*/ 544863 h 897080"/>
                <a:gd name="connsiteX26" fmla="*/ 385032 w 900424"/>
                <a:gd name="connsiteY26" fmla="*/ 620125 h 897080"/>
                <a:gd name="connsiteX27" fmla="*/ 506739 w 900424"/>
                <a:gd name="connsiteY27" fmla="*/ 670589 h 897080"/>
                <a:gd name="connsiteX28" fmla="*/ 467940 w 900424"/>
                <a:gd name="connsiteY28" fmla="*/ 544863 h 897080"/>
                <a:gd name="connsiteX29" fmla="*/ 260828 w 900424"/>
                <a:gd name="connsiteY29" fmla="*/ 536610 h 897080"/>
                <a:gd name="connsiteX30" fmla="*/ 260828 w 900424"/>
                <a:gd name="connsiteY30" fmla="*/ 541666 h 897080"/>
                <a:gd name="connsiteX31" fmla="*/ 265465 w 900424"/>
                <a:gd name="connsiteY31" fmla="*/ 541666 h 897080"/>
                <a:gd name="connsiteX32" fmla="*/ 260828 w 900424"/>
                <a:gd name="connsiteY32" fmla="*/ 536610 h 897080"/>
                <a:gd name="connsiteX33" fmla="*/ 477023 w 900424"/>
                <a:gd name="connsiteY33" fmla="*/ 512155 h 897080"/>
                <a:gd name="connsiteX34" fmla="*/ 477810 w 900424"/>
                <a:gd name="connsiteY34" fmla="*/ 513012 h 897080"/>
                <a:gd name="connsiteX35" fmla="*/ 481962 w 900424"/>
                <a:gd name="connsiteY35" fmla="*/ 541666 h 897080"/>
                <a:gd name="connsiteX36" fmla="*/ 752690 w 900424"/>
                <a:gd name="connsiteY36" fmla="*/ 541666 h 897080"/>
                <a:gd name="connsiteX37" fmla="*/ 752690 w 900424"/>
                <a:gd name="connsiteY37" fmla="*/ 512155 h 897080"/>
                <a:gd name="connsiteX38" fmla="*/ 477023 w 900424"/>
                <a:gd name="connsiteY38" fmla="*/ 512155 h 897080"/>
                <a:gd name="connsiteX39" fmla="*/ 407941 w 900424"/>
                <a:gd name="connsiteY39" fmla="*/ 436837 h 897080"/>
                <a:gd name="connsiteX40" fmla="*/ 435010 w 900424"/>
                <a:gd name="connsiteY40" fmla="*/ 466349 h 897080"/>
                <a:gd name="connsiteX41" fmla="*/ 752690 w 900424"/>
                <a:gd name="connsiteY41" fmla="*/ 466349 h 897080"/>
                <a:gd name="connsiteX42" fmla="*/ 752690 w 900424"/>
                <a:gd name="connsiteY42" fmla="*/ 436837 h 897080"/>
                <a:gd name="connsiteX43" fmla="*/ 407941 w 900424"/>
                <a:gd name="connsiteY43" fmla="*/ 436837 h 897080"/>
                <a:gd name="connsiteX44" fmla="*/ 338860 w 900424"/>
                <a:gd name="connsiteY44" fmla="*/ 361519 h 897080"/>
                <a:gd name="connsiteX45" fmla="*/ 365929 w 900424"/>
                <a:gd name="connsiteY45" fmla="*/ 391031 h 897080"/>
                <a:gd name="connsiteX46" fmla="*/ 752690 w 900424"/>
                <a:gd name="connsiteY46" fmla="*/ 391031 h 897080"/>
                <a:gd name="connsiteX47" fmla="*/ 752690 w 900424"/>
                <a:gd name="connsiteY47" fmla="*/ 361519 h 897080"/>
                <a:gd name="connsiteX48" fmla="*/ 338860 w 900424"/>
                <a:gd name="connsiteY48" fmla="*/ 361519 h 897080"/>
                <a:gd name="connsiteX49" fmla="*/ 208773 w 900424"/>
                <a:gd name="connsiteY49" fmla="*/ 261390 h 897080"/>
                <a:gd name="connsiteX50" fmla="*/ 191984 w 900424"/>
                <a:gd name="connsiteY50" fmla="*/ 266028 h 897080"/>
                <a:gd name="connsiteX51" fmla="*/ 127335 w 900424"/>
                <a:gd name="connsiteY51" fmla="*/ 325324 h 897080"/>
                <a:gd name="connsiteX52" fmla="*/ 129474 w 900424"/>
                <a:gd name="connsiteY52" fmla="*/ 360103 h 897080"/>
                <a:gd name="connsiteX53" fmla="*/ 350534 w 900424"/>
                <a:gd name="connsiteY53" fmla="*/ 601119 h 897080"/>
                <a:gd name="connsiteX54" fmla="*/ 384998 w 900424"/>
                <a:gd name="connsiteY54" fmla="*/ 606249 h 897080"/>
                <a:gd name="connsiteX55" fmla="*/ 449647 w 900424"/>
                <a:gd name="connsiteY55" fmla="*/ 546953 h 897080"/>
                <a:gd name="connsiteX56" fmla="*/ 447509 w 900424"/>
                <a:gd name="connsiteY56" fmla="*/ 512175 h 897080"/>
                <a:gd name="connsiteX57" fmla="*/ 226448 w 900424"/>
                <a:gd name="connsiteY57" fmla="*/ 271158 h 897080"/>
                <a:gd name="connsiteX58" fmla="*/ 208773 w 900424"/>
                <a:gd name="connsiteY58" fmla="*/ 261390 h 897080"/>
                <a:gd name="connsiteX59" fmla="*/ 260828 w 900424"/>
                <a:gd name="connsiteY59" fmla="*/ 243676 h 897080"/>
                <a:gd name="connsiteX60" fmla="*/ 260828 w 900424"/>
                <a:gd name="connsiteY60" fmla="*/ 276442 h 897080"/>
                <a:gd name="connsiteX61" fmla="*/ 266867 w 900424"/>
                <a:gd name="connsiteY61" fmla="*/ 283025 h 897080"/>
                <a:gd name="connsiteX62" fmla="*/ 555945 w 900424"/>
                <a:gd name="connsiteY62" fmla="*/ 283025 h 897080"/>
                <a:gd name="connsiteX63" fmla="*/ 555945 w 900424"/>
                <a:gd name="connsiteY63" fmla="*/ 243676 h 897080"/>
                <a:gd name="connsiteX64" fmla="*/ 260828 w 900424"/>
                <a:gd name="connsiteY64" fmla="*/ 243676 h 897080"/>
                <a:gd name="connsiteX65" fmla="*/ 593007 w 900424"/>
                <a:gd name="connsiteY65" fmla="*/ 92545 h 897080"/>
                <a:gd name="connsiteX66" fmla="*/ 593004 w 900424"/>
                <a:gd name="connsiteY66" fmla="*/ 246254 h 897080"/>
                <a:gd name="connsiteX67" fmla="*/ 636152 w 900424"/>
                <a:gd name="connsiteY67" fmla="*/ 294792 h 897080"/>
                <a:gd name="connsiteX68" fmla="*/ 797949 w 900424"/>
                <a:gd name="connsiteY68" fmla="*/ 297488 h 897080"/>
                <a:gd name="connsiteX69" fmla="*/ 593007 w 900424"/>
                <a:gd name="connsiteY69" fmla="*/ 92545 h 897080"/>
                <a:gd name="connsiteX70" fmla="*/ 655342 w 900424"/>
                <a:gd name="connsiteY70" fmla="*/ 72904 h 897080"/>
                <a:gd name="connsiteX71" fmla="*/ 721150 w 900424"/>
                <a:gd name="connsiteY71" fmla="*/ 72904 h 897080"/>
                <a:gd name="connsiteX72" fmla="*/ 900424 w 900424"/>
                <a:gd name="connsiteY72" fmla="*/ 254516 h 897080"/>
                <a:gd name="connsiteX73" fmla="*/ 900424 w 900424"/>
                <a:gd name="connsiteY73" fmla="*/ 826972 h 897080"/>
                <a:gd name="connsiteX74" fmla="*/ 852052 w 900424"/>
                <a:gd name="connsiteY74" fmla="*/ 879012 h 897080"/>
                <a:gd name="connsiteX75" fmla="*/ 828360 w 900424"/>
                <a:gd name="connsiteY75" fmla="*/ 879012 h 897080"/>
                <a:gd name="connsiteX76" fmla="*/ 849187 w 900424"/>
                <a:gd name="connsiteY76" fmla="*/ 836923 h 897080"/>
                <a:gd name="connsiteX77" fmla="*/ 849187 w 900424"/>
                <a:gd name="connsiteY77" fmla="*/ 266749 h 897080"/>
                <a:gd name="connsiteX78" fmla="*/ 655342 w 900424"/>
                <a:gd name="connsiteY78" fmla="*/ 72904 h 897080"/>
                <a:gd name="connsiteX79" fmla="*/ 284672 w 900424"/>
                <a:gd name="connsiteY79" fmla="*/ 0 h 897080"/>
                <a:gd name="connsiteX80" fmla="*/ 306902 w 900424"/>
                <a:gd name="connsiteY80" fmla="*/ 0 h 897080"/>
                <a:gd name="connsiteX81" fmla="*/ 312459 w 900424"/>
                <a:gd name="connsiteY81" fmla="*/ 5557 h 897080"/>
                <a:gd name="connsiteX82" fmla="*/ 312459 w 900424"/>
                <a:gd name="connsiteY82" fmla="*/ 44590 h 897080"/>
                <a:gd name="connsiteX83" fmla="*/ 341829 w 900424"/>
                <a:gd name="connsiteY83" fmla="*/ 44590 h 897080"/>
                <a:gd name="connsiteX84" fmla="*/ 341829 w 900424"/>
                <a:gd name="connsiteY84" fmla="*/ 5557 h 897080"/>
                <a:gd name="connsiteX85" fmla="*/ 347386 w 900424"/>
                <a:gd name="connsiteY85" fmla="*/ 0 h 897080"/>
                <a:gd name="connsiteX86" fmla="*/ 369616 w 900424"/>
                <a:gd name="connsiteY86" fmla="*/ 0 h 897080"/>
                <a:gd name="connsiteX87" fmla="*/ 375173 w 900424"/>
                <a:gd name="connsiteY87" fmla="*/ 5557 h 897080"/>
                <a:gd name="connsiteX88" fmla="*/ 375173 w 900424"/>
                <a:gd name="connsiteY88" fmla="*/ 44590 h 897080"/>
                <a:gd name="connsiteX89" fmla="*/ 404543 w 900424"/>
                <a:gd name="connsiteY89" fmla="*/ 44590 h 897080"/>
                <a:gd name="connsiteX90" fmla="*/ 404543 w 900424"/>
                <a:gd name="connsiteY90" fmla="*/ 5557 h 897080"/>
                <a:gd name="connsiteX91" fmla="*/ 410100 w 900424"/>
                <a:gd name="connsiteY91" fmla="*/ 0 h 897080"/>
                <a:gd name="connsiteX92" fmla="*/ 432330 w 900424"/>
                <a:gd name="connsiteY92" fmla="*/ 0 h 897080"/>
                <a:gd name="connsiteX93" fmla="*/ 437887 w 900424"/>
                <a:gd name="connsiteY93" fmla="*/ 5557 h 897080"/>
                <a:gd name="connsiteX94" fmla="*/ 437887 w 900424"/>
                <a:gd name="connsiteY94" fmla="*/ 44590 h 897080"/>
                <a:gd name="connsiteX95" fmla="*/ 467255 w 900424"/>
                <a:gd name="connsiteY95" fmla="*/ 44590 h 897080"/>
                <a:gd name="connsiteX96" fmla="*/ 467255 w 900424"/>
                <a:gd name="connsiteY96" fmla="*/ 5557 h 897080"/>
                <a:gd name="connsiteX97" fmla="*/ 472813 w 900424"/>
                <a:gd name="connsiteY97" fmla="*/ 0 h 897080"/>
                <a:gd name="connsiteX98" fmla="*/ 495042 w 900424"/>
                <a:gd name="connsiteY98" fmla="*/ 0 h 897080"/>
                <a:gd name="connsiteX99" fmla="*/ 500600 w 900424"/>
                <a:gd name="connsiteY99" fmla="*/ 5557 h 897080"/>
                <a:gd name="connsiteX100" fmla="*/ 500600 w 900424"/>
                <a:gd name="connsiteY100" fmla="*/ 44590 h 897080"/>
                <a:gd name="connsiteX101" fmla="*/ 606532 w 900424"/>
                <a:gd name="connsiteY101" fmla="*/ 44590 h 897080"/>
                <a:gd name="connsiteX102" fmla="*/ 833814 w 900424"/>
                <a:gd name="connsiteY102" fmla="*/ 271872 h 897080"/>
                <a:gd name="connsiteX103" fmla="*/ 833814 w 900424"/>
                <a:gd name="connsiteY103" fmla="*/ 842046 h 897080"/>
                <a:gd name="connsiteX104" fmla="*/ 778780 w 900424"/>
                <a:gd name="connsiteY104" fmla="*/ 897080 h 897080"/>
                <a:gd name="connsiteX105" fmla="*/ 239864 w 900424"/>
                <a:gd name="connsiteY105" fmla="*/ 897080 h 897080"/>
                <a:gd name="connsiteX106" fmla="*/ 184830 w 900424"/>
                <a:gd name="connsiteY106" fmla="*/ 842046 h 897080"/>
                <a:gd name="connsiteX107" fmla="*/ 184830 w 900424"/>
                <a:gd name="connsiteY107" fmla="*/ 453750 h 897080"/>
                <a:gd name="connsiteX108" fmla="*/ 108913 w 900424"/>
                <a:gd name="connsiteY108" fmla="*/ 370979 h 897080"/>
                <a:gd name="connsiteX109" fmla="*/ 110701 w 900424"/>
                <a:gd name="connsiteY109" fmla="*/ 329567 h 897080"/>
                <a:gd name="connsiteX110" fmla="*/ 184830 w 900424"/>
                <a:gd name="connsiteY110" fmla="*/ 261577 h 897080"/>
                <a:gd name="connsiteX111" fmla="*/ 184830 w 900424"/>
                <a:gd name="connsiteY111" fmla="*/ 229235 h 897080"/>
                <a:gd name="connsiteX112" fmla="*/ 182259 w 900424"/>
                <a:gd name="connsiteY112" fmla="*/ 231595 h 897080"/>
                <a:gd name="connsiteX113" fmla="*/ 181841 w 900424"/>
                <a:gd name="connsiteY113" fmla="*/ 224803 h 897080"/>
                <a:gd name="connsiteX114" fmla="*/ 140694 w 900424"/>
                <a:gd name="connsiteY114" fmla="*/ 179942 h 897080"/>
                <a:gd name="connsiteX115" fmla="*/ 121321 w 900424"/>
                <a:gd name="connsiteY115" fmla="*/ 177057 h 897080"/>
                <a:gd name="connsiteX116" fmla="*/ 42515 w 900424"/>
                <a:gd name="connsiteY116" fmla="*/ 249335 h 897080"/>
                <a:gd name="connsiteX117" fmla="*/ 43718 w 900424"/>
                <a:gd name="connsiteY117" fmla="*/ 268885 h 897080"/>
                <a:gd name="connsiteX118" fmla="*/ 84866 w 900424"/>
                <a:gd name="connsiteY118" fmla="*/ 313747 h 897080"/>
                <a:gd name="connsiteX119" fmla="*/ 91596 w 900424"/>
                <a:gd name="connsiteY119" fmla="*/ 314749 h 897080"/>
                <a:gd name="connsiteX120" fmla="*/ 83614 w 900424"/>
                <a:gd name="connsiteY120" fmla="*/ 322070 h 897080"/>
                <a:gd name="connsiteX121" fmla="*/ 60335 w 900424"/>
                <a:gd name="connsiteY121" fmla="*/ 321065 h 897080"/>
                <a:gd name="connsiteX122" fmla="*/ 15793 w 900424"/>
                <a:gd name="connsiteY122" fmla="*/ 272501 h 897080"/>
                <a:gd name="connsiteX123" fmla="*/ 16799 w 900424"/>
                <a:gd name="connsiteY123" fmla="*/ 249222 h 897080"/>
                <a:gd name="connsiteX124" fmla="*/ 122114 w 900424"/>
                <a:gd name="connsiteY124" fmla="*/ 152628 h 897080"/>
                <a:gd name="connsiteX125" fmla="*/ 145393 w 900424"/>
                <a:gd name="connsiteY125" fmla="*/ 153633 h 897080"/>
                <a:gd name="connsiteX126" fmla="*/ 184830 w 900424"/>
                <a:gd name="connsiteY126" fmla="*/ 196630 h 897080"/>
                <a:gd name="connsiteX127" fmla="*/ 184830 w 900424"/>
                <a:gd name="connsiteY127" fmla="*/ 99625 h 897080"/>
                <a:gd name="connsiteX128" fmla="*/ 239864 w 900424"/>
                <a:gd name="connsiteY128" fmla="*/ 44590 h 897080"/>
                <a:gd name="connsiteX129" fmla="*/ 279115 w 900424"/>
                <a:gd name="connsiteY129" fmla="*/ 44590 h 897080"/>
                <a:gd name="connsiteX130" fmla="*/ 279115 w 900424"/>
                <a:gd name="connsiteY130" fmla="*/ 5557 h 897080"/>
                <a:gd name="connsiteX131" fmla="*/ 284672 w 900424"/>
                <a:gd name="connsiteY131" fmla="*/ 0 h 897080"/>
                <a:gd name="connsiteX132" fmla="*/ 0 w 900424"/>
                <a:gd name="connsiteY132" fmla="*/ 168855 h 897080"/>
                <a:gd name="connsiteX133" fmla="*/ 69385 w 900424"/>
                <a:gd name="connsiteY133" fmla="*/ 71219 h 897080"/>
                <a:gd name="connsiteX134" fmla="*/ 0 w 900424"/>
                <a:gd name="connsiteY134" fmla="*/ 168855 h 897080"/>
                <a:gd name="connsiteX0" fmla="*/ 249370 w 888966"/>
                <a:gd name="connsiteY0" fmla="*/ 738104 h 897080"/>
                <a:gd name="connsiteX1" fmla="*/ 249370 w 888966"/>
                <a:gd name="connsiteY1" fmla="*/ 767616 h 897080"/>
                <a:gd name="connsiteX2" fmla="*/ 741232 w 888966"/>
                <a:gd name="connsiteY2" fmla="*/ 767616 h 897080"/>
                <a:gd name="connsiteX3" fmla="*/ 741232 w 888966"/>
                <a:gd name="connsiteY3" fmla="*/ 738104 h 897080"/>
                <a:gd name="connsiteX4" fmla="*/ 249370 w 888966"/>
                <a:gd name="connsiteY4" fmla="*/ 738104 h 897080"/>
                <a:gd name="connsiteX5" fmla="*/ 511567 w 888966"/>
                <a:gd name="connsiteY5" fmla="*/ 662789 h 897080"/>
                <a:gd name="connsiteX6" fmla="*/ 517934 w 888966"/>
                <a:gd name="connsiteY6" fmla="*/ 692301 h 897080"/>
                <a:gd name="connsiteX7" fmla="*/ 741232 w 888966"/>
                <a:gd name="connsiteY7" fmla="*/ 692301 h 897080"/>
                <a:gd name="connsiteX8" fmla="*/ 741232 w 888966"/>
                <a:gd name="connsiteY8" fmla="*/ 662789 h 897080"/>
                <a:gd name="connsiteX9" fmla="*/ 511567 w 888966"/>
                <a:gd name="connsiteY9" fmla="*/ 662789 h 897080"/>
                <a:gd name="connsiteX10" fmla="*/ 249370 w 888966"/>
                <a:gd name="connsiteY10" fmla="*/ 662789 h 897080"/>
                <a:gd name="connsiteX11" fmla="*/ 249370 w 888966"/>
                <a:gd name="connsiteY11" fmla="*/ 692301 h 897080"/>
                <a:gd name="connsiteX12" fmla="*/ 508884 w 888966"/>
                <a:gd name="connsiteY12" fmla="*/ 692301 h 897080"/>
                <a:gd name="connsiteX13" fmla="*/ 415842 w 888966"/>
                <a:gd name="connsiteY13" fmla="*/ 662789 h 897080"/>
                <a:gd name="connsiteX14" fmla="*/ 249370 w 888966"/>
                <a:gd name="connsiteY14" fmla="*/ 662789 h 897080"/>
                <a:gd name="connsiteX15" fmla="*/ 495319 w 888966"/>
                <a:gd name="connsiteY15" fmla="*/ 587471 h 897080"/>
                <a:gd name="connsiteX16" fmla="*/ 501686 w 888966"/>
                <a:gd name="connsiteY16" fmla="*/ 616983 h 897080"/>
                <a:gd name="connsiteX17" fmla="*/ 741232 w 888966"/>
                <a:gd name="connsiteY17" fmla="*/ 616983 h 897080"/>
                <a:gd name="connsiteX18" fmla="*/ 741232 w 888966"/>
                <a:gd name="connsiteY18" fmla="*/ 587471 h 897080"/>
                <a:gd name="connsiteX19" fmla="*/ 495319 w 888966"/>
                <a:gd name="connsiteY19" fmla="*/ 587471 h 897080"/>
                <a:gd name="connsiteX20" fmla="*/ 249370 w 888966"/>
                <a:gd name="connsiteY20" fmla="*/ 587471 h 897080"/>
                <a:gd name="connsiteX21" fmla="*/ 249370 w 888966"/>
                <a:gd name="connsiteY21" fmla="*/ 616983 h 897080"/>
                <a:gd name="connsiteX22" fmla="*/ 323088 w 888966"/>
                <a:gd name="connsiteY22" fmla="*/ 616983 h 897080"/>
                <a:gd name="connsiteX23" fmla="*/ 296020 w 888966"/>
                <a:gd name="connsiteY23" fmla="*/ 587471 h 897080"/>
                <a:gd name="connsiteX24" fmla="*/ 249370 w 888966"/>
                <a:gd name="connsiteY24" fmla="*/ 587471 h 897080"/>
                <a:gd name="connsiteX25" fmla="*/ 456482 w 888966"/>
                <a:gd name="connsiteY25" fmla="*/ 544863 h 897080"/>
                <a:gd name="connsiteX26" fmla="*/ 373574 w 888966"/>
                <a:gd name="connsiteY26" fmla="*/ 620125 h 897080"/>
                <a:gd name="connsiteX27" fmla="*/ 495281 w 888966"/>
                <a:gd name="connsiteY27" fmla="*/ 670589 h 897080"/>
                <a:gd name="connsiteX28" fmla="*/ 456482 w 888966"/>
                <a:gd name="connsiteY28" fmla="*/ 544863 h 897080"/>
                <a:gd name="connsiteX29" fmla="*/ 249370 w 888966"/>
                <a:gd name="connsiteY29" fmla="*/ 536610 h 897080"/>
                <a:gd name="connsiteX30" fmla="*/ 249370 w 888966"/>
                <a:gd name="connsiteY30" fmla="*/ 541666 h 897080"/>
                <a:gd name="connsiteX31" fmla="*/ 254007 w 888966"/>
                <a:gd name="connsiteY31" fmla="*/ 541666 h 897080"/>
                <a:gd name="connsiteX32" fmla="*/ 249370 w 888966"/>
                <a:gd name="connsiteY32" fmla="*/ 536610 h 897080"/>
                <a:gd name="connsiteX33" fmla="*/ 465565 w 888966"/>
                <a:gd name="connsiteY33" fmla="*/ 512155 h 897080"/>
                <a:gd name="connsiteX34" fmla="*/ 466352 w 888966"/>
                <a:gd name="connsiteY34" fmla="*/ 513012 h 897080"/>
                <a:gd name="connsiteX35" fmla="*/ 470504 w 888966"/>
                <a:gd name="connsiteY35" fmla="*/ 541666 h 897080"/>
                <a:gd name="connsiteX36" fmla="*/ 741232 w 888966"/>
                <a:gd name="connsiteY36" fmla="*/ 541666 h 897080"/>
                <a:gd name="connsiteX37" fmla="*/ 741232 w 888966"/>
                <a:gd name="connsiteY37" fmla="*/ 512155 h 897080"/>
                <a:gd name="connsiteX38" fmla="*/ 465565 w 888966"/>
                <a:gd name="connsiteY38" fmla="*/ 512155 h 897080"/>
                <a:gd name="connsiteX39" fmla="*/ 396483 w 888966"/>
                <a:gd name="connsiteY39" fmla="*/ 436837 h 897080"/>
                <a:gd name="connsiteX40" fmla="*/ 423552 w 888966"/>
                <a:gd name="connsiteY40" fmla="*/ 466349 h 897080"/>
                <a:gd name="connsiteX41" fmla="*/ 741232 w 888966"/>
                <a:gd name="connsiteY41" fmla="*/ 466349 h 897080"/>
                <a:gd name="connsiteX42" fmla="*/ 741232 w 888966"/>
                <a:gd name="connsiteY42" fmla="*/ 436837 h 897080"/>
                <a:gd name="connsiteX43" fmla="*/ 396483 w 888966"/>
                <a:gd name="connsiteY43" fmla="*/ 436837 h 897080"/>
                <a:gd name="connsiteX44" fmla="*/ 327402 w 888966"/>
                <a:gd name="connsiteY44" fmla="*/ 361519 h 897080"/>
                <a:gd name="connsiteX45" fmla="*/ 354471 w 888966"/>
                <a:gd name="connsiteY45" fmla="*/ 391031 h 897080"/>
                <a:gd name="connsiteX46" fmla="*/ 741232 w 888966"/>
                <a:gd name="connsiteY46" fmla="*/ 391031 h 897080"/>
                <a:gd name="connsiteX47" fmla="*/ 741232 w 888966"/>
                <a:gd name="connsiteY47" fmla="*/ 361519 h 897080"/>
                <a:gd name="connsiteX48" fmla="*/ 327402 w 888966"/>
                <a:gd name="connsiteY48" fmla="*/ 361519 h 897080"/>
                <a:gd name="connsiteX49" fmla="*/ 197315 w 888966"/>
                <a:gd name="connsiteY49" fmla="*/ 261390 h 897080"/>
                <a:gd name="connsiteX50" fmla="*/ 180526 w 888966"/>
                <a:gd name="connsiteY50" fmla="*/ 266028 h 897080"/>
                <a:gd name="connsiteX51" fmla="*/ 115877 w 888966"/>
                <a:gd name="connsiteY51" fmla="*/ 325324 h 897080"/>
                <a:gd name="connsiteX52" fmla="*/ 118016 w 888966"/>
                <a:gd name="connsiteY52" fmla="*/ 360103 h 897080"/>
                <a:gd name="connsiteX53" fmla="*/ 339076 w 888966"/>
                <a:gd name="connsiteY53" fmla="*/ 601119 h 897080"/>
                <a:gd name="connsiteX54" fmla="*/ 373540 w 888966"/>
                <a:gd name="connsiteY54" fmla="*/ 606249 h 897080"/>
                <a:gd name="connsiteX55" fmla="*/ 438189 w 888966"/>
                <a:gd name="connsiteY55" fmla="*/ 546953 h 897080"/>
                <a:gd name="connsiteX56" fmla="*/ 436051 w 888966"/>
                <a:gd name="connsiteY56" fmla="*/ 512175 h 897080"/>
                <a:gd name="connsiteX57" fmla="*/ 214990 w 888966"/>
                <a:gd name="connsiteY57" fmla="*/ 271158 h 897080"/>
                <a:gd name="connsiteX58" fmla="*/ 197315 w 888966"/>
                <a:gd name="connsiteY58" fmla="*/ 261390 h 897080"/>
                <a:gd name="connsiteX59" fmla="*/ 249370 w 888966"/>
                <a:gd name="connsiteY59" fmla="*/ 243676 h 897080"/>
                <a:gd name="connsiteX60" fmla="*/ 249370 w 888966"/>
                <a:gd name="connsiteY60" fmla="*/ 276442 h 897080"/>
                <a:gd name="connsiteX61" fmla="*/ 255409 w 888966"/>
                <a:gd name="connsiteY61" fmla="*/ 283025 h 897080"/>
                <a:gd name="connsiteX62" fmla="*/ 544487 w 888966"/>
                <a:gd name="connsiteY62" fmla="*/ 283025 h 897080"/>
                <a:gd name="connsiteX63" fmla="*/ 544487 w 888966"/>
                <a:gd name="connsiteY63" fmla="*/ 243676 h 897080"/>
                <a:gd name="connsiteX64" fmla="*/ 249370 w 888966"/>
                <a:gd name="connsiteY64" fmla="*/ 243676 h 897080"/>
                <a:gd name="connsiteX65" fmla="*/ 581549 w 888966"/>
                <a:gd name="connsiteY65" fmla="*/ 92545 h 897080"/>
                <a:gd name="connsiteX66" fmla="*/ 581546 w 888966"/>
                <a:gd name="connsiteY66" fmla="*/ 246254 h 897080"/>
                <a:gd name="connsiteX67" fmla="*/ 624694 w 888966"/>
                <a:gd name="connsiteY67" fmla="*/ 294792 h 897080"/>
                <a:gd name="connsiteX68" fmla="*/ 786491 w 888966"/>
                <a:gd name="connsiteY68" fmla="*/ 297488 h 897080"/>
                <a:gd name="connsiteX69" fmla="*/ 581549 w 888966"/>
                <a:gd name="connsiteY69" fmla="*/ 92545 h 897080"/>
                <a:gd name="connsiteX70" fmla="*/ 643884 w 888966"/>
                <a:gd name="connsiteY70" fmla="*/ 72904 h 897080"/>
                <a:gd name="connsiteX71" fmla="*/ 709692 w 888966"/>
                <a:gd name="connsiteY71" fmla="*/ 72904 h 897080"/>
                <a:gd name="connsiteX72" fmla="*/ 888966 w 888966"/>
                <a:gd name="connsiteY72" fmla="*/ 254516 h 897080"/>
                <a:gd name="connsiteX73" fmla="*/ 888966 w 888966"/>
                <a:gd name="connsiteY73" fmla="*/ 826972 h 897080"/>
                <a:gd name="connsiteX74" fmla="*/ 840594 w 888966"/>
                <a:gd name="connsiteY74" fmla="*/ 879012 h 897080"/>
                <a:gd name="connsiteX75" fmla="*/ 816902 w 888966"/>
                <a:gd name="connsiteY75" fmla="*/ 879012 h 897080"/>
                <a:gd name="connsiteX76" fmla="*/ 837729 w 888966"/>
                <a:gd name="connsiteY76" fmla="*/ 836923 h 897080"/>
                <a:gd name="connsiteX77" fmla="*/ 837729 w 888966"/>
                <a:gd name="connsiteY77" fmla="*/ 266749 h 897080"/>
                <a:gd name="connsiteX78" fmla="*/ 643884 w 888966"/>
                <a:gd name="connsiteY78" fmla="*/ 72904 h 897080"/>
                <a:gd name="connsiteX79" fmla="*/ 273214 w 888966"/>
                <a:gd name="connsiteY79" fmla="*/ 0 h 897080"/>
                <a:gd name="connsiteX80" fmla="*/ 295444 w 888966"/>
                <a:gd name="connsiteY80" fmla="*/ 0 h 897080"/>
                <a:gd name="connsiteX81" fmla="*/ 301001 w 888966"/>
                <a:gd name="connsiteY81" fmla="*/ 5557 h 897080"/>
                <a:gd name="connsiteX82" fmla="*/ 301001 w 888966"/>
                <a:gd name="connsiteY82" fmla="*/ 44590 h 897080"/>
                <a:gd name="connsiteX83" fmla="*/ 330371 w 888966"/>
                <a:gd name="connsiteY83" fmla="*/ 44590 h 897080"/>
                <a:gd name="connsiteX84" fmla="*/ 330371 w 888966"/>
                <a:gd name="connsiteY84" fmla="*/ 5557 h 897080"/>
                <a:gd name="connsiteX85" fmla="*/ 335928 w 888966"/>
                <a:gd name="connsiteY85" fmla="*/ 0 h 897080"/>
                <a:gd name="connsiteX86" fmla="*/ 358158 w 888966"/>
                <a:gd name="connsiteY86" fmla="*/ 0 h 897080"/>
                <a:gd name="connsiteX87" fmla="*/ 363715 w 888966"/>
                <a:gd name="connsiteY87" fmla="*/ 5557 h 897080"/>
                <a:gd name="connsiteX88" fmla="*/ 363715 w 888966"/>
                <a:gd name="connsiteY88" fmla="*/ 44590 h 897080"/>
                <a:gd name="connsiteX89" fmla="*/ 393085 w 888966"/>
                <a:gd name="connsiteY89" fmla="*/ 44590 h 897080"/>
                <a:gd name="connsiteX90" fmla="*/ 393085 w 888966"/>
                <a:gd name="connsiteY90" fmla="*/ 5557 h 897080"/>
                <a:gd name="connsiteX91" fmla="*/ 398642 w 888966"/>
                <a:gd name="connsiteY91" fmla="*/ 0 h 897080"/>
                <a:gd name="connsiteX92" fmla="*/ 420872 w 888966"/>
                <a:gd name="connsiteY92" fmla="*/ 0 h 897080"/>
                <a:gd name="connsiteX93" fmla="*/ 426429 w 888966"/>
                <a:gd name="connsiteY93" fmla="*/ 5557 h 897080"/>
                <a:gd name="connsiteX94" fmla="*/ 426429 w 888966"/>
                <a:gd name="connsiteY94" fmla="*/ 44590 h 897080"/>
                <a:gd name="connsiteX95" fmla="*/ 455797 w 888966"/>
                <a:gd name="connsiteY95" fmla="*/ 44590 h 897080"/>
                <a:gd name="connsiteX96" fmla="*/ 455797 w 888966"/>
                <a:gd name="connsiteY96" fmla="*/ 5557 h 897080"/>
                <a:gd name="connsiteX97" fmla="*/ 461355 w 888966"/>
                <a:gd name="connsiteY97" fmla="*/ 0 h 897080"/>
                <a:gd name="connsiteX98" fmla="*/ 483584 w 888966"/>
                <a:gd name="connsiteY98" fmla="*/ 0 h 897080"/>
                <a:gd name="connsiteX99" fmla="*/ 489142 w 888966"/>
                <a:gd name="connsiteY99" fmla="*/ 5557 h 897080"/>
                <a:gd name="connsiteX100" fmla="*/ 489142 w 888966"/>
                <a:gd name="connsiteY100" fmla="*/ 44590 h 897080"/>
                <a:gd name="connsiteX101" fmla="*/ 595074 w 888966"/>
                <a:gd name="connsiteY101" fmla="*/ 44590 h 897080"/>
                <a:gd name="connsiteX102" fmla="*/ 822356 w 888966"/>
                <a:gd name="connsiteY102" fmla="*/ 271872 h 897080"/>
                <a:gd name="connsiteX103" fmla="*/ 822356 w 888966"/>
                <a:gd name="connsiteY103" fmla="*/ 842046 h 897080"/>
                <a:gd name="connsiteX104" fmla="*/ 767322 w 888966"/>
                <a:gd name="connsiteY104" fmla="*/ 897080 h 897080"/>
                <a:gd name="connsiteX105" fmla="*/ 228406 w 888966"/>
                <a:gd name="connsiteY105" fmla="*/ 897080 h 897080"/>
                <a:gd name="connsiteX106" fmla="*/ 173372 w 888966"/>
                <a:gd name="connsiteY106" fmla="*/ 842046 h 897080"/>
                <a:gd name="connsiteX107" fmla="*/ 173372 w 888966"/>
                <a:gd name="connsiteY107" fmla="*/ 453750 h 897080"/>
                <a:gd name="connsiteX108" fmla="*/ 97455 w 888966"/>
                <a:gd name="connsiteY108" fmla="*/ 370979 h 897080"/>
                <a:gd name="connsiteX109" fmla="*/ 99243 w 888966"/>
                <a:gd name="connsiteY109" fmla="*/ 329567 h 897080"/>
                <a:gd name="connsiteX110" fmla="*/ 173372 w 888966"/>
                <a:gd name="connsiteY110" fmla="*/ 261577 h 897080"/>
                <a:gd name="connsiteX111" fmla="*/ 173372 w 888966"/>
                <a:gd name="connsiteY111" fmla="*/ 229235 h 897080"/>
                <a:gd name="connsiteX112" fmla="*/ 170801 w 888966"/>
                <a:gd name="connsiteY112" fmla="*/ 231595 h 897080"/>
                <a:gd name="connsiteX113" fmla="*/ 170383 w 888966"/>
                <a:gd name="connsiteY113" fmla="*/ 224803 h 897080"/>
                <a:gd name="connsiteX114" fmla="*/ 129236 w 888966"/>
                <a:gd name="connsiteY114" fmla="*/ 179942 h 897080"/>
                <a:gd name="connsiteX115" fmla="*/ 109863 w 888966"/>
                <a:gd name="connsiteY115" fmla="*/ 177057 h 897080"/>
                <a:gd name="connsiteX116" fmla="*/ 31057 w 888966"/>
                <a:gd name="connsiteY116" fmla="*/ 249335 h 897080"/>
                <a:gd name="connsiteX117" fmla="*/ 32260 w 888966"/>
                <a:gd name="connsiteY117" fmla="*/ 268885 h 897080"/>
                <a:gd name="connsiteX118" fmla="*/ 73408 w 888966"/>
                <a:gd name="connsiteY118" fmla="*/ 313747 h 897080"/>
                <a:gd name="connsiteX119" fmla="*/ 80138 w 888966"/>
                <a:gd name="connsiteY119" fmla="*/ 314749 h 897080"/>
                <a:gd name="connsiteX120" fmla="*/ 72156 w 888966"/>
                <a:gd name="connsiteY120" fmla="*/ 322070 h 897080"/>
                <a:gd name="connsiteX121" fmla="*/ 48877 w 888966"/>
                <a:gd name="connsiteY121" fmla="*/ 321065 h 897080"/>
                <a:gd name="connsiteX122" fmla="*/ 4335 w 888966"/>
                <a:gd name="connsiteY122" fmla="*/ 272501 h 897080"/>
                <a:gd name="connsiteX123" fmla="*/ 5341 w 888966"/>
                <a:gd name="connsiteY123" fmla="*/ 249222 h 897080"/>
                <a:gd name="connsiteX124" fmla="*/ 110656 w 888966"/>
                <a:gd name="connsiteY124" fmla="*/ 152628 h 897080"/>
                <a:gd name="connsiteX125" fmla="*/ 133935 w 888966"/>
                <a:gd name="connsiteY125" fmla="*/ 153633 h 897080"/>
                <a:gd name="connsiteX126" fmla="*/ 173372 w 888966"/>
                <a:gd name="connsiteY126" fmla="*/ 196630 h 897080"/>
                <a:gd name="connsiteX127" fmla="*/ 173372 w 888966"/>
                <a:gd name="connsiteY127" fmla="*/ 99625 h 897080"/>
                <a:gd name="connsiteX128" fmla="*/ 228406 w 888966"/>
                <a:gd name="connsiteY128" fmla="*/ 44590 h 897080"/>
                <a:gd name="connsiteX129" fmla="*/ 267657 w 888966"/>
                <a:gd name="connsiteY129" fmla="*/ 44590 h 897080"/>
                <a:gd name="connsiteX130" fmla="*/ 267657 w 888966"/>
                <a:gd name="connsiteY130" fmla="*/ 5557 h 897080"/>
                <a:gd name="connsiteX131" fmla="*/ 273214 w 888966"/>
                <a:gd name="connsiteY131" fmla="*/ 0 h 89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88966" h="897080">
                  <a:moveTo>
                    <a:pt x="249370" y="738104"/>
                  </a:moveTo>
                  <a:lnTo>
                    <a:pt x="249370" y="767616"/>
                  </a:lnTo>
                  <a:lnTo>
                    <a:pt x="741232" y="767616"/>
                  </a:lnTo>
                  <a:lnTo>
                    <a:pt x="741232" y="738104"/>
                  </a:lnTo>
                  <a:lnTo>
                    <a:pt x="249370" y="738104"/>
                  </a:lnTo>
                  <a:close/>
                  <a:moveTo>
                    <a:pt x="511567" y="662789"/>
                  </a:moveTo>
                  <a:lnTo>
                    <a:pt x="517934" y="692301"/>
                  </a:lnTo>
                  <a:lnTo>
                    <a:pt x="741232" y="692301"/>
                  </a:lnTo>
                  <a:lnTo>
                    <a:pt x="741232" y="662789"/>
                  </a:lnTo>
                  <a:lnTo>
                    <a:pt x="511567" y="662789"/>
                  </a:lnTo>
                  <a:close/>
                  <a:moveTo>
                    <a:pt x="249370" y="662789"/>
                  </a:moveTo>
                  <a:lnTo>
                    <a:pt x="249370" y="692301"/>
                  </a:lnTo>
                  <a:lnTo>
                    <a:pt x="508884" y="692301"/>
                  </a:lnTo>
                  <a:lnTo>
                    <a:pt x="415842" y="662789"/>
                  </a:lnTo>
                  <a:lnTo>
                    <a:pt x="249370" y="662789"/>
                  </a:lnTo>
                  <a:close/>
                  <a:moveTo>
                    <a:pt x="495319" y="587471"/>
                  </a:moveTo>
                  <a:lnTo>
                    <a:pt x="501686" y="616983"/>
                  </a:lnTo>
                  <a:lnTo>
                    <a:pt x="741232" y="616983"/>
                  </a:lnTo>
                  <a:lnTo>
                    <a:pt x="741232" y="587471"/>
                  </a:lnTo>
                  <a:lnTo>
                    <a:pt x="495319" y="587471"/>
                  </a:lnTo>
                  <a:close/>
                  <a:moveTo>
                    <a:pt x="249370" y="587471"/>
                  </a:moveTo>
                  <a:lnTo>
                    <a:pt x="249370" y="616983"/>
                  </a:lnTo>
                  <a:lnTo>
                    <a:pt x="323088" y="616983"/>
                  </a:lnTo>
                  <a:lnTo>
                    <a:pt x="296020" y="587471"/>
                  </a:lnTo>
                  <a:lnTo>
                    <a:pt x="249370" y="587471"/>
                  </a:lnTo>
                  <a:close/>
                  <a:moveTo>
                    <a:pt x="456482" y="544863"/>
                  </a:moveTo>
                  <a:lnTo>
                    <a:pt x="373574" y="620125"/>
                  </a:lnTo>
                  <a:lnTo>
                    <a:pt x="495281" y="670589"/>
                  </a:lnTo>
                  <a:lnTo>
                    <a:pt x="456482" y="544863"/>
                  </a:lnTo>
                  <a:close/>
                  <a:moveTo>
                    <a:pt x="249370" y="536610"/>
                  </a:moveTo>
                  <a:lnTo>
                    <a:pt x="249370" y="541666"/>
                  </a:lnTo>
                  <a:lnTo>
                    <a:pt x="254007" y="541666"/>
                  </a:lnTo>
                  <a:lnTo>
                    <a:pt x="249370" y="536610"/>
                  </a:lnTo>
                  <a:close/>
                  <a:moveTo>
                    <a:pt x="465565" y="512155"/>
                  </a:moveTo>
                  <a:lnTo>
                    <a:pt x="466352" y="513012"/>
                  </a:lnTo>
                  <a:cubicBezTo>
                    <a:pt x="473866" y="521204"/>
                    <a:pt x="475841" y="532516"/>
                    <a:pt x="470504" y="541666"/>
                  </a:cubicBezTo>
                  <a:lnTo>
                    <a:pt x="741232" y="541666"/>
                  </a:lnTo>
                  <a:lnTo>
                    <a:pt x="741232" y="512155"/>
                  </a:lnTo>
                  <a:lnTo>
                    <a:pt x="465565" y="512155"/>
                  </a:lnTo>
                  <a:close/>
                  <a:moveTo>
                    <a:pt x="396483" y="436837"/>
                  </a:moveTo>
                  <a:lnTo>
                    <a:pt x="423552" y="466349"/>
                  </a:lnTo>
                  <a:lnTo>
                    <a:pt x="741232" y="466349"/>
                  </a:lnTo>
                  <a:lnTo>
                    <a:pt x="741232" y="436837"/>
                  </a:lnTo>
                  <a:lnTo>
                    <a:pt x="396483" y="436837"/>
                  </a:lnTo>
                  <a:close/>
                  <a:moveTo>
                    <a:pt x="327402" y="361519"/>
                  </a:moveTo>
                  <a:lnTo>
                    <a:pt x="354471" y="391031"/>
                  </a:lnTo>
                  <a:lnTo>
                    <a:pt x="741232" y="391031"/>
                  </a:lnTo>
                  <a:lnTo>
                    <a:pt x="741232" y="361519"/>
                  </a:lnTo>
                  <a:lnTo>
                    <a:pt x="327402" y="361519"/>
                  </a:lnTo>
                  <a:close/>
                  <a:moveTo>
                    <a:pt x="197315" y="261390"/>
                  </a:moveTo>
                  <a:cubicBezTo>
                    <a:pt x="191078" y="260462"/>
                    <a:pt x="184990" y="261934"/>
                    <a:pt x="180526" y="266028"/>
                  </a:cubicBezTo>
                  <a:lnTo>
                    <a:pt x="115877" y="325324"/>
                  </a:lnTo>
                  <a:cubicBezTo>
                    <a:pt x="106950" y="333512"/>
                    <a:pt x="107908" y="349083"/>
                    <a:pt x="118016" y="360103"/>
                  </a:cubicBezTo>
                  <a:lnTo>
                    <a:pt x="339076" y="601119"/>
                  </a:lnTo>
                  <a:cubicBezTo>
                    <a:pt x="349185" y="612140"/>
                    <a:pt x="364614" y="614437"/>
                    <a:pt x="373540" y="606249"/>
                  </a:cubicBezTo>
                  <a:lnTo>
                    <a:pt x="438189" y="546953"/>
                  </a:lnTo>
                  <a:cubicBezTo>
                    <a:pt x="447116" y="538766"/>
                    <a:pt x="446158" y="523195"/>
                    <a:pt x="436051" y="512175"/>
                  </a:cubicBezTo>
                  <a:lnTo>
                    <a:pt x="214990" y="271158"/>
                  </a:lnTo>
                  <a:cubicBezTo>
                    <a:pt x="209936" y="265648"/>
                    <a:pt x="203552" y="262320"/>
                    <a:pt x="197315" y="261390"/>
                  </a:cubicBezTo>
                  <a:close/>
                  <a:moveTo>
                    <a:pt x="249370" y="243676"/>
                  </a:moveTo>
                  <a:lnTo>
                    <a:pt x="249370" y="276442"/>
                  </a:lnTo>
                  <a:lnTo>
                    <a:pt x="255409" y="283025"/>
                  </a:lnTo>
                  <a:lnTo>
                    <a:pt x="544487" y="283025"/>
                  </a:lnTo>
                  <a:lnTo>
                    <a:pt x="544487" y="243676"/>
                  </a:lnTo>
                  <a:lnTo>
                    <a:pt x="249370" y="243676"/>
                  </a:lnTo>
                  <a:close/>
                  <a:moveTo>
                    <a:pt x="581549" y="92545"/>
                  </a:moveTo>
                  <a:cubicBezTo>
                    <a:pt x="581549" y="143782"/>
                    <a:pt x="581546" y="195017"/>
                    <a:pt x="581546" y="246254"/>
                  </a:cubicBezTo>
                  <a:cubicBezTo>
                    <a:pt x="580561" y="275242"/>
                    <a:pt x="607752" y="291422"/>
                    <a:pt x="624694" y="294792"/>
                  </a:cubicBezTo>
                  <a:lnTo>
                    <a:pt x="786491" y="297488"/>
                  </a:lnTo>
                  <a:lnTo>
                    <a:pt x="581549" y="92545"/>
                  </a:lnTo>
                  <a:close/>
                  <a:moveTo>
                    <a:pt x="643884" y="72904"/>
                  </a:moveTo>
                  <a:lnTo>
                    <a:pt x="709692" y="72904"/>
                  </a:lnTo>
                  <a:lnTo>
                    <a:pt x="888966" y="254516"/>
                  </a:lnTo>
                  <a:lnTo>
                    <a:pt x="888966" y="826972"/>
                  </a:lnTo>
                  <a:cubicBezTo>
                    <a:pt x="888966" y="855713"/>
                    <a:pt x="867310" y="879012"/>
                    <a:pt x="840594" y="879012"/>
                  </a:cubicBezTo>
                  <a:lnTo>
                    <a:pt x="816902" y="879012"/>
                  </a:lnTo>
                  <a:cubicBezTo>
                    <a:pt x="829807" y="869541"/>
                    <a:pt x="837729" y="854157"/>
                    <a:pt x="837729" y="836923"/>
                  </a:cubicBezTo>
                  <a:lnTo>
                    <a:pt x="837729" y="266749"/>
                  </a:lnTo>
                  <a:lnTo>
                    <a:pt x="643884" y="72904"/>
                  </a:lnTo>
                  <a:close/>
                  <a:moveTo>
                    <a:pt x="273214" y="0"/>
                  </a:moveTo>
                  <a:lnTo>
                    <a:pt x="295444" y="0"/>
                  </a:lnTo>
                  <a:cubicBezTo>
                    <a:pt x="298513" y="0"/>
                    <a:pt x="301001" y="2488"/>
                    <a:pt x="301001" y="5557"/>
                  </a:cubicBezTo>
                  <a:lnTo>
                    <a:pt x="301001" y="44590"/>
                  </a:lnTo>
                  <a:lnTo>
                    <a:pt x="330371" y="44590"/>
                  </a:lnTo>
                  <a:lnTo>
                    <a:pt x="330371" y="5557"/>
                  </a:lnTo>
                  <a:lnTo>
                    <a:pt x="335928" y="0"/>
                  </a:lnTo>
                  <a:lnTo>
                    <a:pt x="358158" y="0"/>
                  </a:lnTo>
                  <a:cubicBezTo>
                    <a:pt x="361227" y="0"/>
                    <a:pt x="363715" y="2488"/>
                    <a:pt x="363715" y="5557"/>
                  </a:cubicBezTo>
                  <a:lnTo>
                    <a:pt x="363715" y="44590"/>
                  </a:lnTo>
                  <a:lnTo>
                    <a:pt x="393085" y="44590"/>
                  </a:lnTo>
                  <a:lnTo>
                    <a:pt x="393085" y="5557"/>
                  </a:lnTo>
                  <a:lnTo>
                    <a:pt x="398642" y="0"/>
                  </a:lnTo>
                  <a:lnTo>
                    <a:pt x="420872" y="0"/>
                  </a:lnTo>
                  <a:cubicBezTo>
                    <a:pt x="423941" y="0"/>
                    <a:pt x="426429" y="2488"/>
                    <a:pt x="426429" y="5557"/>
                  </a:cubicBezTo>
                  <a:lnTo>
                    <a:pt x="426429" y="44590"/>
                  </a:lnTo>
                  <a:lnTo>
                    <a:pt x="455797" y="44590"/>
                  </a:lnTo>
                  <a:lnTo>
                    <a:pt x="455797" y="5557"/>
                  </a:lnTo>
                  <a:lnTo>
                    <a:pt x="461355" y="0"/>
                  </a:lnTo>
                  <a:lnTo>
                    <a:pt x="483584" y="0"/>
                  </a:lnTo>
                  <a:cubicBezTo>
                    <a:pt x="486654" y="0"/>
                    <a:pt x="489142" y="2488"/>
                    <a:pt x="489142" y="5557"/>
                  </a:cubicBezTo>
                  <a:lnTo>
                    <a:pt x="489142" y="44590"/>
                  </a:lnTo>
                  <a:lnTo>
                    <a:pt x="595074" y="44590"/>
                  </a:lnTo>
                  <a:lnTo>
                    <a:pt x="822356" y="271872"/>
                  </a:lnTo>
                  <a:lnTo>
                    <a:pt x="822356" y="842046"/>
                  </a:lnTo>
                  <a:cubicBezTo>
                    <a:pt x="822356" y="872441"/>
                    <a:pt x="797716" y="897080"/>
                    <a:pt x="767322" y="897080"/>
                  </a:cubicBezTo>
                  <a:lnTo>
                    <a:pt x="228406" y="897080"/>
                  </a:lnTo>
                  <a:cubicBezTo>
                    <a:pt x="198010" y="897080"/>
                    <a:pt x="173372" y="872441"/>
                    <a:pt x="173372" y="842046"/>
                  </a:cubicBezTo>
                  <a:lnTo>
                    <a:pt x="173372" y="453750"/>
                  </a:lnTo>
                  <a:lnTo>
                    <a:pt x="97455" y="370979"/>
                  </a:lnTo>
                  <a:cubicBezTo>
                    <a:pt x="86512" y="359050"/>
                    <a:pt x="87313" y="340510"/>
                    <a:pt x="99243" y="329567"/>
                  </a:cubicBezTo>
                  <a:lnTo>
                    <a:pt x="173372" y="261577"/>
                  </a:lnTo>
                  <a:lnTo>
                    <a:pt x="173372" y="229235"/>
                  </a:lnTo>
                  <a:lnTo>
                    <a:pt x="170801" y="231595"/>
                  </a:lnTo>
                  <a:cubicBezTo>
                    <a:pt x="170662" y="229331"/>
                    <a:pt x="170522" y="227067"/>
                    <a:pt x="170383" y="224803"/>
                  </a:cubicBezTo>
                  <a:lnTo>
                    <a:pt x="129236" y="179942"/>
                  </a:lnTo>
                  <a:cubicBezTo>
                    <a:pt x="123552" y="173745"/>
                    <a:pt x="114879" y="172454"/>
                    <a:pt x="109863" y="177057"/>
                  </a:cubicBezTo>
                  <a:lnTo>
                    <a:pt x="31057" y="249335"/>
                  </a:lnTo>
                  <a:cubicBezTo>
                    <a:pt x="26040" y="253937"/>
                    <a:pt x="26578" y="262690"/>
                    <a:pt x="32260" y="268885"/>
                  </a:cubicBezTo>
                  <a:lnTo>
                    <a:pt x="73408" y="313747"/>
                  </a:lnTo>
                  <a:cubicBezTo>
                    <a:pt x="74973" y="315454"/>
                    <a:pt x="76765" y="316789"/>
                    <a:pt x="80138" y="314749"/>
                  </a:cubicBezTo>
                  <a:lnTo>
                    <a:pt x="72156" y="322070"/>
                  </a:lnTo>
                  <a:cubicBezTo>
                    <a:pt x="65450" y="328221"/>
                    <a:pt x="55029" y="327771"/>
                    <a:pt x="48877" y="321065"/>
                  </a:cubicBezTo>
                  <a:lnTo>
                    <a:pt x="4335" y="272501"/>
                  </a:lnTo>
                  <a:cubicBezTo>
                    <a:pt x="-1816" y="265795"/>
                    <a:pt x="-1366" y="255373"/>
                    <a:pt x="5341" y="249222"/>
                  </a:cubicBezTo>
                  <a:lnTo>
                    <a:pt x="110656" y="152628"/>
                  </a:lnTo>
                  <a:cubicBezTo>
                    <a:pt x="117361" y="146476"/>
                    <a:pt x="127783" y="146927"/>
                    <a:pt x="133935" y="153633"/>
                  </a:cubicBezTo>
                  <a:lnTo>
                    <a:pt x="173372" y="196630"/>
                  </a:lnTo>
                  <a:lnTo>
                    <a:pt x="173372" y="99625"/>
                  </a:lnTo>
                  <a:cubicBezTo>
                    <a:pt x="173372" y="69230"/>
                    <a:pt x="198010" y="44590"/>
                    <a:pt x="228406" y="44590"/>
                  </a:cubicBezTo>
                  <a:lnTo>
                    <a:pt x="267657" y="44590"/>
                  </a:lnTo>
                  <a:lnTo>
                    <a:pt x="267657" y="5557"/>
                  </a:lnTo>
                  <a:cubicBezTo>
                    <a:pt x="267657" y="2488"/>
                    <a:pt x="270145" y="0"/>
                    <a:pt x="273214"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48">
                <a:solidFill>
                  <a:prstClr val="white"/>
                </a:solidFill>
              </a:endParaRPr>
            </a:p>
          </p:txBody>
        </p:sp>
      </p:grpSp>
      <p:sp>
        <p:nvSpPr>
          <p:cNvPr id="2204" name="Rectangle 2203"/>
          <p:cNvSpPr/>
          <p:nvPr/>
        </p:nvSpPr>
        <p:spPr>
          <a:xfrm>
            <a:off x="881" y="2155704"/>
            <a:ext cx="428998" cy="44116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448">
              <a:solidFill>
                <a:srgbClr val="FFFFFF"/>
              </a:solidFill>
            </a:endParaRPr>
          </a:p>
        </p:txBody>
      </p:sp>
    </p:spTree>
    <p:extLst>
      <p:ext uri="{BB962C8B-B14F-4D97-AF65-F5344CB8AC3E}">
        <p14:creationId xmlns:p14="http://schemas.microsoft.com/office/powerpoint/2010/main" val="12922065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100000" fill="hold" nodeType="clickEffect">
                                  <p:stCondLst>
                                    <p:cond delay="0"/>
                                  </p:stCondLst>
                                  <p:childTnLst>
                                    <p:set>
                                      <p:cBhvr>
                                        <p:cTn id="6" dur="1" fill="hold">
                                          <p:stCondLst>
                                            <p:cond delay="0"/>
                                          </p:stCondLst>
                                        </p:cTn>
                                        <p:tgtEl>
                                          <p:spTgt spid="2203"/>
                                        </p:tgtEl>
                                        <p:attrNameLst>
                                          <p:attrName>style.visibility</p:attrName>
                                        </p:attrNameLst>
                                      </p:cBhvr>
                                      <p:to>
                                        <p:strVal val="visible"/>
                                      </p:to>
                                    </p:set>
                                    <p:anim calcmode="lin" valueType="num">
                                      <p:cBhvr additive="base">
                                        <p:cTn id="7" dur="500" fill="hold"/>
                                        <p:tgtEl>
                                          <p:spTgt spid="2203"/>
                                        </p:tgtEl>
                                        <p:attrNameLst>
                                          <p:attrName>ppt_x</p:attrName>
                                        </p:attrNameLst>
                                      </p:cBhvr>
                                      <p:tavLst>
                                        <p:tav tm="0">
                                          <p:val>
                                            <p:strVal val="0-#ppt_w/2"/>
                                          </p:val>
                                        </p:tav>
                                        <p:tav tm="100000">
                                          <p:val>
                                            <p:strVal val="#ppt_x"/>
                                          </p:val>
                                        </p:tav>
                                      </p:tavLst>
                                    </p:anim>
                                    <p:anim calcmode="lin" valueType="num">
                                      <p:cBhvr additive="base">
                                        <p:cTn id="8" dur="500" fill="hold"/>
                                        <p:tgtEl>
                                          <p:spTgt spid="22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decel="100000" fill="hold" nodeType="clickEffect">
                                  <p:stCondLst>
                                    <p:cond delay="0"/>
                                  </p:stCondLst>
                                  <p:childTnLst>
                                    <p:set>
                                      <p:cBhvr>
                                        <p:cTn id="12" dur="1" fill="hold">
                                          <p:stCondLst>
                                            <p:cond delay="0"/>
                                          </p:stCondLst>
                                        </p:cTn>
                                        <p:tgtEl>
                                          <p:spTgt spid="2202"/>
                                        </p:tgtEl>
                                        <p:attrNameLst>
                                          <p:attrName>style.visibility</p:attrName>
                                        </p:attrNameLst>
                                      </p:cBhvr>
                                      <p:to>
                                        <p:strVal val="visible"/>
                                      </p:to>
                                    </p:set>
                                    <p:anim calcmode="lin" valueType="num">
                                      <p:cBhvr additive="base">
                                        <p:cTn id="13" dur="500" fill="hold"/>
                                        <p:tgtEl>
                                          <p:spTgt spid="2202"/>
                                        </p:tgtEl>
                                        <p:attrNameLst>
                                          <p:attrName>ppt_x</p:attrName>
                                        </p:attrNameLst>
                                      </p:cBhvr>
                                      <p:tavLst>
                                        <p:tav tm="0">
                                          <p:val>
                                            <p:strVal val="0-#ppt_w/2"/>
                                          </p:val>
                                        </p:tav>
                                        <p:tav tm="100000">
                                          <p:val>
                                            <p:strVal val="#ppt_x"/>
                                          </p:val>
                                        </p:tav>
                                      </p:tavLst>
                                    </p:anim>
                                    <p:anim calcmode="lin" valueType="num">
                                      <p:cBhvr additive="base">
                                        <p:cTn id="14" dur="500" fill="hold"/>
                                        <p:tgtEl>
                                          <p:spTgt spid="2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decel="100000" fill="hold" nodeType="clickEffect">
                                  <p:stCondLst>
                                    <p:cond delay="0"/>
                                  </p:stCondLst>
                                  <p:childTnLst>
                                    <p:set>
                                      <p:cBhvr>
                                        <p:cTn id="18" dur="1" fill="hold">
                                          <p:stCondLst>
                                            <p:cond delay="0"/>
                                          </p:stCondLst>
                                        </p:cTn>
                                        <p:tgtEl>
                                          <p:spTgt spid="2201"/>
                                        </p:tgtEl>
                                        <p:attrNameLst>
                                          <p:attrName>style.visibility</p:attrName>
                                        </p:attrNameLst>
                                      </p:cBhvr>
                                      <p:to>
                                        <p:strVal val="visible"/>
                                      </p:to>
                                    </p:set>
                                    <p:anim calcmode="lin" valueType="num">
                                      <p:cBhvr additive="base">
                                        <p:cTn id="19" dur="500" fill="hold"/>
                                        <p:tgtEl>
                                          <p:spTgt spid="2201"/>
                                        </p:tgtEl>
                                        <p:attrNameLst>
                                          <p:attrName>ppt_x</p:attrName>
                                        </p:attrNameLst>
                                      </p:cBhvr>
                                      <p:tavLst>
                                        <p:tav tm="0">
                                          <p:val>
                                            <p:strVal val="0-#ppt_w/2"/>
                                          </p:val>
                                        </p:tav>
                                        <p:tav tm="100000">
                                          <p:val>
                                            <p:strVal val="#ppt_x"/>
                                          </p:val>
                                        </p:tav>
                                      </p:tavLst>
                                    </p:anim>
                                    <p:anim calcmode="lin" valueType="num">
                                      <p:cBhvr additive="base">
                                        <p:cTn id="20" dur="500" fill="hold"/>
                                        <p:tgtEl>
                                          <p:spTgt spid="220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decel="100000" fill="hold" nodeType="clickEffect">
                                  <p:stCondLst>
                                    <p:cond delay="0"/>
                                  </p:stCondLst>
                                  <p:childTnLst>
                                    <p:set>
                                      <p:cBhvr>
                                        <p:cTn id="24" dur="1" fill="hold">
                                          <p:stCondLst>
                                            <p:cond delay="0"/>
                                          </p:stCondLst>
                                        </p:cTn>
                                        <p:tgtEl>
                                          <p:spTgt spid="2200"/>
                                        </p:tgtEl>
                                        <p:attrNameLst>
                                          <p:attrName>style.visibility</p:attrName>
                                        </p:attrNameLst>
                                      </p:cBhvr>
                                      <p:to>
                                        <p:strVal val="visible"/>
                                      </p:to>
                                    </p:set>
                                    <p:anim calcmode="lin" valueType="num">
                                      <p:cBhvr additive="base">
                                        <p:cTn id="25" dur="500" fill="hold"/>
                                        <p:tgtEl>
                                          <p:spTgt spid="2200"/>
                                        </p:tgtEl>
                                        <p:attrNameLst>
                                          <p:attrName>ppt_x</p:attrName>
                                        </p:attrNameLst>
                                      </p:cBhvr>
                                      <p:tavLst>
                                        <p:tav tm="0">
                                          <p:val>
                                            <p:strVal val="0-#ppt_w/2"/>
                                          </p:val>
                                        </p:tav>
                                        <p:tav tm="100000">
                                          <p:val>
                                            <p:strVal val="#ppt_x"/>
                                          </p:val>
                                        </p:tav>
                                      </p:tavLst>
                                    </p:anim>
                                    <p:anim calcmode="lin" valueType="num">
                                      <p:cBhvr additive="base">
                                        <p:cTn id="26" dur="500" fill="hold"/>
                                        <p:tgtEl>
                                          <p:spTgt spid="22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Isosceles Triangle 51"/>
          <p:cNvSpPr/>
          <p:nvPr/>
        </p:nvSpPr>
        <p:spPr>
          <a:xfrm rot="5400000">
            <a:off x="7442619" y="4613963"/>
            <a:ext cx="1787368" cy="3822109"/>
          </a:xfrm>
          <a:custGeom>
            <a:avLst/>
            <a:gdLst>
              <a:gd name="connsiteX0" fmla="*/ 0 w 3403786"/>
              <a:gd name="connsiteY0" fmla="*/ 1371600 h 1371600"/>
              <a:gd name="connsiteX1" fmla="*/ 1868236 w 3403786"/>
              <a:gd name="connsiteY1" fmla="*/ 0 h 1371600"/>
              <a:gd name="connsiteX2" fmla="*/ 3403786 w 3403786"/>
              <a:gd name="connsiteY2" fmla="*/ 1371600 h 1371600"/>
              <a:gd name="connsiteX3" fmla="*/ 0 w 3403786"/>
              <a:gd name="connsiteY3" fmla="*/ 1371600 h 1371600"/>
              <a:gd name="connsiteX0" fmla="*/ 0 w 3403786"/>
              <a:gd name="connsiteY0" fmla="*/ 3229190 h 3229190"/>
              <a:gd name="connsiteX1" fmla="*/ 1629650 w 3403786"/>
              <a:gd name="connsiteY1" fmla="*/ 0 h 3229190"/>
              <a:gd name="connsiteX2" fmla="*/ 3403786 w 3403786"/>
              <a:gd name="connsiteY2" fmla="*/ 3229190 h 3229190"/>
              <a:gd name="connsiteX3" fmla="*/ 0 w 3403786"/>
              <a:gd name="connsiteY3" fmla="*/ 3229190 h 3229190"/>
              <a:gd name="connsiteX0" fmla="*/ 0 w 3023021"/>
              <a:gd name="connsiteY0" fmla="*/ 3229190 h 3822109"/>
              <a:gd name="connsiteX1" fmla="*/ 1629650 w 3023021"/>
              <a:gd name="connsiteY1" fmla="*/ 0 h 3822109"/>
              <a:gd name="connsiteX2" fmla="*/ 3023021 w 3023021"/>
              <a:gd name="connsiteY2" fmla="*/ 3822109 h 3822109"/>
              <a:gd name="connsiteX3" fmla="*/ 0 w 3023021"/>
              <a:gd name="connsiteY3" fmla="*/ 3229190 h 3822109"/>
              <a:gd name="connsiteX0" fmla="*/ 0 w 2483455"/>
              <a:gd name="connsiteY0" fmla="*/ 1634333 h 3822109"/>
              <a:gd name="connsiteX1" fmla="*/ 1090084 w 2483455"/>
              <a:gd name="connsiteY1" fmla="*/ 0 h 3822109"/>
              <a:gd name="connsiteX2" fmla="*/ 2483455 w 2483455"/>
              <a:gd name="connsiteY2" fmla="*/ 3822109 h 3822109"/>
              <a:gd name="connsiteX3" fmla="*/ 0 w 2483455"/>
              <a:gd name="connsiteY3" fmla="*/ 1634333 h 3822109"/>
            </a:gdLst>
            <a:ahLst/>
            <a:cxnLst>
              <a:cxn ang="0">
                <a:pos x="connsiteX0" y="connsiteY0"/>
              </a:cxn>
              <a:cxn ang="0">
                <a:pos x="connsiteX1" y="connsiteY1"/>
              </a:cxn>
              <a:cxn ang="0">
                <a:pos x="connsiteX2" y="connsiteY2"/>
              </a:cxn>
              <a:cxn ang="0">
                <a:pos x="connsiteX3" y="connsiteY3"/>
              </a:cxn>
            </a:cxnLst>
            <a:rect l="l" t="t" r="r" b="b"/>
            <a:pathLst>
              <a:path w="2483455" h="3822109">
                <a:moveTo>
                  <a:pt x="0" y="1634333"/>
                </a:moveTo>
                <a:lnTo>
                  <a:pt x="1090084" y="0"/>
                </a:lnTo>
                <a:lnTo>
                  <a:pt x="2483455" y="3822109"/>
                </a:lnTo>
                <a:lnTo>
                  <a:pt x="0" y="1634333"/>
                </a:lnTo>
                <a:close/>
              </a:path>
            </a:pathLst>
          </a:custGeom>
          <a:gradFill>
            <a:gsLst>
              <a:gs pos="100000">
                <a:schemeClr val="bg1">
                  <a:alpha val="0"/>
                </a:schemeClr>
              </a:gs>
              <a:gs pos="0">
                <a:schemeClr val="accent1">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55" name="Group 54"/>
          <p:cNvGrpSpPr/>
          <p:nvPr/>
        </p:nvGrpSpPr>
        <p:grpSpPr>
          <a:xfrm>
            <a:off x="5071303" y="6052386"/>
            <a:ext cx="1775456" cy="260518"/>
            <a:chOff x="575253" y="3901735"/>
            <a:chExt cx="1775456" cy="260518"/>
          </a:xfrm>
        </p:grpSpPr>
        <p:grpSp>
          <p:nvGrpSpPr>
            <p:cNvPr id="56" name="Group 55"/>
            <p:cNvGrpSpPr/>
            <p:nvPr/>
          </p:nvGrpSpPr>
          <p:grpSpPr>
            <a:xfrm>
              <a:off x="575253" y="3901735"/>
              <a:ext cx="190624" cy="260518"/>
              <a:chOff x="1447438" y="3993203"/>
              <a:chExt cx="656000" cy="1195540"/>
            </a:xfrm>
          </p:grpSpPr>
          <p:sp>
            <p:nvSpPr>
              <p:cNvPr id="110" name="Freeform 10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11" name="Oval 110"/>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0" name="Group 69"/>
            <p:cNvGrpSpPr/>
            <p:nvPr/>
          </p:nvGrpSpPr>
          <p:grpSpPr>
            <a:xfrm>
              <a:off x="798385" y="3901735"/>
              <a:ext cx="190624" cy="260518"/>
              <a:chOff x="1447438" y="3993203"/>
              <a:chExt cx="656000" cy="1195540"/>
            </a:xfrm>
          </p:grpSpPr>
          <p:sp>
            <p:nvSpPr>
              <p:cNvPr id="108" name="Freeform 107"/>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9" name="Oval 108"/>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1" name="Group 70"/>
            <p:cNvGrpSpPr/>
            <p:nvPr/>
          </p:nvGrpSpPr>
          <p:grpSpPr>
            <a:xfrm>
              <a:off x="1048828" y="3901735"/>
              <a:ext cx="190624" cy="260518"/>
              <a:chOff x="1447438" y="3993203"/>
              <a:chExt cx="656000" cy="1195540"/>
            </a:xfrm>
          </p:grpSpPr>
          <p:sp>
            <p:nvSpPr>
              <p:cNvPr id="106" name="Freeform 105"/>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7" name="Oval 106"/>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2" name="Group 71"/>
            <p:cNvGrpSpPr/>
            <p:nvPr/>
          </p:nvGrpSpPr>
          <p:grpSpPr>
            <a:xfrm>
              <a:off x="1271960" y="3901735"/>
              <a:ext cx="190624" cy="260518"/>
              <a:chOff x="1447438" y="3993203"/>
              <a:chExt cx="656000" cy="1195540"/>
            </a:xfrm>
          </p:grpSpPr>
          <p:sp>
            <p:nvSpPr>
              <p:cNvPr id="104" name="Freeform 103"/>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5" name="Oval 10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3" name="Group 72"/>
            <p:cNvGrpSpPr/>
            <p:nvPr/>
          </p:nvGrpSpPr>
          <p:grpSpPr>
            <a:xfrm>
              <a:off x="1495878" y="3901735"/>
              <a:ext cx="190624" cy="260518"/>
              <a:chOff x="1447438" y="3993203"/>
              <a:chExt cx="656000" cy="1195540"/>
            </a:xfrm>
          </p:grpSpPr>
          <p:sp>
            <p:nvSpPr>
              <p:cNvPr id="102" name="Freeform 101"/>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3" name="Oval 102"/>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5" name="Group 74"/>
            <p:cNvGrpSpPr/>
            <p:nvPr/>
          </p:nvGrpSpPr>
          <p:grpSpPr>
            <a:xfrm>
              <a:off x="1719010" y="3901735"/>
              <a:ext cx="190624" cy="260518"/>
              <a:chOff x="1447438" y="3993203"/>
              <a:chExt cx="656000" cy="1195540"/>
            </a:xfrm>
          </p:grpSpPr>
          <p:sp>
            <p:nvSpPr>
              <p:cNvPr id="96" name="Freeform 95"/>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01" name="Oval 100"/>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76" name="Group 75"/>
            <p:cNvGrpSpPr/>
            <p:nvPr/>
          </p:nvGrpSpPr>
          <p:grpSpPr>
            <a:xfrm>
              <a:off x="1936953" y="3901735"/>
              <a:ext cx="190624" cy="260518"/>
              <a:chOff x="1447438" y="3993203"/>
              <a:chExt cx="656000" cy="1195540"/>
            </a:xfrm>
          </p:grpSpPr>
          <p:sp>
            <p:nvSpPr>
              <p:cNvPr id="94" name="Freeform 93"/>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5" name="Oval 9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88" name="Group 87"/>
            <p:cNvGrpSpPr/>
            <p:nvPr/>
          </p:nvGrpSpPr>
          <p:grpSpPr>
            <a:xfrm>
              <a:off x="2160085" y="3901735"/>
              <a:ext cx="190624" cy="260518"/>
              <a:chOff x="1447438" y="3993203"/>
              <a:chExt cx="656000" cy="1195540"/>
            </a:xfrm>
          </p:grpSpPr>
          <p:sp>
            <p:nvSpPr>
              <p:cNvPr id="90" name="Freeform 8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3" name="Oval 92"/>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sp>
        <p:nvSpPr>
          <p:cNvPr id="57" name="Rectangle 56">
            <a:hlinkClick r:id="rId3" action="ppaction://hlinksldjump"/>
          </p:cNvPr>
          <p:cNvSpPr/>
          <p:nvPr/>
        </p:nvSpPr>
        <p:spPr bwMode="auto">
          <a:xfrm>
            <a:off x="4644220" y="1238495"/>
            <a:ext cx="2551054" cy="4219853"/>
          </a:xfrm>
          <a:prstGeom prst="rect">
            <a:avLst/>
          </a:prstGeom>
          <a:solidFill>
            <a:srgbClr val="E6E6E6"/>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37160" rIns="182880" bIns="45720" numCol="1" spcCol="0" rtlCol="0" fromWordArt="0" anchor="t"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smtClean="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endParaRPr>
          </a:p>
        </p:txBody>
      </p:sp>
      <p:sp>
        <p:nvSpPr>
          <p:cNvPr id="5" name="Slide Number Placeholder 4"/>
          <p:cNvSpPr>
            <a:spLocks noGrp="1"/>
          </p:cNvSpPr>
          <p:nvPr>
            <p:ph type="sldNum" sz="quarter" idx="4294967295"/>
          </p:nvPr>
        </p:nvSpPr>
        <p:spPr>
          <a:xfrm>
            <a:off x="11869738" y="6565900"/>
            <a:ext cx="566737" cy="136525"/>
          </a:xfrm>
        </p:spPr>
        <p:txBody>
          <a:bodyPr/>
          <a:lstStyle/>
          <a:p>
            <a:pPr marL="0" marR="0" lvl="0" indent="0" algn="r" defTabSz="932468" rtl="0" eaLnBrk="1" fontAlgn="auto" latinLnBrk="0" hangingPunct="1">
              <a:lnSpc>
                <a:spcPct val="100000"/>
              </a:lnSpc>
              <a:spcBef>
                <a:spcPts val="0"/>
              </a:spcBef>
              <a:spcAft>
                <a:spcPts val="0"/>
              </a:spcAft>
              <a:buClrTx/>
              <a:buSzTx/>
              <a:buFontTx/>
              <a:buNone/>
              <a:tabLst/>
              <a:defRPr/>
            </a:pPr>
            <a:fld id="{27258FFF-F925-446B-8502-81C933981705}" type="slidenum">
              <a:rPr kumimoji="0" lang="en-US" sz="900" b="0" i="0" u="none" strike="noStrike" kern="1200" cap="none" spc="0" normalizeH="0" baseline="0" noProof="0">
                <a:ln>
                  <a:noFill/>
                </a:ln>
                <a:solidFill>
                  <a:srgbClr val="FFFFFF"/>
                </a:solidFill>
                <a:effectLst/>
                <a:uLnTx/>
                <a:uFillTx/>
                <a:latin typeface="Segoe UI"/>
                <a:ea typeface="+mn-ea"/>
                <a:cs typeface="+mn-cs"/>
              </a:rPr>
              <a:pPr marL="0" marR="0" lvl="0" indent="0" algn="r" defTabSz="932468" rtl="0" eaLnBrk="1" fontAlgn="auto" latinLnBrk="0" hangingPunct="1">
                <a:lnSpc>
                  <a:spcPct val="100000"/>
                </a:lnSpc>
                <a:spcBef>
                  <a:spcPts val="0"/>
                </a:spcBef>
                <a:spcAft>
                  <a:spcPts val="0"/>
                </a:spcAft>
                <a:buClrTx/>
                <a:buSzTx/>
                <a:buFontTx/>
                <a:buNone/>
                <a:tabLst/>
                <a:defRPr/>
              </a:pPr>
              <a:t>5</a:t>
            </a:fld>
            <a:endParaRPr kumimoji="0" lang="en-US" sz="9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9" name="Group 8"/>
          <p:cNvGrpSpPr/>
          <p:nvPr/>
        </p:nvGrpSpPr>
        <p:grpSpPr>
          <a:xfrm>
            <a:off x="4656609" y="5556649"/>
            <a:ext cx="2551054" cy="1375708"/>
            <a:chOff x="3211420" y="5580436"/>
            <a:chExt cx="2551054" cy="1375708"/>
          </a:xfrm>
        </p:grpSpPr>
        <p:sp>
          <p:nvSpPr>
            <p:cNvPr id="19" name="TextBox 18"/>
            <p:cNvSpPr txBox="1"/>
            <p:nvPr/>
          </p:nvSpPr>
          <p:spPr>
            <a:xfrm>
              <a:off x="3712398" y="5582675"/>
              <a:ext cx="1562928" cy="40011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Data sources</a:t>
              </a:r>
              <a:endParaRPr kumimoji="0" lang="en-US" sz="2000" b="0" i="0" u="none" strike="noStrike" kern="1200" cap="none" spc="0" normalizeH="0" baseline="0" noProof="0" dirty="0">
                <a:ln>
                  <a:noFill/>
                </a:ln>
                <a:solidFill>
                  <a:srgbClr val="000000"/>
                </a:solidFill>
                <a:effectLst/>
                <a:uLnTx/>
                <a:uFillTx/>
                <a:latin typeface="Segoe UI Light"/>
                <a:ea typeface="+mn-ea"/>
                <a:cs typeface="+mn-cs"/>
              </a:endParaRPr>
            </a:p>
          </p:txBody>
        </p:sp>
        <p:grpSp>
          <p:nvGrpSpPr>
            <p:cNvPr id="8" name="Group 7"/>
            <p:cNvGrpSpPr/>
            <p:nvPr/>
          </p:nvGrpSpPr>
          <p:grpSpPr>
            <a:xfrm>
              <a:off x="3211420" y="5580436"/>
              <a:ext cx="2551054" cy="1375708"/>
              <a:chOff x="3211420" y="5580436"/>
              <a:chExt cx="2551054" cy="1375708"/>
            </a:xfrm>
          </p:grpSpPr>
          <p:sp>
            <p:nvSpPr>
              <p:cNvPr id="38" name="Rectangle 37"/>
              <p:cNvSpPr/>
              <p:nvPr/>
            </p:nvSpPr>
            <p:spPr>
              <a:xfrm>
                <a:off x="3211420" y="5580436"/>
                <a:ext cx="2551054" cy="1375708"/>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 name="TextBox 11"/>
              <p:cNvSpPr txBox="1"/>
              <p:nvPr/>
            </p:nvSpPr>
            <p:spPr>
              <a:xfrm>
                <a:off x="3660548" y="6535324"/>
                <a:ext cx="425815" cy="1661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rPr>
                  <a:t>OLTP</a:t>
                </a:r>
                <a:endParaRPr kumimoji="0" lang="en-US" sz="1200" b="0" i="0" u="none" strike="noStrike" kern="1200" cap="none" spc="0" normalizeH="0" baseline="0" noProof="0" dirty="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endParaRPr>
              </a:p>
            </p:txBody>
          </p:sp>
          <p:grpSp>
            <p:nvGrpSpPr>
              <p:cNvPr id="37" name="Group 36"/>
              <p:cNvGrpSpPr/>
              <p:nvPr/>
            </p:nvGrpSpPr>
            <p:grpSpPr>
              <a:xfrm>
                <a:off x="3713183" y="6131801"/>
                <a:ext cx="244335" cy="333922"/>
                <a:chOff x="1447438" y="3993203"/>
                <a:chExt cx="656000" cy="1195540"/>
              </a:xfrm>
            </p:grpSpPr>
            <p:sp>
              <p:nvSpPr>
                <p:cNvPr id="49" name="Freeform 48"/>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45" name="Oval 4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58" name="TextBox 57"/>
              <p:cNvSpPr txBox="1"/>
              <p:nvPr/>
            </p:nvSpPr>
            <p:spPr>
              <a:xfrm>
                <a:off x="4175249" y="6535324"/>
                <a:ext cx="311570" cy="1661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rPr>
                  <a:t>ERP</a:t>
                </a:r>
                <a:endParaRPr kumimoji="0" lang="en-US" sz="1200" b="0" i="0" u="none" strike="noStrike" kern="1200" cap="none" spc="0" normalizeH="0" baseline="0" noProof="0" dirty="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endParaRPr>
              </a:p>
            </p:txBody>
          </p:sp>
          <p:grpSp>
            <p:nvGrpSpPr>
              <p:cNvPr id="59" name="Group 58"/>
              <p:cNvGrpSpPr/>
              <p:nvPr/>
            </p:nvGrpSpPr>
            <p:grpSpPr>
              <a:xfrm>
                <a:off x="4180336" y="6131801"/>
                <a:ext cx="244335" cy="333922"/>
                <a:chOff x="1447438" y="3993203"/>
                <a:chExt cx="656000" cy="1195540"/>
              </a:xfrm>
            </p:grpSpPr>
            <p:sp>
              <p:nvSpPr>
                <p:cNvPr id="60" name="Freeform 5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1" name="Oval 60"/>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62" name="TextBox 61"/>
              <p:cNvSpPr txBox="1"/>
              <p:nvPr/>
            </p:nvSpPr>
            <p:spPr>
              <a:xfrm>
                <a:off x="4605931" y="6535324"/>
                <a:ext cx="405739" cy="1661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rPr>
                  <a:t>CRM</a:t>
                </a:r>
                <a:endParaRPr kumimoji="0" lang="en-US" sz="1200" b="0" i="0" u="none" strike="noStrike" kern="1200" cap="none" spc="0" normalizeH="0" baseline="0" noProof="0" dirty="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endParaRPr>
              </a:p>
            </p:txBody>
          </p:sp>
          <p:grpSp>
            <p:nvGrpSpPr>
              <p:cNvPr id="63" name="Group 62"/>
              <p:cNvGrpSpPr/>
              <p:nvPr/>
            </p:nvGrpSpPr>
            <p:grpSpPr>
              <a:xfrm>
                <a:off x="4633808" y="6131801"/>
                <a:ext cx="244335" cy="333922"/>
                <a:chOff x="1447438" y="3993203"/>
                <a:chExt cx="656000" cy="1195540"/>
              </a:xfrm>
            </p:grpSpPr>
            <p:sp>
              <p:nvSpPr>
                <p:cNvPr id="64" name="Freeform 63"/>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5" name="Oval 6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66" name="TextBox 65"/>
              <p:cNvSpPr txBox="1"/>
              <p:nvPr/>
            </p:nvSpPr>
            <p:spPr>
              <a:xfrm>
                <a:off x="5068659" y="6535324"/>
                <a:ext cx="318466" cy="151970"/>
              </a:xfrm>
              <a:prstGeom prst="rect">
                <a:avLst/>
              </a:prstGeom>
              <a:noFill/>
            </p:spPr>
            <p:txBody>
              <a:bodyPr wrap="square" lIns="0" tIns="0" rIns="0" bIns="0" rtlCol="0">
                <a:no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rPr>
                  <a:t>LOB</a:t>
                </a:r>
                <a:endParaRPr kumimoji="0" lang="en-US" sz="1200" b="0" i="0" u="none" strike="noStrike" kern="1200" cap="none" spc="0" normalizeH="0" baseline="0" noProof="0" dirty="0">
                  <a:ln>
                    <a:solidFill>
                      <a:srgbClr val="FFFFFF">
                        <a:alpha val="0"/>
                      </a:srgbClr>
                    </a:solidFill>
                  </a:ln>
                  <a:gradFill>
                    <a:gsLst>
                      <a:gs pos="0">
                        <a:srgbClr val="0072C6"/>
                      </a:gs>
                      <a:gs pos="100000">
                        <a:srgbClr val="0072C6"/>
                      </a:gs>
                    </a:gsLst>
                    <a:lin ang="5400000" scaled="1"/>
                  </a:gradFill>
                  <a:effectLst/>
                  <a:uLnTx/>
                  <a:uFillTx/>
                  <a:latin typeface="Segoe UI"/>
                  <a:ea typeface="+mn-ea"/>
                  <a:cs typeface="+mn-cs"/>
                </a:endParaRPr>
              </a:p>
            </p:txBody>
          </p:sp>
          <p:grpSp>
            <p:nvGrpSpPr>
              <p:cNvPr id="67" name="Group 66"/>
              <p:cNvGrpSpPr/>
              <p:nvPr/>
            </p:nvGrpSpPr>
            <p:grpSpPr>
              <a:xfrm>
                <a:off x="5062542" y="6131801"/>
                <a:ext cx="244335" cy="333922"/>
                <a:chOff x="1447438" y="3993203"/>
                <a:chExt cx="656000" cy="1195540"/>
              </a:xfrm>
            </p:grpSpPr>
            <p:sp>
              <p:nvSpPr>
                <p:cNvPr id="68" name="Freeform 67"/>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69" name="Oval 68"/>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grpSp>
      <p:grpSp>
        <p:nvGrpSpPr>
          <p:cNvPr id="4" name="Group 3"/>
          <p:cNvGrpSpPr/>
          <p:nvPr/>
        </p:nvGrpSpPr>
        <p:grpSpPr>
          <a:xfrm>
            <a:off x="4843582" y="4063493"/>
            <a:ext cx="2103120" cy="1280160"/>
            <a:chOff x="3427148" y="1967994"/>
            <a:chExt cx="2103120" cy="1375708"/>
          </a:xfrm>
        </p:grpSpPr>
        <p:sp>
          <p:nvSpPr>
            <p:cNvPr id="35" name="Rectangle 34"/>
            <p:cNvSpPr/>
            <p:nvPr/>
          </p:nvSpPr>
          <p:spPr bwMode="auto">
            <a:xfrm>
              <a:off x="3427148" y="1967994"/>
              <a:ext cx="2103120" cy="1375708"/>
            </a:xfrm>
            <a:prstGeom prst="rect">
              <a:avLst/>
            </a:prstGeom>
            <a:solidFill>
              <a:srgbClr val="92D050"/>
            </a:solidFill>
            <a:ln w="19050">
              <a:no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28" tIns="91440" rIns="182828" bIns="146262" numCol="1" spcCol="0" rtlCol="0" fromWordArt="0" anchor="t" anchorCtr="0" forceAA="0" compatLnSpc="1">
              <a:prstTxWarp prst="textNoShape">
                <a:avLst/>
              </a:prstTxWarp>
              <a:noAutofit/>
            </a:bodyPr>
            <a:lstStyle/>
            <a:p>
              <a:pPr marL="0" marR="0" lvl="0" indent="0" algn="ctr" defTabSz="776628"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505050"/>
                    </a:gs>
                    <a:gs pos="100000">
                      <a:srgbClr val="505050"/>
                    </a:gs>
                  </a:gsLst>
                  <a:lin ang="5400000" scaled="0"/>
                </a:gradFill>
                <a:effectLst/>
                <a:uLnTx/>
                <a:uFillTx/>
                <a:latin typeface="Segoe UI"/>
                <a:ea typeface="+mn-ea"/>
                <a:cs typeface="+mn-cs"/>
              </a:endParaRPr>
            </a:p>
          </p:txBody>
        </p:sp>
        <p:sp>
          <p:nvSpPr>
            <p:cNvPr id="74" name="TextBox 73"/>
            <p:cNvSpPr txBox="1"/>
            <p:nvPr/>
          </p:nvSpPr>
          <p:spPr>
            <a:xfrm>
              <a:off x="4198022" y="1970592"/>
              <a:ext cx="561372" cy="40011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0">
                        <a:srgbClr val="FFFFFF"/>
                      </a:gs>
                      <a:gs pos="100000">
                        <a:srgbClr val="FFFFFF"/>
                      </a:gs>
                    </a:gsLst>
                    <a:lin ang="5400000" scaled="1"/>
                  </a:gradFill>
                  <a:effectLst/>
                  <a:uLnTx/>
                  <a:uFillTx/>
                  <a:latin typeface="Segoe UI Light"/>
                  <a:ea typeface="+mn-ea"/>
                  <a:cs typeface="+mn-cs"/>
                </a:rPr>
                <a:t>ETL</a:t>
              </a:r>
              <a:endParaRPr kumimoji="0" lang="en-US" sz="20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Light"/>
                <a:ea typeface="+mn-ea"/>
                <a:cs typeface="+mn-cs"/>
              </a:endParaRPr>
            </a:p>
          </p:txBody>
        </p:sp>
        <p:grpSp>
          <p:nvGrpSpPr>
            <p:cNvPr id="81" name="Group 80"/>
            <p:cNvGrpSpPr/>
            <p:nvPr/>
          </p:nvGrpSpPr>
          <p:grpSpPr>
            <a:xfrm>
              <a:off x="3641311" y="2449973"/>
              <a:ext cx="391813" cy="576239"/>
              <a:chOff x="3759911" y="2727063"/>
              <a:chExt cx="313300" cy="460770"/>
            </a:xfrm>
          </p:grpSpPr>
          <p:grpSp>
            <p:nvGrpSpPr>
              <p:cNvPr id="77" name="Group 76"/>
              <p:cNvGrpSpPr/>
              <p:nvPr/>
            </p:nvGrpSpPr>
            <p:grpSpPr>
              <a:xfrm>
                <a:off x="3759911" y="2853911"/>
                <a:ext cx="244335" cy="333922"/>
                <a:chOff x="1447438" y="3993203"/>
                <a:chExt cx="656000" cy="1195540"/>
              </a:xfrm>
            </p:grpSpPr>
            <p:sp>
              <p:nvSpPr>
                <p:cNvPr id="78" name="Freeform 77"/>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9" name="Oval 78"/>
                <p:cNvSpPr/>
                <p:nvPr/>
              </p:nvSpPr>
              <p:spPr>
                <a:xfrm>
                  <a:off x="1501819" y="4049582"/>
                  <a:ext cx="532616" cy="237683"/>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80" name="Freeform 36"/>
              <p:cNvSpPr>
                <a:spLocks/>
              </p:cNvSpPr>
              <p:nvPr/>
            </p:nvSpPr>
            <p:spPr bwMode="auto">
              <a:xfrm rot="4500000">
                <a:off x="3837481" y="2724921"/>
                <a:ext cx="233588" cy="237872"/>
              </a:xfrm>
              <a:custGeom>
                <a:avLst/>
                <a:gdLst/>
                <a:ahLst/>
                <a:cxnLst>
                  <a:cxn ang="0">
                    <a:pos x="769" y="780"/>
                  </a:cxn>
                  <a:cxn ang="0">
                    <a:pos x="103" y="291"/>
                  </a:cxn>
                  <a:cxn ang="0">
                    <a:pos x="0" y="313"/>
                  </a:cxn>
                  <a:cxn ang="0">
                    <a:pos x="212" y="0"/>
                  </a:cxn>
                  <a:cxn ang="0">
                    <a:pos x="400" y="313"/>
                  </a:cxn>
                  <a:cxn ang="0">
                    <a:pos x="297" y="291"/>
                  </a:cxn>
                  <a:cxn ang="0">
                    <a:pos x="770" y="780"/>
                  </a:cxn>
                </a:cxnLst>
                <a:rect l="0" t="0" r="r" b="b"/>
                <a:pathLst>
                  <a:path w="770" h="781">
                    <a:moveTo>
                      <a:pt x="769" y="780"/>
                    </a:moveTo>
                    <a:cubicBezTo>
                      <a:pt x="20" y="781"/>
                      <a:pt x="103" y="291"/>
                      <a:pt x="103" y="291"/>
                    </a:cubicBezTo>
                    <a:cubicBezTo>
                      <a:pt x="0" y="313"/>
                      <a:pt x="0" y="313"/>
                      <a:pt x="0" y="313"/>
                    </a:cubicBezTo>
                    <a:cubicBezTo>
                      <a:pt x="212" y="0"/>
                      <a:pt x="212" y="0"/>
                      <a:pt x="212" y="0"/>
                    </a:cubicBezTo>
                    <a:cubicBezTo>
                      <a:pt x="305" y="207"/>
                      <a:pt x="400" y="313"/>
                      <a:pt x="400" y="313"/>
                    </a:cubicBezTo>
                    <a:cubicBezTo>
                      <a:pt x="297" y="291"/>
                      <a:pt x="297" y="291"/>
                      <a:pt x="297" y="291"/>
                    </a:cubicBezTo>
                    <a:cubicBezTo>
                      <a:pt x="297" y="291"/>
                      <a:pt x="228" y="688"/>
                      <a:pt x="770" y="780"/>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97" name="Group 96"/>
            <p:cNvGrpSpPr/>
            <p:nvPr/>
          </p:nvGrpSpPr>
          <p:grpSpPr>
            <a:xfrm>
              <a:off x="4205048" y="2574019"/>
              <a:ext cx="1182903" cy="486781"/>
              <a:chOff x="3375167" y="2601492"/>
              <a:chExt cx="1182903" cy="486781"/>
            </a:xfrm>
          </p:grpSpPr>
          <p:sp>
            <p:nvSpPr>
              <p:cNvPr id="82" name="Freeform 30"/>
              <p:cNvSpPr>
                <a:spLocks noEditPoints="1"/>
              </p:cNvSpPr>
              <p:nvPr/>
            </p:nvSpPr>
            <p:spPr bwMode="auto">
              <a:xfrm>
                <a:off x="3375167" y="2601492"/>
                <a:ext cx="382565" cy="486781"/>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3" name="Freeform 30"/>
              <p:cNvSpPr>
                <a:spLocks noEditPoints="1"/>
              </p:cNvSpPr>
              <p:nvPr/>
            </p:nvSpPr>
            <p:spPr bwMode="auto">
              <a:xfrm>
                <a:off x="4175505" y="2601492"/>
                <a:ext cx="382565" cy="486781"/>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4" name="Freeform 26"/>
              <p:cNvSpPr>
                <a:spLocks/>
              </p:cNvSpPr>
              <p:nvPr/>
            </p:nvSpPr>
            <p:spPr bwMode="auto">
              <a:xfrm>
                <a:off x="4018456" y="2738982"/>
                <a:ext cx="102583" cy="184795"/>
              </a:xfrm>
              <a:custGeom>
                <a:avLst/>
                <a:gdLst>
                  <a:gd name="T0" fmla="*/ 66 w 68"/>
                  <a:gd name="T1" fmla="*/ 57 h 123"/>
                  <a:gd name="T2" fmla="*/ 12 w 68"/>
                  <a:gd name="T3" fmla="*/ 2 h 123"/>
                  <a:gd name="T4" fmla="*/ 4 w 68"/>
                  <a:gd name="T5" fmla="*/ 1 h 123"/>
                  <a:gd name="T6" fmla="*/ 0 w 68"/>
                  <a:gd name="T7" fmla="*/ 7 h 123"/>
                  <a:gd name="T8" fmla="*/ 0 w 68"/>
                  <a:gd name="T9" fmla="*/ 116 h 123"/>
                  <a:gd name="T10" fmla="*/ 4 w 68"/>
                  <a:gd name="T11" fmla="*/ 123 h 123"/>
                  <a:gd name="T12" fmla="*/ 7 w 68"/>
                  <a:gd name="T13" fmla="*/ 123 h 123"/>
                  <a:gd name="T14" fmla="*/ 12 w 68"/>
                  <a:gd name="T15" fmla="*/ 121 h 123"/>
                  <a:gd name="T16" fmla="*/ 66 w 68"/>
                  <a:gd name="T17" fmla="*/ 66 h 123"/>
                  <a:gd name="T18" fmla="*/ 68 w 68"/>
                  <a:gd name="T19" fmla="*/ 62 h 123"/>
                  <a:gd name="T20" fmla="*/ 66 w 68"/>
                  <a:gd name="T21" fmla="*/ 5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23">
                    <a:moveTo>
                      <a:pt x="66" y="57"/>
                    </a:moveTo>
                    <a:cubicBezTo>
                      <a:pt x="12" y="2"/>
                      <a:pt x="12" y="2"/>
                      <a:pt x="12" y="2"/>
                    </a:cubicBezTo>
                    <a:cubicBezTo>
                      <a:pt x="10" y="0"/>
                      <a:pt x="7" y="0"/>
                      <a:pt x="4" y="1"/>
                    </a:cubicBezTo>
                    <a:cubicBezTo>
                      <a:pt x="2" y="2"/>
                      <a:pt x="0" y="4"/>
                      <a:pt x="0" y="7"/>
                    </a:cubicBezTo>
                    <a:cubicBezTo>
                      <a:pt x="0" y="116"/>
                      <a:pt x="0" y="116"/>
                      <a:pt x="0" y="116"/>
                    </a:cubicBezTo>
                    <a:cubicBezTo>
                      <a:pt x="0" y="119"/>
                      <a:pt x="2" y="122"/>
                      <a:pt x="4" y="123"/>
                    </a:cubicBezTo>
                    <a:cubicBezTo>
                      <a:pt x="5" y="123"/>
                      <a:pt x="6" y="123"/>
                      <a:pt x="7" y="123"/>
                    </a:cubicBezTo>
                    <a:cubicBezTo>
                      <a:pt x="9" y="123"/>
                      <a:pt x="10" y="123"/>
                      <a:pt x="12" y="121"/>
                    </a:cubicBezTo>
                    <a:cubicBezTo>
                      <a:pt x="66" y="66"/>
                      <a:pt x="66" y="66"/>
                      <a:pt x="66" y="66"/>
                    </a:cubicBezTo>
                    <a:cubicBezTo>
                      <a:pt x="68" y="65"/>
                      <a:pt x="68" y="63"/>
                      <a:pt x="68" y="62"/>
                    </a:cubicBezTo>
                    <a:cubicBezTo>
                      <a:pt x="68" y="60"/>
                      <a:pt x="68" y="58"/>
                      <a:pt x="66" y="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85" name="Freeform 26"/>
              <p:cNvSpPr>
                <a:spLocks/>
              </p:cNvSpPr>
              <p:nvPr/>
            </p:nvSpPr>
            <p:spPr bwMode="auto">
              <a:xfrm flipH="1">
                <a:off x="3810893" y="2735897"/>
                <a:ext cx="102583" cy="184795"/>
              </a:xfrm>
              <a:custGeom>
                <a:avLst/>
                <a:gdLst>
                  <a:gd name="T0" fmla="*/ 66 w 68"/>
                  <a:gd name="T1" fmla="*/ 57 h 123"/>
                  <a:gd name="T2" fmla="*/ 12 w 68"/>
                  <a:gd name="T3" fmla="*/ 2 h 123"/>
                  <a:gd name="T4" fmla="*/ 4 w 68"/>
                  <a:gd name="T5" fmla="*/ 1 h 123"/>
                  <a:gd name="T6" fmla="*/ 0 w 68"/>
                  <a:gd name="T7" fmla="*/ 7 h 123"/>
                  <a:gd name="T8" fmla="*/ 0 w 68"/>
                  <a:gd name="T9" fmla="*/ 116 h 123"/>
                  <a:gd name="T10" fmla="*/ 4 w 68"/>
                  <a:gd name="T11" fmla="*/ 123 h 123"/>
                  <a:gd name="T12" fmla="*/ 7 w 68"/>
                  <a:gd name="T13" fmla="*/ 123 h 123"/>
                  <a:gd name="T14" fmla="*/ 12 w 68"/>
                  <a:gd name="T15" fmla="*/ 121 h 123"/>
                  <a:gd name="T16" fmla="*/ 66 w 68"/>
                  <a:gd name="T17" fmla="*/ 66 h 123"/>
                  <a:gd name="T18" fmla="*/ 68 w 68"/>
                  <a:gd name="T19" fmla="*/ 62 h 123"/>
                  <a:gd name="T20" fmla="*/ 66 w 68"/>
                  <a:gd name="T21" fmla="*/ 5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23">
                    <a:moveTo>
                      <a:pt x="66" y="57"/>
                    </a:moveTo>
                    <a:cubicBezTo>
                      <a:pt x="12" y="2"/>
                      <a:pt x="12" y="2"/>
                      <a:pt x="12" y="2"/>
                    </a:cubicBezTo>
                    <a:cubicBezTo>
                      <a:pt x="10" y="0"/>
                      <a:pt x="7" y="0"/>
                      <a:pt x="4" y="1"/>
                    </a:cubicBezTo>
                    <a:cubicBezTo>
                      <a:pt x="2" y="2"/>
                      <a:pt x="0" y="4"/>
                      <a:pt x="0" y="7"/>
                    </a:cubicBezTo>
                    <a:cubicBezTo>
                      <a:pt x="0" y="116"/>
                      <a:pt x="0" y="116"/>
                      <a:pt x="0" y="116"/>
                    </a:cubicBezTo>
                    <a:cubicBezTo>
                      <a:pt x="0" y="119"/>
                      <a:pt x="2" y="122"/>
                      <a:pt x="4" y="123"/>
                    </a:cubicBezTo>
                    <a:cubicBezTo>
                      <a:pt x="5" y="123"/>
                      <a:pt x="6" y="123"/>
                      <a:pt x="7" y="123"/>
                    </a:cubicBezTo>
                    <a:cubicBezTo>
                      <a:pt x="9" y="123"/>
                      <a:pt x="10" y="123"/>
                      <a:pt x="12" y="121"/>
                    </a:cubicBezTo>
                    <a:cubicBezTo>
                      <a:pt x="66" y="66"/>
                      <a:pt x="66" y="66"/>
                      <a:pt x="66" y="66"/>
                    </a:cubicBezTo>
                    <a:cubicBezTo>
                      <a:pt x="68" y="65"/>
                      <a:pt x="68" y="63"/>
                      <a:pt x="68" y="62"/>
                    </a:cubicBezTo>
                    <a:cubicBezTo>
                      <a:pt x="68" y="60"/>
                      <a:pt x="68" y="58"/>
                      <a:pt x="66" y="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grpSp>
      <p:grpSp>
        <p:nvGrpSpPr>
          <p:cNvPr id="6" name="Group 5"/>
          <p:cNvGrpSpPr/>
          <p:nvPr/>
        </p:nvGrpSpPr>
        <p:grpSpPr>
          <a:xfrm>
            <a:off x="4853348" y="2713035"/>
            <a:ext cx="2103120" cy="1280160"/>
            <a:chOff x="6692048" y="1967994"/>
            <a:chExt cx="2103120" cy="1375708"/>
          </a:xfrm>
        </p:grpSpPr>
        <p:sp>
          <p:nvSpPr>
            <p:cNvPr id="86" name="Rectangle 85"/>
            <p:cNvSpPr/>
            <p:nvPr/>
          </p:nvSpPr>
          <p:spPr bwMode="auto">
            <a:xfrm>
              <a:off x="6692048" y="1967994"/>
              <a:ext cx="2103120" cy="1375708"/>
            </a:xfrm>
            <a:prstGeom prst="rect">
              <a:avLst/>
            </a:prstGeom>
            <a:solidFill>
              <a:srgbClr val="F0880A"/>
            </a:solidFill>
            <a:ln w="19050">
              <a:no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28" tIns="91440" rIns="182828" bIns="146262" numCol="1" spcCol="0" rtlCol="0" fromWordArt="0" anchor="t" anchorCtr="0" forceAA="0" compatLnSpc="1">
              <a:prstTxWarp prst="textNoShape">
                <a:avLst/>
              </a:prstTxWarp>
              <a:noAutofit/>
            </a:bodyPr>
            <a:lstStyle/>
            <a:p>
              <a:pPr marL="0" marR="0" lvl="0" indent="0" algn="ctr" defTabSz="776628"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505050"/>
                    </a:gs>
                    <a:gs pos="100000">
                      <a:srgbClr val="505050"/>
                    </a:gs>
                  </a:gsLst>
                  <a:lin ang="5400000" scaled="0"/>
                </a:gradFill>
                <a:effectLst/>
                <a:uLnTx/>
                <a:uFillTx/>
                <a:latin typeface="Segoe UI"/>
                <a:ea typeface="+mn-ea"/>
                <a:cs typeface="+mn-cs"/>
              </a:endParaRPr>
            </a:p>
          </p:txBody>
        </p:sp>
        <p:sp>
          <p:nvSpPr>
            <p:cNvPr id="87" name="TextBox 86"/>
            <p:cNvSpPr txBox="1"/>
            <p:nvPr/>
          </p:nvSpPr>
          <p:spPr>
            <a:xfrm>
              <a:off x="6729939" y="1970592"/>
              <a:ext cx="2035246" cy="400110"/>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0">
                        <a:srgbClr val="FFFFFF"/>
                      </a:gs>
                      <a:gs pos="100000">
                        <a:srgbClr val="FFFFFF"/>
                      </a:gs>
                    </a:gsLst>
                    <a:lin ang="5400000" scaled="1"/>
                  </a:gradFill>
                  <a:effectLst/>
                  <a:uLnTx/>
                  <a:uFillTx/>
                  <a:latin typeface="Segoe UI Light"/>
                  <a:ea typeface="+mn-ea"/>
                  <a:cs typeface="+mn-cs"/>
                </a:rPr>
                <a:t>Data warehouse</a:t>
              </a:r>
              <a:endParaRPr kumimoji="0" lang="en-US" sz="20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Light"/>
                <a:ea typeface="+mn-ea"/>
                <a:cs typeface="+mn-cs"/>
              </a:endParaRPr>
            </a:p>
          </p:txBody>
        </p:sp>
        <p:grpSp>
          <p:nvGrpSpPr>
            <p:cNvPr id="89" name="Group 88"/>
            <p:cNvGrpSpPr/>
            <p:nvPr/>
          </p:nvGrpSpPr>
          <p:grpSpPr>
            <a:xfrm>
              <a:off x="7528418" y="2535010"/>
              <a:ext cx="430381" cy="588184"/>
              <a:chOff x="1447438" y="3993203"/>
              <a:chExt cx="656000" cy="1195540"/>
            </a:xfrm>
          </p:grpSpPr>
          <p:sp>
            <p:nvSpPr>
              <p:cNvPr id="91" name="Freeform 90"/>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2" name="Oval 91"/>
              <p:cNvSpPr/>
              <p:nvPr/>
            </p:nvSpPr>
            <p:spPr>
              <a:xfrm>
                <a:off x="1501819" y="4049582"/>
                <a:ext cx="532616" cy="237683"/>
              </a:xfrm>
              <a:prstGeom prst="ellipse">
                <a:avLst/>
              </a:prstGeom>
              <a:solidFill>
                <a:srgbClr val="F088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grpSp>
      <p:grpSp>
        <p:nvGrpSpPr>
          <p:cNvPr id="7" name="Group 6"/>
          <p:cNvGrpSpPr/>
          <p:nvPr/>
        </p:nvGrpSpPr>
        <p:grpSpPr>
          <a:xfrm>
            <a:off x="4868626" y="1360583"/>
            <a:ext cx="2103120" cy="1280160"/>
            <a:chOff x="9766618" y="1967994"/>
            <a:chExt cx="2103120" cy="1375708"/>
          </a:xfrm>
          <a:solidFill>
            <a:srgbClr val="C00000"/>
          </a:solidFill>
        </p:grpSpPr>
        <p:sp>
          <p:nvSpPr>
            <p:cNvPr id="98" name="Rectangle 97"/>
            <p:cNvSpPr/>
            <p:nvPr/>
          </p:nvSpPr>
          <p:spPr bwMode="auto">
            <a:xfrm>
              <a:off x="9766618" y="1967994"/>
              <a:ext cx="2103120" cy="1375708"/>
            </a:xfrm>
            <a:prstGeom prst="rect">
              <a:avLst/>
            </a:prstGeom>
            <a:grpFill/>
            <a:ln w="19050">
              <a:no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28" tIns="91440" rIns="182828" bIns="146262" numCol="1" spcCol="0" rtlCol="0" fromWordArt="0" anchor="t" anchorCtr="0" forceAA="0" compatLnSpc="1">
              <a:prstTxWarp prst="textNoShape">
                <a:avLst/>
              </a:prstTxWarp>
              <a:noAutofit/>
            </a:bodyPr>
            <a:lstStyle/>
            <a:p>
              <a:pPr marL="0" marR="0" lvl="0" indent="0" algn="ctr" defTabSz="776628"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a:ln>
                  <a:noFill/>
                </a:ln>
                <a:gradFill>
                  <a:gsLst>
                    <a:gs pos="0">
                      <a:srgbClr val="505050"/>
                    </a:gs>
                    <a:gs pos="100000">
                      <a:srgbClr val="505050"/>
                    </a:gs>
                  </a:gsLst>
                  <a:lin ang="5400000" scaled="0"/>
                </a:gradFill>
                <a:effectLst/>
                <a:uLnTx/>
                <a:uFillTx/>
                <a:latin typeface="Segoe UI"/>
                <a:ea typeface="+mn-ea"/>
                <a:cs typeface="+mn-cs"/>
              </a:endParaRPr>
            </a:p>
          </p:txBody>
        </p:sp>
        <p:sp>
          <p:nvSpPr>
            <p:cNvPr id="99" name="TextBox 98"/>
            <p:cNvSpPr txBox="1"/>
            <p:nvPr/>
          </p:nvSpPr>
          <p:spPr>
            <a:xfrm>
              <a:off x="9787591" y="1970592"/>
              <a:ext cx="2055950" cy="400110"/>
            </a:xfrm>
            <a:prstGeom prst="rect">
              <a:avLst/>
            </a:prstGeom>
            <a:grp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gradFill>
                    <a:gsLst>
                      <a:gs pos="0">
                        <a:srgbClr val="FFFFFF"/>
                      </a:gs>
                      <a:gs pos="100000">
                        <a:srgbClr val="FFFFFF"/>
                      </a:gs>
                    </a:gsLst>
                    <a:lin ang="5400000" scaled="1"/>
                  </a:gradFill>
                  <a:effectLst/>
                  <a:uLnTx/>
                  <a:uFillTx/>
                  <a:latin typeface="Segoe UI Light"/>
                  <a:ea typeface="+mn-ea"/>
                  <a:cs typeface="+mn-cs"/>
                </a:rPr>
                <a:t>BI and analytics</a:t>
              </a:r>
              <a:endParaRPr kumimoji="0" lang="en-US" sz="20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Light"/>
                <a:ea typeface="+mn-ea"/>
                <a:cs typeface="+mn-cs"/>
              </a:endParaRPr>
            </a:p>
          </p:txBody>
        </p:sp>
        <p:pic>
          <p:nvPicPr>
            <p:cNvPr id="23" name="Picture 2" descr="\\MAGNUM\Projects\Microsoft\Cloud Power FY12\Design\ICONS_PNG\Pie.png"/>
            <p:cNvPicPr>
              <a:picLocks noChangeAspect="1" noChangeArrowheads="1"/>
            </p:cNvPicPr>
            <p:nvPr/>
          </p:nvPicPr>
          <p:blipFill>
            <a:blip r:embed="rId4" cstate="print">
              <a:lum bright="100000"/>
            </a:blip>
            <a:srcRect/>
            <a:stretch>
              <a:fillRect/>
            </a:stretch>
          </p:blipFill>
          <p:spPr bwMode="auto">
            <a:xfrm>
              <a:off x="10113849" y="2456784"/>
              <a:ext cx="580842" cy="580842"/>
            </a:xfrm>
            <a:prstGeom prst="rect">
              <a:avLst/>
            </a:prstGeom>
            <a:grpFill/>
            <a:ln w="15875">
              <a:solidFill>
                <a:schemeClr val="bg1"/>
              </a:solidFill>
            </a:ln>
          </p:spPr>
        </p:pic>
        <p:sp>
          <p:nvSpPr>
            <p:cNvPr id="26" name="TextBox 25"/>
            <p:cNvSpPr txBox="1"/>
            <p:nvPr/>
          </p:nvSpPr>
          <p:spPr>
            <a:xfrm>
              <a:off x="10019529" y="3100201"/>
              <a:ext cx="881713" cy="166199"/>
            </a:xfrm>
            <a:prstGeom prst="rect">
              <a:avLst/>
            </a:prstGeom>
            <a:grp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gradFill>
                    <a:gsLst>
                      <a:gs pos="0">
                        <a:srgbClr val="FFFFFF"/>
                      </a:gs>
                      <a:gs pos="100000">
                        <a:srgbClr val="FFFFFF"/>
                      </a:gs>
                    </a:gsLst>
                    <a:lin ang="5400000" scaled="1"/>
                  </a:gradFill>
                  <a:effectLst/>
                  <a:uLnTx/>
                  <a:uFillTx/>
                  <a:latin typeface="Segoe UI"/>
                  <a:ea typeface="+mn-ea"/>
                  <a:cs typeface="+mn-cs"/>
                </a:rPr>
                <a:t>Dashboards</a:t>
              </a:r>
              <a:endParaRPr kumimoji="0" lang="en-US" sz="1200" b="0" i="0" u="none" strike="noStrike" kern="1200" cap="none" spc="0" normalizeH="0" baseline="0" noProof="0" dirty="0">
                <a:ln>
                  <a:solidFill>
                    <a:srgbClr val="FFFFFF">
                      <a:alpha val="0"/>
                    </a:srgbClr>
                  </a:solidFill>
                </a:ln>
                <a:gradFill>
                  <a:gsLst>
                    <a:gs pos="0">
                      <a:srgbClr val="FFFFFF"/>
                    </a:gs>
                    <a:gs pos="100000">
                      <a:srgbClr val="FFFFFF"/>
                    </a:gs>
                  </a:gsLst>
                  <a:lin ang="5400000" scaled="1"/>
                </a:gradFill>
                <a:effectLst/>
                <a:uLnTx/>
                <a:uFillTx/>
                <a:latin typeface="Segoe UI"/>
                <a:ea typeface="+mn-ea"/>
                <a:cs typeface="+mn-cs"/>
              </a:endParaRPr>
            </a:p>
          </p:txBody>
        </p:sp>
        <p:sp>
          <p:nvSpPr>
            <p:cNvPr id="100" name="Freeform 6"/>
            <p:cNvSpPr>
              <a:spLocks noChangeAspect="1" noEditPoints="1"/>
            </p:cNvSpPr>
            <p:nvPr/>
          </p:nvSpPr>
          <p:spPr bwMode="black">
            <a:xfrm>
              <a:off x="11082345" y="2459919"/>
              <a:ext cx="429626" cy="54958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grp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5" name="TextBox 24"/>
            <p:cNvSpPr txBox="1"/>
            <p:nvPr/>
          </p:nvSpPr>
          <p:spPr>
            <a:xfrm>
              <a:off x="10970430" y="3100201"/>
              <a:ext cx="743803" cy="166199"/>
            </a:xfrm>
            <a:prstGeom prst="rect">
              <a:avLst/>
            </a:prstGeom>
            <a:grp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solidFill>
                      <a:srgbClr val="FFFFFF">
                        <a:alpha val="0"/>
                      </a:srgbClr>
                    </a:solidFill>
                  </a:ln>
                  <a:gradFill>
                    <a:gsLst>
                      <a:gs pos="0">
                        <a:srgbClr val="FFFFFF"/>
                      </a:gs>
                      <a:gs pos="100000">
                        <a:srgbClr val="FFFFFF"/>
                      </a:gs>
                    </a:gsLst>
                    <a:lin ang="5400000" scaled="1"/>
                  </a:gradFill>
                  <a:effectLst/>
                  <a:uLnTx/>
                  <a:uFillTx/>
                  <a:latin typeface="Segoe UI"/>
                  <a:ea typeface="+mn-ea"/>
                  <a:cs typeface="+mn-cs"/>
                </a:rPr>
                <a:t>Reporting</a:t>
              </a:r>
            </a:p>
          </p:txBody>
        </p:sp>
      </p:grpSp>
      <p:grpSp>
        <p:nvGrpSpPr>
          <p:cNvPr id="112" name="Group 111"/>
          <p:cNvGrpSpPr/>
          <p:nvPr/>
        </p:nvGrpSpPr>
        <p:grpSpPr>
          <a:xfrm>
            <a:off x="2861250" y="4585005"/>
            <a:ext cx="1986138" cy="857516"/>
            <a:chOff x="338115" y="4564202"/>
            <a:chExt cx="1986138" cy="857516"/>
          </a:xfrm>
        </p:grpSpPr>
        <p:sp>
          <p:nvSpPr>
            <p:cNvPr id="113" name="Rectangle 112"/>
            <p:cNvSpPr/>
            <p:nvPr/>
          </p:nvSpPr>
          <p:spPr bwMode="auto">
            <a:xfrm>
              <a:off x="573539" y="4813865"/>
              <a:ext cx="1750714" cy="60785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Increasing </a:t>
              </a:r>
            </a:p>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d</a:t>
              </a: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ata </a:t>
              </a:r>
              <a:r>
                <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v</a:t>
              </a: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olumes</a:t>
              </a:r>
            </a:p>
          </p:txBody>
        </p:sp>
        <p:grpSp>
          <p:nvGrpSpPr>
            <p:cNvPr id="114" name="Group 113"/>
            <p:cNvGrpSpPr/>
            <p:nvPr/>
          </p:nvGrpSpPr>
          <p:grpSpPr>
            <a:xfrm>
              <a:off x="338115" y="4564202"/>
              <a:ext cx="314884" cy="354465"/>
              <a:chOff x="1701199" y="4887650"/>
              <a:chExt cx="441033" cy="496471"/>
            </a:xfrm>
          </p:grpSpPr>
          <p:sp>
            <p:nvSpPr>
              <p:cNvPr id="115" name="Oval 114"/>
              <p:cNvSpPr/>
              <p:nvPr/>
            </p:nvSpPr>
            <p:spPr>
              <a:xfrm>
                <a:off x="1720397" y="4962286"/>
                <a:ext cx="421835" cy="421835"/>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16" name="TextBox 115"/>
              <p:cNvSpPr txBox="1"/>
              <p:nvPr/>
            </p:nvSpPr>
            <p:spPr>
              <a:xfrm>
                <a:off x="1701199" y="4887650"/>
                <a:ext cx="332142" cy="40011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a:ea typeface="+mn-ea"/>
                    <a:cs typeface="+mn-cs"/>
                  </a:rPr>
                  <a:t>1</a:t>
                </a:r>
                <a:endParaRPr kumimoji="0" lang="en-US" sz="2000" b="1" i="0" u="none" strike="noStrike" kern="1200" cap="none" spc="0" normalizeH="0" baseline="0" noProof="0" dirty="0">
                  <a:ln>
                    <a:noFill/>
                  </a:ln>
                  <a:gradFill>
                    <a:gsLst>
                      <a:gs pos="0">
                        <a:srgbClr val="DC3C00"/>
                      </a:gs>
                      <a:gs pos="100000">
                        <a:srgbClr val="DC3C00"/>
                      </a:gs>
                    </a:gsLst>
                    <a:lin ang="5400000" scaled="0"/>
                  </a:gradFill>
                  <a:effectLst/>
                  <a:uLnTx/>
                  <a:uFillTx/>
                  <a:latin typeface="Segoe UI"/>
                  <a:ea typeface="+mn-ea"/>
                  <a:cs typeface="+mn-cs"/>
                </a:endParaRPr>
              </a:p>
            </p:txBody>
          </p:sp>
        </p:grpSp>
      </p:grpSp>
      <p:grpSp>
        <p:nvGrpSpPr>
          <p:cNvPr id="117" name="Group 116"/>
          <p:cNvGrpSpPr/>
          <p:nvPr/>
        </p:nvGrpSpPr>
        <p:grpSpPr>
          <a:xfrm>
            <a:off x="7318977" y="1374127"/>
            <a:ext cx="1031443" cy="771317"/>
            <a:chOff x="9523115" y="2546730"/>
            <a:chExt cx="749631" cy="603503"/>
          </a:xfrm>
          <a:solidFill>
            <a:schemeClr val="accent3"/>
          </a:solidFill>
        </p:grpSpPr>
        <p:sp>
          <p:nvSpPr>
            <p:cNvPr id="118" name="Freeform 57"/>
            <p:cNvSpPr>
              <a:spLocks/>
            </p:cNvSpPr>
            <p:nvPr/>
          </p:nvSpPr>
          <p:spPr bwMode="auto">
            <a:xfrm>
              <a:off x="9990721" y="2546730"/>
              <a:ext cx="282025" cy="518749"/>
            </a:xfrm>
            <a:custGeom>
              <a:avLst/>
              <a:gdLst>
                <a:gd name="T0" fmla="*/ 146 w 150"/>
                <a:gd name="T1" fmla="*/ 130 h 275"/>
                <a:gd name="T2" fmla="*/ 98 w 150"/>
                <a:gd name="T3" fmla="*/ 105 h 275"/>
                <a:gd name="T4" fmla="*/ 98 w 150"/>
                <a:gd name="T5" fmla="*/ 88 h 275"/>
                <a:gd name="T6" fmla="*/ 105 w 150"/>
                <a:gd name="T7" fmla="*/ 75 h 275"/>
                <a:gd name="T8" fmla="*/ 111 w 150"/>
                <a:gd name="T9" fmla="*/ 67 h 275"/>
                <a:gd name="T10" fmla="*/ 113 w 150"/>
                <a:gd name="T11" fmla="*/ 54 h 275"/>
                <a:gd name="T12" fmla="*/ 109 w 150"/>
                <a:gd name="T13" fmla="*/ 46 h 275"/>
                <a:gd name="T14" fmla="*/ 70 w 150"/>
                <a:gd name="T15" fmla="*/ 0 h 275"/>
                <a:gd name="T16" fmla="*/ 32 w 150"/>
                <a:gd name="T17" fmla="*/ 46 h 275"/>
                <a:gd name="T18" fmla="*/ 28 w 150"/>
                <a:gd name="T19" fmla="*/ 54 h 275"/>
                <a:gd name="T20" fmla="*/ 30 w 150"/>
                <a:gd name="T21" fmla="*/ 67 h 275"/>
                <a:gd name="T22" fmla="*/ 36 w 150"/>
                <a:gd name="T23" fmla="*/ 75 h 275"/>
                <a:gd name="T24" fmla="*/ 43 w 150"/>
                <a:gd name="T25" fmla="*/ 88 h 275"/>
                <a:gd name="T26" fmla="*/ 43 w 150"/>
                <a:gd name="T27" fmla="*/ 105 h 275"/>
                <a:gd name="T28" fmla="*/ 0 w 150"/>
                <a:gd name="T29" fmla="*/ 124 h 275"/>
                <a:gd name="T30" fmla="*/ 22 w 150"/>
                <a:gd name="T31" fmla="*/ 133 h 275"/>
                <a:gd name="T32" fmla="*/ 50 w 150"/>
                <a:gd name="T33" fmla="*/ 159 h 275"/>
                <a:gd name="T34" fmla="*/ 51 w 150"/>
                <a:gd name="T35" fmla="*/ 275 h 275"/>
                <a:gd name="T36" fmla="*/ 70 w 150"/>
                <a:gd name="T37" fmla="*/ 275 h 275"/>
                <a:gd name="T38" fmla="*/ 146 w 150"/>
                <a:gd name="T39" fmla="*/ 249 h 275"/>
                <a:gd name="T40" fmla="*/ 146 w 150"/>
                <a:gd name="T41" fmla="*/ 13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275">
                  <a:moveTo>
                    <a:pt x="146" y="130"/>
                  </a:moveTo>
                  <a:cubicBezTo>
                    <a:pt x="145" y="123"/>
                    <a:pt x="116" y="110"/>
                    <a:pt x="98" y="105"/>
                  </a:cubicBezTo>
                  <a:cubicBezTo>
                    <a:pt x="98" y="88"/>
                    <a:pt x="98" y="88"/>
                    <a:pt x="98" y="88"/>
                  </a:cubicBezTo>
                  <a:cubicBezTo>
                    <a:pt x="101" y="84"/>
                    <a:pt x="103" y="80"/>
                    <a:pt x="105" y="75"/>
                  </a:cubicBezTo>
                  <a:cubicBezTo>
                    <a:pt x="108" y="74"/>
                    <a:pt x="111" y="71"/>
                    <a:pt x="111" y="67"/>
                  </a:cubicBezTo>
                  <a:cubicBezTo>
                    <a:pt x="113" y="54"/>
                    <a:pt x="113" y="54"/>
                    <a:pt x="113" y="54"/>
                  </a:cubicBezTo>
                  <a:cubicBezTo>
                    <a:pt x="113" y="51"/>
                    <a:pt x="112" y="47"/>
                    <a:pt x="109" y="46"/>
                  </a:cubicBezTo>
                  <a:cubicBezTo>
                    <a:pt x="108" y="17"/>
                    <a:pt x="99" y="0"/>
                    <a:pt x="70" y="0"/>
                  </a:cubicBezTo>
                  <a:cubicBezTo>
                    <a:pt x="42" y="0"/>
                    <a:pt x="32" y="17"/>
                    <a:pt x="32" y="46"/>
                  </a:cubicBezTo>
                  <a:cubicBezTo>
                    <a:pt x="29" y="47"/>
                    <a:pt x="28" y="51"/>
                    <a:pt x="28" y="54"/>
                  </a:cubicBezTo>
                  <a:cubicBezTo>
                    <a:pt x="30" y="67"/>
                    <a:pt x="30" y="67"/>
                    <a:pt x="30" y="67"/>
                  </a:cubicBezTo>
                  <a:cubicBezTo>
                    <a:pt x="30" y="71"/>
                    <a:pt x="33" y="74"/>
                    <a:pt x="36" y="75"/>
                  </a:cubicBezTo>
                  <a:cubicBezTo>
                    <a:pt x="38" y="80"/>
                    <a:pt x="40" y="84"/>
                    <a:pt x="43" y="88"/>
                  </a:cubicBezTo>
                  <a:cubicBezTo>
                    <a:pt x="43" y="105"/>
                    <a:pt x="43" y="105"/>
                    <a:pt x="43" y="105"/>
                  </a:cubicBezTo>
                  <a:cubicBezTo>
                    <a:pt x="29" y="109"/>
                    <a:pt x="9" y="117"/>
                    <a:pt x="0" y="124"/>
                  </a:cubicBezTo>
                  <a:cubicBezTo>
                    <a:pt x="7" y="126"/>
                    <a:pt x="15" y="129"/>
                    <a:pt x="22" y="133"/>
                  </a:cubicBezTo>
                  <a:cubicBezTo>
                    <a:pt x="40" y="142"/>
                    <a:pt x="48" y="149"/>
                    <a:pt x="50" y="159"/>
                  </a:cubicBezTo>
                  <a:cubicBezTo>
                    <a:pt x="52" y="174"/>
                    <a:pt x="54" y="228"/>
                    <a:pt x="51" y="275"/>
                  </a:cubicBezTo>
                  <a:cubicBezTo>
                    <a:pt x="57" y="275"/>
                    <a:pt x="64" y="275"/>
                    <a:pt x="70" y="275"/>
                  </a:cubicBezTo>
                  <a:cubicBezTo>
                    <a:pt x="110" y="275"/>
                    <a:pt x="144" y="270"/>
                    <a:pt x="146" y="249"/>
                  </a:cubicBezTo>
                  <a:cubicBezTo>
                    <a:pt x="150" y="203"/>
                    <a:pt x="148" y="144"/>
                    <a:pt x="146" y="130"/>
                  </a:cubicBezTo>
                  <a:close/>
                </a:path>
              </a:pathLst>
            </a:custGeom>
            <a:grpFill/>
            <a:ln>
              <a:noFill/>
            </a:ln>
            <a:extLst/>
          </p:spPr>
          <p:txBody>
            <a:bodyPr vert="horz" wrap="square" lIns="89642" tIns="44821" rIns="89642" bIns="44821"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9" name="Freeform 58"/>
            <p:cNvSpPr>
              <a:spLocks/>
            </p:cNvSpPr>
            <p:nvPr/>
          </p:nvSpPr>
          <p:spPr bwMode="auto">
            <a:xfrm>
              <a:off x="9523115" y="2546730"/>
              <a:ext cx="283486" cy="518749"/>
            </a:xfrm>
            <a:custGeom>
              <a:avLst/>
              <a:gdLst>
                <a:gd name="T0" fmla="*/ 101 w 150"/>
                <a:gd name="T1" fmla="*/ 159 h 275"/>
                <a:gd name="T2" fmla="*/ 129 w 150"/>
                <a:gd name="T3" fmla="*/ 133 h 275"/>
                <a:gd name="T4" fmla="*/ 150 w 150"/>
                <a:gd name="T5" fmla="*/ 124 h 275"/>
                <a:gd name="T6" fmla="*/ 108 w 150"/>
                <a:gd name="T7" fmla="*/ 105 h 275"/>
                <a:gd name="T8" fmla="*/ 108 w 150"/>
                <a:gd name="T9" fmla="*/ 88 h 275"/>
                <a:gd name="T10" fmla="*/ 114 w 150"/>
                <a:gd name="T11" fmla="*/ 75 h 275"/>
                <a:gd name="T12" fmla="*/ 121 w 150"/>
                <a:gd name="T13" fmla="*/ 67 h 275"/>
                <a:gd name="T14" fmla="*/ 122 w 150"/>
                <a:gd name="T15" fmla="*/ 54 h 275"/>
                <a:gd name="T16" fmla="*/ 119 w 150"/>
                <a:gd name="T17" fmla="*/ 46 h 275"/>
                <a:gd name="T18" fmla="*/ 80 w 150"/>
                <a:gd name="T19" fmla="*/ 0 h 275"/>
                <a:gd name="T20" fmla="*/ 41 w 150"/>
                <a:gd name="T21" fmla="*/ 46 h 275"/>
                <a:gd name="T22" fmla="*/ 38 w 150"/>
                <a:gd name="T23" fmla="*/ 54 h 275"/>
                <a:gd name="T24" fmla="*/ 39 w 150"/>
                <a:gd name="T25" fmla="*/ 67 h 275"/>
                <a:gd name="T26" fmla="*/ 46 w 150"/>
                <a:gd name="T27" fmla="*/ 75 h 275"/>
                <a:gd name="T28" fmla="*/ 52 w 150"/>
                <a:gd name="T29" fmla="*/ 88 h 275"/>
                <a:gd name="T30" fmla="*/ 52 w 150"/>
                <a:gd name="T31" fmla="*/ 105 h 275"/>
                <a:gd name="T32" fmla="*/ 4 w 150"/>
                <a:gd name="T33" fmla="*/ 130 h 275"/>
                <a:gd name="T34" fmla="*/ 4 w 150"/>
                <a:gd name="T35" fmla="*/ 249 h 275"/>
                <a:gd name="T36" fmla="*/ 80 w 150"/>
                <a:gd name="T37" fmla="*/ 275 h 275"/>
                <a:gd name="T38" fmla="*/ 99 w 150"/>
                <a:gd name="T39" fmla="*/ 275 h 275"/>
                <a:gd name="T40" fmla="*/ 101 w 150"/>
                <a:gd name="T41" fmla="*/ 15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275">
                  <a:moveTo>
                    <a:pt x="101" y="159"/>
                  </a:moveTo>
                  <a:cubicBezTo>
                    <a:pt x="102" y="149"/>
                    <a:pt x="110" y="142"/>
                    <a:pt x="129" y="133"/>
                  </a:cubicBezTo>
                  <a:cubicBezTo>
                    <a:pt x="135" y="129"/>
                    <a:pt x="143" y="126"/>
                    <a:pt x="150" y="124"/>
                  </a:cubicBezTo>
                  <a:cubicBezTo>
                    <a:pt x="141" y="117"/>
                    <a:pt x="122" y="109"/>
                    <a:pt x="108" y="105"/>
                  </a:cubicBezTo>
                  <a:cubicBezTo>
                    <a:pt x="108" y="88"/>
                    <a:pt x="108" y="88"/>
                    <a:pt x="108" y="88"/>
                  </a:cubicBezTo>
                  <a:cubicBezTo>
                    <a:pt x="110" y="84"/>
                    <a:pt x="113" y="80"/>
                    <a:pt x="114" y="75"/>
                  </a:cubicBezTo>
                  <a:cubicBezTo>
                    <a:pt x="118" y="74"/>
                    <a:pt x="120" y="71"/>
                    <a:pt x="121" y="67"/>
                  </a:cubicBezTo>
                  <a:cubicBezTo>
                    <a:pt x="122" y="54"/>
                    <a:pt x="122" y="54"/>
                    <a:pt x="122" y="54"/>
                  </a:cubicBezTo>
                  <a:cubicBezTo>
                    <a:pt x="123" y="51"/>
                    <a:pt x="121" y="47"/>
                    <a:pt x="119" y="46"/>
                  </a:cubicBezTo>
                  <a:cubicBezTo>
                    <a:pt x="118" y="17"/>
                    <a:pt x="109" y="0"/>
                    <a:pt x="80" y="0"/>
                  </a:cubicBezTo>
                  <a:cubicBezTo>
                    <a:pt x="51" y="0"/>
                    <a:pt x="42" y="17"/>
                    <a:pt x="41" y="46"/>
                  </a:cubicBezTo>
                  <a:cubicBezTo>
                    <a:pt x="39" y="47"/>
                    <a:pt x="37" y="51"/>
                    <a:pt x="38" y="54"/>
                  </a:cubicBezTo>
                  <a:cubicBezTo>
                    <a:pt x="39" y="67"/>
                    <a:pt x="39" y="67"/>
                    <a:pt x="39" y="67"/>
                  </a:cubicBezTo>
                  <a:cubicBezTo>
                    <a:pt x="40" y="71"/>
                    <a:pt x="42" y="74"/>
                    <a:pt x="46" y="75"/>
                  </a:cubicBezTo>
                  <a:cubicBezTo>
                    <a:pt x="47" y="80"/>
                    <a:pt x="50" y="84"/>
                    <a:pt x="52" y="88"/>
                  </a:cubicBezTo>
                  <a:cubicBezTo>
                    <a:pt x="52" y="105"/>
                    <a:pt x="52" y="105"/>
                    <a:pt x="52" y="105"/>
                  </a:cubicBezTo>
                  <a:cubicBezTo>
                    <a:pt x="34" y="110"/>
                    <a:pt x="5" y="123"/>
                    <a:pt x="4" y="130"/>
                  </a:cubicBezTo>
                  <a:cubicBezTo>
                    <a:pt x="2" y="144"/>
                    <a:pt x="0" y="203"/>
                    <a:pt x="4" y="249"/>
                  </a:cubicBezTo>
                  <a:cubicBezTo>
                    <a:pt x="6" y="270"/>
                    <a:pt x="40" y="275"/>
                    <a:pt x="80" y="275"/>
                  </a:cubicBezTo>
                  <a:cubicBezTo>
                    <a:pt x="87" y="275"/>
                    <a:pt x="93" y="275"/>
                    <a:pt x="99" y="275"/>
                  </a:cubicBezTo>
                  <a:cubicBezTo>
                    <a:pt x="97" y="228"/>
                    <a:pt x="98" y="174"/>
                    <a:pt x="101" y="159"/>
                  </a:cubicBezTo>
                  <a:close/>
                </a:path>
              </a:pathLst>
            </a:custGeom>
            <a:grpFill/>
            <a:ln>
              <a:noFill/>
            </a:ln>
            <a:extLst/>
          </p:spPr>
          <p:txBody>
            <a:bodyPr vert="horz" wrap="square" lIns="89642" tIns="44821" rIns="89642" bIns="44821"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0" name="Freeform 59"/>
            <p:cNvSpPr>
              <a:spLocks/>
            </p:cNvSpPr>
            <p:nvPr/>
          </p:nvSpPr>
          <p:spPr bwMode="auto">
            <a:xfrm>
              <a:off x="9810985" y="2584723"/>
              <a:ext cx="175352" cy="220651"/>
            </a:xfrm>
            <a:custGeom>
              <a:avLst/>
              <a:gdLst>
                <a:gd name="T0" fmla="*/ 76 w 93"/>
                <a:gd name="T1" fmla="*/ 110 h 117"/>
                <a:gd name="T2" fmla="*/ 76 w 93"/>
                <a:gd name="T3" fmla="*/ 96 h 117"/>
                <a:gd name="T4" fmla="*/ 84 w 93"/>
                <a:gd name="T5" fmla="*/ 81 h 117"/>
                <a:gd name="T6" fmla="*/ 91 w 93"/>
                <a:gd name="T7" fmla="*/ 73 h 117"/>
                <a:gd name="T8" fmla="*/ 92 w 93"/>
                <a:gd name="T9" fmla="*/ 59 h 117"/>
                <a:gd name="T10" fmla="*/ 88 w 93"/>
                <a:gd name="T11" fmla="*/ 50 h 117"/>
                <a:gd name="T12" fmla="*/ 46 w 93"/>
                <a:gd name="T13" fmla="*/ 0 h 117"/>
                <a:gd name="T14" fmla="*/ 4 w 93"/>
                <a:gd name="T15" fmla="*/ 50 h 117"/>
                <a:gd name="T16" fmla="*/ 0 w 93"/>
                <a:gd name="T17" fmla="*/ 59 h 117"/>
                <a:gd name="T18" fmla="*/ 2 w 93"/>
                <a:gd name="T19" fmla="*/ 73 h 117"/>
                <a:gd name="T20" fmla="*/ 9 w 93"/>
                <a:gd name="T21" fmla="*/ 81 h 117"/>
                <a:gd name="T22" fmla="*/ 16 w 93"/>
                <a:gd name="T23" fmla="*/ 96 h 117"/>
                <a:gd name="T24" fmla="*/ 16 w 93"/>
                <a:gd name="T25" fmla="*/ 110 h 117"/>
                <a:gd name="T26" fmla="*/ 46 w 93"/>
                <a:gd name="T27" fmla="*/ 117 h 117"/>
                <a:gd name="T28" fmla="*/ 76 w 93"/>
                <a:gd name="T29"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117">
                  <a:moveTo>
                    <a:pt x="76" y="110"/>
                  </a:moveTo>
                  <a:cubicBezTo>
                    <a:pt x="76" y="96"/>
                    <a:pt x="76" y="96"/>
                    <a:pt x="76" y="96"/>
                  </a:cubicBezTo>
                  <a:cubicBezTo>
                    <a:pt x="79" y="92"/>
                    <a:pt x="82" y="87"/>
                    <a:pt x="84" y="81"/>
                  </a:cubicBezTo>
                  <a:cubicBezTo>
                    <a:pt x="87" y="80"/>
                    <a:pt x="90" y="77"/>
                    <a:pt x="91" y="73"/>
                  </a:cubicBezTo>
                  <a:cubicBezTo>
                    <a:pt x="92" y="59"/>
                    <a:pt x="92" y="59"/>
                    <a:pt x="92" y="59"/>
                  </a:cubicBezTo>
                  <a:cubicBezTo>
                    <a:pt x="93" y="55"/>
                    <a:pt x="91" y="52"/>
                    <a:pt x="88" y="50"/>
                  </a:cubicBezTo>
                  <a:cubicBezTo>
                    <a:pt x="88" y="18"/>
                    <a:pt x="77" y="0"/>
                    <a:pt x="46" y="0"/>
                  </a:cubicBezTo>
                  <a:cubicBezTo>
                    <a:pt x="15" y="0"/>
                    <a:pt x="5" y="18"/>
                    <a:pt x="4" y="50"/>
                  </a:cubicBezTo>
                  <a:cubicBezTo>
                    <a:pt x="1" y="52"/>
                    <a:pt x="0" y="55"/>
                    <a:pt x="0" y="59"/>
                  </a:cubicBezTo>
                  <a:cubicBezTo>
                    <a:pt x="2" y="73"/>
                    <a:pt x="2" y="73"/>
                    <a:pt x="2" y="73"/>
                  </a:cubicBezTo>
                  <a:cubicBezTo>
                    <a:pt x="2" y="77"/>
                    <a:pt x="5" y="80"/>
                    <a:pt x="9" y="81"/>
                  </a:cubicBezTo>
                  <a:cubicBezTo>
                    <a:pt x="11" y="87"/>
                    <a:pt x="13" y="92"/>
                    <a:pt x="16" y="96"/>
                  </a:cubicBezTo>
                  <a:cubicBezTo>
                    <a:pt x="16" y="110"/>
                    <a:pt x="16" y="110"/>
                    <a:pt x="16" y="110"/>
                  </a:cubicBezTo>
                  <a:cubicBezTo>
                    <a:pt x="27" y="115"/>
                    <a:pt x="37" y="117"/>
                    <a:pt x="46" y="117"/>
                  </a:cubicBezTo>
                  <a:cubicBezTo>
                    <a:pt x="55" y="117"/>
                    <a:pt x="65" y="115"/>
                    <a:pt x="76" y="110"/>
                  </a:cubicBezTo>
                  <a:close/>
                </a:path>
              </a:pathLst>
            </a:custGeom>
            <a:grpFill/>
            <a:ln>
              <a:noFill/>
            </a:ln>
            <a:extLst/>
          </p:spPr>
          <p:txBody>
            <a:bodyPr vert="horz" wrap="square" lIns="89642" tIns="44821" rIns="89642" bIns="44821"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000000"/>
                </a:solidFill>
                <a:effectLst/>
                <a:uLnTx/>
                <a:uFillTx/>
                <a:latin typeface="Segoe UI"/>
                <a:ea typeface="+mn-ea"/>
                <a:cs typeface="+mn-cs"/>
              </a:endParaRPr>
            </a:p>
          </p:txBody>
        </p:sp>
        <p:sp>
          <p:nvSpPr>
            <p:cNvPr id="121" name="Freeform 60"/>
            <p:cNvSpPr>
              <a:spLocks/>
            </p:cNvSpPr>
            <p:nvPr/>
          </p:nvSpPr>
          <p:spPr bwMode="auto">
            <a:xfrm>
              <a:off x="9735000" y="2802451"/>
              <a:ext cx="327323" cy="347782"/>
            </a:xfrm>
            <a:custGeom>
              <a:avLst/>
              <a:gdLst>
                <a:gd name="T0" fmla="*/ 170 w 174"/>
                <a:gd name="T1" fmla="*/ 25 h 184"/>
                <a:gd name="T2" fmla="*/ 123 w 174"/>
                <a:gd name="T3" fmla="*/ 0 h 184"/>
                <a:gd name="T4" fmla="*/ 117 w 174"/>
                <a:gd name="T5" fmla="*/ 17 h 184"/>
                <a:gd name="T6" fmla="*/ 127 w 174"/>
                <a:gd name="T7" fmla="*/ 92 h 184"/>
                <a:gd name="T8" fmla="*/ 105 w 174"/>
                <a:gd name="T9" fmla="*/ 118 h 184"/>
                <a:gd name="T10" fmla="*/ 93 w 174"/>
                <a:gd name="T11" fmla="*/ 38 h 184"/>
                <a:gd name="T12" fmla="*/ 101 w 174"/>
                <a:gd name="T13" fmla="*/ 34 h 184"/>
                <a:gd name="T14" fmla="*/ 95 w 174"/>
                <a:gd name="T15" fmla="*/ 14 h 184"/>
                <a:gd name="T16" fmla="*/ 79 w 174"/>
                <a:gd name="T17" fmla="*/ 14 h 184"/>
                <a:gd name="T18" fmla="*/ 73 w 174"/>
                <a:gd name="T19" fmla="*/ 34 h 184"/>
                <a:gd name="T20" fmla="*/ 81 w 174"/>
                <a:gd name="T21" fmla="*/ 38 h 184"/>
                <a:gd name="T22" fmla="*/ 69 w 174"/>
                <a:gd name="T23" fmla="*/ 118 h 184"/>
                <a:gd name="T24" fmla="*/ 48 w 174"/>
                <a:gd name="T25" fmla="*/ 92 h 184"/>
                <a:gd name="T26" fmla="*/ 58 w 174"/>
                <a:gd name="T27" fmla="*/ 17 h 184"/>
                <a:gd name="T28" fmla="*/ 52 w 174"/>
                <a:gd name="T29" fmla="*/ 0 h 184"/>
                <a:gd name="T30" fmla="*/ 5 w 174"/>
                <a:gd name="T31" fmla="*/ 25 h 184"/>
                <a:gd name="T32" fmla="*/ 5 w 174"/>
                <a:gd name="T33" fmla="*/ 156 h 184"/>
                <a:gd name="T34" fmla="*/ 87 w 174"/>
                <a:gd name="T35" fmla="*/ 184 h 184"/>
                <a:gd name="T36" fmla="*/ 170 w 174"/>
                <a:gd name="T37" fmla="*/ 156 h 184"/>
                <a:gd name="T38" fmla="*/ 170 w 174"/>
                <a:gd name="T39" fmla="*/ 2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4" h="184">
                  <a:moveTo>
                    <a:pt x="170" y="25"/>
                  </a:moveTo>
                  <a:cubicBezTo>
                    <a:pt x="169" y="18"/>
                    <a:pt x="143" y="6"/>
                    <a:pt x="123" y="0"/>
                  </a:cubicBezTo>
                  <a:cubicBezTo>
                    <a:pt x="122" y="5"/>
                    <a:pt x="120" y="11"/>
                    <a:pt x="117" y="17"/>
                  </a:cubicBezTo>
                  <a:cubicBezTo>
                    <a:pt x="127" y="92"/>
                    <a:pt x="127" y="92"/>
                    <a:pt x="127" y="92"/>
                  </a:cubicBezTo>
                  <a:cubicBezTo>
                    <a:pt x="105" y="118"/>
                    <a:pt x="105" y="118"/>
                    <a:pt x="105" y="118"/>
                  </a:cubicBezTo>
                  <a:cubicBezTo>
                    <a:pt x="93" y="38"/>
                    <a:pt x="93" y="38"/>
                    <a:pt x="93" y="38"/>
                  </a:cubicBezTo>
                  <a:cubicBezTo>
                    <a:pt x="101" y="34"/>
                    <a:pt x="101" y="34"/>
                    <a:pt x="101" y="34"/>
                  </a:cubicBezTo>
                  <a:cubicBezTo>
                    <a:pt x="95" y="14"/>
                    <a:pt x="95" y="14"/>
                    <a:pt x="95" y="14"/>
                  </a:cubicBezTo>
                  <a:cubicBezTo>
                    <a:pt x="79" y="14"/>
                    <a:pt x="79" y="14"/>
                    <a:pt x="79" y="14"/>
                  </a:cubicBezTo>
                  <a:cubicBezTo>
                    <a:pt x="73" y="34"/>
                    <a:pt x="73" y="34"/>
                    <a:pt x="73" y="34"/>
                  </a:cubicBezTo>
                  <a:cubicBezTo>
                    <a:pt x="81" y="38"/>
                    <a:pt x="81" y="38"/>
                    <a:pt x="81" y="38"/>
                  </a:cubicBezTo>
                  <a:cubicBezTo>
                    <a:pt x="69" y="118"/>
                    <a:pt x="69" y="118"/>
                    <a:pt x="69" y="118"/>
                  </a:cubicBezTo>
                  <a:cubicBezTo>
                    <a:pt x="48" y="92"/>
                    <a:pt x="48" y="92"/>
                    <a:pt x="48" y="92"/>
                  </a:cubicBezTo>
                  <a:cubicBezTo>
                    <a:pt x="58" y="17"/>
                    <a:pt x="58" y="17"/>
                    <a:pt x="58" y="17"/>
                  </a:cubicBezTo>
                  <a:cubicBezTo>
                    <a:pt x="55" y="11"/>
                    <a:pt x="53" y="6"/>
                    <a:pt x="52" y="0"/>
                  </a:cubicBezTo>
                  <a:cubicBezTo>
                    <a:pt x="32" y="6"/>
                    <a:pt x="6" y="18"/>
                    <a:pt x="5" y="25"/>
                  </a:cubicBezTo>
                  <a:cubicBezTo>
                    <a:pt x="2" y="41"/>
                    <a:pt x="0" y="106"/>
                    <a:pt x="5" y="156"/>
                  </a:cubicBezTo>
                  <a:cubicBezTo>
                    <a:pt x="6" y="178"/>
                    <a:pt x="44" y="184"/>
                    <a:pt x="87" y="184"/>
                  </a:cubicBezTo>
                  <a:cubicBezTo>
                    <a:pt x="131" y="184"/>
                    <a:pt x="168" y="178"/>
                    <a:pt x="170" y="156"/>
                  </a:cubicBezTo>
                  <a:cubicBezTo>
                    <a:pt x="174" y="106"/>
                    <a:pt x="172" y="41"/>
                    <a:pt x="170" y="25"/>
                  </a:cubicBezTo>
                  <a:close/>
                </a:path>
              </a:pathLst>
            </a:custGeom>
            <a:grpFill/>
            <a:ln>
              <a:noFill/>
            </a:ln>
            <a:extLst/>
          </p:spPr>
          <p:txBody>
            <a:bodyPr vert="horz" wrap="square" lIns="89642" tIns="44821" rIns="89642" bIns="44821"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22" name="Group 121"/>
          <p:cNvGrpSpPr/>
          <p:nvPr/>
        </p:nvGrpSpPr>
        <p:grpSpPr>
          <a:xfrm>
            <a:off x="7388804" y="1954846"/>
            <a:ext cx="1534940" cy="622557"/>
            <a:chOff x="10721478" y="4137873"/>
            <a:chExt cx="1534940" cy="622557"/>
          </a:xfrm>
        </p:grpSpPr>
        <p:sp>
          <p:nvSpPr>
            <p:cNvPr id="123" name="Rectangle 122"/>
            <p:cNvSpPr/>
            <p:nvPr/>
          </p:nvSpPr>
          <p:spPr bwMode="auto">
            <a:xfrm>
              <a:off x="11036652" y="4248457"/>
              <a:ext cx="1219766" cy="5119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Real-time </a:t>
              </a:r>
            </a:p>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data</a:t>
              </a:r>
              <a:endPar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endParaRPr>
            </a:p>
          </p:txBody>
        </p:sp>
        <p:grpSp>
          <p:nvGrpSpPr>
            <p:cNvPr id="124" name="Group 123"/>
            <p:cNvGrpSpPr/>
            <p:nvPr/>
          </p:nvGrpSpPr>
          <p:grpSpPr>
            <a:xfrm>
              <a:off x="10721478" y="4137873"/>
              <a:ext cx="300965" cy="345075"/>
              <a:chOff x="2430719" y="4876495"/>
              <a:chExt cx="442737" cy="507626"/>
            </a:xfrm>
          </p:grpSpPr>
          <p:sp>
            <p:nvSpPr>
              <p:cNvPr id="125" name="Oval 124"/>
              <p:cNvSpPr/>
              <p:nvPr/>
            </p:nvSpPr>
            <p:spPr>
              <a:xfrm>
                <a:off x="2451621" y="4962286"/>
                <a:ext cx="421835" cy="421835"/>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6" name="TextBox 125"/>
              <p:cNvSpPr txBox="1"/>
              <p:nvPr/>
            </p:nvSpPr>
            <p:spPr>
              <a:xfrm>
                <a:off x="2430719" y="4876495"/>
                <a:ext cx="332142" cy="40011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a:ea typeface="+mn-ea"/>
                    <a:cs typeface="+mn-cs"/>
                  </a:rPr>
                  <a:t>2</a:t>
                </a:r>
                <a:endParaRPr kumimoji="0" lang="en-US" sz="2000" b="1" i="0" u="none" strike="noStrike" kern="1200" cap="none" spc="0" normalizeH="0" baseline="0" noProof="0" dirty="0">
                  <a:ln>
                    <a:noFill/>
                  </a:ln>
                  <a:gradFill>
                    <a:gsLst>
                      <a:gs pos="0">
                        <a:srgbClr val="DC3C00"/>
                      </a:gs>
                      <a:gs pos="100000">
                        <a:srgbClr val="DC3C00"/>
                      </a:gs>
                    </a:gsLst>
                    <a:lin ang="5400000" scaled="0"/>
                  </a:gradFill>
                  <a:effectLst/>
                  <a:uLnTx/>
                  <a:uFillTx/>
                  <a:latin typeface="Segoe UI"/>
                  <a:ea typeface="+mn-ea"/>
                  <a:cs typeface="+mn-cs"/>
                </a:endParaRPr>
              </a:p>
            </p:txBody>
          </p:sp>
        </p:grpSp>
      </p:grpSp>
      <p:grpSp>
        <p:nvGrpSpPr>
          <p:cNvPr id="3" name="Group 2"/>
          <p:cNvGrpSpPr/>
          <p:nvPr/>
        </p:nvGrpSpPr>
        <p:grpSpPr>
          <a:xfrm>
            <a:off x="5845082" y="5557180"/>
            <a:ext cx="2925350" cy="1375708"/>
            <a:chOff x="5845082" y="5557180"/>
            <a:chExt cx="2925350" cy="1375708"/>
          </a:xfrm>
        </p:grpSpPr>
        <p:sp>
          <p:nvSpPr>
            <p:cNvPr id="128" name="Rectangle 127"/>
            <p:cNvSpPr/>
            <p:nvPr/>
          </p:nvSpPr>
          <p:spPr>
            <a:xfrm>
              <a:off x="5985292" y="5557180"/>
              <a:ext cx="2560320" cy="137570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9" name="TextBox 128"/>
            <p:cNvSpPr txBox="1"/>
            <p:nvPr/>
          </p:nvSpPr>
          <p:spPr>
            <a:xfrm>
              <a:off x="5845082" y="5559785"/>
              <a:ext cx="2925350" cy="400110"/>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Non-relational </a:t>
              </a:r>
              <a:r>
                <a:rPr kumimoji="0" lang="en-US" sz="2000" b="0" i="0" u="none" strike="noStrike" kern="1200" cap="none" spc="0" normalizeH="0" baseline="0" noProof="0" dirty="0">
                  <a:ln>
                    <a:noFill/>
                  </a:ln>
                  <a:solidFill>
                    <a:srgbClr val="000000"/>
                  </a:solidFill>
                  <a:effectLst/>
                  <a:uLnTx/>
                  <a:uFillTx/>
                  <a:latin typeface="Segoe UI Light"/>
                  <a:ea typeface="+mn-ea"/>
                  <a:cs typeface="+mn-cs"/>
                </a:rPr>
                <a:t>d</a:t>
              </a: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ata</a:t>
              </a:r>
              <a:endParaRPr kumimoji="0" lang="en-US" sz="2000" b="0" i="0" u="none" strike="noStrike" kern="1200" cap="none" spc="0" normalizeH="0" baseline="0" noProof="0" dirty="0">
                <a:ln>
                  <a:noFill/>
                </a:ln>
                <a:solidFill>
                  <a:srgbClr val="000000"/>
                </a:solidFill>
                <a:effectLst/>
                <a:uLnTx/>
                <a:uFillTx/>
                <a:latin typeface="Segoe UI Light"/>
                <a:ea typeface="+mn-ea"/>
                <a:cs typeface="+mn-cs"/>
              </a:endParaRPr>
            </a:p>
          </p:txBody>
        </p:sp>
        <p:sp>
          <p:nvSpPr>
            <p:cNvPr id="130" name="TextBox 129"/>
            <p:cNvSpPr txBox="1"/>
            <p:nvPr/>
          </p:nvSpPr>
          <p:spPr>
            <a:xfrm>
              <a:off x="6191194" y="6642040"/>
              <a:ext cx="645845" cy="1938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Devices</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131" name="TextBox 130"/>
            <p:cNvSpPr txBox="1"/>
            <p:nvPr/>
          </p:nvSpPr>
          <p:spPr>
            <a:xfrm>
              <a:off x="6936569" y="6643060"/>
              <a:ext cx="413078" cy="1938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Web</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132" name="TextBox 131"/>
            <p:cNvSpPr txBox="1"/>
            <p:nvPr/>
          </p:nvSpPr>
          <p:spPr>
            <a:xfrm>
              <a:off x="7382163" y="6642040"/>
              <a:ext cx="627082" cy="1938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Sensors</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133" name="TextBox 132"/>
            <p:cNvSpPr txBox="1"/>
            <p:nvPr/>
          </p:nvSpPr>
          <p:spPr>
            <a:xfrm>
              <a:off x="8059955" y="6646596"/>
              <a:ext cx="487175" cy="193899"/>
            </a:xfrm>
            <a:prstGeom prst="rect">
              <a:avLst/>
            </a:prstGeom>
            <a:noFill/>
          </p:spPr>
          <p:txBody>
            <a:bodyPr wrap="square" lIns="0" tIns="0" rIns="0" bIns="0" rtlCol="0">
              <a:spAutoFit/>
            </a:bodyPr>
            <a:lstStyle/>
            <a:p>
              <a:pPr marL="0" marR="0" lvl="0" indent="0" algn="l" defTabSz="932742"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Social</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grpSp>
          <p:nvGrpSpPr>
            <p:cNvPr id="134" name="Group 133"/>
            <p:cNvGrpSpPr/>
            <p:nvPr/>
          </p:nvGrpSpPr>
          <p:grpSpPr>
            <a:xfrm>
              <a:off x="6188634" y="6149009"/>
              <a:ext cx="645830" cy="382078"/>
              <a:chOff x="2850173" y="4068523"/>
              <a:chExt cx="724052" cy="428355"/>
            </a:xfrm>
          </p:grpSpPr>
          <p:sp>
            <p:nvSpPr>
              <p:cNvPr id="142" name="Freeform 43"/>
              <p:cNvSpPr>
                <a:spLocks noChangeAspect="1" noEditPoints="1"/>
              </p:cNvSpPr>
              <p:nvPr/>
            </p:nvSpPr>
            <p:spPr bwMode="black">
              <a:xfrm>
                <a:off x="2850173" y="4068523"/>
                <a:ext cx="220416" cy="424899"/>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 name="T100" fmla="*/ 273 w 602"/>
                  <a:gd name="T101" fmla="*/ 202 h 1156"/>
                  <a:gd name="T102" fmla="*/ 273 w 602"/>
                  <a:gd name="T103" fmla="*/ 911 h 1156"/>
                  <a:gd name="T104" fmla="*/ 462 w 602"/>
                  <a:gd name="T105" fmla="*/ 581 h 1156"/>
                  <a:gd name="T106" fmla="*/ 284 w 602"/>
                  <a:gd name="T107" fmla="*/ 391 h 1156"/>
                  <a:gd name="T108" fmla="*/ 284 w 602"/>
                  <a:gd name="T109" fmla="*/ 391 h 1156"/>
                  <a:gd name="T110" fmla="*/ 273 w 602"/>
                  <a:gd name="T111" fmla="*/ 391 h 1156"/>
                  <a:gd name="T112" fmla="*/ 462 w 602"/>
                  <a:gd name="T113" fmla="*/ 911 h 1156"/>
                  <a:gd name="T114" fmla="*/ 462 w 602"/>
                  <a:gd name="T115" fmla="*/ 37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moveTo>
                      <a:pt x="273" y="379"/>
                    </a:moveTo>
                    <a:cubicBezTo>
                      <a:pt x="95" y="379"/>
                      <a:pt x="95" y="379"/>
                      <a:pt x="95" y="379"/>
                    </a:cubicBezTo>
                    <a:cubicBezTo>
                      <a:pt x="95" y="202"/>
                      <a:pt x="95" y="202"/>
                      <a:pt x="95" y="202"/>
                    </a:cubicBezTo>
                    <a:cubicBezTo>
                      <a:pt x="273" y="202"/>
                      <a:pt x="273" y="202"/>
                      <a:pt x="273" y="202"/>
                    </a:cubicBezTo>
                    <a:lnTo>
                      <a:pt x="273" y="379"/>
                    </a:lnTo>
                    <a:close/>
                    <a:moveTo>
                      <a:pt x="95" y="769"/>
                    </a:moveTo>
                    <a:cubicBezTo>
                      <a:pt x="273" y="769"/>
                      <a:pt x="273" y="769"/>
                      <a:pt x="273" y="769"/>
                    </a:cubicBezTo>
                    <a:cubicBezTo>
                      <a:pt x="273" y="911"/>
                      <a:pt x="273" y="911"/>
                      <a:pt x="273" y="911"/>
                    </a:cubicBezTo>
                    <a:cubicBezTo>
                      <a:pt x="95" y="911"/>
                      <a:pt x="95" y="911"/>
                      <a:pt x="95" y="911"/>
                    </a:cubicBezTo>
                    <a:lnTo>
                      <a:pt x="95" y="769"/>
                    </a:lnTo>
                    <a:close/>
                    <a:moveTo>
                      <a:pt x="95" y="581"/>
                    </a:moveTo>
                    <a:cubicBezTo>
                      <a:pt x="462" y="581"/>
                      <a:pt x="462" y="581"/>
                      <a:pt x="462" y="581"/>
                    </a:cubicBezTo>
                    <a:cubicBezTo>
                      <a:pt x="462" y="758"/>
                      <a:pt x="462" y="758"/>
                      <a:pt x="462" y="758"/>
                    </a:cubicBezTo>
                    <a:cubicBezTo>
                      <a:pt x="95" y="758"/>
                      <a:pt x="95" y="758"/>
                      <a:pt x="95" y="758"/>
                    </a:cubicBezTo>
                    <a:lnTo>
                      <a:pt x="95" y="581"/>
                    </a:lnTo>
                    <a:close/>
                    <a:moveTo>
                      <a:pt x="284" y="391"/>
                    </a:moveTo>
                    <a:cubicBezTo>
                      <a:pt x="462" y="391"/>
                      <a:pt x="462" y="391"/>
                      <a:pt x="462" y="391"/>
                    </a:cubicBezTo>
                    <a:cubicBezTo>
                      <a:pt x="462" y="568"/>
                      <a:pt x="462" y="568"/>
                      <a:pt x="462" y="568"/>
                    </a:cubicBezTo>
                    <a:cubicBezTo>
                      <a:pt x="284" y="568"/>
                      <a:pt x="284" y="568"/>
                      <a:pt x="284" y="568"/>
                    </a:cubicBezTo>
                    <a:lnTo>
                      <a:pt x="284" y="391"/>
                    </a:lnTo>
                    <a:close/>
                    <a:moveTo>
                      <a:pt x="273" y="568"/>
                    </a:moveTo>
                    <a:cubicBezTo>
                      <a:pt x="95" y="568"/>
                      <a:pt x="95" y="568"/>
                      <a:pt x="95" y="568"/>
                    </a:cubicBezTo>
                    <a:cubicBezTo>
                      <a:pt x="95" y="391"/>
                      <a:pt x="95" y="391"/>
                      <a:pt x="95" y="391"/>
                    </a:cubicBezTo>
                    <a:cubicBezTo>
                      <a:pt x="273" y="391"/>
                      <a:pt x="273" y="391"/>
                      <a:pt x="273" y="391"/>
                    </a:cubicBezTo>
                    <a:lnTo>
                      <a:pt x="273" y="568"/>
                    </a:lnTo>
                    <a:close/>
                    <a:moveTo>
                      <a:pt x="284" y="769"/>
                    </a:moveTo>
                    <a:cubicBezTo>
                      <a:pt x="462" y="769"/>
                      <a:pt x="462" y="769"/>
                      <a:pt x="462" y="769"/>
                    </a:cubicBezTo>
                    <a:cubicBezTo>
                      <a:pt x="462" y="911"/>
                      <a:pt x="462" y="911"/>
                      <a:pt x="462" y="911"/>
                    </a:cubicBezTo>
                    <a:cubicBezTo>
                      <a:pt x="284" y="911"/>
                      <a:pt x="284" y="911"/>
                      <a:pt x="284" y="911"/>
                    </a:cubicBezTo>
                    <a:lnTo>
                      <a:pt x="284" y="769"/>
                    </a:lnTo>
                    <a:close/>
                    <a:moveTo>
                      <a:pt x="462" y="202"/>
                    </a:moveTo>
                    <a:cubicBezTo>
                      <a:pt x="462" y="379"/>
                      <a:pt x="462" y="379"/>
                      <a:pt x="462" y="379"/>
                    </a:cubicBezTo>
                    <a:cubicBezTo>
                      <a:pt x="284" y="379"/>
                      <a:pt x="284" y="379"/>
                      <a:pt x="284" y="379"/>
                    </a:cubicBezTo>
                    <a:cubicBezTo>
                      <a:pt x="284" y="202"/>
                      <a:pt x="284" y="202"/>
                      <a:pt x="284" y="202"/>
                    </a:cubicBezTo>
                    <a:lnTo>
                      <a:pt x="462" y="20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43" name="Group 142"/>
              <p:cNvGrpSpPr/>
              <p:nvPr/>
            </p:nvGrpSpPr>
            <p:grpSpPr>
              <a:xfrm>
                <a:off x="3113588" y="4171950"/>
                <a:ext cx="460637" cy="324928"/>
                <a:chOff x="6432941" y="4098201"/>
                <a:chExt cx="709176" cy="500244"/>
              </a:xfrm>
            </p:grpSpPr>
            <p:sp>
              <p:nvSpPr>
                <p:cNvPr id="144" name="Rounded Rectangle 6"/>
                <p:cNvSpPr>
                  <a:spLocks noChangeAspect="1"/>
                </p:cNvSpPr>
                <p:nvPr/>
              </p:nvSpPr>
              <p:spPr bwMode="black">
                <a:xfrm rot="16200000">
                  <a:off x="6537407" y="3993735"/>
                  <a:ext cx="500244" cy="709176"/>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marL="0" marR="0" lvl="0" indent="0" algn="l" defTabSz="74074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sp>
              <p:nvSpPr>
                <p:cNvPr id="145" name="Freeform 6"/>
                <p:cNvSpPr>
                  <a:spLocks noEditPoints="1"/>
                </p:cNvSpPr>
                <p:nvPr/>
              </p:nvSpPr>
              <p:spPr bwMode="auto">
                <a:xfrm rot="5400000">
                  <a:off x="6590383" y="4115019"/>
                  <a:ext cx="329607" cy="503240"/>
                </a:xfrm>
                <a:custGeom>
                  <a:avLst/>
                  <a:gdLst>
                    <a:gd name="T0" fmla="*/ 448 w 448"/>
                    <a:gd name="T1" fmla="*/ 0 h 684"/>
                    <a:gd name="T2" fmla="*/ 448 w 448"/>
                    <a:gd name="T3" fmla="*/ 207 h 684"/>
                    <a:gd name="T4" fmla="*/ 241 w 448"/>
                    <a:gd name="T5" fmla="*/ 207 h 684"/>
                    <a:gd name="T6" fmla="*/ 241 w 448"/>
                    <a:gd name="T7" fmla="*/ 0 h 684"/>
                    <a:gd name="T8" fmla="*/ 448 w 448"/>
                    <a:gd name="T9" fmla="*/ 0 h 684"/>
                    <a:gd name="T10" fmla="*/ 241 w 448"/>
                    <a:gd name="T11" fmla="*/ 238 h 684"/>
                    <a:gd name="T12" fmla="*/ 241 w 448"/>
                    <a:gd name="T13" fmla="*/ 446 h 684"/>
                    <a:gd name="T14" fmla="*/ 448 w 448"/>
                    <a:gd name="T15" fmla="*/ 446 h 684"/>
                    <a:gd name="T16" fmla="*/ 448 w 448"/>
                    <a:gd name="T17" fmla="*/ 238 h 684"/>
                    <a:gd name="T18" fmla="*/ 241 w 448"/>
                    <a:gd name="T19" fmla="*/ 238 h 684"/>
                    <a:gd name="T20" fmla="*/ 0 w 448"/>
                    <a:gd name="T21" fmla="*/ 0 h 684"/>
                    <a:gd name="T22" fmla="*/ 0 w 448"/>
                    <a:gd name="T23" fmla="*/ 207 h 684"/>
                    <a:gd name="T24" fmla="*/ 210 w 448"/>
                    <a:gd name="T25" fmla="*/ 207 h 684"/>
                    <a:gd name="T26" fmla="*/ 210 w 448"/>
                    <a:gd name="T27" fmla="*/ 0 h 684"/>
                    <a:gd name="T28" fmla="*/ 0 w 448"/>
                    <a:gd name="T29" fmla="*/ 0 h 684"/>
                    <a:gd name="T30" fmla="*/ 0 w 448"/>
                    <a:gd name="T31" fmla="*/ 238 h 684"/>
                    <a:gd name="T32" fmla="*/ 0 w 448"/>
                    <a:gd name="T33" fmla="*/ 446 h 684"/>
                    <a:gd name="T34" fmla="*/ 210 w 448"/>
                    <a:gd name="T35" fmla="*/ 446 h 684"/>
                    <a:gd name="T36" fmla="*/ 210 w 448"/>
                    <a:gd name="T37" fmla="*/ 238 h 684"/>
                    <a:gd name="T38" fmla="*/ 0 w 448"/>
                    <a:gd name="T39" fmla="*/ 238 h 684"/>
                    <a:gd name="T40" fmla="*/ 0 w 448"/>
                    <a:gd name="T41" fmla="*/ 477 h 684"/>
                    <a:gd name="T42" fmla="*/ 0 w 448"/>
                    <a:gd name="T43" fmla="*/ 684 h 684"/>
                    <a:gd name="T44" fmla="*/ 448 w 448"/>
                    <a:gd name="T45" fmla="*/ 684 h 684"/>
                    <a:gd name="T46" fmla="*/ 448 w 448"/>
                    <a:gd name="T47" fmla="*/ 477 h 684"/>
                    <a:gd name="T48" fmla="*/ 0 w 448"/>
                    <a:gd name="T49" fmla="*/ 47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8" h="684">
                      <a:moveTo>
                        <a:pt x="448" y="0"/>
                      </a:moveTo>
                      <a:lnTo>
                        <a:pt x="448" y="207"/>
                      </a:lnTo>
                      <a:lnTo>
                        <a:pt x="241" y="207"/>
                      </a:lnTo>
                      <a:lnTo>
                        <a:pt x="241" y="0"/>
                      </a:lnTo>
                      <a:lnTo>
                        <a:pt x="448" y="0"/>
                      </a:lnTo>
                      <a:close/>
                      <a:moveTo>
                        <a:pt x="241" y="238"/>
                      </a:moveTo>
                      <a:lnTo>
                        <a:pt x="241" y="446"/>
                      </a:lnTo>
                      <a:lnTo>
                        <a:pt x="448" y="446"/>
                      </a:lnTo>
                      <a:lnTo>
                        <a:pt x="448" y="238"/>
                      </a:lnTo>
                      <a:lnTo>
                        <a:pt x="241" y="238"/>
                      </a:lnTo>
                      <a:close/>
                      <a:moveTo>
                        <a:pt x="0" y="0"/>
                      </a:moveTo>
                      <a:lnTo>
                        <a:pt x="0" y="207"/>
                      </a:lnTo>
                      <a:lnTo>
                        <a:pt x="210" y="207"/>
                      </a:lnTo>
                      <a:lnTo>
                        <a:pt x="210" y="0"/>
                      </a:lnTo>
                      <a:lnTo>
                        <a:pt x="0" y="0"/>
                      </a:lnTo>
                      <a:close/>
                      <a:moveTo>
                        <a:pt x="0" y="238"/>
                      </a:moveTo>
                      <a:lnTo>
                        <a:pt x="0" y="446"/>
                      </a:lnTo>
                      <a:lnTo>
                        <a:pt x="210" y="446"/>
                      </a:lnTo>
                      <a:lnTo>
                        <a:pt x="210" y="238"/>
                      </a:lnTo>
                      <a:lnTo>
                        <a:pt x="0" y="238"/>
                      </a:lnTo>
                      <a:close/>
                      <a:moveTo>
                        <a:pt x="0" y="477"/>
                      </a:moveTo>
                      <a:lnTo>
                        <a:pt x="0" y="684"/>
                      </a:lnTo>
                      <a:lnTo>
                        <a:pt x="448" y="684"/>
                      </a:lnTo>
                      <a:lnTo>
                        <a:pt x="448" y="477"/>
                      </a:lnTo>
                      <a:lnTo>
                        <a:pt x="0" y="477"/>
                      </a:lnTo>
                      <a:close/>
                    </a:path>
                  </a:pathLst>
                </a:custGeom>
                <a:solidFill>
                  <a:srgbClr val="505050"/>
                </a:solidFill>
                <a:ln>
                  <a:noFill/>
                </a:ln>
              </p:spPr>
              <p:txBody>
                <a:bodyPr vert="horz" wrap="square" lIns="91436" tIns="45719" rIns="91436" bIns="45719"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135" name="Freeform 30"/>
            <p:cNvSpPr>
              <a:spLocks noChangeAspect="1" noEditPoints="1"/>
            </p:cNvSpPr>
            <p:nvPr/>
          </p:nvSpPr>
          <p:spPr bwMode="auto">
            <a:xfrm>
              <a:off x="6969821" y="6239501"/>
              <a:ext cx="291077" cy="342710"/>
            </a:xfrm>
            <a:custGeom>
              <a:avLst/>
              <a:gdLst>
                <a:gd name="T0" fmla="*/ 115 w 191"/>
                <a:gd name="T1" fmla="*/ 158 h 225"/>
                <a:gd name="T2" fmla="*/ 132 w 191"/>
                <a:gd name="T3" fmla="*/ 185 h 225"/>
                <a:gd name="T4" fmla="*/ 21 w 191"/>
                <a:gd name="T5" fmla="*/ 185 h 225"/>
                <a:gd name="T6" fmla="*/ 0 w 191"/>
                <a:gd name="T7" fmla="*/ 164 h 225"/>
                <a:gd name="T8" fmla="*/ 0 w 191"/>
                <a:gd name="T9" fmla="*/ 21 h 225"/>
                <a:gd name="T10" fmla="*/ 21 w 191"/>
                <a:gd name="T11" fmla="*/ 0 h 225"/>
                <a:gd name="T12" fmla="*/ 163 w 191"/>
                <a:gd name="T13" fmla="*/ 0 h 225"/>
                <a:gd name="T14" fmla="*/ 185 w 191"/>
                <a:gd name="T15" fmla="*/ 21 h 225"/>
                <a:gd name="T16" fmla="*/ 185 w 191"/>
                <a:gd name="T17" fmla="*/ 164 h 225"/>
                <a:gd name="T18" fmla="*/ 181 w 191"/>
                <a:gd name="T19" fmla="*/ 175 h 225"/>
                <a:gd name="T20" fmla="*/ 154 w 191"/>
                <a:gd name="T21" fmla="*/ 133 h 225"/>
                <a:gd name="T22" fmla="*/ 157 w 191"/>
                <a:gd name="T23" fmla="*/ 63 h 225"/>
                <a:gd name="T24" fmla="*/ 70 w 191"/>
                <a:gd name="T25" fmla="*/ 43 h 225"/>
                <a:gd name="T26" fmla="*/ 51 w 191"/>
                <a:gd name="T27" fmla="*/ 130 h 225"/>
                <a:gd name="T28" fmla="*/ 115 w 191"/>
                <a:gd name="T29" fmla="*/ 158 h 225"/>
                <a:gd name="T30" fmla="*/ 183 w 191"/>
                <a:gd name="T31" fmla="*/ 221 h 225"/>
                <a:gd name="T32" fmla="*/ 165 w 191"/>
                <a:gd name="T33" fmla="*/ 217 h 225"/>
                <a:gd name="T34" fmla="*/ 120 w 191"/>
                <a:gd name="T35" fmla="*/ 146 h 225"/>
                <a:gd name="T36" fmla="*/ 59 w 191"/>
                <a:gd name="T37" fmla="*/ 124 h 225"/>
                <a:gd name="T38" fmla="*/ 75 w 191"/>
                <a:gd name="T39" fmla="*/ 52 h 225"/>
                <a:gd name="T40" fmla="*/ 148 w 191"/>
                <a:gd name="T41" fmla="*/ 68 h 225"/>
                <a:gd name="T42" fmla="*/ 142 w 191"/>
                <a:gd name="T43" fmla="*/ 132 h 225"/>
                <a:gd name="T44" fmla="*/ 187 w 191"/>
                <a:gd name="T45" fmla="*/ 203 h 225"/>
                <a:gd name="T46" fmla="*/ 183 w 191"/>
                <a:gd name="T47" fmla="*/ 221 h 225"/>
                <a:gd name="T48" fmla="*/ 144 w 191"/>
                <a:gd name="T49" fmla="*/ 71 h 225"/>
                <a:gd name="T50" fmla="*/ 78 w 191"/>
                <a:gd name="T51" fmla="*/ 56 h 225"/>
                <a:gd name="T52" fmla="*/ 64 w 191"/>
                <a:gd name="T53" fmla="*/ 122 h 225"/>
                <a:gd name="T54" fmla="*/ 129 w 191"/>
                <a:gd name="T55" fmla="*/ 136 h 225"/>
                <a:gd name="T56" fmla="*/ 144 w 191"/>
                <a:gd name="T57" fmla="*/ 7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225">
                  <a:moveTo>
                    <a:pt x="115" y="158"/>
                  </a:moveTo>
                  <a:cubicBezTo>
                    <a:pt x="132" y="185"/>
                    <a:pt x="132" y="185"/>
                    <a:pt x="132" y="185"/>
                  </a:cubicBezTo>
                  <a:cubicBezTo>
                    <a:pt x="21" y="185"/>
                    <a:pt x="21" y="185"/>
                    <a:pt x="21" y="185"/>
                  </a:cubicBezTo>
                  <a:cubicBezTo>
                    <a:pt x="9" y="185"/>
                    <a:pt x="0" y="175"/>
                    <a:pt x="0" y="164"/>
                  </a:cubicBezTo>
                  <a:cubicBezTo>
                    <a:pt x="0" y="21"/>
                    <a:pt x="0" y="21"/>
                    <a:pt x="0" y="21"/>
                  </a:cubicBezTo>
                  <a:cubicBezTo>
                    <a:pt x="0" y="9"/>
                    <a:pt x="9" y="0"/>
                    <a:pt x="21" y="0"/>
                  </a:cubicBezTo>
                  <a:cubicBezTo>
                    <a:pt x="163" y="0"/>
                    <a:pt x="163" y="0"/>
                    <a:pt x="163" y="0"/>
                  </a:cubicBezTo>
                  <a:cubicBezTo>
                    <a:pt x="175" y="0"/>
                    <a:pt x="185" y="9"/>
                    <a:pt x="185" y="21"/>
                  </a:cubicBezTo>
                  <a:cubicBezTo>
                    <a:pt x="185" y="164"/>
                    <a:pt x="185" y="164"/>
                    <a:pt x="185" y="164"/>
                  </a:cubicBezTo>
                  <a:cubicBezTo>
                    <a:pt x="185" y="168"/>
                    <a:pt x="183" y="172"/>
                    <a:pt x="181" y="175"/>
                  </a:cubicBezTo>
                  <a:cubicBezTo>
                    <a:pt x="154" y="133"/>
                    <a:pt x="154" y="133"/>
                    <a:pt x="154" y="133"/>
                  </a:cubicBezTo>
                  <a:cubicBezTo>
                    <a:pt x="169" y="112"/>
                    <a:pt x="170" y="84"/>
                    <a:pt x="157" y="63"/>
                  </a:cubicBezTo>
                  <a:cubicBezTo>
                    <a:pt x="138" y="33"/>
                    <a:pt x="99" y="25"/>
                    <a:pt x="70" y="43"/>
                  </a:cubicBezTo>
                  <a:cubicBezTo>
                    <a:pt x="41" y="62"/>
                    <a:pt x="32" y="101"/>
                    <a:pt x="51" y="130"/>
                  </a:cubicBezTo>
                  <a:cubicBezTo>
                    <a:pt x="65" y="152"/>
                    <a:pt x="90" y="163"/>
                    <a:pt x="115" y="158"/>
                  </a:cubicBezTo>
                  <a:close/>
                  <a:moveTo>
                    <a:pt x="183" y="221"/>
                  </a:moveTo>
                  <a:cubicBezTo>
                    <a:pt x="177" y="225"/>
                    <a:pt x="169" y="223"/>
                    <a:pt x="165" y="217"/>
                  </a:cubicBezTo>
                  <a:cubicBezTo>
                    <a:pt x="120" y="146"/>
                    <a:pt x="120" y="146"/>
                    <a:pt x="120" y="146"/>
                  </a:cubicBezTo>
                  <a:cubicBezTo>
                    <a:pt x="98" y="153"/>
                    <a:pt x="72" y="145"/>
                    <a:pt x="59" y="124"/>
                  </a:cubicBezTo>
                  <a:cubicBezTo>
                    <a:pt x="44" y="100"/>
                    <a:pt x="51" y="67"/>
                    <a:pt x="75" y="52"/>
                  </a:cubicBezTo>
                  <a:cubicBezTo>
                    <a:pt x="100" y="36"/>
                    <a:pt x="132" y="44"/>
                    <a:pt x="148" y="68"/>
                  </a:cubicBezTo>
                  <a:cubicBezTo>
                    <a:pt x="161" y="89"/>
                    <a:pt x="158" y="115"/>
                    <a:pt x="142" y="132"/>
                  </a:cubicBezTo>
                  <a:cubicBezTo>
                    <a:pt x="187" y="203"/>
                    <a:pt x="187" y="203"/>
                    <a:pt x="187" y="203"/>
                  </a:cubicBezTo>
                  <a:cubicBezTo>
                    <a:pt x="191" y="209"/>
                    <a:pt x="189" y="217"/>
                    <a:pt x="183" y="221"/>
                  </a:cubicBezTo>
                  <a:close/>
                  <a:moveTo>
                    <a:pt x="144" y="71"/>
                  </a:moveTo>
                  <a:cubicBezTo>
                    <a:pt x="129" y="49"/>
                    <a:pt x="100" y="42"/>
                    <a:pt x="78" y="56"/>
                  </a:cubicBezTo>
                  <a:cubicBezTo>
                    <a:pt x="56" y="70"/>
                    <a:pt x="50" y="100"/>
                    <a:pt x="64" y="122"/>
                  </a:cubicBezTo>
                  <a:cubicBezTo>
                    <a:pt x="78" y="144"/>
                    <a:pt x="107" y="150"/>
                    <a:pt x="129" y="136"/>
                  </a:cubicBezTo>
                  <a:cubicBezTo>
                    <a:pt x="151" y="122"/>
                    <a:pt x="158" y="93"/>
                    <a:pt x="144" y="71"/>
                  </a:cubicBezTo>
                  <a:close/>
                </a:path>
              </a:pathLst>
            </a:custGeom>
            <a:solidFill>
              <a:srgbClr val="505050"/>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36" name="Group 135"/>
            <p:cNvGrpSpPr/>
            <p:nvPr/>
          </p:nvGrpSpPr>
          <p:grpSpPr>
            <a:xfrm>
              <a:off x="7374719" y="6267944"/>
              <a:ext cx="684049" cy="285824"/>
              <a:chOff x="5416550" y="3144838"/>
              <a:chExt cx="1352550" cy="565151"/>
            </a:xfrm>
            <a:solidFill>
              <a:srgbClr val="505050"/>
            </a:solidFill>
          </p:grpSpPr>
          <p:sp>
            <p:nvSpPr>
              <p:cNvPr id="138" name="Freeform 21"/>
              <p:cNvSpPr>
                <a:spLocks/>
              </p:cNvSpPr>
              <p:nvPr/>
            </p:nvSpPr>
            <p:spPr bwMode="auto">
              <a:xfrm>
                <a:off x="5435600" y="3144838"/>
                <a:ext cx="1333500" cy="561975"/>
              </a:xfrm>
              <a:custGeom>
                <a:avLst/>
                <a:gdLst>
                  <a:gd name="T0" fmla="*/ 316 w 353"/>
                  <a:gd name="T1" fmla="*/ 100 h 147"/>
                  <a:gd name="T2" fmla="*/ 314 w 353"/>
                  <a:gd name="T3" fmla="*/ 97 h 147"/>
                  <a:gd name="T4" fmla="*/ 351 w 353"/>
                  <a:gd name="T5" fmla="*/ 74 h 147"/>
                  <a:gd name="T6" fmla="*/ 47 w 353"/>
                  <a:gd name="T7" fmla="*/ 0 h 147"/>
                  <a:gd name="T8" fmla="*/ 0 w 353"/>
                  <a:gd name="T9" fmla="*/ 16 h 147"/>
                  <a:gd name="T10" fmla="*/ 1 w 353"/>
                  <a:gd name="T11" fmla="*/ 17 h 147"/>
                  <a:gd name="T12" fmla="*/ 304 w 353"/>
                  <a:gd name="T13" fmla="*/ 98 h 147"/>
                  <a:gd name="T14" fmla="*/ 312 w 353"/>
                  <a:gd name="T15" fmla="*/ 108 h 147"/>
                  <a:gd name="T16" fmla="*/ 312 w 353"/>
                  <a:gd name="T17" fmla="*/ 144 h 147"/>
                  <a:gd name="T18" fmla="*/ 312 w 353"/>
                  <a:gd name="T19" fmla="*/ 147 h 147"/>
                  <a:gd name="T20" fmla="*/ 353 w 353"/>
                  <a:gd name="T21" fmla="*/ 77 h 147"/>
                  <a:gd name="T22" fmla="*/ 316 w 353"/>
                  <a:gd name="T23" fmla="*/ 10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3" h="147">
                    <a:moveTo>
                      <a:pt x="316" y="100"/>
                    </a:moveTo>
                    <a:cubicBezTo>
                      <a:pt x="314" y="97"/>
                      <a:pt x="314" y="97"/>
                      <a:pt x="314" y="97"/>
                    </a:cubicBezTo>
                    <a:cubicBezTo>
                      <a:pt x="351" y="74"/>
                      <a:pt x="351" y="74"/>
                      <a:pt x="351" y="74"/>
                    </a:cubicBezTo>
                    <a:cubicBezTo>
                      <a:pt x="47" y="0"/>
                      <a:pt x="47" y="0"/>
                      <a:pt x="47" y="0"/>
                    </a:cubicBezTo>
                    <a:cubicBezTo>
                      <a:pt x="0" y="16"/>
                      <a:pt x="0" y="16"/>
                      <a:pt x="0" y="16"/>
                    </a:cubicBezTo>
                    <a:cubicBezTo>
                      <a:pt x="1" y="16"/>
                      <a:pt x="1" y="16"/>
                      <a:pt x="1" y="17"/>
                    </a:cubicBezTo>
                    <a:cubicBezTo>
                      <a:pt x="304" y="98"/>
                      <a:pt x="304" y="98"/>
                      <a:pt x="304" y="98"/>
                    </a:cubicBezTo>
                    <a:cubicBezTo>
                      <a:pt x="309" y="99"/>
                      <a:pt x="312" y="104"/>
                      <a:pt x="312" y="108"/>
                    </a:cubicBezTo>
                    <a:cubicBezTo>
                      <a:pt x="312" y="144"/>
                      <a:pt x="312" y="144"/>
                      <a:pt x="312" y="144"/>
                    </a:cubicBezTo>
                    <a:cubicBezTo>
                      <a:pt x="312" y="145"/>
                      <a:pt x="312" y="146"/>
                      <a:pt x="312" y="147"/>
                    </a:cubicBezTo>
                    <a:cubicBezTo>
                      <a:pt x="347" y="128"/>
                      <a:pt x="352" y="86"/>
                      <a:pt x="353" y="77"/>
                    </a:cubicBezTo>
                    <a:lnTo>
                      <a:pt x="316"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39" name="Freeform 22"/>
              <p:cNvSpPr>
                <a:spLocks noEditPoints="1"/>
              </p:cNvSpPr>
              <p:nvPr/>
            </p:nvSpPr>
            <p:spPr bwMode="auto">
              <a:xfrm>
                <a:off x="5416550" y="3216276"/>
                <a:ext cx="1185863" cy="493713"/>
              </a:xfrm>
              <a:custGeom>
                <a:avLst/>
                <a:gdLst>
                  <a:gd name="T0" fmla="*/ 308 w 314"/>
                  <a:gd name="T1" fmla="*/ 82 h 129"/>
                  <a:gd name="T2" fmla="*/ 5 w 314"/>
                  <a:gd name="T3" fmla="*/ 0 h 129"/>
                  <a:gd name="T4" fmla="*/ 4 w 314"/>
                  <a:gd name="T5" fmla="*/ 0 h 129"/>
                  <a:gd name="T6" fmla="*/ 0 w 314"/>
                  <a:gd name="T7" fmla="*/ 4 h 129"/>
                  <a:gd name="T8" fmla="*/ 0 w 314"/>
                  <a:gd name="T9" fmla="*/ 40 h 129"/>
                  <a:gd name="T10" fmla="*/ 6 w 314"/>
                  <a:gd name="T11" fmla="*/ 48 h 129"/>
                  <a:gd name="T12" fmla="*/ 309 w 314"/>
                  <a:gd name="T13" fmla="*/ 129 h 129"/>
                  <a:gd name="T14" fmla="*/ 313 w 314"/>
                  <a:gd name="T15" fmla="*/ 128 h 129"/>
                  <a:gd name="T16" fmla="*/ 314 w 314"/>
                  <a:gd name="T17" fmla="*/ 125 h 129"/>
                  <a:gd name="T18" fmla="*/ 314 w 314"/>
                  <a:gd name="T19" fmla="*/ 89 h 129"/>
                  <a:gd name="T20" fmla="*/ 308 w 314"/>
                  <a:gd name="T21" fmla="*/ 82 h 129"/>
                  <a:gd name="T22" fmla="*/ 72 w 314"/>
                  <a:gd name="T23" fmla="*/ 54 h 129"/>
                  <a:gd name="T24" fmla="*/ 60 w 314"/>
                  <a:gd name="T25" fmla="*/ 39 h 129"/>
                  <a:gd name="T26" fmla="*/ 72 w 314"/>
                  <a:gd name="T27" fmla="*/ 30 h 129"/>
                  <a:gd name="T28" fmla="*/ 84 w 314"/>
                  <a:gd name="T29" fmla="*/ 45 h 129"/>
                  <a:gd name="T30" fmla="*/ 72 w 314"/>
                  <a:gd name="T31" fmla="*/ 54 h 129"/>
                  <a:gd name="T32" fmla="*/ 139 w 314"/>
                  <a:gd name="T33" fmla="*/ 72 h 129"/>
                  <a:gd name="T34" fmla="*/ 127 w 314"/>
                  <a:gd name="T35" fmla="*/ 57 h 129"/>
                  <a:gd name="T36" fmla="*/ 139 w 314"/>
                  <a:gd name="T37" fmla="*/ 48 h 129"/>
                  <a:gd name="T38" fmla="*/ 151 w 314"/>
                  <a:gd name="T39" fmla="*/ 63 h 129"/>
                  <a:gd name="T40" fmla="*/ 139 w 314"/>
                  <a:gd name="T41" fmla="*/ 72 h 129"/>
                  <a:gd name="T42" fmla="*/ 175 w 314"/>
                  <a:gd name="T43" fmla="*/ 82 h 129"/>
                  <a:gd name="T44" fmla="*/ 163 w 314"/>
                  <a:gd name="T45" fmla="*/ 66 h 129"/>
                  <a:gd name="T46" fmla="*/ 175 w 314"/>
                  <a:gd name="T47" fmla="*/ 57 h 129"/>
                  <a:gd name="T48" fmla="*/ 188 w 314"/>
                  <a:gd name="T49" fmla="*/ 73 h 129"/>
                  <a:gd name="T50" fmla="*/ 175 w 314"/>
                  <a:gd name="T51" fmla="*/ 8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4" h="129">
                    <a:moveTo>
                      <a:pt x="308" y="82"/>
                    </a:moveTo>
                    <a:cubicBezTo>
                      <a:pt x="5" y="0"/>
                      <a:pt x="5" y="0"/>
                      <a:pt x="5" y="0"/>
                    </a:cubicBezTo>
                    <a:cubicBezTo>
                      <a:pt x="5" y="0"/>
                      <a:pt x="4" y="0"/>
                      <a:pt x="4" y="0"/>
                    </a:cubicBezTo>
                    <a:cubicBezTo>
                      <a:pt x="2" y="0"/>
                      <a:pt x="0" y="2"/>
                      <a:pt x="0" y="4"/>
                    </a:cubicBezTo>
                    <a:cubicBezTo>
                      <a:pt x="0" y="40"/>
                      <a:pt x="0" y="40"/>
                      <a:pt x="0" y="40"/>
                    </a:cubicBezTo>
                    <a:cubicBezTo>
                      <a:pt x="0" y="43"/>
                      <a:pt x="3" y="47"/>
                      <a:pt x="6" y="48"/>
                    </a:cubicBezTo>
                    <a:cubicBezTo>
                      <a:pt x="309" y="129"/>
                      <a:pt x="309" y="129"/>
                      <a:pt x="309" y="129"/>
                    </a:cubicBezTo>
                    <a:cubicBezTo>
                      <a:pt x="311" y="129"/>
                      <a:pt x="312" y="129"/>
                      <a:pt x="313" y="128"/>
                    </a:cubicBezTo>
                    <a:cubicBezTo>
                      <a:pt x="314" y="127"/>
                      <a:pt x="314" y="126"/>
                      <a:pt x="314" y="125"/>
                    </a:cubicBezTo>
                    <a:cubicBezTo>
                      <a:pt x="314" y="89"/>
                      <a:pt x="314" y="89"/>
                      <a:pt x="314" y="89"/>
                    </a:cubicBezTo>
                    <a:cubicBezTo>
                      <a:pt x="314" y="86"/>
                      <a:pt x="311" y="82"/>
                      <a:pt x="308" y="82"/>
                    </a:cubicBezTo>
                    <a:close/>
                    <a:moveTo>
                      <a:pt x="72" y="54"/>
                    </a:moveTo>
                    <a:cubicBezTo>
                      <a:pt x="65" y="52"/>
                      <a:pt x="60" y="45"/>
                      <a:pt x="60" y="39"/>
                    </a:cubicBezTo>
                    <a:cubicBezTo>
                      <a:pt x="60" y="32"/>
                      <a:pt x="65" y="28"/>
                      <a:pt x="72" y="30"/>
                    </a:cubicBezTo>
                    <a:cubicBezTo>
                      <a:pt x="79" y="31"/>
                      <a:pt x="84" y="38"/>
                      <a:pt x="84" y="45"/>
                    </a:cubicBezTo>
                    <a:cubicBezTo>
                      <a:pt x="84" y="52"/>
                      <a:pt x="79" y="56"/>
                      <a:pt x="72" y="54"/>
                    </a:cubicBezTo>
                    <a:close/>
                    <a:moveTo>
                      <a:pt x="139" y="72"/>
                    </a:moveTo>
                    <a:cubicBezTo>
                      <a:pt x="132" y="70"/>
                      <a:pt x="127" y="63"/>
                      <a:pt x="127" y="57"/>
                    </a:cubicBezTo>
                    <a:cubicBezTo>
                      <a:pt x="127" y="50"/>
                      <a:pt x="132" y="46"/>
                      <a:pt x="139" y="48"/>
                    </a:cubicBezTo>
                    <a:cubicBezTo>
                      <a:pt x="146" y="49"/>
                      <a:pt x="151" y="56"/>
                      <a:pt x="151" y="63"/>
                    </a:cubicBezTo>
                    <a:cubicBezTo>
                      <a:pt x="151" y="70"/>
                      <a:pt x="146" y="74"/>
                      <a:pt x="139" y="72"/>
                    </a:cubicBezTo>
                    <a:close/>
                    <a:moveTo>
                      <a:pt x="175" y="82"/>
                    </a:moveTo>
                    <a:cubicBezTo>
                      <a:pt x="169" y="80"/>
                      <a:pt x="163" y="73"/>
                      <a:pt x="163" y="66"/>
                    </a:cubicBezTo>
                    <a:cubicBezTo>
                      <a:pt x="163" y="60"/>
                      <a:pt x="169" y="56"/>
                      <a:pt x="175" y="57"/>
                    </a:cubicBezTo>
                    <a:cubicBezTo>
                      <a:pt x="182" y="59"/>
                      <a:pt x="188" y="66"/>
                      <a:pt x="188" y="73"/>
                    </a:cubicBezTo>
                    <a:cubicBezTo>
                      <a:pt x="188" y="80"/>
                      <a:pt x="182" y="84"/>
                      <a:pt x="17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0" name="Freeform 23"/>
              <p:cNvSpPr>
                <a:spLocks/>
              </p:cNvSpPr>
              <p:nvPr/>
            </p:nvSpPr>
            <p:spPr bwMode="auto">
              <a:xfrm>
                <a:off x="6046788" y="3576638"/>
                <a:ext cx="188913" cy="117475"/>
              </a:xfrm>
              <a:custGeom>
                <a:avLst/>
                <a:gdLst>
                  <a:gd name="T0" fmla="*/ 0 w 119"/>
                  <a:gd name="T1" fmla="*/ 0 h 74"/>
                  <a:gd name="T2" fmla="*/ 0 w 119"/>
                  <a:gd name="T3" fmla="*/ 12 h 74"/>
                  <a:gd name="T4" fmla="*/ 88 w 119"/>
                  <a:gd name="T5" fmla="*/ 74 h 74"/>
                  <a:gd name="T6" fmla="*/ 119 w 119"/>
                  <a:gd name="T7" fmla="*/ 50 h 74"/>
                  <a:gd name="T8" fmla="*/ 43 w 119"/>
                  <a:gd name="T9" fmla="*/ 12 h 74"/>
                  <a:gd name="T10" fmla="*/ 0 w 119"/>
                  <a:gd name="T11" fmla="*/ 0 h 74"/>
                </a:gdLst>
                <a:ahLst/>
                <a:cxnLst>
                  <a:cxn ang="0">
                    <a:pos x="T0" y="T1"/>
                  </a:cxn>
                  <a:cxn ang="0">
                    <a:pos x="T2" y="T3"/>
                  </a:cxn>
                  <a:cxn ang="0">
                    <a:pos x="T4" y="T5"/>
                  </a:cxn>
                  <a:cxn ang="0">
                    <a:pos x="T6" y="T7"/>
                  </a:cxn>
                  <a:cxn ang="0">
                    <a:pos x="T8" y="T9"/>
                  </a:cxn>
                  <a:cxn ang="0">
                    <a:pos x="T10" y="T11"/>
                  </a:cxn>
                </a:cxnLst>
                <a:rect l="0" t="0" r="r" b="b"/>
                <a:pathLst>
                  <a:path w="119" h="74">
                    <a:moveTo>
                      <a:pt x="0" y="0"/>
                    </a:moveTo>
                    <a:lnTo>
                      <a:pt x="0" y="12"/>
                    </a:lnTo>
                    <a:lnTo>
                      <a:pt x="88" y="74"/>
                    </a:lnTo>
                    <a:lnTo>
                      <a:pt x="119" y="50"/>
                    </a:lnTo>
                    <a:lnTo>
                      <a:pt x="43" y="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41" name="Freeform 24"/>
              <p:cNvSpPr>
                <a:spLocks/>
              </p:cNvSpPr>
              <p:nvPr/>
            </p:nvSpPr>
            <p:spPr bwMode="auto">
              <a:xfrm>
                <a:off x="5808663" y="3549651"/>
                <a:ext cx="374650" cy="149225"/>
              </a:xfrm>
              <a:custGeom>
                <a:avLst/>
                <a:gdLst>
                  <a:gd name="T0" fmla="*/ 148 w 236"/>
                  <a:gd name="T1" fmla="*/ 31 h 94"/>
                  <a:gd name="T2" fmla="*/ 148 w 236"/>
                  <a:gd name="T3" fmla="*/ 17 h 94"/>
                  <a:gd name="T4" fmla="*/ 91 w 236"/>
                  <a:gd name="T5" fmla="*/ 0 h 94"/>
                  <a:gd name="T6" fmla="*/ 91 w 236"/>
                  <a:gd name="T7" fmla="*/ 5 h 94"/>
                  <a:gd name="T8" fmla="*/ 53 w 236"/>
                  <a:gd name="T9" fmla="*/ 7 h 94"/>
                  <a:gd name="T10" fmla="*/ 0 w 236"/>
                  <a:gd name="T11" fmla="*/ 29 h 94"/>
                  <a:gd name="T12" fmla="*/ 91 w 236"/>
                  <a:gd name="T13" fmla="*/ 12 h 94"/>
                  <a:gd name="T14" fmla="*/ 91 w 236"/>
                  <a:gd name="T15" fmla="*/ 14 h 94"/>
                  <a:gd name="T16" fmla="*/ 60 w 236"/>
                  <a:gd name="T17" fmla="*/ 19 h 94"/>
                  <a:gd name="T18" fmla="*/ 0 w 236"/>
                  <a:gd name="T19" fmla="*/ 29 h 94"/>
                  <a:gd name="T20" fmla="*/ 119 w 236"/>
                  <a:gd name="T21" fmla="*/ 63 h 94"/>
                  <a:gd name="T22" fmla="*/ 236 w 236"/>
                  <a:gd name="T23" fmla="*/ 94 h 94"/>
                  <a:gd name="T24" fmla="*/ 176 w 236"/>
                  <a:gd name="T25" fmla="*/ 50 h 94"/>
                  <a:gd name="T26" fmla="*/ 148 w 236"/>
                  <a:gd name="T2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94">
                    <a:moveTo>
                      <a:pt x="148" y="31"/>
                    </a:moveTo>
                    <a:lnTo>
                      <a:pt x="148" y="17"/>
                    </a:lnTo>
                    <a:lnTo>
                      <a:pt x="91" y="0"/>
                    </a:lnTo>
                    <a:lnTo>
                      <a:pt x="91" y="5"/>
                    </a:lnTo>
                    <a:lnTo>
                      <a:pt x="53" y="7"/>
                    </a:lnTo>
                    <a:lnTo>
                      <a:pt x="0" y="29"/>
                    </a:lnTo>
                    <a:lnTo>
                      <a:pt x="91" y="12"/>
                    </a:lnTo>
                    <a:lnTo>
                      <a:pt x="91" y="14"/>
                    </a:lnTo>
                    <a:lnTo>
                      <a:pt x="60" y="19"/>
                    </a:lnTo>
                    <a:lnTo>
                      <a:pt x="0" y="29"/>
                    </a:lnTo>
                    <a:lnTo>
                      <a:pt x="119" y="63"/>
                    </a:lnTo>
                    <a:lnTo>
                      <a:pt x="236" y="94"/>
                    </a:lnTo>
                    <a:lnTo>
                      <a:pt x="176" y="50"/>
                    </a:lnTo>
                    <a:lnTo>
                      <a:pt x="14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137" name="Freeform 13"/>
            <p:cNvSpPr>
              <a:spLocks noChangeAspect="1" noEditPoints="1"/>
            </p:cNvSpPr>
            <p:nvPr/>
          </p:nvSpPr>
          <p:spPr bwMode="black">
            <a:xfrm>
              <a:off x="8119678" y="6236621"/>
              <a:ext cx="409278" cy="348471"/>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marL="0" marR="0" lvl="0" indent="0" algn="l" defTabSz="74074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grpSp>
      <p:grpSp>
        <p:nvGrpSpPr>
          <p:cNvPr id="146" name="Group 145"/>
          <p:cNvGrpSpPr/>
          <p:nvPr/>
        </p:nvGrpSpPr>
        <p:grpSpPr>
          <a:xfrm>
            <a:off x="7307757" y="4631477"/>
            <a:ext cx="2328464" cy="784231"/>
            <a:chOff x="4762782" y="4639151"/>
            <a:chExt cx="2328464" cy="784231"/>
          </a:xfrm>
        </p:grpSpPr>
        <p:sp>
          <p:nvSpPr>
            <p:cNvPr id="147" name="Rectangle 146"/>
            <p:cNvSpPr/>
            <p:nvPr/>
          </p:nvSpPr>
          <p:spPr bwMode="auto">
            <a:xfrm>
              <a:off x="4988781" y="4824373"/>
              <a:ext cx="2102465" cy="59900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New </a:t>
              </a:r>
              <a:r>
                <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data </a:t>
              </a:r>
              <a:endPar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endParaRPr>
            </a:p>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sources and </a:t>
              </a:r>
              <a:r>
                <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types</a:t>
              </a:r>
            </a:p>
          </p:txBody>
        </p:sp>
        <p:grpSp>
          <p:nvGrpSpPr>
            <p:cNvPr id="148" name="Group 147"/>
            <p:cNvGrpSpPr/>
            <p:nvPr/>
          </p:nvGrpSpPr>
          <p:grpSpPr>
            <a:xfrm>
              <a:off x="4762782" y="4639151"/>
              <a:ext cx="319962" cy="359011"/>
              <a:chOff x="3012989" y="4901710"/>
              <a:chExt cx="429940" cy="482411"/>
            </a:xfrm>
          </p:grpSpPr>
          <p:sp>
            <p:nvSpPr>
              <p:cNvPr id="149" name="Oval 148"/>
              <p:cNvSpPr/>
              <p:nvPr/>
            </p:nvSpPr>
            <p:spPr>
              <a:xfrm>
                <a:off x="3021094" y="4962286"/>
                <a:ext cx="421835" cy="421835"/>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0" name="TextBox 149"/>
              <p:cNvSpPr txBox="1"/>
              <p:nvPr/>
            </p:nvSpPr>
            <p:spPr>
              <a:xfrm>
                <a:off x="3012989" y="4901710"/>
                <a:ext cx="332141" cy="400110"/>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a:ea typeface="+mn-ea"/>
                    <a:cs typeface="+mn-cs"/>
                  </a:rPr>
                  <a:t>3</a:t>
                </a:r>
                <a:endParaRPr kumimoji="0" lang="en-US" sz="2000" b="1" i="0" u="none" strike="noStrike" kern="1200" cap="none" spc="0" normalizeH="0" baseline="0" noProof="0" dirty="0">
                  <a:ln>
                    <a:noFill/>
                  </a:ln>
                  <a:gradFill>
                    <a:gsLst>
                      <a:gs pos="0">
                        <a:srgbClr val="DC3C00"/>
                      </a:gs>
                      <a:gs pos="100000">
                        <a:srgbClr val="DC3C00"/>
                      </a:gs>
                    </a:gsLst>
                    <a:lin ang="5400000" scaled="0"/>
                  </a:gradFill>
                  <a:effectLst/>
                  <a:uLnTx/>
                  <a:uFillTx/>
                  <a:latin typeface="Segoe UI"/>
                  <a:ea typeface="+mn-ea"/>
                  <a:cs typeface="+mn-cs"/>
                </a:endParaRPr>
              </a:p>
            </p:txBody>
          </p:sp>
        </p:grpSp>
      </p:grpSp>
      <p:sp>
        <p:nvSpPr>
          <p:cNvPr id="151" name="Freeform 128"/>
          <p:cNvSpPr>
            <a:spLocks noChangeAspect="1"/>
          </p:cNvSpPr>
          <p:nvPr/>
        </p:nvSpPr>
        <p:spPr bwMode="black">
          <a:xfrm>
            <a:off x="10006256" y="5649284"/>
            <a:ext cx="1797123" cy="992756"/>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52" name="Group 151"/>
          <p:cNvGrpSpPr/>
          <p:nvPr/>
        </p:nvGrpSpPr>
        <p:grpSpPr>
          <a:xfrm>
            <a:off x="568376" y="5545197"/>
            <a:ext cx="616177" cy="1265928"/>
            <a:chOff x="3229167" y="4410574"/>
            <a:chExt cx="616177" cy="1265928"/>
          </a:xfrm>
        </p:grpSpPr>
        <p:sp>
          <p:nvSpPr>
            <p:cNvPr id="153" name="Rectangle 152"/>
            <p:cNvSpPr/>
            <p:nvPr/>
          </p:nvSpPr>
          <p:spPr>
            <a:xfrm>
              <a:off x="3229167" y="4546758"/>
              <a:ext cx="501739" cy="9419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54" name="Freeform 15"/>
            <p:cNvSpPr>
              <a:spLocks noEditPoints="1"/>
            </p:cNvSpPr>
            <p:nvPr/>
          </p:nvSpPr>
          <p:spPr bwMode="auto">
            <a:xfrm>
              <a:off x="3229167" y="4410574"/>
              <a:ext cx="616177" cy="1265928"/>
            </a:xfrm>
            <a:custGeom>
              <a:avLst/>
              <a:gdLst>
                <a:gd name="T0" fmla="*/ 248 w 312"/>
                <a:gd name="T1" fmla="*/ 48 h 641"/>
                <a:gd name="T2" fmla="*/ 71 w 312"/>
                <a:gd name="T3" fmla="*/ 0 h 641"/>
                <a:gd name="T4" fmla="*/ 258 w 312"/>
                <a:gd name="T5" fmla="*/ 641 h 641"/>
                <a:gd name="T6" fmla="*/ 312 w 312"/>
                <a:gd name="T7" fmla="*/ 10 h 641"/>
                <a:gd name="T8" fmla="*/ 258 w 312"/>
                <a:gd name="T9" fmla="*/ 641 h 641"/>
                <a:gd name="T10" fmla="*/ 248 w 312"/>
                <a:gd name="T11" fmla="*/ 55 h 641"/>
                <a:gd name="T12" fmla="*/ 0 w 312"/>
                <a:gd name="T13" fmla="*/ 641 h 641"/>
                <a:gd name="T14" fmla="*/ 19 w 312"/>
                <a:gd name="T15" fmla="*/ 107 h 641"/>
                <a:gd name="T16" fmla="*/ 232 w 312"/>
                <a:gd name="T17" fmla="*/ 78 h 641"/>
                <a:gd name="T18" fmla="*/ 19 w 312"/>
                <a:gd name="T19" fmla="*/ 107 h 641"/>
                <a:gd name="T20" fmla="*/ 232 w 312"/>
                <a:gd name="T21" fmla="*/ 135 h 641"/>
                <a:gd name="T22" fmla="*/ 19 w 312"/>
                <a:gd name="T23" fmla="*/ 121 h 641"/>
                <a:gd name="T24" fmla="*/ 19 w 312"/>
                <a:gd name="T25" fmla="*/ 166 h 641"/>
                <a:gd name="T26" fmla="*/ 232 w 312"/>
                <a:gd name="T27" fmla="*/ 152 h 641"/>
                <a:gd name="T28" fmla="*/ 19 w 312"/>
                <a:gd name="T29" fmla="*/ 166 h 641"/>
                <a:gd name="T30" fmla="*/ 232 w 312"/>
                <a:gd name="T31" fmla="*/ 196 h 641"/>
                <a:gd name="T32" fmla="*/ 19 w 312"/>
                <a:gd name="T33" fmla="*/ 182 h 641"/>
                <a:gd name="T34" fmla="*/ 19 w 312"/>
                <a:gd name="T35" fmla="*/ 227 h 641"/>
                <a:gd name="T36" fmla="*/ 232 w 312"/>
                <a:gd name="T37" fmla="*/ 213 h 641"/>
                <a:gd name="T38" fmla="*/ 19 w 312"/>
                <a:gd name="T39" fmla="*/ 227 h 641"/>
                <a:gd name="T40" fmla="*/ 232 w 312"/>
                <a:gd name="T41" fmla="*/ 258 h 641"/>
                <a:gd name="T42" fmla="*/ 19 w 312"/>
                <a:gd name="T43" fmla="*/ 244 h 641"/>
                <a:gd name="T44" fmla="*/ 19 w 312"/>
                <a:gd name="T45" fmla="*/ 289 h 641"/>
                <a:gd name="T46" fmla="*/ 232 w 312"/>
                <a:gd name="T47" fmla="*/ 274 h 641"/>
                <a:gd name="T48" fmla="*/ 19 w 312"/>
                <a:gd name="T49" fmla="*/ 289 h 641"/>
                <a:gd name="T50" fmla="*/ 232 w 312"/>
                <a:gd name="T51" fmla="*/ 319 h 641"/>
                <a:gd name="T52" fmla="*/ 19 w 312"/>
                <a:gd name="T53" fmla="*/ 305 h 641"/>
                <a:gd name="T54" fmla="*/ 19 w 312"/>
                <a:gd name="T55" fmla="*/ 352 h 641"/>
                <a:gd name="T56" fmla="*/ 232 w 312"/>
                <a:gd name="T57" fmla="*/ 338 h 641"/>
                <a:gd name="T58" fmla="*/ 19 w 312"/>
                <a:gd name="T59" fmla="*/ 352 h 641"/>
                <a:gd name="T60" fmla="*/ 232 w 312"/>
                <a:gd name="T61" fmla="*/ 383 h 641"/>
                <a:gd name="T62" fmla="*/ 19 w 312"/>
                <a:gd name="T63" fmla="*/ 369 h 641"/>
                <a:gd name="T64" fmla="*/ 19 w 312"/>
                <a:gd name="T65" fmla="*/ 414 h 641"/>
                <a:gd name="T66" fmla="*/ 232 w 312"/>
                <a:gd name="T67" fmla="*/ 400 h 641"/>
                <a:gd name="T68" fmla="*/ 19 w 312"/>
                <a:gd name="T69" fmla="*/ 414 h 641"/>
                <a:gd name="T70" fmla="*/ 232 w 312"/>
                <a:gd name="T71" fmla="*/ 445 h 641"/>
                <a:gd name="T72" fmla="*/ 19 w 312"/>
                <a:gd name="T73" fmla="*/ 4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641">
                  <a:moveTo>
                    <a:pt x="312" y="0"/>
                  </a:moveTo>
                  <a:lnTo>
                    <a:pt x="248" y="48"/>
                  </a:lnTo>
                  <a:lnTo>
                    <a:pt x="5" y="48"/>
                  </a:lnTo>
                  <a:lnTo>
                    <a:pt x="71" y="0"/>
                  </a:lnTo>
                  <a:lnTo>
                    <a:pt x="312" y="0"/>
                  </a:lnTo>
                  <a:close/>
                  <a:moveTo>
                    <a:pt x="258" y="641"/>
                  </a:moveTo>
                  <a:lnTo>
                    <a:pt x="312" y="572"/>
                  </a:lnTo>
                  <a:lnTo>
                    <a:pt x="312" y="10"/>
                  </a:lnTo>
                  <a:lnTo>
                    <a:pt x="258" y="52"/>
                  </a:lnTo>
                  <a:lnTo>
                    <a:pt x="258" y="641"/>
                  </a:lnTo>
                  <a:close/>
                  <a:moveTo>
                    <a:pt x="0" y="55"/>
                  </a:moveTo>
                  <a:lnTo>
                    <a:pt x="248" y="55"/>
                  </a:lnTo>
                  <a:lnTo>
                    <a:pt x="248" y="641"/>
                  </a:lnTo>
                  <a:lnTo>
                    <a:pt x="0" y="641"/>
                  </a:lnTo>
                  <a:lnTo>
                    <a:pt x="0" y="55"/>
                  </a:lnTo>
                  <a:close/>
                  <a:moveTo>
                    <a:pt x="19" y="107"/>
                  </a:moveTo>
                  <a:lnTo>
                    <a:pt x="232" y="107"/>
                  </a:lnTo>
                  <a:lnTo>
                    <a:pt x="232" y="78"/>
                  </a:lnTo>
                  <a:lnTo>
                    <a:pt x="19" y="78"/>
                  </a:lnTo>
                  <a:lnTo>
                    <a:pt x="19" y="107"/>
                  </a:lnTo>
                  <a:close/>
                  <a:moveTo>
                    <a:pt x="19" y="135"/>
                  </a:moveTo>
                  <a:lnTo>
                    <a:pt x="232" y="135"/>
                  </a:lnTo>
                  <a:lnTo>
                    <a:pt x="232" y="121"/>
                  </a:lnTo>
                  <a:lnTo>
                    <a:pt x="19" y="121"/>
                  </a:lnTo>
                  <a:lnTo>
                    <a:pt x="19" y="135"/>
                  </a:lnTo>
                  <a:close/>
                  <a:moveTo>
                    <a:pt x="19" y="166"/>
                  </a:moveTo>
                  <a:lnTo>
                    <a:pt x="232" y="166"/>
                  </a:lnTo>
                  <a:lnTo>
                    <a:pt x="232" y="152"/>
                  </a:lnTo>
                  <a:lnTo>
                    <a:pt x="19" y="152"/>
                  </a:lnTo>
                  <a:lnTo>
                    <a:pt x="19" y="166"/>
                  </a:lnTo>
                  <a:close/>
                  <a:moveTo>
                    <a:pt x="19" y="196"/>
                  </a:moveTo>
                  <a:lnTo>
                    <a:pt x="232" y="196"/>
                  </a:lnTo>
                  <a:lnTo>
                    <a:pt x="232" y="182"/>
                  </a:lnTo>
                  <a:lnTo>
                    <a:pt x="19" y="182"/>
                  </a:lnTo>
                  <a:lnTo>
                    <a:pt x="19" y="196"/>
                  </a:lnTo>
                  <a:close/>
                  <a:moveTo>
                    <a:pt x="19" y="227"/>
                  </a:moveTo>
                  <a:lnTo>
                    <a:pt x="232" y="227"/>
                  </a:lnTo>
                  <a:lnTo>
                    <a:pt x="232" y="213"/>
                  </a:lnTo>
                  <a:lnTo>
                    <a:pt x="19" y="213"/>
                  </a:lnTo>
                  <a:lnTo>
                    <a:pt x="19" y="227"/>
                  </a:lnTo>
                  <a:close/>
                  <a:moveTo>
                    <a:pt x="19" y="258"/>
                  </a:moveTo>
                  <a:lnTo>
                    <a:pt x="232" y="258"/>
                  </a:lnTo>
                  <a:lnTo>
                    <a:pt x="232" y="244"/>
                  </a:lnTo>
                  <a:lnTo>
                    <a:pt x="19" y="244"/>
                  </a:lnTo>
                  <a:lnTo>
                    <a:pt x="19" y="258"/>
                  </a:lnTo>
                  <a:close/>
                  <a:moveTo>
                    <a:pt x="19" y="289"/>
                  </a:moveTo>
                  <a:lnTo>
                    <a:pt x="232" y="289"/>
                  </a:lnTo>
                  <a:lnTo>
                    <a:pt x="232" y="274"/>
                  </a:lnTo>
                  <a:lnTo>
                    <a:pt x="19" y="274"/>
                  </a:lnTo>
                  <a:lnTo>
                    <a:pt x="19" y="289"/>
                  </a:lnTo>
                  <a:close/>
                  <a:moveTo>
                    <a:pt x="19" y="319"/>
                  </a:moveTo>
                  <a:lnTo>
                    <a:pt x="232" y="319"/>
                  </a:lnTo>
                  <a:lnTo>
                    <a:pt x="232" y="305"/>
                  </a:lnTo>
                  <a:lnTo>
                    <a:pt x="19" y="305"/>
                  </a:lnTo>
                  <a:lnTo>
                    <a:pt x="19" y="319"/>
                  </a:lnTo>
                  <a:close/>
                  <a:moveTo>
                    <a:pt x="19" y="352"/>
                  </a:moveTo>
                  <a:lnTo>
                    <a:pt x="232" y="352"/>
                  </a:lnTo>
                  <a:lnTo>
                    <a:pt x="232" y="338"/>
                  </a:lnTo>
                  <a:lnTo>
                    <a:pt x="19" y="338"/>
                  </a:lnTo>
                  <a:lnTo>
                    <a:pt x="19" y="352"/>
                  </a:lnTo>
                  <a:close/>
                  <a:moveTo>
                    <a:pt x="19" y="383"/>
                  </a:moveTo>
                  <a:lnTo>
                    <a:pt x="232" y="383"/>
                  </a:lnTo>
                  <a:lnTo>
                    <a:pt x="232" y="369"/>
                  </a:lnTo>
                  <a:lnTo>
                    <a:pt x="19" y="369"/>
                  </a:lnTo>
                  <a:lnTo>
                    <a:pt x="19" y="383"/>
                  </a:lnTo>
                  <a:close/>
                  <a:moveTo>
                    <a:pt x="19" y="414"/>
                  </a:moveTo>
                  <a:lnTo>
                    <a:pt x="232" y="414"/>
                  </a:lnTo>
                  <a:lnTo>
                    <a:pt x="232" y="400"/>
                  </a:lnTo>
                  <a:lnTo>
                    <a:pt x="19" y="400"/>
                  </a:lnTo>
                  <a:lnTo>
                    <a:pt x="19" y="414"/>
                  </a:lnTo>
                  <a:close/>
                  <a:moveTo>
                    <a:pt x="19" y="445"/>
                  </a:moveTo>
                  <a:lnTo>
                    <a:pt x="232" y="445"/>
                  </a:lnTo>
                  <a:lnTo>
                    <a:pt x="232" y="430"/>
                  </a:lnTo>
                  <a:lnTo>
                    <a:pt x="19" y="430"/>
                  </a:lnTo>
                  <a:lnTo>
                    <a:pt x="19" y="445"/>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sp>
        <p:nvSpPr>
          <p:cNvPr id="156" name="Isosceles Triangle 51"/>
          <p:cNvSpPr/>
          <p:nvPr/>
        </p:nvSpPr>
        <p:spPr>
          <a:xfrm rot="15847062">
            <a:off x="1949547" y="4850219"/>
            <a:ext cx="1479999" cy="2917899"/>
          </a:xfrm>
          <a:custGeom>
            <a:avLst/>
            <a:gdLst>
              <a:gd name="connsiteX0" fmla="*/ 0 w 3403786"/>
              <a:gd name="connsiteY0" fmla="*/ 1371600 h 1371600"/>
              <a:gd name="connsiteX1" fmla="*/ 1868236 w 3403786"/>
              <a:gd name="connsiteY1" fmla="*/ 0 h 1371600"/>
              <a:gd name="connsiteX2" fmla="*/ 3403786 w 3403786"/>
              <a:gd name="connsiteY2" fmla="*/ 1371600 h 1371600"/>
              <a:gd name="connsiteX3" fmla="*/ 0 w 3403786"/>
              <a:gd name="connsiteY3" fmla="*/ 1371600 h 1371600"/>
              <a:gd name="connsiteX0" fmla="*/ 0 w 3403786"/>
              <a:gd name="connsiteY0" fmla="*/ 3229190 h 3229190"/>
              <a:gd name="connsiteX1" fmla="*/ 1629650 w 3403786"/>
              <a:gd name="connsiteY1" fmla="*/ 0 h 3229190"/>
              <a:gd name="connsiteX2" fmla="*/ 3403786 w 3403786"/>
              <a:gd name="connsiteY2" fmla="*/ 3229190 h 3229190"/>
              <a:gd name="connsiteX3" fmla="*/ 0 w 3403786"/>
              <a:gd name="connsiteY3" fmla="*/ 3229190 h 3229190"/>
              <a:gd name="connsiteX0" fmla="*/ 0 w 3023021"/>
              <a:gd name="connsiteY0" fmla="*/ 3229190 h 3822109"/>
              <a:gd name="connsiteX1" fmla="*/ 1629650 w 3023021"/>
              <a:gd name="connsiteY1" fmla="*/ 0 h 3822109"/>
              <a:gd name="connsiteX2" fmla="*/ 3023021 w 3023021"/>
              <a:gd name="connsiteY2" fmla="*/ 3822109 h 3822109"/>
              <a:gd name="connsiteX3" fmla="*/ 0 w 3023021"/>
              <a:gd name="connsiteY3" fmla="*/ 3229190 h 3822109"/>
              <a:gd name="connsiteX0" fmla="*/ 0 w 2483455"/>
              <a:gd name="connsiteY0" fmla="*/ 1634333 h 3822109"/>
              <a:gd name="connsiteX1" fmla="*/ 1090084 w 2483455"/>
              <a:gd name="connsiteY1" fmla="*/ 0 h 3822109"/>
              <a:gd name="connsiteX2" fmla="*/ 2483455 w 2483455"/>
              <a:gd name="connsiteY2" fmla="*/ 3822109 h 3822109"/>
              <a:gd name="connsiteX3" fmla="*/ 0 w 2483455"/>
              <a:gd name="connsiteY3" fmla="*/ 1634333 h 3822109"/>
              <a:gd name="connsiteX0" fmla="*/ 0 w 2507311"/>
              <a:gd name="connsiteY0" fmla="*/ 1673418 h 3822109"/>
              <a:gd name="connsiteX1" fmla="*/ 1113940 w 2507311"/>
              <a:gd name="connsiteY1" fmla="*/ 0 h 3822109"/>
              <a:gd name="connsiteX2" fmla="*/ 2507311 w 2507311"/>
              <a:gd name="connsiteY2" fmla="*/ 3822109 h 3822109"/>
              <a:gd name="connsiteX3" fmla="*/ 0 w 2507311"/>
              <a:gd name="connsiteY3" fmla="*/ 1673418 h 3822109"/>
              <a:gd name="connsiteX0" fmla="*/ 0 w 2091500"/>
              <a:gd name="connsiteY0" fmla="*/ 1673418 h 2972012"/>
              <a:gd name="connsiteX1" fmla="*/ 1113940 w 2091500"/>
              <a:gd name="connsiteY1" fmla="*/ 0 h 2972012"/>
              <a:gd name="connsiteX2" fmla="*/ 2091500 w 2091500"/>
              <a:gd name="connsiteY2" fmla="*/ 2972012 h 2972012"/>
              <a:gd name="connsiteX3" fmla="*/ 0 w 2091500"/>
              <a:gd name="connsiteY3" fmla="*/ 1673418 h 2972012"/>
            </a:gdLst>
            <a:ahLst/>
            <a:cxnLst>
              <a:cxn ang="0">
                <a:pos x="connsiteX0" y="connsiteY0"/>
              </a:cxn>
              <a:cxn ang="0">
                <a:pos x="connsiteX1" y="connsiteY1"/>
              </a:cxn>
              <a:cxn ang="0">
                <a:pos x="connsiteX2" y="connsiteY2"/>
              </a:cxn>
              <a:cxn ang="0">
                <a:pos x="connsiteX3" y="connsiteY3"/>
              </a:cxn>
            </a:cxnLst>
            <a:rect l="l" t="t" r="r" b="b"/>
            <a:pathLst>
              <a:path w="2091500" h="2972012">
                <a:moveTo>
                  <a:pt x="0" y="1673418"/>
                </a:moveTo>
                <a:lnTo>
                  <a:pt x="1113940" y="0"/>
                </a:lnTo>
                <a:lnTo>
                  <a:pt x="2091500" y="2972012"/>
                </a:lnTo>
                <a:lnTo>
                  <a:pt x="0" y="1673418"/>
                </a:lnTo>
                <a:close/>
              </a:path>
            </a:pathLst>
          </a:custGeom>
          <a:gradFill>
            <a:gsLst>
              <a:gs pos="100000">
                <a:schemeClr val="bg1">
                  <a:alpha val="0"/>
                </a:schemeClr>
              </a:gs>
              <a:gs pos="0">
                <a:schemeClr val="tx2">
                  <a:alpha val="3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grpSp>
        <p:nvGrpSpPr>
          <p:cNvPr id="157" name="Group 156"/>
          <p:cNvGrpSpPr/>
          <p:nvPr/>
        </p:nvGrpSpPr>
        <p:grpSpPr>
          <a:xfrm>
            <a:off x="10492622" y="4678283"/>
            <a:ext cx="1512906" cy="878897"/>
            <a:chOff x="9184992" y="5230769"/>
            <a:chExt cx="1512906" cy="878897"/>
          </a:xfrm>
        </p:grpSpPr>
        <p:sp>
          <p:nvSpPr>
            <p:cNvPr id="158" name="Rectangle 157"/>
            <p:cNvSpPr/>
            <p:nvPr/>
          </p:nvSpPr>
          <p:spPr bwMode="auto">
            <a:xfrm>
              <a:off x="9184992" y="5491835"/>
              <a:ext cx="1512906" cy="61783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Cloud-born </a:t>
              </a:r>
            </a:p>
            <a:p>
              <a:pPr marL="0" marR="0" lvl="0" indent="0" algn="l" defTabSz="932472" rtl="0" eaLnBrk="1" fontAlgn="base" latinLnBrk="0" hangingPunct="1">
                <a:lnSpc>
                  <a:spcPct val="90000"/>
                </a:lnSpc>
                <a:spcBef>
                  <a:spcPct val="0"/>
                </a:spcBef>
                <a:spcAft>
                  <a:spcPct val="0"/>
                </a:spcAft>
                <a:buClrTx/>
                <a:buSzTx/>
                <a:buFontTx/>
                <a:buNone/>
                <a:tabLst/>
                <a:defRPr/>
              </a:pPr>
              <a:r>
                <a:rPr kumimoji="0" lang="en-US" sz="2000" b="0"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rPr>
                <a:t>data</a:t>
              </a:r>
              <a:endParaRPr kumimoji="0" lang="en-US" sz="2000" b="0" i="0" u="none" strike="noStrike" kern="1200" cap="none" spc="0" normalizeH="0" baseline="0" noProof="0" dirty="0">
                <a:ln>
                  <a:noFill/>
                </a:ln>
                <a:gradFill>
                  <a:gsLst>
                    <a:gs pos="0">
                      <a:srgbClr val="DC3C00"/>
                    </a:gs>
                    <a:gs pos="100000">
                      <a:srgbClr val="DC3C00"/>
                    </a:gs>
                  </a:gsLst>
                  <a:lin ang="5400000" scaled="0"/>
                </a:gradFill>
                <a:effectLst/>
                <a:uLnTx/>
                <a:uFillTx/>
                <a:latin typeface="Segoe UI Light"/>
                <a:ea typeface="Segoe UI" pitchFamily="34" charset="0"/>
                <a:cs typeface="Segoe UI" pitchFamily="34" charset="0"/>
              </a:endParaRPr>
            </a:p>
          </p:txBody>
        </p:sp>
        <p:grpSp>
          <p:nvGrpSpPr>
            <p:cNvPr id="159" name="Group 158"/>
            <p:cNvGrpSpPr/>
            <p:nvPr/>
          </p:nvGrpSpPr>
          <p:grpSpPr>
            <a:xfrm>
              <a:off x="9796519" y="5230769"/>
              <a:ext cx="345757" cy="363580"/>
              <a:chOff x="3642641" y="4931386"/>
              <a:chExt cx="430542" cy="452735"/>
            </a:xfrm>
          </p:grpSpPr>
          <p:sp>
            <p:nvSpPr>
              <p:cNvPr id="160" name="Oval 159"/>
              <p:cNvSpPr/>
              <p:nvPr/>
            </p:nvSpPr>
            <p:spPr>
              <a:xfrm>
                <a:off x="3651348" y="4962286"/>
                <a:ext cx="421835" cy="421835"/>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61" name="TextBox 160"/>
              <p:cNvSpPr txBox="1"/>
              <p:nvPr/>
            </p:nvSpPr>
            <p:spPr>
              <a:xfrm>
                <a:off x="3642641" y="4931386"/>
                <a:ext cx="332142" cy="400108"/>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smtClean="0">
                    <a:ln>
                      <a:noFill/>
                    </a:ln>
                    <a:gradFill>
                      <a:gsLst>
                        <a:gs pos="0">
                          <a:srgbClr val="DC3C00"/>
                        </a:gs>
                        <a:gs pos="100000">
                          <a:srgbClr val="DC3C00"/>
                        </a:gs>
                      </a:gsLst>
                      <a:lin ang="5400000" scaled="0"/>
                    </a:gradFill>
                    <a:effectLst/>
                    <a:uLnTx/>
                    <a:uFillTx/>
                    <a:latin typeface="Segoe UI"/>
                    <a:ea typeface="+mn-ea"/>
                    <a:cs typeface="+mn-cs"/>
                  </a:rPr>
                  <a:t>4</a:t>
                </a:r>
                <a:endParaRPr kumimoji="0" lang="en-US" sz="2000" b="1" i="0" u="none" strike="noStrike" kern="1200" cap="none" spc="0" normalizeH="0" baseline="0" noProof="0" dirty="0">
                  <a:ln>
                    <a:noFill/>
                  </a:ln>
                  <a:gradFill>
                    <a:gsLst>
                      <a:gs pos="0">
                        <a:srgbClr val="DC3C00"/>
                      </a:gs>
                      <a:gs pos="100000">
                        <a:srgbClr val="DC3C00"/>
                      </a:gs>
                    </a:gsLst>
                    <a:lin ang="5400000" scaled="0"/>
                  </a:gradFill>
                  <a:effectLst/>
                  <a:uLnTx/>
                  <a:uFillTx/>
                  <a:latin typeface="Segoe UI"/>
                  <a:ea typeface="+mn-ea"/>
                  <a:cs typeface="+mn-cs"/>
                </a:endParaRPr>
              </a:p>
            </p:txBody>
          </p:sp>
        </p:grpSp>
      </p:grpSp>
      <p:sp>
        <p:nvSpPr>
          <p:cNvPr id="162" name="Explosion 1 161"/>
          <p:cNvSpPr/>
          <p:nvPr/>
        </p:nvSpPr>
        <p:spPr>
          <a:xfrm>
            <a:off x="5425732" y="3398509"/>
            <a:ext cx="983269" cy="362345"/>
          </a:xfrm>
          <a:prstGeom prst="irregularSeal1">
            <a:avLst/>
          </a:prstGeom>
          <a:solidFill>
            <a:srgbClr val="F088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7" name="Freeform 6"/>
          <p:cNvSpPr>
            <a:spLocks noChangeAspect="1" noEditPoints="1"/>
          </p:cNvSpPr>
          <p:nvPr/>
        </p:nvSpPr>
        <p:spPr bwMode="black">
          <a:xfrm>
            <a:off x="6169572" y="1818342"/>
            <a:ext cx="429626" cy="511412"/>
          </a:xfrm>
          <a:custGeom>
            <a:avLst/>
            <a:gdLst>
              <a:gd name="T0" fmla="*/ 326 w 813"/>
              <a:gd name="T1" fmla="*/ 0 h 1040"/>
              <a:gd name="T2" fmla="*/ 121 w 813"/>
              <a:gd name="T3" fmla="*/ 174 h 1040"/>
              <a:gd name="T4" fmla="*/ 121 w 813"/>
              <a:gd name="T5" fmla="*/ 254 h 1040"/>
              <a:gd name="T6" fmla="*/ 0 w 813"/>
              <a:gd name="T7" fmla="*/ 357 h 1040"/>
              <a:gd name="T8" fmla="*/ 0 w 813"/>
              <a:gd name="T9" fmla="*/ 1040 h 1040"/>
              <a:gd name="T10" fmla="*/ 692 w 813"/>
              <a:gd name="T11" fmla="*/ 1040 h 1040"/>
              <a:gd name="T12" fmla="*/ 692 w 813"/>
              <a:gd name="T13" fmla="*/ 857 h 1040"/>
              <a:gd name="T14" fmla="*/ 813 w 813"/>
              <a:gd name="T15" fmla="*/ 857 h 1040"/>
              <a:gd name="T16" fmla="*/ 813 w 813"/>
              <a:gd name="T17" fmla="*/ 0 h 1040"/>
              <a:gd name="T18" fmla="*/ 326 w 813"/>
              <a:gd name="T19" fmla="*/ 0 h 1040"/>
              <a:gd name="T20" fmla="*/ 619 w 813"/>
              <a:gd name="T21" fmla="*/ 978 h 1040"/>
              <a:gd name="T22" fmla="*/ 73 w 813"/>
              <a:gd name="T23" fmla="*/ 978 h 1040"/>
              <a:gd name="T24" fmla="*/ 73 w 813"/>
              <a:gd name="T25" fmla="*/ 424 h 1040"/>
              <a:gd name="T26" fmla="*/ 121 w 813"/>
              <a:gd name="T27" fmla="*/ 424 h 1040"/>
              <a:gd name="T28" fmla="*/ 121 w 813"/>
              <a:gd name="T29" fmla="*/ 857 h 1040"/>
              <a:gd name="T30" fmla="*/ 619 w 813"/>
              <a:gd name="T31" fmla="*/ 857 h 1040"/>
              <a:gd name="T32" fmla="*/ 619 w 813"/>
              <a:gd name="T33" fmla="*/ 978 h 1040"/>
              <a:gd name="T34" fmla="*/ 740 w 813"/>
              <a:gd name="T35" fmla="*/ 796 h 1040"/>
              <a:gd name="T36" fmla="*/ 194 w 813"/>
              <a:gd name="T37" fmla="*/ 796 h 1040"/>
              <a:gd name="T38" fmla="*/ 194 w 813"/>
              <a:gd name="T39" fmla="*/ 241 h 1040"/>
              <a:gd name="T40" fmla="*/ 404 w 813"/>
              <a:gd name="T41" fmla="*/ 241 h 1040"/>
              <a:gd name="T42" fmla="*/ 404 w 813"/>
              <a:gd name="T43" fmla="*/ 62 h 1040"/>
              <a:gd name="T44" fmla="*/ 740 w 813"/>
              <a:gd name="T45" fmla="*/ 62 h 1040"/>
              <a:gd name="T46" fmla="*/ 740 w 813"/>
              <a:gd name="T47" fmla="*/ 79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3" h="1040">
                <a:moveTo>
                  <a:pt x="326" y="0"/>
                </a:moveTo>
                <a:lnTo>
                  <a:pt x="121" y="174"/>
                </a:lnTo>
                <a:lnTo>
                  <a:pt x="121" y="254"/>
                </a:lnTo>
                <a:lnTo>
                  <a:pt x="0" y="357"/>
                </a:lnTo>
                <a:lnTo>
                  <a:pt x="0" y="1040"/>
                </a:lnTo>
                <a:lnTo>
                  <a:pt x="692" y="1040"/>
                </a:lnTo>
                <a:lnTo>
                  <a:pt x="692" y="857"/>
                </a:lnTo>
                <a:lnTo>
                  <a:pt x="813" y="857"/>
                </a:lnTo>
                <a:lnTo>
                  <a:pt x="813" y="0"/>
                </a:lnTo>
                <a:lnTo>
                  <a:pt x="326" y="0"/>
                </a:lnTo>
                <a:close/>
                <a:moveTo>
                  <a:pt x="619" y="978"/>
                </a:moveTo>
                <a:lnTo>
                  <a:pt x="73" y="978"/>
                </a:lnTo>
                <a:lnTo>
                  <a:pt x="73" y="424"/>
                </a:lnTo>
                <a:lnTo>
                  <a:pt x="121" y="424"/>
                </a:lnTo>
                <a:lnTo>
                  <a:pt x="121" y="857"/>
                </a:lnTo>
                <a:lnTo>
                  <a:pt x="619" y="857"/>
                </a:lnTo>
                <a:lnTo>
                  <a:pt x="619" y="978"/>
                </a:lnTo>
                <a:close/>
                <a:moveTo>
                  <a:pt x="740" y="796"/>
                </a:moveTo>
                <a:lnTo>
                  <a:pt x="194" y="796"/>
                </a:lnTo>
                <a:lnTo>
                  <a:pt x="194" y="241"/>
                </a:lnTo>
                <a:lnTo>
                  <a:pt x="404" y="241"/>
                </a:lnTo>
                <a:lnTo>
                  <a:pt x="404" y="62"/>
                </a:lnTo>
                <a:lnTo>
                  <a:pt x="740" y="62"/>
                </a:lnTo>
                <a:lnTo>
                  <a:pt x="740" y="796"/>
                </a:lnTo>
                <a:close/>
              </a:path>
            </a:pathLst>
          </a:custGeom>
          <a:solidFill>
            <a:schemeClr val="bg1"/>
          </a:solidFill>
          <a:ln w="7"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11" name="Title 10"/>
          <p:cNvSpPr>
            <a:spLocks noGrp="1"/>
          </p:cNvSpPr>
          <p:nvPr>
            <p:ph type="title"/>
          </p:nvPr>
        </p:nvSpPr>
        <p:spPr/>
        <p:txBody>
          <a:bodyPr/>
          <a:lstStyle/>
          <a:p>
            <a:r>
              <a:rPr lang="en-US" dirty="0" smtClean="0"/>
              <a:t>The traditional data warehouse</a:t>
            </a:r>
            <a:endParaRPr lang="en-US" dirty="0"/>
          </a:p>
        </p:txBody>
      </p:sp>
    </p:spTree>
    <p:extLst>
      <p:ext uri="{BB962C8B-B14F-4D97-AF65-F5344CB8AC3E}">
        <p14:creationId xmlns:p14="http://schemas.microsoft.com/office/powerpoint/2010/main" val="297277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1000"/>
                                        <p:tgtEl>
                                          <p:spTgt spid="1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2"/>
                                        </p:tgtEl>
                                        <p:attrNameLst>
                                          <p:attrName>style.visibility</p:attrName>
                                        </p:attrNameLst>
                                      </p:cBhvr>
                                      <p:to>
                                        <p:strVal val="visible"/>
                                      </p:to>
                                    </p:set>
                                    <p:animEffect transition="in" filter="fade">
                                      <p:cBhvr>
                                        <p:cTn id="10" dur="500"/>
                                        <p:tgtEl>
                                          <p:spTgt spid="162"/>
                                        </p:tgtEl>
                                      </p:cBhvr>
                                    </p:animEffect>
                                  </p:childTnLst>
                                </p:cTn>
                              </p:par>
                              <p:par>
                                <p:cTn id="11" presetID="10"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1000"/>
                                        <p:tgtEl>
                                          <p:spTgt spid="55"/>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122"/>
                                        </p:tgtEl>
                                        <p:attrNameLst>
                                          <p:attrName>style.visibility</p:attrName>
                                        </p:attrNameLst>
                                      </p:cBhvr>
                                      <p:to>
                                        <p:strVal val="visible"/>
                                      </p:to>
                                    </p:set>
                                    <p:animEffect transition="in" filter="fade">
                                      <p:cBhvr>
                                        <p:cTn id="18" dur="1000"/>
                                        <p:tgtEl>
                                          <p:spTgt spid="122"/>
                                        </p:tgtEl>
                                      </p:cBhvr>
                                    </p:animEffect>
                                    <p:anim calcmode="lin" valueType="num">
                                      <p:cBhvr>
                                        <p:cTn id="19" dur="1000" fill="hold"/>
                                        <p:tgtEl>
                                          <p:spTgt spid="122"/>
                                        </p:tgtEl>
                                        <p:attrNameLst>
                                          <p:attrName>ppt_x</p:attrName>
                                        </p:attrNameLst>
                                      </p:cBhvr>
                                      <p:tavLst>
                                        <p:tav tm="0">
                                          <p:val>
                                            <p:strVal val="#ppt_x"/>
                                          </p:val>
                                        </p:tav>
                                        <p:tav tm="100000">
                                          <p:val>
                                            <p:strVal val="#ppt_x"/>
                                          </p:val>
                                        </p:tav>
                                      </p:tavLst>
                                    </p:anim>
                                    <p:anim calcmode="lin" valueType="num">
                                      <p:cBhvr>
                                        <p:cTn id="20" dur="1000" fill="hold"/>
                                        <p:tgtEl>
                                          <p:spTgt spid="122"/>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17"/>
                                        </p:tgtEl>
                                        <p:attrNameLst>
                                          <p:attrName>style.visibility</p:attrName>
                                        </p:attrNameLst>
                                      </p:cBhvr>
                                      <p:to>
                                        <p:strVal val="visible"/>
                                      </p:to>
                                    </p:set>
                                    <p:animEffect transition="in" filter="fade">
                                      <p:cBhvr>
                                        <p:cTn id="23" dur="1000"/>
                                        <p:tgtEl>
                                          <p:spTgt spid="117"/>
                                        </p:tgtEl>
                                      </p:cBhvr>
                                    </p:animEffect>
                                    <p:anim calcmode="lin" valueType="num">
                                      <p:cBhvr>
                                        <p:cTn id="24" dur="1000" fill="hold"/>
                                        <p:tgtEl>
                                          <p:spTgt spid="117"/>
                                        </p:tgtEl>
                                        <p:attrNameLst>
                                          <p:attrName>ppt_x</p:attrName>
                                        </p:attrNameLst>
                                      </p:cBhvr>
                                      <p:tavLst>
                                        <p:tav tm="0">
                                          <p:val>
                                            <p:strVal val="#ppt_x"/>
                                          </p:val>
                                        </p:tav>
                                        <p:tav tm="100000">
                                          <p:val>
                                            <p:strVal val="#ppt_x"/>
                                          </p:val>
                                        </p:tav>
                                      </p:tavLst>
                                    </p:anim>
                                    <p:anim calcmode="lin" valueType="num">
                                      <p:cBhvr>
                                        <p:cTn id="25"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2" presetClass="path" presetSubtype="0" decel="100000" fill="hold" nodeType="clickEffect">
                                  <p:stCondLst>
                                    <p:cond delay="0"/>
                                  </p:stCondLst>
                                  <p:childTnLst>
                                    <p:animMotion origin="layout" path="M -3.26015E-6 -1.78847E-6 L -0.11616 -0.00045 " pathEditMode="relative" rAng="0" ptsTypes="AA">
                                      <p:cBhvr>
                                        <p:cTn id="29" dur="1000" fill="hold"/>
                                        <p:tgtEl>
                                          <p:spTgt spid="55"/>
                                        </p:tgtEl>
                                        <p:attrNameLst>
                                          <p:attrName>ppt_x</p:attrName>
                                          <p:attrName>ppt_y</p:attrName>
                                        </p:attrNameLst>
                                      </p:cBhvr>
                                      <p:rCtr x="-5808" y="-23"/>
                                    </p:animMotion>
                                  </p:childTnLst>
                                </p:cTn>
                              </p:par>
                              <p:par>
                                <p:cTn id="30" presetID="42" presetClass="path" presetSubtype="0" decel="100000" fill="hold" nodeType="withEffect">
                                  <p:stCondLst>
                                    <p:cond delay="0"/>
                                  </p:stCondLst>
                                  <p:childTnLst>
                                    <p:animMotion origin="layout" path="M 4.41665E-6 3.60872E-6 L -0.11616 -0.00046 " pathEditMode="relative" rAng="0" ptsTypes="AA">
                                      <p:cBhvr>
                                        <p:cTn id="31" dur="1000" fill="hold"/>
                                        <p:tgtEl>
                                          <p:spTgt spid="9"/>
                                        </p:tgtEl>
                                        <p:attrNameLst>
                                          <p:attrName>ppt_x</p:attrName>
                                          <p:attrName>ppt_y</p:attrName>
                                        </p:attrNameLst>
                                      </p:cBhvr>
                                      <p:rCtr x="-5808" y="-23"/>
                                    </p:animMotion>
                                  </p:childTnLst>
                                </p:cTn>
                              </p:par>
                              <p:par>
                                <p:cTn id="32" presetID="42" presetClass="entr" presetSubtype="0" fill="hold" nodeType="withEffect">
                                  <p:stCondLst>
                                    <p:cond delay="75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75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1000"/>
                                        <p:tgtEl>
                                          <p:spTgt spid="146"/>
                                        </p:tgtEl>
                                      </p:cBhvr>
                                    </p:animEffect>
                                    <p:anim calcmode="lin" valueType="num">
                                      <p:cBhvr>
                                        <p:cTn id="40" dur="1000" fill="hold"/>
                                        <p:tgtEl>
                                          <p:spTgt spid="146"/>
                                        </p:tgtEl>
                                        <p:attrNameLst>
                                          <p:attrName>ppt_x</p:attrName>
                                        </p:attrNameLst>
                                      </p:cBhvr>
                                      <p:tavLst>
                                        <p:tav tm="0">
                                          <p:val>
                                            <p:strVal val="#ppt_x"/>
                                          </p:val>
                                        </p:tav>
                                        <p:tav tm="100000">
                                          <p:val>
                                            <p:strVal val="#ppt_x"/>
                                          </p:val>
                                        </p:tav>
                                      </p:tavLst>
                                    </p:anim>
                                    <p:anim calcmode="lin" valueType="num">
                                      <p:cBhvr>
                                        <p:cTn id="41"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51"/>
                                        </p:tgtEl>
                                        <p:attrNameLst>
                                          <p:attrName>style.visibility</p:attrName>
                                        </p:attrNameLst>
                                      </p:cBhvr>
                                      <p:to>
                                        <p:strVal val="visible"/>
                                      </p:to>
                                    </p:set>
                                    <p:animEffect transition="in" filter="fade">
                                      <p:cBhvr>
                                        <p:cTn id="46" dur="1000"/>
                                        <p:tgtEl>
                                          <p:spTgt spid="151"/>
                                        </p:tgtEl>
                                      </p:cBhvr>
                                    </p:animEffect>
                                    <p:anim calcmode="lin" valueType="num">
                                      <p:cBhvr>
                                        <p:cTn id="47" dur="1000" fill="hold"/>
                                        <p:tgtEl>
                                          <p:spTgt spid="151"/>
                                        </p:tgtEl>
                                        <p:attrNameLst>
                                          <p:attrName>ppt_x</p:attrName>
                                        </p:attrNameLst>
                                      </p:cBhvr>
                                      <p:tavLst>
                                        <p:tav tm="0">
                                          <p:val>
                                            <p:strVal val="#ppt_x"/>
                                          </p:val>
                                        </p:tav>
                                        <p:tav tm="100000">
                                          <p:val>
                                            <p:strVal val="#ppt_x"/>
                                          </p:val>
                                        </p:tav>
                                      </p:tavLst>
                                    </p:anim>
                                    <p:anim calcmode="lin" valueType="num">
                                      <p:cBhvr>
                                        <p:cTn id="48" dur="1000" fill="hold"/>
                                        <p:tgtEl>
                                          <p:spTgt spid="151"/>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157"/>
                                        </p:tgtEl>
                                        <p:attrNameLst>
                                          <p:attrName>style.visibility</p:attrName>
                                        </p:attrNameLst>
                                      </p:cBhvr>
                                      <p:to>
                                        <p:strVal val="visible"/>
                                      </p:to>
                                    </p:set>
                                    <p:animEffect transition="in" filter="fade">
                                      <p:cBhvr>
                                        <p:cTn id="51" dur="1000"/>
                                        <p:tgtEl>
                                          <p:spTgt spid="157"/>
                                        </p:tgtEl>
                                      </p:cBhvr>
                                    </p:animEffect>
                                    <p:anim calcmode="lin" valueType="num">
                                      <p:cBhvr>
                                        <p:cTn id="52" dur="1000" fill="hold"/>
                                        <p:tgtEl>
                                          <p:spTgt spid="157"/>
                                        </p:tgtEl>
                                        <p:attrNameLst>
                                          <p:attrName>ppt_x</p:attrName>
                                        </p:attrNameLst>
                                      </p:cBhvr>
                                      <p:tavLst>
                                        <p:tav tm="0">
                                          <p:val>
                                            <p:strVal val="#ppt_x"/>
                                          </p:val>
                                        </p:tav>
                                        <p:tav tm="100000">
                                          <p:val>
                                            <p:strVal val="#ppt_x"/>
                                          </p:val>
                                        </p:tav>
                                      </p:tavLst>
                                    </p:anim>
                                    <p:anim calcmode="lin" valueType="num">
                                      <p:cBhvr>
                                        <p:cTn id="53" dur="1000" fill="hold"/>
                                        <p:tgtEl>
                                          <p:spTgt spid="15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5"/>
                                        </p:tgtEl>
                                        <p:attrNameLst>
                                          <p:attrName>style.visibility</p:attrName>
                                        </p:attrNameLst>
                                      </p:cBhvr>
                                      <p:to>
                                        <p:strVal val="visible"/>
                                      </p:to>
                                    </p:set>
                                    <p:animEffect transition="in" filter="fade">
                                      <p:cBhvr>
                                        <p:cTn id="56" dur="1000"/>
                                        <p:tgtEl>
                                          <p:spTgt spid="155"/>
                                        </p:tgtEl>
                                      </p:cBhvr>
                                    </p:animEffect>
                                    <p:anim calcmode="lin" valueType="num">
                                      <p:cBhvr>
                                        <p:cTn id="57" dur="1000" fill="hold"/>
                                        <p:tgtEl>
                                          <p:spTgt spid="155"/>
                                        </p:tgtEl>
                                        <p:attrNameLst>
                                          <p:attrName>ppt_x</p:attrName>
                                        </p:attrNameLst>
                                      </p:cBhvr>
                                      <p:tavLst>
                                        <p:tav tm="0">
                                          <p:val>
                                            <p:strVal val="#ppt_x"/>
                                          </p:val>
                                        </p:tav>
                                        <p:tav tm="100000">
                                          <p:val>
                                            <p:strVal val="#ppt_x"/>
                                          </p:val>
                                        </p:tav>
                                      </p:tavLst>
                                    </p:anim>
                                    <p:anim calcmode="lin" valueType="num">
                                      <p:cBhvr>
                                        <p:cTn id="58" dur="1000" fill="hold"/>
                                        <p:tgtEl>
                                          <p:spTgt spid="15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56"/>
                                        </p:tgtEl>
                                        <p:attrNameLst>
                                          <p:attrName>style.visibility</p:attrName>
                                        </p:attrNameLst>
                                      </p:cBhvr>
                                      <p:to>
                                        <p:strVal val="visible"/>
                                      </p:to>
                                    </p:set>
                                    <p:animEffect transition="in" filter="fade">
                                      <p:cBhvr>
                                        <p:cTn id="61" dur="1000"/>
                                        <p:tgtEl>
                                          <p:spTgt spid="156"/>
                                        </p:tgtEl>
                                      </p:cBhvr>
                                    </p:animEffect>
                                    <p:anim calcmode="lin" valueType="num">
                                      <p:cBhvr>
                                        <p:cTn id="62" dur="1000" fill="hold"/>
                                        <p:tgtEl>
                                          <p:spTgt spid="156"/>
                                        </p:tgtEl>
                                        <p:attrNameLst>
                                          <p:attrName>ppt_x</p:attrName>
                                        </p:attrNameLst>
                                      </p:cBhvr>
                                      <p:tavLst>
                                        <p:tav tm="0">
                                          <p:val>
                                            <p:strVal val="#ppt_x"/>
                                          </p:val>
                                        </p:tav>
                                        <p:tav tm="100000">
                                          <p:val>
                                            <p:strVal val="#ppt_x"/>
                                          </p:val>
                                        </p:tav>
                                      </p:tavLst>
                                    </p:anim>
                                    <p:anim calcmode="lin" valueType="num">
                                      <p:cBhvr>
                                        <p:cTn id="63" dur="1000" fill="hold"/>
                                        <p:tgtEl>
                                          <p:spTgt spid="156"/>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152"/>
                                        </p:tgtEl>
                                        <p:attrNameLst>
                                          <p:attrName>style.visibility</p:attrName>
                                        </p:attrNameLst>
                                      </p:cBhvr>
                                      <p:to>
                                        <p:strVal val="visible"/>
                                      </p:to>
                                    </p:set>
                                    <p:animEffect transition="in" filter="fade">
                                      <p:cBhvr>
                                        <p:cTn id="66" dur="1000"/>
                                        <p:tgtEl>
                                          <p:spTgt spid="152"/>
                                        </p:tgtEl>
                                      </p:cBhvr>
                                    </p:animEffect>
                                    <p:anim calcmode="lin" valueType="num">
                                      <p:cBhvr>
                                        <p:cTn id="67" dur="1000" fill="hold"/>
                                        <p:tgtEl>
                                          <p:spTgt spid="152"/>
                                        </p:tgtEl>
                                        <p:attrNameLst>
                                          <p:attrName>ppt_x</p:attrName>
                                        </p:attrNameLst>
                                      </p:cBhvr>
                                      <p:tavLst>
                                        <p:tav tm="0">
                                          <p:val>
                                            <p:strVal val="#ppt_x"/>
                                          </p:val>
                                        </p:tav>
                                        <p:tav tm="100000">
                                          <p:val>
                                            <p:strVal val="#ppt_x"/>
                                          </p:val>
                                        </p:tav>
                                      </p:tavLst>
                                    </p:anim>
                                    <p:anim calcmode="lin" valueType="num">
                                      <p:cBhvr>
                                        <p:cTn id="68" dur="1000" fill="hold"/>
                                        <p:tgtEl>
                                          <p:spTgt spid="1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1" grpId="0" animBg="1"/>
      <p:bldP spid="156" grpId="0" animBg="1"/>
      <p:bldP spid="16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 name="Rectangle 316">
            <a:hlinkClick r:id="rId5" action="ppaction://hlinksldjump"/>
          </p:cNvPr>
          <p:cNvSpPr/>
          <p:nvPr/>
        </p:nvSpPr>
        <p:spPr bwMode="auto">
          <a:xfrm>
            <a:off x="3531814" y="3263272"/>
            <a:ext cx="6435360" cy="1947789"/>
          </a:xfrm>
          <a:prstGeom prst="rect">
            <a:avLst/>
          </a:prstGeom>
          <a:solidFill>
            <a:srgbClr val="E6E6E6"/>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37160" rIns="182880" bIns="45720" numCol="1" spcCol="0" rtlCol="0" fromWordArt="0" anchor="t"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100" b="0" i="0" u="none" strike="noStrike" kern="0" cap="none" spc="0" normalizeH="0" baseline="0" noProof="0" dirty="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rPr>
              <a:t>DATA </a:t>
            </a:r>
            <a:r>
              <a:rPr kumimoji="0" lang="en-US" sz="1100" b="0" i="0" u="none" strike="noStrike" kern="0" cap="none" spc="0" normalizeH="0" baseline="0" noProof="0" dirty="0" smtClean="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rPr>
              <a:t>MANAGEMENT AND PROCESSING</a:t>
            </a:r>
          </a:p>
        </p:txBody>
      </p:sp>
      <p:grpSp>
        <p:nvGrpSpPr>
          <p:cNvPr id="151" name="Group 150"/>
          <p:cNvGrpSpPr/>
          <p:nvPr/>
        </p:nvGrpSpPr>
        <p:grpSpPr>
          <a:xfrm>
            <a:off x="4124879" y="5976416"/>
            <a:ext cx="1775456" cy="260518"/>
            <a:chOff x="575253" y="3901735"/>
            <a:chExt cx="1775456" cy="260518"/>
          </a:xfrm>
          <a:solidFill>
            <a:srgbClr val="C00000"/>
          </a:solidFill>
        </p:grpSpPr>
        <p:grpSp>
          <p:nvGrpSpPr>
            <p:cNvPr id="152" name="Group 151"/>
            <p:cNvGrpSpPr/>
            <p:nvPr/>
          </p:nvGrpSpPr>
          <p:grpSpPr>
            <a:xfrm>
              <a:off x="575253" y="3901735"/>
              <a:ext cx="190624" cy="260518"/>
              <a:chOff x="1447438" y="3993203"/>
              <a:chExt cx="656000" cy="1195540"/>
            </a:xfrm>
            <a:grpFill/>
          </p:grpSpPr>
          <p:sp>
            <p:nvSpPr>
              <p:cNvPr id="174" name="Freeform 173"/>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75" name="Oval 17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3" name="Group 152"/>
            <p:cNvGrpSpPr/>
            <p:nvPr/>
          </p:nvGrpSpPr>
          <p:grpSpPr>
            <a:xfrm>
              <a:off x="798385" y="3901735"/>
              <a:ext cx="190624" cy="260518"/>
              <a:chOff x="1447438" y="3993203"/>
              <a:chExt cx="656000" cy="1195540"/>
            </a:xfrm>
            <a:grpFill/>
          </p:grpSpPr>
          <p:sp>
            <p:nvSpPr>
              <p:cNvPr id="172" name="Freeform 171"/>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73" name="Oval 172"/>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4" name="Group 153"/>
            <p:cNvGrpSpPr/>
            <p:nvPr/>
          </p:nvGrpSpPr>
          <p:grpSpPr>
            <a:xfrm>
              <a:off x="1048828" y="3901735"/>
              <a:ext cx="190624" cy="260518"/>
              <a:chOff x="1447438" y="3993203"/>
              <a:chExt cx="656000" cy="1195540"/>
            </a:xfrm>
            <a:grpFill/>
          </p:grpSpPr>
          <p:sp>
            <p:nvSpPr>
              <p:cNvPr id="170" name="Freeform 16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71" name="Oval 170"/>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5" name="Group 154"/>
            <p:cNvGrpSpPr/>
            <p:nvPr/>
          </p:nvGrpSpPr>
          <p:grpSpPr>
            <a:xfrm>
              <a:off x="1271960" y="3901735"/>
              <a:ext cx="190624" cy="260518"/>
              <a:chOff x="1447438" y="3993203"/>
              <a:chExt cx="656000" cy="1195540"/>
            </a:xfrm>
            <a:grpFill/>
          </p:grpSpPr>
          <p:sp>
            <p:nvSpPr>
              <p:cNvPr id="168" name="Freeform 167"/>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9" name="Oval 168"/>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6" name="Group 155"/>
            <p:cNvGrpSpPr/>
            <p:nvPr/>
          </p:nvGrpSpPr>
          <p:grpSpPr>
            <a:xfrm>
              <a:off x="1495878" y="3901735"/>
              <a:ext cx="190624" cy="260518"/>
              <a:chOff x="1447438" y="3993203"/>
              <a:chExt cx="656000" cy="1195540"/>
            </a:xfrm>
            <a:grpFill/>
          </p:grpSpPr>
          <p:sp>
            <p:nvSpPr>
              <p:cNvPr id="166" name="Freeform 165"/>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7" name="Oval 166"/>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7" name="Group 156"/>
            <p:cNvGrpSpPr/>
            <p:nvPr/>
          </p:nvGrpSpPr>
          <p:grpSpPr>
            <a:xfrm>
              <a:off x="1719010" y="3901735"/>
              <a:ext cx="190624" cy="260518"/>
              <a:chOff x="1447438" y="3993203"/>
              <a:chExt cx="656000" cy="1195540"/>
            </a:xfrm>
            <a:grpFill/>
          </p:grpSpPr>
          <p:sp>
            <p:nvSpPr>
              <p:cNvPr id="164" name="Freeform 163"/>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5" name="Oval 164"/>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8" name="Group 157"/>
            <p:cNvGrpSpPr/>
            <p:nvPr/>
          </p:nvGrpSpPr>
          <p:grpSpPr>
            <a:xfrm>
              <a:off x="1936953" y="3901735"/>
              <a:ext cx="190624" cy="260518"/>
              <a:chOff x="1447438" y="3993203"/>
              <a:chExt cx="656000" cy="1195540"/>
            </a:xfrm>
            <a:grpFill/>
          </p:grpSpPr>
          <p:sp>
            <p:nvSpPr>
              <p:cNvPr id="162" name="Freeform 161"/>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3" name="Oval 162"/>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159" name="Group 158"/>
            <p:cNvGrpSpPr/>
            <p:nvPr/>
          </p:nvGrpSpPr>
          <p:grpSpPr>
            <a:xfrm>
              <a:off x="2160085" y="3901735"/>
              <a:ext cx="190624" cy="260518"/>
              <a:chOff x="1447438" y="3993203"/>
              <a:chExt cx="656000" cy="1195540"/>
            </a:xfrm>
            <a:grpFill/>
          </p:grpSpPr>
          <p:sp>
            <p:nvSpPr>
              <p:cNvPr id="160" name="Freeform 15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1" name="Oval 160"/>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sp>
        <p:nvSpPr>
          <p:cNvPr id="176" name="TextBox 175"/>
          <p:cNvSpPr txBox="1"/>
          <p:nvPr/>
        </p:nvSpPr>
        <p:spPr>
          <a:xfrm>
            <a:off x="4187001" y="5506705"/>
            <a:ext cx="1562928" cy="400110"/>
          </a:xfrm>
          <a:prstGeom prst="rect">
            <a:avLst/>
          </a:prstGeom>
          <a:noFill/>
        </p:spPr>
        <p:txBody>
          <a:bodyPr wrap="none" rtlCol="0">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Data sources</a:t>
            </a:r>
            <a:endParaRPr kumimoji="0" lang="en-US" sz="2000" b="0" i="0" u="none" strike="noStrike" kern="1200" cap="none" spc="0" normalizeH="0" baseline="0" noProof="0" dirty="0">
              <a:ln>
                <a:noFill/>
              </a:ln>
              <a:solidFill>
                <a:srgbClr val="000000"/>
              </a:solidFill>
              <a:effectLst/>
              <a:uLnTx/>
              <a:uFillTx/>
              <a:latin typeface="Segoe UI Light"/>
              <a:ea typeface="+mn-ea"/>
              <a:cs typeface="+mn-cs"/>
            </a:endParaRPr>
          </a:p>
        </p:txBody>
      </p:sp>
      <p:grpSp>
        <p:nvGrpSpPr>
          <p:cNvPr id="177" name="Group 176"/>
          <p:cNvGrpSpPr/>
          <p:nvPr/>
        </p:nvGrpSpPr>
        <p:grpSpPr>
          <a:xfrm>
            <a:off x="3686023" y="5504466"/>
            <a:ext cx="2551054" cy="1375708"/>
            <a:chOff x="3211420" y="5580436"/>
            <a:chExt cx="2551054" cy="1375708"/>
          </a:xfrm>
        </p:grpSpPr>
        <p:sp>
          <p:nvSpPr>
            <p:cNvPr id="178" name="Rectangle 177"/>
            <p:cNvSpPr/>
            <p:nvPr/>
          </p:nvSpPr>
          <p:spPr>
            <a:xfrm>
              <a:off x="3211420" y="5580436"/>
              <a:ext cx="2551054" cy="1375708"/>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79" name="TextBox 178"/>
            <p:cNvSpPr txBox="1"/>
            <p:nvPr/>
          </p:nvSpPr>
          <p:spPr>
            <a:xfrm>
              <a:off x="3660548" y="6535324"/>
              <a:ext cx="425815" cy="1661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solidFill>
                    <a:srgbClr val="008272"/>
                  </a:solidFill>
                  <a:effectLst/>
                  <a:uLnTx/>
                  <a:uFillTx/>
                  <a:latin typeface="Segoe UI"/>
                  <a:ea typeface="+mn-ea"/>
                  <a:cs typeface="+mn-cs"/>
                </a:rPr>
                <a:t>OLTP</a:t>
              </a:r>
              <a:endParaRPr kumimoji="0" lang="en-US" sz="1200" b="0" i="0" u="none" strike="noStrike" kern="1200" cap="none" spc="0" normalizeH="0" baseline="0" noProof="0" dirty="0">
                <a:ln>
                  <a:solidFill>
                    <a:srgbClr val="FFFFFF">
                      <a:alpha val="0"/>
                    </a:srgbClr>
                  </a:solidFill>
                </a:ln>
                <a:solidFill>
                  <a:srgbClr val="008272"/>
                </a:solidFill>
                <a:effectLst/>
                <a:uLnTx/>
                <a:uFillTx/>
                <a:latin typeface="Segoe UI"/>
                <a:ea typeface="+mn-ea"/>
                <a:cs typeface="+mn-cs"/>
              </a:endParaRPr>
            </a:p>
          </p:txBody>
        </p:sp>
        <p:grpSp>
          <p:nvGrpSpPr>
            <p:cNvPr id="180" name="Group 179"/>
            <p:cNvGrpSpPr/>
            <p:nvPr/>
          </p:nvGrpSpPr>
          <p:grpSpPr>
            <a:xfrm>
              <a:off x="3713183" y="6131801"/>
              <a:ext cx="244335" cy="333922"/>
              <a:chOff x="1447438" y="3993203"/>
              <a:chExt cx="656000" cy="1195540"/>
            </a:xfrm>
          </p:grpSpPr>
          <p:sp>
            <p:nvSpPr>
              <p:cNvPr id="193" name="Freeform 192"/>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94" name="Oval 193"/>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81" name="TextBox 180"/>
            <p:cNvSpPr txBox="1"/>
            <p:nvPr/>
          </p:nvSpPr>
          <p:spPr>
            <a:xfrm>
              <a:off x="4175249" y="6535324"/>
              <a:ext cx="311570" cy="1661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solidFill>
                    <a:srgbClr val="008272"/>
                  </a:solidFill>
                  <a:effectLst/>
                  <a:uLnTx/>
                  <a:uFillTx/>
                  <a:latin typeface="Segoe UI"/>
                  <a:ea typeface="+mn-ea"/>
                  <a:cs typeface="+mn-cs"/>
                </a:rPr>
                <a:t>ERP</a:t>
              </a:r>
              <a:endParaRPr kumimoji="0" lang="en-US" sz="1200" b="0" i="0" u="none" strike="noStrike" kern="1200" cap="none" spc="0" normalizeH="0" baseline="0" noProof="0" dirty="0">
                <a:ln>
                  <a:solidFill>
                    <a:srgbClr val="FFFFFF">
                      <a:alpha val="0"/>
                    </a:srgbClr>
                  </a:solidFill>
                </a:ln>
                <a:solidFill>
                  <a:srgbClr val="008272"/>
                </a:solidFill>
                <a:effectLst/>
                <a:uLnTx/>
                <a:uFillTx/>
                <a:latin typeface="Segoe UI"/>
                <a:ea typeface="+mn-ea"/>
                <a:cs typeface="+mn-cs"/>
              </a:endParaRPr>
            </a:p>
          </p:txBody>
        </p:sp>
        <p:grpSp>
          <p:nvGrpSpPr>
            <p:cNvPr id="182" name="Group 181"/>
            <p:cNvGrpSpPr/>
            <p:nvPr/>
          </p:nvGrpSpPr>
          <p:grpSpPr>
            <a:xfrm>
              <a:off x="4180336" y="6131801"/>
              <a:ext cx="244335" cy="333922"/>
              <a:chOff x="1447438" y="3993203"/>
              <a:chExt cx="656000" cy="1195540"/>
            </a:xfrm>
          </p:grpSpPr>
          <p:sp>
            <p:nvSpPr>
              <p:cNvPr id="191" name="Freeform 190"/>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92" name="Oval 191"/>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83" name="TextBox 182"/>
            <p:cNvSpPr txBox="1"/>
            <p:nvPr/>
          </p:nvSpPr>
          <p:spPr>
            <a:xfrm>
              <a:off x="4605931" y="6535324"/>
              <a:ext cx="405739" cy="1661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solidFill>
                    <a:srgbClr val="008272"/>
                  </a:solidFill>
                  <a:effectLst/>
                  <a:uLnTx/>
                  <a:uFillTx/>
                  <a:latin typeface="Segoe UI"/>
                  <a:ea typeface="+mn-ea"/>
                  <a:cs typeface="+mn-cs"/>
                </a:rPr>
                <a:t>CRM</a:t>
              </a:r>
              <a:endParaRPr kumimoji="0" lang="en-US" sz="1200" b="0" i="0" u="none" strike="noStrike" kern="1200" cap="none" spc="0" normalizeH="0" baseline="0" noProof="0" dirty="0">
                <a:ln>
                  <a:solidFill>
                    <a:srgbClr val="FFFFFF">
                      <a:alpha val="0"/>
                    </a:srgbClr>
                  </a:solidFill>
                </a:ln>
                <a:solidFill>
                  <a:srgbClr val="008272"/>
                </a:solidFill>
                <a:effectLst/>
                <a:uLnTx/>
                <a:uFillTx/>
                <a:latin typeface="Segoe UI"/>
                <a:ea typeface="+mn-ea"/>
                <a:cs typeface="+mn-cs"/>
              </a:endParaRPr>
            </a:p>
          </p:txBody>
        </p:sp>
        <p:grpSp>
          <p:nvGrpSpPr>
            <p:cNvPr id="184" name="Group 183"/>
            <p:cNvGrpSpPr/>
            <p:nvPr/>
          </p:nvGrpSpPr>
          <p:grpSpPr>
            <a:xfrm>
              <a:off x="4633808" y="6131801"/>
              <a:ext cx="244335" cy="333922"/>
              <a:chOff x="1447438" y="3993203"/>
              <a:chExt cx="656000" cy="1195540"/>
            </a:xfrm>
          </p:grpSpPr>
          <p:sp>
            <p:nvSpPr>
              <p:cNvPr id="189" name="Freeform 188"/>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90" name="Oval 189"/>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185" name="TextBox 184"/>
            <p:cNvSpPr txBox="1"/>
            <p:nvPr/>
          </p:nvSpPr>
          <p:spPr>
            <a:xfrm>
              <a:off x="5068659" y="6535324"/>
              <a:ext cx="318466" cy="151970"/>
            </a:xfrm>
            <a:prstGeom prst="rect">
              <a:avLst/>
            </a:prstGeom>
            <a:noFill/>
          </p:spPr>
          <p:txBody>
            <a:bodyPr wrap="square" lIns="0" tIns="0" rIns="0" bIns="0" rtlCol="0">
              <a:no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smtClean="0">
                  <a:ln>
                    <a:solidFill>
                      <a:srgbClr val="FFFFFF">
                        <a:alpha val="0"/>
                      </a:srgbClr>
                    </a:solidFill>
                  </a:ln>
                  <a:solidFill>
                    <a:srgbClr val="008272"/>
                  </a:solidFill>
                  <a:effectLst/>
                  <a:uLnTx/>
                  <a:uFillTx/>
                  <a:latin typeface="Segoe UI"/>
                  <a:ea typeface="+mn-ea"/>
                  <a:cs typeface="+mn-cs"/>
                </a:rPr>
                <a:t>LOB</a:t>
              </a:r>
              <a:endParaRPr kumimoji="0" lang="en-US" sz="1200" b="0" i="0" u="none" strike="noStrike" kern="1200" cap="none" spc="0" normalizeH="0" baseline="0" noProof="0" dirty="0">
                <a:ln>
                  <a:solidFill>
                    <a:srgbClr val="FFFFFF">
                      <a:alpha val="0"/>
                    </a:srgbClr>
                  </a:solidFill>
                </a:ln>
                <a:solidFill>
                  <a:srgbClr val="008272"/>
                </a:solidFill>
                <a:effectLst/>
                <a:uLnTx/>
                <a:uFillTx/>
                <a:latin typeface="Segoe UI"/>
                <a:ea typeface="+mn-ea"/>
                <a:cs typeface="+mn-cs"/>
              </a:endParaRPr>
            </a:p>
          </p:txBody>
        </p:sp>
        <p:grpSp>
          <p:nvGrpSpPr>
            <p:cNvPr id="186" name="Group 185"/>
            <p:cNvGrpSpPr/>
            <p:nvPr/>
          </p:nvGrpSpPr>
          <p:grpSpPr>
            <a:xfrm>
              <a:off x="5062542" y="6131801"/>
              <a:ext cx="244335" cy="333922"/>
              <a:chOff x="1447438" y="3993203"/>
              <a:chExt cx="656000" cy="1195540"/>
            </a:xfrm>
          </p:grpSpPr>
          <p:sp>
            <p:nvSpPr>
              <p:cNvPr id="187" name="Freeform 186"/>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88" name="Oval 187"/>
              <p:cNvSpPr/>
              <p:nvPr/>
            </p:nvSpPr>
            <p:spPr>
              <a:xfrm>
                <a:off x="1501819" y="4049582"/>
                <a:ext cx="532616" cy="2376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grpSp>
        <p:nvGrpSpPr>
          <p:cNvPr id="195" name="Group 194"/>
          <p:cNvGrpSpPr/>
          <p:nvPr/>
        </p:nvGrpSpPr>
        <p:grpSpPr>
          <a:xfrm>
            <a:off x="7101983" y="5492810"/>
            <a:ext cx="2925350" cy="1375708"/>
            <a:chOff x="5845082" y="5557180"/>
            <a:chExt cx="2925350" cy="1375708"/>
          </a:xfrm>
        </p:grpSpPr>
        <p:sp>
          <p:nvSpPr>
            <p:cNvPr id="196" name="Rectangle 195"/>
            <p:cNvSpPr/>
            <p:nvPr/>
          </p:nvSpPr>
          <p:spPr>
            <a:xfrm>
              <a:off x="5985292" y="5557180"/>
              <a:ext cx="2560320" cy="137570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97" name="TextBox 196"/>
            <p:cNvSpPr txBox="1"/>
            <p:nvPr/>
          </p:nvSpPr>
          <p:spPr>
            <a:xfrm>
              <a:off x="5845082" y="5559785"/>
              <a:ext cx="2925350" cy="400110"/>
            </a:xfrm>
            <a:prstGeom prst="rect">
              <a:avLst/>
            </a:prstGeom>
            <a:noFill/>
          </p:spPr>
          <p:txBody>
            <a:bodyPr wrap="square" rtlCol="0">
              <a:spAutoFit/>
            </a:bodyPr>
            <a:lstStyle/>
            <a:p>
              <a:pPr marL="0" marR="0" lvl="0" indent="0" algn="ctr" defTabSz="93246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Segoe UI Light"/>
                  <a:ea typeface="+mn-ea"/>
                  <a:cs typeface="+mn-cs"/>
                </a:rPr>
                <a:t>Non-Relational Data</a:t>
              </a:r>
              <a:endParaRPr kumimoji="0" lang="en-US" sz="2000" b="0" i="0" u="none" strike="noStrike" kern="1200" cap="none" spc="0" normalizeH="0" baseline="0" noProof="0" dirty="0">
                <a:ln>
                  <a:noFill/>
                </a:ln>
                <a:solidFill>
                  <a:srgbClr val="000000"/>
                </a:solidFill>
                <a:effectLst/>
                <a:uLnTx/>
                <a:uFillTx/>
                <a:latin typeface="Segoe UI Light"/>
                <a:ea typeface="+mn-ea"/>
                <a:cs typeface="+mn-cs"/>
              </a:endParaRPr>
            </a:p>
          </p:txBody>
        </p:sp>
        <p:sp>
          <p:nvSpPr>
            <p:cNvPr id="198" name="TextBox 197"/>
            <p:cNvSpPr txBox="1"/>
            <p:nvPr/>
          </p:nvSpPr>
          <p:spPr>
            <a:xfrm>
              <a:off x="6191194" y="6642040"/>
              <a:ext cx="645845" cy="1938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Devices</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199" name="TextBox 198"/>
            <p:cNvSpPr txBox="1"/>
            <p:nvPr/>
          </p:nvSpPr>
          <p:spPr>
            <a:xfrm>
              <a:off x="6936569" y="6643060"/>
              <a:ext cx="413078" cy="1938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Web</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200" name="TextBox 199"/>
            <p:cNvSpPr txBox="1"/>
            <p:nvPr/>
          </p:nvSpPr>
          <p:spPr>
            <a:xfrm>
              <a:off x="7382163" y="6642040"/>
              <a:ext cx="627082" cy="1938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Sensors</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sp>
          <p:nvSpPr>
            <p:cNvPr id="201" name="TextBox 200"/>
            <p:cNvSpPr txBox="1"/>
            <p:nvPr/>
          </p:nvSpPr>
          <p:spPr>
            <a:xfrm>
              <a:off x="8059955" y="6646596"/>
              <a:ext cx="487175" cy="193899"/>
            </a:xfrm>
            <a:prstGeom prst="rect">
              <a:avLst/>
            </a:prstGeom>
            <a:noFill/>
          </p:spPr>
          <p:txBody>
            <a:bodyPr wrap="square" lIns="0" tIns="0" rIns="0" bIns="0" rtlCol="0">
              <a:spAutoFit/>
            </a:bodyPr>
            <a:lstStyle/>
            <a:p>
              <a:pPr marL="0" marR="0" lvl="0" indent="0" algn="l" defTabSz="932468"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smtClean="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rPr>
                <a:t>Social</a:t>
              </a:r>
              <a:endParaRPr kumimoji="0" lang="en-US" sz="1400" b="0" i="0" u="none" strike="noStrike" kern="1200" cap="none" spc="0" normalizeH="0" baseline="0" noProof="0" dirty="0">
                <a:ln>
                  <a:solidFill>
                    <a:srgbClr val="FFFFFF">
                      <a:alpha val="0"/>
                    </a:srgbClr>
                  </a:solidFill>
                </a:ln>
                <a:gradFill>
                  <a:gsLst>
                    <a:gs pos="0">
                      <a:srgbClr val="505050"/>
                    </a:gs>
                    <a:gs pos="100000">
                      <a:srgbClr val="505050"/>
                    </a:gs>
                  </a:gsLst>
                  <a:lin ang="5400000" scaled="0"/>
                </a:gradFill>
                <a:effectLst/>
                <a:uLnTx/>
                <a:uFillTx/>
                <a:latin typeface="Segoe UI"/>
                <a:ea typeface="+mn-ea"/>
                <a:cs typeface="+mn-cs"/>
              </a:endParaRPr>
            </a:p>
          </p:txBody>
        </p:sp>
        <p:grpSp>
          <p:nvGrpSpPr>
            <p:cNvPr id="202" name="Group 201"/>
            <p:cNvGrpSpPr/>
            <p:nvPr/>
          </p:nvGrpSpPr>
          <p:grpSpPr>
            <a:xfrm>
              <a:off x="6188634" y="6149009"/>
              <a:ext cx="645830" cy="382078"/>
              <a:chOff x="2850173" y="4068523"/>
              <a:chExt cx="724052" cy="428355"/>
            </a:xfrm>
          </p:grpSpPr>
          <p:sp>
            <p:nvSpPr>
              <p:cNvPr id="210" name="Freeform 43"/>
              <p:cNvSpPr>
                <a:spLocks noChangeAspect="1" noEditPoints="1"/>
              </p:cNvSpPr>
              <p:nvPr/>
            </p:nvSpPr>
            <p:spPr bwMode="black">
              <a:xfrm>
                <a:off x="2850173" y="4068523"/>
                <a:ext cx="220416" cy="424899"/>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 name="T100" fmla="*/ 273 w 602"/>
                  <a:gd name="T101" fmla="*/ 202 h 1156"/>
                  <a:gd name="T102" fmla="*/ 273 w 602"/>
                  <a:gd name="T103" fmla="*/ 911 h 1156"/>
                  <a:gd name="T104" fmla="*/ 462 w 602"/>
                  <a:gd name="T105" fmla="*/ 581 h 1156"/>
                  <a:gd name="T106" fmla="*/ 284 w 602"/>
                  <a:gd name="T107" fmla="*/ 391 h 1156"/>
                  <a:gd name="T108" fmla="*/ 284 w 602"/>
                  <a:gd name="T109" fmla="*/ 391 h 1156"/>
                  <a:gd name="T110" fmla="*/ 273 w 602"/>
                  <a:gd name="T111" fmla="*/ 391 h 1156"/>
                  <a:gd name="T112" fmla="*/ 462 w 602"/>
                  <a:gd name="T113" fmla="*/ 911 h 1156"/>
                  <a:gd name="T114" fmla="*/ 462 w 602"/>
                  <a:gd name="T115" fmla="*/ 37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moveTo>
                      <a:pt x="273" y="379"/>
                    </a:moveTo>
                    <a:cubicBezTo>
                      <a:pt x="95" y="379"/>
                      <a:pt x="95" y="379"/>
                      <a:pt x="95" y="379"/>
                    </a:cubicBezTo>
                    <a:cubicBezTo>
                      <a:pt x="95" y="202"/>
                      <a:pt x="95" y="202"/>
                      <a:pt x="95" y="202"/>
                    </a:cubicBezTo>
                    <a:cubicBezTo>
                      <a:pt x="273" y="202"/>
                      <a:pt x="273" y="202"/>
                      <a:pt x="273" y="202"/>
                    </a:cubicBezTo>
                    <a:lnTo>
                      <a:pt x="273" y="379"/>
                    </a:lnTo>
                    <a:close/>
                    <a:moveTo>
                      <a:pt x="95" y="769"/>
                    </a:moveTo>
                    <a:cubicBezTo>
                      <a:pt x="273" y="769"/>
                      <a:pt x="273" y="769"/>
                      <a:pt x="273" y="769"/>
                    </a:cubicBezTo>
                    <a:cubicBezTo>
                      <a:pt x="273" y="911"/>
                      <a:pt x="273" y="911"/>
                      <a:pt x="273" y="911"/>
                    </a:cubicBezTo>
                    <a:cubicBezTo>
                      <a:pt x="95" y="911"/>
                      <a:pt x="95" y="911"/>
                      <a:pt x="95" y="911"/>
                    </a:cubicBezTo>
                    <a:lnTo>
                      <a:pt x="95" y="769"/>
                    </a:lnTo>
                    <a:close/>
                    <a:moveTo>
                      <a:pt x="95" y="581"/>
                    </a:moveTo>
                    <a:cubicBezTo>
                      <a:pt x="462" y="581"/>
                      <a:pt x="462" y="581"/>
                      <a:pt x="462" y="581"/>
                    </a:cubicBezTo>
                    <a:cubicBezTo>
                      <a:pt x="462" y="758"/>
                      <a:pt x="462" y="758"/>
                      <a:pt x="462" y="758"/>
                    </a:cubicBezTo>
                    <a:cubicBezTo>
                      <a:pt x="95" y="758"/>
                      <a:pt x="95" y="758"/>
                      <a:pt x="95" y="758"/>
                    </a:cubicBezTo>
                    <a:lnTo>
                      <a:pt x="95" y="581"/>
                    </a:lnTo>
                    <a:close/>
                    <a:moveTo>
                      <a:pt x="284" y="391"/>
                    </a:moveTo>
                    <a:cubicBezTo>
                      <a:pt x="462" y="391"/>
                      <a:pt x="462" y="391"/>
                      <a:pt x="462" y="391"/>
                    </a:cubicBezTo>
                    <a:cubicBezTo>
                      <a:pt x="462" y="568"/>
                      <a:pt x="462" y="568"/>
                      <a:pt x="462" y="568"/>
                    </a:cubicBezTo>
                    <a:cubicBezTo>
                      <a:pt x="284" y="568"/>
                      <a:pt x="284" y="568"/>
                      <a:pt x="284" y="568"/>
                    </a:cubicBezTo>
                    <a:lnTo>
                      <a:pt x="284" y="391"/>
                    </a:lnTo>
                    <a:close/>
                    <a:moveTo>
                      <a:pt x="273" y="568"/>
                    </a:moveTo>
                    <a:cubicBezTo>
                      <a:pt x="95" y="568"/>
                      <a:pt x="95" y="568"/>
                      <a:pt x="95" y="568"/>
                    </a:cubicBezTo>
                    <a:cubicBezTo>
                      <a:pt x="95" y="391"/>
                      <a:pt x="95" y="391"/>
                      <a:pt x="95" y="391"/>
                    </a:cubicBezTo>
                    <a:cubicBezTo>
                      <a:pt x="273" y="391"/>
                      <a:pt x="273" y="391"/>
                      <a:pt x="273" y="391"/>
                    </a:cubicBezTo>
                    <a:lnTo>
                      <a:pt x="273" y="568"/>
                    </a:lnTo>
                    <a:close/>
                    <a:moveTo>
                      <a:pt x="284" y="769"/>
                    </a:moveTo>
                    <a:cubicBezTo>
                      <a:pt x="462" y="769"/>
                      <a:pt x="462" y="769"/>
                      <a:pt x="462" y="769"/>
                    </a:cubicBezTo>
                    <a:cubicBezTo>
                      <a:pt x="462" y="911"/>
                      <a:pt x="462" y="911"/>
                      <a:pt x="462" y="911"/>
                    </a:cubicBezTo>
                    <a:cubicBezTo>
                      <a:pt x="284" y="911"/>
                      <a:pt x="284" y="911"/>
                      <a:pt x="284" y="911"/>
                    </a:cubicBezTo>
                    <a:lnTo>
                      <a:pt x="284" y="769"/>
                    </a:lnTo>
                    <a:close/>
                    <a:moveTo>
                      <a:pt x="462" y="202"/>
                    </a:moveTo>
                    <a:cubicBezTo>
                      <a:pt x="462" y="379"/>
                      <a:pt x="462" y="379"/>
                      <a:pt x="462" y="379"/>
                    </a:cubicBezTo>
                    <a:cubicBezTo>
                      <a:pt x="284" y="379"/>
                      <a:pt x="284" y="379"/>
                      <a:pt x="284" y="379"/>
                    </a:cubicBezTo>
                    <a:cubicBezTo>
                      <a:pt x="284" y="202"/>
                      <a:pt x="284" y="202"/>
                      <a:pt x="284" y="202"/>
                    </a:cubicBezTo>
                    <a:lnTo>
                      <a:pt x="462" y="20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1" name="Group 210"/>
              <p:cNvGrpSpPr/>
              <p:nvPr/>
            </p:nvGrpSpPr>
            <p:grpSpPr>
              <a:xfrm>
                <a:off x="3113588" y="4171950"/>
                <a:ext cx="460637" cy="324928"/>
                <a:chOff x="6432941" y="4098201"/>
                <a:chExt cx="709176" cy="500244"/>
              </a:xfrm>
            </p:grpSpPr>
            <p:sp>
              <p:nvSpPr>
                <p:cNvPr id="212" name="Rounded Rectangle 6"/>
                <p:cNvSpPr>
                  <a:spLocks noChangeAspect="1"/>
                </p:cNvSpPr>
                <p:nvPr/>
              </p:nvSpPr>
              <p:spPr bwMode="black">
                <a:xfrm rot="16200000">
                  <a:off x="6537407" y="3993735"/>
                  <a:ext cx="500244" cy="709176"/>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marL="0" marR="0" lvl="0" indent="0" algn="l" defTabSz="74074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dirty="0">
                    <a:ln>
                      <a:noFill/>
                    </a:ln>
                    <a:solidFill>
                      <a:srgbClr val="000000">
                        <a:lumMod val="50000"/>
                      </a:srgbClr>
                    </a:solidFill>
                    <a:effectLst/>
                    <a:uLnTx/>
                    <a:uFillTx/>
                    <a:latin typeface="Segoe Light" pitchFamily="34" charset="0"/>
                    <a:ea typeface="+mn-ea"/>
                    <a:cs typeface="+mn-cs"/>
                  </a:endParaRPr>
                </a:p>
              </p:txBody>
            </p:sp>
            <p:sp>
              <p:nvSpPr>
                <p:cNvPr id="213" name="Freeform 6"/>
                <p:cNvSpPr>
                  <a:spLocks noEditPoints="1"/>
                </p:cNvSpPr>
                <p:nvPr/>
              </p:nvSpPr>
              <p:spPr bwMode="auto">
                <a:xfrm rot="5400000">
                  <a:off x="6590383" y="4115019"/>
                  <a:ext cx="329607" cy="503240"/>
                </a:xfrm>
                <a:custGeom>
                  <a:avLst/>
                  <a:gdLst>
                    <a:gd name="T0" fmla="*/ 448 w 448"/>
                    <a:gd name="T1" fmla="*/ 0 h 684"/>
                    <a:gd name="T2" fmla="*/ 448 w 448"/>
                    <a:gd name="T3" fmla="*/ 207 h 684"/>
                    <a:gd name="T4" fmla="*/ 241 w 448"/>
                    <a:gd name="T5" fmla="*/ 207 h 684"/>
                    <a:gd name="T6" fmla="*/ 241 w 448"/>
                    <a:gd name="T7" fmla="*/ 0 h 684"/>
                    <a:gd name="T8" fmla="*/ 448 w 448"/>
                    <a:gd name="T9" fmla="*/ 0 h 684"/>
                    <a:gd name="T10" fmla="*/ 241 w 448"/>
                    <a:gd name="T11" fmla="*/ 238 h 684"/>
                    <a:gd name="T12" fmla="*/ 241 w 448"/>
                    <a:gd name="T13" fmla="*/ 446 h 684"/>
                    <a:gd name="T14" fmla="*/ 448 w 448"/>
                    <a:gd name="T15" fmla="*/ 446 h 684"/>
                    <a:gd name="T16" fmla="*/ 448 w 448"/>
                    <a:gd name="T17" fmla="*/ 238 h 684"/>
                    <a:gd name="T18" fmla="*/ 241 w 448"/>
                    <a:gd name="T19" fmla="*/ 238 h 684"/>
                    <a:gd name="T20" fmla="*/ 0 w 448"/>
                    <a:gd name="T21" fmla="*/ 0 h 684"/>
                    <a:gd name="T22" fmla="*/ 0 w 448"/>
                    <a:gd name="T23" fmla="*/ 207 h 684"/>
                    <a:gd name="T24" fmla="*/ 210 w 448"/>
                    <a:gd name="T25" fmla="*/ 207 h 684"/>
                    <a:gd name="T26" fmla="*/ 210 w 448"/>
                    <a:gd name="T27" fmla="*/ 0 h 684"/>
                    <a:gd name="T28" fmla="*/ 0 w 448"/>
                    <a:gd name="T29" fmla="*/ 0 h 684"/>
                    <a:gd name="T30" fmla="*/ 0 w 448"/>
                    <a:gd name="T31" fmla="*/ 238 h 684"/>
                    <a:gd name="T32" fmla="*/ 0 w 448"/>
                    <a:gd name="T33" fmla="*/ 446 h 684"/>
                    <a:gd name="T34" fmla="*/ 210 w 448"/>
                    <a:gd name="T35" fmla="*/ 446 h 684"/>
                    <a:gd name="T36" fmla="*/ 210 w 448"/>
                    <a:gd name="T37" fmla="*/ 238 h 684"/>
                    <a:gd name="T38" fmla="*/ 0 w 448"/>
                    <a:gd name="T39" fmla="*/ 238 h 684"/>
                    <a:gd name="T40" fmla="*/ 0 w 448"/>
                    <a:gd name="T41" fmla="*/ 477 h 684"/>
                    <a:gd name="T42" fmla="*/ 0 w 448"/>
                    <a:gd name="T43" fmla="*/ 684 h 684"/>
                    <a:gd name="T44" fmla="*/ 448 w 448"/>
                    <a:gd name="T45" fmla="*/ 684 h 684"/>
                    <a:gd name="T46" fmla="*/ 448 w 448"/>
                    <a:gd name="T47" fmla="*/ 477 h 684"/>
                    <a:gd name="T48" fmla="*/ 0 w 448"/>
                    <a:gd name="T49" fmla="*/ 47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8" h="684">
                      <a:moveTo>
                        <a:pt x="448" y="0"/>
                      </a:moveTo>
                      <a:lnTo>
                        <a:pt x="448" y="207"/>
                      </a:lnTo>
                      <a:lnTo>
                        <a:pt x="241" y="207"/>
                      </a:lnTo>
                      <a:lnTo>
                        <a:pt x="241" y="0"/>
                      </a:lnTo>
                      <a:lnTo>
                        <a:pt x="448" y="0"/>
                      </a:lnTo>
                      <a:close/>
                      <a:moveTo>
                        <a:pt x="241" y="238"/>
                      </a:moveTo>
                      <a:lnTo>
                        <a:pt x="241" y="446"/>
                      </a:lnTo>
                      <a:lnTo>
                        <a:pt x="448" y="446"/>
                      </a:lnTo>
                      <a:lnTo>
                        <a:pt x="448" y="238"/>
                      </a:lnTo>
                      <a:lnTo>
                        <a:pt x="241" y="238"/>
                      </a:lnTo>
                      <a:close/>
                      <a:moveTo>
                        <a:pt x="0" y="0"/>
                      </a:moveTo>
                      <a:lnTo>
                        <a:pt x="0" y="207"/>
                      </a:lnTo>
                      <a:lnTo>
                        <a:pt x="210" y="207"/>
                      </a:lnTo>
                      <a:lnTo>
                        <a:pt x="210" y="0"/>
                      </a:lnTo>
                      <a:lnTo>
                        <a:pt x="0" y="0"/>
                      </a:lnTo>
                      <a:close/>
                      <a:moveTo>
                        <a:pt x="0" y="238"/>
                      </a:moveTo>
                      <a:lnTo>
                        <a:pt x="0" y="446"/>
                      </a:lnTo>
                      <a:lnTo>
                        <a:pt x="210" y="446"/>
                      </a:lnTo>
                      <a:lnTo>
                        <a:pt x="210" y="238"/>
                      </a:lnTo>
                      <a:lnTo>
                        <a:pt x="0" y="238"/>
                      </a:lnTo>
                      <a:close/>
                      <a:moveTo>
                        <a:pt x="0" y="477"/>
                      </a:moveTo>
                      <a:lnTo>
                        <a:pt x="0" y="684"/>
                      </a:lnTo>
                      <a:lnTo>
                        <a:pt x="448" y="684"/>
                      </a:lnTo>
                      <a:lnTo>
                        <a:pt x="448" y="477"/>
                      </a:lnTo>
                      <a:lnTo>
                        <a:pt x="0" y="477"/>
                      </a:lnTo>
                      <a:close/>
                    </a:path>
                  </a:pathLst>
                </a:custGeom>
                <a:solidFill>
                  <a:srgbClr val="505050"/>
                </a:solidFill>
                <a:ln>
                  <a:noFill/>
                </a:ln>
              </p:spPr>
              <p:txBody>
                <a:bodyPr vert="horz" wrap="square" lIns="91436" tIns="45719" rIns="91436" bIns="45719"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Segoe UI"/>
                    <a:ea typeface="+mn-ea"/>
                    <a:cs typeface="+mn-cs"/>
                  </a:endParaRPr>
                </a:p>
              </p:txBody>
            </p:sp>
          </p:grpSp>
        </p:grpSp>
        <p:sp>
          <p:nvSpPr>
            <p:cNvPr id="203" name="Freeform 30"/>
            <p:cNvSpPr>
              <a:spLocks noChangeAspect="1" noEditPoints="1"/>
            </p:cNvSpPr>
            <p:nvPr/>
          </p:nvSpPr>
          <p:spPr bwMode="auto">
            <a:xfrm>
              <a:off x="6969821" y="6239501"/>
              <a:ext cx="291077" cy="342710"/>
            </a:xfrm>
            <a:custGeom>
              <a:avLst/>
              <a:gdLst>
                <a:gd name="T0" fmla="*/ 115 w 191"/>
                <a:gd name="T1" fmla="*/ 158 h 225"/>
                <a:gd name="T2" fmla="*/ 132 w 191"/>
                <a:gd name="T3" fmla="*/ 185 h 225"/>
                <a:gd name="T4" fmla="*/ 21 w 191"/>
                <a:gd name="T5" fmla="*/ 185 h 225"/>
                <a:gd name="T6" fmla="*/ 0 w 191"/>
                <a:gd name="T7" fmla="*/ 164 h 225"/>
                <a:gd name="T8" fmla="*/ 0 w 191"/>
                <a:gd name="T9" fmla="*/ 21 h 225"/>
                <a:gd name="T10" fmla="*/ 21 w 191"/>
                <a:gd name="T11" fmla="*/ 0 h 225"/>
                <a:gd name="T12" fmla="*/ 163 w 191"/>
                <a:gd name="T13" fmla="*/ 0 h 225"/>
                <a:gd name="T14" fmla="*/ 185 w 191"/>
                <a:gd name="T15" fmla="*/ 21 h 225"/>
                <a:gd name="T16" fmla="*/ 185 w 191"/>
                <a:gd name="T17" fmla="*/ 164 h 225"/>
                <a:gd name="T18" fmla="*/ 181 w 191"/>
                <a:gd name="T19" fmla="*/ 175 h 225"/>
                <a:gd name="T20" fmla="*/ 154 w 191"/>
                <a:gd name="T21" fmla="*/ 133 h 225"/>
                <a:gd name="T22" fmla="*/ 157 w 191"/>
                <a:gd name="T23" fmla="*/ 63 h 225"/>
                <a:gd name="T24" fmla="*/ 70 w 191"/>
                <a:gd name="T25" fmla="*/ 43 h 225"/>
                <a:gd name="T26" fmla="*/ 51 w 191"/>
                <a:gd name="T27" fmla="*/ 130 h 225"/>
                <a:gd name="T28" fmla="*/ 115 w 191"/>
                <a:gd name="T29" fmla="*/ 158 h 225"/>
                <a:gd name="T30" fmla="*/ 183 w 191"/>
                <a:gd name="T31" fmla="*/ 221 h 225"/>
                <a:gd name="T32" fmla="*/ 165 w 191"/>
                <a:gd name="T33" fmla="*/ 217 h 225"/>
                <a:gd name="T34" fmla="*/ 120 w 191"/>
                <a:gd name="T35" fmla="*/ 146 h 225"/>
                <a:gd name="T36" fmla="*/ 59 w 191"/>
                <a:gd name="T37" fmla="*/ 124 h 225"/>
                <a:gd name="T38" fmla="*/ 75 w 191"/>
                <a:gd name="T39" fmla="*/ 52 h 225"/>
                <a:gd name="T40" fmla="*/ 148 w 191"/>
                <a:gd name="T41" fmla="*/ 68 h 225"/>
                <a:gd name="T42" fmla="*/ 142 w 191"/>
                <a:gd name="T43" fmla="*/ 132 h 225"/>
                <a:gd name="T44" fmla="*/ 187 w 191"/>
                <a:gd name="T45" fmla="*/ 203 h 225"/>
                <a:gd name="T46" fmla="*/ 183 w 191"/>
                <a:gd name="T47" fmla="*/ 221 h 225"/>
                <a:gd name="T48" fmla="*/ 144 w 191"/>
                <a:gd name="T49" fmla="*/ 71 h 225"/>
                <a:gd name="T50" fmla="*/ 78 w 191"/>
                <a:gd name="T51" fmla="*/ 56 h 225"/>
                <a:gd name="T52" fmla="*/ 64 w 191"/>
                <a:gd name="T53" fmla="*/ 122 h 225"/>
                <a:gd name="T54" fmla="*/ 129 w 191"/>
                <a:gd name="T55" fmla="*/ 136 h 225"/>
                <a:gd name="T56" fmla="*/ 144 w 191"/>
                <a:gd name="T57" fmla="*/ 7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225">
                  <a:moveTo>
                    <a:pt x="115" y="158"/>
                  </a:moveTo>
                  <a:cubicBezTo>
                    <a:pt x="132" y="185"/>
                    <a:pt x="132" y="185"/>
                    <a:pt x="132" y="185"/>
                  </a:cubicBezTo>
                  <a:cubicBezTo>
                    <a:pt x="21" y="185"/>
                    <a:pt x="21" y="185"/>
                    <a:pt x="21" y="185"/>
                  </a:cubicBezTo>
                  <a:cubicBezTo>
                    <a:pt x="9" y="185"/>
                    <a:pt x="0" y="175"/>
                    <a:pt x="0" y="164"/>
                  </a:cubicBezTo>
                  <a:cubicBezTo>
                    <a:pt x="0" y="21"/>
                    <a:pt x="0" y="21"/>
                    <a:pt x="0" y="21"/>
                  </a:cubicBezTo>
                  <a:cubicBezTo>
                    <a:pt x="0" y="9"/>
                    <a:pt x="9" y="0"/>
                    <a:pt x="21" y="0"/>
                  </a:cubicBezTo>
                  <a:cubicBezTo>
                    <a:pt x="163" y="0"/>
                    <a:pt x="163" y="0"/>
                    <a:pt x="163" y="0"/>
                  </a:cubicBezTo>
                  <a:cubicBezTo>
                    <a:pt x="175" y="0"/>
                    <a:pt x="185" y="9"/>
                    <a:pt x="185" y="21"/>
                  </a:cubicBezTo>
                  <a:cubicBezTo>
                    <a:pt x="185" y="164"/>
                    <a:pt x="185" y="164"/>
                    <a:pt x="185" y="164"/>
                  </a:cubicBezTo>
                  <a:cubicBezTo>
                    <a:pt x="185" y="168"/>
                    <a:pt x="183" y="172"/>
                    <a:pt x="181" y="175"/>
                  </a:cubicBezTo>
                  <a:cubicBezTo>
                    <a:pt x="154" y="133"/>
                    <a:pt x="154" y="133"/>
                    <a:pt x="154" y="133"/>
                  </a:cubicBezTo>
                  <a:cubicBezTo>
                    <a:pt x="169" y="112"/>
                    <a:pt x="170" y="84"/>
                    <a:pt x="157" y="63"/>
                  </a:cubicBezTo>
                  <a:cubicBezTo>
                    <a:pt x="138" y="33"/>
                    <a:pt x="99" y="25"/>
                    <a:pt x="70" y="43"/>
                  </a:cubicBezTo>
                  <a:cubicBezTo>
                    <a:pt x="41" y="62"/>
                    <a:pt x="32" y="101"/>
                    <a:pt x="51" y="130"/>
                  </a:cubicBezTo>
                  <a:cubicBezTo>
                    <a:pt x="65" y="152"/>
                    <a:pt x="90" y="163"/>
                    <a:pt x="115" y="158"/>
                  </a:cubicBezTo>
                  <a:close/>
                  <a:moveTo>
                    <a:pt x="183" y="221"/>
                  </a:moveTo>
                  <a:cubicBezTo>
                    <a:pt x="177" y="225"/>
                    <a:pt x="169" y="223"/>
                    <a:pt x="165" y="217"/>
                  </a:cubicBezTo>
                  <a:cubicBezTo>
                    <a:pt x="120" y="146"/>
                    <a:pt x="120" y="146"/>
                    <a:pt x="120" y="146"/>
                  </a:cubicBezTo>
                  <a:cubicBezTo>
                    <a:pt x="98" y="153"/>
                    <a:pt x="72" y="145"/>
                    <a:pt x="59" y="124"/>
                  </a:cubicBezTo>
                  <a:cubicBezTo>
                    <a:pt x="44" y="100"/>
                    <a:pt x="51" y="67"/>
                    <a:pt x="75" y="52"/>
                  </a:cubicBezTo>
                  <a:cubicBezTo>
                    <a:pt x="100" y="36"/>
                    <a:pt x="132" y="44"/>
                    <a:pt x="148" y="68"/>
                  </a:cubicBezTo>
                  <a:cubicBezTo>
                    <a:pt x="161" y="89"/>
                    <a:pt x="158" y="115"/>
                    <a:pt x="142" y="132"/>
                  </a:cubicBezTo>
                  <a:cubicBezTo>
                    <a:pt x="187" y="203"/>
                    <a:pt x="187" y="203"/>
                    <a:pt x="187" y="203"/>
                  </a:cubicBezTo>
                  <a:cubicBezTo>
                    <a:pt x="191" y="209"/>
                    <a:pt x="189" y="217"/>
                    <a:pt x="183" y="221"/>
                  </a:cubicBezTo>
                  <a:close/>
                  <a:moveTo>
                    <a:pt x="144" y="71"/>
                  </a:moveTo>
                  <a:cubicBezTo>
                    <a:pt x="129" y="49"/>
                    <a:pt x="100" y="42"/>
                    <a:pt x="78" y="56"/>
                  </a:cubicBezTo>
                  <a:cubicBezTo>
                    <a:pt x="56" y="70"/>
                    <a:pt x="50" y="100"/>
                    <a:pt x="64" y="122"/>
                  </a:cubicBezTo>
                  <a:cubicBezTo>
                    <a:pt x="78" y="144"/>
                    <a:pt x="107" y="150"/>
                    <a:pt x="129" y="136"/>
                  </a:cubicBezTo>
                  <a:cubicBezTo>
                    <a:pt x="151" y="122"/>
                    <a:pt x="158" y="93"/>
                    <a:pt x="144" y="71"/>
                  </a:cubicBezTo>
                  <a:close/>
                </a:path>
              </a:pathLst>
            </a:custGeom>
            <a:solidFill>
              <a:srgbClr val="505050"/>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04" name="Group 203"/>
            <p:cNvGrpSpPr/>
            <p:nvPr/>
          </p:nvGrpSpPr>
          <p:grpSpPr>
            <a:xfrm>
              <a:off x="7374719" y="6267944"/>
              <a:ext cx="684049" cy="285824"/>
              <a:chOff x="5416550" y="3144838"/>
              <a:chExt cx="1352550" cy="565151"/>
            </a:xfrm>
            <a:solidFill>
              <a:srgbClr val="505050"/>
            </a:solidFill>
          </p:grpSpPr>
          <p:sp>
            <p:nvSpPr>
              <p:cNvPr id="206" name="Freeform 21"/>
              <p:cNvSpPr>
                <a:spLocks/>
              </p:cNvSpPr>
              <p:nvPr/>
            </p:nvSpPr>
            <p:spPr bwMode="auto">
              <a:xfrm>
                <a:off x="5435600" y="3144838"/>
                <a:ext cx="1333500" cy="561975"/>
              </a:xfrm>
              <a:custGeom>
                <a:avLst/>
                <a:gdLst>
                  <a:gd name="T0" fmla="*/ 316 w 353"/>
                  <a:gd name="T1" fmla="*/ 100 h 147"/>
                  <a:gd name="T2" fmla="*/ 314 w 353"/>
                  <a:gd name="T3" fmla="*/ 97 h 147"/>
                  <a:gd name="T4" fmla="*/ 351 w 353"/>
                  <a:gd name="T5" fmla="*/ 74 h 147"/>
                  <a:gd name="T6" fmla="*/ 47 w 353"/>
                  <a:gd name="T7" fmla="*/ 0 h 147"/>
                  <a:gd name="T8" fmla="*/ 0 w 353"/>
                  <a:gd name="T9" fmla="*/ 16 h 147"/>
                  <a:gd name="T10" fmla="*/ 1 w 353"/>
                  <a:gd name="T11" fmla="*/ 17 h 147"/>
                  <a:gd name="T12" fmla="*/ 304 w 353"/>
                  <a:gd name="T13" fmla="*/ 98 h 147"/>
                  <a:gd name="T14" fmla="*/ 312 w 353"/>
                  <a:gd name="T15" fmla="*/ 108 h 147"/>
                  <a:gd name="T16" fmla="*/ 312 w 353"/>
                  <a:gd name="T17" fmla="*/ 144 h 147"/>
                  <a:gd name="T18" fmla="*/ 312 w 353"/>
                  <a:gd name="T19" fmla="*/ 147 h 147"/>
                  <a:gd name="T20" fmla="*/ 353 w 353"/>
                  <a:gd name="T21" fmla="*/ 77 h 147"/>
                  <a:gd name="T22" fmla="*/ 316 w 353"/>
                  <a:gd name="T23" fmla="*/ 10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3" h="147">
                    <a:moveTo>
                      <a:pt x="316" y="100"/>
                    </a:moveTo>
                    <a:cubicBezTo>
                      <a:pt x="314" y="97"/>
                      <a:pt x="314" y="97"/>
                      <a:pt x="314" y="97"/>
                    </a:cubicBezTo>
                    <a:cubicBezTo>
                      <a:pt x="351" y="74"/>
                      <a:pt x="351" y="74"/>
                      <a:pt x="351" y="74"/>
                    </a:cubicBezTo>
                    <a:cubicBezTo>
                      <a:pt x="47" y="0"/>
                      <a:pt x="47" y="0"/>
                      <a:pt x="47" y="0"/>
                    </a:cubicBezTo>
                    <a:cubicBezTo>
                      <a:pt x="0" y="16"/>
                      <a:pt x="0" y="16"/>
                      <a:pt x="0" y="16"/>
                    </a:cubicBezTo>
                    <a:cubicBezTo>
                      <a:pt x="1" y="16"/>
                      <a:pt x="1" y="16"/>
                      <a:pt x="1" y="17"/>
                    </a:cubicBezTo>
                    <a:cubicBezTo>
                      <a:pt x="304" y="98"/>
                      <a:pt x="304" y="98"/>
                      <a:pt x="304" y="98"/>
                    </a:cubicBezTo>
                    <a:cubicBezTo>
                      <a:pt x="309" y="99"/>
                      <a:pt x="312" y="104"/>
                      <a:pt x="312" y="108"/>
                    </a:cubicBezTo>
                    <a:cubicBezTo>
                      <a:pt x="312" y="144"/>
                      <a:pt x="312" y="144"/>
                      <a:pt x="312" y="144"/>
                    </a:cubicBezTo>
                    <a:cubicBezTo>
                      <a:pt x="312" y="145"/>
                      <a:pt x="312" y="146"/>
                      <a:pt x="312" y="147"/>
                    </a:cubicBezTo>
                    <a:cubicBezTo>
                      <a:pt x="347" y="128"/>
                      <a:pt x="352" y="86"/>
                      <a:pt x="353" y="77"/>
                    </a:cubicBezTo>
                    <a:lnTo>
                      <a:pt x="316"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sp>
            <p:nvSpPr>
              <p:cNvPr id="207" name="Freeform 22"/>
              <p:cNvSpPr>
                <a:spLocks noEditPoints="1"/>
              </p:cNvSpPr>
              <p:nvPr/>
            </p:nvSpPr>
            <p:spPr bwMode="auto">
              <a:xfrm>
                <a:off x="5416550" y="3216276"/>
                <a:ext cx="1185863" cy="493713"/>
              </a:xfrm>
              <a:custGeom>
                <a:avLst/>
                <a:gdLst>
                  <a:gd name="T0" fmla="*/ 308 w 314"/>
                  <a:gd name="T1" fmla="*/ 82 h 129"/>
                  <a:gd name="T2" fmla="*/ 5 w 314"/>
                  <a:gd name="T3" fmla="*/ 0 h 129"/>
                  <a:gd name="T4" fmla="*/ 4 w 314"/>
                  <a:gd name="T5" fmla="*/ 0 h 129"/>
                  <a:gd name="T6" fmla="*/ 0 w 314"/>
                  <a:gd name="T7" fmla="*/ 4 h 129"/>
                  <a:gd name="T8" fmla="*/ 0 w 314"/>
                  <a:gd name="T9" fmla="*/ 40 h 129"/>
                  <a:gd name="T10" fmla="*/ 6 w 314"/>
                  <a:gd name="T11" fmla="*/ 48 h 129"/>
                  <a:gd name="T12" fmla="*/ 309 w 314"/>
                  <a:gd name="T13" fmla="*/ 129 h 129"/>
                  <a:gd name="T14" fmla="*/ 313 w 314"/>
                  <a:gd name="T15" fmla="*/ 128 h 129"/>
                  <a:gd name="T16" fmla="*/ 314 w 314"/>
                  <a:gd name="T17" fmla="*/ 125 h 129"/>
                  <a:gd name="T18" fmla="*/ 314 w 314"/>
                  <a:gd name="T19" fmla="*/ 89 h 129"/>
                  <a:gd name="T20" fmla="*/ 308 w 314"/>
                  <a:gd name="T21" fmla="*/ 82 h 129"/>
                  <a:gd name="T22" fmla="*/ 72 w 314"/>
                  <a:gd name="T23" fmla="*/ 54 h 129"/>
                  <a:gd name="T24" fmla="*/ 60 w 314"/>
                  <a:gd name="T25" fmla="*/ 39 h 129"/>
                  <a:gd name="T26" fmla="*/ 72 w 314"/>
                  <a:gd name="T27" fmla="*/ 30 h 129"/>
                  <a:gd name="T28" fmla="*/ 84 w 314"/>
                  <a:gd name="T29" fmla="*/ 45 h 129"/>
                  <a:gd name="T30" fmla="*/ 72 w 314"/>
                  <a:gd name="T31" fmla="*/ 54 h 129"/>
                  <a:gd name="T32" fmla="*/ 139 w 314"/>
                  <a:gd name="T33" fmla="*/ 72 h 129"/>
                  <a:gd name="T34" fmla="*/ 127 w 314"/>
                  <a:gd name="T35" fmla="*/ 57 h 129"/>
                  <a:gd name="T36" fmla="*/ 139 w 314"/>
                  <a:gd name="T37" fmla="*/ 48 h 129"/>
                  <a:gd name="T38" fmla="*/ 151 w 314"/>
                  <a:gd name="T39" fmla="*/ 63 h 129"/>
                  <a:gd name="T40" fmla="*/ 139 w 314"/>
                  <a:gd name="T41" fmla="*/ 72 h 129"/>
                  <a:gd name="T42" fmla="*/ 175 w 314"/>
                  <a:gd name="T43" fmla="*/ 82 h 129"/>
                  <a:gd name="T44" fmla="*/ 163 w 314"/>
                  <a:gd name="T45" fmla="*/ 66 h 129"/>
                  <a:gd name="T46" fmla="*/ 175 w 314"/>
                  <a:gd name="T47" fmla="*/ 57 h 129"/>
                  <a:gd name="T48" fmla="*/ 188 w 314"/>
                  <a:gd name="T49" fmla="*/ 73 h 129"/>
                  <a:gd name="T50" fmla="*/ 175 w 314"/>
                  <a:gd name="T51" fmla="*/ 8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4" h="129">
                    <a:moveTo>
                      <a:pt x="308" y="82"/>
                    </a:moveTo>
                    <a:cubicBezTo>
                      <a:pt x="5" y="0"/>
                      <a:pt x="5" y="0"/>
                      <a:pt x="5" y="0"/>
                    </a:cubicBezTo>
                    <a:cubicBezTo>
                      <a:pt x="5" y="0"/>
                      <a:pt x="4" y="0"/>
                      <a:pt x="4" y="0"/>
                    </a:cubicBezTo>
                    <a:cubicBezTo>
                      <a:pt x="2" y="0"/>
                      <a:pt x="0" y="2"/>
                      <a:pt x="0" y="4"/>
                    </a:cubicBezTo>
                    <a:cubicBezTo>
                      <a:pt x="0" y="40"/>
                      <a:pt x="0" y="40"/>
                      <a:pt x="0" y="40"/>
                    </a:cubicBezTo>
                    <a:cubicBezTo>
                      <a:pt x="0" y="43"/>
                      <a:pt x="3" y="47"/>
                      <a:pt x="6" y="48"/>
                    </a:cubicBezTo>
                    <a:cubicBezTo>
                      <a:pt x="309" y="129"/>
                      <a:pt x="309" y="129"/>
                      <a:pt x="309" y="129"/>
                    </a:cubicBezTo>
                    <a:cubicBezTo>
                      <a:pt x="311" y="129"/>
                      <a:pt x="312" y="129"/>
                      <a:pt x="313" y="128"/>
                    </a:cubicBezTo>
                    <a:cubicBezTo>
                      <a:pt x="314" y="127"/>
                      <a:pt x="314" y="126"/>
                      <a:pt x="314" y="125"/>
                    </a:cubicBezTo>
                    <a:cubicBezTo>
                      <a:pt x="314" y="89"/>
                      <a:pt x="314" y="89"/>
                      <a:pt x="314" y="89"/>
                    </a:cubicBezTo>
                    <a:cubicBezTo>
                      <a:pt x="314" y="86"/>
                      <a:pt x="311" y="82"/>
                      <a:pt x="308" y="82"/>
                    </a:cubicBezTo>
                    <a:close/>
                    <a:moveTo>
                      <a:pt x="72" y="54"/>
                    </a:moveTo>
                    <a:cubicBezTo>
                      <a:pt x="65" y="52"/>
                      <a:pt x="60" y="45"/>
                      <a:pt x="60" y="39"/>
                    </a:cubicBezTo>
                    <a:cubicBezTo>
                      <a:pt x="60" y="32"/>
                      <a:pt x="65" y="28"/>
                      <a:pt x="72" y="30"/>
                    </a:cubicBezTo>
                    <a:cubicBezTo>
                      <a:pt x="79" y="31"/>
                      <a:pt x="84" y="38"/>
                      <a:pt x="84" y="45"/>
                    </a:cubicBezTo>
                    <a:cubicBezTo>
                      <a:pt x="84" y="52"/>
                      <a:pt x="79" y="56"/>
                      <a:pt x="72" y="54"/>
                    </a:cubicBezTo>
                    <a:close/>
                    <a:moveTo>
                      <a:pt x="139" y="72"/>
                    </a:moveTo>
                    <a:cubicBezTo>
                      <a:pt x="132" y="70"/>
                      <a:pt x="127" y="63"/>
                      <a:pt x="127" y="57"/>
                    </a:cubicBezTo>
                    <a:cubicBezTo>
                      <a:pt x="127" y="50"/>
                      <a:pt x="132" y="46"/>
                      <a:pt x="139" y="48"/>
                    </a:cubicBezTo>
                    <a:cubicBezTo>
                      <a:pt x="146" y="49"/>
                      <a:pt x="151" y="56"/>
                      <a:pt x="151" y="63"/>
                    </a:cubicBezTo>
                    <a:cubicBezTo>
                      <a:pt x="151" y="70"/>
                      <a:pt x="146" y="74"/>
                      <a:pt x="139" y="72"/>
                    </a:cubicBezTo>
                    <a:close/>
                    <a:moveTo>
                      <a:pt x="175" y="82"/>
                    </a:moveTo>
                    <a:cubicBezTo>
                      <a:pt x="169" y="80"/>
                      <a:pt x="163" y="73"/>
                      <a:pt x="163" y="66"/>
                    </a:cubicBezTo>
                    <a:cubicBezTo>
                      <a:pt x="163" y="60"/>
                      <a:pt x="169" y="56"/>
                      <a:pt x="175" y="57"/>
                    </a:cubicBezTo>
                    <a:cubicBezTo>
                      <a:pt x="182" y="59"/>
                      <a:pt x="188" y="66"/>
                      <a:pt x="188" y="73"/>
                    </a:cubicBezTo>
                    <a:cubicBezTo>
                      <a:pt x="188" y="80"/>
                      <a:pt x="182" y="84"/>
                      <a:pt x="17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sp>
            <p:nvSpPr>
              <p:cNvPr id="208" name="Freeform 23"/>
              <p:cNvSpPr>
                <a:spLocks/>
              </p:cNvSpPr>
              <p:nvPr/>
            </p:nvSpPr>
            <p:spPr bwMode="auto">
              <a:xfrm>
                <a:off x="6046788" y="3576638"/>
                <a:ext cx="188913" cy="117475"/>
              </a:xfrm>
              <a:custGeom>
                <a:avLst/>
                <a:gdLst>
                  <a:gd name="T0" fmla="*/ 0 w 119"/>
                  <a:gd name="T1" fmla="*/ 0 h 74"/>
                  <a:gd name="T2" fmla="*/ 0 w 119"/>
                  <a:gd name="T3" fmla="*/ 12 h 74"/>
                  <a:gd name="T4" fmla="*/ 88 w 119"/>
                  <a:gd name="T5" fmla="*/ 74 h 74"/>
                  <a:gd name="T6" fmla="*/ 119 w 119"/>
                  <a:gd name="T7" fmla="*/ 50 h 74"/>
                  <a:gd name="T8" fmla="*/ 43 w 119"/>
                  <a:gd name="T9" fmla="*/ 12 h 74"/>
                  <a:gd name="T10" fmla="*/ 0 w 119"/>
                  <a:gd name="T11" fmla="*/ 0 h 74"/>
                </a:gdLst>
                <a:ahLst/>
                <a:cxnLst>
                  <a:cxn ang="0">
                    <a:pos x="T0" y="T1"/>
                  </a:cxn>
                  <a:cxn ang="0">
                    <a:pos x="T2" y="T3"/>
                  </a:cxn>
                  <a:cxn ang="0">
                    <a:pos x="T4" y="T5"/>
                  </a:cxn>
                  <a:cxn ang="0">
                    <a:pos x="T6" y="T7"/>
                  </a:cxn>
                  <a:cxn ang="0">
                    <a:pos x="T8" y="T9"/>
                  </a:cxn>
                  <a:cxn ang="0">
                    <a:pos x="T10" y="T11"/>
                  </a:cxn>
                </a:cxnLst>
                <a:rect l="0" t="0" r="r" b="b"/>
                <a:pathLst>
                  <a:path w="119" h="74">
                    <a:moveTo>
                      <a:pt x="0" y="0"/>
                    </a:moveTo>
                    <a:lnTo>
                      <a:pt x="0" y="12"/>
                    </a:lnTo>
                    <a:lnTo>
                      <a:pt x="88" y="74"/>
                    </a:lnTo>
                    <a:lnTo>
                      <a:pt x="119" y="50"/>
                    </a:lnTo>
                    <a:lnTo>
                      <a:pt x="43" y="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sp>
            <p:nvSpPr>
              <p:cNvPr id="209" name="Freeform 24"/>
              <p:cNvSpPr>
                <a:spLocks/>
              </p:cNvSpPr>
              <p:nvPr/>
            </p:nvSpPr>
            <p:spPr bwMode="auto">
              <a:xfrm>
                <a:off x="5808663" y="3549651"/>
                <a:ext cx="374650" cy="149225"/>
              </a:xfrm>
              <a:custGeom>
                <a:avLst/>
                <a:gdLst>
                  <a:gd name="T0" fmla="*/ 148 w 236"/>
                  <a:gd name="T1" fmla="*/ 31 h 94"/>
                  <a:gd name="T2" fmla="*/ 148 w 236"/>
                  <a:gd name="T3" fmla="*/ 17 h 94"/>
                  <a:gd name="T4" fmla="*/ 91 w 236"/>
                  <a:gd name="T5" fmla="*/ 0 h 94"/>
                  <a:gd name="T6" fmla="*/ 91 w 236"/>
                  <a:gd name="T7" fmla="*/ 5 h 94"/>
                  <a:gd name="T8" fmla="*/ 53 w 236"/>
                  <a:gd name="T9" fmla="*/ 7 h 94"/>
                  <a:gd name="T10" fmla="*/ 0 w 236"/>
                  <a:gd name="T11" fmla="*/ 29 h 94"/>
                  <a:gd name="T12" fmla="*/ 91 w 236"/>
                  <a:gd name="T13" fmla="*/ 12 h 94"/>
                  <a:gd name="T14" fmla="*/ 91 w 236"/>
                  <a:gd name="T15" fmla="*/ 14 h 94"/>
                  <a:gd name="T16" fmla="*/ 60 w 236"/>
                  <a:gd name="T17" fmla="*/ 19 h 94"/>
                  <a:gd name="T18" fmla="*/ 0 w 236"/>
                  <a:gd name="T19" fmla="*/ 29 h 94"/>
                  <a:gd name="T20" fmla="*/ 119 w 236"/>
                  <a:gd name="T21" fmla="*/ 63 h 94"/>
                  <a:gd name="T22" fmla="*/ 236 w 236"/>
                  <a:gd name="T23" fmla="*/ 94 h 94"/>
                  <a:gd name="T24" fmla="*/ 176 w 236"/>
                  <a:gd name="T25" fmla="*/ 50 h 94"/>
                  <a:gd name="T26" fmla="*/ 148 w 236"/>
                  <a:gd name="T2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94">
                    <a:moveTo>
                      <a:pt x="148" y="31"/>
                    </a:moveTo>
                    <a:lnTo>
                      <a:pt x="148" y="17"/>
                    </a:lnTo>
                    <a:lnTo>
                      <a:pt x="91" y="0"/>
                    </a:lnTo>
                    <a:lnTo>
                      <a:pt x="91" y="5"/>
                    </a:lnTo>
                    <a:lnTo>
                      <a:pt x="53" y="7"/>
                    </a:lnTo>
                    <a:lnTo>
                      <a:pt x="0" y="29"/>
                    </a:lnTo>
                    <a:lnTo>
                      <a:pt x="91" y="12"/>
                    </a:lnTo>
                    <a:lnTo>
                      <a:pt x="91" y="14"/>
                    </a:lnTo>
                    <a:lnTo>
                      <a:pt x="60" y="19"/>
                    </a:lnTo>
                    <a:lnTo>
                      <a:pt x="0" y="29"/>
                    </a:lnTo>
                    <a:lnTo>
                      <a:pt x="119" y="63"/>
                    </a:lnTo>
                    <a:lnTo>
                      <a:pt x="236" y="94"/>
                    </a:lnTo>
                    <a:lnTo>
                      <a:pt x="176" y="50"/>
                    </a:lnTo>
                    <a:lnTo>
                      <a:pt x="14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05" name="Freeform 13"/>
            <p:cNvSpPr>
              <a:spLocks noChangeAspect="1" noEditPoints="1"/>
            </p:cNvSpPr>
            <p:nvPr/>
          </p:nvSpPr>
          <p:spPr bwMode="black">
            <a:xfrm>
              <a:off x="8119678" y="6236621"/>
              <a:ext cx="409278" cy="348471"/>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marL="0" marR="0" lvl="0" indent="0" algn="l" defTabSz="74074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22" normalizeH="0" baseline="0" noProof="0">
                <a:ln>
                  <a:noFill/>
                </a:ln>
                <a:solidFill>
                  <a:srgbClr val="000000">
                    <a:lumMod val="50000"/>
                  </a:srgbClr>
                </a:solidFill>
                <a:effectLst/>
                <a:uLnTx/>
                <a:uFillTx/>
                <a:latin typeface="Segoe Light" pitchFamily="34" charset="0"/>
                <a:ea typeface="+mn-ea"/>
                <a:cs typeface="+mn-cs"/>
              </a:endParaRPr>
            </a:p>
          </p:txBody>
        </p:sp>
      </p:grpSp>
      <p:sp>
        <p:nvSpPr>
          <p:cNvPr id="214" name="Title 1"/>
          <p:cNvSpPr txBox="1">
            <a:spLocks/>
          </p:cNvSpPr>
          <p:nvPr/>
        </p:nvSpPr>
        <p:spPr>
          <a:xfrm>
            <a:off x="274320" y="292082"/>
            <a:ext cx="11887200" cy="946413"/>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5400" b="0" kern="1200" cap="none" spc="-102" baseline="0" dirty="0" smtClean="0">
                <a:ln w="3175">
                  <a:noFill/>
                </a:ln>
                <a:solidFill>
                  <a:schemeClr val="tx2"/>
                </a:solidFill>
                <a:effectLst/>
                <a:latin typeface="+mj-lt"/>
                <a:ea typeface="+mn-ea"/>
                <a:cs typeface="Segoe UI"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800" b="0" i="0" u="none" strike="noStrike" kern="1200" cap="none" spc="-102" normalizeH="0" baseline="0" noProof="0" dirty="0" smtClean="0">
                <a:ln w="3175">
                  <a:noFill/>
                </a:ln>
                <a:gradFill>
                  <a:gsLst>
                    <a:gs pos="100000">
                      <a:srgbClr val="505050"/>
                    </a:gs>
                    <a:gs pos="0">
                      <a:srgbClr val="505050"/>
                    </a:gs>
                  </a:gsLst>
                  <a:lin ang="5400000" scaled="0"/>
                </a:gradFill>
                <a:effectLst/>
                <a:uLnTx/>
                <a:uFillTx/>
                <a:latin typeface="Segoe UI Light"/>
                <a:ea typeface="+mn-ea"/>
                <a:cs typeface="Segoe UI" pitchFamily="34" charset="0"/>
              </a:rPr>
              <a:t>Microsoft’s modern </a:t>
            </a:r>
            <a:r>
              <a:rPr kumimoji="0" lang="en-US" sz="4800" b="0" i="0" u="none" strike="noStrike" kern="1200" cap="none" spc="-102" normalizeH="0" baseline="0" noProof="0" dirty="0">
                <a:ln w="3175">
                  <a:noFill/>
                </a:ln>
                <a:gradFill>
                  <a:gsLst>
                    <a:gs pos="100000">
                      <a:srgbClr val="505050"/>
                    </a:gs>
                    <a:gs pos="0">
                      <a:srgbClr val="505050"/>
                    </a:gs>
                  </a:gsLst>
                  <a:lin ang="5400000" scaled="0"/>
                </a:gradFill>
                <a:effectLst/>
                <a:uLnTx/>
                <a:uFillTx/>
                <a:latin typeface="Segoe UI Light"/>
                <a:ea typeface="+mn-ea"/>
                <a:cs typeface="Segoe UI" pitchFamily="34" charset="0"/>
              </a:rPr>
              <a:t>data warehouse</a:t>
            </a:r>
          </a:p>
        </p:txBody>
      </p:sp>
      <p:grpSp>
        <p:nvGrpSpPr>
          <p:cNvPr id="221" name="Group 220"/>
          <p:cNvGrpSpPr/>
          <p:nvPr/>
        </p:nvGrpSpPr>
        <p:grpSpPr>
          <a:xfrm>
            <a:off x="8072678" y="4088772"/>
            <a:ext cx="943284" cy="1106590"/>
            <a:chOff x="4246133" y="3410779"/>
            <a:chExt cx="3992420" cy="2742810"/>
          </a:xfrm>
        </p:grpSpPr>
        <p:sp>
          <p:nvSpPr>
            <p:cNvPr id="222" name="Rectangle 221"/>
            <p:cNvSpPr/>
            <p:nvPr/>
          </p:nvSpPr>
          <p:spPr bwMode="auto">
            <a:xfrm>
              <a:off x="4246133" y="3410779"/>
              <a:ext cx="3922776" cy="2742810"/>
            </a:xfrm>
            <a:prstGeom prst="rect">
              <a:avLst/>
            </a:prstGeom>
            <a:solidFill>
              <a:srgbClr val="C00000"/>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23" name="TextBox 222"/>
            <p:cNvSpPr txBox="1"/>
            <p:nvPr/>
          </p:nvSpPr>
          <p:spPr>
            <a:xfrm>
              <a:off x="4315783" y="3699520"/>
              <a:ext cx="3922770" cy="407018"/>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Appliances</a:t>
              </a:r>
            </a:p>
          </p:txBody>
        </p:sp>
        <p:sp>
          <p:nvSpPr>
            <p:cNvPr id="224" name="Freeform 9"/>
            <p:cNvSpPr>
              <a:spLocks noEditPoints="1"/>
            </p:cNvSpPr>
            <p:nvPr/>
          </p:nvSpPr>
          <p:spPr bwMode="auto">
            <a:xfrm>
              <a:off x="5701440" y="4421135"/>
              <a:ext cx="882038" cy="1265600"/>
            </a:xfrm>
            <a:custGeom>
              <a:avLst/>
              <a:gdLst>
                <a:gd name="T0" fmla="*/ 427 w 537"/>
                <a:gd name="T1" fmla="*/ 82 h 1102"/>
                <a:gd name="T2" fmla="*/ 123 w 537"/>
                <a:gd name="T3" fmla="*/ 0 h 1102"/>
                <a:gd name="T4" fmla="*/ 537 w 537"/>
                <a:gd name="T5" fmla="*/ 0 h 1102"/>
                <a:gd name="T6" fmla="*/ 445 w 537"/>
                <a:gd name="T7" fmla="*/ 1102 h 1102"/>
                <a:gd name="T8" fmla="*/ 537 w 537"/>
                <a:gd name="T9" fmla="*/ 17 h 1102"/>
                <a:gd name="T10" fmla="*/ 445 w 537"/>
                <a:gd name="T11" fmla="*/ 1102 h 1102"/>
                <a:gd name="T12" fmla="*/ 445 w 537"/>
                <a:gd name="T13" fmla="*/ 1102 h 1102"/>
                <a:gd name="T14" fmla="*/ 427 w 537"/>
                <a:gd name="T15" fmla="*/ 94 h 1102"/>
                <a:gd name="T16" fmla="*/ 0 w 537"/>
                <a:gd name="T17" fmla="*/ 1102 h 1102"/>
                <a:gd name="T18" fmla="*/ 0 w 537"/>
                <a:gd name="T19" fmla="*/ 94 h 1102"/>
                <a:gd name="T20" fmla="*/ 33 w 537"/>
                <a:gd name="T21" fmla="*/ 184 h 1102"/>
                <a:gd name="T22" fmla="*/ 400 w 537"/>
                <a:gd name="T23" fmla="*/ 134 h 1102"/>
                <a:gd name="T24" fmla="*/ 33 w 537"/>
                <a:gd name="T25" fmla="*/ 184 h 1102"/>
                <a:gd name="T26" fmla="*/ 33 w 537"/>
                <a:gd name="T27" fmla="*/ 184 h 1102"/>
                <a:gd name="T28" fmla="*/ 400 w 537"/>
                <a:gd name="T29" fmla="*/ 232 h 1102"/>
                <a:gd name="T30" fmla="*/ 33 w 537"/>
                <a:gd name="T31" fmla="*/ 208 h 1102"/>
                <a:gd name="T32" fmla="*/ 33 w 537"/>
                <a:gd name="T33" fmla="*/ 232 h 1102"/>
                <a:gd name="T34" fmla="*/ 33 w 537"/>
                <a:gd name="T35" fmla="*/ 285 h 1102"/>
                <a:gd name="T36" fmla="*/ 400 w 537"/>
                <a:gd name="T37" fmla="*/ 261 h 1102"/>
                <a:gd name="T38" fmla="*/ 33 w 537"/>
                <a:gd name="T39" fmla="*/ 285 h 1102"/>
                <a:gd name="T40" fmla="*/ 33 w 537"/>
                <a:gd name="T41" fmla="*/ 285 h 1102"/>
                <a:gd name="T42" fmla="*/ 400 w 537"/>
                <a:gd name="T43" fmla="*/ 337 h 1102"/>
                <a:gd name="T44" fmla="*/ 33 w 537"/>
                <a:gd name="T45" fmla="*/ 313 h 1102"/>
                <a:gd name="T46" fmla="*/ 33 w 537"/>
                <a:gd name="T47" fmla="*/ 337 h 1102"/>
                <a:gd name="T48" fmla="*/ 33 w 537"/>
                <a:gd name="T49" fmla="*/ 390 h 1102"/>
                <a:gd name="T50" fmla="*/ 400 w 537"/>
                <a:gd name="T51" fmla="*/ 366 h 1102"/>
                <a:gd name="T52" fmla="*/ 33 w 537"/>
                <a:gd name="T53" fmla="*/ 390 h 1102"/>
                <a:gd name="T54" fmla="*/ 33 w 537"/>
                <a:gd name="T55" fmla="*/ 390 h 1102"/>
                <a:gd name="T56" fmla="*/ 400 w 537"/>
                <a:gd name="T57" fmla="*/ 443 h 1102"/>
                <a:gd name="T58" fmla="*/ 33 w 537"/>
                <a:gd name="T59" fmla="*/ 419 h 1102"/>
                <a:gd name="T60" fmla="*/ 33 w 537"/>
                <a:gd name="T61" fmla="*/ 443 h 1102"/>
                <a:gd name="T62" fmla="*/ 33 w 537"/>
                <a:gd name="T63" fmla="*/ 496 h 1102"/>
                <a:gd name="T64" fmla="*/ 400 w 537"/>
                <a:gd name="T65" fmla="*/ 471 h 1102"/>
                <a:gd name="T66" fmla="*/ 33 w 537"/>
                <a:gd name="T67" fmla="*/ 496 h 1102"/>
                <a:gd name="T68" fmla="*/ 33 w 537"/>
                <a:gd name="T69" fmla="*/ 496 h 1102"/>
                <a:gd name="T70" fmla="*/ 400 w 537"/>
                <a:gd name="T71" fmla="*/ 548 h 1102"/>
                <a:gd name="T72" fmla="*/ 33 w 537"/>
                <a:gd name="T73" fmla="*/ 524 h 1102"/>
                <a:gd name="T74" fmla="*/ 33 w 537"/>
                <a:gd name="T75" fmla="*/ 548 h 1102"/>
                <a:gd name="T76" fmla="*/ 33 w 537"/>
                <a:gd name="T77" fmla="*/ 605 h 1102"/>
                <a:gd name="T78" fmla="*/ 400 w 537"/>
                <a:gd name="T79" fmla="*/ 581 h 1102"/>
                <a:gd name="T80" fmla="*/ 33 w 537"/>
                <a:gd name="T81" fmla="*/ 605 h 1102"/>
                <a:gd name="T82" fmla="*/ 33 w 537"/>
                <a:gd name="T83" fmla="*/ 605 h 1102"/>
                <a:gd name="T84" fmla="*/ 400 w 537"/>
                <a:gd name="T85" fmla="*/ 658 h 1102"/>
                <a:gd name="T86" fmla="*/ 33 w 537"/>
                <a:gd name="T87" fmla="*/ 634 h 1102"/>
                <a:gd name="T88" fmla="*/ 33 w 537"/>
                <a:gd name="T89" fmla="*/ 658 h 1102"/>
                <a:gd name="T90" fmla="*/ 33 w 537"/>
                <a:gd name="T91" fmla="*/ 711 h 1102"/>
                <a:gd name="T92" fmla="*/ 400 w 537"/>
                <a:gd name="T93" fmla="*/ 687 h 1102"/>
                <a:gd name="T94" fmla="*/ 33 w 537"/>
                <a:gd name="T95" fmla="*/ 711 h 1102"/>
                <a:gd name="T96" fmla="*/ 33 w 537"/>
                <a:gd name="T97" fmla="*/ 711 h 1102"/>
                <a:gd name="T98" fmla="*/ 400 w 537"/>
                <a:gd name="T99" fmla="*/ 765 h 1102"/>
                <a:gd name="T100" fmla="*/ 33 w 537"/>
                <a:gd name="T101" fmla="*/ 739 h 1102"/>
                <a:gd name="T102" fmla="*/ 33 w 537"/>
                <a:gd name="T103" fmla="*/ 765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7" h="1102">
                  <a:moveTo>
                    <a:pt x="537" y="0"/>
                  </a:moveTo>
                  <a:lnTo>
                    <a:pt x="427" y="82"/>
                  </a:lnTo>
                  <a:lnTo>
                    <a:pt x="9" y="82"/>
                  </a:lnTo>
                  <a:lnTo>
                    <a:pt x="123" y="0"/>
                  </a:lnTo>
                  <a:lnTo>
                    <a:pt x="537" y="0"/>
                  </a:lnTo>
                  <a:lnTo>
                    <a:pt x="537" y="0"/>
                  </a:lnTo>
                  <a:lnTo>
                    <a:pt x="537" y="0"/>
                  </a:lnTo>
                  <a:close/>
                  <a:moveTo>
                    <a:pt x="445" y="1102"/>
                  </a:moveTo>
                  <a:lnTo>
                    <a:pt x="537" y="983"/>
                  </a:lnTo>
                  <a:lnTo>
                    <a:pt x="537" y="17"/>
                  </a:lnTo>
                  <a:lnTo>
                    <a:pt x="445" y="89"/>
                  </a:lnTo>
                  <a:lnTo>
                    <a:pt x="445" y="1102"/>
                  </a:lnTo>
                  <a:lnTo>
                    <a:pt x="445" y="1102"/>
                  </a:lnTo>
                  <a:lnTo>
                    <a:pt x="445" y="1102"/>
                  </a:lnTo>
                  <a:close/>
                  <a:moveTo>
                    <a:pt x="0" y="94"/>
                  </a:moveTo>
                  <a:lnTo>
                    <a:pt x="427" y="94"/>
                  </a:lnTo>
                  <a:lnTo>
                    <a:pt x="427" y="1102"/>
                  </a:lnTo>
                  <a:lnTo>
                    <a:pt x="0" y="1102"/>
                  </a:lnTo>
                  <a:lnTo>
                    <a:pt x="0" y="94"/>
                  </a:lnTo>
                  <a:lnTo>
                    <a:pt x="0" y="94"/>
                  </a:lnTo>
                  <a:lnTo>
                    <a:pt x="0" y="94"/>
                  </a:lnTo>
                  <a:close/>
                  <a:moveTo>
                    <a:pt x="33" y="184"/>
                  </a:moveTo>
                  <a:lnTo>
                    <a:pt x="400" y="184"/>
                  </a:lnTo>
                  <a:lnTo>
                    <a:pt x="400" y="134"/>
                  </a:lnTo>
                  <a:lnTo>
                    <a:pt x="33" y="134"/>
                  </a:lnTo>
                  <a:lnTo>
                    <a:pt x="33" y="184"/>
                  </a:lnTo>
                  <a:lnTo>
                    <a:pt x="33" y="184"/>
                  </a:lnTo>
                  <a:lnTo>
                    <a:pt x="33" y="184"/>
                  </a:lnTo>
                  <a:close/>
                  <a:moveTo>
                    <a:pt x="33" y="232"/>
                  </a:moveTo>
                  <a:lnTo>
                    <a:pt x="400" y="232"/>
                  </a:lnTo>
                  <a:lnTo>
                    <a:pt x="400" y="208"/>
                  </a:lnTo>
                  <a:lnTo>
                    <a:pt x="33" y="208"/>
                  </a:lnTo>
                  <a:lnTo>
                    <a:pt x="33" y="232"/>
                  </a:lnTo>
                  <a:lnTo>
                    <a:pt x="33" y="232"/>
                  </a:lnTo>
                  <a:lnTo>
                    <a:pt x="33" y="232"/>
                  </a:lnTo>
                  <a:close/>
                  <a:moveTo>
                    <a:pt x="33" y="285"/>
                  </a:moveTo>
                  <a:lnTo>
                    <a:pt x="400" y="285"/>
                  </a:lnTo>
                  <a:lnTo>
                    <a:pt x="400" y="261"/>
                  </a:lnTo>
                  <a:lnTo>
                    <a:pt x="33" y="261"/>
                  </a:lnTo>
                  <a:lnTo>
                    <a:pt x="33" y="285"/>
                  </a:lnTo>
                  <a:lnTo>
                    <a:pt x="33" y="285"/>
                  </a:lnTo>
                  <a:lnTo>
                    <a:pt x="33" y="285"/>
                  </a:lnTo>
                  <a:close/>
                  <a:moveTo>
                    <a:pt x="33" y="337"/>
                  </a:moveTo>
                  <a:lnTo>
                    <a:pt x="400" y="337"/>
                  </a:lnTo>
                  <a:lnTo>
                    <a:pt x="400" y="313"/>
                  </a:lnTo>
                  <a:lnTo>
                    <a:pt x="33" y="313"/>
                  </a:lnTo>
                  <a:lnTo>
                    <a:pt x="33" y="337"/>
                  </a:lnTo>
                  <a:lnTo>
                    <a:pt x="33" y="337"/>
                  </a:lnTo>
                  <a:lnTo>
                    <a:pt x="33" y="337"/>
                  </a:lnTo>
                  <a:close/>
                  <a:moveTo>
                    <a:pt x="33" y="390"/>
                  </a:moveTo>
                  <a:lnTo>
                    <a:pt x="400" y="390"/>
                  </a:lnTo>
                  <a:lnTo>
                    <a:pt x="400" y="366"/>
                  </a:lnTo>
                  <a:lnTo>
                    <a:pt x="33" y="366"/>
                  </a:lnTo>
                  <a:lnTo>
                    <a:pt x="33" y="390"/>
                  </a:lnTo>
                  <a:lnTo>
                    <a:pt x="33" y="390"/>
                  </a:lnTo>
                  <a:lnTo>
                    <a:pt x="33" y="390"/>
                  </a:lnTo>
                  <a:close/>
                  <a:moveTo>
                    <a:pt x="33" y="443"/>
                  </a:moveTo>
                  <a:lnTo>
                    <a:pt x="400" y="443"/>
                  </a:lnTo>
                  <a:lnTo>
                    <a:pt x="400" y="419"/>
                  </a:lnTo>
                  <a:lnTo>
                    <a:pt x="33" y="419"/>
                  </a:lnTo>
                  <a:lnTo>
                    <a:pt x="33" y="443"/>
                  </a:lnTo>
                  <a:lnTo>
                    <a:pt x="33" y="443"/>
                  </a:lnTo>
                  <a:lnTo>
                    <a:pt x="33" y="443"/>
                  </a:lnTo>
                  <a:close/>
                  <a:moveTo>
                    <a:pt x="33" y="496"/>
                  </a:moveTo>
                  <a:lnTo>
                    <a:pt x="400" y="496"/>
                  </a:lnTo>
                  <a:lnTo>
                    <a:pt x="400" y="471"/>
                  </a:lnTo>
                  <a:lnTo>
                    <a:pt x="33" y="471"/>
                  </a:lnTo>
                  <a:lnTo>
                    <a:pt x="33" y="496"/>
                  </a:lnTo>
                  <a:lnTo>
                    <a:pt x="33" y="496"/>
                  </a:lnTo>
                  <a:lnTo>
                    <a:pt x="33" y="496"/>
                  </a:lnTo>
                  <a:close/>
                  <a:moveTo>
                    <a:pt x="33" y="548"/>
                  </a:moveTo>
                  <a:lnTo>
                    <a:pt x="400" y="548"/>
                  </a:lnTo>
                  <a:lnTo>
                    <a:pt x="400" y="524"/>
                  </a:lnTo>
                  <a:lnTo>
                    <a:pt x="33" y="524"/>
                  </a:lnTo>
                  <a:lnTo>
                    <a:pt x="33" y="548"/>
                  </a:lnTo>
                  <a:lnTo>
                    <a:pt x="33" y="548"/>
                  </a:lnTo>
                  <a:lnTo>
                    <a:pt x="33" y="548"/>
                  </a:lnTo>
                  <a:close/>
                  <a:moveTo>
                    <a:pt x="33" y="605"/>
                  </a:moveTo>
                  <a:lnTo>
                    <a:pt x="400" y="605"/>
                  </a:lnTo>
                  <a:lnTo>
                    <a:pt x="400" y="581"/>
                  </a:lnTo>
                  <a:lnTo>
                    <a:pt x="33" y="581"/>
                  </a:lnTo>
                  <a:lnTo>
                    <a:pt x="33" y="605"/>
                  </a:lnTo>
                  <a:lnTo>
                    <a:pt x="33" y="605"/>
                  </a:lnTo>
                  <a:lnTo>
                    <a:pt x="33" y="605"/>
                  </a:lnTo>
                  <a:close/>
                  <a:moveTo>
                    <a:pt x="33" y="658"/>
                  </a:moveTo>
                  <a:lnTo>
                    <a:pt x="400" y="658"/>
                  </a:lnTo>
                  <a:lnTo>
                    <a:pt x="400" y="634"/>
                  </a:lnTo>
                  <a:lnTo>
                    <a:pt x="33" y="634"/>
                  </a:lnTo>
                  <a:lnTo>
                    <a:pt x="33" y="658"/>
                  </a:lnTo>
                  <a:lnTo>
                    <a:pt x="33" y="658"/>
                  </a:lnTo>
                  <a:lnTo>
                    <a:pt x="33" y="658"/>
                  </a:lnTo>
                  <a:close/>
                  <a:moveTo>
                    <a:pt x="33" y="711"/>
                  </a:moveTo>
                  <a:lnTo>
                    <a:pt x="400" y="711"/>
                  </a:lnTo>
                  <a:lnTo>
                    <a:pt x="400" y="687"/>
                  </a:lnTo>
                  <a:lnTo>
                    <a:pt x="33" y="687"/>
                  </a:lnTo>
                  <a:lnTo>
                    <a:pt x="33" y="711"/>
                  </a:lnTo>
                  <a:lnTo>
                    <a:pt x="33" y="711"/>
                  </a:lnTo>
                  <a:lnTo>
                    <a:pt x="33" y="711"/>
                  </a:lnTo>
                  <a:close/>
                  <a:moveTo>
                    <a:pt x="33" y="765"/>
                  </a:moveTo>
                  <a:lnTo>
                    <a:pt x="400" y="765"/>
                  </a:lnTo>
                  <a:lnTo>
                    <a:pt x="400" y="739"/>
                  </a:lnTo>
                  <a:lnTo>
                    <a:pt x="33" y="739"/>
                  </a:lnTo>
                  <a:lnTo>
                    <a:pt x="33" y="765"/>
                  </a:lnTo>
                  <a:lnTo>
                    <a:pt x="33" y="765"/>
                  </a:lnTo>
                  <a:lnTo>
                    <a:pt x="33" y="765"/>
                  </a:lnTo>
                  <a:close/>
                </a:path>
              </a:pathLst>
            </a:custGeom>
            <a:solidFill>
              <a:schemeClr val="bg1"/>
            </a:solidFill>
            <a:ln>
              <a:noFill/>
            </a:ln>
          </p:spPr>
          <p:txBody>
            <a:bodyPr vert="horz" wrap="square" lIns="0" tIns="0" rIns="0" bIns="0" numCol="1" anchor="ctr" anchorCtr="0" compatLnSpc="1">
              <a:prstTxWarp prst="textNoShape">
                <a:avLst/>
              </a:prstTxWarp>
            </a:body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000000"/>
                </a:solidFill>
                <a:effectLst/>
                <a:uLnTx/>
                <a:uFillTx/>
                <a:latin typeface="Segoe"/>
                <a:ea typeface="+mn-ea"/>
                <a:cs typeface="+mn-cs"/>
              </a:endParaRPr>
            </a:p>
          </p:txBody>
        </p:sp>
      </p:grpSp>
      <p:grpSp>
        <p:nvGrpSpPr>
          <p:cNvPr id="226" name="Group 225"/>
          <p:cNvGrpSpPr/>
          <p:nvPr/>
        </p:nvGrpSpPr>
        <p:grpSpPr>
          <a:xfrm>
            <a:off x="9019635" y="4094513"/>
            <a:ext cx="936023" cy="1106590"/>
            <a:chOff x="8198547" y="3423687"/>
            <a:chExt cx="3960439" cy="2742810"/>
          </a:xfrm>
        </p:grpSpPr>
        <p:sp>
          <p:nvSpPr>
            <p:cNvPr id="227" name="Rectangle 226"/>
            <p:cNvSpPr/>
            <p:nvPr/>
          </p:nvSpPr>
          <p:spPr bwMode="auto">
            <a:xfrm>
              <a:off x="8236211" y="3423687"/>
              <a:ext cx="3922775" cy="2742810"/>
            </a:xfrm>
            <a:prstGeom prst="rect">
              <a:avLst/>
            </a:prstGeom>
            <a:solidFill>
              <a:srgbClr val="C00000"/>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28" name="TextBox 227"/>
            <p:cNvSpPr txBox="1"/>
            <p:nvPr/>
          </p:nvSpPr>
          <p:spPr>
            <a:xfrm>
              <a:off x="8198547" y="3701956"/>
              <a:ext cx="3905722" cy="407018"/>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Cloud</a:t>
              </a:r>
            </a:p>
          </p:txBody>
        </p:sp>
        <p:sp>
          <p:nvSpPr>
            <p:cNvPr id="229" name="Freeform 228"/>
            <p:cNvSpPr>
              <a:spLocks/>
            </p:cNvSpPr>
            <p:nvPr/>
          </p:nvSpPr>
          <p:spPr bwMode="auto">
            <a:xfrm>
              <a:off x="8907091" y="4615684"/>
              <a:ext cx="2045290" cy="753582"/>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bg1"/>
            </a:solidFill>
            <a:ln>
              <a:noFill/>
            </a:ln>
          </p:spPr>
          <p:txBody>
            <a:bodyPr vert="horz" wrap="square" lIns="0" tIns="0" rIns="0" bIns="0" numCol="1" anchor="ctr" anchorCtr="0" compatLnSpc="1">
              <a:prstTxWarp prst="textNoShape">
                <a:avLst/>
              </a:prstTxWarp>
            </a:body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000000"/>
                </a:solidFill>
                <a:effectLst/>
                <a:uLnTx/>
                <a:uFillTx/>
                <a:latin typeface="Segoe"/>
                <a:ea typeface="+mn-ea"/>
                <a:cs typeface="+mn-cs"/>
              </a:endParaRPr>
            </a:p>
          </p:txBody>
        </p:sp>
      </p:grpSp>
      <p:grpSp>
        <p:nvGrpSpPr>
          <p:cNvPr id="231" name="Group 230"/>
          <p:cNvGrpSpPr/>
          <p:nvPr/>
        </p:nvGrpSpPr>
        <p:grpSpPr>
          <a:xfrm>
            <a:off x="7107951" y="3630533"/>
            <a:ext cx="2843784" cy="1569067"/>
            <a:chOff x="252403" y="2264480"/>
            <a:chExt cx="12056006" cy="3889109"/>
          </a:xfrm>
        </p:grpSpPr>
        <p:grpSp>
          <p:nvGrpSpPr>
            <p:cNvPr id="232" name="Group 231"/>
            <p:cNvGrpSpPr/>
            <p:nvPr/>
          </p:nvGrpSpPr>
          <p:grpSpPr>
            <a:xfrm>
              <a:off x="270942" y="3410779"/>
              <a:ext cx="3986016" cy="2742810"/>
              <a:chOff x="1854661" y="2465402"/>
              <a:chExt cx="2787425" cy="2743200"/>
            </a:xfrm>
            <a:solidFill>
              <a:srgbClr val="C00000"/>
            </a:solidFill>
          </p:grpSpPr>
          <p:sp>
            <p:nvSpPr>
              <p:cNvPr id="236" name="Rectangle 235"/>
              <p:cNvSpPr/>
              <p:nvPr/>
            </p:nvSpPr>
            <p:spPr bwMode="auto">
              <a:xfrm>
                <a:off x="1854661" y="2465402"/>
                <a:ext cx="2743200" cy="2743200"/>
              </a:xfrm>
              <a:prstGeom prst="rect">
                <a:avLst/>
              </a:prstGeom>
              <a:grp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37" name="TextBox 236"/>
              <p:cNvSpPr txBox="1"/>
              <p:nvPr/>
            </p:nvSpPr>
            <p:spPr>
              <a:xfrm>
                <a:off x="1898884" y="2730183"/>
                <a:ext cx="2743202" cy="407076"/>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Box Software</a:t>
                </a:r>
              </a:p>
            </p:txBody>
          </p:sp>
        </p:grpSp>
        <p:pic>
          <p:nvPicPr>
            <p:cNvPr id="233" name="Picture 2" descr="C:\Users\mitchellg\Desktop\Software.png"/>
            <p:cNvPicPr>
              <a:picLocks noChangeAspect="1" noChangeArrowheads="1"/>
            </p:cNvPicPr>
            <p:nvPr/>
          </p:nvPicPr>
          <p:blipFill rotWithShape="1">
            <a:blip r:embed="rId6" cstate="print">
              <a:lum bright="100000"/>
            </a:blip>
            <a:srcRect l="25026" t="15072" r="24360" b="15072"/>
            <a:stretch/>
          </p:blipFill>
          <p:spPr bwMode="auto">
            <a:xfrm>
              <a:off x="1606972" y="4569291"/>
              <a:ext cx="1207100" cy="969290"/>
            </a:xfrm>
            <a:prstGeom prst="rect">
              <a:avLst/>
            </a:prstGeom>
            <a:solidFill>
              <a:srgbClr val="C00000"/>
            </a:solidFill>
          </p:spPr>
        </p:pic>
        <p:sp>
          <p:nvSpPr>
            <p:cNvPr id="234" name="Rectangle 233"/>
            <p:cNvSpPr/>
            <p:nvPr/>
          </p:nvSpPr>
          <p:spPr>
            <a:xfrm>
              <a:off x="252403" y="2264480"/>
              <a:ext cx="12056006" cy="114701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09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Segoe"/>
                  <a:ea typeface="+mn-ea"/>
                  <a:cs typeface="+mn-cs"/>
                </a:rPr>
                <a:t>Hadoop</a:t>
              </a:r>
            </a:p>
          </p:txBody>
        </p:sp>
        <p:sp>
          <p:nvSpPr>
            <p:cNvPr id="235" name="Rectangle 234"/>
            <p:cNvSpPr/>
            <p:nvPr/>
          </p:nvSpPr>
          <p:spPr>
            <a:xfrm>
              <a:off x="2025330" y="4773397"/>
              <a:ext cx="696916" cy="5741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FFFFFF"/>
                </a:solidFill>
                <a:effectLst/>
                <a:uLnTx/>
                <a:uFillTx/>
                <a:latin typeface="Segoe"/>
                <a:ea typeface="+mn-ea"/>
                <a:cs typeface="+mn-cs"/>
              </a:endParaRPr>
            </a:p>
          </p:txBody>
        </p:sp>
      </p:grpSp>
      <p:grpSp>
        <p:nvGrpSpPr>
          <p:cNvPr id="238" name="Group 237"/>
          <p:cNvGrpSpPr/>
          <p:nvPr/>
        </p:nvGrpSpPr>
        <p:grpSpPr>
          <a:xfrm>
            <a:off x="4486717" y="4087060"/>
            <a:ext cx="961916" cy="1106590"/>
            <a:chOff x="4246133" y="3410779"/>
            <a:chExt cx="4071279" cy="2742810"/>
          </a:xfrm>
        </p:grpSpPr>
        <p:sp>
          <p:nvSpPr>
            <p:cNvPr id="239" name="Rectangle 238"/>
            <p:cNvSpPr/>
            <p:nvPr/>
          </p:nvSpPr>
          <p:spPr bwMode="auto">
            <a:xfrm>
              <a:off x="4246133" y="3410779"/>
              <a:ext cx="3922776" cy="2742810"/>
            </a:xfrm>
            <a:prstGeom prst="rect">
              <a:avLst/>
            </a:prstGeom>
            <a:solidFill>
              <a:srgbClr val="C00000"/>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40" name="TextBox 239"/>
            <p:cNvSpPr txBox="1"/>
            <p:nvPr/>
          </p:nvSpPr>
          <p:spPr>
            <a:xfrm>
              <a:off x="4394642" y="3612273"/>
              <a:ext cx="3922770" cy="407018"/>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Appliances</a:t>
              </a:r>
            </a:p>
          </p:txBody>
        </p:sp>
        <p:sp>
          <p:nvSpPr>
            <p:cNvPr id="241" name="Freeform 9"/>
            <p:cNvSpPr>
              <a:spLocks noEditPoints="1"/>
            </p:cNvSpPr>
            <p:nvPr/>
          </p:nvSpPr>
          <p:spPr bwMode="auto">
            <a:xfrm>
              <a:off x="5701440" y="4421135"/>
              <a:ext cx="882038" cy="1265600"/>
            </a:xfrm>
            <a:custGeom>
              <a:avLst/>
              <a:gdLst>
                <a:gd name="T0" fmla="*/ 427 w 537"/>
                <a:gd name="T1" fmla="*/ 82 h 1102"/>
                <a:gd name="T2" fmla="*/ 123 w 537"/>
                <a:gd name="T3" fmla="*/ 0 h 1102"/>
                <a:gd name="T4" fmla="*/ 537 w 537"/>
                <a:gd name="T5" fmla="*/ 0 h 1102"/>
                <a:gd name="T6" fmla="*/ 445 w 537"/>
                <a:gd name="T7" fmla="*/ 1102 h 1102"/>
                <a:gd name="T8" fmla="*/ 537 w 537"/>
                <a:gd name="T9" fmla="*/ 17 h 1102"/>
                <a:gd name="T10" fmla="*/ 445 w 537"/>
                <a:gd name="T11" fmla="*/ 1102 h 1102"/>
                <a:gd name="T12" fmla="*/ 445 w 537"/>
                <a:gd name="T13" fmla="*/ 1102 h 1102"/>
                <a:gd name="T14" fmla="*/ 427 w 537"/>
                <a:gd name="T15" fmla="*/ 94 h 1102"/>
                <a:gd name="T16" fmla="*/ 0 w 537"/>
                <a:gd name="T17" fmla="*/ 1102 h 1102"/>
                <a:gd name="T18" fmla="*/ 0 w 537"/>
                <a:gd name="T19" fmla="*/ 94 h 1102"/>
                <a:gd name="T20" fmla="*/ 33 w 537"/>
                <a:gd name="T21" fmla="*/ 184 h 1102"/>
                <a:gd name="T22" fmla="*/ 400 w 537"/>
                <a:gd name="T23" fmla="*/ 134 h 1102"/>
                <a:gd name="T24" fmla="*/ 33 w 537"/>
                <a:gd name="T25" fmla="*/ 184 h 1102"/>
                <a:gd name="T26" fmla="*/ 33 w 537"/>
                <a:gd name="T27" fmla="*/ 184 h 1102"/>
                <a:gd name="T28" fmla="*/ 400 w 537"/>
                <a:gd name="T29" fmla="*/ 232 h 1102"/>
                <a:gd name="T30" fmla="*/ 33 w 537"/>
                <a:gd name="T31" fmla="*/ 208 h 1102"/>
                <a:gd name="T32" fmla="*/ 33 w 537"/>
                <a:gd name="T33" fmla="*/ 232 h 1102"/>
                <a:gd name="T34" fmla="*/ 33 w 537"/>
                <a:gd name="T35" fmla="*/ 285 h 1102"/>
                <a:gd name="T36" fmla="*/ 400 w 537"/>
                <a:gd name="T37" fmla="*/ 261 h 1102"/>
                <a:gd name="T38" fmla="*/ 33 w 537"/>
                <a:gd name="T39" fmla="*/ 285 h 1102"/>
                <a:gd name="T40" fmla="*/ 33 w 537"/>
                <a:gd name="T41" fmla="*/ 285 h 1102"/>
                <a:gd name="T42" fmla="*/ 400 w 537"/>
                <a:gd name="T43" fmla="*/ 337 h 1102"/>
                <a:gd name="T44" fmla="*/ 33 w 537"/>
                <a:gd name="T45" fmla="*/ 313 h 1102"/>
                <a:gd name="T46" fmla="*/ 33 w 537"/>
                <a:gd name="T47" fmla="*/ 337 h 1102"/>
                <a:gd name="T48" fmla="*/ 33 w 537"/>
                <a:gd name="T49" fmla="*/ 390 h 1102"/>
                <a:gd name="T50" fmla="*/ 400 w 537"/>
                <a:gd name="T51" fmla="*/ 366 h 1102"/>
                <a:gd name="T52" fmla="*/ 33 w 537"/>
                <a:gd name="T53" fmla="*/ 390 h 1102"/>
                <a:gd name="T54" fmla="*/ 33 w 537"/>
                <a:gd name="T55" fmla="*/ 390 h 1102"/>
                <a:gd name="T56" fmla="*/ 400 w 537"/>
                <a:gd name="T57" fmla="*/ 443 h 1102"/>
                <a:gd name="T58" fmla="*/ 33 w 537"/>
                <a:gd name="T59" fmla="*/ 419 h 1102"/>
                <a:gd name="T60" fmla="*/ 33 w 537"/>
                <a:gd name="T61" fmla="*/ 443 h 1102"/>
                <a:gd name="T62" fmla="*/ 33 w 537"/>
                <a:gd name="T63" fmla="*/ 496 h 1102"/>
                <a:gd name="T64" fmla="*/ 400 w 537"/>
                <a:gd name="T65" fmla="*/ 471 h 1102"/>
                <a:gd name="T66" fmla="*/ 33 w 537"/>
                <a:gd name="T67" fmla="*/ 496 h 1102"/>
                <a:gd name="T68" fmla="*/ 33 w 537"/>
                <a:gd name="T69" fmla="*/ 496 h 1102"/>
                <a:gd name="T70" fmla="*/ 400 w 537"/>
                <a:gd name="T71" fmla="*/ 548 h 1102"/>
                <a:gd name="T72" fmla="*/ 33 w 537"/>
                <a:gd name="T73" fmla="*/ 524 h 1102"/>
                <a:gd name="T74" fmla="*/ 33 w 537"/>
                <a:gd name="T75" fmla="*/ 548 h 1102"/>
                <a:gd name="T76" fmla="*/ 33 w 537"/>
                <a:gd name="T77" fmla="*/ 605 h 1102"/>
                <a:gd name="T78" fmla="*/ 400 w 537"/>
                <a:gd name="T79" fmla="*/ 581 h 1102"/>
                <a:gd name="T80" fmla="*/ 33 w 537"/>
                <a:gd name="T81" fmla="*/ 605 h 1102"/>
                <a:gd name="T82" fmla="*/ 33 w 537"/>
                <a:gd name="T83" fmla="*/ 605 h 1102"/>
                <a:gd name="T84" fmla="*/ 400 w 537"/>
                <a:gd name="T85" fmla="*/ 658 h 1102"/>
                <a:gd name="T86" fmla="*/ 33 w 537"/>
                <a:gd name="T87" fmla="*/ 634 h 1102"/>
                <a:gd name="T88" fmla="*/ 33 w 537"/>
                <a:gd name="T89" fmla="*/ 658 h 1102"/>
                <a:gd name="T90" fmla="*/ 33 w 537"/>
                <a:gd name="T91" fmla="*/ 711 h 1102"/>
                <a:gd name="T92" fmla="*/ 400 w 537"/>
                <a:gd name="T93" fmla="*/ 687 h 1102"/>
                <a:gd name="T94" fmla="*/ 33 w 537"/>
                <a:gd name="T95" fmla="*/ 711 h 1102"/>
                <a:gd name="T96" fmla="*/ 33 w 537"/>
                <a:gd name="T97" fmla="*/ 711 h 1102"/>
                <a:gd name="T98" fmla="*/ 400 w 537"/>
                <a:gd name="T99" fmla="*/ 765 h 1102"/>
                <a:gd name="T100" fmla="*/ 33 w 537"/>
                <a:gd name="T101" fmla="*/ 739 h 1102"/>
                <a:gd name="T102" fmla="*/ 33 w 537"/>
                <a:gd name="T103" fmla="*/ 765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7" h="1102">
                  <a:moveTo>
                    <a:pt x="537" y="0"/>
                  </a:moveTo>
                  <a:lnTo>
                    <a:pt x="427" y="82"/>
                  </a:lnTo>
                  <a:lnTo>
                    <a:pt x="9" y="82"/>
                  </a:lnTo>
                  <a:lnTo>
                    <a:pt x="123" y="0"/>
                  </a:lnTo>
                  <a:lnTo>
                    <a:pt x="537" y="0"/>
                  </a:lnTo>
                  <a:lnTo>
                    <a:pt x="537" y="0"/>
                  </a:lnTo>
                  <a:lnTo>
                    <a:pt x="537" y="0"/>
                  </a:lnTo>
                  <a:close/>
                  <a:moveTo>
                    <a:pt x="445" y="1102"/>
                  </a:moveTo>
                  <a:lnTo>
                    <a:pt x="537" y="983"/>
                  </a:lnTo>
                  <a:lnTo>
                    <a:pt x="537" y="17"/>
                  </a:lnTo>
                  <a:lnTo>
                    <a:pt x="445" y="89"/>
                  </a:lnTo>
                  <a:lnTo>
                    <a:pt x="445" y="1102"/>
                  </a:lnTo>
                  <a:lnTo>
                    <a:pt x="445" y="1102"/>
                  </a:lnTo>
                  <a:lnTo>
                    <a:pt x="445" y="1102"/>
                  </a:lnTo>
                  <a:close/>
                  <a:moveTo>
                    <a:pt x="0" y="94"/>
                  </a:moveTo>
                  <a:lnTo>
                    <a:pt x="427" y="94"/>
                  </a:lnTo>
                  <a:lnTo>
                    <a:pt x="427" y="1102"/>
                  </a:lnTo>
                  <a:lnTo>
                    <a:pt x="0" y="1102"/>
                  </a:lnTo>
                  <a:lnTo>
                    <a:pt x="0" y="94"/>
                  </a:lnTo>
                  <a:lnTo>
                    <a:pt x="0" y="94"/>
                  </a:lnTo>
                  <a:lnTo>
                    <a:pt x="0" y="94"/>
                  </a:lnTo>
                  <a:close/>
                  <a:moveTo>
                    <a:pt x="33" y="184"/>
                  </a:moveTo>
                  <a:lnTo>
                    <a:pt x="400" y="184"/>
                  </a:lnTo>
                  <a:lnTo>
                    <a:pt x="400" y="134"/>
                  </a:lnTo>
                  <a:lnTo>
                    <a:pt x="33" y="134"/>
                  </a:lnTo>
                  <a:lnTo>
                    <a:pt x="33" y="184"/>
                  </a:lnTo>
                  <a:lnTo>
                    <a:pt x="33" y="184"/>
                  </a:lnTo>
                  <a:lnTo>
                    <a:pt x="33" y="184"/>
                  </a:lnTo>
                  <a:close/>
                  <a:moveTo>
                    <a:pt x="33" y="232"/>
                  </a:moveTo>
                  <a:lnTo>
                    <a:pt x="400" y="232"/>
                  </a:lnTo>
                  <a:lnTo>
                    <a:pt x="400" y="208"/>
                  </a:lnTo>
                  <a:lnTo>
                    <a:pt x="33" y="208"/>
                  </a:lnTo>
                  <a:lnTo>
                    <a:pt x="33" y="232"/>
                  </a:lnTo>
                  <a:lnTo>
                    <a:pt x="33" y="232"/>
                  </a:lnTo>
                  <a:lnTo>
                    <a:pt x="33" y="232"/>
                  </a:lnTo>
                  <a:close/>
                  <a:moveTo>
                    <a:pt x="33" y="285"/>
                  </a:moveTo>
                  <a:lnTo>
                    <a:pt x="400" y="285"/>
                  </a:lnTo>
                  <a:lnTo>
                    <a:pt x="400" y="261"/>
                  </a:lnTo>
                  <a:lnTo>
                    <a:pt x="33" y="261"/>
                  </a:lnTo>
                  <a:lnTo>
                    <a:pt x="33" y="285"/>
                  </a:lnTo>
                  <a:lnTo>
                    <a:pt x="33" y="285"/>
                  </a:lnTo>
                  <a:lnTo>
                    <a:pt x="33" y="285"/>
                  </a:lnTo>
                  <a:close/>
                  <a:moveTo>
                    <a:pt x="33" y="337"/>
                  </a:moveTo>
                  <a:lnTo>
                    <a:pt x="400" y="337"/>
                  </a:lnTo>
                  <a:lnTo>
                    <a:pt x="400" y="313"/>
                  </a:lnTo>
                  <a:lnTo>
                    <a:pt x="33" y="313"/>
                  </a:lnTo>
                  <a:lnTo>
                    <a:pt x="33" y="337"/>
                  </a:lnTo>
                  <a:lnTo>
                    <a:pt x="33" y="337"/>
                  </a:lnTo>
                  <a:lnTo>
                    <a:pt x="33" y="337"/>
                  </a:lnTo>
                  <a:close/>
                  <a:moveTo>
                    <a:pt x="33" y="390"/>
                  </a:moveTo>
                  <a:lnTo>
                    <a:pt x="400" y="390"/>
                  </a:lnTo>
                  <a:lnTo>
                    <a:pt x="400" y="366"/>
                  </a:lnTo>
                  <a:lnTo>
                    <a:pt x="33" y="366"/>
                  </a:lnTo>
                  <a:lnTo>
                    <a:pt x="33" y="390"/>
                  </a:lnTo>
                  <a:lnTo>
                    <a:pt x="33" y="390"/>
                  </a:lnTo>
                  <a:lnTo>
                    <a:pt x="33" y="390"/>
                  </a:lnTo>
                  <a:close/>
                  <a:moveTo>
                    <a:pt x="33" y="443"/>
                  </a:moveTo>
                  <a:lnTo>
                    <a:pt x="400" y="443"/>
                  </a:lnTo>
                  <a:lnTo>
                    <a:pt x="400" y="419"/>
                  </a:lnTo>
                  <a:lnTo>
                    <a:pt x="33" y="419"/>
                  </a:lnTo>
                  <a:lnTo>
                    <a:pt x="33" y="443"/>
                  </a:lnTo>
                  <a:lnTo>
                    <a:pt x="33" y="443"/>
                  </a:lnTo>
                  <a:lnTo>
                    <a:pt x="33" y="443"/>
                  </a:lnTo>
                  <a:close/>
                  <a:moveTo>
                    <a:pt x="33" y="496"/>
                  </a:moveTo>
                  <a:lnTo>
                    <a:pt x="400" y="496"/>
                  </a:lnTo>
                  <a:lnTo>
                    <a:pt x="400" y="471"/>
                  </a:lnTo>
                  <a:lnTo>
                    <a:pt x="33" y="471"/>
                  </a:lnTo>
                  <a:lnTo>
                    <a:pt x="33" y="496"/>
                  </a:lnTo>
                  <a:lnTo>
                    <a:pt x="33" y="496"/>
                  </a:lnTo>
                  <a:lnTo>
                    <a:pt x="33" y="496"/>
                  </a:lnTo>
                  <a:close/>
                  <a:moveTo>
                    <a:pt x="33" y="548"/>
                  </a:moveTo>
                  <a:lnTo>
                    <a:pt x="400" y="548"/>
                  </a:lnTo>
                  <a:lnTo>
                    <a:pt x="400" y="524"/>
                  </a:lnTo>
                  <a:lnTo>
                    <a:pt x="33" y="524"/>
                  </a:lnTo>
                  <a:lnTo>
                    <a:pt x="33" y="548"/>
                  </a:lnTo>
                  <a:lnTo>
                    <a:pt x="33" y="548"/>
                  </a:lnTo>
                  <a:lnTo>
                    <a:pt x="33" y="548"/>
                  </a:lnTo>
                  <a:close/>
                  <a:moveTo>
                    <a:pt x="33" y="605"/>
                  </a:moveTo>
                  <a:lnTo>
                    <a:pt x="400" y="605"/>
                  </a:lnTo>
                  <a:lnTo>
                    <a:pt x="400" y="581"/>
                  </a:lnTo>
                  <a:lnTo>
                    <a:pt x="33" y="581"/>
                  </a:lnTo>
                  <a:lnTo>
                    <a:pt x="33" y="605"/>
                  </a:lnTo>
                  <a:lnTo>
                    <a:pt x="33" y="605"/>
                  </a:lnTo>
                  <a:lnTo>
                    <a:pt x="33" y="605"/>
                  </a:lnTo>
                  <a:close/>
                  <a:moveTo>
                    <a:pt x="33" y="658"/>
                  </a:moveTo>
                  <a:lnTo>
                    <a:pt x="400" y="658"/>
                  </a:lnTo>
                  <a:lnTo>
                    <a:pt x="400" y="634"/>
                  </a:lnTo>
                  <a:lnTo>
                    <a:pt x="33" y="634"/>
                  </a:lnTo>
                  <a:lnTo>
                    <a:pt x="33" y="658"/>
                  </a:lnTo>
                  <a:lnTo>
                    <a:pt x="33" y="658"/>
                  </a:lnTo>
                  <a:lnTo>
                    <a:pt x="33" y="658"/>
                  </a:lnTo>
                  <a:close/>
                  <a:moveTo>
                    <a:pt x="33" y="711"/>
                  </a:moveTo>
                  <a:lnTo>
                    <a:pt x="400" y="711"/>
                  </a:lnTo>
                  <a:lnTo>
                    <a:pt x="400" y="687"/>
                  </a:lnTo>
                  <a:lnTo>
                    <a:pt x="33" y="687"/>
                  </a:lnTo>
                  <a:lnTo>
                    <a:pt x="33" y="711"/>
                  </a:lnTo>
                  <a:lnTo>
                    <a:pt x="33" y="711"/>
                  </a:lnTo>
                  <a:lnTo>
                    <a:pt x="33" y="711"/>
                  </a:lnTo>
                  <a:close/>
                  <a:moveTo>
                    <a:pt x="33" y="765"/>
                  </a:moveTo>
                  <a:lnTo>
                    <a:pt x="400" y="765"/>
                  </a:lnTo>
                  <a:lnTo>
                    <a:pt x="400" y="739"/>
                  </a:lnTo>
                  <a:lnTo>
                    <a:pt x="33" y="739"/>
                  </a:lnTo>
                  <a:lnTo>
                    <a:pt x="33" y="765"/>
                  </a:lnTo>
                  <a:lnTo>
                    <a:pt x="33" y="765"/>
                  </a:lnTo>
                  <a:lnTo>
                    <a:pt x="33" y="765"/>
                  </a:lnTo>
                  <a:close/>
                </a:path>
              </a:pathLst>
            </a:custGeom>
            <a:solidFill>
              <a:schemeClr val="bg1"/>
            </a:solidFill>
            <a:ln>
              <a:noFill/>
            </a:ln>
          </p:spPr>
          <p:txBody>
            <a:bodyPr vert="horz" wrap="square" lIns="0" tIns="0" rIns="0" bIns="0" numCol="1" anchor="ctr" anchorCtr="0" compatLnSpc="1">
              <a:prstTxWarp prst="textNoShape">
                <a:avLst/>
              </a:prstTxWarp>
            </a:body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000000"/>
                </a:solidFill>
                <a:effectLst/>
                <a:uLnTx/>
                <a:uFillTx/>
                <a:latin typeface="Segoe"/>
                <a:ea typeface="+mn-ea"/>
                <a:cs typeface="+mn-cs"/>
              </a:endParaRPr>
            </a:p>
          </p:txBody>
        </p:sp>
      </p:grpSp>
      <p:grpSp>
        <p:nvGrpSpPr>
          <p:cNvPr id="243" name="Group 242"/>
          <p:cNvGrpSpPr/>
          <p:nvPr/>
        </p:nvGrpSpPr>
        <p:grpSpPr>
          <a:xfrm>
            <a:off x="5420893" y="4078129"/>
            <a:ext cx="948439" cy="1106590"/>
            <a:chOff x="8146013" y="3423687"/>
            <a:chExt cx="4012973" cy="2742810"/>
          </a:xfrm>
        </p:grpSpPr>
        <p:sp>
          <p:nvSpPr>
            <p:cNvPr id="244" name="Rectangle 243"/>
            <p:cNvSpPr/>
            <p:nvPr/>
          </p:nvSpPr>
          <p:spPr bwMode="auto">
            <a:xfrm>
              <a:off x="8236211" y="3423687"/>
              <a:ext cx="3922775" cy="2742810"/>
            </a:xfrm>
            <a:prstGeom prst="rect">
              <a:avLst/>
            </a:prstGeom>
            <a:solidFill>
              <a:srgbClr val="C00000"/>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45" name="TextBox 244"/>
            <p:cNvSpPr txBox="1"/>
            <p:nvPr/>
          </p:nvSpPr>
          <p:spPr>
            <a:xfrm>
              <a:off x="8146013" y="3667521"/>
              <a:ext cx="3905722" cy="407018"/>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Cloud</a:t>
              </a:r>
            </a:p>
          </p:txBody>
        </p:sp>
        <p:sp>
          <p:nvSpPr>
            <p:cNvPr id="246" name="Freeform 245"/>
            <p:cNvSpPr>
              <a:spLocks/>
            </p:cNvSpPr>
            <p:nvPr/>
          </p:nvSpPr>
          <p:spPr bwMode="auto">
            <a:xfrm>
              <a:off x="9425763" y="4474150"/>
              <a:ext cx="2068372" cy="895114"/>
            </a:xfrm>
            <a:custGeom>
              <a:avLst/>
              <a:gdLst>
                <a:gd name="T0" fmla="*/ 1662 w 2136"/>
                <a:gd name="T1" fmla="*/ 1181 h 1181"/>
                <a:gd name="T2" fmla="*/ 239 w 2136"/>
                <a:gd name="T3" fmla="*/ 1181 h 1181"/>
                <a:gd name="T4" fmla="*/ 0 w 2136"/>
                <a:gd name="T5" fmla="*/ 937 h 1181"/>
                <a:gd name="T6" fmla="*/ 181 w 2136"/>
                <a:gd name="T7" fmla="*/ 706 h 1181"/>
                <a:gd name="T8" fmla="*/ 462 w 2136"/>
                <a:gd name="T9" fmla="*/ 487 h 1181"/>
                <a:gd name="T10" fmla="*/ 974 w 2136"/>
                <a:gd name="T11" fmla="*/ 0 h 1181"/>
                <a:gd name="T12" fmla="*/ 1440 w 2136"/>
                <a:gd name="T13" fmla="*/ 294 h 1181"/>
                <a:gd name="T14" fmla="*/ 1662 w 2136"/>
                <a:gd name="T15" fmla="*/ 235 h 1181"/>
                <a:gd name="T16" fmla="*/ 2136 w 2136"/>
                <a:gd name="T17" fmla="*/ 710 h 1181"/>
                <a:gd name="T18" fmla="*/ 1662 w 2136"/>
                <a:gd name="T19" fmla="*/ 118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6" h="1181">
                  <a:moveTo>
                    <a:pt x="1662" y="1181"/>
                  </a:moveTo>
                  <a:cubicBezTo>
                    <a:pt x="239" y="1181"/>
                    <a:pt x="239" y="1181"/>
                    <a:pt x="239" y="1181"/>
                  </a:cubicBezTo>
                  <a:cubicBezTo>
                    <a:pt x="109" y="1181"/>
                    <a:pt x="0" y="1071"/>
                    <a:pt x="0" y="937"/>
                  </a:cubicBezTo>
                  <a:cubicBezTo>
                    <a:pt x="0" y="823"/>
                    <a:pt x="76" y="731"/>
                    <a:pt x="181" y="706"/>
                  </a:cubicBezTo>
                  <a:cubicBezTo>
                    <a:pt x="231" y="588"/>
                    <a:pt x="336" y="504"/>
                    <a:pt x="462" y="487"/>
                  </a:cubicBezTo>
                  <a:cubicBezTo>
                    <a:pt x="474" y="218"/>
                    <a:pt x="701" y="0"/>
                    <a:pt x="974" y="0"/>
                  </a:cubicBezTo>
                  <a:cubicBezTo>
                    <a:pt x="1175" y="0"/>
                    <a:pt x="1356" y="118"/>
                    <a:pt x="1440" y="294"/>
                  </a:cubicBezTo>
                  <a:cubicBezTo>
                    <a:pt x="1507" y="256"/>
                    <a:pt x="1582" y="235"/>
                    <a:pt x="1662" y="235"/>
                  </a:cubicBezTo>
                  <a:cubicBezTo>
                    <a:pt x="1922" y="235"/>
                    <a:pt x="2136" y="449"/>
                    <a:pt x="2136" y="710"/>
                  </a:cubicBezTo>
                  <a:cubicBezTo>
                    <a:pt x="2136" y="966"/>
                    <a:pt x="1922" y="1181"/>
                    <a:pt x="1662" y="1181"/>
                  </a:cubicBezTo>
                  <a:close/>
                </a:path>
              </a:pathLst>
            </a:custGeom>
            <a:solidFill>
              <a:schemeClr val="bg1"/>
            </a:solidFill>
            <a:ln>
              <a:noFill/>
            </a:ln>
          </p:spPr>
          <p:txBody>
            <a:bodyPr vert="horz" wrap="square" lIns="0" tIns="0" rIns="0" bIns="0" numCol="1" anchor="ctr" anchorCtr="0" compatLnSpc="1">
              <a:prstTxWarp prst="textNoShape">
                <a:avLst/>
              </a:prstTxWarp>
            </a:bodyPr>
            <a:lstStyle/>
            <a:p>
              <a:pPr marL="0" marR="0" lvl="0" indent="0" algn="l"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000000"/>
                </a:solidFill>
                <a:effectLst/>
                <a:uLnTx/>
                <a:uFillTx/>
                <a:latin typeface="Segoe"/>
                <a:ea typeface="+mn-ea"/>
                <a:cs typeface="+mn-cs"/>
              </a:endParaRPr>
            </a:p>
          </p:txBody>
        </p:sp>
      </p:grpSp>
      <p:grpSp>
        <p:nvGrpSpPr>
          <p:cNvPr id="248" name="Group 247"/>
          <p:cNvGrpSpPr/>
          <p:nvPr/>
        </p:nvGrpSpPr>
        <p:grpSpPr>
          <a:xfrm>
            <a:off x="3531814" y="3641332"/>
            <a:ext cx="2831784" cy="1552317"/>
            <a:chOff x="263256" y="2305990"/>
            <a:chExt cx="12005133" cy="3847599"/>
          </a:xfrm>
        </p:grpSpPr>
        <p:grpSp>
          <p:nvGrpSpPr>
            <p:cNvPr id="249" name="Group 248"/>
            <p:cNvGrpSpPr/>
            <p:nvPr/>
          </p:nvGrpSpPr>
          <p:grpSpPr>
            <a:xfrm>
              <a:off x="270942" y="3410779"/>
              <a:ext cx="3986016" cy="2742810"/>
              <a:chOff x="1854661" y="2465402"/>
              <a:chExt cx="2787425" cy="2743200"/>
            </a:xfrm>
            <a:solidFill>
              <a:srgbClr val="C00000"/>
            </a:solidFill>
          </p:grpSpPr>
          <p:sp>
            <p:nvSpPr>
              <p:cNvPr id="253" name="Rectangle 252"/>
              <p:cNvSpPr/>
              <p:nvPr/>
            </p:nvSpPr>
            <p:spPr bwMode="auto">
              <a:xfrm>
                <a:off x="1854661" y="2465402"/>
                <a:ext cx="2743200" cy="2743200"/>
              </a:xfrm>
              <a:prstGeom prst="rect">
                <a:avLst/>
              </a:prstGeom>
              <a:grp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27016" marR="0" lvl="0" indent="-227016" algn="ctr" defTabSz="913637" rtl="0" eaLnBrk="1" fontAlgn="base" latinLnBrk="0" hangingPunct="1">
                  <a:lnSpc>
                    <a:spcPct val="90000"/>
                  </a:lnSpc>
                  <a:spcBef>
                    <a:spcPts val="631"/>
                  </a:spcBef>
                  <a:spcAft>
                    <a:spcPct val="0"/>
                  </a:spcAft>
                  <a:buClr>
                    <a:srgbClr val="FFFF99"/>
                  </a:buClr>
                  <a:buSzPct val="120000"/>
                  <a:buFontTx/>
                  <a:buNone/>
                  <a:tabLst/>
                  <a:defRPr/>
                </a:pPr>
                <a:endParaRPr kumimoji="0" lang="en-US" altLang="zh-CN" sz="1067" b="0" i="1" u="none" strike="noStrike" kern="1200" cap="none" spc="0" normalizeH="0" baseline="0" noProof="0" dirty="0">
                  <a:ln>
                    <a:noFill/>
                  </a:ln>
                  <a:solidFill>
                    <a:srgbClr val="FFFFFF"/>
                  </a:solidFill>
                  <a:effectLst/>
                  <a:uLnTx/>
                  <a:uFillTx/>
                  <a:latin typeface="Segoe" pitchFamily="34" charset="0"/>
                  <a:ea typeface="+mn-ea"/>
                  <a:cs typeface="+mn-cs"/>
                </a:endParaRPr>
              </a:p>
            </p:txBody>
          </p:sp>
          <p:sp>
            <p:nvSpPr>
              <p:cNvPr id="254" name="TextBox 253"/>
              <p:cNvSpPr txBox="1"/>
              <p:nvPr/>
            </p:nvSpPr>
            <p:spPr>
              <a:xfrm>
                <a:off x="1898884" y="2730184"/>
                <a:ext cx="2743202" cy="407076"/>
              </a:xfrm>
              <a:prstGeom prst="rect">
                <a:avLst/>
              </a:prstGeom>
              <a:noFill/>
            </p:spPr>
            <p:txBody>
              <a:bodyPr wrap="square" lIns="0" tIns="0" rIns="0" bIns="0" rtlCol="0" anchor="ctr" anchorCtr="0">
                <a:spAutoFit/>
              </a:bodyPr>
              <a:lstStyle/>
              <a:p>
                <a:pPr marL="0" marR="0" lvl="0" indent="0" algn="ctr" defTabSz="913841"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Light"/>
                    <a:ea typeface="+mn-ea"/>
                    <a:cs typeface="+mn-cs"/>
                  </a:rPr>
                  <a:t>Box Software</a:t>
                </a:r>
              </a:p>
            </p:txBody>
          </p:sp>
        </p:grpSp>
        <p:pic>
          <p:nvPicPr>
            <p:cNvPr id="250" name="Picture 2" descr="C:\Users\mitchellg\Desktop\Software.png"/>
            <p:cNvPicPr>
              <a:picLocks noChangeAspect="1" noChangeArrowheads="1"/>
            </p:cNvPicPr>
            <p:nvPr/>
          </p:nvPicPr>
          <p:blipFill rotWithShape="1">
            <a:blip r:embed="rId6" cstate="print">
              <a:lum bright="100000"/>
            </a:blip>
            <a:srcRect l="25026" t="15072" r="24360" b="15072"/>
            <a:stretch/>
          </p:blipFill>
          <p:spPr bwMode="auto">
            <a:xfrm>
              <a:off x="1606972" y="4569290"/>
              <a:ext cx="1192279" cy="969291"/>
            </a:xfrm>
            <a:prstGeom prst="rect">
              <a:avLst/>
            </a:prstGeom>
            <a:solidFill>
              <a:srgbClr val="C00000"/>
            </a:solidFill>
          </p:spPr>
        </p:pic>
        <p:sp>
          <p:nvSpPr>
            <p:cNvPr id="251" name="Rectangle 250"/>
            <p:cNvSpPr/>
            <p:nvPr/>
          </p:nvSpPr>
          <p:spPr>
            <a:xfrm>
              <a:off x="263256" y="2305990"/>
              <a:ext cx="12005133" cy="114701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09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smtClean="0">
                  <a:ln>
                    <a:noFill/>
                  </a:ln>
                  <a:solidFill>
                    <a:srgbClr val="FFFFFF"/>
                  </a:solidFill>
                  <a:effectLst/>
                  <a:uLnTx/>
                  <a:uFillTx/>
                  <a:latin typeface="Segoe"/>
                  <a:ea typeface="+mn-ea"/>
                  <a:cs typeface="+mn-cs"/>
                </a:rPr>
                <a:t>Relational Data Warehouse</a:t>
              </a:r>
              <a:endParaRPr kumimoji="0" lang="en-US" sz="1000" b="1" i="0" u="none" strike="noStrike" kern="1200" cap="none" spc="0" normalizeH="0" baseline="0" noProof="0" dirty="0">
                <a:ln>
                  <a:noFill/>
                </a:ln>
                <a:solidFill>
                  <a:srgbClr val="FFFFFF"/>
                </a:solidFill>
                <a:effectLst/>
                <a:uLnTx/>
                <a:uFillTx/>
                <a:latin typeface="Segoe"/>
                <a:ea typeface="+mn-ea"/>
                <a:cs typeface="+mn-cs"/>
              </a:endParaRPr>
            </a:p>
          </p:txBody>
        </p:sp>
        <p:sp>
          <p:nvSpPr>
            <p:cNvPr id="252" name="Rectangle 251"/>
            <p:cNvSpPr/>
            <p:nvPr/>
          </p:nvSpPr>
          <p:spPr>
            <a:xfrm>
              <a:off x="2020740" y="4785627"/>
              <a:ext cx="715276" cy="5741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098" rtl="0" eaLnBrk="1" fontAlgn="auto" latinLnBrk="0" hangingPunct="1">
                <a:lnSpc>
                  <a:spcPct val="100000"/>
                </a:lnSpc>
                <a:spcBef>
                  <a:spcPts val="0"/>
                </a:spcBef>
                <a:spcAft>
                  <a:spcPts val="0"/>
                </a:spcAft>
                <a:buClrTx/>
                <a:buSzTx/>
                <a:buFontTx/>
                <a:buNone/>
                <a:tabLst/>
                <a:defRPr/>
              </a:pPr>
              <a:endParaRPr kumimoji="0" lang="en-US" sz="667" b="0" i="0" u="none" strike="noStrike" kern="1200" cap="none" spc="0" normalizeH="0" baseline="0" noProof="0">
                <a:ln>
                  <a:noFill/>
                </a:ln>
                <a:solidFill>
                  <a:srgbClr val="FFFFFF"/>
                </a:solidFill>
                <a:effectLst/>
                <a:uLnTx/>
                <a:uFillTx/>
                <a:latin typeface="Segoe"/>
                <a:ea typeface="+mn-ea"/>
                <a:cs typeface="+mn-cs"/>
              </a:endParaRPr>
            </a:p>
          </p:txBody>
        </p:sp>
      </p:grpSp>
      <p:sp>
        <p:nvSpPr>
          <p:cNvPr id="263" name="Rectangle 262">
            <a:hlinkClick r:id="rId5" action="ppaction://hlinksldjump"/>
          </p:cNvPr>
          <p:cNvSpPr/>
          <p:nvPr/>
        </p:nvSpPr>
        <p:spPr bwMode="auto">
          <a:xfrm>
            <a:off x="3531814" y="2244339"/>
            <a:ext cx="6435360" cy="1012072"/>
          </a:xfrm>
          <a:prstGeom prst="rect">
            <a:avLst/>
          </a:prstGeom>
          <a:solidFill>
            <a:srgbClr val="E6E6E6"/>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37160" rIns="182880" bIns="45720" numCol="1" spcCol="0" rtlCol="0" fromWordArt="0" anchor="t"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100" b="0" i="0" u="none" strike="noStrike" kern="0" cap="none" spc="0" normalizeH="0" baseline="0" noProof="0" dirty="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rPr>
              <a:t>DATA ENRICHMENT AND FEDERATED QUERY</a:t>
            </a:r>
            <a:endParaRPr kumimoji="0" lang="en-US" sz="1100" b="0" i="0" u="none" strike="noStrike" kern="0" cap="none" spc="0" normalizeH="0" baseline="0" noProof="0" dirty="0" smtClean="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endParaRPr>
          </a:p>
        </p:txBody>
      </p:sp>
      <p:sp>
        <p:nvSpPr>
          <p:cNvPr id="264" name="Rectangle 263">
            <a:hlinkClick r:id="rId7" action="ppaction://hlinksldjump"/>
          </p:cNvPr>
          <p:cNvSpPr/>
          <p:nvPr/>
        </p:nvSpPr>
        <p:spPr bwMode="auto">
          <a:xfrm>
            <a:off x="3531814" y="1238495"/>
            <a:ext cx="6435360" cy="1009060"/>
          </a:xfrm>
          <a:prstGeom prst="rect">
            <a:avLst/>
          </a:prstGeom>
          <a:solidFill>
            <a:srgbClr val="E6E6E6"/>
          </a:solidFill>
          <a:ln w="19050" cap="flat" cmpd="sng" algn="ctr">
            <a:noFill/>
            <a:prstDash val="solid"/>
            <a:miter lim="800000"/>
            <a:headEnd type="none" w="med" len="med"/>
            <a:tailEnd type="none" w="med" len="med"/>
          </a:ln>
          <a:effectLst/>
        </p:spPr>
        <p:txBody>
          <a:bodyPr rot="0" spcFirstLastPara="0" vertOverflow="overflow" horzOverflow="overflow" vert="horz" wrap="square" lIns="182880" tIns="137160" rIns="182880" bIns="45720" numCol="1" spcCol="0" rtlCol="0" fromWordArt="0" anchor="t" anchorCtr="0" forceAA="0" compatLnSpc="1">
            <a:prstTxWarp prst="textNoShape">
              <a:avLst/>
            </a:prstTxWarp>
            <a:noAutofit/>
          </a:bodyPr>
          <a:lstStyle/>
          <a:p>
            <a:pPr marL="0" marR="0" lvl="0" indent="0" algn="l" defTabSz="776927" rtl="0" eaLnBrk="1" fontAlgn="base" latinLnBrk="0" hangingPunct="1">
              <a:lnSpc>
                <a:spcPct val="90000"/>
              </a:lnSpc>
              <a:spcBef>
                <a:spcPct val="0"/>
              </a:spcBef>
              <a:spcAft>
                <a:spcPct val="0"/>
              </a:spcAft>
              <a:buClrTx/>
              <a:buSzTx/>
              <a:buFontTx/>
              <a:buNone/>
              <a:tabLst/>
              <a:defRPr/>
            </a:pPr>
            <a:r>
              <a:rPr kumimoji="0" lang="en-US" sz="1100" b="0" i="0" u="none" strike="noStrike" kern="0" cap="none" spc="0" normalizeH="0" baseline="0" noProof="0" dirty="0" smtClean="0">
                <a:ln>
                  <a:solidFill>
                    <a:srgbClr val="FFFFFF">
                      <a:alpha val="0"/>
                    </a:srgbClr>
                  </a:solidFill>
                </a:ln>
                <a:gradFill>
                  <a:gsLst>
                    <a:gs pos="85841">
                      <a:srgbClr val="000000"/>
                    </a:gs>
                    <a:gs pos="0">
                      <a:srgbClr val="000000"/>
                    </a:gs>
                  </a:gsLst>
                  <a:lin ang="5400000" scaled="0"/>
                </a:gradFill>
                <a:effectLst/>
                <a:uLnTx/>
                <a:uFillTx/>
                <a:latin typeface="Segoe UI Light"/>
                <a:ea typeface="+mn-ea"/>
                <a:cs typeface="+mn-cs"/>
              </a:rPr>
              <a:t>BI &amp; ANALYTICS</a:t>
            </a:r>
          </a:p>
        </p:txBody>
      </p:sp>
      <p:grpSp>
        <p:nvGrpSpPr>
          <p:cNvPr id="265" name="Group 264"/>
          <p:cNvGrpSpPr/>
          <p:nvPr/>
        </p:nvGrpSpPr>
        <p:grpSpPr>
          <a:xfrm>
            <a:off x="3531814" y="1536692"/>
            <a:ext cx="6435360" cy="738947"/>
            <a:chOff x="3481494" y="1075900"/>
            <a:chExt cx="8449056" cy="947265"/>
          </a:xfrm>
        </p:grpSpPr>
        <p:sp>
          <p:nvSpPr>
            <p:cNvPr id="266" name="Rectangle 265"/>
            <p:cNvSpPr/>
            <p:nvPr/>
          </p:nvSpPr>
          <p:spPr bwMode="auto">
            <a:xfrm>
              <a:off x="3481494" y="1075900"/>
              <a:ext cx="1647541" cy="91918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7" name="Rectangle 266"/>
            <p:cNvSpPr/>
            <p:nvPr/>
          </p:nvSpPr>
          <p:spPr bwMode="auto">
            <a:xfrm>
              <a:off x="6884132" y="1075900"/>
              <a:ext cx="1645920" cy="91918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8" name="Rectangle 267"/>
            <p:cNvSpPr/>
            <p:nvPr/>
          </p:nvSpPr>
          <p:spPr bwMode="auto">
            <a:xfrm>
              <a:off x="5182813" y="1075900"/>
              <a:ext cx="1647541" cy="91918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9" name="Rectangle 268"/>
            <p:cNvSpPr/>
            <p:nvPr/>
          </p:nvSpPr>
          <p:spPr bwMode="auto">
            <a:xfrm>
              <a:off x="10285383" y="1075900"/>
              <a:ext cx="1645167" cy="91918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0" name="Rectangle 269"/>
            <p:cNvSpPr/>
            <p:nvPr/>
          </p:nvSpPr>
          <p:spPr bwMode="auto">
            <a:xfrm>
              <a:off x="8583830" y="1075900"/>
              <a:ext cx="1647776" cy="919181"/>
            </a:xfrm>
            <a:prstGeom prst="rect">
              <a:avLst/>
            </a:prstGeom>
            <a:solidFill>
              <a:srgbClr val="DC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1" name="TextBox 270"/>
            <p:cNvSpPr txBox="1"/>
            <p:nvPr/>
          </p:nvSpPr>
          <p:spPr>
            <a:xfrm>
              <a:off x="3660498" y="1674914"/>
              <a:ext cx="1467341"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Self-service</a:t>
              </a:r>
            </a:p>
          </p:txBody>
        </p:sp>
        <p:sp>
          <p:nvSpPr>
            <p:cNvPr id="272" name="Rectangle 9"/>
            <p:cNvSpPr/>
            <p:nvPr/>
          </p:nvSpPr>
          <p:spPr>
            <a:xfrm>
              <a:off x="7003330" y="1203819"/>
              <a:ext cx="410095" cy="381731"/>
            </a:xfrm>
            <a:custGeom>
              <a:avLst/>
              <a:gdLst/>
              <a:ahLst/>
              <a:cxnLst/>
              <a:rect l="l" t="t" r="r" b="b"/>
              <a:pathLst>
                <a:path w="2085506" h="1941291">
                  <a:moveTo>
                    <a:pt x="923919" y="1068937"/>
                  </a:moveTo>
                  <a:lnTo>
                    <a:pt x="1006950" y="1168743"/>
                  </a:lnTo>
                  <a:lnTo>
                    <a:pt x="933447" y="1673774"/>
                  </a:lnTo>
                  <a:lnTo>
                    <a:pt x="1038222" y="1752355"/>
                  </a:lnTo>
                  <a:lnTo>
                    <a:pt x="1152522" y="1673774"/>
                  </a:lnTo>
                  <a:lnTo>
                    <a:pt x="1074714" y="1173917"/>
                  </a:lnTo>
                  <a:lnTo>
                    <a:pt x="1162049" y="1068937"/>
                  </a:lnTo>
                  <a:close/>
                  <a:moveTo>
                    <a:pt x="1672989" y="236416"/>
                  </a:moveTo>
                  <a:cubicBezTo>
                    <a:pt x="1729991" y="234645"/>
                    <a:pt x="1788645" y="250692"/>
                    <a:pt x="1820935" y="291456"/>
                  </a:cubicBezTo>
                  <a:cubicBezTo>
                    <a:pt x="1886549" y="374289"/>
                    <a:pt x="1896329" y="546953"/>
                    <a:pt x="1819411" y="663253"/>
                  </a:cubicBezTo>
                  <a:cubicBezTo>
                    <a:pt x="1802047" y="692856"/>
                    <a:pt x="1782198" y="710032"/>
                    <a:pt x="1781802" y="750317"/>
                  </a:cubicBezTo>
                  <a:cubicBezTo>
                    <a:pt x="1785433" y="786439"/>
                    <a:pt x="1812136" y="815345"/>
                    <a:pt x="1847223" y="822228"/>
                  </a:cubicBezTo>
                  <a:cubicBezTo>
                    <a:pt x="1981951" y="878546"/>
                    <a:pt x="2037815" y="946352"/>
                    <a:pt x="2062824" y="1028986"/>
                  </a:cubicBezTo>
                  <a:cubicBezTo>
                    <a:pt x="2079909" y="1069029"/>
                    <a:pt x="2088127" y="1116405"/>
                    <a:pt x="2084766" y="1171632"/>
                  </a:cubicBezTo>
                  <a:cubicBezTo>
                    <a:pt x="2080443" y="1194789"/>
                    <a:pt x="2076121" y="1200143"/>
                    <a:pt x="2034827" y="1232884"/>
                  </a:cubicBezTo>
                  <a:cubicBezTo>
                    <a:pt x="1938610" y="1303678"/>
                    <a:pt x="1839233" y="1339358"/>
                    <a:pt x="1743002" y="1348298"/>
                  </a:cubicBezTo>
                  <a:cubicBezTo>
                    <a:pt x="1670263" y="1154566"/>
                    <a:pt x="1523265" y="1036464"/>
                    <a:pt x="1311275" y="982248"/>
                  </a:cubicBezTo>
                  <a:cubicBezTo>
                    <a:pt x="1340966" y="918566"/>
                    <a:pt x="1388865" y="868163"/>
                    <a:pt x="1498755" y="822228"/>
                  </a:cubicBezTo>
                  <a:cubicBezTo>
                    <a:pt x="1533841" y="815345"/>
                    <a:pt x="1560544" y="786439"/>
                    <a:pt x="1564175" y="750317"/>
                  </a:cubicBezTo>
                  <a:cubicBezTo>
                    <a:pt x="1563780" y="710032"/>
                    <a:pt x="1543931" y="692856"/>
                    <a:pt x="1526567" y="663253"/>
                  </a:cubicBezTo>
                  <a:cubicBezTo>
                    <a:pt x="1449649" y="546953"/>
                    <a:pt x="1459429" y="374289"/>
                    <a:pt x="1525042" y="291456"/>
                  </a:cubicBezTo>
                  <a:cubicBezTo>
                    <a:pt x="1557332" y="250692"/>
                    <a:pt x="1615986" y="234645"/>
                    <a:pt x="1672989" y="236416"/>
                  </a:cubicBezTo>
                  <a:close/>
                  <a:moveTo>
                    <a:pt x="412517" y="236416"/>
                  </a:moveTo>
                  <a:cubicBezTo>
                    <a:pt x="469520" y="234645"/>
                    <a:pt x="528174" y="250692"/>
                    <a:pt x="560464" y="291456"/>
                  </a:cubicBezTo>
                  <a:cubicBezTo>
                    <a:pt x="626077" y="374289"/>
                    <a:pt x="635857" y="546953"/>
                    <a:pt x="558939" y="663253"/>
                  </a:cubicBezTo>
                  <a:cubicBezTo>
                    <a:pt x="541575" y="692856"/>
                    <a:pt x="521726" y="710032"/>
                    <a:pt x="521331" y="750317"/>
                  </a:cubicBezTo>
                  <a:cubicBezTo>
                    <a:pt x="524962" y="786439"/>
                    <a:pt x="551665" y="815345"/>
                    <a:pt x="586751" y="822228"/>
                  </a:cubicBezTo>
                  <a:cubicBezTo>
                    <a:pt x="696641" y="868163"/>
                    <a:pt x="744540" y="918566"/>
                    <a:pt x="774231" y="982248"/>
                  </a:cubicBezTo>
                  <a:cubicBezTo>
                    <a:pt x="562241" y="1036464"/>
                    <a:pt x="415243" y="1154566"/>
                    <a:pt x="342504" y="1348298"/>
                  </a:cubicBezTo>
                  <a:cubicBezTo>
                    <a:pt x="246273" y="1339358"/>
                    <a:pt x="146896" y="1303678"/>
                    <a:pt x="50679" y="1232884"/>
                  </a:cubicBezTo>
                  <a:cubicBezTo>
                    <a:pt x="9385" y="1200143"/>
                    <a:pt x="5063" y="1194789"/>
                    <a:pt x="740" y="1171632"/>
                  </a:cubicBezTo>
                  <a:cubicBezTo>
                    <a:pt x="-2621" y="1116405"/>
                    <a:pt x="5597" y="1069029"/>
                    <a:pt x="22682" y="1028986"/>
                  </a:cubicBezTo>
                  <a:cubicBezTo>
                    <a:pt x="47691" y="946352"/>
                    <a:pt x="103555" y="878546"/>
                    <a:pt x="238283" y="822228"/>
                  </a:cubicBezTo>
                  <a:cubicBezTo>
                    <a:pt x="273370" y="815345"/>
                    <a:pt x="300073" y="786439"/>
                    <a:pt x="303704" y="750317"/>
                  </a:cubicBezTo>
                  <a:cubicBezTo>
                    <a:pt x="303308" y="710032"/>
                    <a:pt x="283459" y="692856"/>
                    <a:pt x="266095" y="663253"/>
                  </a:cubicBezTo>
                  <a:cubicBezTo>
                    <a:pt x="189177" y="546953"/>
                    <a:pt x="198957" y="374289"/>
                    <a:pt x="264571" y="291456"/>
                  </a:cubicBezTo>
                  <a:cubicBezTo>
                    <a:pt x="296861" y="250692"/>
                    <a:pt x="355515" y="234645"/>
                    <a:pt x="412517" y="236416"/>
                  </a:cubicBezTo>
                  <a:close/>
                  <a:moveTo>
                    <a:pt x="1042984" y="229"/>
                  </a:moveTo>
                  <a:cubicBezTo>
                    <a:pt x="1142114" y="-2850"/>
                    <a:pt x="1244116" y="25056"/>
                    <a:pt x="1300270" y="95947"/>
                  </a:cubicBezTo>
                  <a:cubicBezTo>
                    <a:pt x="1414375" y="239997"/>
                    <a:pt x="1431383" y="540267"/>
                    <a:pt x="1297619" y="742517"/>
                  </a:cubicBezTo>
                  <a:cubicBezTo>
                    <a:pt x="1267422" y="793999"/>
                    <a:pt x="1232903" y="823869"/>
                    <a:pt x="1232216" y="893926"/>
                  </a:cubicBezTo>
                  <a:cubicBezTo>
                    <a:pt x="1238530" y="956743"/>
                    <a:pt x="1284968" y="1007012"/>
                    <a:pt x="1345985" y="1018982"/>
                  </a:cubicBezTo>
                  <a:cubicBezTo>
                    <a:pt x="1580284" y="1116921"/>
                    <a:pt x="1677433" y="1234839"/>
                    <a:pt x="1720926" y="1378544"/>
                  </a:cubicBezTo>
                  <a:cubicBezTo>
                    <a:pt x="1750637" y="1448180"/>
                    <a:pt x="1764928" y="1530569"/>
                    <a:pt x="1759083" y="1626611"/>
                  </a:cubicBezTo>
                  <a:cubicBezTo>
                    <a:pt x="1751566" y="1666881"/>
                    <a:pt x="1744049" y="1676193"/>
                    <a:pt x="1672238" y="1733131"/>
                  </a:cubicBezTo>
                  <a:cubicBezTo>
                    <a:pt x="1463807" y="1886488"/>
                    <a:pt x="1246847" y="1945096"/>
                    <a:pt x="1042984" y="1941101"/>
                  </a:cubicBezTo>
                  <a:cubicBezTo>
                    <a:pt x="839121" y="1945096"/>
                    <a:pt x="622161" y="1886488"/>
                    <a:pt x="413730" y="1733131"/>
                  </a:cubicBezTo>
                  <a:cubicBezTo>
                    <a:pt x="341919" y="1676193"/>
                    <a:pt x="334402" y="1666881"/>
                    <a:pt x="326885" y="1626611"/>
                  </a:cubicBezTo>
                  <a:cubicBezTo>
                    <a:pt x="321040" y="1530569"/>
                    <a:pt x="335331" y="1448180"/>
                    <a:pt x="365042" y="1378544"/>
                  </a:cubicBezTo>
                  <a:cubicBezTo>
                    <a:pt x="408535" y="1234839"/>
                    <a:pt x="505684" y="1116921"/>
                    <a:pt x="739983" y="1018982"/>
                  </a:cubicBezTo>
                  <a:cubicBezTo>
                    <a:pt x="801000" y="1007012"/>
                    <a:pt x="847438" y="956743"/>
                    <a:pt x="853752" y="893926"/>
                  </a:cubicBezTo>
                  <a:cubicBezTo>
                    <a:pt x="853065" y="823869"/>
                    <a:pt x="818546" y="793999"/>
                    <a:pt x="788349" y="742517"/>
                  </a:cubicBezTo>
                  <a:cubicBezTo>
                    <a:pt x="654585" y="540267"/>
                    <a:pt x="671593" y="239997"/>
                    <a:pt x="785698" y="95947"/>
                  </a:cubicBezTo>
                  <a:cubicBezTo>
                    <a:pt x="841852" y="25056"/>
                    <a:pt x="943854" y="-2850"/>
                    <a:pt x="1042984" y="229"/>
                  </a:cubicBezTo>
                  <a:close/>
                </a:path>
              </a:pathLst>
            </a:custGeom>
            <a:solidFill>
              <a:schemeClr val="bg1"/>
            </a:solidFill>
            <a:ln w="10795" cap="flat" cmpd="sng" algn="ctr">
              <a:noFill/>
              <a:prstDash val="solid"/>
            </a:ln>
            <a:effec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r" defTabSz="932404"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err="1" smtClean="0">
                <a:ln>
                  <a:noFill/>
                </a:ln>
                <a:solidFill>
                  <a:srgbClr val="FFFFFF"/>
                </a:solidFill>
                <a:effectLst/>
                <a:uLnTx/>
                <a:uFillTx/>
                <a:latin typeface="Segoe UI"/>
                <a:ea typeface="+mn-ea"/>
                <a:cs typeface="+mn-cs"/>
              </a:endParaRPr>
            </a:p>
          </p:txBody>
        </p:sp>
        <p:sp>
          <p:nvSpPr>
            <p:cNvPr id="273" name="TextBox 272"/>
            <p:cNvSpPr txBox="1"/>
            <p:nvPr/>
          </p:nvSpPr>
          <p:spPr>
            <a:xfrm>
              <a:off x="6978834" y="1674914"/>
              <a:ext cx="1053642"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Collaboration</a:t>
              </a:r>
            </a:p>
          </p:txBody>
        </p:sp>
        <p:sp>
          <p:nvSpPr>
            <p:cNvPr id="274" name="Donut 80"/>
            <p:cNvSpPr/>
            <p:nvPr/>
          </p:nvSpPr>
          <p:spPr bwMode="auto">
            <a:xfrm>
              <a:off x="5277057" y="1198284"/>
              <a:ext cx="457205" cy="364920"/>
            </a:xfrm>
            <a:custGeom>
              <a:avLst/>
              <a:gdLst/>
              <a:ahLst/>
              <a:cxnLst/>
              <a:rect l="l" t="t" r="r" b="b"/>
              <a:pathLst>
                <a:path w="4812161" h="3840901">
                  <a:moveTo>
                    <a:pt x="3296159" y="2000287"/>
                  </a:moveTo>
                  <a:cubicBezTo>
                    <a:pt x="3116881" y="2000287"/>
                    <a:pt x="2971547" y="2145621"/>
                    <a:pt x="2971547" y="2324899"/>
                  </a:cubicBezTo>
                  <a:cubicBezTo>
                    <a:pt x="2971547" y="2504177"/>
                    <a:pt x="3116881" y="2649511"/>
                    <a:pt x="3296159" y="2649511"/>
                  </a:cubicBezTo>
                  <a:cubicBezTo>
                    <a:pt x="3475437" y="2649511"/>
                    <a:pt x="3620771" y="2504177"/>
                    <a:pt x="3620771" y="2324899"/>
                  </a:cubicBezTo>
                  <a:cubicBezTo>
                    <a:pt x="3620771" y="2145621"/>
                    <a:pt x="3475437" y="2000287"/>
                    <a:pt x="3296159" y="2000287"/>
                  </a:cubicBezTo>
                  <a:close/>
                  <a:moveTo>
                    <a:pt x="3296159" y="1675675"/>
                  </a:moveTo>
                  <a:cubicBezTo>
                    <a:pt x="3654716" y="1675675"/>
                    <a:pt x="3945383" y="1966342"/>
                    <a:pt x="3945383" y="2324899"/>
                  </a:cubicBezTo>
                  <a:cubicBezTo>
                    <a:pt x="3945383" y="2683456"/>
                    <a:pt x="3654716" y="2974123"/>
                    <a:pt x="3296159" y="2974123"/>
                  </a:cubicBezTo>
                  <a:cubicBezTo>
                    <a:pt x="2937602" y="2974123"/>
                    <a:pt x="2646935" y="2683456"/>
                    <a:pt x="2646935" y="2324899"/>
                  </a:cubicBezTo>
                  <a:cubicBezTo>
                    <a:pt x="2646935" y="1966342"/>
                    <a:pt x="2937602" y="1675675"/>
                    <a:pt x="3296159" y="1675675"/>
                  </a:cubicBezTo>
                  <a:close/>
                  <a:moveTo>
                    <a:pt x="3296159" y="1420210"/>
                  </a:moveTo>
                  <a:cubicBezTo>
                    <a:pt x="2796513" y="1420210"/>
                    <a:pt x="2391470" y="1825253"/>
                    <a:pt x="2391470" y="2324899"/>
                  </a:cubicBezTo>
                  <a:cubicBezTo>
                    <a:pt x="2391470" y="2824545"/>
                    <a:pt x="2796513" y="3229588"/>
                    <a:pt x="3296159" y="3229588"/>
                  </a:cubicBezTo>
                  <a:cubicBezTo>
                    <a:pt x="3795805" y="3229588"/>
                    <a:pt x="4200848" y="2824545"/>
                    <a:pt x="4200848" y="2324899"/>
                  </a:cubicBezTo>
                  <a:cubicBezTo>
                    <a:pt x="4200848" y="1825253"/>
                    <a:pt x="3795805" y="1420210"/>
                    <a:pt x="3296159" y="1420210"/>
                  </a:cubicBezTo>
                  <a:close/>
                  <a:moveTo>
                    <a:pt x="3296159" y="808897"/>
                  </a:moveTo>
                  <a:cubicBezTo>
                    <a:pt x="3370288" y="808897"/>
                    <a:pt x="3443173" y="814218"/>
                    <a:pt x="3514208" y="826185"/>
                  </a:cubicBezTo>
                  <a:cubicBezTo>
                    <a:pt x="3590275" y="1345671"/>
                    <a:pt x="4110542" y="1236614"/>
                    <a:pt x="4171519" y="1171489"/>
                  </a:cubicBezTo>
                  <a:lnTo>
                    <a:pt x="4215967" y="1123398"/>
                  </a:lnTo>
                  <a:cubicBezTo>
                    <a:pt x="4326392" y="1205433"/>
                    <a:pt x="4423576" y="1303917"/>
                    <a:pt x="4506024" y="1414131"/>
                  </a:cubicBezTo>
                  <a:cubicBezTo>
                    <a:pt x="4193319" y="1914120"/>
                    <a:pt x="4701014" y="2151102"/>
                    <a:pt x="4799529" y="2138412"/>
                  </a:cubicBezTo>
                  <a:cubicBezTo>
                    <a:pt x="4808295" y="2199419"/>
                    <a:pt x="4812161" y="2261708"/>
                    <a:pt x="4812161" y="2324899"/>
                  </a:cubicBezTo>
                  <a:cubicBezTo>
                    <a:pt x="4812161" y="2388615"/>
                    <a:pt x="4808231" y="2451413"/>
                    <a:pt x="4799054" y="2512849"/>
                  </a:cubicBezTo>
                  <a:cubicBezTo>
                    <a:pt x="4788113" y="2515889"/>
                    <a:pt x="4778304" y="2519618"/>
                    <a:pt x="4769770" y="2523906"/>
                  </a:cubicBezTo>
                  <a:lnTo>
                    <a:pt x="4769199" y="2523774"/>
                  </a:lnTo>
                  <a:cubicBezTo>
                    <a:pt x="4276600" y="2692966"/>
                    <a:pt x="4408190" y="3103551"/>
                    <a:pt x="4504674" y="3235631"/>
                  </a:cubicBezTo>
                  <a:cubicBezTo>
                    <a:pt x="4424185" y="3345698"/>
                    <a:pt x="4327453" y="3442859"/>
                    <a:pt x="4219101" y="3525661"/>
                  </a:cubicBezTo>
                  <a:cubicBezTo>
                    <a:pt x="3740127" y="3239817"/>
                    <a:pt x="3508490" y="3714698"/>
                    <a:pt x="3512861" y="3823658"/>
                  </a:cubicBezTo>
                  <a:cubicBezTo>
                    <a:pt x="3442266" y="3835647"/>
                    <a:pt x="3369826" y="3840901"/>
                    <a:pt x="3296159" y="3840901"/>
                  </a:cubicBezTo>
                  <a:cubicBezTo>
                    <a:pt x="3223977" y="3840901"/>
                    <a:pt x="3152974" y="3835857"/>
                    <a:pt x="3083692" y="3824633"/>
                  </a:cubicBezTo>
                  <a:cubicBezTo>
                    <a:pt x="2945132" y="3289289"/>
                    <a:pt x="2478158" y="3436602"/>
                    <a:pt x="2372141" y="3523198"/>
                  </a:cubicBezTo>
                  <a:cubicBezTo>
                    <a:pt x="2262805" y="3441349"/>
                    <a:pt x="2166565" y="3343329"/>
                    <a:pt x="2084868" y="3233760"/>
                  </a:cubicBezTo>
                  <a:cubicBezTo>
                    <a:pt x="2372460" y="2758314"/>
                    <a:pt x="1912484" y="2524914"/>
                    <a:pt x="1794482" y="2522480"/>
                  </a:cubicBezTo>
                  <a:cubicBezTo>
                    <a:pt x="1784508" y="2457948"/>
                    <a:pt x="1780157" y="2391932"/>
                    <a:pt x="1780157" y="2324899"/>
                  </a:cubicBezTo>
                  <a:cubicBezTo>
                    <a:pt x="1780157" y="2258743"/>
                    <a:pt x="1784395" y="2193577"/>
                    <a:pt x="1793487" y="2129772"/>
                  </a:cubicBezTo>
                  <a:cubicBezTo>
                    <a:pt x="2324943" y="2022144"/>
                    <a:pt x="2174743" y="1501516"/>
                    <a:pt x="2104500" y="1445028"/>
                  </a:cubicBezTo>
                  <a:lnTo>
                    <a:pt x="2079323" y="1425048"/>
                  </a:lnTo>
                  <a:cubicBezTo>
                    <a:pt x="2158206" y="1315063"/>
                    <a:pt x="2253175" y="1217660"/>
                    <a:pt x="2359684" y="1134258"/>
                  </a:cubicBezTo>
                  <a:cubicBezTo>
                    <a:pt x="2861568" y="1444701"/>
                    <a:pt x="3096870" y="926345"/>
                    <a:pt x="3079479" y="835441"/>
                  </a:cubicBezTo>
                  <a:lnTo>
                    <a:pt x="3077691" y="826410"/>
                  </a:lnTo>
                  <a:cubicBezTo>
                    <a:pt x="3148845" y="814239"/>
                    <a:pt x="3221878" y="808897"/>
                    <a:pt x="3296159" y="808897"/>
                  </a:cubicBezTo>
                  <a:close/>
                  <a:moveTo>
                    <a:pt x="1005840" y="789098"/>
                  </a:moveTo>
                  <a:cubicBezTo>
                    <a:pt x="886892" y="789098"/>
                    <a:pt x="790466" y="885357"/>
                    <a:pt x="790466" y="1004099"/>
                  </a:cubicBezTo>
                  <a:cubicBezTo>
                    <a:pt x="790466" y="1122841"/>
                    <a:pt x="886892" y="1219101"/>
                    <a:pt x="1005840" y="1219101"/>
                  </a:cubicBezTo>
                  <a:cubicBezTo>
                    <a:pt x="1124788" y="1219101"/>
                    <a:pt x="1221214" y="1122841"/>
                    <a:pt x="1221214" y="1004099"/>
                  </a:cubicBezTo>
                  <a:cubicBezTo>
                    <a:pt x="1221214" y="885357"/>
                    <a:pt x="1124788" y="789098"/>
                    <a:pt x="1005840" y="789098"/>
                  </a:cubicBezTo>
                  <a:close/>
                  <a:moveTo>
                    <a:pt x="1005840" y="574096"/>
                  </a:moveTo>
                  <a:cubicBezTo>
                    <a:pt x="1243736" y="574096"/>
                    <a:pt x="1436589" y="766615"/>
                    <a:pt x="1436589" y="1004099"/>
                  </a:cubicBezTo>
                  <a:cubicBezTo>
                    <a:pt x="1436589" y="1241584"/>
                    <a:pt x="1243736" y="1434102"/>
                    <a:pt x="1005840" y="1434102"/>
                  </a:cubicBezTo>
                  <a:cubicBezTo>
                    <a:pt x="767944" y="1434102"/>
                    <a:pt x="575092" y="1241584"/>
                    <a:pt x="575092" y="1004099"/>
                  </a:cubicBezTo>
                  <a:cubicBezTo>
                    <a:pt x="575092" y="766615"/>
                    <a:pt x="767944" y="574096"/>
                    <a:pt x="1005840" y="574096"/>
                  </a:cubicBezTo>
                  <a:close/>
                  <a:moveTo>
                    <a:pt x="1005840" y="404893"/>
                  </a:moveTo>
                  <a:cubicBezTo>
                    <a:pt x="674334" y="404893"/>
                    <a:pt x="405595" y="673167"/>
                    <a:pt x="405595" y="1004099"/>
                  </a:cubicBezTo>
                  <a:cubicBezTo>
                    <a:pt x="405595" y="1335031"/>
                    <a:pt x="674334" y="1603305"/>
                    <a:pt x="1005840" y="1603305"/>
                  </a:cubicBezTo>
                  <a:cubicBezTo>
                    <a:pt x="1337346" y="1603305"/>
                    <a:pt x="1606085" y="1335031"/>
                    <a:pt x="1606085" y="1004099"/>
                  </a:cubicBezTo>
                  <a:cubicBezTo>
                    <a:pt x="1606085" y="673167"/>
                    <a:pt x="1337346" y="404893"/>
                    <a:pt x="1005840" y="404893"/>
                  </a:cubicBezTo>
                  <a:close/>
                  <a:moveTo>
                    <a:pt x="1005840" y="0"/>
                  </a:moveTo>
                  <a:cubicBezTo>
                    <a:pt x="1055023" y="0"/>
                    <a:pt x="1103381" y="3524"/>
                    <a:pt x="1150512" y="11450"/>
                  </a:cubicBezTo>
                  <a:cubicBezTo>
                    <a:pt x="1200981" y="355524"/>
                    <a:pt x="1546169" y="283291"/>
                    <a:pt x="1586626" y="240157"/>
                  </a:cubicBezTo>
                  <a:lnTo>
                    <a:pt x="1616116" y="208305"/>
                  </a:lnTo>
                  <a:cubicBezTo>
                    <a:pt x="1689381" y="262639"/>
                    <a:pt x="1753861" y="327868"/>
                    <a:pt x="1808564" y="400867"/>
                  </a:cubicBezTo>
                  <a:cubicBezTo>
                    <a:pt x="1601090" y="732026"/>
                    <a:pt x="1937936" y="888988"/>
                    <a:pt x="2003299" y="880583"/>
                  </a:cubicBezTo>
                  <a:cubicBezTo>
                    <a:pt x="2009115" y="920990"/>
                    <a:pt x="2011680" y="962246"/>
                    <a:pt x="2011680" y="1004099"/>
                  </a:cubicBezTo>
                  <a:cubicBezTo>
                    <a:pt x="2011680" y="1046300"/>
                    <a:pt x="2009073" y="1087894"/>
                    <a:pt x="2002984" y="1128585"/>
                  </a:cubicBezTo>
                  <a:cubicBezTo>
                    <a:pt x="1995725" y="1130598"/>
                    <a:pt x="1989217" y="1133068"/>
                    <a:pt x="1983554" y="1135908"/>
                  </a:cubicBezTo>
                  <a:lnTo>
                    <a:pt x="1983176" y="1135821"/>
                  </a:lnTo>
                  <a:cubicBezTo>
                    <a:pt x="1656345" y="1247882"/>
                    <a:pt x="1743653" y="1519827"/>
                    <a:pt x="1807668" y="1607308"/>
                  </a:cubicBezTo>
                  <a:cubicBezTo>
                    <a:pt x="1754265" y="1680209"/>
                    <a:pt x="1690085" y="1744562"/>
                    <a:pt x="1618196" y="1799404"/>
                  </a:cubicBezTo>
                  <a:cubicBezTo>
                    <a:pt x="1300405" y="1610080"/>
                    <a:pt x="1146718" y="1924610"/>
                    <a:pt x="1149618" y="1996778"/>
                  </a:cubicBezTo>
                  <a:cubicBezTo>
                    <a:pt x="1102780" y="2004718"/>
                    <a:pt x="1054717" y="2008198"/>
                    <a:pt x="1005840" y="2008198"/>
                  </a:cubicBezTo>
                  <a:cubicBezTo>
                    <a:pt x="957949" y="2008198"/>
                    <a:pt x="910840" y="2004857"/>
                    <a:pt x="864872" y="1997423"/>
                  </a:cubicBezTo>
                  <a:cubicBezTo>
                    <a:pt x="772940" y="1642847"/>
                    <a:pt x="463111" y="1740417"/>
                    <a:pt x="392771" y="1797773"/>
                  </a:cubicBezTo>
                  <a:cubicBezTo>
                    <a:pt x="320228" y="1743561"/>
                    <a:pt x="256375" y="1678640"/>
                    <a:pt x="202170" y="1606068"/>
                  </a:cubicBezTo>
                  <a:cubicBezTo>
                    <a:pt x="392982" y="1291164"/>
                    <a:pt x="87797" y="1136576"/>
                    <a:pt x="9505" y="1134964"/>
                  </a:cubicBezTo>
                  <a:cubicBezTo>
                    <a:pt x="2887" y="1092222"/>
                    <a:pt x="0" y="1048497"/>
                    <a:pt x="0" y="1004099"/>
                  </a:cubicBezTo>
                  <a:cubicBezTo>
                    <a:pt x="0" y="960282"/>
                    <a:pt x="2812" y="917120"/>
                    <a:pt x="8844" y="874860"/>
                  </a:cubicBezTo>
                  <a:cubicBezTo>
                    <a:pt x="361456" y="803574"/>
                    <a:pt x="261801" y="458745"/>
                    <a:pt x="215196" y="421331"/>
                  </a:cubicBezTo>
                  <a:lnTo>
                    <a:pt x="198491" y="408098"/>
                  </a:lnTo>
                  <a:cubicBezTo>
                    <a:pt x="250829" y="335251"/>
                    <a:pt x="313839" y="270738"/>
                    <a:pt x="384506" y="215498"/>
                  </a:cubicBezTo>
                  <a:cubicBezTo>
                    <a:pt x="717497" y="421114"/>
                    <a:pt x="873616" y="77790"/>
                    <a:pt x="862077" y="17581"/>
                  </a:cubicBezTo>
                  <a:lnTo>
                    <a:pt x="860891" y="11600"/>
                  </a:lnTo>
                  <a:cubicBezTo>
                    <a:pt x="908100" y="3538"/>
                    <a:pt x="956556" y="0"/>
                    <a:pt x="1005840" y="0"/>
                  </a:cubicBezTo>
                  <a:close/>
                </a:path>
              </a:pathLst>
            </a:custGeom>
            <a:solidFill>
              <a:schemeClr val="bg1"/>
            </a:solidFill>
            <a:ln w="9525" cap="flat" cmpd="sng" algn="ctr">
              <a:noFill/>
              <a:prstDash val="soli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050" b="0" i="0" u="none" strike="noStrike" kern="0" cap="none" spc="-5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5" name="TextBox 274"/>
            <p:cNvSpPr txBox="1"/>
            <p:nvPr/>
          </p:nvSpPr>
          <p:spPr>
            <a:xfrm>
              <a:off x="5234394" y="1674914"/>
              <a:ext cx="1641921"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Corporate</a:t>
              </a:r>
            </a:p>
          </p:txBody>
        </p:sp>
        <p:sp>
          <p:nvSpPr>
            <p:cNvPr id="276" name="TextBox 275"/>
            <p:cNvSpPr txBox="1"/>
            <p:nvPr/>
          </p:nvSpPr>
          <p:spPr>
            <a:xfrm>
              <a:off x="10378417" y="1674914"/>
              <a:ext cx="933382"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Predictive</a:t>
              </a:r>
            </a:p>
          </p:txBody>
        </p:sp>
        <p:grpSp>
          <p:nvGrpSpPr>
            <p:cNvPr id="277" name="Group 276"/>
            <p:cNvGrpSpPr/>
            <p:nvPr/>
          </p:nvGrpSpPr>
          <p:grpSpPr>
            <a:xfrm>
              <a:off x="10378416" y="1198284"/>
              <a:ext cx="251800" cy="430175"/>
              <a:chOff x="17050290" y="1780365"/>
              <a:chExt cx="251800" cy="430175"/>
            </a:xfrm>
            <a:solidFill>
              <a:schemeClr val="bg1"/>
            </a:solidFill>
          </p:grpSpPr>
          <p:sp>
            <p:nvSpPr>
              <p:cNvPr id="281" name="Freeform 280"/>
              <p:cNvSpPr>
                <a:spLocks/>
              </p:cNvSpPr>
              <p:nvPr/>
            </p:nvSpPr>
            <p:spPr bwMode="auto">
              <a:xfrm>
                <a:off x="17081286" y="2095823"/>
                <a:ext cx="192694" cy="11471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500" b="1" i="0" u="none" strike="noStrike" kern="0" cap="all" spc="0" normalizeH="0" baseline="0" noProof="0" dirty="0">
                  <a:ln>
                    <a:noFill/>
                  </a:ln>
                  <a:solidFill>
                    <a:srgbClr val="000000"/>
                  </a:solidFill>
                  <a:effectLst/>
                  <a:uLnTx/>
                  <a:uFillTx/>
                  <a:latin typeface="Segoe UI"/>
                  <a:ea typeface="+mn-ea"/>
                  <a:cs typeface="+mn-cs"/>
                </a:endParaRPr>
              </a:p>
            </p:txBody>
          </p:sp>
          <p:sp>
            <p:nvSpPr>
              <p:cNvPr id="282" name="Freeform 281"/>
              <p:cNvSpPr>
                <a:spLocks noEditPoints="1"/>
              </p:cNvSpPr>
              <p:nvPr/>
            </p:nvSpPr>
            <p:spPr bwMode="auto">
              <a:xfrm>
                <a:off x="17050290" y="1780365"/>
                <a:ext cx="251800" cy="307569"/>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3982" rtl="0" eaLnBrk="1" latinLnBrk="0" hangingPunct="1">
                  <a:defRPr sz="1800" kern="1200">
                    <a:solidFill>
                      <a:schemeClr val="tx1"/>
                    </a:solidFill>
                    <a:latin typeface="+mn-lt"/>
                    <a:ea typeface="+mn-ea"/>
                    <a:cs typeface="+mn-cs"/>
                  </a:defRPr>
                </a:lvl1pPr>
                <a:lvl2pPr marL="456991" algn="l" defTabSz="913982" rtl="0" eaLnBrk="1" latinLnBrk="0" hangingPunct="1">
                  <a:defRPr sz="1800" kern="1200">
                    <a:solidFill>
                      <a:schemeClr val="tx1"/>
                    </a:solidFill>
                    <a:latin typeface="+mn-lt"/>
                    <a:ea typeface="+mn-ea"/>
                    <a:cs typeface="+mn-cs"/>
                  </a:defRPr>
                </a:lvl2pPr>
                <a:lvl3pPr marL="913982" algn="l" defTabSz="913982" rtl="0" eaLnBrk="1" latinLnBrk="0" hangingPunct="1">
                  <a:defRPr sz="1800" kern="1200">
                    <a:solidFill>
                      <a:schemeClr val="tx1"/>
                    </a:solidFill>
                    <a:latin typeface="+mn-lt"/>
                    <a:ea typeface="+mn-ea"/>
                    <a:cs typeface="+mn-cs"/>
                  </a:defRPr>
                </a:lvl3pPr>
                <a:lvl4pPr marL="1370973" algn="l" defTabSz="913982" rtl="0" eaLnBrk="1" latinLnBrk="0" hangingPunct="1">
                  <a:defRPr sz="1800" kern="1200">
                    <a:solidFill>
                      <a:schemeClr val="tx1"/>
                    </a:solidFill>
                    <a:latin typeface="+mn-lt"/>
                    <a:ea typeface="+mn-ea"/>
                    <a:cs typeface="+mn-cs"/>
                  </a:defRPr>
                </a:lvl4pPr>
                <a:lvl5pPr marL="1827961" algn="l" defTabSz="913982" rtl="0" eaLnBrk="1" latinLnBrk="0" hangingPunct="1">
                  <a:defRPr sz="1800" kern="1200">
                    <a:solidFill>
                      <a:schemeClr val="tx1"/>
                    </a:solidFill>
                    <a:latin typeface="+mn-lt"/>
                    <a:ea typeface="+mn-ea"/>
                    <a:cs typeface="+mn-cs"/>
                  </a:defRPr>
                </a:lvl5pPr>
                <a:lvl6pPr marL="2284946" algn="l" defTabSz="913982" rtl="0" eaLnBrk="1" latinLnBrk="0" hangingPunct="1">
                  <a:defRPr sz="1800" kern="1200">
                    <a:solidFill>
                      <a:schemeClr val="tx1"/>
                    </a:solidFill>
                    <a:latin typeface="+mn-lt"/>
                    <a:ea typeface="+mn-ea"/>
                    <a:cs typeface="+mn-cs"/>
                  </a:defRPr>
                </a:lvl6pPr>
                <a:lvl7pPr marL="2741946" algn="l" defTabSz="913982" rtl="0" eaLnBrk="1" latinLnBrk="0" hangingPunct="1">
                  <a:defRPr sz="1800" kern="1200">
                    <a:solidFill>
                      <a:schemeClr val="tx1"/>
                    </a:solidFill>
                    <a:latin typeface="+mn-lt"/>
                    <a:ea typeface="+mn-ea"/>
                    <a:cs typeface="+mn-cs"/>
                  </a:defRPr>
                </a:lvl7pPr>
                <a:lvl8pPr marL="3198932" algn="l" defTabSz="913982" rtl="0" eaLnBrk="1" latinLnBrk="0" hangingPunct="1">
                  <a:defRPr sz="1800" kern="1200">
                    <a:solidFill>
                      <a:schemeClr val="tx1"/>
                    </a:solidFill>
                    <a:latin typeface="+mn-lt"/>
                    <a:ea typeface="+mn-ea"/>
                    <a:cs typeface="+mn-cs"/>
                  </a:defRPr>
                </a:lvl8pPr>
                <a:lvl9pPr marL="3655921" algn="l" defTabSz="913982" rtl="0" eaLnBrk="1" latinLnBrk="0" hangingPunct="1">
                  <a:defRPr sz="1800" kern="1200">
                    <a:solidFill>
                      <a:schemeClr val="tx1"/>
                    </a:solidFill>
                    <a:latin typeface="+mn-lt"/>
                    <a:ea typeface="+mn-ea"/>
                    <a:cs typeface="+mn-cs"/>
                  </a:defRPr>
                </a:lvl9pPr>
              </a:lstStyle>
              <a:p>
                <a:pPr marL="0" marR="0" lvl="0" indent="0" algn="ctr" defTabSz="571049" rtl="0" eaLnBrk="1" fontAlgn="auto" latinLnBrk="0" hangingPunct="1">
                  <a:lnSpc>
                    <a:spcPct val="100000"/>
                  </a:lnSpc>
                  <a:spcBef>
                    <a:spcPts val="0"/>
                  </a:spcBef>
                  <a:spcAft>
                    <a:spcPts val="0"/>
                  </a:spcAft>
                  <a:buClrTx/>
                  <a:buSzTx/>
                  <a:buFontTx/>
                  <a:buNone/>
                  <a:tabLst/>
                  <a:defRPr/>
                </a:pPr>
                <a:endParaRPr kumimoji="0" lang="en-US" sz="500" b="1" i="0" u="none" strike="noStrike" kern="0" cap="all" spc="0" normalizeH="0" baseline="0" noProof="0" dirty="0">
                  <a:ln>
                    <a:noFill/>
                  </a:ln>
                  <a:solidFill>
                    <a:srgbClr val="000000"/>
                  </a:solidFill>
                  <a:effectLst/>
                  <a:uLnTx/>
                  <a:uFillTx/>
                  <a:latin typeface="Segoe UI"/>
                  <a:ea typeface="+mn-ea"/>
                  <a:cs typeface="+mn-cs"/>
                </a:endParaRPr>
              </a:p>
            </p:txBody>
          </p:sp>
        </p:grpSp>
        <p:sp>
          <p:nvSpPr>
            <p:cNvPr id="278" name="TextBox 277"/>
            <p:cNvSpPr txBox="1"/>
            <p:nvPr/>
          </p:nvSpPr>
          <p:spPr>
            <a:xfrm>
              <a:off x="8668971" y="1674914"/>
              <a:ext cx="1641921"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Mobile</a:t>
              </a:r>
            </a:p>
          </p:txBody>
        </p:sp>
        <p:sp>
          <p:nvSpPr>
            <p:cNvPr id="279" name="Oval 7"/>
            <p:cNvSpPr>
              <a:spLocks noChangeArrowheads="1"/>
            </p:cNvSpPr>
            <p:nvPr/>
          </p:nvSpPr>
          <p:spPr bwMode="auto">
            <a:xfrm flipH="1">
              <a:off x="8771345" y="1584237"/>
              <a:ext cx="7752" cy="719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280" name="Freeform 279"/>
            <p:cNvSpPr/>
            <p:nvPr>
              <p:custDataLst>
                <p:tags r:id="rId2"/>
              </p:custDataLst>
            </p:nvPr>
          </p:nvSpPr>
          <p:spPr>
            <a:xfrm>
              <a:off x="3621468" y="1166013"/>
              <a:ext cx="414252" cy="363755"/>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 lastClr="FFFFFF"/>
                </a:solidFill>
                <a:effectLst/>
                <a:uLnTx/>
                <a:uFillTx/>
                <a:latin typeface="Arial"/>
                <a:ea typeface="+mn-ea"/>
                <a:cs typeface="+mn-cs"/>
              </a:endParaRPr>
            </a:p>
          </p:txBody>
        </p:sp>
      </p:grpSp>
      <p:grpSp>
        <p:nvGrpSpPr>
          <p:cNvPr id="283" name="Group 282"/>
          <p:cNvGrpSpPr/>
          <p:nvPr/>
        </p:nvGrpSpPr>
        <p:grpSpPr>
          <a:xfrm>
            <a:off x="3531814" y="2544171"/>
            <a:ext cx="6502501" cy="734059"/>
            <a:chOff x="3481494" y="2654242"/>
            <a:chExt cx="8537206" cy="940999"/>
          </a:xfrm>
        </p:grpSpPr>
        <p:sp>
          <p:nvSpPr>
            <p:cNvPr id="284" name="Rectangle 283"/>
            <p:cNvSpPr/>
            <p:nvPr/>
          </p:nvSpPr>
          <p:spPr bwMode="auto">
            <a:xfrm>
              <a:off x="5608998" y="2654242"/>
              <a:ext cx="2066544" cy="919181"/>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5" name="Rectangle 284"/>
            <p:cNvSpPr/>
            <p:nvPr/>
          </p:nvSpPr>
          <p:spPr bwMode="auto">
            <a:xfrm>
              <a:off x="3481494" y="2654242"/>
              <a:ext cx="2066544" cy="919181"/>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6" name="Rectangle 285"/>
            <p:cNvSpPr/>
            <p:nvPr/>
          </p:nvSpPr>
          <p:spPr bwMode="auto">
            <a:xfrm>
              <a:off x="7736502" y="2654242"/>
              <a:ext cx="2066544" cy="919181"/>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7" name="Rectangle 286"/>
            <p:cNvSpPr/>
            <p:nvPr/>
          </p:nvSpPr>
          <p:spPr bwMode="auto">
            <a:xfrm>
              <a:off x="9864006" y="2654242"/>
              <a:ext cx="2066544" cy="919181"/>
            </a:xfrm>
            <a:prstGeom prst="rect">
              <a:avLst/>
            </a:prstGeom>
            <a:solidFill>
              <a:srgbClr val="92D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err="1" smtClean="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8" name="TextBox 287"/>
            <p:cNvSpPr txBox="1"/>
            <p:nvPr/>
          </p:nvSpPr>
          <p:spPr>
            <a:xfrm>
              <a:off x="5697148" y="3246992"/>
              <a:ext cx="1951204" cy="276734"/>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Extract, transform, load</a:t>
              </a:r>
            </a:p>
          </p:txBody>
        </p:sp>
        <p:sp>
          <p:nvSpPr>
            <p:cNvPr id="289" name="TextBox 288"/>
            <p:cNvSpPr txBox="1"/>
            <p:nvPr/>
          </p:nvSpPr>
          <p:spPr>
            <a:xfrm>
              <a:off x="3649842" y="3246990"/>
              <a:ext cx="1711608" cy="334637"/>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Single query model</a:t>
              </a:r>
            </a:p>
          </p:txBody>
        </p:sp>
        <p:sp>
          <p:nvSpPr>
            <p:cNvPr id="290" name="TextBox 289"/>
            <p:cNvSpPr txBox="1"/>
            <p:nvPr/>
          </p:nvSpPr>
          <p:spPr>
            <a:xfrm>
              <a:off x="7828806" y="3246990"/>
              <a:ext cx="1641921" cy="348251"/>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Data quality</a:t>
              </a:r>
            </a:p>
          </p:txBody>
        </p:sp>
        <p:sp>
          <p:nvSpPr>
            <p:cNvPr id="291" name="TextBox 290"/>
            <p:cNvSpPr txBox="1"/>
            <p:nvPr/>
          </p:nvSpPr>
          <p:spPr>
            <a:xfrm>
              <a:off x="9943255" y="3246990"/>
              <a:ext cx="2075445" cy="323620"/>
            </a:xfrm>
            <a:prstGeom prst="rect">
              <a:avLst/>
            </a:prstGeom>
            <a:noFill/>
          </p:spPr>
          <p:txBody>
            <a:bodyPr wrap="square" lIns="0" tIns="0" rIns="0" bIns="0" rtlCol="0" anchor="ctr">
              <a:no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smtClean="0">
                  <a:ln>
                    <a:noFill/>
                  </a:ln>
                  <a:gradFill>
                    <a:gsLst>
                      <a:gs pos="85841">
                        <a:srgbClr val="FFFFFF"/>
                      </a:gs>
                      <a:gs pos="0">
                        <a:srgbClr val="FFFFFF"/>
                      </a:gs>
                    </a:gsLst>
                    <a:lin ang="5400000" scaled="0"/>
                  </a:gradFill>
                  <a:effectLst/>
                  <a:uLnTx/>
                  <a:uFillTx/>
                  <a:latin typeface="Segoe UI"/>
                  <a:ea typeface="+mn-ea"/>
                  <a:cs typeface="+mn-cs"/>
                </a:rPr>
                <a:t>Master data management</a:t>
              </a:r>
            </a:p>
          </p:txBody>
        </p:sp>
        <p:grpSp>
          <p:nvGrpSpPr>
            <p:cNvPr id="292" name="Group 291"/>
            <p:cNvGrpSpPr/>
            <p:nvPr/>
          </p:nvGrpSpPr>
          <p:grpSpPr>
            <a:xfrm>
              <a:off x="5747678" y="2721597"/>
              <a:ext cx="306354" cy="450559"/>
              <a:chOff x="3759911" y="2727063"/>
              <a:chExt cx="313300" cy="460774"/>
            </a:xfrm>
            <a:solidFill>
              <a:schemeClr val="bg1"/>
            </a:solidFill>
          </p:grpSpPr>
          <p:grpSp>
            <p:nvGrpSpPr>
              <p:cNvPr id="308" name="Group 307"/>
              <p:cNvGrpSpPr/>
              <p:nvPr/>
            </p:nvGrpSpPr>
            <p:grpSpPr>
              <a:xfrm>
                <a:off x="3759911" y="2853914"/>
                <a:ext cx="244335" cy="333923"/>
                <a:chOff x="1447438" y="3993203"/>
                <a:chExt cx="656000" cy="1195540"/>
              </a:xfrm>
              <a:grpFill/>
            </p:grpSpPr>
            <p:sp>
              <p:nvSpPr>
                <p:cNvPr id="310" name="Freeform 309"/>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egoe UI"/>
                    <a:ea typeface="+mn-ea"/>
                    <a:cs typeface="+mn-cs"/>
                  </a:endParaRPr>
                </a:p>
              </p:txBody>
            </p:sp>
            <p:sp>
              <p:nvSpPr>
                <p:cNvPr id="311" name="Oval 310"/>
                <p:cNvSpPr/>
                <p:nvPr/>
              </p:nvSpPr>
              <p:spPr>
                <a:xfrm>
                  <a:off x="1501819" y="4049582"/>
                  <a:ext cx="532616" cy="237683"/>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309" name="Freeform 36"/>
              <p:cNvSpPr>
                <a:spLocks/>
              </p:cNvSpPr>
              <p:nvPr/>
            </p:nvSpPr>
            <p:spPr bwMode="auto">
              <a:xfrm rot="4500000">
                <a:off x="3837481" y="2724921"/>
                <a:ext cx="233588" cy="237872"/>
              </a:xfrm>
              <a:custGeom>
                <a:avLst/>
                <a:gdLst/>
                <a:ahLst/>
                <a:cxnLst>
                  <a:cxn ang="0">
                    <a:pos x="769" y="780"/>
                  </a:cxn>
                  <a:cxn ang="0">
                    <a:pos x="103" y="291"/>
                  </a:cxn>
                  <a:cxn ang="0">
                    <a:pos x="0" y="313"/>
                  </a:cxn>
                  <a:cxn ang="0">
                    <a:pos x="212" y="0"/>
                  </a:cxn>
                  <a:cxn ang="0">
                    <a:pos x="400" y="313"/>
                  </a:cxn>
                  <a:cxn ang="0">
                    <a:pos x="297" y="291"/>
                  </a:cxn>
                  <a:cxn ang="0">
                    <a:pos x="770" y="780"/>
                  </a:cxn>
                </a:cxnLst>
                <a:rect l="0" t="0" r="r" b="b"/>
                <a:pathLst>
                  <a:path w="770" h="781">
                    <a:moveTo>
                      <a:pt x="769" y="780"/>
                    </a:moveTo>
                    <a:cubicBezTo>
                      <a:pt x="20" y="781"/>
                      <a:pt x="103" y="291"/>
                      <a:pt x="103" y="291"/>
                    </a:cubicBezTo>
                    <a:cubicBezTo>
                      <a:pt x="0" y="313"/>
                      <a:pt x="0" y="313"/>
                      <a:pt x="0" y="313"/>
                    </a:cubicBezTo>
                    <a:cubicBezTo>
                      <a:pt x="212" y="0"/>
                      <a:pt x="212" y="0"/>
                      <a:pt x="212" y="0"/>
                    </a:cubicBezTo>
                    <a:cubicBezTo>
                      <a:pt x="305" y="207"/>
                      <a:pt x="400" y="313"/>
                      <a:pt x="400" y="313"/>
                    </a:cubicBezTo>
                    <a:cubicBezTo>
                      <a:pt x="297" y="291"/>
                      <a:pt x="297" y="291"/>
                      <a:pt x="297" y="291"/>
                    </a:cubicBezTo>
                    <a:cubicBezTo>
                      <a:pt x="297" y="291"/>
                      <a:pt x="228" y="688"/>
                      <a:pt x="770" y="7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93" name="Group 292"/>
            <p:cNvGrpSpPr/>
            <p:nvPr/>
          </p:nvGrpSpPr>
          <p:grpSpPr>
            <a:xfrm>
              <a:off x="7878209" y="2779784"/>
              <a:ext cx="751197" cy="309128"/>
              <a:chOff x="3375167" y="2601492"/>
              <a:chExt cx="1182903" cy="486781"/>
            </a:xfrm>
            <a:solidFill>
              <a:schemeClr val="bg1"/>
            </a:solidFill>
          </p:grpSpPr>
          <p:sp>
            <p:nvSpPr>
              <p:cNvPr id="304" name="Freeform 30"/>
              <p:cNvSpPr>
                <a:spLocks noEditPoints="1"/>
              </p:cNvSpPr>
              <p:nvPr/>
            </p:nvSpPr>
            <p:spPr bwMode="auto">
              <a:xfrm>
                <a:off x="3375167" y="2601492"/>
                <a:ext cx="382565" cy="486781"/>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305" name="Freeform 30"/>
              <p:cNvSpPr>
                <a:spLocks noEditPoints="1"/>
              </p:cNvSpPr>
              <p:nvPr/>
            </p:nvSpPr>
            <p:spPr bwMode="auto">
              <a:xfrm>
                <a:off x="4175505" y="2601492"/>
                <a:ext cx="382565" cy="486781"/>
              </a:xfrm>
              <a:custGeom>
                <a:avLst/>
                <a:gdLst>
                  <a:gd name="T0" fmla="*/ 57 w 290"/>
                  <a:gd name="T1" fmla="*/ 95 h 369"/>
                  <a:gd name="T2" fmla="*/ 222 w 290"/>
                  <a:gd name="T3" fmla="*/ 95 h 369"/>
                  <a:gd name="T4" fmla="*/ 222 w 290"/>
                  <a:gd name="T5" fmla="*/ 108 h 369"/>
                  <a:gd name="T6" fmla="*/ 57 w 290"/>
                  <a:gd name="T7" fmla="*/ 108 h 369"/>
                  <a:gd name="T8" fmla="*/ 57 w 290"/>
                  <a:gd name="T9" fmla="*/ 95 h 369"/>
                  <a:gd name="T10" fmla="*/ 57 w 290"/>
                  <a:gd name="T11" fmla="*/ 150 h 369"/>
                  <a:gd name="T12" fmla="*/ 222 w 290"/>
                  <a:gd name="T13" fmla="*/ 150 h 369"/>
                  <a:gd name="T14" fmla="*/ 222 w 290"/>
                  <a:gd name="T15" fmla="*/ 139 h 369"/>
                  <a:gd name="T16" fmla="*/ 57 w 290"/>
                  <a:gd name="T17" fmla="*/ 139 h 369"/>
                  <a:gd name="T18" fmla="*/ 57 w 290"/>
                  <a:gd name="T19" fmla="*/ 150 h 369"/>
                  <a:gd name="T20" fmla="*/ 57 w 290"/>
                  <a:gd name="T21" fmla="*/ 194 h 369"/>
                  <a:gd name="T22" fmla="*/ 222 w 290"/>
                  <a:gd name="T23" fmla="*/ 194 h 369"/>
                  <a:gd name="T24" fmla="*/ 222 w 290"/>
                  <a:gd name="T25" fmla="*/ 181 h 369"/>
                  <a:gd name="T26" fmla="*/ 57 w 290"/>
                  <a:gd name="T27" fmla="*/ 181 h 369"/>
                  <a:gd name="T28" fmla="*/ 57 w 290"/>
                  <a:gd name="T29" fmla="*/ 194 h 369"/>
                  <a:gd name="T30" fmla="*/ 57 w 290"/>
                  <a:gd name="T31" fmla="*/ 236 h 369"/>
                  <a:gd name="T32" fmla="*/ 222 w 290"/>
                  <a:gd name="T33" fmla="*/ 236 h 369"/>
                  <a:gd name="T34" fmla="*/ 222 w 290"/>
                  <a:gd name="T35" fmla="*/ 223 h 369"/>
                  <a:gd name="T36" fmla="*/ 57 w 290"/>
                  <a:gd name="T37" fmla="*/ 223 h 369"/>
                  <a:gd name="T38" fmla="*/ 57 w 290"/>
                  <a:gd name="T39" fmla="*/ 236 h 369"/>
                  <a:gd name="T40" fmla="*/ 290 w 290"/>
                  <a:gd name="T41" fmla="*/ 90 h 369"/>
                  <a:gd name="T42" fmla="*/ 290 w 290"/>
                  <a:gd name="T43" fmla="*/ 369 h 369"/>
                  <a:gd name="T44" fmla="*/ 0 w 290"/>
                  <a:gd name="T45" fmla="*/ 369 h 369"/>
                  <a:gd name="T46" fmla="*/ 0 w 290"/>
                  <a:gd name="T47" fmla="*/ 1 h 369"/>
                  <a:gd name="T48" fmla="*/ 216 w 290"/>
                  <a:gd name="T49" fmla="*/ 1 h 369"/>
                  <a:gd name="T50" fmla="*/ 216 w 290"/>
                  <a:gd name="T51" fmla="*/ 0 h 369"/>
                  <a:gd name="T52" fmla="*/ 290 w 290"/>
                  <a:gd name="T53" fmla="*/ 90 h 369"/>
                  <a:gd name="T54" fmla="*/ 271 w 290"/>
                  <a:gd name="T55" fmla="*/ 79 h 369"/>
                  <a:gd name="T56" fmla="*/ 214 w 290"/>
                  <a:gd name="T57" fmla="*/ 79 h 369"/>
                  <a:gd name="T58" fmla="*/ 216 w 290"/>
                  <a:gd name="T59" fmla="*/ 21 h 369"/>
                  <a:gd name="T60" fmla="*/ 20 w 290"/>
                  <a:gd name="T61" fmla="*/ 21 h 369"/>
                  <a:gd name="T62" fmla="*/ 20 w 290"/>
                  <a:gd name="T63" fmla="*/ 349 h 369"/>
                  <a:gd name="T64" fmla="*/ 271 w 290"/>
                  <a:gd name="T65" fmla="*/ 349 h 369"/>
                  <a:gd name="T66" fmla="*/ 271 w 290"/>
                  <a:gd name="T67" fmla="*/ 7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0" h="369">
                    <a:moveTo>
                      <a:pt x="57" y="95"/>
                    </a:moveTo>
                    <a:lnTo>
                      <a:pt x="222" y="95"/>
                    </a:lnTo>
                    <a:lnTo>
                      <a:pt x="222" y="108"/>
                    </a:lnTo>
                    <a:lnTo>
                      <a:pt x="57" y="108"/>
                    </a:lnTo>
                    <a:lnTo>
                      <a:pt x="57" y="95"/>
                    </a:lnTo>
                    <a:close/>
                    <a:moveTo>
                      <a:pt x="57" y="150"/>
                    </a:moveTo>
                    <a:lnTo>
                      <a:pt x="222" y="150"/>
                    </a:lnTo>
                    <a:lnTo>
                      <a:pt x="222" y="139"/>
                    </a:lnTo>
                    <a:lnTo>
                      <a:pt x="57" y="139"/>
                    </a:lnTo>
                    <a:lnTo>
                      <a:pt x="57" y="150"/>
                    </a:lnTo>
                    <a:close/>
                    <a:moveTo>
                      <a:pt x="57" y="194"/>
                    </a:moveTo>
                    <a:lnTo>
                      <a:pt x="222" y="194"/>
                    </a:lnTo>
                    <a:lnTo>
                      <a:pt x="222" y="181"/>
                    </a:lnTo>
                    <a:lnTo>
                      <a:pt x="57" y="181"/>
                    </a:lnTo>
                    <a:lnTo>
                      <a:pt x="57" y="194"/>
                    </a:lnTo>
                    <a:close/>
                    <a:moveTo>
                      <a:pt x="57" y="236"/>
                    </a:moveTo>
                    <a:lnTo>
                      <a:pt x="222" y="236"/>
                    </a:lnTo>
                    <a:lnTo>
                      <a:pt x="222" y="223"/>
                    </a:lnTo>
                    <a:lnTo>
                      <a:pt x="57" y="223"/>
                    </a:lnTo>
                    <a:lnTo>
                      <a:pt x="57" y="236"/>
                    </a:lnTo>
                    <a:close/>
                    <a:moveTo>
                      <a:pt x="290" y="90"/>
                    </a:moveTo>
                    <a:lnTo>
                      <a:pt x="290" y="369"/>
                    </a:lnTo>
                    <a:lnTo>
                      <a:pt x="0" y="369"/>
                    </a:lnTo>
                    <a:lnTo>
                      <a:pt x="0" y="1"/>
                    </a:lnTo>
                    <a:lnTo>
                      <a:pt x="216" y="1"/>
                    </a:lnTo>
                    <a:lnTo>
                      <a:pt x="216" y="0"/>
                    </a:lnTo>
                    <a:lnTo>
                      <a:pt x="290" y="90"/>
                    </a:lnTo>
                    <a:close/>
                    <a:moveTo>
                      <a:pt x="271" y="79"/>
                    </a:moveTo>
                    <a:lnTo>
                      <a:pt x="214" y="79"/>
                    </a:lnTo>
                    <a:lnTo>
                      <a:pt x="216" y="21"/>
                    </a:lnTo>
                    <a:lnTo>
                      <a:pt x="20" y="21"/>
                    </a:lnTo>
                    <a:lnTo>
                      <a:pt x="20" y="349"/>
                    </a:lnTo>
                    <a:lnTo>
                      <a:pt x="271" y="349"/>
                    </a:lnTo>
                    <a:lnTo>
                      <a:pt x="271" y="79"/>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306" name="Freeform 26"/>
              <p:cNvSpPr>
                <a:spLocks/>
              </p:cNvSpPr>
              <p:nvPr/>
            </p:nvSpPr>
            <p:spPr bwMode="auto">
              <a:xfrm>
                <a:off x="4018456" y="2738982"/>
                <a:ext cx="102583" cy="184795"/>
              </a:xfrm>
              <a:custGeom>
                <a:avLst/>
                <a:gdLst>
                  <a:gd name="T0" fmla="*/ 66 w 68"/>
                  <a:gd name="T1" fmla="*/ 57 h 123"/>
                  <a:gd name="T2" fmla="*/ 12 w 68"/>
                  <a:gd name="T3" fmla="*/ 2 h 123"/>
                  <a:gd name="T4" fmla="*/ 4 w 68"/>
                  <a:gd name="T5" fmla="*/ 1 h 123"/>
                  <a:gd name="T6" fmla="*/ 0 w 68"/>
                  <a:gd name="T7" fmla="*/ 7 h 123"/>
                  <a:gd name="T8" fmla="*/ 0 w 68"/>
                  <a:gd name="T9" fmla="*/ 116 h 123"/>
                  <a:gd name="T10" fmla="*/ 4 w 68"/>
                  <a:gd name="T11" fmla="*/ 123 h 123"/>
                  <a:gd name="T12" fmla="*/ 7 w 68"/>
                  <a:gd name="T13" fmla="*/ 123 h 123"/>
                  <a:gd name="T14" fmla="*/ 12 w 68"/>
                  <a:gd name="T15" fmla="*/ 121 h 123"/>
                  <a:gd name="T16" fmla="*/ 66 w 68"/>
                  <a:gd name="T17" fmla="*/ 66 h 123"/>
                  <a:gd name="T18" fmla="*/ 68 w 68"/>
                  <a:gd name="T19" fmla="*/ 62 h 123"/>
                  <a:gd name="T20" fmla="*/ 66 w 68"/>
                  <a:gd name="T21" fmla="*/ 5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23">
                    <a:moveTo>
                      <a:pt x="66" y="57"/>
                    </a:moveTo>
                    <a:cubicBezTo>
                      <a:pt x="12" y="2"/>
                      <a:pt x="12" y="2"/>
                      <a:pt x="12" y="2"/>
                    </a:cubicBezTo>
                    <a:cubicBezTo>
                      <a:pt x="10" y="0"/>
                      <a:pt x="7" y="0"/>
                      <a:pt x="4" y="1"/>
                    </a:cubicBezTo>
                    <a:cubicBezTo>
                      <a:pt x="2" y="2"/>
                      <a:pt x="0" y="4"/>
                      <a:pt x="0" y="7"/>
                    </a:cubicBezTo>
                    <a:cubicBezTo>
                      <a:pt x="0" y="116"/>
                      <a:pt x="0" y="116"/>
                      <a:pt x="0" y="116"/>
                    </a:cubicBezTo>
                    <a:cubicBezTo>
                      <a:pt x="0" y="119"/>
                      <a:pt x="2" y="122"/>
                      <a:pt x="4" y="123"/>
                    </a:cubicBezTo>
                    <a:cubicBezTo>
                      <a:pt x="5" y="123"/>
                      <a:pt x="6" y="123"/>
                      <a:pt x="7" y="123"/>
                    </a:cubicBezTo>
                    <a:cubicBezTo>
                      <a:pt x="9" y="123"/>
                      <a:pt x="10" y="123"/>
                      <a:pt x="12" y="121"/>
                    </a:cubicBezTo>
                    <a:cubicBezTo>
                      <a:pt x="66" y="66"/>
                      <a:pt x="66" y="66"/>
                      <a:pt x="66" y="66"/>
                    </a:cubicBezTo>
                    <a:cubicBezTo>
                      <a:pt x="68" y="65"/>
                      <a:pt x="68" y="63"/>
                      <a:pt x="68" y="62"/>
                    </a:cubicBezTo>
                    <a:cubicBezTo>
                      <a:pt x="68" y="60"/>
                      <a:pt x="68" y="58"/>
                      <a:pt x="66" y="5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307" name="Freeform 26"/>
              <p:cNvSpPr>
                <a:spLocks/>
              </p:cNvSpPr>
              <p:nvPr/>
            </p:nvSpPr>
            <p:spPr bwMode="auto">
              <a:xfrm flipH="1">
                <a:off x="3810893" y="2735897"/>
                <a:ext cx="102583" cy="184795"/>
              </a:xfrm>
              <a:custGeom>
                <a:avLst/>
                <a:gdLst>
                  <a:gd name="T0" fmla="*/ 66 w 68"/>
                  <a:gd name="T1" fmla="*/ 57 h 123"/>
                  <a:gd name="T2" fmla="*/ 12 w 68"/>
                  <a:gd name="T3" fmla="*/ 2 h 123"/>
                  <a:gd name="T4" fmla="*/ 4 w 68"/>
                  <a:gd name="T5" fmla="*/ 1 h 123"/>
                  <a:gd name="T6" fmla="*/ 0 w 68"/>
                  <a:gd name="T7" fmla="*/ 7 h 123"/>
                  <a:gd name="T8" fmla="*/ 0 w 68"/>
                  <a:gd name="T9" fmla="*/ 116 h 123"/>
                  <a:gd name="T10" fmla="*/ 4 w 68"/>
                  <a:gd name="T11" fmla="*/ 123 h 123"/>
                  <a:gd name="T12" fmla="*/ 7 w 68"/>
                  <a:gd name="T13" fmla="*/ 123 h 123"/>
                  <a:gd name="T14" fmla="*/ 12 w 68"/>
                  <a:gd name="T15" fmla="*/ 121 h 123"/>
                  <a:gd name="T16" fmla="*/ 66 w 68"/>
                  <a:gd name="T17" fmla="*/ 66 h 123"/>
                  <a:gd name="T18" fmla="*/ 68 w 68"/>
                  <a:gd name="T19" fmla="*/ 62 h 123"/>
                  <a:gd name="T20" fmla="*/ 66 w 68"/>
                  <a:gd name="T21" fmla="*/ 5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23">
                    <a:moveTo>
                      <a:pt x="66" y="57"/>
                    </a:moveTo>
                    <a:cubicBezTo>
                      <a:pt x="12" y="2"/>
                      <a:pt x="12" y="2"/>
                      <a:pt x="12" y="2"/>
                    </a:cubicBezTo>
                    <a:cubicBezTo>
                      <a:pt x="10" y="0"/>
                      <a:pt x="7" y="0"/>
                      <a:pt x="4" y="1"/>
                    </a:cubicBezTo>
                    <a:cubicBezTo>
                      <a:pt x="2" y="2"/>
                      <a:pt x="0" y="4"/>
                      <a:pt x="0" y="7"/>
                    </a:cubicBezTo>
                    <a:cubicBezTo>
                      <a:pt x="0" y="116"/>
                      <a:pt x="0" y="116"/>
                      <a:pt x="0" y="116"/>
                    </a:cubicBezTo>
                    <a:cubicBezTo>
                      <a:pt x="0" y="119"/>
                      <a:pt x="2" y="122"/>
                      <a:pt x="4" y="123"/>
                    </a:cubicBezTo>
                    <a:cubicBezTo>
                      <a:pt x="5" y="123"/>
                      <a:pt x="6" y="123"/>
                      <a:pt x="7" y="123"/>
                    </a:cubicBezTo>
                    <a:cubicBezTo>
                      <a:pt x="9" y="123"/>
                      <a:pt x="10" y="123"/>
                      <a:pt x="12" y="121"/>
                    </a:cubicBezTo>
                    <a:cubicBezTo>
                      <a:pt x="66" y="66"/>
                      <a:pt x="66" y="66"/>
                      <a:pt x="66" y="66"/>
                    </a:cubicBezTo>
                    <a:cubicBezTo>
                      <a:pt x="68" y="65"/>
                      <a:pt x="68" y="63"/>
                      <a:pt x="68" y="62"/>
                    </a:cubicBezTo>
                    <a:cubicBezTo>
                      <a:pt x="68" y="60"/>
                      <a:pt x="68" y="58"/>
                      <a:pt x="66" y="5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94" name="Group 293"/>
            <p:cNvGrpSpPr/>
            <p:nvPr/>
          </p:nvGrpSpPr>
          <p:grpSpPr>
            <a:xfrm>
              <a:off x="3631377" y="2766690"/>
              <a:ext cx="222743" cy="437076"/>
              <a:chOff x="403787" y="3030024"/>
              <a:chExt cx="196753" cy="386078"/>
            </a:xfrm>
          </p:grpSpPr>
          <p:grpSp>
            <p:nvGrpSpPr>
              <p:cNvPr id="300" name="Group 299"/>
              <p:cNvGrpSpPr/>
              <p:nvPr/>
            </p:nvGrpSpPr>
            <p:grpSpPr>
              <a:xfrm>
                <a:off x="403787" y="3147207"/>
                <a:ext cx="196753" cy="268895"/>
                <a:chOff x="1447438" y="3993203"/>
                <a:chExt cx="656000" cy="1195540"/>
              </a:xfrm>
            </p:grpSpPr>
            <p:sp>
              <p:nvSpPr>
                <p:cNvPr id="302" name="Freeform 301"/>
                <p:cNvSpPr/>
                <p:nvPr/>
              </p:nvSpPr>
              <p:spPr>
                <a:xfrm>
                  <a:off x="1447438" y="3993203"/>
                  <a:ext cx="656000" cy="1195540"/>
                </a:xfrm>
                <a:custGeom>
                  <a:avLst/>
                  <a:gdLst>
                    <a:gd name="connsiteX0" fmla="*/ 328000 w 656000"/>
                    <a:gd name="connsiteY0" fmla="*/ 0 h 1195540"/>
                    <a:gd name="connsiteX1" fmla="*/ 649336 w 656000"/>
                    <a:gd name="connsiteY1" fmla="*/ 112180 h 1195540"/>
                    <a:gd name="connsiteX2" fmla="*/ 655412 w 656000"/>
                    <a:gd name="connsiteY2" fmla="*/ 137993 h 1195540"/>
                    <a:gd name="connsiteX3" fmla="*/ 656000 w 656000"/>
                    <a:gd name="connsiteY3" fmla="*/ 137993 h 1195540"/>
                    <a:gd name="connsiteX4" fmla="*/ 656000 w 656000"/>
                    <a:gd name="connsiteY4" fmla="*/ 140494 h 1195540"/>
                    <a:gd name="connsiteX5" fmla="*/ 656000 w 656000"/>
                    <a:gd name="connsiteY5" fmla="*/ 1055046 h 1195540"/>
                    <a:gd name="connsiteX6" fmla="*/ 328000 w 656000"/>
                    <a:gd name="connsiteY6" fmla="*/ 1195540 h 1195540"/>
                    <a:gd name="connsiteX7" fmla="*/ 0 w 656000"/>
                    <a:gd name="connsiteY7" fmla="*/ 1055046 h 1195540"/>
                    <a:gd name="connsiteX8" fmla="*/ 0 w 656000"/>
                    <a:gd name="connsiteY8" fmla="*/ 140494 h 1195540"/>
                    <a:gd name="connsiteX9" fmla="*/ 0 w 656000"/>
                    <a:gd name="connsiteY9" fmla="*/ 137993 h 1195540"/>
                    <a:gd name="connsiteX10" fmla="*/ 589 w 656000"/>
                    <a:gd name="connsiteY10" fmla="*/ 137993 h 1195540"/>
                    <a:gd name="connsiteX11" fmla="*/ 6664 w 656000"/>
                    <a:gd name="connsiteY11" fmla="*/ 112180 h 1195540"/>
                    <a:gd name="connsiteX12" fmla="*/ 328000 w 656000"/>
                    <a:gd name="connsiteY12" fmla="*/ 0 h 11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000" h="1195540">
                      <a:moveTo>
                        <a:pt x="328000" y="0"/>
                      </a:moveTo>
                      <a:cubicBezTo>
                        <a:pt x="486505" y="0"/>
                        <a:pt x="618751" y="48159"/>
                        <a:pt x="649336" y="112180"/>
                      </a:cubicBezTo>
                      <a:lnTo>
                        <a:pt x="655412" y="137993"/>
                      </a:lnTo>
                      <a:lnTo>
                        <a:pt x="656000" y="137993"/>
                      </a:lnTo>
                      <a:lnTo>
                        <a:pt x="656000" y="140494"/>
                      </a:lnTo>
                      <a:lnTo>
                        <a:pt x="656000" y="1055046"/>
                      </a:lnTo>
                      <a:cubicBezTo>
                        <a:pt x="656000" y="1132639"/>
                        <a:pt x="509149" y="1195540"/>
                        <a:pt x="328000" y="1195540"/>
                      </a:cubicBezTo>
                      <a:cubicBezTo>
                        <a:pt x="146851" y="1195540"/>
                        <a:pt x="0" y="1132639"/>
                        <a:pt x="0" y="1055046"/>
                      </a:cubicBezTo>
                      <a:lnTo>
                        <a:pt x="0" y="140494"/>
                      </a:lnTo>
                      <a:lnTo>
                        <a:pt x="0" y="137993"/>
                      </a:lnTo>
                      <a:lnTo>
                        <a:pt x="589" y="137993"/>
                      </a:lnTo>
                      <a:lnTo>
                        <a:pt x="6664" y="112180"/>
                      </a:lnTo>
                      <a:cubicBezTo>
                        <a:pt x="37249" y="48159"/>
                        <a:pt x="169495" y="0"/>
                        <a:pt x="328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egoe UI"/>
                    <a:ea typeface="+mn-ea"/>
                    <a:cs typeface="+mn-cs"/>
                  </a:endParaRPr>
                </a:p>
              </p:txBody>
            </p:sp>
            <p:sp>
              <p:nvSpPr>
                <p:cNvPr id="303" name="Oval 302"/>
                <p:cNvSpPr/>
                <p:nvPr/>
              </p:nvSpPr>
              <p:spPr>
                <a:xfrm>
                  <a:off x="1501819" y="4049582"/>
                  <a:ext cx="532616" cy="237683"/>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egoe UI"/>
                    <a:ea typeface="+mn-ea"/>
                    <a:cs typeface="+mn-cs"/>
                  </a:endParaRPr>
                </a:p>
              </p:txBody>
            </p:sp>
          </p:grpSp>
          <p:sp>
            <p:nvSpPr>
              <p:cNvPr id="301" name="Down Arrow 300"/>
              <p:cNvSpPr/>
              <p:nvPr/>
            </p:nvSpPr>
            <p:spPr bwMode="auto">
              <a:xfrm>
                <a:off x="421948" y="3030024"/>
                <a:ext cx="156044" cy="159434"/>
              </a:xfrm>
              <a:prstGeom prst="downArrow">
                <a:avLst>
                  <a:gd name="adj1" fmla="val 34740"/>
                  <a:gd name="adj2"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95" name="Group 150"/>
            <p:cNvGrpSpPr>
              <a:grpSpLocks noChangeAspect="1"/>
            </p:cNvGrpSpPr>
            <p:nvPr/>
          </p:nvGrpSpPr>
          <p:grpSpPr bwMode="auto">
            <a:xfrm>
              <a:off x="9975303" y="2762646"/>
              <a:ext cx="531758" cy="333987"/>
              <a:chOff x="3372" y="1868"/>
              <a:chExt cx="933" cy="586"/>
            </a:xfrm>
            <a:solidFill>
              <a:schemeClr val="bg1"/>
            </a:solidFill>
          </p:grpSpPr>
          <p:sp>
            <p:nvSpPr>
              <p:cNvPr id="296" name="Freeform 151"/>
              <p:cNvSpPr>
                <a:spLocks/>
              </p:cNvSpPr>
              <p:nvPr/>
            </p:nvSpPr>
            <p:spPr bwMode="auto">
              <a:xfrm>
                <a:off x="3372" y="1994"/>
                <a:ext cx="933" cy="335"/>
              </a:xfrm>
              <a:custGeom>
                <a:avLst/>
                <a:gdLst>
                  <a:gd name="T0" fmla="*/ 273 w 395"/>
                  <a:gd name="T1" fmla="*/ 1 h 142"/>
                  <a:gd name="T2" fmla="*/ 277 w 395"/>
                  <a:gd name="T3" fmla="*/ 6 h 142"/>
                  <a:gd name="T4" fmla="*/ 290 w 395"/>
                  <a:gd name="T5" fmla="*/ 20 h 142"/>
                  <a:gd name="T6" fmla="*/ 376 w 395"/>
                  <a:gd name="T7" fmla="*/ 68 h 142"/>
                  <a:gd name="T8" fmla="*/ 197 w 395"/>
                  <a:gd name="T9" fmla="*/ 123 h 142"/>
                  <a:gd name="T10" fmla="*/ 18 w 395"/>
                  <a:gd name="T11" fmla="*/ 68 h 142"/>
                  <a:gd name="T12" fmla="*/ 112 w 395"/>
                  <a:gd name="T13" fmla="*/ 19 h 142"/>
                  <a:gd name="T14" fmla="*/ 112 w 395"/>
                  <a:gd name="T15" fmla="*/ 0 h 142"/>
                  <a:gd name="T16" fmla="*/ 0 w 395"/>
                  <a:gd name="T17" fmla="*/ 68 h 142"/>
                  <a:gd name="T18" fmla="*/ 197 w 395"/>
                  <a:gd name="T19" fmla="*/ 142 h 142"/>
                  <a:gd name="T20" fmla="*/ 395 w 395"/>
                  <a:gd name="T21" fmla="*/ 68 h 142"/>
                  <a:gd name="T22" fmla="*/ 273 w 395"/>
                  <a:gd name="T2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5" h="142">
                    <a:moveTo>
                      <a:pt x="273" y="1"/>
                    </a:moveTo>
                    <a:cubicBezTo>
                      <a:pt x="277" y="6"/>
                      <a:pt x="277" y="6"/>
                      <a:pt x="277" y="6"/>
                    </a:cubicBezTo>
                    <a:cubicBezTo>
                      <a:pt x="290" y="20"/>
                      <a:pt x="290" y="20"/>
                      <a:pt x="290" y="20"/>
                    </a:cubicBezTo>
                    <a:cubicBezTo>
                      <a:pt x="343" y="31"/>
                      <a:pt x="376" y="49"/>
                      <a:pt x="376" y="68"/>
                    </a:cubicBezTo>
                    <a:cubicBezTo>
                      <a:pt x="376" y="94"/>
                      <a:pt x="303" y="123"/>
                      <a:pt x="197" y="123"/>
                    </a:cubicBezTo>
                    <a:cubicBezTo>
                      <a:pt x="92" y="123"/>
                      <a:pt x="18" y="94"/>
                      <a:pt x="18" y="68"/>
                    </a:cubicBezTo>
                    <a:cubicBezTo>
                      <a:pt x="18" y="48"/>
                      <a:pt x="56" y="29"/>
                      <a:pt x="112" y="19"/>
                    </a:cubicBezTo>
                    <a:cubicBezTo>
                      <a:pt x="112" y="0"/>
                      <a:pt x="112" y="0"/>
                      <a:pt x="112" y="0"/>
                    </a:cubicBezTo>
                    <a:cubicBezTo>
                      <a:pt x="42" y="12"/>
                      <a:pt x="0" y="37"/>
                      <a:pt x="0" y="68"/>
                    </a:cubicBezTo>
                    <a:cubicBezTo>
                      <a:pt x="0" y="116"/>
                      <a:pt x="102" y="142"/>
                      <a:pt x="197" y="142"/>
                    </a:cubicBezTo>
                    <a:cubicBezTo>
                      <a:pt x="293" y="142"/>
                      <a:pt x="395" y="116"/>
                      <a:pt x="395" y="68"/>
                    </a:cubicBezTo>
                    <a:cubicBezTo>
                      <a:pt x="395" y="34"/>
                      <a:pt x="332" y="12"/>
                      <a:pt x="2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297" name="Freeform 152"/>
              <p:cNvSpPr>
                <a:spLocks/>
              </p:cNvSpPr>
              <p:nvPr/>
            </p:nvSpPr>
            <p:spPr bwMode="auto">
              <a:xfrm>
                <a:off x="3627" y="2353"/>
                <a:ext cx="470" cy="101"/>
              </a:xfrm>
              <a:custGeom>
                <a:avLst/>
                <a:gdLst>
                  <a:gd name="T0" fmla="*/ 89 w 199"/>
                  <a:gd name="T1" fmla="*/ 12 h 43"/>
                  <a:gd name="T2" fmla="*/ 0 w 199"/>
                  <a:gd name="T3" fmla="*/ 4 h 43"/>
                  <a:gd name="T4" fmla="*/ 0 w 199"/>
                  <a:gd name="T5" fmla="*/ 19 h 43"/>
                  <a:gd name="T6" fmla="*/ 24 w 199"/>
                  <a:gd name="T7" fmla="*/ 43 h 43"/>
                  <a:gd name="T8" fmla="*/ 175 w 199"/>
                  <a:gd name="T9" fmla="*/ 43 h 43"/>
                  <a:gd name="T10" fmla="*/ 199 w 199"/>
                  <a:gd name="T11" fmla="*/ 19 h 43"/>
                  <a:gd name="T12" fmla="*/ 199 w 199"/>
                  <a:gd name="T13" fmla="*/ 0 h 43"/>
                  <a:gd name="T14" fmla="*/ 89 w 199"/>
                  <a:gd name="T15" fmla="*/ 1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43">
                    <a:moveTo>
                      <a:pt x="89" y="12"/>
                    </a:moveTo>
                    <a:cubicBezTo>
                      <a:pt x="59" y="12"/>
                      <a:pt x="28" y="9"/>
                      <a:pt x="0" y="4"/>
                    </a:cubicBezTo>
                    <a:cubicBezTo>
                      <a:pt x="0" y="19"/>
                      <a:pt x="0" y="19"/>
                      <a:pt x="0" y="19"/>
                    </a:cubicBezTo>
                    <a:cubicBezTo>
                      <a:pt x="0" y="31"/>
                      <a:pt x="12" y="43"/>
                      <a:pt x="24" y="43"/>
                    </a:cubicBezTo>
                    <a:cubicBezTo>
                      <a:pt x="175" y="43"/>
                      <a:pt x="175" y="43"/>
                      <a:pt x="175" y="43"/>
                    </a:cubicBezTo>
                    <a:cubicBezTo>
                      <a:pt x="187" y="43"/>
                      <a:pt x="199" y="31"/>
                      <a:pt x="199" y="19"/>
                    </a:cubicBezTo>
                    <a:cubicBezTo>
                      <a:pt x="199" y="13"/>
                      <a:pt x="199" y="6"/>
                      <a:pt x="199" y="0"/>
                    </a:cubicBezTo>
                    <a:cubicBezTo>
                      <a:pt x="166" y="8"/>
                      <a:pt x="128" y="12"/>
                      <a:pt x="8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298" name="Freeform 153"/>
              <p:cNvSpPr>
                <a:spLocks/>
              </p:cNvSpPr>
              <p:nvPr/>
            </p:nvSpPr>
            <p:spPr bwMode="auto">
              <a:xfrm>
                <a:off x="3627" y="2272"/>
                <a:ext cx="470" cy="40"/>
              </a:xfrm>
              <a:custGeom>
                <a:avLst/>
                <a:gdLst>
                  <a:gd name="T0" fmla="*/ 89 w 199"/>
                  <a:gd name="T1" fmla="*/ 12 h 17"/>
                  <a:gd name="T2" fmla="*/ 0 w 199"/>
                  <a:gd name="T3" fmla="*/ 4 h 17"/>
                  <a:gd name="T4" fmla="*/ 0 w 199"/>
                  <a:gd name="T5" fmla="*/ 9 h 17"/>
                  <a:gd name="T6" fmla="*/ 89 w 199"/>
                  <a:gd name="T7" fmla="*/ 17 h 17"/>
                  <a:gd name="T8" fmla="*/ 199 w 199"/>
                  <a:gd name="T9" fmla="*/ 5 h 17"/>
                  <a:gd name="T10" fmla="*/ 199 w 199"/>
                  <a:gd name="T11" fmla="*/ 0 h 17"/>
                  <a:gd name="T12" fmla="*/ 89 w 199"/>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199" h="17">
                    <a:moveTo>
                      <a:pt x="89" y="12"/>
                    </a:moveTo>
                    <a:cubicBezTo>
                      <a:pt x="57" y="12"/>
                      <a:pt x="26" y="9"/>
                      <a:pt x="0" y="4"/>
                    </a:cubicBezTo>
                    <a:cubicBezTo>
                      <a:pt x="0" y="6"/>
                      <a:pt x="0" y="8"/>
                      <a:pt x="0" y="9"/>
                    </a:cubicBezTo>
                    <a:cubicBezTo>
                      <a:pt x="28" y="14"/>
                      <a:pt x="59" y="17"/>
                      <a:pt x="89" y="17"/>
                    </a:cubicBezTo>
                    <a:cubicBezTo>
                      <a:pt x="128" y="17"/>
                      <a:pt x="167" y="13"/>
                      <a:pt x="199" y="5"/>
                    </a:cubicBezTo>
                    <a:cubicBezTo>
                      <a:pt x="199" y="3"/>
                      <a:pt x="199" y="2"/>
                      <a:pt x="199" y="0"/>
                    </a:cubicBezTo>
                    <a:cubicBezTo>
                      <a:pt x="168" y="8"/>
                      <a:pt x="131" y="12"/>
                      <a:pt x="8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299" name="Freeform 154"/>
              <p:cNvSpPr>
                <a:spLocks noEditPoints="1"/>
              </p:cNvSpPr>
              <p:nvPr/>
            </p:nvSpPr>
            <p:spPr bwMode="auto">
              <a:xfrm>
                <a:off x="3627" y="1868"/>
                <a:ext cx="470" cy="366"/>
              </a:xfrm>
              <a:custGeom>
                <a:avLst/>
                <a:gdLst>
                  <a:gd name="T0" fmla="*/ 0 w 199"/>
                  <a:gd name="T1" fmla="*/ 146 h 155"/>
                  <a:gd name="T2" fmla="*/ 89 w 199"/>
                  <a:gd name="T3" fmla="*/ 155 h 155"/>
                  <a:gd name="T4" fmla="*/ 199 w 199"/>
                  <a:gd name="T5" fmla="*/ 142 h 155"/>
                  <a:gd name="T6" fmla="*/ 199 w 199"/>
                  <a:gd name="T7" fmla="*/ 84 h 155"/>
                  <a:gd name="T8" fmla="*/ 191 w 199"/>
                  <a:gd name="T9" fmla="*/ 68 h 155"/>
                  <a:gd name="T10" fmla="*/ 131 w 199"/>
                  <a:gd name="T11" fmla="*/ 8 h 155"/>
                  <a:gd name="T12" fmla="*/ 111 w 199"/>
                  <a:gd name="T13" fmla="*/ 0 h 155"/>
                  <a:gd name="T14" fmla="*/ 24 w 199"/>
                  <a:gd name="T15" fmla="*/ 0 h 155"/>
                  <a:gd name="T16" fmla="*/ 0 w 199"/>
                  <a:gd name="T17" fmla="*/ 20 h 155"/>
                  <a:gd name="T18" fmla="*/ 0 w 199"/>
                  <a:gd name="T19" fmla="*/ 32 h 155"/>
                  <a:gd name="T20" fmla="*/ 0 w 199"/>
                  <a:gd name="T21" fmla="*/ 146 h 155"/>
                  <a:gd name="T22" fmla="*/ 111 w 199"/>
                  <a:gd name="T23" fmla="*/ 20 h 155"/>
                  <a:gd name="T24" fmla="*/ 175 w 199"/>
                  <a:gd name="T25" fmla="*/ 84 h 155"/>
                  <a:gd name="T26" fmla="*/ 111 w 199"/>
                  <a:gd name="T27" fmla="*/ 84 h 155"/>
                  <a:gd name="T28" fmla="*/ 111 w 199"/>
                  <a:gd name="T29"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155">
                    <a:moveTo>
                      <a:pt x="0" y="146"/>
                    </a:moveTo>
                    <a:cubicBezTo>
                      <a:pt x="24" y="151"/>
                      <a:pt x="54" y="155"/>
                      <a:pt x="89" y="155"/>
                    </a:cubicBezTo>
                    <a:cubicBezTo>
                      <a:pt x="136" y="155"/>
                      <a:pt x="173" y="149"/>
                      <a:pt x="199" y="142"/>
                    </a:cubicBezTo>
                    <a:cubicBezTo>
                      <a:pt x="199" y="84"/>
                      <a:pt x="199" y="84"/>
                      <a:pt x="199" y="84"/>
                    </a:cubicBezTo>
                    <a:cubicBezTo>
                      <a:pt x="199" y="84"/>
                      <a:pt x="198" y="73"/>
                      <a:pt x="191" y="68"/>
                    </a:cubicBezTo>
                    <a:cubicBezTo>
                      <a:pt x="131" y="8"/>
                      <a:pt x="131" y="8"/>
                      <a:pt x="131" y="8"/>
                    </a:cubicBezTo>
                    <a:cubicBezTo>
                      <a:pt x="124" y="0"/>
                      <a:pt x="119" y="0"/>
                      <a:pt x="111" y="0"/>
                    </a:cubicBezTo>
                    <a:cubicBezTo>
                      <a:pt x="24" y="0"/>
                      <a:pt x="24" y="0"/>
                      <a:pt x="24" y="0"/>
                    </a:cubicBezTo>
                    <a:cubicBezTo>
                      <a:pt x="12" y="0"/>
                      <a:pt x="0" y="8"/>
                      <a:pt x="0" y="20"/>
                    </a:cubicBezTo>
                    <a:cubicBezTo>
                      <a:pt x="0" y="24"/>
                      <a:pt x="0" y="28"/>
                      <a:pt x="0" y="32"/>
                    </a:cubicBezTo>
                    <a:cubicBezTo>
                      <a:pt x="0" y="32"/>
                      <a:pt x="0" y="132"/>
                      <a:pt x="0" y="146"/>
                    </a:cubicBezTo>
                    <a:close/>
                    <a:moveTo>
                      <a:pt x="111" y="20"/>
                    </a:moveTo>
                    <a:cubicBezTo>
                      <a:pt x="175" y="84"/>
                      <a:pt x="175" y="84"/>
                      <a:pt x="175" y="84"/>
                    </a:cubicBezTo>
                    <a:cubicBezTo>
                      <a:pt x="111" y="84"/>
                      <a:pt x="111" y="84"/>
                      <a:pt x="111" y="84"/>
                    </a:cubicBezTo>
                    <a:lnTo>
                      <a:pt x="111"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18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312" name="Group 311"/>
          <p:cNvGrpSpPr/>
          <p:nvPr/>
        </p:nvGrpSpPr>
        <p:grpSpPr>
          <a:xfrm>
            <a:off x="7844796" y="1666513"/>
            <a:ext cx="290830" cy="347390"/>
            <a:chOff x="10280016" y="4544833"/>
            <a:chExt cx="728879" cy="719102"/>
          </a:xfrm>
        </p:grpSpPr>
        <p:grpSp>
          <p:nvGrpSpPr>
            <p:cNvPr id="313" name="Group 312"/>
            <p:cNvGrpSpPr/>
            <p:nvPr/>
          </p:nvGrpSpPr>
          <p:grpSpPr bwMode="black">
            <a:xfrm>
              <a:off x="10280016" y="4544833"/>
              <a:ext cx="728879" cy="719102"/>
              <a:chOff x="2916435" y="3914152"/>
              <a:chExt cx="930763" cy="918513"/>
            </a:xfrm>
          </p:grpSpPr>
          <p:pic>
            <p:nvPicPr>
              <p:cNvPr id="315" name="Picture 31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bwMode="black">
              <a:xfrm rot="2614426" flipH="1">
                <a:off x="2916435" y="4302640"/>
                <a:ext cx="394555" cy="530025"/>
              </a:xfrm>
              <a:prstGeom prst="rect">
                <a:avLst/>
              </a:prstGeom>
            </p:spPr>
          </p:pic>
          <p:sp>
            <p:nvSpPr>
              <p:cNvPr id="316" name="Freeform 61"/>
              <p:cNvSpPr>
                <a:spLocks/>
              </p:cNvSpPr>
              <p:nvPr/>
            </p:nvSpPr>
            <p:spPr bwMode="black">
              <a:xfrm rot="10800000">
                <a:off x="3279998" y="3914152"/>
                <a:ext cx="567200"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27" tIns="45713" rIns="91427" bIns="45713" numCol="1" anchor="t" anchorCtr="0" compatLnSpc="1">
                <a:prstTxWarp prst="textNoShape">
                  <a:avLst/>
                </a:prstTxWarp>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Segoe UI"/>
                  <a:ea typeface="+mn-ea"/>
                  <a:cs typeface="+mn-cs"/>
                </a:endParaRPr>
              </a:p>
            </p:txBody>
          </p:sp>
        </p:grpSp>
        <p:sp>
          <p:nvSpPr>
            <p:cNvPr id="314" name="Freeform 313"/>
            <p:cNvSpPr/>
            <p:nvPr>
              <p:custDataLst>
                <p:tags r:id="rId1"/>
              </p:custDataLst>
            </p:nvPr>
          </p:nvSpPr>
          <p:spPr>
            <a:xfrm>
              <a:off x="10639372" y="4697517"/>
              <a:ext cx="294872" cy="301210"/>
            </a:xfrm>
            <a:custGeom>
              <a:avLst/>
              <a:gdLst/>
              <a:ahLst/>
              <a:cxnLst/>
              <a:rect l="l" t="t" r="r" b="b"/>
              <a:pathLst>
                <a:path w="1188720" h="1198117">
                  <a:moveTo>
                    <a:pt x="0" y="1179829"/>
                  </a:moveTo>
                  <a:lnTo>
                    <a:pt x="1188720" y="1179829"/>
                  </a:lnTo>
                  <a:lnTo>
                    <a:pt x="1188720" y="1198117"/>
                  </a:lnTo>
                  <a:lnTo>
                    <a:pt x="0" y="1198117"/>
                  </a:lnTo>
                  <a:close/>
                  <a:moveTo>
                    <a:pt x="85725" y="629228"/>
                  </a:moveTo>
                  <a:lnTo>
                    <a:pt x="228600" y="629228"/>
                  </a:lnTo>
                  <a:lnTo>
                    <a:pt x="228600" y="1174749"/>
                  </a:lnTo>
                  <a:lnTo>
                    <a:pt x="85725" y="1174749"/>
                  </a:lnTo>
                  <a:close/>
                  <a:moveTo>
                    <a:pt x="160954" y="560521"/>
                  </a:moveTo>
                  <a:lnTo>
                    <a:pt x="134893" y="565433"/>
                  </a:lnTo>
                  <a:lnTo>
                    <a:pt x="135875" y="570646"/>
                  </a:lnTo>
                  <a:lnTo>
                    <a:pt x="161936" y="565734"/>
                  </a:lnTo>
                  <a:close/>
                  <a:moveTo>
                    <a:pt x="200045" y="527408"/>
                  </a:moveTo>
                  <a:lnTo>
                    <a:pt x="95801" y="547055"/>
                  </a:lnTo>
                  <a:lnTo>
                    <a:pt x="96784" y="552268"/>
                  </a:lnTo>
                  <a:lnTo>
                    <a:pt x="201028" y="532620"/>
                  </a:lnTo>
                  <a:close/>
                  <a:moveTo>
                    <a:pt x="193530" y="502890"/>
                  </a:moveTo>
                  <a:lnTo>
                    <a:pt x="102316" y="520082"/>
                  </a:lnTo>
                  <a:lnTo>
                    <a:pt x="103299" y="525294"/>
                  </a:lnTo>
                  <a:lnTo>
                    <a:pt x="194512" y="508102"/>
                  </a:lnTo>
                  <a:close/>
                  <a:moveTo>
                    <a:pt x="180500" y="479600"/>
                  </a:moveTo>
                  <a:lnTo>
                    <a:pt x="115347" y="491880"/>
                  </a:lnTo>
                  <a:lnTo>
                    <a:pt x="116329" y="497092"/>
                  </a:lnTo>
                  <a:lnTo>
                    <a:pt x="181482" y="484813"/>
                  </a:lnTo>
                  <a:close/>
                  <a:moveTo>
                    <a:pt x="378883" y="434974"/>
                  </a:moveTo>
                  <a:lnTo>
                    <a:pt x="521758" y="434974"/>
                  </a:lnTo>
                  <a:lnTo>
                    <a:pt x="521758" y="1174749"/>
                  </a:lnTo>
                  <a:lnTo>
                    <a:pt x="378883" y="1174749"/>
                  </a:lnTo>
                  <a:close/>
                  <a:moveTo>
                    <a:pt x="672041" y="225425"/>
                  </a:moveTo>
                  <a:lnTo>
                    <a:pt x="814916" y="225425"/>
                  </a:lnTo>
                  <a:lnTo>
                    <a:pt x="814916" y="1174749"/>
                  </a:lnTo>
                  <a:lnTo>
                    <a:pt x="672041" y="1174749"/>
                  </a:lnTo>
                  <a:close/>
                  <a:moveTo>
                    <a:pt x="144046" y="189143"/>
                  </a:moveTo>
                  <a:cubicBezTo>
                    <a:pt x="151107" y="189037"/>
                    <a:pt x="156647" y="189144"/>
                    <a:pt x="164251" y="190420"/>
                  </a:cubicBezTo>
                  <a:cubicBezTo>
                    <a:pt x="171855" y="191696"/>
                    <a:pt x="181740" y="194037"/>
                    <a:pt x="189670" y="196802"/>
                  </a:cubicBezTo>
                  <a:cubicBezTo>
                    <a:pt x="197599" y="199568"/>
                    <a:pt x="204877" y="202865"/>
                    <a:pt x="211830" y="207013"/>
                  </a:cubicBezTo>
                  <a:cubicBezTo>
                    <a:pt x="218782" y="211162"/>
                    <a:pt x="225516" y="216161"/>
                    <a:pt x="231382" y="221693"/>
                  </a:cubicBezTo>
                  <a:cubicBezTo>
                    <a:pt x="237248" y="227224"/>
                    <a:pt x="242679" y="233712"/>
                    <a:pt x="247025" y="240201"/>
                  </a:cubicBezTo>
                  <a:cubicBezTo>
                    <a:pt x="251370" y="246689"/>
                    <a:pt x="254411" y="253923"/>
                    <a:pt x="257453" y="260624"/>
                  </a:cubicBezTo>
                  <a:cubicBezTo>
                    <a:pt x="260495" y="267325"/>
                    <a:pt x="263319" y="273282"/>
                    <a:pt x="265274" y="280409"/>
                  </a:cubicBezTo>
                  <a:cubicBezTo>
                    <a:pt x="267230" y="287536"/>
                    <a:pt x="268967" y="295194"/>
                    <a:pt x="269185" y="303385"/>
                  </a:cubicBezTo>
                  <a:cubicBezTo>
                    <a:pt x="269402" y="311575"/>
                    <a:pt x="268641" y="320510"/>
                    <a:pt x="266578" y="329552"/>
                  </a:cubicBezTo>
                  <a:cubicBezTo>
                    <a:pt x="264514" y="338593"/>
                    <a:pt x="261146" y="347528"/>
                    <a:pt x="256801" y="357633"/>
                  </a:cubicBezTo>
                  <a:cubicBezTo>
                    <a:pt x="252456" y="367738"/>
                    <a:pt x="246373" y="378375"/>
                    <a:pt x="240507" y="390182"/>
                  </a:cubicBezTo>
                  <a:cubicBezTo>
                    <a:pt x="234641" y="401989"/>
                    <a:pt x="226277" y="418902"/>
                    <a:pt x="221606" y="428476"/>
                  </a:cubicBezTo>
                  <a:cubicBezTo>
                    <a:pt x="216935" y="438049"/>
                    <a:pt x="213568" y="443048"/>
                    <a:pt x="212481" y="447622"/>
                  </a:cubicBezTo>
                  <a:cubicBezTo>
                    <a:pt x="211395" y="452196"/>
                    <a:pt x="215414" y="453260"/>
                    <a:pt x="215088" y="455919"/>
                  </a:cubicBezTo>
                  <a:cubicBezTo>
                    <a:pt x="214762" y="458578"/>
                    <a:pt x="210743" y="461025"/>
                    <a:pt x="210526" y="463578"/>
                  </a:cubicBezTo>
                  <a:cubicBezTo>
                    <a:pt x="210309" y="466130"/>
                    <a:pt x="214219" y="467620"/>
                    <a:pt x="213785" y="471236"/>
                  </a:cubicBezTo>
                  <a:lnTo>
                    <a:pt x="207919" y="485277"/>
                  </a:lnTo>
                  <a:cubicBezTo>
                    <a:pt x="207267" y="489213"/>
                    <a:pt x="209005" y="491766"/>
                    <a:pt x="209874" y="494850"/>
                  </a:cubicBezTo>
                  <a:cubicBezTo>
                    <a:pt x="210743" y="497935"/>
                    <a:pt x="213567" y="499743"/>
                    <a:pt x="213133" y="503785"/>
                  </a:cubicBezTo>
                  <a:cubicBezTo>
                    <a:pt x="212698" y="507827"/>
                    <a:pt x="207158" y="514954"/>
                    <a:pt x="207267" y="519102"/>
                  </a:cubicBezTo>
                  <a:cubicBezTo>
                    <a:pt x="207376" y="523251"/>
                    <a:pt x="213024" y="525166"/>
                    <a:pt x="213785" y="528676"/>
                  </a:cubicBezTo>
                  <a:lnTo>
                    <a:pt x="211830" y="540164"/>
                  </a:lnTo>
                  <a:cubicBezTo>
                    <a:pt x="210743" y="542929"/>
                    <a:pt x="207484" y="543461"/>
                    <a:pt x="207267" y="545270"/>
                  </a:cubicBezTo>
                  <a:cubicBezTo>
                    <a:pt x="207050" y="547078"/>
                    <a:pt x="209440" y="548780"/>
                    <a:pt x="210526" y="551013"/>
                  </a:cubicBezTo>
                  <a:cubicBezTo>
                    <a:pt x="211612" y="553247"/>
                    <a:pt x="213676" y="555587"/>
                    <a:pt x="213785" y="558672"/>
                  </a:cubicBezTo>
                  <a:cubicBezTo>
                    <a:pt x="213893" y="561757"/>
                    <a:pt x="213242" y="566437"/>
                    <a:pt x="211178" y="569522"/>
                  </a:cubicBezTo>
                  <a:cubicBezTo>
                    <a:pt x="209114" y="572606"/>
                    <a:pt x="207593" y="574628"/>
                    <a:pt x="201401" y="577180"/>
                  </a:cubicBezTo>
                  <a:cubicBezTo>
                    <a:pt x="195209" y="579733"/>
                    <a:pt x="179024" y="582606"/>
                    <a:pt x="174027" y="584839"/>
                  </a:cubicBezTo>
                  <a:cubicBezTo>
                    <a:pt x="169031" y="587073"/>
                    <a:pt x="172724" y="588137"/>
                    <a:pt x="171420" y="590583"/>
                  </a:cubicBezTo>
                  <a:cubicBezTo>
                    <a:pt x="170117" y="593030"/>
                    <a:pt x="169248" y="597072"/>
                    <a:pt x="166206" y="599518"/>
                  </a:cubicBezTo>
                  <a:cubicBezTo>
                    <a:pt x="163164" y="601964"/>
                    <a:pt x="157733" y="604198"/>
                    <a:pt x="153171" y="605262"/>
                  </a:cubicBezTo>
                  <a:cubicBezTo>
                    <a:pt x="148608" y="606326"/>
                    <a:pt x="142960" y="606645"/>
                    <a:pt x="138832" y="605900"/>
                  </a:cubicBezTo>
                  <a:cubicBezTo>
                    <a:pt x="134704" y="605156"/>
                    <a:pt x="131011" y="602603"/>
                    <a:pt x="128404" y="600794"/>
                  </a:cubicBezTo>
                  <a:cubicBezTo>
                    <a:pt x="125797" y="598986"/>
                    <a:pt x="124276" y="597391"/>
                    <a:pt x="123189" y="595051"/>
                  </a:cubicBezTo>
                  <a:lnTo>
                    <a:pt x="121886" y="586754"/>
                  </a:lnTo>
                  <a:cubicBezTo>
                    <a:pt x="118084" y="584626"/>
                    <a:pt x="110806" y="581648"/>
                    <a:pt x="110806" y="581648"/>
                  </a:cubicBezTo>
                  <a:cubicBezTo>
                    <a:pt x="107004" y="580052"/>
                    <a:pt x="100704" y="577712"/>
                    <a:pt x="97119" y="575904"/>
                  </a:cubicBezTo>
                  <a:cubicBezTo>
                    <a:pt x="93534" y="574096"/>
                    <a:pt x="91471" y="572713"/>
                    <a:pt x="89298" y="570798"/>
                  </a:cubicBezTo>
                  <a:cubicBezTo>
                    <a:pt x="87125" y="568883"/>
                    <a:pt x="84844" y="566756"/>
                    <a:pt x="84084" y="564416"/>
                  </a:cubicBezTo>
                  <a:cubicBezTo>
                    <a:pt x="83324" y="562076"/>
                    <a:pt x="83975" y="559417"/>
                    <a:pt x="84736" y="556757"/>
                  </a:cubicBezTo>
                  <a:lnTo>
                    <a:pt x="88646" y="548461"/>
                  </a:lnTo>
                  <a:cubicBezTo>
                    <a:pt x="88972" y="546546"/>
                    <a:pt x="87668" y="546759"/>
                    <a:pt x="86691" y="545270"/>
                  </a:cubicBezTo>
                  <a:cubicBezTo>
                    <a:pt x="85713" y="543780"/>
                    <a:pt x="83650" y="541866"/>
                    <a:pt x="82780" y="539526"/>
                  </a:cubicBezTo>
                  <a:cubicBezTo>
                    <a:pt x="81911" y="537185"/>
                    <a:pt x="81151" y="533994"/>
                    <a:pt x="81477" y="531229"/>
                  </a:cubicBezTo>
                  <a:cubicBezTo>
                    <a:pt x="81803" y="528463"/>
                    <a:pt x="83758" y="525166"/>
                    <a:pt x="84736" y="522932"/>
                  </a:cubicBezTo>
                  <a:cubicBezTo>
                    <a:pt x="85713" y="520698"/>
                    <a:pt x="87451" y="519315"/>
                    <a:pt x="87343" y="517826"/>
                  </a:cubicBezTo>
                  <a:cubicBezTo>
                    <a:pt x="87234" y="516337"/>
                    <a:pt x="85061" y="515699"/>
                    <a:pt x="84084" y="513997"/>
                  </a:cubicBezTo>
                  <a:cubicBezTo>
                    <a:pt x="83106" y="512295"/>
                    <a:pt x="81803" y="509955"/>
                    <a:pt x="81477" y="507615"/>
                  </a:cubicBezTo>
                  <a:cubicBezTo>
                    <a:pt x="81151" y="505274"/>
                    <a:pt x="81042" y="502615"/>
                    <a:pt x="82129" y="499956"/>
                  </a:cubicBezTo>
                  <a:lnTo>
                    <a:pt x="87994" y="491659"/>
                  </a:lnTo>
                  <a:cubicBezTo>
                    <a:pt x="88646" y="489319"/>
                    <a:pt x="87125" y="488681"/>
                    <a:pt x="86039" y="485915"/>
                  </a:cubicBezTo>
                  <a:cubicBezTo>
                    <a:pt x="84953" y="483150"/>
                    <a:pt x="82346" y="478469"/>
                    <a:pt x="81477" y="475065"/>
                  </a:cubicBezTo>
                  <a:cubicBezTo>
                    <a:pt x="80608" y="471662"/>
                    <a:pt x="80282" y="468790"/>
                    <a:pt x="80825" y="465492"/>
                  </a:cubicBezTo>
                  <a:cubicBezTo>
                    <a:pt x="81368" y="462195"/>
                    <a:pt x="86148" y="458259"/>
                    <a:pt x="85387" y="453366"/>
                  </a:cubicBezTo>
                  <a:cubicBezTo>
                    <a:pt x="84627" y="448473"/>
                    <a:pt x="80173" y="444005"/>
                    <a:pt x="76263" y="436134"/>
                  </a:cubicBezTo>
                  <a:cubicBezTo>
                    <a:pt x="72352" y="428263"/>
                    <a:pt x="68116" y="418583"/>
                    <a:pt x="61924" y="406138"/>
                  </a:cubicBezTo>
                  <a:cubicBezTo>
                    <a:pt x="55732" y="393693"/>
                    <a:pt x="44761" y="373695"/>
                    <a:pt x="39112" y="361463"/>
                  </a:cubicBezTo>
                  <a:cubicBezTo>
                    <a:pt x="33464" y="349230"/>
                    <a:pt x="30313" y="342635"/>
                    <a:pt x="28032" y="332743"/>
                  </a:cubicBezTo>
                  <a:cubicBezTo>
                    <a:pt x="25751" y="322850"/>
                    <a:pt x="24664" y="313064"/>
                    <a:pt x="25425" y="302108"/>
                  </a:cubicBezTo>
                  <a:cubicBezTo>
                    <a:pt x="26186" y="291152"/>
                    <a:pt x="29118" y="277324"/>
                    <a:pt x="32595" y="267006"/>
                  </a:cubicBezTo>
                  <a:cubicBezTo>
                    <a:pt x="36071" y="256688"/>
                    <a:pt x="40525" y="248498"/>
                    <a:pt x="46282" y="240201"/>
                  </a:cubicBezTo>
                  <a:cubicBezTo>
                    <a:pt x="52039" y="231904"/>
                    <a:pt x="58991" y="223820"/>
                    <a:pt x="67138" y="217225"/>
                  </a:cubicBezTo>
                  <a:cubicBezTo>
                    <a:pt x="75285" y="210630"/>
                    <a:pt x="86039" y="204992"/>
                    <a:pt x="95164" y="200631"/>
                  </a:cubicBezTo>
                  <a:cubicBezTo>
                    <a:pt x="104289" y="196270"/>
                    <a:pt x="113739" y="192973"/>
                    <a:pt x="121886" y="191058"/>
                  </a:cubicBezTo>
                  <a:cubicBezTo>
                    <a:pt x="130033" y="189143"/>
                    <a:pt x="136985" y="189250"/>
                    <a:pt x="144046" y="189143"/>
                  </a:cubicBezTo>
                  <a:close/>
                  <a:moveTo>
                    <a:pt x="965198" y="0"/>
                  </a:moveTo>
                  <a:lnTo>
                    <a:pt x="1108073" y="0"/>
                  </a:lnTo>
                  <a:lnTo>
                    <a:pt x="1108073" y="1174749"/>
                  </a:lnTo>
                  <a:lnTo>
                    <a:pt x="965198" y="1174749"/>
                  </a:lnTo>
                  <a:close/>
                </a:path>
              </a:pathLst>
            </a:custGeom>
            <a:solidFill>
              <a:schemeClr val="bg1"/>
            </a:solidFill>
            <a:ln w="19050" cap="flat" cmpd="sng" algn="ctr">
              <a:noFill/>
              <a:prstDash val="solid"/>
            </a:ln>
            <a:effectLst/>
          </p:spPr>
          <p:txBody>
            <a:bodyPr rtlCol="0" anchor="ctr"/>
            <a:lstStyle/>
            <a:p>
              <a:pPr marL="0" marR="0" lvl="0" indent="0" algn="ctr" defTabSz="932468"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 lastClr="FFFFFF"/>
                </a:solidFill>
                <a:effectLst/>
                <a:uLnTx/>
                <a:uFillTx/>
                <a:latin typeface="Arial"/>
                <a:ea typeface="+mn-ea"/>
                <a:cs typeface="+mn-cs"/>
              </a:endParaRPr>
            </a:p>
          </p:txBody>
        </p:sp>
      </p:grpSp>
      <p:sp>
        <p:nvSpPr>
          <p:cNvPr id="215" name="Rectangle 214"/>
          <p:cNvSpPr/>
          <p:nvPr/>
        </p:nvSpPr>
        <p:spPr bwMode="auto">
          <a:xfrm>
            <a:off x="3535106" y="3556478"/>
            <a:ext cx="2837268" cy="574935"/>
          </a:xfrm>
          <a:prstGeom prst="rect">
            <a:avLst/>
          </a:prstGeom>
          <a:solidFill>
            <a:srgbClr val="0670B7"/>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89621" tIns="44809" rIns="89621" bIns="44809" numCol="1" rtlCol="0" anchor="ctr" anchorCtr="0" compatLnSpc="1">
            <a:prstTxWarp prst="textNoShape">
              <a:avLst/>
            </a:prstTxWarp>
          </a:bodyPr>
          <a:lstStyle/>
          <a:p>
            <a:pPr marL="0" marR="0" lvl="0" indent="0" algn="ctr" defTabSz="895924" rtl="0" eaLnBrk="1" fontAlgn="base" latinLnBrk="0" hangingPunct="1">
              <a:lnSpc>
                <a:spcPct val="100000"/>
              </a:lnSpc>
              <a:spcBef>
                <a:spcPct val="0"/>
              </a:spcBef>
              <a:spcAft>
                <a:spcPct val="0"/>
              </a:spcAft>
              <a:buClrTx/>
              <a:buSzTx/>
              <a:buFontTx/>
              <a:buNone/>
              <a:tabLst/>
              <a:defRPr/>
            </a:pPr>
            <a:endParaRPr kumimoji="0" lang="en-US" sz="2133"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a:ea typeface="+mn-ea"/>
              <a:cs typeface="+mn-cs"/>
            </a:endParaRPr>
          </a:p>
        </p:txBody>
      </p:sp>
      <p:pic>
        <p:nvPicPr>
          <p:cNvPr id="216" name="Picture 215"/>
          <p:cNvPicPr>
            <a:picLocks noChangeAspect="1"/>
          </p:cNvPicPr>
          <p:nvPr/>
        </p:nvPicPr>
        <p:blipFill rotWithShape="1">
          <a:blip r:embed="rId9" cstate="screen">
            <a:extLst>
              <a:ext uri="{28A0092B-C50C-407E-A947-70E740481C1C}">
                <a14:useLocalDpi xmlns:a14="http://schemas.microsoft.com/office/drawing/2010/main" val="0"/>
              </a:ext>
            </a:extLst>
          </a:blip>
          <a:stretch/>
        </p:blipFill>
        <p:spPr>
          <a:xfrm>
            <a:off x="3992582" y="3593261"/>
            <a:ext cx="1762505" cy="457269"/>
          </a:xfrm>
          <a:prstGeom prst="rect">
            <a:avLst/>
          </a:prstGeom>
          <a:noFill/>
          <a:ln>
            <a:noFill/>
          </a:ln>
        </p:spPr>
      </p:pic>
      <p:sp>
        <p:nvSpPr>
          <p:cNvPr id="217" name="Rectangle 216"/>
          <p:cNvSpPr/>
          <p:nvPr/>
        </p:nvSpPr>
        <p:spPr bwMode="auto">
          <a:xfrm>
            <a:off x="7106590" y="3558648"/>
            <a:ext cx="2852065" cy="574935"/>
          </a:xfrm>
          <a:prstGeom prst="rect">
            <a:avLst/>
          </a:prstGeom>
          <a:solidFill>
            <a:srgbClr val="00602B"/>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89621" tIns="44809" rIns="89621" bIns="44809" numCol="1" rtlCol="0" anchor="ctr" anchorCtr="0" compatLnSpc="1">
            <a:prstTxWarp prst="textNoShape">
              <a:avLst/>
            </a:prstTxWarp>
          </a:bodyPr>
          <a:lstStyle/>
          <a:p>
            <a:pPr marL="0" marR="0" lvl="0" indent="0" algn="ctr" defTabSz="895924" rtl="0" eaLnBrk="1" fontAlgn="base" latinLnBrk="0" hangingPunct="1">
              <a:lnSpc>
                <a:spcPct val="100000"/>
              </a:lnSpc>
              <a:spcBef>
                <a:spcPct val="0"/>
              </a:spcBef>
              <a:spcAft>
                <a:spcPct val="0"/>
              </a:spcAft>
              <a:buClrTx/>
              <a:buSzTx/>
              <a:buFontTx/>
              <a:buNone/>
              <a:tabLst/>
              <a:defRPr/>
            </a:pPr>
            <a:endParaRPr kumimoji="0" lang="en-US" sz="2133"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a:ea typeface="+mn-ea"/>
              <a:cs typeface="+mn-cs"/>
            </a:endParaRPr>
          </a:p>
        </p:txBody>
      </p:sp>
      <p:pic>
        <p:nvPicPr>
          <p:cNvPr id="218" name="Picture 217" descr="Hor_RGBLogo ALL white copy.png"/>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7936002" y="3609340"/>
            <a:ext cx="1250947" cy="440607"/>
          </a:xfrm>
          <a:prstGeom prst="rect">
            <a:avLst/>
          </a:prstGeom>
          <a:solidFill>
            <a:srgbClr val="00602B"/>
          </a:solidFill>
        </p:spPr>
      </p:pic>
      <p:grpSp>
        <p:nvGrpSpPr>
          <p:cNvPr id="219" name="Group 218"/>
          <p:cNvGrpSpPr/>
          <p:nvPr/>
        </p:nvGrpSpPr>
        <p:grpSpPr>
          <a:xfrm>
            <a:off x="257702" y="3938726"/>
            <a:ext cx="2326498" cy="581957"/>
            <a:chOff x="284063" y="5189549"/>
            <a:chExt cx="2326498" cy="581957"/>
          </a:xfrm>
        </p:grpSpPr>
        <p:pic>
          <p:nvPicPr>
            <p:cNvPr id="220" name="Picture 219"/>
            <p:cNvPicPr>
              <a:picLocks noChangeAspect="1"/>
            </p:cNvPicPr>
            <p:nvPr/>
          </p:nvPicPr>
          <p:blipFill rotWithShape="1">
            <a:blip r:embed="rId11"/>
            <a:srcRect t="18356"/>
            <a:stretch/>
          </p:blipFill>
          <p:spPr>
            <a:xfrm>
              <a:off x="284063" y="5189549"/>
              <a:ext cx="1155700" cy="466595"/>
            </a:xfrm>
            <a:prstGeom prst="rect">
              <a:avLst/>
            </a:prstGeom>
          </p:spPr>
        </p:pic>
        <p:sp>
          <p:nvSpPr>
            <p:cNvPr id="225" name="TextBox 224"/>
            <p:cNvSpPr txBox="1"/>
            <p:nvPr/>
          </p:nvSpPr>
          <p:spPr>
            <a:xfrm>
              <a:off x="1222873" y="5309841"/>
              <a:ext cx="1387688" cy="461665"/>
            </a:xfrm>
            <a:prstGeom prst="rect">
              <a:avLst/>
            </a:prstGeom>
            <a:noFill/>
          </p:spPr>
          <p:txBody>
            <a:bodyPr wrap="none" lIns="182880" tIns="146304" rIns="182880" bIns="146304" rtlCol="0">
              <a:spAutoFit/>
            </a:bodyPr>
            <a:lstStyle/>
            <a:p>
              <a:pPr marL="0" marR="0" lvl="0" indent="0" algn="l" defTabSz="932468" rtl="0" eaLnBrk="1" fontAlgn="auto" latinLnBrk="0" hangingPunct="1">
                <a:lnSpc>
                  <a:spcPct val="9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FFFFFF">
                      <a:lumMod val="65000"/>
                    </a:srgbClr>
                  </a:solidFill>
                  <a:effectLst/>
                  <a:uLnTx/>
                  <a:uFillTx/>
                  <a:latin typeface="Segoe UI"/>
                  <a:ea typeface="+mn-ea"/>
                  <a:cs typeface="+mn-cs"/>
                </a:rPr>
                <a:t>Data Platform</a:t>
              </a:r>
            </a:p>
          </p:txBody>
        </p:sp>
      </p:grpSp>
      <p:sp>
        <p:nvSpPr>
          <p:cNvPr id="230" name="Rectangle 229"/>
          <p:cNvSpPr/>
          <p:nvPr/>
        </p:nvSpPr>
        <p:spPr>
          <a:xfrm>
            <a:off x="336142" y="3176172"/>
            <a:ext cx="2359749" cy="307777"/>
          </a:xfrm>
          <a:prstGeom prst="rect">
            <a:avLst/>
          </a:prstGeom>
        </p:spPr>
        <p:txBody>
          <a:bodyPr wrap="none">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FFFFFF">
                    <a:lumMod val="50000"/>
                  </a:srgbClr>
                </a:solidFill>
                <a:effectLst/>
                <a:uLnTx/>
                <a:uFillTx/>
                <a:latin typeface="Segoe UI"/>
                <a:ea typeface="Segoe UI" pitchFamily="34" charset="0"/>
                <a:cs typeface="Segoe UI Semibold" panose="020B0702040204020203" pitchFamily="34" charset="0"/>
              </a:rPr>
              <a:t>Azure SQL Data Warehouse</a:t>
            </a:r>
            <a:endParaRPr kumimoji="0" lang="en-US" sz="1400" b="0" i="0" u="none" strike="noStrike" kern="1200" cap="none" spc="0" normalizeH="0" baseline="0" noProof="0" dirty="0">
              <a:ln>
                <a:noFill/>
              </a:ln>
              <a:solidFill>
                <a:srgbClr val="FFFFFF">
                  <a:lumMod val="50000"/>
                </a:srgbClr>
              </a:solidFill>
              <a:effectLst/>
              <a:uLnTx/>
              <a:uFillTx/>
              <a:latin typeface="Segoe UI"/>
              <a:ea typeface="+mn-ea"/>
              <a:cs typeface="+mn-cs"/>
            </a:endParaRPr>
          </a:p>
        </p:txBody>
      </p:sp>
      <p:sp>
        <p:nvSpPr>
          <p:cNvPr id="242" name="Rectangle 241"/>
          <p:cNvSpPr/>
          <p:nvPr/>
        </p:nvSpPr>
        <p:spPr>
          <a:xfrm>
            <a:off x="340372" y="2824758"/>
            <a:ext cx="2224776" cy="307777"/>
          </a:xfrm>
          <a:prstGeom prst="rect">
            <a:avLst/>
          </a:prstGeom>
        </p:spPr>
        <p:txBody>
          <a:bodyPr wrap="none">
            <a:spAutoFit/>
          </a:bodyPr>
          <a:lstStyle/>
          <a:p>
            <a:pPr lvl="0" defTabSz="932468"/>
            <a:r>
              <a:rPr lang="en-US" sz="1400" dirty="0">
                <a:solidFill>
                  <a:srgbClr val="FFFFFF">
                    <a:lumMod val="50000"/>
                  </a:srgbClr>
                </a:solidFill>
                <a:ea typeface="Segoe UI" pitchFamily="34" charset="0"/>
                <a:cs typeface="Segoe UI Semibold" panose="020B0702040204020203" pitchFamily="34" charset="0"/>
              </a:rPr>
              <a:t>Analytics Platform System</a:t>
            </a:r>
            <a:endParaRPr kumimoji="0" lang="en-US" sz="1400" b="0" i="0" u="none" strike="noStrike" kern="1200" cap="none" spc="0" normalizeH="0" baseline="0" noProof="0" dirty="0">
              <a:ln>
                <a:noFill/>
              </a:ln>
              <a:solidFill>
                <a:srgbClr val="000000"/>
              </a:solidFill>
              <a:effectLst/>
              <a:uLnTx/>
              <a:uFillTx/>
              <a:latin typeface="Segoe UI"/>
              <a:ea typeface="+mn-ea"/>
              <a:cs typeface="+mn-cs"/>
            </a:endParaRPr>
          </a:p>
        </p:txBody>
      </p:sp>
      <p:sp>
        <p:nvSpPr>
          <p:cNvPr id="247" name="Rectangle 246"/>
          <p:cNvSpPr/>
          <p:nvPr/>
        </p:nvSpPr>
        <p:spPr>
          <a:xfrm>
            <a:off x="336142" y="3527587"/>
            <a:ext cx="1479123" cy="307777"/>
          </a:xfrm>
          <a:prstGeom prst="rect">
            <a:avLst/>
          </a:prstGeom>
        </p:spPr>
        <p:txBody>
          <a:bodyPr wrap="none">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FFFFFF">
                    <a:lumMod val="50000"/>
                  </a:srgbClr>
                </a:solidFill>
                <a:effectLst/>
                <a:uLnTx/>
                <a:uFillTx/>
                <a:latin typeface="Segoe UI"/>
                <a:ea typeface="Segoe UI" pitchFamily="34" charset="0"/>
                <a:cs typeface="Segoe UI Semibold" panose="020B0702040204020203" pitchFamily="34" charset="0"/>
              </a:rPr>
              <a:t>Azure HDInsight</a:t>
            </a:r>
            <a:endParaRPr kumimoji="0" lang="en-US" sz="1400" b="0" i="0" u="none" strike="noStrike" kern="1200" cap="none" spc="0" normalizeH="0" baseline="0" noProof="0" dirty="0">
              <a:ln>
                <a:noFill/>
              </a:ln>
              <a:solidFill>
                <a:srgbClr val="FFFFFF">
                  <a:lumMod val="50000"/>
                </a:srgbClr>
              </a:solidFill>
              <a:effectLst/>
              <a:uLnTx/>
              <a:uFillTx/>
              <a:latin typeface="Segoe UI"/>
              <a:ea typeface="+mn-ea"/>
              <a:cs typeface="+mn-cs"/>
            </a:endParaRPr>
          </a:p>
        </p:txBody>
      </p:sp>
      <p:sp>
        <p:nvSpPr>
          <p:cNvPr id="255" name="Freeform 23"/>
          <p:cNvSpPr>
            <a:spLocks noChangeAspect="1" noEditPoints="1"/>
          </p:cNvSpPr>
          <p:nvPr/>
        </p:nvSpPr>
        <p:spPr bwMode="auto">
          <a:xfrm>
            <a:off x="465026" y="1627785"/>
            <a:ext cx="822965" cy="260272"/>
          </a:xfrm>
          <a:custGeom>
            <a:avLst/>
            <a:gdLst>
              <a:gd name="T0" fmla="*/ 1442 w 2741"/>
              <a:gd name="T1" fmla="*/ 572 h 865"/>
              <a:gd name="T2" fmla="*/ 1224 w 2741"/>
              <a:gd name="T3" fmla="*/ 701 h 865"/>
              <a:gd name="T4" fmla="*/ 1012 w 2741"/>
              <a:gd name="T5" fmla="*/ 576 h 865"/>
              <a:gd name="T6" fmla="*/ 1012 w 2741"/>
              <a:gd name="T7" fmla="*/ 295 h 865"/>
              <a:gd name="T8" fmla="*/ 1233 w 2741"/>
              <a:gd name="T9" fmla="*/ 165 h 865"/>
              <a:gd name="T10" fmla="*/ 1442 w 2741"/>
              <a:gd name="T11" fmla="*/ 291 h 865"/>
              <a:gd name="T12" fmla="*/ 1408 w 2741"/>
              <a:gd name="T13" fmla="*/ 435 h 865"/>
              <a:gd name="T14" fmla="*/ 1229 w 2741"/>
              <a:gd name="T15" fmla="*/ 220 h 865"/>
              <a:gd name="T16" fmla="*/ 1068 w 2741"/>
              <a:gd name="T17" fmla="*/ 323 h 865"/>
              <a:gd name="T18" fmla="*/ 1067 w 2741"/>
              <a:gd name="T19" fmla="*/ 545 h 865"/>
              <a:gd name="T20" fmla="*/ 1224 w 2741"/>
              <a:gd name="T21" fmla="*/ 646 h 865"/>
              <a:gd name="T22" fmla="*/ 1408 w 2741"/>
              <a:gd name="T23" fmla="*/ 435 h 865"/>
              <a:gd name="T24" fmla="*/ 1695 w 2741"/>
              <a:gd name="T25" fmla="*/ 186 h 865"/>
              <a:gd name="T26" fmla="*/ 1632 w 2741"/>
              <a:gd name="T27" fmla="*/ 322 h 865"/>
              <a:gd name="T28" fmla="*/ 1719 w 2741"/>
              <a:gd name="T29" fmla="*/ 372 h 865"/>
              <a:gd name="T30" fmla="*/ 1632 w 2741"/>
              <a:gd name="T31" fmla="*/ 692 h 865"/>
              <a:gd name="T32" fmla="*/ 1573 w 2741"/>
              <a:gd name="T33" fmla="*/ 372 h 865"/>
              <a:gd name="T34" fmla="*/ 1510 w 2741"/>
              <a:gd name="T35" fmla="*/ 322 h 865"/>
              <a:gd name="T36" fmla="*/ 1573 w 2741"/>
              <a:gd name="T37" fmla="*/ 262 h 865"/>
              <a:gd name="T38" fmla="*/ 1691 w 2741"/>
              <a:gd name="T39" fmla="*/ 136 h 865"/>
              <a:gd name="T40" fmla="*/ 1734 w 2741"/>
              <a:gd name="T41" fmla="*/ 196 h 865"/>
              <a:gd name="T42" fmla="*/ 1898 w 2741"/>
              <a:gd name="T43" fmla="*/ 186 h 865"/>
              <a:gd name="T44" fmla="*/ 1836 w 2741"/>
              <a:gd name="T45" fmla="*/ 322 h 865"/>
              <a:gd name="T46" fmla="*/ 1923 w 2741"/>
              <a:gd name="T47" fmla="*/ 372 h 865"/>
              <a:gd name="T48" fmla="*/ 1836 w 2741"/>
              <a:gd name="T49" fmla="*/ 692 h 865"/>
              <a:gd name="T50" fmla="*/ 1777 w 2741"/>
              <a:gd name="T51" fmla="*/ 372 h 865"/>
              <a:gd name="T52" fmla="*/ 1714 w 2741"/>
              <a:gd name="T53" fmla="*/ 322 h 865"/>
              <a:gd name="T54" fmla="*/ 1777 w 2741"/>
              <a:gd name="T55" fmla="*/ 262 h 865"/>
              <a:gd name="T56" fmla="*/ 1895 w 2741"/>
              <a:gd name="T57" fmla="*/ 136 h 865"/>
              <a:gd name="T58" fmla="*/ 1938 w 2741"/>
              <a:gd name="T59" fmla="*/ 196 h 865"/>
              <a:gd name="T60" fmla="*/ 2036 w 2741"/>
              <a:gd name="T61" fmla="*/ 217 h 865"/>
              <a:gd name="T62" fmla="*/ 1981 w 2741"/>
              <a:gd name="T63" fmla="*/ 217 h 865"/>
              <a:gd name="T64" fmla="*/ 1981 w 2741"/>
              <a:gd name="T65" fmla="*/ 162 h 865"/>
              <a:gd name="T66" fmla="*/ 2036 w 2741"/>
              <a:gd name="T67" fmla="*/ 162 h 865"/>
              <a:gd name="T68" fmla="*/ 2037 w 2741"/>
              <a:gd name="T69" fmla="*/ 692 h 865"/>
              <a:gd name="T70" fmla="*/ 1978 w 2741"/>
              <a:gd name="T71" fmla="*/ 322 h 865"/>
              <a:gd name="T72" fmla="*/ 2037 w 2741"/>
              <a:gd name="T73" fmla="*/ 692 h 865"/>
              <a:gd name="T74" fmla="*/ 2274 w 2741"/>
              <a:gd name="T75" fmla="*/ 701 h 865"/>
              <a:gd name="T76" fmla="*/ 2120 w 2741"/>
              <a:gd name="T77" fmla="*/ 612 h 865"/>
              <a:gd name="T78" fmla="*/ 2151 w 2741"/>
              <a:gd name="T79" fmla="*/ 369 h 865"/>
              <a:gd name="T80" fmla="*/ 2376 w 2741"/>
              <a:gd name="T81" fmla="*/ 332 h 865"/>
              <a:gd name="T82" fmla="*/ 2288 w 2741"/>
              <a:gd name="T83" fmla="*/ 364 h 865"/>
              <a:gd name="T84" fmla="*/ 2159 w 2741"/>
              <a:gd name="T85" fmla="*/ 511 h 865"/>
              <a:gd name="T86" fmla="*/ 2285 w 2741"/>
              <a:gd name="T87" fmla="*/ 651 h 865"/>
              <a:gd name="T88" fmla="*/ 2376 w 2741"/>
              <a:gd name="T89" fmla="*/ 675 h 865"/>
              <a:gd name="T90" fmla="*/ 2480 w 2741"/>
              <a:gd name="T91" fmla="*/ 522 h 865"/>
              <a:gd name="T92" fmla="*/ 2600 w 2741"/>
              <a:gd name="T93" fmla="*/ 651 h 865"/>
              <a:gd name="T94" fmla="*/ 2715 w 2741"/>
              <a:gd name="T95" fmla="*/ 666 h 865"/>
              <a:gd name="T96" fmla="*/ 2463 w 2741"/>
              <a:gd name="T97" fmla="*/ 650 h 865"/>
              <a:gd name="T98" fmla="*/ 2440 w 2741"/>
              <a:gd name="T99" fmla="*/ 408 h 865"/>
              <a:gd name="T100" fmla="*/ 2588 w 2741"/>
              <a:gd name="T101" fmla="*/ 313 h 865"/>
              <a:gd name="T102" fmla="*/ 2741 w 2741"/>
              <a:gd name="T103" fmla="*/ 491 h 865"/>
              <a:gd name="T104" fmla="*/ 2680 w 2741"/>
              <a:gd name="T105" fmla="*/ 472 h 865"/>
              <a:gd name="T106" fmla="*/ 2588 w 2741"/>
              <a:gd name="T107" fmla="*/ 364 h 865"/>
              <a:gd name="T108" fmla="*/ 2480 w 2741"/>
              <a:gd name="T109" fmla="*/ 472 h 865"/>
              <a:gd name="T110" fmla="*/ 721 w 2741"/>
              <a:gd name="T111" fmla="*/ 793 h 865"/>
              <a:gd name="T112" fmla="*/ 721 w 2741"/>
              <a:gd name="T113" fmla="*/ 74 h 865"/>
              <a:gd name="T114" fmla="*/ 1 w 2741"/>
              <a:gd name="T115" fmla="*/ 174 h 865"/>
              <a:gd name="T116" fmla="*/ 0 w 2741"/>
              <a:gd name="T117" fmla="*/ 694 h 865"/>
              <a:gd name="T118" fmla="*/ 158 w 2741"/>
              <a:gd name="T119" fmla="*/ 209 h 865"/>
              <a:gd name="T120" fmla="*/ 464 w 2741"/>
              <a:gd name="T121" fmla="*/ 758 h 865"/>
              <a:gd name="T122" fmla="*/ 464 w 2741"/>
              <a:gd name="T123" fmla="*/ 865 h 865"/>
              <a:gd name="T124" fmla="*/ 721 w 2741"/>
              <a:gd name="T125" fmla="*/ 79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1" h="865">
                <a:moveTo>
                  <a:pt x="1472" y="427"/>
                </a:moveTo>
                <a:cubicBezTo>
                  <a:pt x="1472" y="482"/>
                  <a:pt x="1462" y="530"/>
                  <a:pt x="1442" y="572"/>
                </a:cubicBezTo>
                <a:cubicBezTo>
                  <a:pt x="1421" y="613"/>
                  <a:pt x="1392" y="645"/>
                  <a:pt x="1355" y="668"/>
                </a:cubicBezTo>
                <a:cubicBezTo>
                  <a:pt x="1317" y="690"/>
                  <a:pt x="1274" y="701"/>
                  <a:pt x="1224" y="701"/>
                </a:cubicBezTo>
                <a:cubicBezTo>
                  <a:pt x="1177" y="701"/>
                  <a:pt x="1135" y="691"/>
                  <a:pt x="1098" y="669"/>
                </a:cubicBezTo>
                <a:cubicBezTo>
                  <a:pt x="1061" y="647"/>
                  <a:pt x="1032" y="616"/>
                  <a:pt x="1012" y="576"/>
                </a:cubicBezTo>
                <a:cubicBezTo>
                  <a:pt x="991" y="536"/>
                  <a:pt x="981" y="490"/>
                  <a:pt x="981" y="439"/>
                </a:cubicBezTo>
                <a:cubicBezTo>
                  <a:pt x="981" y="384"/>
                  <a:pt x="992" y="336"/>
                  <a:pt x="1012" y="295"/>
                </a:cubicBezTo>
                <a:cubicBezTo>
                  <a:pt x="1033" y="253"/>
                  <a:pt x="1062" y="221"/>
                  <a:pt x="1100" y="199"/>
                </a:cubicBezTo>
                <a:cubicBezTo>
                  <a:pt x="1139" y="176"/>
                  <a:pt x="1183" y="165"/>
                  <a:pt x="1233" y="165"/>
                </a:cubicBezTo>
                <a:cubicBezTo>
                  <a:pt x="1279" y="165"/>
                  <a:pt x="1321" y="176"/>
                  <a:pt x="1357" y="198"/>
                </a:cubicBezTo>
                <a:cubicBezTo>
                  <a:pt x="1394" y="220"/>
                  <a:pt x="1422" y="251"/>
                  <a:pt x="1442" y="291"/>
                </a:cubicBezTo>
                <a:cubicBezTo>
                  <a:pt x="1462" y="330"/>
                  <a:pt x="1472" y="376"/>
                  <a:pt x="1472" y="427"/>
                </a:cubicBezTo>
                <a:close/>
                <a:moveTo>
                  <a:pt x="1408" y="435"/>
                </a:moveTo>
                <a:cubicBezTo>
                  <a:pt x="1408" y="367"/>
                  <a:pt x="1392" y="314"/>
                  <a:pt x="1361" y="276"/>
                </a:cubicBezTo>
                <a:cubicBezTo>
                  <a:pt x="1329" y="239"/>
                  <a:pt x="1285" y="220"/>
                  <a:pt x="1229" y="220"/>
                </a:cubicBezTo>
                <a:cubicBezTo>
                  <a:pt x="1193" y="220"/>
                  <a:pt x="1161" y="229"/>
                  <a:pt x="1133" y="247"/>
                </a:cubicBezTo>
                <a:cubicBezTo>
                  <a:pt x="1105" y="265"/>
                  <a:pt x="1084" y="290"/>
                  <a:pt x="1068" y="323"/>
                </a:cubicBezTo>
                <a:cubicBezTo>
                  <a:pt x="1053" y="356"/>
                  <a:pt x="1045" y="393"/>
                  <a:pt x="1045" y="434"/>
                </a:cubicBezTo>
                <a:cubicBezTo>
                  <a:pt x="1045" y="475"/>
                  <a:pt x="1052" y="512"/>
                  <a:pt x="1067" y="545"/>
                </a:cubicBezTo>
                <a:cubicBezTo>
                  <a:pt x="1082" y="577"/>
                  <a:pt x="1103" y="602"/>
                  <a:pt x="1131" y="620"/>
                </a:cubicBezTo>
                <a:cubicBezTo>
                  <a:pt x="1158" y="638"/>
                  <a:pt x="1189" y="646"/>
                  <a:pt x="1224" y="646"/>
                </a:cubicBezTo>
                <a:cubicBezTo>
                  <a:pt x="1282" y="646"/>
                  <a:pt x="1327" y="628"/>
                  <a:pt x="1359" y="590"/>
                </a:cubicBezTo>
                <a:cubicBezTo>
                  <a:pt x="1392" y="552"/>
                  <a:pt x="1408" y="501"/>
                  <a:pt x="1408" y="435"/>
                </a:cubicBezTo>
                <a:close/>
                <a:moveTo>
                  <a:pt x="1734" y="196"/>
                </a:moveTo>
                <a:cubicBezTo>
                  <a:pt x="1722" y="190"/>
                  <a:pt x="1709" y="186"/>
                  <a:pt x="1695" y="186"/>
                </a:cubicBezTo>
                <a:cubicBezTo>
                  <a:pt x="1653" y="186"/>
                  <a:pt x="1632" y="213"/>
                  <a:pt x="1632" y="265"/>
                </a:cubicBezTo>
                <a:cubicBezTo>
                  <a:pt x="1632" y="322"/>
                  <a:pt x="1632" y="322"/>
                  <a:pt x="1632" y="322"/>
                </a:cubicBezTo>
                <a:cubicBezTo>
                  <a:pt x="1719" y="322"/>
                  <a:pt x="1719" y="322"/>
                  <a:pt x="1719" y="322"/>
                </a:cubicBezTo>
                <a:cubicBezTo>
                  <a:pt x="1719" y="372"/>
                  <a:pt x="1719" y="372"/>
                  <a:pt x="1719" y="372"/>
                </a:cubicBezTo>
                <a:cubicBezTo>
                  <a:pt x="1632" y="372"/>
                  <a:pt x="1632" y="372"/>
                  <a:pt x="1632" y="372"/>
                </a:cubicBezTo>
                <a:cubicBezTo>
                  <a:pt x="1632" y="692"/>
                  <a:pt x="1632" y="692"/>
                  <a:pt x="1632" y="692"/>
                </a:cubicBezTo>
                <a:cubicBezTo>
                  <a:pt x="1573" y="692"/>
                  <a:pt x="1573" y="692"/>
                  <a:pt x="1573" y="692"/>
                </a:cubicBezTo>
                <a:cubicBezTo>
                  <a:pt x="1573" y="372"/>
                  <a:pt x="1573" y="372"/>
                  <a:pt x="1573" y="372"/>
                </a:cubicBezTo>
                <a:cubicBezTo>
                  <a:pt x="1510" y="372"/>
                  <a:pt x="1510" y="372"/>
                  <a:pt x="1510" y="372"/>
                </a:cubicBezTo>
                <a:cubicBezTo>
                  <a:pt x="1510" y="322"/>
                  <a:pt x="1510" y="322"/>
                  <a:pt x="1510" y="322"/>
                </a:cubicBezTo>
                <a:cubicBezTo>
                  <a:pt x="1573" y="322"/>
                  <a:pt x="1573" y="322"/>
                  <a:pt x="1573" y="322"/>
                </a:cubicBezTo>
                <a:cubicBezTo>
                  <a:pt x="1573" y="262"/>
                  <a:pt x="1573" y="262"/>
                  <a:pt x="1573" y="262"/>
                </a:cubicBezTo>
                <a:cubicBezTo>
                  <a:pt x="1573" y="224"/>
                  <a:pt x="1584" y="194"/>
                  <a:pt x="1606" y="171"/>
                </a:cubicBezTo>
                <a:cubicBezTo>
                  <a:pt x="1629" y="148"/>
                  <a:pt x="1657" y="136"/>
                  <a:pt x="1691" y="136"/>
                </a:cubicBezTo>
                <a:cubicBezTo>
                  <a:pt x="1709" y="136"/>
                  <a:pt x="1723" y="138"/>
                  <a:pt x="1734" y="143"/>
                </a:cubicBezTo>
                <a:lnTo>
                  <a:pt x="1734" y="196"/>
                </a:lnTo>
                <a:close/>
                <a:moveTo>
                  <a:pt x="1938" y="196"/>
                </a:moveTo>
                <a:cubicBezTo>
                  <a:pt x="1926" y="190"/>
                  <a:pt x="1913" y="186"/>
                  <a:pt x="1898" y="186"/>
                </a:cubicBezTo>
                <a:cubicBezTo>
                  <a:pt x="1857" y="186"/>
                  <a:pt x="1836" y="213"/>
                  <a:pt x="1836" y="265"/>
                </a:cubicBezTo>
                <a:cubicBezTo>
                  <a:pt x="1836" y="322"/>
                  <a:pt x="1836" y="322"/>
                  <a:pt x="1836" y="322"/>
                </a:cubicBezTo>
                <a:cubicBezTo>
                  <a:pt x="1923" y="322"/>
                  <a:pt x="1923" y="322"/>
                  <a:pt x="1923" y="322"/>
                </a:cubicBezTo>
                <a:cubicBezTo>
                  <a:pt x="1923" y="372"/>
                  <a:pt x="1923" y="372"/>
                  <a:pt x="1923" y="372"/>
                </a:cubicBezTo>
                <a:cubicBezTo>
                  <a:pt x="1836" y="372"/>
                  <a:pt x="1836" y="372"/>
                  <a:pt x="1836" y="372"/>
                </a:cubicBezTo>
                <a:cubicBezTo>
                  <a:pt x="1836" y="692"/>
                  <a:pt x="1836" y="692"/>
                  <a:pt x="1836" y="692"/>
                </a:cubicBezTo>
                <a:cubicBezTo>
                  <a:pt x="1777" y="692"/>
                  <a:pt x="1777" y="692"/>
                  <a:pt x="1777" y="692"/>
                </a:cubicBezTo>
                <a:cubicBezTo>
                  <a:pt x="1777" y="372"/>
                  <a:pt x="1777" y="372"/>
                  <a:pt x="1777" y="372"/>
                </a:cubicBezTo>
                <a:cubicBezTo>
                  <a:pt x="1714" y="372"/>
                  <a:pt x="1714" y="372"/>
                  <a:pt x="1714" y="372"/>
                </a:cubicBezTo>
                <a:cubicBezTo>
                  <a:pt x="1714" y="322"/>
                  <a:pt x="1714" y="322"/>
                  <a:pt x="1714" y="322"/>
                </a:cubicBezTo>
                <a:cubicBezTo>
                  <a:pt x="1777" y="322"/>
                  <a:pt x="1777" y="322"/>
                  <a:pt x="1777" y="322"/>
                </a:cubicBezTo>
                <a:cubicBezTo>
                  <a:pt x="1777" y="262"/>
                  <a:pt x="1777" y="262"/>
                  <a:pt x="1777" y="262"/>
                </a:cubicBezTo>
                <a:cubicBezTo>
                  <a:pt x="1777" y="224"/>
                  <a:pt x="1788" y="194"/>
                  <a:pt x="1810" y="171"/>
                </a:cubicBezTo>
                <a:cubicBezTo>
                  <a:pt x="1832" y="148"/>
                  <a:pt x="1861" y="136"/>
                  <a:pt x="1895" y="136"/>
                </a:cubicBezTo>
                <a:cubicBezTo>
                  <a:pt x="1913" y="136"/>
                  <a:pt x="1927" y="138"/>
                  <a:pt x="1938" y="143"/>
                </a:cubicBezTo>
                <a:lnTo>
                  <a:pt x="1938" y="196"/>
                </a:lnTo>
                <a:close/>
                <a:moveTo>
                  <a:pt x="2047" y="189"/>
                </a:moveTo>
                <a:cubicBezTo>
                  <a:pt x="2047" y="200"/>
                  <a:pt x="2043" y="210"/>
                  <a:pt x="2036" y="217"/>
                </a:cubicBezTo>
                <a:cubicBezTo>
                  <a:pt x="2028" y="224"/>
                  <a:pt x="2019" y="228"/>
                  <a:pt x="2008" y="228"/>
                </a:cubicBezTo>
                <a:cubicBezTo>
                  <a:pt x="1997" y="228"/>
                  <a:pt x="1988" y="224"/>
                  <a:pt x="1981" y="217"/>
                </a:cubicBezTo>
                <a:cubicBezTo>
                  <a:pt x="1973" y="210"/>
                  <a:pt x="1970" y="201"/>
                  <a:pt x="1970" y="189"/>
                </a:cubicBezTo>
                <a:cubicBezTo>
                  <a:pt x="1970" y="179"/>
                  <a:pt x="1973" y="170"/>
                  <a:pt x="1981" y="162"/>
                </a:cubicBezTo>
                <a:cubicBezTo>
                  <a:pt x="1988" y="155"/>
                  <a:pt x="1997" y="151"/>
                  <a:pt x="2008" y="151"/>
                </a:cubicBezTo>
                <a:cubicBezTo>
                  <a:pt x="2019" y="151"/>
                  <a:pt x="2029" y="155"/>
                  <a:pt x="2036" y="162"/>
                </a:cubicBezTo>
                <a:cubicBezTo>
                  <a:pt x="2044" y="170"/>
                  <a:pt x="2047" y="179"/>
                  <a:pt x="2047" y="189"/>
                </a:cubicBezTo>
                <a:close/>
                <a:moveTo>
                  <a:pt x="2037" y="692"/>
                </a:moveTo>
                <a:cubicBezTo>
                  <a:pt x="1978" y="692"/>
                  <a:pt x="1978" y="692"/>
                  <a:pt x="1978" y="692"/>
                </a:cubicBezTo>
                <a:cubicBezTo>
                  <a:pt x="1978" y="322"/>
                  <a:pt x="1978" y="322"/>
                  <a:pt x="1978" y="322"/>
                </a:cubicBezTo>
                <a:cubicBezTo>
                  <a:pt x="2037" y="322"/>
                  <a:pt x="2037" y="322"/>
                  <a:pt x="2037" y="322"/>
                </a:cubicBezTo>
                <a:lnTo>
                  <a:pt x="2037" y="692"/>
                </a:lnTo>
                <a:close/>
                <a:moveTo>
                  <a:pt x="2376" y="675"/>
                </a:moveTo>
                <a:cubicBezTo>
                  <a:pt x="2347" y="693"/>
                  <a:pt x="2313" y="701"/>
                  <a:pt x="2274" y="701"/>
                </a:cubicBezTo>
                <a:cubicBezTo>
                  <a:pt x="2240" y="701"/>
                  <a:pt x="2210" y="694"/>
                  <a:pt x="2183" y="678"/>
                </a:cubicBezTo>
                <a:cubicBezTo>
                  <a:pt x="2156" y="663"/>
                  <a:pt x="2135" y="641"/>
                  <a:pt x="2120" y="612"/>
                </a:cubicBezTo>
                <a:cubicBezTo>
                  <a:pt x="2105" y="584"/>
                  <a:pt x="2098" y="552"/>
                  <a:pt x="2098" y="516"/>
                </a:cubicBezTo>
                <a:cubicBezTo>
                  <a:pt x="2098" y="455"/>
                  <a:pt x="2116" y="406"/>
                  <a:pt x="2151" y="369"/>
                </a:cubicBezTo>
                <a:cubicBezTo>
                  <a:pt x="2186" y="332"/>
                  <a:pt x="2232" y="313"/>
                  <a:pt x="2291" y="313"/>
                </a:cubicBezTo>
                <a:cubicBezTo>
                  <a:pt x="2323" y="313"/>
                  <a:pt x="2352" y="319"/>
                  <a:pt x="2376" y="332"/>
                </a:cubicBezTo>
                <a:cubicBezTo>
                  <a:pt x="2376" y="393"/>
                  <a:pt x="2376" y="393"/>
                  <a:pt x="2376" y="393"/>
                </a:cubicBezTo>
                <a:cubicBezTo>
                  <a:pt x="2349" y="373"/>
                  <a:pt x="2319" y="364"/>
                  <a:pt x="2288" y="364"/>
                </a:cubicBezTo>
                <a:cubicBezTo>
                  <a:pt x="2250" y="364"/>
                  <a:pt x="2219" y="377"/>
                  <a:pt x="2195" y="405"/>
                </a:cubicBezTo>
                <a:cubicBezTo>
                  <a:pt x="2171" y="432"/>
                  <a:pt x="2159" y="467"/>
                  <a:pt x="2159" y="511"/>
                </a:cubicBezTo>
                <a:cubicBezTo>
                  <a:pt x="2159" y="554"/>
                  <a:pt x="2170" y="588"/>
                  <a:pt x="2193" y="613"/>
                </a:cubicBezTo>
                <a:cubicBezTo>
                  <a:pt x="2216" y="638"/>
                  <a:pt x="2246" y="651"/>
                  <a:pt x="2285" y="651"/>
                </a:cubicBezTo>
                <a:cubicBezTo>
                  <a:pt x="2317" y="651"/>
                  <a:pt x="2347" y="640"/>
                  <a:pt x="2376" y="619"/>
                </a:cubicBezTo>
                <a:lnTo>
                  <a:pt x="2376" y="675"/>
                </a:lnTo>
                <a:close/>
                <a:moveTo>
                  <a:pt x="2741" y="522"/>
                </a:moveTo>
                <a:cubicBezTo>
                  <a:pt x="2480" y="522"/>
                  <a:pt x="2480" y="522"/>
                  <a:pt x="2480" y="522"/>
                </a:cubicBezTo>
                <a:cubicBezTo>
                  <a:pt x="2480" y="564"/>
                  <a:pt x="2492" y="596"/>
                  <a:pt x="2513" y="618"/>
                </a:cubicBezTo>
                <a:cubicBezTo>
                  <a:pt x="2534" y="640"/>
                  <a:pt x="2563" y="651"/>
                  <a:pt x="2600" y="651"/>
                </a:cubicBezTo>
                <a:cubicBezTo>
                  <a:pt x="2642" y="651"/>
                  <a:pt x="2680" y="637"/>
                  <a:pt x="2715" y="610"/>
                </a:cubicBezTo>
                <a:cubicBezTo>
                  <a:pt x="2715" y="666"/>
                  <a:pt x="2715" y="666"/>
                  <a:pt x="2715" y="666"/>
                </a:cubicBezTo>
                <a:cubicBezTo>
                  <a:pt x="2683" y="689"/>
                  <a:pt x="2640" y="701"/>
                  <a:pt x="2586" y="701"/>
                </a:cubicBezTo>
                <a:cubicBezTo>
                  <a:pt x="2533" y="701"/>
                  <a:pt x="2492" y="684"/>
                  <a:pt x="2463" y="650"/>
                </a:cubicBezTo>
                <a:cubicBezTo>
                  <a:pt x="2433" y="616"/>
                  <a:pt x="2418" y="569"/>
                  <a:pt x="2418" y="509"/>
                </a:cubicBezTo>
                <a:cubicBezTo>
                  <a:pt x="2418" y="472"/>
                  <a:pt x="2425" y="439"/>
                  <a:pt x="2440" y="408"/>
                </a:cubicBezTo>
                <a:cubicBezTo>
                  <a:pt x="2455" y="378"/>
                  <a:pt x="2476" y="355"/>
                  <a:pt x="2502" y="338"/>
                </a:cubicBezTo>
                <a:cubicBezTo>
                  <a:pt x="2528" y="321"/>
                  <a:pt x="2557" y="313"/>
                  <a:pt x="2588" y="313"/>
                </a:cubicBezTo>
                <a:cubicBezTo>
                  <a:pt x="2636" y="313"/>
                  <a:pt x="2674" y="329"/>
                  <a:pt x="2701" y="360"/>
                </a:cubicBezTo>
                <a:cubicBezTo>
                  <a:pt x="2728" y="391"/>
                  <a:pt x="2741" y="435"/>
                  <a:pt x="2741" y="491"/>
                </a:cubicBezTo>
                <a:lnTo>
                  <a:pt x="2741" y="522"/>
                </a:lnTo>
                <a:close/>
                <a:moveTo>
                  <a:pt x="2680" y="472"/>
                </a:moveTo>
                <a:cubicBezTo>
                  <a:pt x="2680" y="438"/>
                  <a:pt x="2672" y="411"/>
                  <a:pt x="2655" y="392"/>
                </a:cubicBezTo>
                <a:cubicBezTo>
                  <a:pt x="2639" y="373"/>
                  <a:pt x="2617" y="364"/>
                  <a:pt x="2588" y="364"/>
                </a:cubicBezTo>
                <a:cubicBezTo>
                  <a:pt x="2560" y="364"/>
                  <a:pt x="2537" y="374"/>
                  <a:pt x="2517" y="393"/>
                </a:cubicBezTo>
                <a:cubicBezTo>
                  <a:pt x="2498" y="413"/>
                  <a:pt x="2485" y="439"/>
                  <a:pt x="2480" y="472"/>
                </a:cubicBezTo>
                <a:lnTo>
                  <a:pt x="2680" y="472"/>
                </a:lnTo>
                <a:close/>
                <a:moveTo>
                  <a:pt x="721" y="793"/>
                </a:moveTo>
                <a:cubicBezTo>
                  <a:pt x="721" y="793"/>
                  <a:pt x="721" y="793"/>
                  <a:pt x="721" y="793"/>
                </a:cubicBezTo>
                <a:cubicBezTo>
                  <a:pt x="721" y="74"/>
                  <a:pt x="721" y="74"/>
                  <a:pt x="721" y="74"/>
                </a:cubicBezTo>
                <a:cubicBezTo>
                  <a:pt x="464" y="0"/>
                  <a:pt x="464" y="0"/>
                  <a:pt x="464" y="0"/>
                </a:cubicBezTo>
                <a:cubicBezTo>
                  <a:pt x="1" y="174"/>
                  <a:pt x="1" y="174"/>
                  <a:pt x="1" y="174"/>
                </a:cubicBezTo>
                <a:cubicBezTo>
                  <a:pt x="0" y="174"/>
                  <a:pt x="0" y="174"/>
                  <a:pt x="0" y="174"/>
                </a:cubicBezTo>
                <a:cubicBezTo>
                  <a:pt x="0" y="694"/>
                  <a:pt x="0" y="694"/>
                  <a:pt x="0" y="694"/>
                </a:cubicBezTo>
                <a:cubicBezTo>
                  <a:pt x="158" y="632"/>
                  <a:pt x="158" y="632"/>
                  <a:pt x="158" y="632"/>
                </a:cubicBezTo>
                <a:cubicBezTo>
                  <a:pt x="158" y="209"/>
                  <a:pt x="158" y="209"/>
                  <a:pt x="158" y="209"/>
                </a:cubicBezTo>
                <a:cubicBezTo>
                  <a:pt x="464" y="136"/>
                  <a:pt x="464" y="136"/>
                  <a:pt x="464" y="136"/>
                </a:cubicBezTo>
                <a:cubicBezTo>
                  <a:pt x="464" y="758"/>
                  <a:pt x="464" y="758"/>
                  <a:pt x="464" y="758"/>
                </a:cubicBezTo>
                <a:cubicBezTo>
                  <a:pt x="0" y="694"/>
                  <a:pt x="0" y="694"/>
                  <a:pt x="0" y="694"/>
                </a:cubicBezTo>
                <a:cubicBezTo>
                  <a:pt x="464" y="865"/>
                  <a:pt x="464" y="865"/>
                  <a:pt x="464" y="865"/>
                </a:cubicBezTo>
                <a:cubicBezTo>
                  <a:pt x="464" y="865"/>
                  <a:pt x="464" y="865"/>
                  <a:pt x="464" y="865"/>
                </a:cubicBezTo>
                <a:cubicBezTo>
                  <a:pt x="721" y="794"/>
                  <a:pt x="721" y="794"/>
                  <a:pt x="721" y="794"/>
                </a:cubicBezTo>
                <a:cubicBezTo>
                  <a:pt x="721" y="793"/>
                  <a:pt x="721" y="793"/>
                  <a:pt x="721" y="793"/>
                </a:cubicBezTo>
                <a:close/>
              </a:path>
            </a:pathLst>
          </a:custGeom>
          <a:solidFill>
            <a:srgbClr val="949494"/>
          </a:solidFill>
          <a:ln>
            <a:noFill/>
          </a:ln>
          <a:extLst/>
        </p:spPr>
        <p:txBody>
          <a:bodyPr vert="horz" wrap="square" lIns="91430" tIns="45715" rIns="91430" bIns="45715" numCol="1" anchor="t" anchorCtr="0" compatLnSpc="1">
            <a:prstTxWarp prst="textNoShape">
              <a:avLst/>
            </a:prstTxWarp>
          </a:bodyPr>
          <a:lstStyle/>
          <a:p>
            <a:pPr marL="0" marR="0" lvl="0" indent="0" algn="l" defTabSz="9324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56" name="Group 255"/>
          <p:cNvGrpSpPr/>
          <p:nvPr/>
        </p:nvGrpSpPr>
        <p:grpSpPr>
          <a:xfrm rot="10800000">
            <a:off x="4614256" y="5175326"/>
            <a:ext cx="606584" cy="456013"/>
            <a:chOff x="3080184" y="2824122"/>
            <a:chExt cx="473843" cy="413742"/>
          </a:xfrm>
          <a:solidFill>
            <a:schemeClr val="tx1"/>
          </a:solidFill>
        </p:grpSpPr>
        <p:sp>
          <p:nvSpPr>
            <p:cNvPr id="257" name="Up Arrow 256"/>
            <p:cNvSpPr/>
            <p:nvPr/>
          </p:nvSpPr>
          <p:spPr bwMode="auto">
            <a:xfrm>
              <a:off x="3297911" y="2824122"/>
              <a:ext cx="256116" cy="284814"/>
            </a:xfrm>
            <a:prstGeom prst="upArrow">
              <a:avLst/>
            </a:pr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7191AF">
                  <a:satMod val="300000"/>
                </a:srgbClr>
              </a:contourClr>
            </a:sp3d>
          </p:spPr>
          <p:txBody>
            <a:bodyPr vert="horz" wrap="square" lIns="124341" tIns="62171" rIns="124341" bIns="62171" numCol="1" rtlCol="0" anchor="ctr" anchorCtr="0" compatLnSpc="1">
              <a:prstTxWarp prst="textNoShape">
                <a:avLst/>
              </a:prstTxWarp>
            </a:bodyPr>
            <a:lstStyle/>
            <a:p>
              <a:pPr marL="0" marR="0" lvl="0" indent="0" algn="ctr" defTabSz="913656" rtl="0" eaLnBrk="1" fontAlgn="base" latinLnBrk="0" hangingPunct="1">
                <a:lnSpc>
                  <a:spcPct val="90000"/>
                </a:lnSpc>
                <a:spcBef>
                  <a:spcPct val="0"/>
                </a:spcBef>
                <a:spcAft>
                  <a:spcPct val="0"/>
                </a:spcAft>
                <a:buClrTx/>
                <a:buSzTx/>
                <a:buFontTx/>
                <a:buNone/>
                <a:tabLst/>
                <a:defRPr/>
              </a:pPr>
              <a:endParaRPr kumimoji="0" lang="en-US" sz="2400" b="0" i="1" u="none" strike="noStrike" kern="0" cap="none" spc="0" normalizeH="0" baseline="0" noProof="0" dirty="0">
                <a:ln>
                  <a:noFill/>
                </a:ln>
                <a:gradFill>
                  <a:gsLst>
                    <a:gs pos="0">
                      <a:srgbClr val="FFFFFF"/>
                    </a:gs>
                    <a:gs pos="86000">
                      <a:srgbClr val="FFFFFF"/>
                    </a:gs>
                  </a:gsLst>
                  <a:lin ang="5400000" scaled="0"/>
                </a:gradFill>
                <a:effectLst/>
                <a:uLnTx/>
                <a:uFillTx/>
                <a:latin typeface="Segoe" pitchFamily="34" charset="0"/>
                <a:ea typeface="+mn-ea"/>
                <a:cs typeface="+mn-cs"/>
              </a:endParaRPr>
            </a:p>
          </p:txBody>
        </p:sp>
        <p:sp>
          <p:nvSpPr>
            <p:cNvPr id="258" name="Up Arrow 257"/>
            <p:cNvSpPr/>
            <p:nvPr/>
          </p:nvSpPr>
          <p:spPr bwMode="auto">
            <a:xfrm rot="10800000">
              <a:off x="3080184" y="2953050"/>
              <a:ext cx="256116" cy="284814"/>
            </a:xfrm>
            <a:prstGeom prst="upArrow">
              <a:avLst/>
            </a:pr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7191AF">
                  <a:satMod val="300000"/>
                </a:srgbClr>
              </a:contourClr>
            </a:sp3d>
          </p:spPr>
          <p:txBody>
            <a:bodyPr vert="horz" wrap="square" lIns="124341" tIns="62171" rIns="124341" bIns="62171" numCol="1" rtlCol="0" anchor="ctr" anchorCtr="0" compatLnSpc="1">
              <a:prstTxWarp prst="textNoShape">
                <a:avLst/>
              </a:prstTxWarp>
            </a:bodyPr>
            <a:lstStyle/>
            <a:p>
              <a:pPr marL="0" marR="0" lvl="0" indent="0" algn="ctr" defTabSz="913656" rtl="0" eaLnBrk="1" fontAlgn="base" latinLnBrk="0" hangingPunct="1">
                <a:lnSpc>
                  <a:spcPct val="90000"/>
                </a:lnSpc>
                <a:spcBef>
                  <a:spcPct val="0"/>
                </a:spcBef>
                <a:spcAft>
                  <a:spcPct val="0"/>
                </a:spcAft>
                <a:buClrTx/>
                <a:buSzTx/>
                <a:buFontTx/>
                <a:buNone/>
                <a:tabLst/>
                <a:defRPr/>
              </a:pPr>
              <a:endParaRPr kumimoji="0" lang="en-US" sz="2400" b="0" i="1" u="none" strike="noStrike" kern="0" cap="none" spc="0" normalizeH="0" baseline="0" noProof="0" dirty="0">
                <a:ln>
                  <a:noFill/>
                </a:ln>
                <a:gradFill>
                  <a:gsLst>
                    <a:gs pos="0">
                      <a:srgbClr val="FFFFFF"/>
                    </a:gs>
                    <a:gs pos="86000">
                      <a:srgbClr val="FFFFFF"/>
                    </a:gs>
                  </a:gsLst>
                  <a:lin ang="5400000" scaled="0"/>
                </a:gradFill>
                <a:effectLst/>
                <a:uLnTx/>
                <a:uFillTx/>
                <a:latin typeface="Segoe" pitchFamily="34" charset="0"/>
                <a:ea typeface="+mn-ea"/>
                <a:cs typeface="+mn-cs"/>
              </a:endParaRPr>
            </a:p>
          </p:txBody>
        </p:sp>
      </p:grpSp>
      <p:grpSp>
        <p:nvGrpSpPr>
          <p:cNvPr id="259" name="Group 258"/>
          <p:cNvGrpSpPr/>
          <p:nvPr/>
        </p:nvGrpSpPr>
        <p:grpSpPr>
          <a:xfrm rot="10800000">
            <a:off x="8202295" y="5141651"/>
            <a:ext cx="606584" cy="456013"/>
            <a:chOff x="3080184" y="2824122"/>
            <a:chExt cx="473843" cy="413742"/>
          </a:xfrm>
          <a:solidFill>
            <a:schemeClr val="tx1"/>
          </a:solidFill>
        </p:grpSpPr>
        <p:sp>
          <p:nvSpPr>
            <p:cNvPr id="260" name="Up Arrow 259"/>
            <p:cNvSpPr/>
            <p:nvPr/>
          </p:nvSpPr>
          <p:spPr bwMode="auto">
            <a:xfrm>
              <a:off x="3297911" y="2824122"/>
              <a:ext cx="256116" cy="284814"/>
            </a:xfrm>
            <a:prstGeom prst="upArrow">
              <a:avLst/>
            </a:pr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7191AF">
                  <a:satMod val="300000"/>
                </a:srgbClr>
              </a:contourClr>
            </a:sp3d>
          </p:spPr>
          <p:txBody>
            <a:bodyPr vert="horz" wrap="square" lIns="124341" tIns="62171" rIns="124341" bIns="62171" numCol="1" rtlCol="0" anchor="ctr" anchorCtr="0" compatLnSpc="1">
              <a:prstTxWarp prst="textNoShape">
                <a:avLst/>
              </a:prstTxWarp>
            </a:bodyPr>
            <a:lstStyle/>
            <a:p>
              <a:pPr marL="0" marR="0" lvl="0" indent="0" algn="ctr" defTabSz="913656" rtl="0" eaLnBrk="1" fontAlgn="base" latinLnBrk="0" hangingPunct="1">
                <a:lnSpc>
                  <a:spcPct val="90000"/>
                </a:lnSpc>
                <a:spcBef>
                  <a:spcPct val="0"/>
                </a:spcBef>
                <a:spcAft>
                  <a:spcPct val="0"/>
                </a:spcAft>
                <a:buClrTx/>
                <a:buSzTx/>
                <a:buFontTx/>
                <a:buNone/>
                <a:tabLst/>
                <a:defRPr/>
              </a:pPr>
              <a:endParaRPr kumimoji="0" lang="en-US" sz="2400" b="0" i="1" u="none" strike="noStrike" kern="0" cap="none" spc="0" normalizeH="0" baseline="0" noProof="0" dirty="0">
                <a:ln>
                  <a:noFill/>
                </a:ln>
                <a:gradFill>
                  <a:gsLst>
                    <a:gs pos="0">
                      <a:srgbClr val="FFFFFF"/>
                    </a:gs>
                    <a:gs pos="86000">
                      <a:srgbClr val="FFFFFF"/>
                    </a:gs>
                  </a:gsLst>
                  <a:lin ang="5400000" scaled="0"/>
                </a:gradFill>
                <a:effectLst/>
                <a:uLnTx/>
                <a:uFillTx/>
                <a:latin typeface="Segoe" pitchFamily="34" charset="0"/>
                <a:ea typeface="+mn-ea"/>
                <a:cs typeface="+mn-cs"/>
              </a:endParaRPr>
            </a:p>
          </p:txBody>
        </p:sp>
        <p:sp>
          <p:nvSpPr>
            <p:cNvPr id="261" name="Up Arrow 260"/>
            <p:cNvSpPr/>
            <p:nvPr/>
          </p:nvSpPr>
          <p:spPr bwMode="auto">
            <a:xfrm rot="10800000">
              <a:off x="3080184" y="2953050"/>
              <a:ext cx="256116" cy="284814"/>
            </a:xfrm>
            <a:prstGeom prst="upArrow">
              <a:avLst/>
            </a:pr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7191AF">
                  <a:satMod val="300000"/>
                </a:srgbClr>
              </a:contourClr>
            </a:sp3d>
          </p:spPr>
          <p:txBody>
            <a:bodyPr vert="horz" wrap="square" lIns="124341" tIns="62171" rIns="124341" bIns="62171" numCol="1" rtlCol="0" anchor="ctr" anchorCtr="0" compatLnSpc="1">
              <a:prstTxWarp prst="textNoShape">
                <a:avLst/>
              </a:prstTxWarp>
            </a:bodyPr>
            <a:lstStyle/>
            <a:p>
              <a:pPr marL="0" marR="0" lvl="0" indent="0" algn="ctr" defTabSz="913656" rtl="0" eaLnBrk="1" fontAlgn="base" latinLnBrk="0" hangingPunct="1">
                <a:lnSpc>
                  <a:spcPct val="90000"/>
                </a:lnSpc>
                <a:spcBef>
                  <a:spcPct val="0"/>
                </a:spcBef>
                <a:spcAft>
                  <a:spcPct val="0"/>
                </a:spcAft>
                <a:buClrTx/>
                <a:buSzTx/>
                <a:buFontTx/>
                <a:buNone/>
                <a:tabLst/>
                <a:defRPr/>
              </a:pPr>
              <a:endParaRPr kumimoji="0" lang="en-US" sz="2400" b="0" i="1" u="none" strike="noStrike" kern="0" cap="none" spc="0" normalizeH="0" baseline="0" noProof="0" dirty="0">
                <a:ln>
                  <a:noFill/>
                </a:ln>
                <a:gradFill>
                  <a:gsLst>
                    <a:gs pos="0">
                      <a:srgbClr val="FFFFFF"/>
                    </a:gs>
                    <a:gs pos="86000">
                      <a:srgbClr val="FFFFFF"/>
                    </a:gs>
                  </a:gsLst>
                  <a:lin ang="5400000" scaled="0"/>
                </a:gradFill>
                <a:effectLst/>
                <a:uLnTx/>
                <a:uFillTx/>
                <a:latin typeface="Segoe" pitchFamily="34" charset="0"/>
                <a:ea typeface="+mn-ea"/>
                <a:cs typeface="+mn-cs"/>
              </a:endParaRPr>
            </a:p>
          </p:txBody>
        </p:sp>
      </p:grpSp>
      <p:sp>
        <p:nvSpPr>
          <p:cNvPr id="262" name="Rectangle 261"/>
          <p:cNvSpPr/>
          <p:nvPr/>
        </p:nvSpPr>
        <p:spPr>
          <a:xfrm>
            <a:off x="358896" y="2473344"/>
            <a:ext cx="1487651" cy="307777"/>
          </a:xfrm>
          <a:prstGeom prst="rect">
            <a:avLst/>
          </a:prstGeom>
        </p:spPr>
        <p:txBody>
          <a:bodyPr wrap="none">
            <a:spAutoFit/>
          </a:bodyPr>
          <a:lstStyle/>
          <a:p>
            <a:pPr marL="0" marR="0" lvl="0" indent="0" algn="l" defTabSz="932468"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lumMod val="50000"/>
                  </a:srgbClr>
                </a:solidFill>
                <a:effectLst/>
                <a:uLnTx/>
                <a:uFillTx/>
                <a:latin typeface="Segoe UI"/>
                <a:ea typeface="Segoe UI" pitchFamily="34" charset="0"/>
                <a:cs typeface="Segoe UI Semibold" panose="020B0702040204020203" pitchFamily="34" charset="0"/>
              </a:rPr>
              <a:t>SQL Server </a:t>
            </a:r>
            <a:r>
              <a:rPr kumimoji="0" lang="en-US" sz="1400" b="0" i="0" u="none" strike="noStrike" kern="1200" cap="none" spc="0" normalizeH="0" baseline="0" noProof="0" dirty="0" smtClean="0">
                <a:ln>
                  <a:noFill/>
                </a:ln>
                <a:solidFill>
                  <a:srgbClr val="FFFFFF">
                    <a:lumMod val="50000"/>
                  </a:srgbClr>
                </a:solidFill>
                <a:effectLst/>
                <a:uLnTx/>
                <a:uFillTx/>
                <a:latin typeface="Segoe UI"/>
                <a:ea typeface="Segoe UI" pitchFamily="34" charset="0"/>
                <a:cs typeface="Segoe UI Semibold" panose="020B0702040204020203" pitchFamily="34" charset="0"/>
              </a:rPr>
              <a:t>2016</a:t>
            </a:r>
            <a:endParaRPr kumimoji="0" lang="en-US" sz="1400" b="0" i="0" u="none" strike="noStrike" kern="1200" cap="none" spc="0" normalizeH="0" baseline="0" noProof="0" dirty="0">
              <a:ln>
                <a:noFill/>
              </a:ln>
              <a:solidFill>
                <a:srgbClr val="000000"/>
              </a:solidFill>
              <a:effectLst/>
              <a:uLnTx/>
              <a:uFillTx/>
              <a:latin typeface="Segoe UI"/>
              <a:ea typeface="+mn-ea"/>
              <a:cs typeface="+mn-cs"/>
            </a:endParaRPr>
          </a:p>
        </p:txBody>
      </p:sp>
    </p:spTree>
    <p:extLst>
      <p:ext uri="{BB962C8B-B14F-4D97-AF65-F5344CB8AC3E}">
        <p14:creationId xmlns:p14="http://schemas.microsoft.com/office/powerpoint/2010/main" val="410453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fade">
                                      <p:cBhvr>
                                        <p:cTn id="7" dur="500"/>
                                        <p:tgtEl>
                                          <p:spTgt spid="215"/>
                                        </p:tgtEl>
                                      </p:cBhvr>
                                    </p:animEffect>
                                  </p:childTnLst>
                                </p:cTn>
                              </p:par>
                              <p:par>
                                <p:cTn id="8" presetID="10" presetClass="entr" presetSubtype="0" fill="hold" nodeType="withEffect">
                                  <p:stCondLst>
                                    <p:cond delay="0"/>
                                  </p:stCondLst>
                                  <p:childTnLst>
                                    <p:set>
                                      <p:cBhvr>
                                        <p:cTn id="9" dur="1" fill="hold">
                                          <p:stCondLst>
                                            <p:cond delay="0"/>
                                          </p:stCondLst>
                                        </p:cTn>
                                        <p:tgtEl>
                                          <p:spTgt spid="216"/>
                                        </p:tgtEl>
                                        <p:attrNameLst>
                                          <p:attrName>style.visibility</p:attrName>
                                        </p:attrNameLst>
                                      </p:cBhvr>
                                      <p:to>
                                        <p:strVal val="visible"/>
                                      </p:to>
                                    </p:set>
                                    <p:animEffect transition="in" filter="fade">
                                      <p:cBhvr>
                                        <p:cTn id="10" dur="500"/>
                                        <p:tgtEl>
                                          <p:spTgt spid="2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7"/>
                                        </p:tgtEl>
                                        <p:attrNameLst>
                                          <p:attrName>style.visibility</p:attrName>
                                        </p:attrNameLst>
                                      </p:cBhvr>
                                      <p:to>
                                        <p:strVal val="visible"/>
                                      </p:to>
                                    </p:set>
                                    <p:animEffect transition="in" filter="fade">
                                      <p:cBhvr>
                                        <p:cTn id="13" dur="500"/>
                                        <p:tgtEl>
                                          <p:spTgt spid="217"/>
                                        </p:tgtEl>
                                      </p:cBhvr>
                                    </p:animEffect>
                                  </p:childTnLst>
                                </p:cTn>
                              </p:par>
                              <p:par>
                                <p:cTn id="14" presetID="10" presetClass="entr" presetSubtype="0" fill="hold" nodeType="withEffect">
                                  <p:stCondLst>
                                    <p:cond delay="0"/>
                                  </p:stCondLst>
                                  <p:childTnLst>
                                    <p:set>
                                      <p:cBhvr>
                                        <p:cTn id="15" dur="1" fill="hold">
                                          <p:stCondLst>
                                            <p:cond delay="0"/>
                                          </p:stCondLst>
                                        </p:cTn>
                                        <p:tgtEl>
                                          <p:spTgt spid="218"/>
                                        </p:tgtEl>
                                        <p:attrNameLst>
                                          <p:attrName>style.visibility</p:attrName>
                                        </p:attrNameLst>
                                      </p:cBhvr>
                                      <p:to>
                                        <p:strVal val="visible"/>
                                      </p:to>
                                    </p:set>
                                    <p:animEffect transition="in" filter="fade">
                                      <p:cBhvr>
                                        <p:cTn id="16" dur="500"/>
                                        <p:tgtEl>
                                          <p:spTgt spid="218"/>
                                        </p:tgtEl>
                                      </p:cBhvr>
                                    </p:animEffect>
                                  </p:childTnLst>
                                </p:cTn>
                              </p:par>
                              <p:par>
                                <p:cTn id="17" presetID="10" presetClass="entr" presetSubtype="0"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animEffect transition="in" filter="fade">
                                      <p:cBhvr>
                                        <p:cTn id="19" dur="500"/>
                                        <p:tgtEl>
                                          <p:spTgt spid="2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fade">
                                      <p:cBhvr>
                                        <p:cTn id="22" dur="500"/>
                                        <p:tgtEl>
                                          <p:spTgt spid="23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2"/>
                                        </p:tgtEl>
                                        <p:attrNameLst>
                                          <p:attrName>style.visibility</p:attrName>
                                        </p:attrNameLst>
                                      </p:cBhvr>
                                      <p:to>
                                        <p:strVal val="visible"/>
                                      </p:to>
                                    </p:set>
                                    <p:animEffect transition="in" filter="fade">
                                      <p:cBhvr>
                                        <p:cTn id="25" dur="500"/>
                                        <p:tgtEl>
                                          <p:spTgt spid="24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47"/>
                                        </p:tgtEl>
                                        <p:attrNameLst>
                                          <p:attrName>style.visibility</p:attrName>
                                        </p:attrNameLst>
                                      </p:cBhvr>
                                      <p:to>
                                        <p:strVal val="visible"/>
                                      </p:to>
                                    </p:set>
                                    <p:animEffect transition="in" filter="fade">
                                      <p:cBhvr>
                                        <p:cTn id="28" dur="500"/>
                                        <p:tgtEl>
                                          <p:spTgt spid="24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55"/>
                                        </p:tgtEl>
                                        <p:attrNameLst>
                                          <p:attrName>style.visibility</p:attrName>
                                        </p:attrNameLst>
                                      </p:cBhvr>
                                      <p:to>
                                        <p:strVal val="visible"/>
                                      </p:to>
                                    </p:set>
                                    <p:animEffect transition="in" filter="fade">
                                      <p:cBhvr>
                                        <p:cTn id="31" dur="500"/>
                                        <p:tgtEl>
                                          <p:spTgt spid="25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62"/>
                                        </p:tgtEl>
                                        <p:attrNameLst>
                                          <p:attrName>style.visibility</p:attrName>
                                        </p:attrNameLst>
                                      </p:cBhvr>
                                      <p:to>
                                        <p:strVal val="visible"/>
                                      </p:to>
                                    </p:set>
                                    <p:animEffect transition="in" filter="fade">
                                      <p:cBhvr>
                                        <p:cTn id="34"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7" grpId="0" animBg="1"/>
      <p:bldP spid="230" grpId="0"/>
      <p:bldP spid="242" grpId="0"/>
      <p:bldP spid="247" grpId="0"/>
      <p:bldP spid="255" grpId="0" animBg="1"/>
      <p:bldP spid="26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65460" y="1651359"/>
            <a:ext cx="2414493" cy="3926482"/>
            <a:chOff x="665460" y="1671132"/>
            <a:chExt cx="2414493" cy="3926482"/>
          </a:xfrm>
        </p:grpSpPr>
        <p:sp>
          <p:nvSpPr>
            <p:cNvPr id="76" name="Rectangle 75"/>
            <p:cNvSpPr/>
            <p:nvPr/>
          </p:nvSpPr>
          <p:spPr>
            <a:xfrm>
              <a:off x="665460" y="2340802"/>
              <a:ext cx="2414493" cy="24188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77" name="TextBox 76"/>
            <p:cNvSpPr txBox="1"/>
            <p:nvPr/>
          </p:nvSpPr>
          <p:spPr>
            <a:xfrm>
              <a:off x="665460" y="1671132"/>
              <a:ext cx="2414493" cy="784759"/>
            </a:xfrm>
            <a:prstGeom prst="rect">
              <a:avLst/>
            </a:prstGeom>
            <a:solidFill>
              <a:schemeClr val="accent4"/>
            </a:solidFill>
          </p:spPr>
          <p:txBody>
            <a:bodyPr wrap="square" lIns="91440" tIns="91440" rIns="0" bIns="91440" rtlCol="0">
              <a:spAutoFit/>
            </a:bodyPr>
            <a:lstStyle/>
            <a:p>
              <a:pPr marL="0" marR="0" lvl="0" indent="0" algn="l" defTabSz="1241854"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Segoe UI"/>
                  <a:ea typeface="+mn-ea"/>
                  <a:cs typeface="+mn-cs"/>
                </a:rPr>
                <a:t>Keep legacy investment</a:t>
              </a:r>
            </a:p>
          </p:txBody>
        </p:sp>
        <p:grpSp>
          <p:nvGrpSpPr>
            <p:cNvPr id="78" name="Group 77"/>
            <p:cNvGrpSpPr/>
            <p:nvPr/>
          </p:nvGrpSpPr>
          <p:grpSpPr>
            <a:xfrm>
              <a:off x="920206" y="3059837"/>
              <a:ext cx="1934629" cy="1118827"/>
              <a:chOff x="563879" y="2935013"/>
              <a:chExt cx="1934629" cy="1118827"/>
            </a:xfrm>
          </p:grpSpPr>
          <p:pic>
            <p:nvPicPr>
              <p:cNvPr id="79" name="Picture 2" descr="\\MAGNUM\Projects\Microsoft\Cloud Power FY12\Design\ICONS_PNG\Server.png"/>
              <p:cNvPicPr>
                <a:picLocks noChangeAspect="1" noChangeArrowheads="1"/>
              </p:cNvPicPr>
              <p:nvPr/>
            </p:nvPicPr>
            <p:blipFill rotWithShape="1">
              <a:blip r:embed="rId3" cstate="print">
                <a:lum bright="100000"/>
              </a:blip>
              <a:srcRect l="20202" t="12324" r="20392" b="11797"/>
              <a:stretch/>
            </p:blipFill>
            <p:spPr bwMode="auto">
              <a:xfrm>
                <a:off x="1622585" y="2935013"/>
                <a:ext cx="875923" cy="1118827"/>
              </a:xfrm>
              <a:prstGeom prst="rect">
                <a:avLst/>
              </a:prstGeom>
              <a:noFill/>
            </p:spPr>
          </p:pic>
          <p:pic>
            <p:nvPicPr>
              <p:cNvPr id="80" name="Picture 9" descr="\\MAGNUM\Projects\Microsoft\Cloud Power FY12\Design\Icons\PNGs\Optimized.png"/>
              <p:cNvPicPr>
                <a:picLocks noChangeAspect="1" noChangeArrowheads="1"/>
              </p:cNvPicPr>
              <p:nvPr/>
            </p:nvPicPr>
            <p:blipFill rotWithShape="1">
              <a:blip r:embed="rId4" cstate="print">
                <a:lum bright="100000"/>
              </a:blip>
              <a:srcRect l="20907" t="19104" r="20550" b="19427"/>
              <a:stretch/>
            </p:blipFill>
            <p:spPr bwMode="auto">
              <a:xfrm>
                <a:off x="563879" y="2990458"/>
                <a:ext cx="994602" cy="1044331"/>
              </a:xfrm>
              <a:prstGeom prst="rect">
                <a:avLst/>
              </a:prstGeom>
              <a:noFill/>
            </p:spPr>
          </p:pic>
        </p:grpSp>
        <p:sp>
          <p:nvSpPr>
            <p:cNvPr id="81" name="Pentagon 80"/>
            <p:cNvSpPr/>
            <p:nvPr/>
          </p:nvSpPr>
          <p:spPr>
            <a:xfrm rot="5400000">
              <a:off x="1415506" y="4226014"/>
              <a:ext cx="914400" cy="1828800"/>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3" name="Group 2"/>
          <p:cNvGrpSpPr/>
          <p:nvPr/>
        </p:nvGrpSpPr>
        <p:grpSpPr>
          <a:xfrm>
            <a:off x="6417422" y="1651359"/>
            <a:ext cx="2414493" cy="3926482"/>
            <a:chOff x="3519925" y="1674899"/>
            <a:chExt cx="2414493" cy="3926482"/>
          </a:xfrm>
        </p:grpSpPr>
        <p:sp>
          <p:nvSpPr>
            <p:cNvPr id="83" name="Pentagon 82"/>
            <p:cNvSpPr/>
            <p:nvPr/>
          </p:nvSpPr>
          <p:spPr>
            <a:xfrm rot="5400000">
              <a:off x="4269971" y="4229781"/>
              <a:ext cx="914400" cy="1828800"/>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4" name="Rectangle 83"/>
            <p:cNvSpPr/>
            <p:nvPr/>
          </p:nvSpPr>
          <p:spPr>
            <a:xfrm>
              <a:off x="3519925" y="2352124"/>
              <a:ext cx="2414493" cy="24188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5" name="TextBox 84"/>
            <p:cNvSpPr txBox="1"/>
            <p:nvPr/>
          </p:nvSpPr>
          <p:spPr>
            <a:xfrm>
              <a:off x="3519925" y="1674899"/>
              <a:ext cx="2414493" cy="784759"/>
            </a:xfrm>
            <a:prstGeom prst="rect">
              <a:avLst/>
            </a:prstGeom>
            <a:solidFill>
              <a:schemeClr val="accent5"/>
            </a:solidFill>
          </p:spPr>
          <p:txBody>
            <a:bodyPr wrap="square" tIns="91440" rIns="0" bIns="91440" rtlCol="0">
              <a:spAutoFit/>
            </a:bodyPr>
            <a:lstStyle/>
            <a:p>
              <a:pPr marL="0" marR="0" lvl="0" indent="0" algn="l" defTabSz="1241854"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Segoe UI"/>
                  <a:ea typeface="+mn-ea"/>
                  <a:cs typeface="+mn-cs"/>
                </a:rPr>
                <a:t>Buy new </a:t>
              </a:r>
              <a:r>
                <a:rPr kumimoji="0" lang="en-US" sz="1900" b="0" i="0" u="none" strike="noStrike" kern="1200" cap="none" spc="0" normalizeH="0" baseline="0" noProof="0" dirty="0" smtClean="0">
                  <a:ln>
                    <a:noFill/>
                  </a:ln>
                  <a:solidFill>
                    <a:srgbClr val="FFFFFF"/>
                  </a:solidFill>
                  <a:effectLst/>
                  <a:uLnTx/>
                  <a:uFillTx/>
                  <a:latin typeface="Segoe UI"/>
                  <a:ea typeface="+mn-ea"/>
                  <a:cs typeface="+mn-cs"/>
                </a:rPr>
                <a:t>tier-one </a:t>
              </a:r>
              <a:r>
                <a:rPr kumimoji="0" lang="en-US" sz="1900" b="0" i="0" u="none" strike="noStrike" kern="1200" cap="none" spc="0" normalizeH="0" baseline="0" noProof="0" dirty="0">
                  <a:ln>
                    <a:noFill/>
                  </a:ln>
                  <a:solidFill>
                    <a:srgbClr val="FFFFFF"/>
                  </a:solidFill>
                  <a:effectLst/>
                  <a:uLnTx/>
                  <a:uFillTx/>
                  <a:latin typeface="Segoe UI"/>
                  <a:ea typeface="+mn-ea"/>
                  <a:cs typeface="+mn-cs"/>
                </a:rPr>
                <a:t>hardware appliance</a:t>
              </a:r>
            </a:p>
          </p:txBody>
        </p:sp>
        <p:pic>
          <p:nvPicPr>
            <p:cNvPr id="86" name="Picture 2" descr="\\MAGNUM\Projects\Microsoft\Cloud Power FY12\Design\Icons\PNGs\Cloud_on_your_terms.png"/>
            <p:cNvPicPr>
              <a:picLocks noChangeAspect="1" noChangeArrowheads="1"/>
            </p:cNvPicPr>
            <p:nvPr/>
          </p:nvPicPr>
          <p:blipFill rotWithShape="1">
            <a:blip r:embed="rId5" cstate="print">
              <a:lum bright="100000"/>
            </a:blip>
            <a:srcRect t="13225" b="13766"/>
            <a:stretch/>
          </p:blipFill>
          <p:spPr bwMode="auto">
            <a:xfrm>
              <a:off x="3930656" y="3009544"/>
              <a:ext cx="1593030" cy="1270815"/>
            </a:xfrm>
            <a:prstGeom prst="rect">
              <a:avLst/>
            </a:prstGeom>
            <a:noFill/>
            <a:ln>
              <a:noFill/>
            </a:ln>
          </p:spPr>
        </p:pic>
      </p:grpSp>
      <p:grpSp>
        <p:nvGrpSpPr>
          <p:cNvPr id="4" name="Group 3"/>
          <p:cNvGrpSpPr/>
          <p:nvPr/>
        </p:nvGrpSpPr>
        <p:grpSpPr>
          <a:xfrm>
            <a:off x="3541428" y="1651359"/>
            <a:ext cx="2414493" cy="3926482"/>
            <a:chOff x="6385148" y="1671794"/>
            <a:chExt cx="2414493" cy="3926482"/>
          </a:xfrm>
        </p:grpSpPr>
        <p:sp>
          <p:nvSpPr>
            <p:cNvPr id="88" name="Pentagon 87"/>
            <p:cNvSpPr/>
            <p:nvPr/>
          </p:nvSpPr>
          <p:spPr>
            <a:xfrm rot="5400000">
              <a:off x="7135194" y="4226676"/>
              <a:ext cx="914400" cy="1828800"/>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89" name="Rectangle 88"/>
            <p:cNvSpPr/>
            <p:nvPr/>
          </p:nvSpPr>
          <p:spPr>
            <a:xfrm>
              <a:off x="6385148" y="2349019"/>
              <a:ext cx="2414493" cy="24188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0" name="TextBox 89"/>
            <p:cNvSpPr txBox="1"/>
            <p:nvPr/>
          </p:nvSpPr>
          <p:spPr>
            <a:xfrm>
              <a:off x="6385148" y="1671794"/>
              <a:ext cx="2414493" cy="784759"/>
            </a:xfrm>
            <a:prstGeom prst="rect">
              <a:avLst/>
            </a:prstGeom>
            <a:solidFill>
              <a:schemeClr val="tx1">
                <a:lumMod val="50000"/>
                <a:lumOff val="50000"/>
              </a:schemeClr>
            </a:solidFill>
          </p:spPr>
          <p:txBody>
            <a:bodyPr wrap="square" tIns="91440" rIns="0" bIns="91440" rtlCol="0">
              <a:spAutoFit/>
            </a:bodyPr>
            <a:lstStyle/>
            <a:p>
              <a:pPr marL="0" marR="0" lvl="0" indent="0" algn="l" defTabSz="1241854"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Segoe UI"/>
                  <a:ea typeface="+mn-ea"/>
                  <a:cs typeface="+mn-cs"/>
                </a:rPr>
                <a:t>Acquire </a:t>
              </a:r>
              <a:r>
                <a:rPr kumimoji="0" lang="en-US" sz="1900" b="0" i="0" u="none" strike="noStrike" kern="1200" cap="none" spc="0" normalizeH="0" baseline="0" noProof="0" dirty="0" smtClean="0">
                  <a:ln>
                    <a:noFill/>
                  </a:ln>
                  <a:solidFill>
                    <a:srgbClr val="FFFFFF"/>
                  </a:solidFill>
                  <a:effectLst/>
                  <a:uLnTx/>
                  <a:uFillTx/>
                  <a:latin typeface="Segoe UI"/>
                  <a:ea typeface="+mn-ea"/>
                  <a:cs typeface="+mn-cs"/>
                </a:rPr>
                <a:t>Big Data </a:t>
              </a:r>
              <a:r>
                <a:rPr kumimoji="0" lang="en-US" sz="1900" b="0" i="0" u="none" strike="noStrike" kern="1200" cap="none" spc="0" normalizeH="0" baseline="0" noProof="0" dirty="0">
                  <a:ln>
                    <a:noFill/>
                  </a:ln>
                  <a:solidFill>
                    <a:srgbClr val="FFFFFF"/>
                  </a:solidFill>
                  <a:effectLst/>
                  <a:uLnTx/>
                  <a:uFillTx/>
                  <a:latin typeface="Segoe UI"/>
                  <a:ea typeface="+mn-ea"/>
                  <a:cs typeface="+mn-cs"/>
                </a:rPr>
                <a:t>solution</a:t>
              </a:r>
            </a:p>
          </p:txBody>
        </p:sp>
        <p:pic>
          <p:nvPicPr>
            <p:cNvPr id="91" name="Picture 2"/>
            <p:cNvPicPr>
              <a:picLocks noChangeAspect="1" noChangeArrowheads="1"/>
            </p:cNvPicPr>
            <p:nvPr/>
          </p:nvPicPr>
          <p:blipFill>
            <a:blip r:embed="rId6" cstate="screen">
              <a:extLst>
                <a:ext uri="{28A0092B-C50C-407E-A947-70E740481C1C}">
                  <a14:useLocalDpi xmlns:a14="http://schemas.microsoft.com/office/drawing/2010/main" val="0"/>
                </a:ext>
              </a:extLst>
            </a:blip>
            <a:stretch>
              <a:fillRect/>
            </a:stretch>
          </p:blipFill>
          <p:spPr bwMode="auto">
            <a:xfrm>
              <a:off x="6734863" y="3023073"/>
              <a:ext cx="1617377" cy="11967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97" name="Title 1"/>
          <p:cNvSpPr txBox="1">
            <a:spLocks/>
          </p:cNvSpPr>
          <p:nvPr/>
        </p:nvSpPr>
        <p:spPr>
          <a:xfrm>
            <a:off x="312301" y="135237"/>
            <a:ext cx="11898944" cy="762786"/>
          </a:xfrm>
          <a:prstGeom prst="rect">
            <a:avLst/>
          </a:prstGeom>
        </p:spPr>
        <p:txBody>
          <a:bodyPr lIns="124181" tIns="62089" rIns="124181" bIns="62089"/>
          <a:lstStyle>
            <a:lvl1pPr algn="l" defTabSz="914400" rtl="0" eaLnBrk="1" latinLnBrk="0" hangingPunct="1">
              <a:spcBef>
                <a:spcPct val="0"/>
              </a:spcBef>
              <a:buNone/>
              <a:defRPr sz="2800" kern="1200" cap="all" baseline="0">
                <a:solidFill>
                  <a:srgbClr val="E8E8E8"/>
                </a:solidFill>
                <a:latin typeface="Segoe Light" pitchFamily="34" charset="0"/>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3300" b="0" i="0" u="none" strike="noStrike" kern="1200" cap="all" spc="0" normalizeH="0" baseline="0" noProof="0" dirty="0">
              <a:ln>
                <a:noFill/>
              </a:ln>
              <a:solidFill>
                <a:srgbClr val="E8E8E8"/>
              </a:solidFill>
              <a:effectLst/>
              <a:uLnTx/>
              <a:uFillTx/>
              <a:latin typeface="Segoe UI Light" pitchFamily="34" charset="0"/>
              <a:ea typeface="+mj-ea"/>
              <a:cs typeface="+mj-cs"/>
            </a:endParaRPr>
          </a:p>
        </p:txBody>
      </p:sp>
      <p:grpSp>
        <p:nvGrpSpPr>
          <p:cNvPr id="5" name="Group 4"/>
          <p:cNvGrpSpPr/>
          <p:nvPr/>
        </p:nvGrpSpPr>
        <p:grpSpPr>
          <a:xfrm>
            <a:off x="9293402" y="1651359"/>
            <a:ext cx="2414493" cy="3926482"/>
            <a:chOff x="9293402" y="1651358"/>
            <a:chExt cx="2414493" cy="3926482"/>
          </a:xfrm>
        </p:grpSpPr>
        <p:sp>
          <p:nvSpPr>
            <p:cNvPr id="93" name="Pentagon 92"/>
            <p:cNvSpPr/>
            <p:nvPr/>
          </p:nvSpPr>
          <p:spPr>
            <a:xfrm rot="5400000">
              <a:off x="10049471" y="4206240"/>
              <a:ext cx="914400" cy="1828800"/>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4" name="Rectangle 93"/>
            <p:cNvSpPr/>
            <p:nvPr/>
          </p:nvSpPr>
          <p:spPr>
            <a:xfrm>
              <a:off x="9293402" y="2318547"/>
              <a:ext cx="2414493" cy="24188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4185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95" name="TextBox 94"/>
            <p:cNvSpPr txBox="1"/>
            <p:nvPr/>
          </p:nvSpPr>
          <p:spPr>
            <a:xfrm>
              <a:off x="9293402" y="1651358"/>
              <a:ext cx="2414493" cy="784759"/>
            </a:xfrm>
            <a:prstGeom prst="rect">
              <a:avLst/>
            </a:prstGeom>
            <a:solidFill>
              <a:schemeClr val="accent4">
                <a:lumMod val="60000"/>
                <a:lumOff val="40000"/>
              </a:schemeClr>
            </a:solidFill>
          </p:spPr>
          <p:txBody>
            <a:bodyPr wrap="square" lIns="91440" tIns="91440" rIns="0" bIns="91440" rtlCol="0">
              <a:spAutoFit/>
            </a:bodyPr>
            <a:lstStyle/>
            <a:p>
              <a:pPr marL="0" marR="0" lvl="0" indent="0" algn="l" defTabSz="1241854"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Segoe UI"/>
                  <a:ea typeface="+mn-ea"/>
                  <a:cs typeface="+mn-cs"/>
                </a:rPr>
                <a:t>Acquire business intelligence</a:t>
              </a:r>
            </a:p>
          </p:txBody>
        </p:sp>
        <p:grpSp>
          <p:nvGrpSpPr>
            <p:cNvPr id="99" name="Group 98"/>
            <p:cNvGrpSpPr/>
            <p:nvPr/>
          </p:nvGrpSpPr>
          <p:grpSpPr>
            <a:xfrm>
              <a:off x="9630197" y="3044245"/>
              <a:ext cx="1740903" cy="1138067"/>
              <a:chOff x="9490343" y="2968613"/>
              <a:chExt cx="1740903" cy="1138067"/>
            </a:xfrm>
          </p:grpSpPr>
          <p:pic>
            <p:nvPicPr>
              <p:cNvPr id="100" name="Picture 7" descr="\\MAGNUM\Projects\Microsoft\Cloud Power FY12\Design\Icons\PNGs\Repair.png"/>
              <p:cNvPicPr>
                <a:picLocks noChangeAspect="1" noChangeArrowheads="1"/>
              </p:cNvPicPr>
              <p:nvPr/>
            </p:nvPicPr>
            <p:blipFill>
              <a:blip r:embed="rId7" cstate="print">
                <a:lum bright="100000"/>
              </a:blip>
              <a:srcRect/>
              <a:stretch>
                <a:fillRect/>
              </a:stretch>
            </p:blipFill>
            <p:spPr bwMode="auto">
              <a:xfrm>
                <a:off x="9863004" y="2968613"/>
                <a:ext cx="981070" cy="981071"/>
              </a:xfrm>
              <a:prstGeom prst="rect">
                <a:avLst/>
              </a:prstGeom>
              <a:noFill/>
            </p:spPr>
          </p:pic>
          <p:sp>
            <p:nvSpPr>
              <p:cNvPr id="101" name="Freeform 27"/>
              <p:cNvSpPr>
                <a:spLocks noChangeAspect="1" noEditPoints="1"/>
              </p:cNvSpPr>
              <p:nvPr/>
            </p:nvSpPr>
            <p:spPr bwMode="black">
              <a:xfrm>
                <a:off x="9490343" y="2984942"/>
                <a:ext cx="1740903" cy="1121738"/>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rgbClr val="FFFFFF"/>
              </a:solidFill>
              <a:extLst/>
            </p:spPr>
            <p:txBody>
              <a:bodyPr vert="horz" wrap="square" lIns="124347" tIns="62174" rIns="124347" bIns="62174" numCol="1" anchor="t" anchorCtr="0" compatLnSpc="1">
                <a:prstTxWarp prst="textNoShape">
                  <a:avLst/>
                </a:prstTxWarp>
              </a:bodyPr>
              <a:lstStyle/>
              <a:p>
                <a:pPr marL="0" marR="0" lvl="0" indent="0" algn="l" defTabSz="1655516" rtl="0" eaLnBrk="1" fontAlgn="auto" latinLnBrk="0" hangingPunct="1">
                  <a:lnSpc>
                    <a:spcPct val="100000"/>
                  </a:lnSpc>
                  <a:spcBef>
                    <a:spcPts val="0"/>
                  </a:spcBef>
                  <a:spcAft>
                    <a:spcPts val="0"/>
                  </a:spcAft>
                  <a:buClrTx/>
                  <a:buSzTx/>
                  <a:buFontTx/>
                  <a:buNone/>
                  <a:tabLst/>
                  <a:defRPr/>
                </a:pPr>
                <a:endParaRPr kumimoji="0" lang="en-US" sz="3300" b="0" i="0" u="none" strike="noStrike" kern="0" cap="none" spc="0" normalizeH="0" baseline="0" noProof="0" dirty="0">
                  <a:ln>
                    <a:noFill/>
                  </a:ln>
                  <a:solidFill>
                    <a:srgbClr val="000000"/>
                  </a:solidFill>
                  <a:effectLst/>
                  <a:uLnTx/>
                  <a:uFillTx/>
                  <a:latin typeface="Segoe UI"/>
                  <a:ea typeface="+mn-ea"/>
                  <a:cs typeface="+mn-cs"/>
                </a:endParaRPr>
              </a:p>
            </p:txBody>
          </p:sp>
        </p:grpSp>
      </p:grpSp>
      <p:sp>
        <p:nvSpPr>
          <p:cNvPr id="102" name="Title 1"/>
          <p:cNvSpPr txBox="1">
            <a:spLocks/>
          </p:cNvSpPr>
          <p:nvPr/>
        </p:nvSpPr>
        <p:spPr>
          <a:xfrm>
            <a:off x="274320" y="292082"/>
            <a:ext cx="11887200" cy="946413"/>
          </a:xfrm>
          <a:prstGeom prst="rect">
            <a:avLst/>
          </a:prstGeom>
        </p:spPr>
        <p:txBody>
          <a:bodyPr lIns="146260" tIns="91413" rIns="146260" bIns="91413"/>
          <a:lstStyle>
            <a:lvl1pPr algn="l" defTabSz="914400" rtl="0" eaLnBrk="1" latinLnBrk="0" hangingPunct="1">
              <a:spcBef>
                <a:spcPct val="0"/>
              </a:spcBef>
              <a:buNone/>
              <a:defRPr sz="52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Roadblocks to evolving to a modern data warehouse</a:t>
            </a:r>
            <a:endParaRPr kumimoji="0" lang="en-US" sz="3600" b="0" i="0" u="none" strike="noStrike" kern="1200" cap="none" spc="0" normalizeH="0" baseline="0" noProof="0" dirty="0">
              <a:ln>
                <a:noFill/>
              </a:ln>
              <a:solidFill>
                <a:srgbClr val="505050"/>
              </a:solidFill>
              <a:effectLst/>
              <a:uLnTx/>
              <a:uFillTx/>
              <a:latin typeface="Segoe UI Light"/>
              <a:ea typeface="+mj-ea"/>
              <a:cs typeface="+mj-cs"/>
            </a:endParaRPr>
          </a:p>
        </p:txBody>
      </p:sp>
      <p:sp>
        <p:nvSpPr>
          <p:cNvPr id="33" name="TextBox 32"/>
          <p:cNvSpPr txBox="1"/>
          <p:nvPr/>
        </p:nvSpPr>
        <p:spPr>
          <a:xfrm>
            <a:off x="483826" y="5669281"/>
            <a:ext cx="2777760" cy="1048759"/>
          </a:xfrm>
          <a:prstGeom prst="rect">
            <a:avLst/>
          </a:prstGeom>
          <a:noFill/>
        </p:spPr>
        <p:txBody>
          <a:bodyPr wrap="square" lIns="124217" tIns="62108" rIns="124217" bIns="62108" rtlCol="0">
            <a:spAutoFit/>
          </a:bodyPr>
          <a:lstStyle/>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rPr>
              <a:t>Limited</a:t>
            </a:r>
            <a:br>
              <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rPr>
            </a:b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scalability and ability to handle new data types</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p:txBody>
      </p:sp>
      <p:sp>
        <p:nvSpPr>
          <p:cNvPr id="34" name="TextBox 33"/>
          <p:cNvSpPr txBox="1"/>
          <p:nvPr/>
        </p:nvSpPr>
        <p:spPr>
          <a:xfrm>
            <a:off x="3524792" y="5669281"/>
            <a:ext cx="2447763" cy="740982"/>
          </a:xfrm>
          <a:prstGeom prst="rect">
            <a:avLst/>
          </a:prstGeom>
          <a:noFill/>
        </p:spPr>
        <p:txBody>
          <a:bodyPr wrap="square" lIns="124217" tIns="62108" rIns="124217" bIns="62108" rtlCol="0">
            <a:spAutoFit/>
          </a:bodyPr>
          <a:lstStyle/>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Significant training and data silos</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p:txBody>
      </p:sp>
      <p:sp>
        <p:nvSpPr>
          <p:cNvPr id="35" name="TextBox 34"/>
          <p:cNvSpPr txBox="1"/>
          <p:nvPr/>
        </p:nvSpPr>
        <p:spPr>
          <a:xfrm>
            <a:off x="6551221" y="5632204"/>
            <a:ext cx="2146879" cy="1048759"/>
          </a:xfrm>
          <a:prstGeom prst="rect">
            <a:avLst/>
          </a:prstGeom>
          <a:noFill/>
        </p:spPr>
        <p:txBody>
          <a:bodyPr wrap="square" lIns="124217" tIns="62108" rIns="124217" bIns="62108" rtlCol="0">
            <a:spAutoFit/>
          </a:bodyPr>
          <a:lstStyle/>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High acquisition and migration</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rPr>
              <a:t>costs</a:t>
            </a:r>
          </a:p>
        </p:txBody>
      </p:sp>
      <p:sp>
        <p:nvSpPr>
          <p:cNvPr id="36" name="TextBox 35"/>
          <p:cNvSpPr txBox="1"/>
          <p:nvPr/>
        </p:nvSpPr>
        <p:spPr>
          <a:xfrm>
            <a:off x="9305550" y="5669281"/>
            <a:ext cx="2447763" cy="740982"/>
          </a:xfrm>
          <a:prstGeom prst="rect">
            <a:avLst/>
          </a:prstGeom>
          <a:noFill/>
        </p:spPr>
        <p:txBody>
          <a:bodyPr wrap="square" lIns="124217" tIns="62108" rIns="124217" bIns="62108" rtlCol="0">
            <a:spAutoFit/>
          </a:bodyPr>
          <a:lstStyle/>
          <a:p>
            <a:pPr marL="0" marR="0" lvl="0" indent="0" algn="ctr" defTabSz="1241854"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505050"/>
                </a:solidFill>
                <a:effectLst/>
                <a:uLnTx/>
                <a:uFillTx/>
                <a:latin typeface="Segoe UI Light" pitchFamily="34" charset="0"/>
                <a:ea typeface="+mn-ea"/>
                <a:cs typeface="+mn-cs"/>
              </a:rPr>
              <a:t>Complex with low adoption</a:t>
            </a:r>
            <a:endParaRPr kumimoji="0" lang="en-US" sz="2000" b="0" i="0" u="none" strike="noStrike" kern="1200" cap="none" spc="0" normalizeH="0" baseline="0" noProof="0" dirty="0">
              <a:ln>
                <a:noFill/>
              </a:ln>
              <a:solidFill>
                <a:srgbClr val="505050"/>
              </a:solidFill>
              <a:effectLst/>
              <a:uLnTx/>
              <a:uFillTx/>
              <a:latin typeface="Segoe UI Light" pitchFamily="34" charset="0"/>
              <a:ea typeface="+mn-ea"/>
              <a:cs typeface="+mn-cs"/>
            </a:endParaRPr>
          </a:p>
        </p:txBody>
      </p:sp>
    </p:spTree>
    <p:extLst>
      <p:ext uri="{BB962C8B-B14F-4D97-AF65-F5344CB8AC3E}">
        <p14:creationId xmlns:p14="http://schemas.microsoft.com/office/powerpoint/2010/main" val="227825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4855090" y="1909187"/>
            <a:ext cx="7931636" cy="4321183"/>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1800"/>
              </a:spcBef>
              <a:spcAft>
                <a:spcPts val="0"/>
              </a:spcAft>
              <a:buClr>
                <a:srgbClr val="505050"/>
              </a:buClr>
              <a:buSzPct val="90000"/>
              <a:buFontTx/>
              <a:buNone/>
              <a:tabLst/>
              <a:defRPr/>
            </a:pP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Prebuilt &amp; performance-tuned </a:t>
            </a: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appliance</a:t>
            </a:r>
          </a:p>
          <a:p>
            <a:pPr marL="0" marR="0" lvl="0" indent="0" algn="l" defTabSz="932742" rtl="0" eaLnBrk="1" fontAlgn="auto" latinLnBrk="0" hangingPunct="1">
              <a:lnSpc>
                <a:spcPct val="90000"/>
              </a:lnSpc>
              <a:spcBef>
                <a:spcPts val="1800"/>
              </a:spcBef>
              <a:spcAft>
                <a:spcPts val="0"/>
              </a:spcAft>
              <a:buClr>
                <a:srgbClr val="505050"/>
              </a:buClr>
              <a:buSzPct val="90000"/>
              <a:buFontTx/>
              <a:buNone/>
              <a:tabLst/>
              <a:defRPr/>
            </a:pP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Linear scale-out </a:t>
            </a: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to petabytes of data</a:t>
            </a:r>
          </a:p>
          <a:p>
            <a:pPr marL="0" marR="0" lvl="0" indent="0" algn="l" defTabSz="932742" rtl="0" eaLnBrk="1" fontAlgn="auto" latinLnBrk="0" hangingPunct="1">
              <a:lnSpc>
                <a:spcPct val="90000"/>
              </a:lnSpc>
              <a:spcBef>
                <a:spcPts val="1800"/>
              </a:spcBef>
              <a:spcAft>
                <a:spcPts val="0"/>
              </a:spcAft>
              <a:buClr>
                <a:srgbClr val="505050"/>
              </a:buClr>
              <a:buSzPct val="90000"/>
              <a:buFontTx/>
              <a:buNone/>
              <a:tabLst/>
              <a:defRPr/>
            </a:pP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MPP design &amp; in-memory columnstore</a:t>
            </a:r>
            <a:b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b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for </a:t>
            </a:r>
            <a:r>
              <a:rPr kumimoji="0" lang="en-US" sz="3200" b="0"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significant</a:t>
            </a:r>
            <a:r>
              <a:rPr kumimoji="0" lang="en-US" sz="3200" b="0" i="0" u="none" strike="noStrike" kern="1200" cap="none" spc="0" normalizeH="0" noProof="0" dirty="0" smtClean="0">
                <a:ln>
                  <a:noFill/>
                </a:ln>
                <a:gradFill>
                  <a:gsLst>
                    <a:gs pos="6195">
                      <a:srgbClr val="505050"/>
                    </a:gs>
                    <a:gs pos="70000">
                      <a:srgbClr val="505050"/>
                    </a:gs>
                  </a:gsLst>
                </a:gradFill>
                <a:effectLst/>
                <a:uLnTx/>
                <a:uFillTx/>
                <a:latin typeface="Segoe UI Light"/>
                <a:ea typeface="+mn-ea"/>
                <a:cs typeface="+mn-cs"/>
              </a:rPr>
              <a:t> </a:t>
            </a:r>
            <a:r>
              <a:rPr kumimoji="0" lang="en-US" sz="3200" b="0"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speed </a:t>
            </a: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improvement</a:t>
            </a:r>
          </a:p>
          <a:p>
            <a:pPr marL="0" marR="0" lvl="0" indent="0" algn="l" defTabSz="932742" rtl="0" eaLnBrk="1" fontAlgn="auto" latinLnBrk="0" hangingPunct="1">
              <a:lnSpc>
                <a:spcPct val="90000"/>
              </a:lnSpc>
              <a:spcBef>
                <a:spcPts val="1800"/>
              </a:spcBef>
              <a:spcAft>
                <a:spcPts val="0"/>
              </a:spcAft>
              <a:buClr>
                <a:srgbClr val="505050"/>
              </a:buClr>
              <a:buSzPct val="90000"/>
              <a:buFontTx/>
              <a:buNone/>
              <a:tabLst/>
              <a:defRPr/>
            </a:pP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Dedicated region </a:t>
            </a: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for </a:t>
            </a:r>
            <a:r>
              <a:rPr kumimoji="0" lang="en-US" sz="3200" b="0" i="0" u="none" strike="noStrike" kern="1200" cap="none" spc="0" normalizeH="0" baseline="0" noProof="0" dirty="0" err="1">
                <a:ln>
                  <a:noFill/>
                </a:ln>
                <a:gradFill>
                  <a:gsLst>
                    <a:gs pos="6195">
                      <a:srgbClr val="505050"/>
                    </a:gs>
                    <a:gs pos="70000">
                      <a:srgbClr val="505050"/>
                    </a:gs>
                  </a:gsLst>
                </a:gradFill>
                <a:effectLst/>
                <a:uLnTx/>
                <a:uFillTx/>
                <a:latin typeface="Segoe UI Light"/>
                <a:ea typeface="+mn-ea"/>
                <a:cs typeface="+mn-cs"/>
              </a:rPr>
              <a:t>Hadoop</a:t>
            </a:r>
            <a:endPar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a:p>
            <a:pPr marL="0" marR="0" lvl="0" indent="0" algn="l" defTabSz="932742" rtl="0" eaLnBrk="1" fontAlgn="auto" latinLnBrk="0" hangingPunct="1">
              <a:lnSpc>
                <a:spcPct val="90000"/>
              </a:lnSpc>
              <a:spcBef>
                <a:spcPts val="1800"/>
              </a:spcBef>
              <a:spcAft>
                <a:spcPts val="0"/>
              </a:spcAft>
              <a:buClr>
                <a:srgbClr val="505050"/>
              </a:buClr>
              <a:buSzPct val="90000"/>
              <a:buFontTx/>
              <a:buNone/>
              <a:tabLst/>
              <a:defRPr/>
            </a:pPr>
            <a:r>
              <a:rPr kumimoji="0" lang="en-US" sz="3200" b="1"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Joining relational &amp; non-relational data</a:t>
            </a: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
            </a:r>
            <a:b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br>
            <a:r>
              <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rPr>
              <a:t>with </a:t>
            </a:r>
            <a:r>
              <a:rPr kumimoji="0" lang="en-US" sz="3200" b="0" i="0" u="none" strike="noStrike" kern="1200" cap="none" spc="0" normalizeH="0" baseline="0" noProof="0" dirty="0" smtClean="0">
                <a:ln>
                  <a:noFill/>
                </a:ln>
                <a:gradFill>
                  <a:gsLst>
                    <a:gs pos="6195">
                      <a:srgbClr val="505050"/>
                    </a:gs>
                    <a:gs pos="70000">
                      <a:srgbClr val="505050"/>
                    </a:gs>
                  </a:gsLst>
                </a:gradFill>
                <a:effectLst/>
                <a:uLnTx/>
                <a:uFillTx/>
                <a:latin typeface="Segoe UI Light"/>
                <a:ea typeface="+mn-ea"/>
                <a:cs typeface="+mn-cs"/>
              </a:rPr>
              <a:t>PolyBase</a:t>
            </a:r>
            <a:endParaRPr kumimoji="0" lang="en-US" sz="3200" b="0" i="0" u="none" strike="noStrike" kern="1200" cap="none" spc="0" normalizeH="0" baseline="0" noProof="0" dirty="0">
              <a:ln>
                <a:noFill/>
              </a:ln>
              <a:gradFill>
                <a:gsLst>
                  <a:gs pos="6195">
                    <a:srgbClr val="505050"/>
                  </a:gs>
                  <a:gs pos="70000">
                    <a:srgbClr val="505050"/>
                  </a:gs>
                </a:gsLst>
              </a:gradFill>
              <a:effectLst/>
              <a:uLnTx/>
              <a:uFillTx/>
              <a:latin typeface="Segoe UI Light"/>
              <a:ea typeface="+mn-ea"/>
              <a:cs typeface="+mn-cs"/>
            </a:endParaRPr>
          </a:p>
        </p:txBody>
      </p:sp>
      <p:sp>
        <p:nvSpPr>
          <p:cNvPr id="100" name="Rectangle 99"/>
          <p:cNvSpPr/>
          <p:nvPr/>
        </p:nvSpPr>
        <p:spPr>
          <a:xfrm>
            <a:off x="115911" y="1294094"/>
            <a:ext cx="4206557" cy="54719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smtClean="0">
              <a:ln>
                <a:noFill/>
              </a:ln>
              <a:solidFill>
                <a:srgbClr val="442359"/>
              </a:solidFill>
              <a:effectLst/>
              <a:uLnTx/>
              <a:uFillTx/>
              <a:latin typeface="Segoe UI"/>
              <a:ea typeface="+mn-ea"/>
              <a:cs typeface="+mn-cs"/>
            </a:endParaRPr>
          </a:p>
        </p:txBody>
      </p:sp>
      <p:sp>
        <p:nvSpPr>
          <p:cNvPr id="4" name="Title 3"/>
          <p:cNvSpPr>
            <a:spLocks noGrp="1"/>
          </p:cNvSpPr>
          <p:nvPr>
            <p:ph type="title"/>
          </p:nvPr>
        </p:nvSpPr>
        <p:spPr/>
        <p:txBody>
          <a:bodyPr/>
          <a:lstStyle/>
          <a:p>
            <a:r>
              <a:rPr lang="en-US" spc="0" dirty="0" smtClean="0"/>
              <a:t>Analytics Platform System</a:t>
            </a:r>
            <a:br>
              <a:rPr lang="en-US" spc="0" dirty="0" smtClean="0"/>
            </a:br>
            <a:r>
              <a:rPr lang="en-US" sz="4000" spc="0" dirty="0" smtClean="0"/>
              <a:t>Microsoft’s Big Data Appliance</a:t>
            </a:r>
            <a:endParaRPr lang="en-US" sz="4000" spc="0" dirty="0"/>
          </a:p>
        </p:txBody>
      </p:sp>
      <p:grpSp>
        <p:nvGrpSpPr>
          <p:cNvPr id="9" name="Group 8"/>
          <p:cNvGrpSpPr/>
          <p:nvPr/>
        </p:nvGrpSpPr>
        <p:grpSpPr>
          <a:xfrm>
            <a:off x="277138" y="1909187"/>
            <a:ext cx="4477691" cy="4785893"/>
            <a:chOff x="277138" y="1909187"/>
            <a:chExt cx="4477691" cy="4785893"/>
          </a:xfrm>
        </p:grpSpPr>
        <p:sp>
          <p:nvSpPr>
            <p:cNvPr id="107" name="Rectangle 106"/>
            <p:cNvSpPr/>
            <p:nvPr/>
          </p:nvSpPr>
          <p:spPr>
            <a:xfrm rot="2700000">
              <a:off x="4580410" y="4628335"/>
              <a:ext cx="174419" cy="1744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smtClean="0">
                <a:ln>
                  <a:noFill/>
                </a:ln>
                <a:solidFill>
                  <a:srgbClr val="442359"/>
                </a:solidFill>
                <a:effectLst/>
                <a:uLnTx/>
                <a:uFillTx/>
                <a:latin typeface="Segoe UI"/>
                <a:ea typeface="+mn-ea"/>
                <a:cs typeface="+mn-cs"/>
              </a:endParaRPr>
            </a:p>
          </p:txBody>
        </p:sp>
        <p:sp>
          <p:nvSpPr>
            <p:cNvPr id="101" name="Rectangle 100"/>
            <p:cNvSpPr/>
            <p:nvPr/>
          </p:nvSpPr>
          <p:spPr>
            <a:xfrm rot="2700000">
              <a:off x="4580407" y="2183139"/>
              <a:ext cx="174419" cy="1744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smtClean="0">
                <a:ln>
                  <a:noFill/>
                </a:ln>
                <a:solidFill>
                  <a:srgbClr val="442359"/>
                </a:solidFill>
                <a:effectLst/>
                <a:uLnTx/>
                <a:uFillTx/>
                <a:latin typeface="Segoe UI"/>
                <a:ea typeface="+mn-ea"/>
                <a:cs typeface="+mn-cs"/>
              </a:endParaRPr>
            </a:p>
          </p:txBody>
        </p:sp>
        <p:sp>
          <p:nvSpPr>
            <p:cNvPr id="102" name="Rectangle 101"/>
            <p:cNvSpPr/>
            <p:nvPr/>
          </p:nvSpPr>
          <p:spPr>
            <a:xfrm rot="2700000">
              <a:off x="4580410" y="3514203"/>
              <a:ext cx="174419" cy="1744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smtClean="0">
                <a:ln>
                  <a:noFill/>
                </a:ln>
                <a:solidFill>
                  <a:srgbClr val="442359"/>
                </a:solidFill>
                <a:effectLst/>
                <a:uLnTx/>
                <a:uFillTx/>
                <a:latin typeface="Segoe UI"/>
                <a:ea typeface="+mn-ea"/>
                <a:cs typeface="+mn-cs"/>
              </a:endParaRPr>
            </a:p>
          </p:txBody>
        </p:sp>
        <p:sp>
          <p:nvSpPr>
            <p:cNvPr id="103" name="Rectangle 102"/>
            <p:cNvSpPr/>
            <p:nvPr/>
          </p:nvSpPr>
          <p:spPr>
            <a:xfrm rot="2700000">
              <a:off x="4580410" y="2850715"/>
              <a:ext cx="174419" cy="1744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smtClean="0">
                <a:ln>
                  <a:noFill/>
                </a:ln>
                <a:solidFill>
                  <a:srgbClr val="442359"/>
                </a:solidFill>
                <a:effectLst/>
                <a:uLnTx/>
                <a:uFillTx/>
                <a:latin typeface="Segoe UI"/>
                <a:ea typeface="+mn-ea"/>
                <a:cs typeface="+mn-cs"/>
              </a:endParaRPr>
            </a:p>
          </p:txBody>
        </p:sp>
        <p:grpSp>
          <p:nvGrpSpPr>
            <p:cNvPr id="7" name="Group 6"/>
            <p:cNvGrpSpPr/>
            <p:nvPr/>
          </p:nvGrpSpPr>
          <p:grpSpPr>
            <a:xfrm>
              <a:off x="277138" y="1909187"/>
              <a:ext cx="4390481" cy="4785893"/>
              <a:chOff x="277138" y="2125663"/>
              <a:chExt cx="4191890" cy="4569417"/>
            </a:xfrm>
          </p:grpSpPr>
          <p:sp>
            <p:nvSpPr>
              <p:cNvPr id="104" name="Rectangle 103"/>
              <p:cNvSpPr/>
              <p:nvPr/>
            </p:nvSpPr>
            <p:spPr bwMode="auto">
              <a:xfrm>
                <a:off x="277138" y="2125663"/>
                <a:ext cx="4191890" cy="4569417"/>
              </a:xfrm>
              <a:prstGeom prst="rect">
                <a:avLst/>
              </a:prstGeom>
              <a:solidFill>
                <a:schemeClr val="tx2"/>
              </a:soli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146306" tIns="91437" rIns="146306" bIns="91437" numCol="1" rtlCol="0" anchor="t" anchorCtr="0" compatLnSpc="1">
                <a:prstTxWarp prst="textNoShape">
                  <a:avLst/>
                </a:prstTxWarp>
              </a:bodyPr>
              <a:lstStyle/>
              <a:p>
                <a:pPr marL="0" marR="0" lvl="0" indent="0" algn="l" defTabSz="685965"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egoe UI Light"/>
                  <a:ea typeface="+mn-ea"/>
                  <a:cs typeface="+mn-cs"/>
                </a:endParaRPr>
              </a:p>
            </p:txBody>
          </p:sp>
          <p:grpSp>
            <p:nvGrpSpPr>
              <p:cNvPr id="6" name="Group 5"/>
              <p:cNvGrpSpPr/>
              <p:nvPr/>
            </p:nvGrpSpPr>
            <p:grpSpPr>
              <a:xfrm>
                <a:off x="844094" y="2922564"/>
                <a:ext cx="3057978" cy="2975614"/>
                <a:chOff x="793674" y="2647160"/>
                <a:chExt cx="3057978" cy="2975614"/>
              </a:xfrm>
            </p:grpSpPr>
            <p:sp>
              <p:nvSpPr>
                <p:cNvPr id="63" name="TextBox 2"/>
                <p:cNvSpPr txBox="1"/>
                <p:nvPr/>
              </p:nvSpPr>
              <p:spPr>
                <a:xfrm>
                  <a:off x="793674" y="2986745"/>
                  <a:ext cx="3057978" cy="838654"/>
                </a:xfrm>
                <a:prstGeom prst="rect">
                  <a:avLst/>
                </a:prstGeom>
                <a:solidFill>
                  <a:schemeClr val="bg1"/>
                </a:solidFill>
              </p:spPr>
              <p:txBody>
                <a:bodyPr wrap="square" lIns="182854" tIns="146283" rIns="182854" bIns="146283" rtlCol="0" anchor="ctr">
                  <a:noAutofit/>
                </a:bodyPr>
                <a:lstStyle/>
                <a:p>
                  <a:pPr marL="0" marR="0" lvl="0" indent="0" algn="l" defTabSz="93211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6195">
                            <a:srgbClr val="0072C6"/>
                          </a:gs>
                          <a:gs pos="43363">
                            <a:srgbClr val="0072C6"/>
                          </a:gs>
                        </a:gsLst>
                        <a:lin ang="5400000" scaled="0"/>
                      </a:gradFill>
                      <a:effectLst/>
                      <a:uLnTx/>
                      <a:uFillTx/>
                      <a:latin typeface="Segoe UI Light"/>
                      <a:ea typeface="+mn-ea"/>
                      <a:cs typeface="Segoe UI Semibold" panose="020B0702040204020203" pitchFamily="34" charset="0"/>
                    </a:rPr>
                    <a:t>MPP SQL Server</a:t>
                  </a:r>
                </a:p>
              </p:txBody>
            </p:sp>
            <p:sp>
              <p:nvSpPr>
                <p:cNvPr id="64" name="TextBox 3"/>
                <p:cNvSpPr txBox="1"/>
                <p:nvPr/>
              </p:nvSpPr>
              <p:spPr>
                <a:xfrm>
                  <a:off x="793674" y="4784120"/>
                  <a:ext cx="3057978" cy="838654"/>
                </a:xfrm>
                <a:prstGeom prst="rect">
                  <a:avLst/>
                </a:prstGeom>
                <a:solidFill>
                  <a:schemeClr val="bg1"/>
                </a:solidFill>
              </p:spPr>
              <p:txBody>
                <a:bodyPr wrap="square" lIns="182854" tIns="146283" rIns="182854" bIns="146283" rtlCol="0" anchor="ctr">
                  <a:noAutofit/>
                </a:bodyPr>
                <a:lstStyle/>
                <a:p>
                  <a:pPr marL="0" marR="0" lvl="0" indent="0" algn="l" defTabSz="93211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6195">
                            <a:srgbClr val="0072C6"/>
                          </a:gs>
                          <a:gs pos="43363">
                            <a:srgbClr val="0072C6"/>
                          </a:gs>
                        </a:gsLst>
                        <a:lin ang="5400000" scaled="0"/>
                      </a:gradFill>
                      <a:effectLst/>
                      <a:uLnTx/>
                      <a:uFillTx/>
                      <a:latin typeface="Segoe UI Light"/>
                      <a:ea typeface="+mn-ea"/>
                      <a:cs typeface="Segoe UI Semibold" panose="020B0702040204020203" pitchFamily="34" charset="0"/>
                    </a:rPr>
                    <a:t>Hadoop</a:t>
                  </a:r>
                </a:p>
              </p:txBody>
            </p:sp>
            <p:sp>
              <p:nvSpPr>
                <p:cNvPr id="65" name="TextBox 4"/>
                <p:cNvSpPr txBox="1"/>
                <p:nvPr/>
              </p:nvSpPr>
              <p:spPr>
                <a:xfrm>
                  <a:off x="793674" y="3885433"/>
                  <a:ext cx="3057978" cy="838654"/>
                </a:xfrm>
                <a:prstGeom prst="rect">
                  <a:avLst/>
                </a:prstGeom>
                <a:solidFill>
                  <a:schemeClr val="bg1"/>
                </a:solidFill>
              </p:spPr>
              <p:txBody>
                <a:bodyPr wrap="square" lIns="182854" tIns="146283" rIns="182854" bIns="146283" rtlCol="0" anchor="ctr">
                  <a:noAutofit/>
                </a:bodyPr>
                <a:lstStyle/>
                <a:p>
                  <a:pPr marL="0" marR="0" lvl="0" indent="0" algn="l" defTabSz="93211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gradFill>
                        <a:gsLst>
                          <a:gs pos="6195">
                            <a:srgbClr val="0072C6"/>
                          </a:gs>
                          <a:gs pos="43363">
                            <a:srgbClr val="0072C6"/>
                          </a:gs>
                        </a:gsLst>
                        <a:lin ang="5400000" scaled="0"/>
                      </a:gradFill>
                      <a:effectLst/>
                      <a:uLnTx/>
                      <a:uFillTx/>
                      <a:latin typeface="Segoe UI Light"/>
                      <a:ea typeface="+mn-ea"/>
                      <a:cs typeface="Segoe UI Semibold" panose="020B0702040204020203" pitchFamily="34" charset="0"/>
                    </a:rPr>
                    <a:t>PolyBase</a:t>
                  </a:r>
                </a:p>
              </p:txBody>
            </p:sp>
            <p:sp>
              <p:nvSpPr>
                <p:cNvPr id="67" name="Freeform 19"/>
                <p:cNvSpPr>
                  <a:spLocks/>
                </p:cNvSpPr>
                <p:nvPr/>
              </p:nvSpPr>
              <p:spPr bwMode="auto">
                <a:xfrm>
                  <a:off x="793674" y="2647160"/>
                  <a:ext cx="3057978" cy="279551"/>
                </a:xfrm>
                <a:custGeom>
                  <a:avLst/>
                  <a:gdLst>
                    <a:gd name="T0" fmla="*/ 0 w 1263"/>
                    <a:gd name="T1" fmla="*/ 152 h 152"/>
                    <a:gd name="T2" fmla="*/ 1263 w 1263"/>
                    <a:gd name="T3" fmla="*/ 152 h 152"/>
                    <a:gd name="T4" fmla="*/ 949 w 1263"/>
                    <a:gd name="T5" fmla="*/ 0 h 152"/>
                    <a:gd name="T6" fmla="*/ 313 w 1263"/>
                    <a:gd name="T7" fmla="*/ 0 h 152"/>
                    <a:gd name="T8" fmla="*/ 0 w 1263"/>
                    <a:gd name="T9" fmla="*/ 152 h 152"/>
                  </a:gdLst>
                  <a:ahLst/>
                  <a:cxnLst>
                    <a:cxn ang="0">
                      <a:pos x="T0" y="T1"/>
                    </a:cxn>
                    <a:cxn ang="0">
                      <a:pos x="T2" y="T3"/>
                    </a:cxn>
                    <a:cxn ang="0">
                      <a:pos x="T4" y="T5"/>
                    </a:cxn>
                    <a:cxn ang="0">
                      <a:pos x="T6" y="T7"/>
                    </a:cxn>
                    <a:cxn ang="0">
                      <a:pos x="T8" y="T9"/>
                    </a:cxn>
                  </a:cxnLst>
                  <a:rect l="0" t="0" r="r" b="b"/>
                  <a:pathLst>
                    <a:path w="1263" h="152">
                      <a:moveTo>
                        <a:pt x="0" y="152"/>
                      </a:moveTo>
                      <a:lnTo>
                        <a:pt x="1263" y="152"/>
                      </a:lnTo>
                      <a:lnTo>
                        <a:pt x="949" y="0"/>
                      </a:lnTo>
                      <a:lnTo>
                        <a:pt x="313" y="0"/>
                      </a:lnTo>
                      <a:lnTo>
                        <a:pt x="0" y="1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marL="0" marR="0" lvl="0" indent="0" algn="ctr" defTabSz="93211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lumMod val="50000"/>
                        <a:lumOff val="50000"/>
                      </a:srgbClr>
                    </a:solidFill>
                    <a:effectLst/>
                    <a:uLnTx/>
                    <a:uFillTx/>
                    <a:latin typeface="Segoe UI"/>
                    <a:ea typeface="+mn-ea"/>
                    <a:cs typeface="+mn-cs"/>
                  </a:endParaRPr>
                </a:p>
              </p:txBody>
            </p:sp>
          </p:grpSp>
        </p:grpSp>
        <p:sp>
          <p:nvSpPr>
            <p:cNvPr id="68" name="Rectangle 67"/>
            <p:cNvSpPr/>
            <p:nvPr/>
          </p:nvSpPr>
          <p:spPr>
            <a:xfrm rot="2700000">
              <a:off x="4580410" y="5320185"/>
              <a:ext cx="174419" cy="1744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smtClean="0">
                <a:ln>
                  <a:noFill/>
                </a:ln>
                <a:solidFill>
                  <a:srgbClr val="442359"/>
                </a:solidFill>
                <a:effectLst/>
                <a:uLnTx/>
                <a:uFillTx/>
                <a:latin typeface="Segoe UI"/>
                <a:ea typeface="+mn-ea"/>
                <a:cs typeface="+mn-cs"/>
              </a:endParaRPr>
            </a:p>
          </p:txBody>
        </p:sp>
      </p:grpSp>
    </p:spTree>
    <p:extLst>
      <p:ext uri="{BB962C8B-B14F-4D97-AF65-F5344CB8AC3E}">
        <p14:creationId xmlns:p14="http://schemas.microsoft.com/office/powerpoint/2010/main" val="3836577643"/>
      </p:ext>
    </p:extLst>
  </p:cSld>
  <p:clrMapOvr>
    <a:masterClrMapping/>
  </p:clrMapOvr>
  <mc:AlternateContent xmlns:mc="http://schemas.openxmlformats.org/markup-compatibility/2006" xmlns:p14="http://schemas.microsoft.com/office/powerpoint/2010/main">
    <mc:Choice Requires="p14">
      <p:transition spd="med" p14:dur="700">
        <p:wipe dir="r"/>
      </p:transition>
    </mc:Choice>
    <mc:Fallback xmlns="">
      <p:transition spd="med">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fade">
                                      <p:cBhvr>
                                        <p:cTn id="7" dur="500"/>
                                        <p:tgtEl>
                                          <p:spTgt spid="66">
                                            <p:txEl>
                                              <p:pRg st="0" end="0"/>
                                            </p:txEl>
                                          </p:spTgt>
                                        </p:tgtEl>
                                      </p:cBhvr>
                                    </p:animEffect>
                                  </p:childTnLst>
                                </p:cTn>
                              </p:par>
                              <p:par>
                                <p:cTn id="8" presetID="10" presetClass="entr" presetSubtype="0" fill="hold" grpId="0" nodeType="withEffect">
                                  <p:stCondLst>
                                    <p:cond delay="750"/>
                                  </p:stCondLst>
                                  <p:childTnLst>
                                    <p:set>
                                      <p:cBhvr>
                                        <p:cTn id="9" dur="1" fill="hold">
                                          <p:stCondLst>
                                            <p:cond delay="0"/>
                                          </p:stCondLst>
                                        </p:cTn>
                                        <p:tgtEl>
                                          <p:spTgt spid="66">
                                            <p:txEl>
                                              <p:pRg st="1" end="1"/>
                                            </p:txEl>
                                          </p:spTgt>
                                        </p:tgtEl>
                                        <p:attrNameLst>
                                          <p:attrName>style.visibility</p:attrName>
                                        </p:attrNameLst>
                                      </p:cBhvr>
                                      <p:to>
                                        <p:strVal val="visible"/>
                                      </p:to>
                                    </p:set>
                                    <p:animEffect transition="in" filter="fade">
                                      <p:cBhvr>
                                        <p:cTn id="10" dur="500"/>
                                        <p:tgtEl>
                                          <p:spTgt spid="66">
                                            <p:txEl>
                                              <p:pRg st="1" end="1"/>
                                            </p:txEl>
                                          </p:spTgt>
                                        </p:tgtEl>
                                      </p:cBhvr>
                                    </p:animEffect>
                                  </p:childTnLst>
                                </p:cTn>
                              </p:par>
                              <p:par>
                                <p:cTn id="11" presetID="10" presetClass="entr" presetSubtype="0" fill="hold" grpId="0" nodeType="withEffect">
                                  <p:stCondLst>
                                    <p:cond delay="1250"/>
                                  </p:stCondLst>
                                  <p:childTnLst>
                                    <p:set>
                                      <p:cBhvr>
                                        <p:cTn id="12" dur="1" fill="hold">
                                          <p:stCondLst>
                                            <p:cond delay="0"/>
                                          </p:stCondLst>
                                        </p:cTn>
                                        <p:tgtEl>
                                          <p:spTgt spid="66">
                                            <p:txEl>
                                              <p:pRg st="2" end="2"/>
                                            </p:txEl>
                                          </p:spTgt>
                                        </p:tgtEl>
                                        <p:attrNameLst>
                                          <p:attrName>style.visibility</p:attrName>
                                        </p:attrNameLst>
                                      </p:cBhvr>
                                      <p:to>
                                        <p:strVal val="visible"/>
                                      </p:to>
                                    </p:set>
                                    <p:animEffect transition="in" filter="fade">
                                      <p:cBhvr>
                                        <p:cTn id="13" dur="500"/>
                                        <p:tgtEl>
                                          <p:spTgt spid="66">
                                            <p:txEl>
                                              <p:pRg st="2" end="2"/>
                                            </p:txEl>
                                          </p:spTgt>
                                        </p:tgtEl>
                                      </p:cBhvr>
                                    </p:animEffect>
                                  </p:childTnLst>
                                </p:cTn>
                              </p:par>
                              <p:par>
                                <p:cTn id="14" presetID="10" presetClass="entr" presetSubtype="0" fill="hold" grpId="0" nodeType="withEffect">
                                  <p:stCondLst>
                                    <p:cond delay="1750"/>
                                  </p:stCondLst>
                                  <p:childTnLst>
                                    <p:set>
                                      <p:cBhvr>
                                        <p:cTn id="15" dur="1" fill="hold">
                                          <p:stCondLst>
                                            <p:cond delay="0"/>
                                          </p:stCondLst>
                                        </p:cTn>
                                        <p:tgtEl>
                                          <p:spTgt spid="66">
                                            <p:txEl>
                                              <p:pRg st="3" end="3"/>
                                            </p:txEl>
                                          </p:spTgt>
                                        </p:tgtEl>
                                        <p:attrNameLst>
                                          <p:attrName>style.visibility</p:attrName>
                                        </p:attrNameLst>
                                      </p:cBhvr>
                                      <p:to>
                                        <p:strVal val="visible"/>
                                      </p:to>
                                    </p:set>
                                    <p:animEffect transition="in" filter="fade">
                                      <p:cBhvr>
                                        <p:cTn id="16" dur="500"/>
                                        <p:tgtEl>
                                          <p:spTgt spid="66">
                                            <p:txEl>
                                              <p:pRg st="3" end="3"/>
                                            </p:txEl>
                                          </p:spTgt>
                                        </p:tgtEl>
                                      </p:cBhvr>
                                    </p:animEffect>
                                  </p:childTnLst>
                                </p:cTn>
                              </p:par>
                              <p:par>
                                <p:cTn id="17" presetID="10" presetClass="entr" presetSubtype="0" fill="hold" grpId="0" nodeType="withEffect">
                                  <p:stCondLst>
                                    <p:cond delay="2250"/>
                                  </p:stCondLst>
                                  <p:childTnLst>
                                    <p:set>
                                      <p:cBhvr>
                                        <p:cTn id="18" dur="1" fill="hold">
                                          <p:stCondLst>
                                            <p:cond delay="0"/>
                                          </p:stCondLst>
                                        </p:cTn>
                                        <p:tgtEl>
                                          <p:spTgt spid="66">
                                            <p:txEl>
                                              <p:pRg st="4" end="4"/>
                                            </p:txEl>
                                          </p:spTgt>
                                        </p:tgtEl>
                                        <p:attrNameLst>
                                          <p:attrName>style.visibility</p:attrName>
                                        </p:attrNameLst>
                                      </p:cBhvr>
                                      <p:to>
                                        <p:strVal val="visible"/>
                                      </p:to>
                                    </p:set>
                                    <p:animEffect transition="in" filter="fade">
                                      <p:cBhvr>
                                        <p:cTn id="19" dur="500"/>
                                        <p:tgtEl>
                                          <p:spTgt spid="6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4279442" y="1645920"/>
            <a:ext cx="3731386" cy="4849537"/>
            <a:chOff x="3192947" y="1047750"/>
            <a:chExt cx="2743915" cy="3566160"/>
          </a:xfrm>
        </p:grpSpPr>
        <p:sp>
          <p:nvSpPr>
            <p:cNvPr id="52" name="Rectangle 51"/>
            <p:cNvSpPr/>
            <p:nvPr/>
          </p:nvSpPr>
          <p:spPr bwMode="auto">
            <a:xfrm>
              <a:off x="3192947" y="1870710"/>
              <a:ext cx="2743915" cy="2743200"/>
            </a:xfrm>
            <a:prstGeom prst="rect">
              <a:avLst/>
            </a:prstGeom>
            <a:solidFill>
              <a:schemeClr val="bg2"/>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67" name="Rectangle 66"/>
            <p:cNvSpPr/>
            <p:nvPr/>
          </p:nvSpPr>
          <p:spPr bwMode="auto">
            <a:xfrm>
              <a:off x="3192947" y="1047750"/>
              <a:ext cx="2743915" cy="822960"/>
            </a:xfrm>
            <a:prstGeom prst="rect">
              <a:avLst/>
            </a:prstGeom>
            <a:solidFill>
              <a:schemeClr val="tx2">
                <a:lumMod val="40000"/>
                <a:lumOff val="6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Next-generation </a:t>
              </a: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performance at scale</a:t>
              </a:r>
            </a:p>
          </p:txBody>
        </p:sp>
        <p:grpSp>
          <p:nvGrpSpPr>
            <p:cNvPr id="70" name="Group 69"/>
            <p:cNvGrpSpPr/>
            <p:nvPr/>
          </p:nvGrpSpPr>
          <p:grpSpPr>
            <a:xfrm>
              <a:off x="3761978" y="2189541"/>
              <a:ext cx="1912004" cy="2154273"/>
              <a:chOff x="3761978" y="2189541"/>
              <a:chExt cx="1912004" cy="2154273"/>
            </a:xfrm>
          </p:grpSpPr>
          <p:grpSp>
            <p:nvGrpSpPr>
              <p:cNvPr id="71" name="Group 70"/>
              <p:cNvGrpSpPr>
                <a:grpSpLocks noChangeAspect="1"/>
              </p:cNvGrpSpPr>
              <p:nvPr/>
            </p:nvGrpSpPr>
            <p:grpSpPr>
              <a:xfrm>
                <a:off x="5015696" y="3516528"/>
                <a:ext cx="658286" cy="827286"/>
                <a:chOff x="8565643" y="1239551"/>
                <a:chExt cx="1313364" cy="1325562"/>
              </a:xfrm>
            </p:grpSpPr>
            <p:sp>
              <p:nvSpPr>
                <p:cNvPr id="84" name="Oval 122"/>
                <p:cNvSpPr>
                  <a:spLocks noChangeArrowheads="1"/>
                </p:cNvSpPr>
                <p:nvPr/>
              </p:nvSpPr>
              <p:spPr bwMode="auto">
                <a:xfrm>
                  <a:off x="8565643" y="1239551"/>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6" name="Freeform 123"/>
                <p:cNvSpPr>
                  <a:spLocks noEditPoints="1"/>
                </p:cNvSpPr>
                <p:nvPr/>
              </p:nvSpPr>
              <p:spPr bwMode="auto">
                <a:xfrm>
                  <a:off x="8565643" y="1369726"/>
                  <a:ext cx="1313364" cy="119538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2" name="Group 71"/>
              <p:cNvGrpSpPr>
                <a:grpSpLocks noChangeAspect="1"/>
              </p:cNvGrpSpPr>
              <p:nvPr/>
            </p:nvGrpSpPr>
            <p:grpSpPr>
              <a:xfrm>
                <a:off x="4344632" y="3717965"/>
                <a:ext cx="437418" cy="563972"/>
                <a:chOff x="8395629" y="1265358"/>
                <a:chExt cx="1280159" cy="1325561"/>
              </a:xfrm>
            </p:grpSpPr>
            <p:sp>
              <p:nvSpPr>
                <p:cNvPr id="81" name="Oval 122"/>
                <p:cNvSpPr>
                  <a:spLocks noChangeArrowheads="1"/>
                </p:cNvSpPr>
                <p:nvPr/>
              </p:nvSpPr>
              <p:spPr bwMode="auto">
                <a:xfrm>
                  <a:off x="8413085" y="1265358"/>
                  <a:ext cx="1262694" cy="2269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2" name="Freeform 123"/>
                <p:cNvSpPr>
                  <a:spLocks noEditPoints="1"/>
                </p:cNvSpPr>
                <p:nvPr/>
              </p:nvSpPr>
              <p:spPr bwMode="auto">
                <a:xfrm>
                  <a:off x="8395629" y="1452680"/>
                  <a:ext cx="1280159" cy="1138239"/>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3" name="Group 72"/>
              <p:cNvGrpSpPr>
                <a:grpSpLocks noChangeAspect="1"/>
              </p:cNvGrpSpPr>
              <p:nvPr/>
            </p:nvGrpSpPr>
            <p:grpSpPr>
              <a:xfrm>
                <a:off x="3761978" y="3854382"/>
                <a:ext cx="345642" cy="387207"/>
                <a:chOff x="6483313" y="1415507"/>
                <a:chExt cx="1338460" cy="1204203"/>
              </a:xfrm>
            </p:grpSpPr>
            <p:sp>
              <p:nvSpPr>
                <p:cNvPr id="78" name="Oval 122"/>
                <p:cNvSpPr>
                  <a:spLocks noChangeArrowheads="1"/>
                </p:cNvSpPr>
                <p:nvPr/>
              </p:nvSpPr>
              <p:spPr bwMode="auto">
                <a:xfrm>
                  <a:off x="6500791" y="1415507"/>
                  <a:ext cx="1320982" cy="18732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80" name="Freeform 123"/>
                <p:cNvSpPr>
                  <a:spLocks noEditPoints="1"/>
                </p:cNvSpPr>
                <p:nvPr/>
              </p:nvSpPr>
              <p:spPr bwMode="auto">
                <a:xfrm>
                  <a:off x="6483313" y="1569357"/>
                  <a:ext cx="1338449" cy="105035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cxnSp>
            <p:nvCxnSpPr>
              <p:cNvPr id="74" name="Straight Connector 73"/>
              <p:cNvCxnSpPr/>
              <p:nvPr/>
            </p:nvCxnSpPr>
            <p:spPr>
              <a:xfrm flipH="1">
                <a:off x="4605285" y="3206453"/>
                <a:ext cx="89662" cy="331822"/>
              </a:xfrm>
              <a:prstGeom prst="line">
                <a:avLst/>
              </a:prstGeom>
              <a:noFill/>
              <a:ln w="25400" cap="flat" cmpd="sng" algn="ctr">
                <a:solidFill>
                  <a:srgbClr val="FFFFFF"/>
                </a:solidFill>
                <a:prstDash val="sysDash"/>
                <a:headEnd type="none" w="lg" len="lg"/>
                <a:tailEnd type="none" w="lg" len="lg"/>
              </a:ln>
              <a:effectLst/>
            </p:spPr>
          </p:cxnSp>
          <p:cxnSp>
            <p:nvCxnSpPr>
              <p:cNvPr id="75" name="Straight Connector 74"/>
              <p:cNvCxnSpPr/>
              <p:nvPr/>
            </p:nvCxnSpPr>
            <p:spPr>
              <a:xfrm>
                <a:off x="4956164" y="3172569"/>
                <a:ext cx="185001" cy="331822"/>
              </a:xfrm>
              <a:prstGeom prst="line">
                <a:avLst/>
              </a:prstGeom>
              <a:noFill/>
              <a:ln w="25400" cap="flat" cmpd="sng" algn="ctr">
                <a:solidFill>
                  <a:srgbClr val="FFFFFF"/>
                </a:solidFill>
                <a:prstDash val="sysDash"/>
                <a:headEnd type="none" w="lg" len="lg"/>
                <a:tailEnd type="none" w="lg" len="lg"/>
              </a:ln>
              <a:effectLst/>
            </p:spPr>
          </p:cxnSp>
          <p:cxnSp>
            <p:nvCxnSpPr>
              <p:cNvPr id="76" name="Straight Connector 75"/>
              <p:cNvCxnSpPr/>
              <p:nvPr/>
            </p:nvCxnSpPr>
            <p:spPr>
              <a:xfrm flipH="1">
                <a:off x="4162370" y="3129392"/>
                <a:ext cx="236781" cy="325916"/>
              </a:xfrm>
              <a:prstGeom prst="line">
                <a:avLst/>
              </a:prstGeom>
              <a:noFill/>
              <a:ln w="25400" cap="flat" cmpd="sng" algn="ctr">
                <a:solidFill>
                  <a:srgbClr val="FFFFFF"/>
                </a:solidFill>
                <a:prstDash val="sysDash"/>
                <a:headEnd type="none" w="lg" len="lg"/>
                <a:tailEnd type="none" w="lg" len="lg"/>
              </a:ln>
              <a:effectLst/>
            </p:spPr>
          </p:cxnSp>
          <p:pic>
            <p:nvPicPr>
              <p:cNvPr id="77" name="Picture 2" descr="C:\Users\sigurdg\Desktop\Scalable.png"/>
              <p:cNvPicPr>
                <a:picLocks noChangeAspect="1" noChangeArrowheads="1"/>
              </p:cNvPicPr>
              <p:nvPr/>
            </p:nvPicPr>
            <p:blipFill>
              <a:blip r:embed="rId3" cstate="print"/>
              <a:srcRect/>
              <a:stretch>
                <a:fillRect/>
              </a:stretch>
            </p:blipFill>
            <p:spPr bwMode="auto">
              <a:xfrm>
                <a:off x="4296856" y="2189541"/>
                <a:ext cx="796181" cy="737395"/>
              </a:xfrm>
              <a:prstGeom prst="rect">
                <a:avLst/>
              </a:prstGeom>
              <a:noFill/>
              <a:ln>
                <a:noFill/>
              </a:ln>
            </p:spPr>
          </p:pic>
        </p:grpSp>
      </p:grpSp>
      <p:grpSp>
        <p:nvGrpSpPr>
          <p:cNvPr id="87" name="Group 86"/>
          <p:cNvGrpSpPr/>
          <p:nvPr/>
        </p:nvGrpSpPr>
        <p:grpSpPr>
          <a:xfrm>
            <a:off x="426720" y="1645920"/>
            <a:ext cx="3731386" cy="4849537"/>
            <a:chOff x="359806" y="1047750"/>
            <a:chExt cx="2743915" cy="3566160"/>
          </a:xfrm>
        </p:grpSpPr>
        <p:sp>
          <p:nvSpPr>
            <p:cNvPr id="88" name="Rectangle 87"/>
            <p:cNvSpPr/>
            <p:nvPr/>
          </p:nvSpPr>
          <p:spPr bwMode="auto">
            <a:xfrm>
              <a:off x="359806" y="1870710"/>
              <a:ext cx="2743915" cy="2743200"/>
            </a:xfrm>
            <a:prstGeom prst="rect">
              <a:avLst/>
            </a:prstGeom>
            <a:solidFill>
              <a:srgbClr val="505050"/>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89" name="Rectangle 88"/>
            <p:cNvSpPr/>
            <p:nvPr/>
          </p:nvSpPr>
          <p:spPr bwMode="auto">
            <a:xfrm>
              <a:off x="359806" y="1047750"/>
              <a:ext cx="2743915" cy="822960"/>
            </a:xfrm>
            <a:prstGeom prst="rect">
              <a:avLst/>
            </a:prstGeom>
            <a:solidFill>
              <a:schemeClr val="accent4"/>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Enterprise-ready Big </a:t>
              </a: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D</a:t>
              </a:r>
              <a:r>
                <a:rPr kumimoji="0" lang="en-US" sz="2800" b="0" i="0" u="none" strike="noStrike" kern="0" cap="none" spc="0" normalizeH="0" baseline="0" noProof="0" dirty="0" smtClean="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ata</a:t>
              </a:r>
              <a:endPar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endParaRPr>
            </a:p>
          </p:txBody>
        </p:sp>
        <p:grpSp>
          <p:nvGrpSpPr>
            <p:cNvPr id="90" name="Group 89"/>
            <p:cNvGrpSpPr/>
            <p:nvPr/>
          </p:nvGrpSpPr>
          <p:grpSpPr>
            <a:xfrm>
              <a:off x="829268" y="2267017"/>
              <a:ext cx="1631414" cy="656556"/>
              <a:chOff x="-2963888" y="3484267"/>
              <a:chExt cx="2174652" cy="875408"/>
            </a:xfrm>
          </p:grpSpPr>
          <p:grpSp>
            <p:nvGrpSpPr>
              <p:cNvPr id="102" name="Group 101"/>
              <p:cNvGrpSpPr/>
              <p:nvPr/>
            </p:nvGrpSpPr>
            <p:grpSpPr>
              <a:xfrm>
                <a:off x="-2963888" y="3484267"/>
                <a:ext cx="1358608" cy="875408"/>
                <a:chOff x="-2963888" y="3484267"/>
                <a:chExt cx="1358608" cy="875408"/>
              </a:xfrm>
            </p:grpSpPr>
            <p:sp>
              <p:nvSpPr>
                <p:cNvPr id="106" name="Freeform 27"/>
                <p:cNvSpPr>
                  <a:spLocks noChangeAspect="1" noEditPoints="1"/>
                </p:cNvSpPr>
                <p:nvPr/>
              </p:nvSpPr>
              <p:spPr bwMode="black">
                <a:xfrm>
                  <a:off x="-2963888" y="3484267"/>
                  <a:ext cx="1358608" cy="875408"/>
                </a:xfrm>
                <a:custGeom>
                  <a:avLst/>
                  <a:gdLst/>
                  <a:ahLst/>
                  <a:cxnLst>
                    <a:cxn ang="0">
                      <a:pos x="340" y="182"/>
                    </a:cxn>
                    <a:cxn ang="0">
                      <a:pos x="340" y="16"/>
                    </a:cxn>
                    <a:cxn ang="0">
                      <a:pos x="324" y="0"/>
                    </a:cxn>
                    <a:cxn ang="0">
                      <a:pos x="47" y="0"/>
                    </a:cxn>
                    <a:cxn ang="0">
                      <a:pos x="31" y="16"/>
                    </a:cxn>
                    <a:cxn ang="0">
                      <a:pos x="31" y="182"/>
                    </a:cxn>
                    <a:cxn ang="0">
                      <a:pos x="0" y="220"/>
                    </a:cxn>
                    <a:cxn ang="0">
                      <a:pos x="19" y="240"/>
                    </a:cxn>
                    <a:cxn ang="0">
                      <a:pos x="352" y="240"/>
                    </a:cxn>
                    <a:cxn ang="0">
                      <a:pos x="371" y="220"/>
                    </a:cxn>
                    <a:cxn ang="0">
                      <a:pos x="340" y="182"/>
                    </a:cxn>
                    <a:cxn ang="0">
                      <a:pos x="211" y="225"/>
                    </a:cxn>
                    <a:cxn ang="0">
                      <a:pos x="154" y="225"/>
                    </a:cxn>
                    <a:cxn ang="0">
                      <a:pos x="148" y="222"/>
                    </a:cxn>
                    <a:cxn ang="0">
                      <a:pos x="155" y="209"/>
                    </a:cxn>
                    <a:cxn ang="0">
                      <a:pos x="160" y="207"/>
                    </a:cxn>
                    <a:cxn ang="0">
                      <a:pos x="205" y="207"/>
                    </a:cxn>
                    <a:cxn ang="0">
                      <a:pos x="210" y="209"/>
                    </a:cxn>
                    <a:cxn ang="0">
                      <a:pos x="217" y="222"/>
                    </a:cxn>
                    <a:cxn ang="0">
                      <a:pos x="211" y="225"/>
                    </a:cxn>
                    <a:cxn ang="0">
                      <a:pos x="315" y="178"/>
                    </a:cxn>
                    <a:cxn ang="0">
                      <a:pos x="56" y="178"/>
                    </a:cxn>
                    <a:cxn ang="0">
                      <a:pos x="56" y="33"/>
                    </a:cxn>
                    <a:cxn ang="0">
                      <a:pos x="63" y="25"/>
                    </a:cxn>
                    <a:cxn ang="0">
                      <a:pos x="308" y="25"/>
                    </a:cxn>
                    <a:cxn ang="0">
                      <a:pos x="315" y="33"/>
                    </a:cxn>
                    <a:cxn ang="0">
                      <a:pos x="315" y="178"/>
                    </a:cxn>
                  </a:cxnLst>
                  <a:rect l="0" t="0" r="r" b="b"/>
                  <a:pathLst>
                    <a:path w="371" h="240">
                      <a:moveTo>
                        <a:pt x="340" y="182"/>
                      </a:moveTo>
                      <a:cubicBezTo>
                        <a:pt x="340" y="16"/>
                        <a:pt x="340" y="16"/>
                        <a:pt x="340" y="16"/>
                      </a:cubicBezTo>
                      <a:cubicBezTo>
                        <a:pt x="340" y="8"/>
                        <a:pt x="333" y="0"/>
                        <a:pt x="324" y="0"/>
                      </a:cubicBezTo>
                      <a:cubicBezTo>
                        <a:pt x="47" y="0"/>
                        <a:pt x="47" y="0"/>
                        <a:pt x="47" y="0"/>
                      </a:cubicBezTo>
                      <a:cubicBezTo>
                        <a:pt x="38" y="0"/>
                        <a:pt x="31" y="8"/>
                        <a:pt x="31" y="16"/>
                      </a:cubicBezTo>
                      <a:cubicBezTo>
                        <a:pt x="31" y="182"/>
                        <a:pt x="31" y="182"/>
                        <a:pt x="31" y="182"/>
                      </a:cubicBezTo>
                      <a:cubicBezTo>
                        <a:pt x="0" y="220"/>
                        <a:pt x="0" y="220"/>
                        <a:pt x="0" y="220"/>
                      </a:cubicBezTo>
                      <a:cubicBezTo>
                        <a:pt x="0" y="231"/>
                        <a:pt x="9" y="240"/>
                        <a:pt x="19" y="240"/>
                      </a:cubicBezTo>
                      <a:cubicBezTo>
                        <a:pt x="352" y="240"/>
                        <a:pt x="352" y="240"/>
                        <a:pt x="352" y="240"/>
                      </a:cubicBezTo>
                      <a:cubicBezTo>
                        <a:pt x="362" y="240"/>
                        <a:pt x="371" y="231"/>
                        <a:pt x="371" y="220"/>
                      </a:cubicBezTo>
                      <a:lnTo>
                        <a:pt x="340" y="182"/>
                      </a:lnTo>
                      <a:close/>
                      <a:moveTo>
                        <a:pt x="211" y="225"/>
                      </a:moveTo>
                      <a:cubicBezTo>
                        <a:pt x="154" y="225"/>
                        <a:pt x="154" y="225"/>
                        <a:pt x="154" y="225"/>
                      </a:cubicBezTo>
                      <a:cubicBezTo>
                        <a:pt x="151" y="225"/>
                        <a:pt x="148" y="223"/>
                        <a:pt x="148" y="222"/>
                      </a:cubicBezTo>
                      <a:cubicBezTo>
                        <a:pt x="155" y="209"/>
                        <a:pt x="155" y="209"/>
                        <a:pt x="155" y="209"/>
                      </a:cubicBezTo>
                      <a:cubicBezTo>
                        <a:pt x="155" y="208"/>
                        <a:pt x="157" y="207"/>
                        <a:pt x="160" y="207"/>
                      </a:cubicBezTo>
                      <a:cubicBezTo>
                        <a:pt x="205" y="207"/>
                        <a:pt x="205" y="207"/>
                        <a:pt x="205" y="207"/>
                      </a:cubicBezTo>
                      <a:cubicBezTo>
                        <a:pt x="208" y="207"/>
                        <a:pt x="210" y="208"/>
                        <a:pt x="210" y="209"/>
                      </a:cubicBezTo>
                      <a:cubicBezTo>
                        <a:pt x="217" y="222"/>
                        <a:pt x="217" y="222"/>
                        <a:pt x="217" y="222"/>
                      </a:cubicBezTo>
                      <a:cubicBezTo>
                        <a:pt x="217" y="223"/>
                        <a:pt x="214" y="225"/>
                        <a:pt x="211" y="225"/>
                      </a:cubicBezTo>
                      <a:close/>
                      <a:moveTo>
                        <a:pt x="315" y="178"/>
                      </a:moveTo>
                      <a:cubicBezTo>
                        <a:pt x="56" y="178"/>
                        <a:pt x="56" y="178"/>
                        <a:pt x="56" y="178"/>
                      </a:cubicBezTo>
                      <a:cubicBezTo>
                        <a:pt x="56" y="33"/>
                        <a:pt x="56" y="33"/>
                        <a:pt x="56" y="33"/>
                      </a:cubicBezTo>
                      <a:cubicBezTo>
                        <a:pt x="56" y="28"/>
                        <a:pt x="59" y="25"/>
                        <a:pt x="63" y="25"/>
                      </a:cubicBezTo>
                      <a:cubicBezTo>
                        <a:pt x="308" y="25"/>
                        <a:pt x="308" y="25"/>
                        <a:pt x="308" y="25"/>
                      </a:cubicBezTo>
                      <a:cubicBezTo>
                        <a:pt x="312" y="25"/>
                        <a:pt x="315" y="28"/>
                        <a:pt x="315" y="33"/>
                      </a:cubicBezTo>
                      <a:lnTo>
                        <a:pt x="315" y="178"/>
                      </a:lnTo>
                      <a:close/>
                    </a:path>
                  </a:pathLst>
                </a:custGeom>
                <a:solidFill>
                  <a:srgbClr val="FFFFFF"/>
                </a:solidFill>
                <a:extLst/>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7" name="Freeform 78"/>
                <p:cNvSpPr>
                  <a:spLocks noChangeAspect="1" noEditPoints="1"/>
                </p:cNvSpPr>
                <p:nvPr/>
              </p:nvSpPr>
              <p:spPr bwMode="black">
                <a:xfrm>
                  <a:off x="-2451120" y="3669130"/>
                  <a:ext cx="345230" cy="36576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nvGrpSpPr>
              <p:cNvPr id="103" name="Group 102"/>
              <p:cNvGrpSpPr/>
              <p:nvPr/>
            </p:nvGrpSpPr>
            <p:grpSpPr>
              <a:xfrm>
                <a:off x="-1239759" y="3484267"/>
                <a:ext cx="450523" cy="868572"/>
                <a:chOff x="-1239759" y="3484267"/>
                <a:chExt cx="450523" cy="868572"/>
              </a:xfrm>
            </p:grpSpPr>
            <p:sp>
              <p:nvSpPr>
                <p:cNvPr id="104" name="Freeform 48"/>
                <p:cNvSpPr>
                  <a:spLocks noEditPoints="1"/>
                </p:cNvSpPr>
                <p:nvPr/>
              </p:nvSpPr>
              <p:spPr bwMode="black">
                <a:xfrm>
                  <a:off x="-1239759" y="3484267"/>
                  <a:ext cx="450523" cy="868572"/>
                </a:xfrm>
                <a:custGeom>
                  <a:avLst/>
                  <a:gdLst>
                    <a:gd name="T0" fmla="*/ 544 w 602"/>
                    <a:gd name="T1" fmla="*/ 95 h 1156"/>
                    <a:gd name="T2" fmla="*/ 119 w 602"/>
                    <a:gd name="T3" fmla="*/ 1068 h 1156"/>
                    <a:gd name="T4" fmla="*/ 112 w 602"/>
                    <a:gd name="T5" fmla="*/ 1048 h 1156"/>
                    <a:gd name="T6" fmla="*/ 288 w 602"/>
                    <a:gd name="T7" fmla="*/ 1050 h 1156"/>
                    <a:gd name="T8" fmla="*/ 296 w 602"/>
                    <a:gd name="T9" fmla="*/ 1053 h 1156"/>
                    <a:gd name="T10" fmla="*/ 291 w 602"/>
                    <a:gd name="T11" fmla="*/ 1071 h 1156"/>
                    <a:gd name="T12" fmla="*/ 290 w 602"/>
                    <a:gd name="T13" fmla="*/ 1072 h 1156"/>
                    <a:gd name="T14" fmla="*/ 290 w 602"/>
                    <a:gd name="T15" fmla="*/ 1072 h 1156"/>
                    <a:gd name="T16" fmla="*/ 276 w 602"/>
                    <a:gd name="T17" fmla="*/ 1069 h 1156"/>
                    <a:gd name="T18" fmla="*/ 271 w 602"/>
                    <a:gd name="T19" fmla="*/ 1071 h 1156"/>
                    <a:gd name="T20" fmla="*/ 275 w 602"/>
                    <a:gd name="T21" fmla="*/ 1052 h 1156"/>
                    <a:gd name="T22" fmla="*/ 285 w 602"/>
                    <a:gd name="T23" fmla="*/ 1050 h 1156"/>
                    <a:gd name="T24" fmla="*/ 298 w 602"/>
                    <a:gd name="T25" fmla="*/ 1055 h 1156"/>
                    <a:gd name="T26" fmla="*/ 315 w 602"/>
                    <a:gd name="T27" fmla="*/ 1058 h 1156"/>
                    <a:gd name="T28" fmla="*/ 319 w 602"/>
                    <a:gd name="T29" fmla="*/ 1057 h 1156"/>
                    <a:gd name="T30" fmla="*/ 320 w 602"/>
                    <a:gd name="T31" fmla="*/ 1057 h 1156"/>
                    <a:gd name="T32" fmla="*/ 314 w 602"/>
                    <a:gd name="T33" fmla="*/ 1075 h 1156"/>
                    <a:gd name="T34" fmla="*/ 301 w 602"/>
                    <a:gd name="T35" fmla="*/ 1077 h 1156"/>
                    <a:gd name="T36" fmla="*/ 292 w 602"/>
                    <a:gd name="T37" fmla="*/ 1073 h 1156"/>
                    <a:gd name="T38" fmla="*/ 298 w 602"/>
                    <a:gd name="T39" fmla="*/ 1055 h 1156"/>
                    <a:gd name="T40" fmla="*/ 298 w 602"/>
                    <a:gd name="T41" fmla="*/ 1055 h 1156"/>
                    <a:gd name="T42" fmla="*/ 298 w 602"/>
                    <a:gd name="T43" fmla="*/ 1055 h 1156"/>
                    <a:gd name="T44" fmla="*/ 305 w 602"/>
                    <a:gd name="T45" fmla="*/ 1034 h 1156"/>
                    <a:gd name="T46" fmla="*/ 318 w 602"/>
                    <a:gd name="T47" fmla="*/ 1037 h 1156"/>
                    <a:gd name="T48" fmla="*/ 325 w 602"/>
                    <a:gd name="T49" fmla="*/ 1035 h 1156"/>
                    <a:gd name="T50" fmla="*/ 326 w 602"/>
                    <a:gd name="T51" fmla="*/ 1035 h 1156"/>
                    <a:gd name="T52" fmla="*/ 314 w 602"/>
                    <a:gd name="T53" fmla="*/ 1056 h 1156"/>
                    <a:gd name="T54" fmla="*/ 299 w 602"/>
                    <a:gd name="T55" fmla="*/ 1052 h 1156"/>
                    <a:gd name="T56" fmla="*/ 299 w 602"/>
                    <a:gd name="T57" fmla="*/ 1052 h 1156"/>
                    <a:gd name="T58" fmla="*/ 304 w 602"/>
                    <a:gd name="T59" fmla="*/ 1034 h 1156"/>
                    <a:gd name="T60" fmla="*/ 292 w 602"/>
                    <a:gd name="T61" fmla="*/ 1028 h 1156"/>
                    <a:gd name="T62" fmla="*/ 302 w 602"/>
                    <a:gd name="T63" fmla="*/ 1032 h 1156"/>
                    <a:gd name="T64" fmla="*/ 302 w 602"/>
                    <a:gd name="T65" fmla="*/ 1032 h 1156"/>
                    <a:gd name="T66" fmla="*/ 297 w 602"/>
                    <a:gd name="T67" fmla="*/ 1050 h 1156"/>
                    <a:gd name="T68" fmla="*/ 297 w 602"/>
                    <a:gd name="T69" fmla="*/ 1050 h 1156"/>
                    <a:gd name="T70" fmla="*/ 296 w 602"/>
                    <a:gd name="T71" fmla="*/ 1050 h 1156"/>
                    <a:gd name="T72" fmla="*/ 296 w 602"/>
                    <a:gd name="T73" fmla="*/ 1050 h 1156"/>
                    <a:gd name="T74" fmla="*/ 296 w 602"/>
                    <a:gd name="T75" fmla="*/ 1050 h 1156"/>
                    <a:gd name="T76" fmla="*/ 277 w 602"/>
                    <a:gd name="T77" fmla="*/ 1049 h 1156"/>
                    <a:gd name="T78" fmla="*/ 277 w 602"/>
                    <a:gd name="T79" fmla="*/ 1049 h 1156"/>
                    <a:gd name="T80" fmla="*/ 277 w 602"/>
                    <a:gd name="T81" fmla="*/ 1049 h 1156"/>
                    <a:gd name="T82" fmla="*/ 276 w 602"/>
                    <a:gd name="T83" fmla="*/ 1049 h 1156"/>
                    <a:gd name="T84" fmla="*/ 281 w 602"/>
                    <a:gd name="T85" fmla="*/ 1032 h 1156"/>
                    <a:gd name="T86" fmla="*/ 287 w 602"/>
                    <a:gd name="T87" fmla="*/ 1029 h 1156"/>
                    <a:gd name="T88" fmla="*/ 467 w 602"/>
                    <a:gd name="T89" fmla="*/ 1059 h 1156"/>
                    <a:gd name="T90" fmla="*/ 478 w 602"/>
                    <a:gd name="T91" fmla="*/ 1064 h 1156"/>
                    <a:gd name="T92" fmla="*/ 466 w 602"/>
                    <a:gd name="T93" fmla="*/ 1048 h 1156"/>
                    <a:gd name="T94" fmla="*/ 602 w 602"/>
                    <a:gd name="T95" fmla="*/ 1116 h 1156"/>
                    <a:gd name="T96" fmla="*/ 0 w 602"/>
                    <a:gd name="T97" fmla="*/ 40 h 1156"/>
                    <a:gd name="T98" fmla="*/ 602 w 602"/>
                    <a:gd name="T99" fmla="*/ 1116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1156">
                      <a:moveTo>
                        <a:pt x="54" y="95"/>
                      </a:moveTo>
                      <a:cubicBezTo>
                        <a:pt x="54" y="367"/>
                        <a:pt x="54" y="639"/>
                        <a:pt x="54" y="911"/>
                      </a:cubicBezTo>
                      <a:cubicBezTo>
                        <a:pt x="217" y="911"/>
                        <a:pt x="381" y="911"/>
                        <a:pt x="544" y="911"/>
                      </a:cubicBezTo>
                      <a:cubicBezTo>
                        <a:pt x="544" y="639"/>
                        <a:pt x="544" y="367"/>
                        <a:pt x="544" y="95"/>
                      </a:cubicBezTo>
                      <a:cubicBezTo>
                        <a:pt x="381" y="95"/>
                        <a:pt x="217" y="95"/>
                        <a:pt x="54" y="95"/>
                      </a:cubicBezTo>
                      <a:close/>
                      <a:moveTo>
                        <a:pt x="112" y="1053"/>
                      </a:moveTo>
                      <a:cubicBezTo>
                        <a:pt x="126" y="1068"/>
                        <a:pt x="126" y="1068"/>
                        <a:pt x="126" y="1068"/>
                      </a:cubicBezTo>
                      <a:cubicBezTo>
                        <a:pt x="119" y="1068"/>
                        <a:pt x="119" y="1068"/>
                        <a:pt x="119" y="1068"/>
                      </a:cubicBezTo>
                      <a:cubicBezTo>
                        <a:pt x="103" y="1050"/>
                        <a:pt x="103" y="1050"/>
                        <a:pt x="103" y="1050"/>
                      </a:cubicBezTo>
                      <a:cubicBezTo>
                        <a:pt x="119" y="1034"/>
                        <a:pt x="119" y="1034"/>
                        <a:pt x="119" y="1034"/>
                      </a:cubicBezTo>
                      <a:cubicBezTo>
                        <a:pt x="126" y="1034"/>
                        <a:pt x="126" y="1034"/>
                        <a:pt x="126" y="1034"/>
                      </a:cubicBezTo>
                      <a:cubicBezTo>
                        <a:pt x="112" y="1048"/>
                        <a:pt x="112" y="1048"/>
                        <a:pt x="112" y="1048"/>
                      </a:cubicBezTo>
                      <a:cubicBezTo>
                        <a:pt x="137" y="1048"/>
                        <a:pt x="137" y="1048"/>
                        <a:pt x="137" y="1048"/>
                      </a:cubicBezTo>
                      <a:cubicBezTo>
                        <a:pt x="137" y="1053"/>
                        <a:pt x="137" y="1053"/>
                        <a:pt x="137" y="1053"/>
                      </a:cubicBezTo>
                      <a:lnTo>
                        <a:pt x="112" y="1053"/>
                      </a:lnTo>
                      <a:close/>
                      <a:moveTo>
                        <a:pt x="288" y="1050"/>
                      </a:moveTo>
                      <a:cubicBezTo>
                        <a:pt x="291" y="1050"/>
                        <a:pt x="294" y="1052"/>
                        <a:pt x="296" y="1053"/>
                      </a:cubicBezTo>
                      <a:cubicBezTo>
                        <a:pt x="296" y="1053"/>
                        <a:pt x="296" y="1053"/>
                        <a:pt x="296" y="1053"/>
                      </a:cubicBezTo>
                      <a:cubicBezTo>
                        <a:pt x="296" y="1053"/>
                        <a:pt x="296" y="1053"/>
                        <a:pt x="296" y="1053"/>
                      </a:cubicBezTo>
                      <a:cubicBezTo>
                        <a:pt x="296" y="1053"/>
                        <a:pt x="296" y="1053"/>
                        <a:pt x="296" y="1053"/>
                      </a:cubicBezTo>
                      <a:cubicBezTo>
                        <a:pt x="296" y="1053"/>
                        <a:pt x="296" y="1053"/>
                        <a:pt x="296" y="1053"/>
                      </a:cubicBezTo>
                      <a:cubicBezTo>
                        <a:pt x="296" y="1054"/>
                        <a:pt x="296" y="1054"/>
                        <a:pt x="296" y="1054"/>
                      </a:cubicBezTo>
                      <a:cubicBezTo>
                        <a:pt x="296" y="1054"/>
                        <a:pt x="291" y="1071"/>
                        <a:pt x="291" y="1072"/>
                      </a:cubicBezTo>
                      <a:cubicBezTo>
                        <a:pt x="291" y="1071"/>
                        <a:pt x="291" y="1071"/>
                        <a:pt x="291" y="1071"/>
                      </a:cubicBezTo>
                      <a:cubicBezTo>
                        <a:pt x="291" y="1072"/>
                        <a:pt x="291" y="1072"/>
                        <a:pt x="291"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90" y="1072"/>
                        <a:pt x="290" y="1072"/>
                        <a:pt x="290" y="1072"/>
                      </a:cubicBezTo>
                      <a:cubicBezTo>
                        <a:pt x="289" y="1071"/>
                        <a:pt x="288" y="1071"/>
                        <a:pt x="286" y="1070"/>
                      </a:cubicBezTo>
                      <a:cubicBezTo>
                        <a:pt x="285" y="1069"/>
                        <a:pt x="285" y="1069"/>
                        <a:pt x="284" y="1069"/>
                      </a:cubicBezTo>
                      <a:cubicBezTo>
                        <a:pt x="283" y="1069"/>
                        <a:pt x="281" y="1069"/>
                        <a:pt x="280" y="1069"/>
                      </a:cubicBezTo>
                      <a:cubicBezTo>
                        <a:pt x="279" y="1069"/>
                        <a:pt x="278" y="1069"/>
                        <a:pt x="276" y="1069"/>
                      </a:cubicBezTo>
                      <a:cubicBezTo>
                        <a:pt x="274" y="1069"/>
                        <a:pt x="273" y="1070"/>
                        <a:pt x="271" y="1071"/>
                      </a:cubicBezTo>
                      <a:cubicBezTo>
                        <a:pt x="271" y="1071"/>
                        <a:pt x="271" y="1071"/>
                        <a:pt x="271" y="1071"/>
                      </a:cubicBezTo>
                      <a:cubicBezTo>
                        <a:pt x="271" y="1071"/>
                        <a:pt x="271" y="1071"/>
                        <a:pt x="271" y="1071"/>
                      </a:cubicBezTo>
                      <a:cubicBezTo>
                        <a:pt x="271" y="1071"/>
                        <a:pt x="271" y="1071"/>
                        <a:pt x="271" y="1071"/>
                      </a:cubicBezTo>
                      <a:cubicBezTo>
                        <a:pt x="270" y="1070"/>
                        <a:pt x="270" y="1070"/>
                        <a:pt x="270" y="1070"/>
                      </a:cubicBezTo>
                      <a:cubicBezTo>
                        <a:pt x="270" y="1070"/>
                        <a:pt x="270" y="1070"/>
                        <a:pt x="270" y="1070"/>
                      </a:cubicBezTo>
                      <a:cubicBezTo>
                        <a:pt x="275" y="1052"/>
                        <a:pt x="275" y="1052"/>
                        <a:pt x="275" y="1052"/>
                      </a:cubicBezTo>
                      <a:cubicBezTo>
                        <a:pt x="275" y="1052"/>
                        <a:pt x="275" y="1052"/>
                        <a:pt x="275" y="1052"/>
                      </a:cubicBezTo>
                      <a:cubicBezTo>
                        <a:pt x="275" y="1052"/>
                        <a:pt x="275" y="1052"/>
                        <a:pt x="275" y="1052"/>
                      </a:cubicBezTo>
                      <a:cubicBezTo>
                        <a:pt x="277" y="1051"/>
                        <a:pt x="278" y="1051"/>
                        <a:pt x="279" y="1051"/>
                      </a:cubicBezTo>
                      <a:cubicBezTo>
                        <a:pt x="280" y="1050"/>
                        <a:pt x="281" y="1050"/>
                        <a:pt x="282" y="1050"/>
                      </a:cubicBezTo>
                      <a:cubicBezTo>
                        <a:pt x="283" y="1050"/>
                        <a:pt x="284" y="1050"/>
                        <a:pt x="285" y="1050"/>
                      </a:cubicBezTo>
                      <a:cubicBezTo>
                        <a:pt x="286" y="1050"/>
                        <a:pt x="287" y="1050"/>
                        <a:pt x="288" y="1050"/>
                      </a:cubicBezTo>
                      <a:close/>
                      <a:moveTo>
                        <a:pt x="298" y="1055"/>
                      </a:moveTo>
                      <a:cubicBezTo>
                        <a:pt x="298" y="1055"/>
                        <a:pt x="298" y="1055"/>
                        <a:pt x="298" y="1055"/>
                      </a:cubicBezTo>
                      <a:cubicBezTo>
                        <a:pt x="298" y="1055"/>
                        <a:pt x="298" y="1055"/>
                        <a:pt x="298" y="1055"/>
                      </a:cubicBezTo>
                      <a:cubicBezTo>
                        <a:pt x="300" y="1056"/>
                        <a:pt x="301" y="1056"/>
                        <a:pt x="302" y="1057"/>
                      </a:cubicBezTo>
                      <a:cubicBezTo>
                        <a:pt x="303" y="1058"/>
                        <a:pt x="305" y="1058"/>
                        <a:pt x="306" y="1058"/>
                      </a:cubicBezTo>
                      <a:cubicBezTo>
                        <a:pt x="308" y="1058"/>
                        <a:pt x="310" y="1058"/>
                        <a:pt x="312" y="1058"/>
                      </a:cubicBezTo>
                      <a:cubicBezTo>
                        <a:pt x="313" y="1058"/>
                        <a:pt x="314" y="1058"/>
                        <a:pt x="315" y="1058"/>
                      </a:cubicBezTo>
                      <a:cubicBezTo>
                        <a:pt x="316" y="1057"/>
                        <a:pt x="317" y="1057"/>
                        <a:pt x="319" y="1056"/>
                      </a:cubicBezTo>
                      <a:cubicBezTo>
                        <a:pt x="319" y="1056"/>
                        <a:pt x="319" y="1057"/>
                        <a:pt x="319" y="1057"/>
                      </a:cubicBezTo>
                      <a:cubicBezTo>
                        <a:pt x="319" y="1057"/>
                        <a:pt x="319" y="1057"/>
                        <a:pt x="319" y="1057"/>
                      </a:cubicBezTo>
                      <a:cubicBezTo>
                        <a:pt x="319" y="1057"/>
                        <a:pt x="319" y="1057"/>
                        <a:pt x="319" y="1057"/>
                      </a:cubicBezTo>
                      <a:cubicBezTo>
                        <a:pt x="319" y="1057"/>
                        <a:pt x="319" y="1057"/>
                        <a:pt x="319" y="1057"/>
                      </a:cubicBezTo>
                      <a:cubicBezTo>
                        <a:pt x="319" y="1057"/>
                        <a:pt x="320" y="1057"/>
                        <a:pt x="320" y="1057"/>
                      </a:cubicBezTo>
                      <a:cubicBezTo>
                        <a:pt x="320" y="1057"/>
                        <a:pt x="320" y="1057"/>
                        <a:pt x="320" y="1057"/>
                      </a:cubicBezTo>
                      <a:cubicBezTo>
                        <a:pt x="320" y="1057"/>
                        <a:pt x="320" y="1057"/>
                        <a:pt x="320" y="1057"/>
                      </a:cubicBezTo>
                      <a:cubicBezTo>
                        <a:pt x="320" y="1057"/>
                        <a:pt x="320" y="1057"/>
                        <a:pt x="320" y="1057"/>
                      </a:cubicBezTo>
                      <a:cubicBezTo>
                        <a:pt x="320" y="1057"/>
                        <a:pt x="315" y="1075"/>
                        <a:pt x="315" y="1075"/>
                      </a:cubicBezTo>
                      <a:cubicBezTo>
                        <a:pt x="314" y="1075"/>
                        <a:pt x="314" y="1075"/>
                        <a:pt x="314" y="1075"/>
                      </a:cubicBezTo>
                      <a:cubicBezTo>
                        <a:pt x="314" y="1075"/>
                        <a:pt x="314" y="1075"/>
                        <a:pt x="314" y="1075"/>
                      </a:cubicBezTo>
                      <a:cubicBezTo>
                        <a:pt x="313" y="1076"/>
                        <a:pt x="312" y="1076"/>
                        <a:pt x="311" y="1076"/>
                      </a:cubicBezTo>
                      <a:cubicBezTo>
                        <a:pt x="309" y="1077"/>
                        <a:pt x="308" y="1077"/>
                        <a:pt x="307" y="1077"/>
                      </a:cubicBezTo>
                      <a:cubicBezTo>
                        <a:pt x="306" y="1077"/>
                        <a:pt x="305" y="1077"/>
                        <a:pt x="304" y="1077"/>
                      </a:cubicBezTo>
                      <a:cubicBezTo>
                        <a:pt x="303" y="1077"/>
                        <a:pt x="302" y="1077"/>
                        <a:pt x="301" y="1077"/>
                      </a:cubicBezTo>
                      <a:cubicBezTo>
                        <a:pt x="300" y="1077"/>
                        <a:pt x="300" y="1077"/>
                        <a:pt x="299" y="1077"/>
                      </a:cubicBezTo>
                      <a:cubicBezTo>
                        <a:pt x="298" y="1076"/>
                        <a:pt x="297" y="1076"/>
                        <a:pt x="297" y="1076"/>
                      </a:cubicBezTo>
                      <a:cubicBezTo>
                        <a:pt x="295" y="1075"/>
                        <a:pt x="294" y="1075"/>
                        <a:pt x="293" y="1074"/>
                      </a:cubicBezTo>
                      <a:cubicBezTo>
                        <a:pt x="293" y="1074"/>
                        <a:pt x="292" y="1073"/>
                        <a:pt x="292" y="1073"/>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ubicBezTo>
                        <a:pt x="298" y="1055"/>
                        <a:pt x="298" y="1055"/>
                        <a:pt x="298" y="1055"/>
                      </a:cubicBezTo>
                      <a:close/>
                      <a:moveTo>
                        <a:pt x="305" y="1034"/>
                      </a:moveTo>
                      <a:cubicBezTo>
                        <a:pt x="306" y="1034"/>
                        <a:pt x="307" y="1035"/>
                        <a:pt x="308" y="1036"/>
                      </a:cubicBezTo>
                      <a:cubicBezTo>
                        <a:pt x="310" y="1036"/>
                        <a:pt x="311" y="1037"/>
                        <a:pt x="313" y="1037"/>
                      </a:cubicBezTo>
                      <a:cubicBezTo>
                        <a:pt x="313" y="1037"/>
                        <a:pt x="314" y="1037"/>
                        <a:pt x="315" y="1037"/>
                      </a:cubicBezTo>
                      <a:cubicBezTo>
                        <a:pt x="316" y="1037"/>
                        <a:pt x="317" y="1037"/>
                        <a:pt x="318" y="1037"/>
                      </a:cubicBezTo>
                      <a:cubicBezTo>
                        <a:pt x="319" y="1037"/>
                        <a:pt x="320" y="1036"/>
                        <a:pt x="321" y="1036"/>
                      </a:cubicBezTo>
                      <a:cubicBezTo>
                        <a:pt x="322" y="1036"/>
                        <a:pt x="324" y="1035"/>
                        <a:pt x="325" y="1035"/>
                      </a:cubicBezTo>
                      <a:cubicBezTo>
                        <a:pt x="325" y="1035"/>
                        <a:pt x="325" y="1035"/>
                        <a:pt x="325" y="1035"/>
                      </a:cubicBezTo>
                      <a:cubicBezTo>
                        <a:pt x="325" y="1035"/>
                        <a:pt x="325" y="1035"/>
                        <a:pt x="325" y="1035"/>
                      </a:cubicBezTo>
                      <a:cubicBezTo>
                        <a:pt x="325" y="1035"/>
                        <a:pt x="325" y="1035"/>
                        <a:pt x="325" y="1035"/>
                      </a:cubicBezTo>
                      <a:cubicBezTo>
                        <a:pt x="325" y="1035"/>
                        <a:pt x="326" y="1035"/>
                        <a:pt x="326" y="1035"/>
                      </a:cubicBezTo>
                      <a:cubicBezTo>
                        <a:pt x="326" y="1035"/>
                        <a:pt x="326" y="1035"/>
                        <a:pt x="326" y="1035"/>
                      </a:cubicBezTo>
                      <a:cubicBezTo>
                        <a:pt x="326" y="1035"/>
                        <a:pt x="326" y="1035"/>
                        <a:pt x="326" y="1035"/>
                      </a:cubicBezTo>
                      <a:cubicBezTo>
                        <a:pt x="326" y="1035"/>
                        <a:pt x="321" y="1054"/>
                        <a:pt x="321" y="1054"/>
                      </a:cubicBezTo>
                      <a:cubicBezTo>
                        <a:pt x="321" y="1054"/>
                        <a:pt x="320" y="1054"/>
                        <a:pt x="320" y="1054"/>
                      </a:cubicBezTo>
                      <a:cubicBezTo>
                        <a:pt x="320" y="1054"/>
                        <a:pt x="320" y="1054"/>
                        <a:pt x="320" y="1054"/>
                      </a:cubicBezTo>
                      <a:cubicBezTo>
                        <a:pt x="318" y="1055"/>
                        <a:pt x="316" y="1055"/>
                        <a:pt x="314" y="1056"/>
                      </a:cubicBezTo>
                      <a:cubicBezTo>
                        <a:pt x="313" y="1056"/>
                        <a:pt x="311" y="1056"/>
                        <a:pt x="310" y="1056"/>
                      </a:cubicBezTo>
                      <a:cubicBezTo>
                        <a:pt x="308" y="1056"/>
                        <a:pt x="307" y="1056"/>
                        <a:pt x="306" y="1056"/>
                      </a:cubicBezTo>
                      <a:cubicBezTo>
                        <a:pt x="304" y="1055"/>
                        <a:pt x="302" y="1054"/>
                        <a:pt x="300" y="1053"/>
                      </a:cubicBezTo>
                      <a:cubicBezTo>
                        <a:pt x="300" y="1053"/>
                        <a:pt x="299" y="1053"/>
                        <a:pt x="299" y="1052"/>
                      </a:cubicBezTo>
                      <a:cubicBezTo>
                        <a:pt x="299" y="1052"/>
                        <a:pt x="299" y="1052"/>
                        <a:pt x="299" y="1052"/>
                      </a:cubicBezTo>
                      <a:cubicBezTo>
                        <a:pt x="299" y="1052"/>
                        <a:pt x="299" y="1052"/>
                        <a:pt x="299" y="1052"/>
                      </a:cubicBezTo>
                      <a:cubicBezTo>
                        <a:pt x="299" y="1052"/>
                        <a:pt x="299" y="1052"/>
                        <a:pt x="299" y="1052"/>
                      </a:cubicBezTo>
                      <a:cubicBezTo>
                        <a:pt x="299" y="1052"/>
                        <a:pt x="299" y="1052"/>
                        <a:pt x="299" y="1052"/>
                      </a:cubicBezTo>
                      <a:cubicBezTo>
                        <a:pt x="299" y="1052"/>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4"/>
                        <a:pt x="304" y="1034"/>
                        <a:pt x="304" y="1034"/>
                      </a:cubicBezTo>
                      <a:cubicBezTo>
                        <a:pt x="304" y="1033"/>
                        <a:pt x="304" y="1033"/>
                        <a:pt x="305" y="1034"/>
                      </a:cubicBezTo>
                      <a:close/>
                      <a:moveTo>
                        <a:pt x="292" y="1028"/>
                      </a:moveTo>
                      <a:cubicBezTo>
                        <a:pt x="295" y="1028"/>
                        <a:pt x="297" y="1029"/>
                        <a:pt x="299" y="1030"/>
                      </a:cubicBezTo>
                      <a:cubicBezTo>
                        <a:pt x="299" y="1030"/>
                        <a:pt x="299" y="1030"/>
                        <a:pt x="299" y="1030"/>
                      </a:cubicBezTo>
                      <a:cubicBezTo>
                        <a:pt x="300" y="1030"/>
                        <a:pt x="301" y="1031"/>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2"/>
                        <a:pt x="302" y="1032"/>
                        <a:pt x="302" y="1032"/>
                      </a:cubicBezTo>
                      <a:cubicBezTo>
                        <a:pt x="302" y="1033"/>
                        <a:pt x="302" y="1033"/>
                        <a:pt x="302" y="1033"/>
                      </a:cubicBezTo>
                      <a:cubicBezTo>
                        <a:pt x="300" y="1039"/>
                        <a:pt x="300" y="1039"/>
                        <a:pt x="300" y="1039"/>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7" y="1050"/>
                        <a:pt x="297" y="1050"/>
                        <a:pt x="297"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6" y="1050"/>
                        <a:pt x="296" y="1050"/>
                        <a:pt x="296" y="1050"/>
                      </a:cubicBezTo>
                      <a:cubicBezTo>
                        <a:pt x="295" y="1049"/>
                        <a:pt x="294" y="1049"/>
                        <a:pt x="292" y="1048"/>
                      </a:cubicBezTo>
                      <a:cubicBezTo>
                        <a:pt x="291" y="1048"/>
                        <a:pt x="290" y="1047"/>
                        <a:pt x="288" y="1047"/>
                      </a:cubicBezTo>
                      <a:cubicBezTo>
                        <a:pt x="285" y="1047"/>
                        <a:pt x="281" y="1047"/>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7" y="1049"/>
                        <a:pt x="277" y="1049"/>
                        <a:pt x="277"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76" y="1049"/>
                        <a:pt x="276" y="1049"/>
                        <a:pt x="276" y="1049"/>
                      </a:cubicBezTo>
                      <a:cubicBezTo>
                        <a:pt x="281" y="1032"/>
                        <a:pt x="281" y="1032"/>
                        <a:pt x="281" y="1032"/>
                      </a:cubicBezTo>
                      <a:cubicBezTo>
                        <a:pt x="281" y="1031"/>
                        <a:pt x="281" y="1031"/>
                        <a:pt x="281" y="1031"/>
                      </a:cubicBezTo>
                      <a:cubicBezTo>
                        <a:pt x="281" y="1030"/>
                        <a:pt x="282" y="1030"/>
                        <a:pt x="282" y="1030"/>
                      </a:cubicBezTo>
                      <a:cubicBezTo>
                        <a:pt x="282" y="1030"/>
                        <a:pt x="282" y="1030"/>
                        <a:pt x="282" y="1030"/>
                      </a:cubicBezTo>
                      <a:cubicBezTo>
                        <a:pt x="284" y="1030"/>
                        <a:pt x="286" y="1029"/>
                        <a:pt x="287" y="1029"/>
                      </a:cubicBezTo>
                      <a:cubicBezTo>
                        <a:pt x="289" y="1028"/>
                        <a:pt x="291" y="1028"/>
                        <a:pt x="292" y="1028"/>
                      </a:cubicBezTo>
                      <a:close/>
                      <a:moveTo>
                        <a:pt x="478" y="1033"/>
                      </a:moveTo>
                      <a:cubicBezTo>
                        <a:pt x="469" y="1033"/>
                        <a:pt x="462" y="1040"/>
                        <a:pt x="462" y="1048"/>
                      </a:cubicBezTo>
                      <a:cubicBezTo>
                        <a:pt x="462" y="1052"/>
                        <a:pt x="464" y="1056"/>
                        <a:pt x="467" y="1059"/>
                      </a:cubicBezTo>
                      <a:cubicBezTo>
                        <a:pt x="460" y="1068"/>
                        <a:pt x="460" y="1068"/>
                        <a:pt x="460" y="1068"/>
                      </a:cubicBezTo>
                      <a:cubicBezTo>
                        <a:pt x="463" y="1070"/>
                        <a:pt x="463" y="1070"/>
                        <a:pt x="463" y="1070"/>
                      </a:cubicBezTo>
                      <a:cubicBezTo>
                        <a:pt x="470" y="1061"/>
                        <a:pt x="470" y="1061"/>
                        <a:pt x="470" y="1061"/>
                      </a:cubicBezTo>
                      <a:cubicBezTo>
                        <a:pt x="472" y="1063"/>
                        <a:pt x="475" y="1064"/>
                        <a:pt x="478" y="1064"/>
                      </a:cubicBezTo>
                      <a:cubicBezTo>
                        <a:pt x="486" y="1064"/>
                        <a:pt x="493" y="1057"/>
                        <a:pt x="493" y="1048"/>
                      </a:cubicBezTo>
                      <a:cubicBezTo>
                        <a:pt x="493" y="1040"/>
                        <a:pt x="486" y="1033"/>
                        <a:pt x="478" y="1033"/>
                      </a:cubicBezTo>
                      <a:close/>
                      <a:moveTo>
                        <a:pt x="478" y="1060"/>
                      </a:moveTo>
                      <a:cubicBezTo>
                        <a:pt x="471" y="1060"/>
                        <a:pt x="466" y="1055"/>
                        <a:pt x="466" y="1048"/>
                      </a:cubicBezTo>
                      <a:cubicBezTo>
                        <a:pt x="466" y="1042"/>
                        <a:pt x="471" y="1037"/>
                        <a:pt x="478" y="1037"/>
                      </a:cubicBezTo>
                      <a:cubicBezTo>
                        <a:pt x="484" y="1037"/>
                        <a:pt x="489" y="1042"/>
                        <a:pt x="489" y="1048"/>
                      </a:cubicBezTo>
                      <a:cubicBezTo>
                        <a:pt x="489" y="1055"/>
                        <a:pt x="484" y="1060"/>
                        <a:pt x="478" y="1060"/>
                      </a:cubicBezTo>
                      <a:close/>
                      <a:moveTo>
                        <a:pt x="602" y="1116"/>
                      </a:moveTo>
                      <a:cubicBezTo>
                        <a:pt x="602" y="1139"/>
                        <a:pt x="584" y="1156"/>
                        <a:pt x="562" y="1156"/>
                      </a:cubicBezTo>
                      <a:cubicBezTo>
                        <a:pt x="40" y="1156"/>
                        <a:pt x="40" y="1156"/>
                        <a:pt x="40" y="1156"/>
                      </a:cubicBezTo>
                      <a:cubicBezTo>
                        <a:pt x="18" y="1156"/>
                        <a:pt x="0" y="1139"/>
                        <a:pt x="0" y="1116"/>
                      </a:cubicBezTo>
                      <a:cubicBezTo>
                        <a:pt x="0" y="40"/>
                        <a:pt x="0" y="40"/>
                        <a:pt x="0" y="40"/>
                      </a:cubicBezTo>
                      <a:cubicBezTo>
                        <a:pt x="0" y="18"/>
                        <a:pt x="18" y="0"/>
                        <a:pt x="40" y="0"/>
                      </a:cubicBezTo>
                      <a:cubicBezTo>
                        <a:pt x="562" y="0"/>
                        <a:pt x="562" y="0"/>
                        <a:pt x="562" y="0"/>
                      </a:cubicBezTo>
                      <a:cubicBezTo>
                        <a:pt x="584" y="0"/>
                        <a:pt x="602" y="18"/>
                        <a:pt x="602" y="40"/>
                      </a:cubicBezTo>
                      <a:lnTo>
                        <a:pt x="602" y="1116"/>
                      </a:lnTo>
                      <a:close/>
                    </a:path>
                  </a:pathLst>
                </a:custGeom>
                <a:solidFill>
                  <a:srgbClr val="FFFFFF"/>
                </a:solidFill>
                <a:ln>
                  <a:noFill/>
                </a:ln>
              </p:spPr>
              <p:txBody>
                <a:bodyPr vert="horz" wrap="square" lIns="91440" tIns="91440" rIns="91440" bIns="91440" numCol="1" anchor="t" anchorCtr="0" compatLnSpc="1">
                  <a:prstTxWarp prst="textNoShape">
                    <a:avLst/>
                  </a:prstTxWarp>
                </a:bodyPr>
                <a:lstStyle/>
                <a:p>
                  <a:pPr marL="0" marR="0" lvl="0" indent="0" algn="l" defTabSz="1242121"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Segoe UI"/>
                    <a:ea typeface="+mn-ea"/>
                    <a:cs typeface="+mn-cs"/>
                  </a:endParaRPr>
                </a:p>
              </p:txBody>
            </p:sp>
            <p:sp>
              <p:nvSpPr>
                <p:cNvPr id="105" name="Freeform 78"/>
                <p:cNvSpPr>
                  <a:spLocks noChangeAspect="1" noEditPoints="1"/>
                </p:cNvSpPr>
                <p:nvPr/>
              </p:nvSpPr>
              <p:spPr bwMode="black">
                <a:xfrm>
                  <a:off x="-1143963" y="3728091"/>
                  <a:ext cx="258923" cy="274320"/>
                </a:xfrm>
                <a:custGeom>
                  <a:avLst/>
                  <a:gdLst>
                    <a:gd name="T0" fmla="*/ 94 w 1389"/>
                    <a:gd name="T1" fmla="*/ 1471 h 1471"/>
                    <a:gd name="T2" fmla="*/ 199 w 1389"/>
                    <a:gd name="T3" fmla="*/ 844 h 1471"/>
                    <a:gd name="T4" fmla="*/ 493 w 1389"/>
                    <a:gd name="T5" fmla="*/ 973 h 1471"/>
                    <a:gd name="T6" fmla="*/ 218 w 1389"/>
                    <a:gd name="T7" fmla="*/ 995 h 1471"/>
                    <a:gd name="T8" fmla="*/ 568 w 1389"/>
                    <a:gd name="T9" fmla="*/ 1346 h 1471"/>
                    <a:gd name="T10" fmla="*/ 594 w 1389"/>
                    <a:gd name="T11" fmla="*/ 1052 h 1471"/>
                    <a:gd name="T12" fmla="*/ 719 w 1389"/>
                    <a:gd name="T13" fmla="*/ 1365 h 1471"/>
                    <a:gd name="T14" fmla="*/ 94 w 1389"/>
                    <a:gd name="T15" fmla="*/ 1471 h 1471"/>
                    <a:gd name="T16" fmla="*/ 1223 w 1389"/>
                    <a:gd name="T17" fmla="*/ 580 h 1471"/>
                    <a:gd name="T18" fmla="*/ 1046 w 1389"/>
                    <a:gd name="T19" fmla="*/ 599 h 1471"/>
                    <a:gd name="T20" fmla="*/ 1257 w 1389"/>
                    <a:gd name="T21" fmla="*/ 716 h 1471"/>
                    <a:gd name="T22" fmla="*/ 1340 w 1389"/>
                    <a:gd name="T23" fmla="*/ 219 h 1471"/>
                    <a:gd name="T24" fmla="*/ 842 w 1389"/>
                    <a:gd name="T25" fmla="*/ 301 h 1471"/>
                    <a:gd name="T26" fmla="*/ 963 w 1389"/>
                    <a:gd name="T27" fmla="*/ 505 h 1471"/>
                    <a:gd name="T28" fmla="*/ 982 w 1389"/>
                    <a:gd name="T29" fmla="*/ 335 h 1471"/>
                    <a:gd name="T30" fmla="*/ 1223 w 1389"/>
                    <a:gd name="T31" fmla="*/ 339 h 1471"/>
                    <a:gd name="T32" fmla="*/ 0 w 1389"/>
                    <a:gd name="T33" fmla="*/ 0 h 1471"/>
                    <a:gd name="T34" fmla="*/ 117 w 1389"/>
                    <a:gd name="T35" fmla="*/ 716 h 1471"/>
                    <a:gd name="T36" fmla="*/ 504 w 1389"/>
                    <a:gd name="T37" fmla="*/ 584 h 1471"/>
                    <a:gd name="T38" fmla="*/ 135 w 1389"/>
                    <a:gd name="T39" fmla="*/ 561 h 1471"/>
                    <a:gd name="T40" fmla="*/ 560 w 1389"/>
                    <a:gd name="T41" fmla="*/ 135 h 1471"/>
                    <a:gd name="T42" fmla="*/ 583 w 1389"/>
                    <a:gd name="T43" fmla="*/ 482 h 1471"/>
                    <a:gd name="T44" fmla="*/ 719 w 1389"/>
                    <a:gd name="T45" fmla="*/ 109 h 1471"/>
                    <a:gd name="T46" fmla="*/ 0 w 1389"/>
                    <a:gd name="T47" fmla="*/ 0 h 1471"/>
                    <a:gd name="T48" fmla="*/ 847 w 1389"/>
                    <a:gd name="T49" fmla="*/ 927 h 1471"/>
                    <a:gd name="T50" fmla="*/ 952 w 1389"/>
                    <a:gd name="T51" fmla="*/ 1387 h 1471"/>
                    <a:gd name="T52" fmla="*/ 1389 w 1389"/>
                    <a:gd name="T53" fmla="*/ 954 h 1471"/>
                    <a:gd name="T54" fmla="*/ 945 w 1389"/>
                    <a:gd name="T55" fmla="*/ 844 h 1471"/>
                    <a:gd name="T56" fmla="*/ 1249 w 1389"/>
                    <a:gd name="T57" fmla="*/ 961 h 1471"/>
                    <a:gd name="T58" fmla="*/ 1272 w 1389"/>
                    <a:gd name="T59" fmla="*/ 1271 h 1471"/>
                    <a:gd name="T60" fmla="*/ 964 w 1389"/>
                    <a:gd name="T61" fmla="*/ 1248 h 1471"/>
                    <a:gd name="T62" fmla="*/ 964 w 1389"/>
                    <a:gd name="T63" fmla="*/ 1044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1471">
                      <a:moveTo>
                        <a:pt x="94" y="1471"/>
                      </a:moveTo>
                      <a:cubicBezTo>
                        <a:pt x="94" y="1471"/>
                        <a:pt x="94" y="1471"/>
                        <a:pt x="94" y="1471"/>
                      </a:cubicBezTo>
                      <a:cubicBezTo>
                        <a:pt x="94" y="954"/>
                        <a:pt x="94" y="954"/>
                        <a:pt x="94" y="954"/>
                      </a:cubicBezTo>
                      <a:cubicBezTo>
                        <a:pt x="94" y="894"/>
                        <a:pt x="143" y="844"/>
                        <a:pt x="199" y="844"/>
                      </a:cubicBezTo>
                      <a:cubicBezTo>
                        <a:pt x="199" y="844"/>
                        <a:pt x="199" y="844"/>
                        <a:pt x="621" y="844"/>
                      </a:cubicBezTo>
                      <a:cubicBezTo>
                        <a:pt x="621" y="844"/>
                        <a:pt x="621" y="844"/>
                        <a:pt x="493" y="973"/>
                      </a:cubicBezTo>
                      <a:cubicBezTo>
                        <a:pt x="493" y="973"/>
                        <a:pt x="493" y="973"/>
                        <a:pt x="245" y="973"/>
                      </a:cubicBezTo>
                      <a:cubicBezTo>
                        <a:pt x="229" y="973"/>
                        <a:pt x="218" y="980"/>
                        <a:pt x="218" y="995"/>
                      </a:cubicBezTo>
                      <a:cubicBezTo>
                        <a:pt x="218" y="995"/>
                        <a:pt x="218" y="995"/>
                        <a:pt x="218" y="1346"/>
                      </a:cubicBezTo>
                      <a:cubicBezTo>
                        <a:pt x="218" y="1346"/>
                        <a:pt x="218" y="1346"/>
                        <a:pt x="568" y="1346"/>
                      </a:cubicBezTo>
                      <a:cubicBezTo>
                        <a:pt x="583" y="1346"/>
                        <a:pt x="594" y="1335"/>
                        <a:pt x="594" y="1320"/>
                      </a:cubicBezTo>
                      <a:cubicBezTo>
                        <a:pt x="594" y="1320"/>
                        <a:pt x="594" y="1320"/>
                        <a:pt x="594" y="1052"/>
                      </a:cubicBezTo>
                      <a:cubicBezTo>
                        <a:pt x="594" y="1052"/>
                        <a:pt x="594" y="1052"/>
                        <a:pt x="719" y="927"/>
                      </a:cubicBezTo>
                      <a:cubicBezTo>
                        <a:pt x="719" y="927"/>
                        <a:pt x="719" y="927"/>
                        <a:pt x="719" y="1365"/>
                      </a:cubicBezTo>
                      <a:cubicBezTo>
                        <a:pt x="719" y="1422"/>
                        <a:pt x="670" y="1471"/>
                        <a:pt x="609" y="1471"/>
                      </a:cubicBezTo>
                      <a:cubicBezTo>
                        <a:pt x="609" y="1471"/>
                        <a:pt x="609" y="1471"/>
                        <a:pt x="94" y="1471"/>
                      </a:cubicBezTo>
                      <a:close/>
                      <a:moveTo>
                        <a:pt x="1223" y="339"/>
                      </a:moveTo>
                      <a:cubicBezTo>
                        <a:pt x="1223" y="580"/>
                        <a:pt x="1223" y="580"/>
                        <a:pt x="1223" y="580"/>
                      </a:cubicBezTo>
                      <a:cubicBezTo>
                        <a:pt x="1223" y="592"/>
                        <a:pt x="1215" y="599"/>
                        <a:pt x="1204" y="599"/>
                      </a:cubicBezTo>
                      <a:cubicBezTo>
                        <a:pt x="1046" y="599"/>
                        <a:pt x="1046" y="599"/>
                        <a:pt x="1046" y="599"/>
                      </a:cubicBezTo>
                      <a:cubicBezTo>
                        <a:pt x="929" y="716"/>
                        <a:pt x="929" y="716"/>
                        <a:pt x="929" y="716"/>
                      </a:cubicBezTo>
                      <a:cubicBezTo>
                        <a:pt x="1257" y="716"/>
                        <a:pt x="1257" y="716"/>
                        <a:pt x="1257" y="716"/>
                      </a:cubicBezTo>
                      <a:cubicBezTo>
                        <a:pt x="1302" y="716"/>
                        <a:pt x="1340" y="682"/>
                        <a:pt x="1340" y="633"/>
                      </a:cubicBezTo>
                      <a:cubicBezTo>
                        <a:pt x="1340" y="219"/>
                        <a:pt x="1340" y="219"/>
                        <a:pt x="1340" y="219"/>
                      </a:cubicBezTo>
                      <a:cubicBezTo>
                        <a:pt x="925" y="219"/>
                        <a:pt x="925" y="219"/>
                        <a:pt x="925" y="219"/>
                      </a:cubicBezTo>
                      <a:cubicBezTo>
                        <a:pt x="880" y="219"/>
                        <a:pt x="842" y="256"/>
                        <a:pt x="842" y="301"/>
                      </a:cubicBezTo>
                      <a:cubicBezTo>
                        <a:pt x="846" y="622"/>
                        <a:pt x="846" y="622"/>
                        <a:pt x="846" y="622"/>
                      </a:cubicBezTo>
                      <a:cubicBezTo>
                        <a:pt x="963" y="505"/>
                        <a:pt x="963" y="505"/>
                        <a:pt x="963" y="505"/>
                      </a:cubicBezTo>
                      <a:cubicBezTo>
                        <a:pt x="963" y="354"/>
                        <a:pt x="963" y="354"/>
                        <a:pt x="963" y="354"/>
                      </a:cubicBezTo>
                      <a:cubicBezTo>
                        <a:pt x="963" y="347"/>
                        <a:pt x="970" y="335"/>
                        <a:pt x="982" y="335"/>
                      </a:cubicBezTo>
                      <a:cubicBezTo>
                        <a:pt x="1223" y="339"/>
                        <a:pt x="1223" y="339"/>
                        <a:pt x="1223" y="339"/>
                      </a:cubicBezTo>
                      <a:cubicBezTo>
                        <a:pt x="1223" y="339"/>
                        <a:pt x="1223" y="339"/>
                        <a:pt x="1223" y="339"/>
                      </a:cubicBezTo>
                      <a:close/>
                      <a:moveTo>
                        <a:pt x="0" y="0"/>
                      </a:moveTo>
                      <a:cubicBezTo>
                        <a:pt x="0" y="0"/>
                        <a:pt x="0" y="0"/>
                        <a:pt x="0" y="0"/>
                      </a:cubicBezTo>
                      <a:cubicBezTo>
                        <a:pt x="0" y="610"/>
                        <a:pt x="0" y="610"/>
                        <a:pt x="0" y="610"/>
                      </a:cubicBezTo>
                      <a:cubicBezTo>
                        <a:pt x="0" y="671"/>
                        <a:pt x="56" y="716"/>
                        <a:pt x="117" y="716"/>
                      </a:cubicBezTo>
                      <a:cubicBezTo>
                        <a:pt x="117" y="716"/>
                        <a:pt x="117" y="716"/>
                        <a:pt x="636" y="716"/>
                      </a:cubicBezTo>
                      <a:cubicBezTo>
                        <a:pt x="636" y="716"/>
                        <a:pt x="636" y="716"/>
                        <a:pt x="504" y="584"/>
                      </a:cubicBezTo>
                      <a:cubicBezTo>
                        <a:pt x="504" y="584"/>
                        <a:pt x="504" y="584"/>
                        <a:pt x="158" y="584"/>
                      </a:cubicBezTo>
                      <a:cubicBezTo>
                        <a:pt x="147" y="584"/>
                        <a:pt x="135" y="573"/>
                        <a:pt x="135" y="561"/>
                      </a:cubicBezTo>
                      <a:cubicBezTo>
                        <a:pt x="135" y="561"/>
                        <a:pt x="135" y="561"/>
                        <a:pt x="135" y="135"/>
                      </a:cubicBezTo>
                      <a:cubicBezTo>
                        <a:pt x="135" y="135"/>
                        <a:pt x="135" y="135"/>
                        <a:pt x="560" y="135"/>
                      </a:cubicBezTo>
                      <a:cubicBezTo>
                        <a:pt x="572" y="135"/>
                        <a:pt x="583" y="147"/>
                        <a:pt x="583" y="158"/>
                      </a:cubicBezTo>
                      <a:cubicBezTo>
                        <a:pt x="583" y="158"/>
                        <a:pt x="583" y="158"/>
                        <a:pt x="583" y="482"/>
                      </a:cubicBezTo>
                      <a:cubicBezTo>
                        <a:pt x="583" y="482"/>
                        <a:pt x="583" y="482"/>
                        <a:pt x="719" y="618"/>
                      </a:cubicBezTo>
                      <a:cubicBezTo>
                        <a:pt x="719" y="618"/>
                        <a:pt x="719" y="618"/>
                        <a:pt x="719" y="109"/>
                      </a:cubicBezTo>
                      <a:cubicBezTo>
                        <a:pt x="719" y="49"/>
                        <a:pt x="670" y="3"/>
                        <a:pt x="609" y="3"/>
                      </a:cubicBezTo>
                      <a:cubicBezTo>
                        <a:pt x="609" y="3"/>
                        <a:pt x="609" y="3"/>
                        <a:pt x="0" y="0"/>
                      </a:cubicBezTo>
                      <a:close/>
                      <a:moveTo>
                        <a:pt x="964" y="1044"/>
                      </a:moveTo>
                      <a:cubicBezTo>
                        <a:pt x="847" y="927"/>
                        <a:pt x="847" y="927"/>
                        <a:pt x="847" y="927"/>
                      </a:cubicBezTo>
                      <a:cubicBezTo>
                        <a:pt x="847" y="1282"/>
                        <a:pt x="847" y="1282"/>
                        <a:pt x="847" y="1282"/>
                      </a:cubicBezTo>
                      <a:cubicBezTo>
                        <a:pt x="847" y="1342"/>
                        <a:pt x="892" y="1387"/>
                        <a:pt x="952" y="1387"/>
                      </a:cubicBezTo>
                      <a:cubicBezTo>
                        <a:pt x="1389" y="1391"/>
                        <a:pt x="1389" y="1391"/>
                        <a:pt x="1389" y="1391"/>
                      </a:cubicBezTo>
                      <a:cubicBezTo>
                        <a:pt x="1389" y="954"/>
                        <a:pt x="1389" y="954"/>
                        <a:pt x="1389" y="954"/>
                      </a:cubicBezTo>
                      <a:cubicBezTo>
                        <a:pt x="1389" y="893"/>
                        <a:pt x="1343" y="844"/>
                        <a:pt x="1283" y="844"/>
                      </a:cubicBezTo>
                      <a:cubicBezTo>
                        <a:pt x="945" y="844"/>
                        <a:pt x="945" y="844"/>
                        <a:pt x="945" y="844"/>
                      </a:cubicBezTo>
                      <a:cubicBezTo>
                        <a:pt x="1061" y="961"/>
                        <a:pt x="1061" y="961"/>
                        <a:pt x="1061" y="961"/>
                      </a:cubicBezTo>
                      <a:cubicBezTo>
                        <a:pt x="1249" y="961"/>
                        <a:pt x="1249" y="961"/>
                        <a:pt x="1249" y="961"/>
                      </a:cubicBezTo>
                      <a:cubicBezTo>
                        <a:pt x="1261" y="961"/>
                        <a:pt x="1272" y="973"/>
                        <a:pt x="1272" y="988"/>
                      </a:cubicBezTo>
                      <a:cubicBezTo>
                        <a:pt x="1272" y="1271"/>
                        <a:pt x="1272" y="1271"/>
                        <a:pt x="1272" y="1271"/>
                      </a:cubicBezTo>
                      <a:cubicBezTo>
                        <a:pt x="986" y="1271"/>
                        <a:pt x="986" y="1271"/>
                        <a:pt x="986" y="1271"/>
                      </a:cubicBezTo>
                      <a:cubicBezTo>
                        <a:pt x="975" y="1271"/>
                        <a:pt x="964" y="1259"/>
                        <a:pt x="964" y="1248"/>
                      </a:cubicBezTo>
                      <a:cubicBezTo>
                        <a:pt x="964" y="1044"/>
                        <a:pt x="964" y="1044"/>
                        <a:pt x="964" y="1044"/>
                      </a:cubicBezTo>
                      <a:cubicBezTo>
                        <a:pt x="964" y="1044"/>
                        <a:pt x="964" y="1044"/>
                        <a:pt x="964" y="10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2174"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egoe UI"/>
                    <a:ea typeface="+mn-ea"/>
                    <a:cs typeface="+mn-cs"/>
                  </a:endParaRPr>
                </a:p>
              </p:txBody>
            </p:sp>
          </p:grpSp>
        </p:grpSp>
        <p:pic>
          <p:nvPicPr>
            <p:cNvPr id="96" name="Picture 2"/>
            <p:cNvPicPr>
              <a:picLocks noChangeAspect="1" noChangeArrowheads="1"/>
            </p:cNvPicPr>
            <p:nvPr/>
          </p:nvPicPr>
          <p:blipFill>
            <a:blip r:embed="rId4" cstate="screen">
              <a:extLst>
                <a:ext uri="{28A0092B-C50C-407E-A947-70E740481C1C}">
                  <a14:useLocalDpi xmlns:a14="http://schemas.microsoft.com/office/drawing/2010/main" val="0"/>
                </a:ext>
              </a:extLst>
            </a:blip>
            <a:stretch>
              <a:fillRect/>
            </a:stretch>
          </p:blipFill>
          <p:spPr bwMode="auto">
            <a:xfrm>
              <a:off x="542407" y="3392635"/>
              <a:ext cx="1189356" cy="8800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7" name="Straight Connector 96"/>
            <p:cNvCxnSpPr/>
            <p:nvPr/>
          </p:nvCxnSpPr>
          <p:spPr>
            <a:xfrm flipH="1">
              <a:off x="2139409" y="3014237"/>
              <a:ext cx="103109" cy="331822"/>
            </a:xfrm>
            <a:prstGeom prst="line">
              <a:avLst/>
            </a:prstGeom>
            <a:noFill/>
            <a:ln w="25400" cap="flat" cmpd="sng" algn="ctr">
              <a:solidFill>
                <a:srgbClr val="FFFFFF"/>
              </a:solidFill>
              <a:prstDash val="sysDash"/>
              <a:headEnd type="none" w="lg" len="lg"/>
              <a:tailEnd type="none" w="lg" len="lg"/>
            </a:ln>
            <a:effectLst/>
          </p:spPr>
        </p:cxnSp>
        <p:cxnSp>
          <p:nvCxnSpPr>
            <p:cNvPr id="98" name="Straight Connector 97"/>
            <p:cNvCxnSpPr/>
            <p:nvPr/>
          </p:nvCxnSpPr>
          <p:spPr>
            <a:xfrm>
              <a:off x="1325329" y="3014237"/>
              <a:ext cx="106689" cy="325916"/>
            </a:xfrm>
            <a:prstGeom prst="line">
              <a:avLst/>
            </a:prstGeom>
            <a:noFill/>
            <a:ln w="25400" cap="flat" cmpd="sng" algn="ctr">
              <a:solidFill>
                <a:srgbClr val="FFFFFF"/>
              </a:solidFill>
              <a:prstDash val="sysDash"/>
              <a:headEnd type="none" w="lg" len="lg"/>
              <a:tailEnd type="none" w="lg" len="lg"/>
            </a:ln>
            <a:effectLst/>
          </p:spPr>
        </p:cxnSp>
        <p:grpSp>
          <p:nvGrpSpPr>
            <p:cNvPr id="99" name="Group 98"/>
            <p:cNvGrpSpPr>
              <a:grpSpLocks noChangeAspect="1"/>
            </p:cNvGrpSpPr>
            <p:nvPr/>
          </p:nvGrpSpPr>
          <p:grpSpPr>
            <a:xfrm>
              <a:off x="1962549" y="3455309"/>
              <a:ext cx="638879" cy="802896"/>
              <a:chOff x="5803618" y="1201523"/>
              <a:chExt cx="1313364" cy="1325562"/>
            </a:xfrm>
          </p:grpSpPr>
          <p:sp>
            <p:nvSpPr>
              <p:cNvPr id="100" name="Oval 122"/>
              <p:cNvSpPr>
                <a:spLocks noChangeArrowheads="1"/>
              </p:cNvSpPr>
              <p:nvPr/>
            </p:nvSpPr>
            <p:spPr bwMode="auto">
              <a:xfrm>
                <a:off x="5803618" y="1201523"/>
                <a:ext cx="1295902"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01" name="Freeform 123"/>
              <p:cNvSpPr>
                <a:spLocks noEditPoints="1"/>
              </p:cNvSpPr>
              <p:nvPr/>
            </p:nvSpPr>
            <p:spPr bwMode="auto">
              <a:xfrm>
                <a:off x="5803618" y="1331699"/>
                <a:ext cx="1313364" cy="1195386"/>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91440" rIns="91440" bIns="91440" numCol="1" anchor="t" anchorCtr="0" compatLnSpc="1">
                <a:prstTxWarp prst="textNoShape">
                  <a:avLst/>
                </a:prstTxWarp>
              </a:bodyPr>
              <a:lstStyle/>
              <a:p>
                <a:pPr marL="0" marR="0" lvl="0" indent="0" algn="l" defTabSz="1241997" rtl="0" eaLnBrk="1" fontAlgn="auto" latinLnBrk="0" hangingPunct="1">
                  <a:lnSpc>
                    <a:spcPct val="100000"/>
                  </a:lnSpc>
                  <a:spcBef>
                    <a:spcPts val="0"/>
                  </a:spcBef>
                  <a:spcAft>
                    <a:spcPts val="0"/>
                  </a:spcAft>
                  <a:buClrTx/>
                  <a:buSzTx/>
                  <a:buFontTx/>
                  <a:buNone/>
                  <a:tabLst/>
                  <a:defRPr/>
                </a:pPr>
                <a:endParaRPr kumimoji="0" lang="en-US" sz="26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grpSp>
        <p:nvGrpSpPr>
          <p:cNvPr id="108" name="Group 107"/>
          <p:cNvGrpSpPr/>
          <p:nvPr/>
        </p:nvGrpSpPr>
        <p:grpSpPr>
          <a:xfrm>
            <a:off x="8122641" y="1645920"/>
            <a:ext cx="3731386" cy="4849537"/>
            <a:chOff x="6019085" y="1047750"/>
            <a:chExt cx="2743915" cy="3566160"/>
          </a:xfrm>
        </p:grpSpPr>
        <p:grpSp>
          <p:nvGrpSpPr>
            <p:cNvPr id="110" name="Group 109"/>
            <p:cNvGrpSpPr/>
            <p:nvPr/>
          </p:nvGrpSpPr>
          <p:grpSpPr>
            <a:xfrm>
              <a:off x="6019085" y="1047750"/>
              <a:ext cx="2743915" cy="3566160"/>
              <a:chOff x="4264819" y="1554480"/>
              <a:chExt cx="3657600" cy="4754880"/>
            </a:xfrm>
          </p:grpSpPr>
          <p:sp>
            <p:nvSpPr>
              <p:cNvPr id="114" name="Rectangle 113"/>
              <p:cNvSpPr/>
              <p:nvPr/>
            </p:nvSpPr>
            <p:spPr bwMode="auto">
              <a:xfrm>
                <a:off x="4264819" y="2651760"/>
                <a:ext cx="3657600" cy="3657600"/>
              </a:xfrm>
              <a:prstGeom prst="rect">
                <a:avLst/>
              </a:prstGeom>
              <a:solidFill>
                <a:schemeClr val="bg2"/>
              </a:solidFill>
              <a:ln w="9525"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ctr" defTabSz="124171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115" name="Rectangle 114"/>
              <p:cNvSpPr/>
              <p:nvPr/>
            </p:nvSpPr>
            <p:spPr bwMode="auto">
              <a:xfrm>
                <a:off x="4264819" y="1554480"/>
                <a:ext cx="3657600" cy="1097280"/>
              </a:xfrm>
              <a:prstGeom prst="rect">
                <a:avLst/>
              </a:prstGeom>
              <a:solidFill>
                <a:schemeClr val="tx2">
                  <a:lumMod val="40000"/>
                  <a:lumOff val="60000"/>
                </a:schemeClr>
              </a:solidFill>
              <a:ln w="25400" cap="flat" cmpd="sng" algn="ctr">
                <a:noFill/>
                <a:prstDash val="solid"/>
                <a:headEnd type="none" w="med" len="med"/>
                <a:tailEnd type="none" w="med" len="med"/>
              </a:ln>
              <a:effectLst/>
            </p:spPr>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1448" rtl="0" eaLnBrk="1" fontAlgn="auto" latinLnBrk="0" hangingPunct="1">
                  <a:lnSpc>
                    <a:spcPct val="100000"/>
                  </a:lnSpc>
                  <a:spcBef>
                    <a:spcPts val="428"/>
                  </a:spcBef>
                  <a:spcAft>
                    <a:spcPts val="0"/>
                  </a:spcAft>
                  <a:buClrTx/>
                  <a:buSzTx/>
                  <a:buFontTx/>
                  <a:buNone/>
                  <a:tabLst/>
                  <a:defRPr/>
                </a:pP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Engineered for</a:t>
                </a:r>
                <a:b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br>
                <a:r>
                  <a:rPr kumimoji="0" lang="en-US" sz="2800" b="0" i="0" u="none" strike="noStrike" kern="0" cap="none" spc="0" normalizeH="0" baseline="0" noProof="0" dirty="0">
                    <a:ln>
                      <a:noFill/>
                    </a:ln>
                    <a:gradFill>
                      <a:gsLst>
                        <a:gs pos="0">
                          <a:sysClr val="window" lastClr="FFFFFF"/>
                        </a:gs>
                        <a:gs pos="100000">
                          <a:sysClr val="window" lastClr="FFFFFF"/>
                        </a:gs>
                      </a:gsLst>
                      <a:lin ang="16200000" scaled="0"/>
                    </a:gradFill>
                    <a:effectLst/>
                    <a:uLnTx/>
                    <a:uFillTx/>
                    <a:latin typeface="Segoe UI Light" pitchFamily="34" charset="0"/>
                    <a:ea typeface="+mn-ea"/>
                    <a:cs typeface="+mn-cs"/>
                  </a:rPr>
                  <a:t>optimal value</a:t>
                </a:r>
              </a:p>
            </p:txBody>
          </p:sp>
        </p:grpSp>
        <p:grpSp>
          <p:nvGrpSpPr>
            <p:cNvPr id="111" name="Group 110"/>
            <p:cNvGrpSpPr/>
            <p:nvPr/>
          </p:nvGrpSpPr>
          <p:grpSpPr>
            <a:xfrm>
              <a:off x="6728576" y="2189542"/>
              <a:ext cx="1399699" cy="2117374"/>
              <a:chOff x="6728576" y="2189542"/>
              <a:chExt cx="1399699" cy="2117374"/>
            </a:xfrm>
          </p:grpSpPr>
          <p:pic>
            <p:nvPicPr>
              <p:cNvPr id="112" name="Picture 111" descr="\\MAGNUM\Projects\Microsoft\Cloud Power FY12\Design\ICONS_PNG\Lower_Energy_Costs.png"/>
              <p:cNvPicPr>
                <a:picLocks noChangeAspect="1" noChangeArrowheads="1"/>
              </p:cNvPicPr>
              <p:nvPr/>
            </p:nvPicPr>
            <p:blipFill>
              <a:blip r:embed="rId5" cstate="print">
                <a:lum bright="100000"/>
              </a:blip>
              <a:srcRect/>
              <a:stretch>
                <a:fillRect/>
              </a:stretch>
            </p:blipFill>
            <p:spPr bwMode="auto">
              <a:xfrm>
                <a:off x="6728576" y="3101964"/>
                <a:ext cx="1399699" cy="1204952"/>
              </a:xfrm>
              <a:prstGeom prst="rect">
                <a:avLst/>
              </a:prstGeom>
              <a:noFill/>
            </p:spPr>
          </p:pic>
          <p:pic>
            <p:nvPicPr>
              <p:cNvPr id="113" name="Picture 2" descr="\\MAGNUM\Projects\Microsoft\Cloud Power FY12\Design\ICONS_PNG\Tower.png"/>
              <p:cNvPicPr>
                <a:picLocks noChangeAspect="1" noChangeArrowheads="1"/>
              </p:cNvPicPr>
              <p:nvPr/>
            </p:nvPicPr>
            <p:blipFill rotWithShape="1">
              <a:blip r:embed="rId6" cstate="print">
                <a:lum bright="100000"/>
              </a:blip>
              <a:srcRect l="25122" t="8964" r="25122" b="8964"/>
              <a:stretch/>
            </p:blipFill>
            <p:spPr bwMode="auto">
              <a:xfrm>
                <a:off x="7070770" y="2189542"/>
                <a:ext cx="760744" cy="1106538"/>
              </a:xfrm>
              <a:prstGeom prst="rect">
                <a:avLst/>
              </a:prstGeom>
              <a:noFill/>
            </p:spPr>
          </p:pic>
        </p:grpSp>
      </p:grpSp>
      <p:sp>
        <p:nvSpPr>
          <p:cNvPr id="47" name="Title 1"/>
          <p:cNvSpPr txBox="1">
            <a:spLocks/>
          </p:cNvSpPr>
          <p:nvPr/>
        </p:nvSpPr>
        <p:spPr>
          <a:xfrm>
            <a:off x="274320" y="292608"/>
            <a:ext cx="11887200" cy="946413"/>
          </a:xfrm>
          <a:prstGeom prst="rect">
            <a:avLst/>
          </a:prstGeom>
        </p:spPr>
        <p:txBody>
          <a:bodyPr lIns="146304" tIns="91440" rIns="146304" bIns="91440"/>
          <a:lstStyle>
            <a:lvl1pPr algn="l" defTabSz="914400" rtl="0" eaLnBrk="1" latinLnBrk="0" hangingPunct="1">
              <a:spcBef>
                <a:spcPct val="0"/>
              </a:spcBef>
              <a:buNone/>
              <a:defRPr sz="3600" kern="1200">
                <a:solidFill>
                  <a:schemeClr val="tx2"/>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t>Microsoft Analytics Platform System</a:t>
            </a:r>
            <a:br>
              <a:rPr kumimoji="0" lang="en-US" sz="3600" b="0" i="0" u="none" strike="noStrike" kern="1200" cap="none" spc="0" normalizeH="0" baseline="0" noProof="0" dirty="0" smtClean="0">
                <a:ln>
                  <a:noFill/>
                </a:ln>
                <a:solidFill>
                  <a:srgbClr val="505050"/>
                </a:solidFill>
                <a:effectLst/>
                <a:uLnTx/>
                <a:uFillTx/>
                <a:latin typeface="Segoe UI Light"/>
                <a:ea typeface="+mj-ea"/>
                <a:cs typeface="+mj-cs"/>
              </a:rPr>
            </a:br>
            <a: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t>The turnkey modern data warehouse appliance</a:t>
            </a:r>
            <a:br>
              <a:rPr kumimoji="0" lang="en-US" sz="2200" b="0" i="0" u="none" strike="noStrike" kern="1200" cap="none" spc="0" normalizeH="0" baseline="0" noProof="0" dirty="0" smtClean="0">
                <a:ln>
                  <a:noFill/>
                </a:ln>
                <a:solidFill>
                  <a:srgbClr val="DC3C00"/>
                </a:solidFill>
                <a:effectLst/>
                <a:uLnTx/>
                <a:uFillTx/>
                <a:latin typeface="Segoe UI Light"/>
                <a:ea typeface="+mj-ea"/>
                <a:cs typeface="+mj-cs"/>
              </a:rPr>
            </a:br>
            <a:endParaRPr kumimoji="0" lang="en-US" sz="2200" b="0" i="0" u="none" strike="noStrike" kern="1200" cap="none" spc="0" normalizeH="0" baseline="0" noProof="0" dirty="0">
              <a:ln>
                <a:noFill/>
              </a:ln>
              <a:solidFill>
                <a:srgbClr val="DC3C00"/>
              </a:solidFill>
              <a:effectLst/>
              <a:uLnTx/>
              <a:uFillTx/>
              <a:latin typeface="Segoe UI Light"/>
              <a:ea typeface="+mj-ea"/>
              <a:cs typeface="+mj-cs"/>
            </a:endParaRPr>
          </a:p>
        </p:txBody>
      </p:sp>
    </p:spTree>
    <p:extLst>
      <p:ext uri="{BB962C8B-B14F-4D97-AF65-F5344CB8AC3E}">
        <p14:creationId xmlns:p14="http://schemas.microsoft.com/office/powerpoint/2010/main" val="110446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0R7zTRMxES8zC2soRT6U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0R7zTRMxES8zC2soRT6U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I0R7zTRMxES8zC2soRT6U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bE5Tk8yKT0CFcLuI55ExR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adLp5CSddUyH2.S4SYXswQ"/>
</p:tagLst>
</file>

<file path=ppt/theme/theme1.xml><?xml version="1.0" encoding="utf-8"?>
<a:theme xmlns:a="http://schemas.openxmlformats.org/drawingml/2006/main" name="5-30610_Microsoft_Ignite_Keynote_Template">
  <a:themeElements>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398" fontAlgn="base">
          <a:spcBef>
            <a:spcPct val="0"/>
          </a:spcBef>
          <a:spcAft>
            <a:spcPct val="0"/>
          </a:spcAft>
          <a:defRPr sz="2000" dirty="0">
            <a:gradFill>
              <a:gsLst>
                <a:gs pos="16814">
                  <a:srgbClr val="FFFFFF"/>
                </a:gs>
                <a:gs pos="46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Breakout_Template.potx" id="{1A2CE55D-C0EF-4064-A39F-620642E032AA}" vid="{A3A9C9DA-6617-4D3E-A382-CDB23C8F3BF1}"/>
    </a:ext>
  </a:extLst>
</a:theme>
</file>

<file path=ppt/theme/theme10.xml><?xml version="1.0" encoding="utf-8"?>
<a:theme xmlns:a="http://schemas.openxmlformats.org/drawingml/2006/main" name="13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11.xml><?xml version="1.0" encoding="utf-8"?>
<a:theme xmlns:a="http://schemas.openxmlformats.org/drawingml/2006/main" name="17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12.xml><?xml version="1.0" encoding="utf-8"?>
<a:theme xmlns:a="http://schemas.openxmlformats.org/drawingml/2006/main" name="8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13.xml><?xml version="1.0" encoding="utf-8"?>
<a:theme xmlns:a="http://schemas.openxmlformats.org/drawingml/2006/main" name="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marL="342900" indent="-342900">
          <a:lnSpc>
            <a:spcPct val="90000"/>
          </a:lnSpc>
          <a:spcAft>
            <a:spcPts val="600"/>
          </a:spcAft>
          <a:buFont typeface="Wingdings 3" panose="05040102010807070707" pitchFamily="18" charset="2"/>
          <a:buChar char="Æ"/>
          <a:defRPr sz="2400" dirty="0" err="1" smtClean="0">
            <a:gradFill>
              <a:gsLst>
                <a:gs pos="2917">
                  <a:schemeClr val="tx1"/>
                </a:gs>
                <a:gs pos="30000">
                  <a:schemeClr val="tx1"/>
                </a:gs>
              </a:gsLst>
              <a:lin ang="5400000" scaled="0"/>
            </a:gradFill>
          </a:defRPr>
        </a:defPPr>
      </a:lstStyle>
    </a:txDef>
  </a:objectDefaults>
  <a:extraClrSchemeLst/>
</a:theme>
</file>

<file path=ppt/theme/theme14.xml><?xml version="1.0" encoding="utf-8"?>
<a:theme xmlns:a="http://schemas.openxmlformats.org/drawingml/2006/main" name="3_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marL="342900" indent="-342900">
          <a:lnSpc>
            <a:spcPct val="90000"/>
          </a:lnSpc>
          <a:spcAft>
            <a:spcPts val="600"/>
          </a:spcAft>
          <a:buFont typeface="Wingdings 3" panose="05040102010807070707" pitchFamily="18" charset="2"/>
          <a:buChar char="Æ"/>
          <a:defRPr sz="2400" dirty="0" err="1" smtClean="0">
            <a:gradFill>
              <a:gsLst>
                <a:gs pos="2917">
                  <a:schemeClr val="tx1"/>
                </a:gs>
                <a:gs pos="30000">
                  <a:schemeClr val="tx1"/>
                </a:gs>
              </a:gsLst>
              <a:lin ang="5400000" scaled="0"/>
            </a:gradFill>
          </a:defRPr>
        </a:defPPr>
      </a:lstStyle>
    </a:txDef>
  </a:objectDefaults>
  <a:extraClrSchemeLst/>
</a:theme>
</file>

<file path=ppt/theme/theme15.xml><?xml version="1.0" encoding="utf-8"?>
<a:theme xmlns:a="http://schemas.openxmlformats.org/drawingml/2006/main" name="1_5-30610_Microsoft_Ignite_Keynote_Template">
  <a:themeElements>
    <a:clrScheme name="Ignite - Breakout - Gray Back">
      <a:dk1>
        <a:srgbClr val="000000"/>
      </a:dk1>
      <a:lt1>
        <a:srgbClr val="FFFFFF"/>
      </a:lt1>
      <a:dk2>
        <a:srgbClr val="505050"/>
      </a:dk2>
      <a:lt2>
        <a:srgbClr val="47D8FF"/>
      </a:lt2>
      <a:accent1>
        <a:srgbClr val="0078D7"/>
      </a:accent1>
      <a:accent2>
        <a:srgbClr val="5C2D91"/>
      </a:accent2>
      <a:accent3>
        <a:srgbClr val="B4009E"/>
      </a:accent3>
      <a:accent4>
        <a:srgbClr val="00BCF2"/>
      </a:accent4>
      <a:accent5>
        <a:srgbClr val="BAD80A"/>
      </a:accent5>
      <a:accent6>
        <a:srgbClr val="FF8C00"/>
      </a:accent6>
      <a:hlink>
        <a:srgbClr val="47D8FF"/>
      </a:hlink>
      <a:folHlink>
        <a:srgbClr val="47D8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398" fontAlgn="base">
          <a:spcBef>
            <a:spcPct val="0"/>
          </a:spcBef>
          <a:spcAft>
            <a:spcPct val="0"/>
          </a:spcAft>
          <a:defRPr sz="2000" dirty="0">
            <a:gradFill>
              <a:gsLst>
                <a:gs pos="16814">
                  <a:srgbClr val="FFFFFF"/>
                </a:gs>
                <a:gs pos="46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Breakout_Template.potx" id="{1A2CE55D-C0EF-4064-A39F-620642E032AA}" vid="{A3A9C9DA-6617-4D3E-A382-CDB23C8F3BF1}"/>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3.xml><?xml version="1.0" encoding="utf-8"?>
<a:theme xmlns:a="http://schemas.openxmlformats.org/drawingml/2006/main" name="1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4.xml><?xml version="1.0" encoding="utf-8"?>
<a:theme xmlns:a="http://schemas.openxmlformats.org/drawingml/2006/main" name="5-30545_S4_Template_16x9">
  <a:themeElements>
    <a:clrScheme name="S4 2014">
      <a:dk1>
        <a:srgbClr val="505050"/>
      </a:dk1>
      <a:lt1>
        <a:srgbClr val="FFFFFF"/>
      </a:lt1>
      <a:dk2>
        <a:srgbClr val="0072C6"/>
      </a:dk2>
      <a:lt2>
        <a:srgbClr val="D2D2D2"/>
      </a:lt2>
      <a:accent1>
        <a:srgbClr val="0072C6"/>
      </a:accent1>
      <a:accent2>
        <a:srgbClr val="008A00"/>
      </a:accent2>
      <a:accent3>
        <a:srgbClr val="442359"/>
      </a:accent3>
      <a:accent4>
        <a:srgbClr val="00188F"/>
      </a:accent4>
      <a:accent5>
        <a:srgbClr val="08BCF2"/>
      </a:accent5>
      <a:accent6>
        <a:srgbClr val="FCD116"/>
      </a:accent6>
      <a:hlink>
        <a:srgbClr val="00188F"/>
      </a:hlink>
      <a:folHlink>
        <a:srgbClr val="00188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4_2014_Template_16x9.potx" id="{306FE59F-CD76-48ED-8E28-10FAF7CA1A30}" vid="{851E0477-2404-4CDF-998C-E6474CA8193D}"/>
    </a:ext>
  </a:extLst>
</a:theme>
</file>

<file path=ppt/theme/theme5.xml><?xml version="1.0" encoding="utf-8"?>
<a:theme xmlns:a="http://schemas.openxmlformats.org/drawingml/2006/main" name="7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6.xml><?xml version="1.0" encoding="utf-8"?>
<a:theme xmlns:a="http://schemas.openxmlformats.org/drawingml/2006/main" name="4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7.xml><?xml version="1.0" encoding="utf-8"?>
<a:theme xmlns:a="http://schemas.openxmlformats.org/drawingml/2006/main" name="10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8.xml><?xml version="1.0" encoding="utf-8"?>
<a:theme xmlns:a="http://schemas.openxmlformats.org/drawingml/2006/main" name="14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ppt/theme/theme9.xml><?xml version="1.0" encoding="utf-8"?>
<a:theme xmlns:a="http://schemas.openxmlformats.org/drawingml/2006/main" name="11_Data Insights">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Cloud and Enterprise Template July 2013" id="{4B4D3566-23A7-4298-B24F-E091AC86EA46}" vid="{4478AA4A-1A2F-450F-A079-1C3670FFC841}"/>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h9a868b2ee15488883f623ae5237ecae xmlns="12a172fe-0250-434a-85cf-03b10810c5e5">
      <Terms xmlns="http://schemas.microsoft.com/office/infopath/2007/PartnerControls">
        <TermInfo xmlns="http://schemas.microsoft.com/office/infopath/2007/PartnerControls">
          <TermName xmlns="http://schemas.microsoft.com/office/infopath/2007/PartnerControls">McCormick Place</TermName>
          <TermId xmlns="http://schemas.microsoft.com/office/infopath/2007/PartnerControls">f42e8eaa-659e-42d3-85a5-a4ea6b6d2ed7</TermId>
        </TermInfo>
      </Terms>
    </h9a868b2ee15488883f623ae5237ecae>
    <k62f7d35b80b40fb8c27985e50b34fcd xmlns="12a172fe-0250-434a-85cf-03b10810c5e5">
      <Terms xmlns="http://schemas.microsoft.com/office/infopath/2007/PartnerControls">
        <TermInfo xmlns="http://schemas.microsoft.com/office/infopath/2007/PartnerControls">
          <TermName xmlns="http://schemas.microsoft.com/office/infopath/2007/PartnerControls">Microsoft Ignite</TermName>
          <TermId xmlns="http://schemas.microsoft.com/office/infopath/2007/PartnerControls">9323c522-fe4b-4922-816b-10a1920d7afb</TermId>
        </TermInfo>
      </Terms>
    </k62f7d35b80b40fb8c27985e50b34fcd>
    <LikesCount xmlns="http://schemas.microsoft.com/sharepoint/v3" xsi:nil="true"/>
    <pfbfa50075a04958bd8757dc155d3e08 xmlns="12a172fe-0250-434a-85cf-03b10810c5e5">
      <Terms xmlns="http://schemas.microsoft.com/office/infopath/2007/PartnerControls">
        <TermInfo xmlns="http://schemas.microsoft.com/office/infopath/2007/PartnerControls">
          <TermName xmlns="http://schemas.microsoft.com/office/infopath/2007/PartnerControls">Chicago</TermName>
          <TermId xmlns="http://schemas.microsoft.com/office/infopath/2007/PartnerControls">b2ea4b94-6e68-4e03-872e-ca2dcc35a47e</TermId>
        </TermInfo>
      </Terms>
    </pfbfa50075a04958bd8757dc155d3e08>
    <Presentation_x0020_Date xmlns="12a172fe-0250-434a-85cf-03b10810c5e5">2015-05-06T00:00:00-05:00</Presentation_x0020_Date>
    <o72fbe6ee5ae4131af0832c08ec51202 xmlns="12a172fe-0250-434a-85cf-03b10810c5e5">
      <Terms xmlns="http://schemas.microsoft.com/office/infopath/2007/PartnerControls"/>
    </o72fbe6ee5ae4131af0832c08ec51202>
    <Event_x0020_Start_x0020_Date xmlns="12a172fe-0250-434a-85cf-03b10810c5e5">2015-05-04T07:00:00+00:00</Event_x0020_Start_x0020_Date>
    <MS_x0020_Content_x0020_Owner xmlns="12a172fe-0250-434a-85cf-03b10810c5e5">
      <UserInfo>
        <DisplayName/>
        <AccountId xsi:nil="true"/>
        <AccountType/>
      </UserInfo>
    </MS_x0020_Content_x0020_Owner>
    <MS_x0020_Speaker xmlns="12a172fe-0250-434a-85cf-03b10810c5e5">
      <UserInfo>
        <DisplayName/>
        <AccountId xsi:nil="true"/>
        <AccountType/>
      </UserInfo>
    </MS_x0020_Speaker>
    <External_x0020_Speaker xmlns="12a172fe-0250-434a-85cf-03b10810c5e5">Shawn Hansen; Matt Usher</External_x0020_Speaker>
    <Session_x0020_Code xmlns="12a172fe-0250-434a-85cf-03b10810c5e5">BRK1550</Session_x0020_Code>
    <le8386062bd54e24a95c83b32ccbdb34 xmlns="12a172fe-0250-434a-85cf-03b10810c5e5">
      <Terms xmlns="http://schemas.microsoft.com/office/infopath/2007/PartnerControls"/>
    </le8386062bd54e24a95c83b32ccbdb34>
    <j4d4d959795b4220a289a041ed046605 xmlns="12a172fe-0250-434a-85cf-03b10810c5e5">
      <Terms xmlns="http://schemas.microsoft.com/office/infopath/2007/PartnerControls"/>
    </j4d4d959795b4220a289a041ed046605>
    <Event_x0020_End_x0020_Date xmlns="12a172fe-0250-434a-85cf-03b10810c5e5">2015-05-08T07:00:00+00:00</Event_x0020_End_x0020_Date>
    <TaxKeywordTaxHTField xmlns="230e9df3-be65-4c73-a93b-d1236ebd677e">
      <Terms xmlns="http://schemas.microsoft.com/office/infopath/2007/PartnerControls">
        <TermInfo xmlns="http://schemas.microsoft.com/office/infopath/2007/PartnerControls">
          <TermName xmlns="http://schemas.microsoft.com/office/infopath/2007/PartnerControls">Microsoft Ignite 2015</TermName>
          <TermId xmlns="http://schemas.microsoft.com/office/infopath/2007/PartnerControls">9eb2896f-7457-4443-a47b-f60d2d30355c</TermId>
        </TermInfo>
      </Terms>
    </TaxKeywordTaxHTField>
    <TaxCatchAll xmlns="230e9df3-be65-4c73-a93b-d1236ebd677e">
      <Value>41</Value>
      <Value>44</Value>
      <Value>43</Value>
      <Value>42</Value>
    </TaxCatchAll>
    <eb9cf3a3af7b473faa5c9c98148a90a4 xmlns="12a172fe-0250-434a-85cf-03b10810c5e5">
      <Terms xmlns="http://schemas.microsoft.com/office/infopath/2007/PartnerControls"/>
    </eb9cf3a3af7b473faa5c9c98148a90a4>
  </documentManagement>
</p:properties>
</file>

<file path=customXml/item3.xml><?xml version="1.0" encoding="utf-8"?>
<ct:contentTypeSchema xmlns:ct="http://schemas.microsoft.com/office/2006/metadata/contentType" xmlns:ma="http://schemas.microsoft.com/office/2006/metadata/properties/metaAttributes" ct:_="" ma:_="" ma:contentTypeName="PresentationsDoc" ma:contentTypeID="0x01010046EBBE4F454C2C47A5E89CD935B1FC7800E83BCD34BAE21044A0567CF64FDFDE54" ma:contentTypeVersion="3" ma:contentTypeDescription="Create a new document." ma:contentTypeScope="" ma:versionID="ad0318b59f0baaa5619a87a276b8590a">
  <xsd:schema xmlns:xsd="http://www.w3.org/2001/XMLSchema" xmlns:xs="http://www.w3.org/2001/XMLSchema" xmlns:p="http://schemas.microsoft.com/office/2006/metadata/properties" xmlns:ns1="http://schemas.microsoft.com/sharepoint/v3" xmlns:ns2="12a172fe-0250-434a-85cf-03b10810c5e5" xmlns:ns3="230e9df3-be65-4c73-a93b-d1236ebd677e" targetNamespace="http://schemas.microsoft.com/office/2006/metadata/properties" ma:root="true" ma:fieldsID="26205b5b46d9ab9d881e0fa75366d1c2" ns1:_="" ns2:_="" ns3:_="">
    <xsd:import namespace="http://schemas.microsoft.com/sharepoint/v3"/>
    <xsd:import namespace="12a172fe-0250-434a-85cf-03b10810c5e5"/>
    <xsd:import namespace="230e9df3-be65-4c73-a93b-d1236ebd677e"/>
    <xsd:element name="properties">
      <xsd:complexType>
        <xsd:sequence>
          <xsd:element name="documentManagement">
            <xsd:complexType>
              <xsd:all>
                <xsd:element ref="ns2:k62f7d35b80b40fb8c27985e50b34fcd" minOccurs="0"/>
                <xsd:element ref="ns3:TaxCatchAll" minOccurs="0"/>
                <xsd:element ref="ns3:TaxCatchAllLabel" minOccurs="0"/>
                <xsd:element ref="ns2:pfbfa50075a04958bd8757dc155d3e08" minOccurs="0"/>
                <xsd:element ref="ns2:h9a868b2ee15488883f623ae5237ecae" minOccurs="0"/>
                <xsd:element ref="ns2:Event_x0020_Start_x0020_Date" minOccurs="0"/>
                <xsd:element ref="ns2:Event_x0020_End_x0020_Date" minOccurs="0"/>
                <xsd:element ref="ns2:Presentation_x0020_Date" minOccurs="0"/>
                <xsd:element ref="ns2:MS_x0020_Speaker" minOccurs="0"/>
                <xsd:element ref="ns2:External_x0020_Speaker" minOccurs="0"/>
                <xsd:element ref="ns2:o72fbe6ee5ae4131af0832c08ec51202" minOccurs="0"/>
                <xsd:element ref="ns2:eb9cf3a3af7b473faa5c9c98148a90a4" minOccurs="0"/>
                <xsd:element ref="ns2:Session_x0020_Code" minOccurs="0"/>
                <xsd:element ref="ns2:MS_x0020_Content_x0020_Owner" minOccurs="0"/>
                <xsd:element ref="ns2:le8386062bd54e24a95c83b32ccbdb34" minOccurs="0"/>
                <xsd:element ref="ns2:j4d4d959795b4220a289a041ed046605" minOccurs="0"/>
                <xsd:element ref="ns3:TaxKeywordTaxHTField" minOccurs="0"/>
                <xsd:element ref="ns1:AverageRating" minOccurs="0"/>
                <xsd:element ref="ns1:RatingCount" minOccurs="0"/>
                <xsd:element ref="ns1:LikesCount"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AverageRating" ma:index="33" nillable="true" ma:displayName="Rating (0-5)" ma:decimals="2" ma:description="Average value of all the ratings that have been submitted" ma:internalName="AverageRating" ma:readOnly="true">
      <xsd:simpleType>
        <xsd:restriction base="dms:Number"/>
      </xsd:simpleType>
    </xsd:element>
    <xsd:element name="RatingCount" ma:index="34" nillable="true" ma:displayName="Number of Ratings" ma:decimals="0" ma:description="Number of ratings submitted" ma:internalName="RatingCount" ma:readOnly="true">
      <xsd:simpleType>
        <xsd:restriction base="dms:Number"/>
      </xsd:simpleType>
    </xsd:element>
    <xsd:element name="LikesCount" ma:index="35" nillable="true" ma:displayName="Number of Likes" ma:internalName="LikesCount">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12a172fe-0250-434a-85cf-03b10810c5e5" elementFormDefault="qualified">
    <xsd:import namespace="http://schemas.microsoft.com/office/2006/documentManagement/types"/>
    <xsd:import namespace="http://schemas.microsoft.com/office/infopath/2007/PartnerControls"/>
    <xsd:element name="k62f7d35b80b40fb8c27985e50b34fcd" ma:index="8" nillable="true" ma:taxonomy="true" ma:internalName="k62f7d35b80b40fb8c27985e50b34fcd" ma:taxonomyFieldName="Event_x0020_Name" ma:displayName="Event Name" ma:default="" ma:fieldId="{462f7d35-b80b-40fb-8c27-985e50b34fcd}" ma:sspId="e385fb40-52d4-4fae-9c5b-3e8ff8a5878e" ma:termSetId="32cfb7b5-aebe-4989-95ed-0d5619f5d6c0" ma:anchorId="eaa4d92a-3824-4a49-92be-7ef169e4e325" ma:open="false" ma:isKeyword="false">
      <xsd:complexType>
        <xsd:sequence>
          <xsd:element ref="pc:Terms" minOccurs="0" maxOccurs="1"/>
        </xsd:sequence>
      </xsd:complexType>
    </xsd:element>
    <xsd:element name="pfbfa50075a04958bd8757dc155d3e08" ma:index="12" nillable="true" ma:taxonomy="true" ma:internalName="pfbfa50075a04958bd8757dc155d3e08" ma:taxonomyFieldName="Event_x0020_Location" ma:displayName="Event Location" ma:default="" ma:fieldId="{9fbfa500-75a0-4958-bd87-57dc155d3e08}" ma:sspId="e385fb40-52d4-4fae-9c5b-3e8ff8a5878e" ma:termSetId="ff02addd-433e-4baa-a831-22be402789db" ma:anchorId="00000000-0000-0000-0000-000000000000" ma:open="false" ma:isKeyword="false">
      <xsd:complexType>
        <xsd:sequence>
          <xsd:element ref="pc:Terms" minOccurs="0" maxOccurs="1"/>
        </xsd:sequence>
      </xsd:complexType>
    </xsd:element>
    <xsd:element name="h9a868b2ee15488883f623ae5237ecae" ma:index="14" nillable="true" ma:taxonomy="true" ma:internalName="h9a868b2ee15488883f623ae5237ecae" ma:taxonomyFieldName="Event_x0020_Venue" ma:displayName="Event Venue" ma:default="" ma:fieldId="{19a868b2-ee15-4888-83f6-23ae5237ecae}" ma:sspId="e385fb40-52d4-4fae-9c5b-3e8ff8a5878e" ma:termSetId="ff02addd-433e-4baa-a831-22be402789db" ma:anchorId="d989be80-0593-11e1-be50-0800200c9a66" ma:open="false" ma:isKeyword="false">
      <xsd:complexType>
        <xsd:sequence>
          <xsd:element ref="pc:Terms" minOccurs="0" maxOccurs="1"/>
        </xsd:sequence>
      </xsd:complexType>
    </xsd:element>
    <xsd:element name="Event_x0020_Start_x0020_Date" ma:index="16" nillable="true" ma:displayName="Event Start Date" ma:format="DateOnly" ma:internalName="Event_x0020_Start_x0020_Date">
      <xsd:simpleType>
        <xsd:restriction base="dms:DateTime"/>
      </xsd:simpleType>
    </xsd:element>
    <xsd:element name="Event_x0020_End_x0020_Date" ma:index="17" nillable="true" ma:displayName="Event End Date" ma:format="DateOnly" ma:internalName="Event_x0020_End_x0020_Date">
      <xsd:simpleType>
        <xsd:restriction base="dms:DateTime"/>
      </xsd:simpleType>
    </xsd:element>
    <xsd:element name="Presentation_x0020_Date" ma:index="18" nillable="true" ma:displayName="Presentation Date" ma:format="DateOnly" ma:internalName="Presentation_x0020_Date">
      <xsd:simpleType>
        <xsd:restriction base="dms:DateTime"/>
      </xsd:simpleType>
    </xsd:element>
    <xsd:element name="MS_x0020_Speaker" ma:index="19" nillable="true" ma:displayName="MS Speaker" ma:list="UserInfo" ma:SharePointGroup="0" ma:internalName="MS_x0020_Speaker"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xternal_x0020_Speaker" ma:index="20" nillable="true" ma:displayName="External Speaker" ma:internalName="External_x0020_Speaker">
      <xsd:simpleType>
        <xsd:restriction base="dms:Text">
          <xsd:maxLength value="255"/>
        </xsd:restriction>
      </xsd:simpleType>
    </xsd:element>
    <xsd:element name="o72fbe6ee5ae4131af0832c08ec51202" ma:index="21" nillable="true" ma:taxonomy="true" ma:internalName="o72fbe6ee5ae4131af0832c08ec51202" ma:taxonomyFieldName="Product" ma:displayName="Product" ma:default="" ma:fieldId="{872fbe6e-e5ae-4131-af08-32c08ec51202}" ma:taxonomyMulti="true" ma:sspId="e385fb40-52d4-4fae-9c5b-3e8ff8a5878e" ma:termSetId="e8298524-23d5-441d-8e61-21bed1c2c470" ma:anchorId="00000000-0000-0000-0000-000000000000" ma:open="false" ma:isKeyword="false">
      <xsd:complexType>
        <xsd:sequence>
          <xsd:element ref="pc:Terms" minOccurs="0" maxOccurs="1"/>
        </xsd:sequence>
      </xsd:complexType>
    </xsd:element>
    <xsd:element name="eb9cf3a3af7b473faa5c9c98148a90a4" ma:index="23" nillable="true" ma:taxonomy="true" ma:internalName="eb9cf3a3af7b473faa5c9c98148a90a4" ma:taxonomyFieldName="Campaign" ma:displayName="Campaign" ma:default="" ma:fieldId="{eb9cf3a3-af7b-473f-aa5c-9c98148a90a4}" ma:sspId="e385fb40-52d4-4fae-9c5b-3e8ff8a5878e" ma:termSetId="eb6054b1-3a98-4c79-97b4-d20150dd266e" ma:anchorId="a7bf803d-fc4f-4bb4-903c-88e76437cc17" ma:open="false" ma:isKeyword="false">
      <xsd:complexType>
        <xsd:sequence>
          <xsd:element ref="pc:Terms" minOccurs="0" maxOccurs="1"/>
        </xsd:sequence>
      </xsd:complexType>
    </xsd:element>
    <xsd:element name="Session_x0020_Code" ma:index="25" nillable="true" ma:displayName="Session Code" ma:internalName="Session_x0020_Code">
      <xsd:simpleType>
        <xsd:restriction base="dms:Text">
          <xsd:maxLength value="255"/>
        </xsd:restriction>
      </xsd:simpleType>
    </xsd:element>
    <xsd:element name="MS_x0020_Content_x0020_Owner" ma:index="26" nillable="true" ma:displayName="MS Content Owner" ma:list="UserInfo" ma:SharePointGroup="0" ma:internalName="MS_x0020_Content_x0020_Owner"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le8386062bd54e24a95c83b32ccbdb34" ma:index="27" nillable="true" ma:taxonomy="true" ma:internalName="le8386062bd54e24a95c83b32ccbdb34" ma:taxonomyFieldName="Track" ma:displayName="Track" ma:default="" ma:fieldId="{5e838606-2bd5-4e24-a95c-83b32ccbdb34}" ma:sspId="e385fb40-52d4-4fae-9c5b-3e8ff8a5878e" ma:termSetId="043e2b11-12ce-49cc-a347-2f73f2b7fe4b" ma:anchorId="00000000-0000-0000-0000-000000000000" ma:open="false" ma:isKeyword="false">
      <xsd:complexType>
        <xsd:sequence>
          <xsd:element ref="pc:Terms" minOccurs="0" maxOccurs="1"/>
        </xsd:sequence>
      </xsd:complexType>
    </xsd:element>
    <xsd:element name="j4d4d959795b4220a289a041ed046605" ma:index="29" nillable="true" ma:taxonomy="true" ma:internalName="j4d4d959795b4220a289a041ed046605" ma:taxonomyFieldName="Audience1" ma:displayName="Audience" ma:default="" ma:fieldId="{34d4d959-795b-4220-a289-a041ed046605}" ma:sspId="e385fb40-52d4-4fae-9c5b-3e8ff8a5878e" ma:termSetId="02c0b350-7782-44ed-b079-a5ef0c1b9fe9"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9" nillable="true" ma:displayName="Taxonomy Catch All Column" ma:hidden="true" ma:list="{5b797c71-5459-41dc-9095-63a63c56aa91}" ma:internalName="TaxCatchAll" ma:showField="CatchAllData" ma:web="12a172fe-0250-434a-85cf-03b10810c5e5">
      <xsd:complexType>
        <xsd:complexContent>
          <xsd:extension base="dms:MultiChoiceLookup">
            <xsd:sequence>
              <xsd:element name="Value" type="dms:Lookup" maxOccurs="unbounded" minOccurs="0" nillable="true"/>
            </xsd:sequence>
          </xsd:extension>
        </xsd:complexContent>
      </xsd:complexType>
    </xsd:element>
    <xsd:element name="TaxCatchAllLabel" ma:index="10" nillable="true" ma:displayName="Taxonomy Catch All Column1" ma:hidden="true" ma:list="{5b797c71-5459-41dc-9095-63a63c56aa91}" ma:internalName="TaxCatchAllLabel" ma:readOnly="true" ma:showField="CatchAllDataLabel" ma:web="12a172fe-0250-434a-85cf-03b10810c5e5">
      <xsd:complexType>
        <xsd:complexContent>
          <xsd:extension base="dms:MultiChoiceLookup">
            <xsd:sequence>
              <xsd:element name="Value" type="dms:Lookup" maxOccurs="unbounded" minOccurs="0" nillable="true"/>
            </xsd:sequence>
          </xsd:extension>
        </xsd:complexContent>
      </xsd:complexType>
    </xsd:element>
    <xsd:element name="TaxKeywordTaxHTField" ma:index="31" nillable="true" ma:taxonomy="true" ma:internalName="TaxKeywordTaxHTField" ma:taxonomyFieldName="TaxKeyword" ma:displayName="Enterprise Keywords" ma:fieldId="{23f27201-bee3-471e-b2e7-b64fd8b7ca38}" ma:taxonomyMulti="true" ma:sspId="e385fb40-52d4-4fae-9c5b-3e8ff8a5878e" ma:termSetId="00000000-0000-0000-0000-000000000000" ma:anchorId="00000000-0000-0000-0000-000000000000" ma:open="true" ma:isKeyword="tru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ma:index="36" ma:displayName="Keyword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58FDAC0-319D-4A54-8D8E-1D42CB1F8004}">
  <ds:schemaRefs>
    <ds:schemaRef ds:uri="http://schemas.microsoft.com/sharepoint/v3/contenttype/forms"/>
  </ds:schemaRefs>
</ds:datastoreItem>
</file>

<file path=customXml/itemProps2.xml><?xml version="1.0" encoding="utf-8"?>
<ds:datastoreItem xmlns:ds="http://schemas.openxmlformats.org/officeDocument/2006/customXml" ds:itemID="{F990F116-B58F-4255-B05B-DA3808E0E5C6}">
  <ds:schemaRefs>
    <ds:schemaRef ds:uri="http://schemas.microsoft.com/office/2006/metadata/properties"/>
    <ds:schemaRef ds:uri="http://purl.org/dc/dcmitype/"/>
    <ds:schemaRef ds:uri="http://schemas.microsoft.com/office/2006/documentManagement/types"/>
    <ds:schemaRef ds:uri="http://purl.org/dc/elements/1.1/"/>
    <ds:schemaRef ds:uri="http://schemas.microsoft.com/office/infopath/2007/PartnerControls"/>
    <ds:schemaRef ds:uri="http://www.w3.org/XML/1998/namespace"/>
    <ds:schemaRef ds:uri="http://purl.org/dc/terms/"/>
    <ds:schemaRef ds:uri="230e9df3-be65-4c73-a93b-d1236ebd677e"/>
    <ds:schemaRef ds:uri="http://schemas.openxmlformats.org/package/2006/metadata/core-properties"/>
    <ds:schemaRef ds:uri="12a172fe-0250-434a-85cf-03b10810c5e5"/>
    <ds:schemaRef ds:uri="http://schemas.microsoft.com/sharepoint/v3"/>
  </ds:schemaRefs>
</ds:datastoreItem>
</file>

<file path=customXml/itemProps3.xml><?xml version="1.0" encoding="utf-8"?>
<ds:datastoreItem xmlns:ds="http://schemas.openxmlformats.org/officeDocument/2006/customXml" ds:itemID="{5D0DEFCE-63D4-4F88-8228-705C0AA7059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12a172fe-0250-434a-85cf-03b10810c5e5"/>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Microsoft_Ignite_2015_Breakout_Template</Template>
  <TotalTime>83</TotalTime>
  <Words>3963</Words>
  <Application>Microsoft Office PowerPoint</Application>
  <PresentationFormat>Custom</PresentationFormat>
  <Paragraphs>775</Paragraphs>
  <Slides>34</Slides>
  <Notes>31</Notes>
  <HiddenSlides>0</HiddenSlides>
  <MMClips>0</MMClips>
  <ScaleCrop>false</ScaleCrop>
  <HeadingPairs>
    <vt:vector size="6" baseType="variant">
      <vt:variant>
        <vt:lpstr>Fonts Used</vt:lpstr>
      </vt:variant>
      <vt:variant>
        <vt:i4>16</vt:i4>
      </vt:variant>
      <vt:variant>
        <vt:lpstr>Theme</vt:lpstr>
      </vt:variant>
      <vt:variant>
        <vt:i4>15</vt:i4>
      </vt:variant>
      <vt:variant>
        <vt:lpstr>Slide Titles</vt:lpstr>
      </vt:variant>
      <vt:variant>
        <vt:i4>34</vt:i4>
      </vt:variant>
    </vt:vector>
  </HeadingPairs>
  <TitlesOfParts>
    <vt:vector size="65" baseType="lpstr">
      <vt:lpstr>MS PGothic</vt:lpstr>
      <vt:lpstr>MS PGothic</vt:lpstr>
      <vt:lpstr>Arial</vt:lpstr>
      <vt:lpstr>Calibri</vt:lpstr>
      <vt:lpstr>Consolas</vt:lpstr>
      <vt:lpstr>HP Simplified</vt:lpstr>
      <vt:lpstr>Segoe</vt:lpstr>
      <vt:lpstr>Segoe Light</vt:lpstr>
      <vt:lpstr>Segoe Pro</vt:lpstr>
      <vt:lpstr>Segoe Pro Light</vt:lpstr>
      <vt:lpstr>Segoe Semibold</vt:lpstr>
      <vt:lpstr>Segoe UI</vt:lpstr>
      <vt:lpstr>Segoe UI Light</vt:lpstr>
      <vt:lpstr>Segoe UI Semibold</vt:lpstr>
      <vt:lpstr>Wingdings</vt:lpstr>
      <vt:lpstr>Wingdings 3</vt:lpstr>
      <vt:lpstr>5-30610_Microsoft_Ignite_Keynote_Template</vt:lpstr>
      <vt:lpstr>Data Insights</vt:lpstr>
      <vt:lpstr>1_Data Insights</vt:lpstr>
      <vt:lpstr>5-30545_S4_Template_16x9</vt:lpstr>
      <vt:lpstr>7_Data Insights</vt:lpstr>
      <vt:lpstr>4_Data Insights</vt:lpstr>
      <vt:lpstr>10_Data Insights</vt:lpstr>
      <vt:lpstr>14_Data Insights</vt:lpstr>
      <vt:lpstr>11_Data Insights</vt:lpstr>
      <vt:lpstr>13_Data Insights</vt:lpstr>
      <vt:lpstr>17_Data Insights</vt:lpstr>
      <vt:lpstr>8_Data Insights</vt:lpstr>
      <vt:lpstr>STB Conversations 2013</vt:lpstr>
      <vt:lpstr>3_STB Conversations 2013</vt:lpstr>
      <vt:lpstr>1_5-30610_Microsoft_Ignite_Keynote_Template</vt:lpstr>
      <vt:lpstr>PowerPoint Presentation</vt:lpstr>
      <vt:lpstr>PowerPoint Presentation</vt:lpstr>
      <vt:lpstr>PowerPoint Presentation</vt:lpstr>
      <vt:lpstr>PowerPoint Presentation</vt:lpstr>
      <vt:lpstr>The traditional data warehouse</vt:lpstr>
      <vt:lpstr>PowerPoint Presentation</vt:lpstr>
      <vt:lpstr>PowerPoint Presentation</vt:lpstr>
      <vt:lpstr>Analytics Platform System Microsoft’s Big Data Appliance</vt:lpstr>
      <vt:lpstr>PowerPoint Presentation</vt:lpstr>
      <vt:lpstr>APS delivers enterprise-ready Hadoop with HDInsight Manageable, secured, and highly available Hadoop integrated into the appliance </vt:lpstr>
      <vt:lpstr>Hadoop alone is not the answer to all Big Data challenges Steep learning curve, slow and inefficient</vt:lpstr>
      <vt:lpstr>PowerPoint Presentation</vt:lpstr>
      <vt:lpstr>Connecting islands of data with PolyBase Bringing Hadoop point solutions and the data warehouse together for users and IT</vt:lpstr>
      <vt:lpstr>PowerPoint Presentation</vt:lpstr>
      <vt:lpstr>Customer Scenario</vt:lpstr>
      <vt:lpstr>Customer was headed down 2 paths</vt:lpstr>
      <vt:lpstr>Our Approach</vt:lpstr>
      <vt:lpstr>Customer Architecture</vt:lpstr>
      <vt:lpstr>In Summary</vt:lpstr>
      <vt:lpstr>PowerPoint Presentation</vt:lpstr>
      <vt:lpstr>Performance limitations and scale with a traditional data warehouse</vt:lpstr>
      <vt:lpstr>Scaling out your data to petabytes Scale-out technologies in the Analytics Platform System</vt:lpstr>
      <vt:lpstr>Blazing-fast performance MPP and In-Memory Columnstore for next-generation performance</vt:lpstr>
      <vt:lpstr>Moving from SQL  Server to APS</vt:lpstr>
      <vt:lpstr>PowerPoint Presentation</vt:lpstr>
      <vt:lpstr>Lowest price per TB for data warehouse appliance with APS High performance using commodity hardware </vt:lpstr>
      <vt:lpstr>PowerPoint Presentation</vt:lpstr>
      <vt:lpstr>PowerPoint Presentation</vt:lpstr>
      <vt:lpstr>HP ConvergedSystem 300 for Microsoft Analytics Platform</vt:lpstr>
      <vt:lpstr>PDW scale from a quarter rack to multiple racks </vt:lpstr>
      <vt:lpstr>Microsoft Analytics Platform System No-compromise modern data warehouse solution</vt:lpstr>
      <vt:lpstr>PowerPoint Presentation</vt:lpstr>
      <vt:lpstr>PowerPoint Presentation</vt:lpstr>
      <vt:lpstr>PowerPoint Presentation</vt:lpstr>
    </vt:vector>
  </TitlesOfParts>
  <Manager/>
  <Company>Microsoft Corporation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Microsoft Analytics Platform SystemOverview</dc:title>
  <dc:subject>Microsoft Ignite 2015</dc:subject>
  <dc:creator>Matt Usher</dc:creator>
  <cp:keywords>Microsoft Ignite 2015</cp:keywords>
  <dc:description>Template: Mitchell Derrey, Silver Fox Productions
Formatting: 
Audience Type: Internal/External</dc:description>
  <cp:lastModifiedBy>Brittany Hart</cp:lastModifiedBy>
  <cp:revision>13</cp:revision>
  <dcterms:created xsi:type="dcterms:W3CDTF">2015-04-30T18:08:14Z</dcterms:created>
  <dcterms:modified xsi:type="dcterms:W3CDTF">2015-05-06T15:21:58Z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0x01010046EBBE4F454C2C47A5E89CD935B1FC7800E83BCD34BAE21044A0567CF64FDFDE54</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44;#McCormick Place|f42e8eaa-659e-42d3-85a5-a4ea6b6d2ed7</vt:lpwstr>
  </property>
  <property fmtid="{D5CDD505-2E9C-101B-9397-08002B2CF9AE}" pid="7" name="Track">
    <vt:lpwstr/>
  </property>
  <property fmtid="{D5CDD505-2E9C-101B-9397-08002B2CF9AE}" pid="8" name="Event Location">
    <vt:lpwstr>43;#Chicago|b2ea4b94-6e68-4e03-872e-ca2dcc35a47e</vt:lpwstr>
  </property>
  <property fmtid="{D5CDD505-2E9C-101B-9397-08002B2CF9AE}" pid="9" name="Campaign">
    <vt:lpwstr/>
  </property>
  <property fmtid="{D5CDD505-2E9C-101B-9397-08002B2CF9AE}" pid="10" name="IsMyDocuments">
    <vt:bool>true</vt:bool>
  </property>
  <property fmtid="{D5CDD505-2E9C-101B-9397-08002B2CF9AE}" pid="11" name="TaxKeyword">
    <vt:lpwstr>41;#Microsoft Ignite 2015|9eb2896f-7457-4443-a47b-f60d2d30355c</vt:lpwstr>
  </property>
  <property fmtid="{D5CDD505-2E9C-101B-9397-08002B2CF9AE}" pid="12" name="Audience1">
    <vt:lpwstr/>
  </property>
  <property fmtid="{D5CDD505-2E9C-101B-9397-08002B2CF9AE}" pid="13" name="Event Name">
    <vt:lpwstr>42;#Microsoft Ignite|9323c522-fe4b-4922-816b-10a1920d7afb</vt:lpwstr>
  </property>
</Properties>
</file>