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7" r:id="rId5"/>
  </p:sldMasterIdLst>
  <p:notesMasterIdLst>
    <p:notesMasterId r:id="rId19"/>
  </p:notesMasterIdLst>
  <p:handoutMasterIdLst>
    <p:handoutMasterId r:id="rId20"/>
  </p:handoutMasterIdLst>
  <p:sldIdLst>
    <p:sldId id="1368" r:id="rId6"/>
    <p:sldId id="1472" r:id="rId7"/>
    <p:sldId id="1460" r:id="rId8"/>
    <p:sldId id="1465" r:id="rId9"/>
    <p:sldId id="1462" r:id="rId10"/>
    <p:sldId id="1464" r:id="rId11"/>
    <p:sldId id="1469" r:id="rId12"/>
    <p:sldId id="1468" r:id="rId13"/>
    <p:sldId id="1471" r:id="rId14"/>
    <p:sldId id="1470" r:id="rId15"/>
    <p:sldId id="1466" r:id="rId16"/>
    <p:sldId id="1467" r:id="rId17"/>
    <p:sldId id="1326" r:id="rId1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472"/>
            <p14:sldId id="1460"/>
            <p14:sldId id="1465"/>
            <p14:sldId id="1462"/>
            <p14:sldId id="1464"/>
            <p14:sldId id="1469"/>
            <p14:sldId id="1468"/>
            <p14:sldId id="1471"/>
            <p14:sldId id="1470"/>
            <p14:sldId id="1466"/>
            <p14:sldId id="1467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8FF"/>
    <a:srgbClr val="FFFFFF"/>
    <a:srgbClr val="00B294"/>
    <a:srgbClr val="0078D7"/>
    <a:srgbClr val="00BCF2"/>
    <a:srgbClr val="B4A0FF"/>
    <a:srgbClr val="11CCFF"/>
    <a:srgbClr val="85E5FF"/>
    <a:srgbClr val="43D7FF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0" autoAdjust="0"/>
    <p:restoredTop sz="94185" autoAdjust="0"/>
  </p:normalViewPr>
  <p:slideViewPr>
    <p:cSldViewPr>
      <p:cViewPr varScale="1">
        <p:scale>
          <a:sx n="121" d="100"/>
          <a:sy n="121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5/8/2015 1:06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2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5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5/8/2015 1:06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0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3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2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8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6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4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1:06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4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695689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59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02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62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86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52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45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79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47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0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75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69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50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58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80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97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55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951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842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430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265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54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7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9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7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  <p:sldLayoutId id="2147484295" r:id="rId18"/>
    <p:sldLayoutId id="2147484296" r:id="rId19"/>
    <p:sldLayoutId id="2147484297" r:id="rId20"/>
    <p:sldLayoutId id="2147484298" r:id="rId21"/>
    <p:sldLayoutId id="2147484299" r:id="rId22"/>
    <p:sldLayoutId id="2147484300" r:id="rId23"/>
    <p:sldLayoutId id="2147484301" r:id="rId24"/>
    <p:sldLayoutId id="2147484302" r:id="rId25"/>
    <p:sldLayoutId id="2147484303" r:id="rId26"/>
    <p:sldLayoutId id="2147484304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87">
          <p15:clr>
            <a:srgbClr val="5ACBF0"/>
          </p15:clr>
        </p15:guide>
        <p15:guide id="4294967295" pos="173">
          <p15:clr>
            <a:srgbClr val="5ACBF0"/>
          </p15:clr>
        </p15:guide>
        <p15:guide id="4294967295" pos="749">
          <p15:clr>
            <a:srgbClr val="5ACBF0"/>
          </p15:clr>
        </p15:guide>
        <p15:guide id="4294967295" pos="1325">
          <p15:clr>
            <a:srgbClr val="5ACBF0"/>
          </p15:clr>
        </p15:guide>
        <p15:guide id="4294967295" pos="1901">
          <p15:clr>
            <a:srgbClr val="5ACBF0"/>
          </p15:clr>
        </p15:guide>
        <p15:guide id="4294967295" pos="2477">
          <p15:clr>
            <a:srgbClr val="5ACBF0"/>
          </p15:clr>
        </p15:guide>
        <p15:guide id="4294967295" pos="3053">
          <p15:clr>
            <a:srgbClr val="5ACBF0"/>
          </p15:clr>
        </p15:guide>
        <p15:guide id="4294967295" pos="3629">
          <p15:clr>
            <a:srgbClr val="5ACBF0"/>
          </p15:clr>
        </p15:guide>
        <p15:guide id="4294967295" pos="4205">
          <p15:clr>
            <a:srgbClr val="5ACBF0"/>
          </p15:clr>
        </p15:guide>
        <p15:guide id="4294967295" pos="4781">
          <p15:clr>
            <a:srgbClr val="5ACBF0"/>
          </p15:clr>
        </p15:guide>
        <p15:guide id="4294967295" pos="5357">
          <p15:clr>
            <a:srgbClr val="5ACBF0"/>
          </p15:clr>
        </p15:guide>
        <p15:guide id="4294967295" pos="5933">
          <p15:clr>
            <a:srgbClr val="5ACBF0"/>
          </p15:clr>
        </p15:guide>
        <p15:guide id="4294967295" pos="6509">
          <p15:clr>
            <a:srgbClr val="5ACBF0"/>
          </p15:clr>
        </p15:guide>
        <p15:guide id="4294967295" pos="7085">
          <p15:clr>
            <a:srgbClr val="5ACBF0"/>
          </p15:clr>
        </p15:guide>
        <p15:guide id="4294967295" pos="7661">
          <p15:clr>
            <a:srgbClr val="5ACBF0"/>
          </p15:clr>
        </p15:guide>
        <p15:guide id="4294967295" pos="288">
          <p15:clr>
            <a:srgbClr val="C35EA4"/>
          </p15:clr>
        </p15:guide>
        <p15:guide id="4294967295" pos="7546">
          <p15:clr>
            <a:srgbClr val="C35EA4"/>
          </p15:clr>
        </p15:guide>
        <p15:guide id="4294967295" orient="horz" pos="763">
          <p15:clr>
            <a:srgbClr val="5ACBF0"/>
          </p15:clr>
        </p15:guide>
        <p15:guide id="4294967295" orient="horz" pos="1339">
          <p15:clr>
            <a:srgbClr val="5ACBF0"/>
          </p15:clr>
        </p15:guide>
        <p15:guide id="4294967295" orient="horz" pos="1915">
          <p15:clr>
            <a:srgbClr val="5ACBF0"/>
          </p15:clr>
        </p15:guide>
        <p15:guide id="4294967295" orient="horz" pos="2491">
          <p15:clr>
            <a:srgbClr val="5ACBF0"/>
          </p15:clr>
        </p15:guide>
        <p15:guide id="4294967295" orient="horz" pos="3067">
          <p15:clr>
            <a:srgbClr val="5ACBF0"/>
          </p15:clr>
        </p15:guide>
        <p15:guide id="4294967295" orient="horz" pos="3643">
          <p15:clr>
            <a:srgbClr val="5ACBF0"/>
          </p15:clr>
        </p15:guide>
        <p15:guide id="4294967295" orient="horz" pos="4219">
          <p15:clr>
            <a:srgbClr val="5ACBF0"/>
          </p15:clr>
        </p15:guide>
        <p15:guide id="4294967295" orient="horz" pos="302">
          <p15:clr>
            <a:srgbClr val="C35EA4"/>
          </p15:clr>
        </p15:guide>
        <p15:guide id="4294967295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ccess.offic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ammer.com/itpronetwork/#/threads/inGroup?type=in_group&amp;feedId=4478298" TargetMode="External"/><Relationship Id="rId5" Type="http://schemas.openxmlformats.org/officeDocument/2006/relationships/hyperlink" Target="https://support.office.com/en-us/article/Yammer-admin-center-e1464355-1f97-49ac-b2aa-dd320b179dbe" TargetMode="External"/><Relationship Id="rId4" Type="http://schemas.openxmlformats.org/officeDocument/2006/relationships/hyperlink" Target="http://office.microsoft.com/roadma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 smtClean="0"/>
              <a:t>“Getting Things Done” by David Allen</a:t>
            </a:r>
          </a:p>
          <a:p>
            <a:r>
              <a:rPr lang="en-US" dirty="0" smtClean="0"/>
              <a:t>“Power of Habit” by Charles </a:t>
            </a:r>
            <a:r>
              <a:rPr lang="en-US" dirty="0" err="1" smtClean="0"/>
              <a:t>Duhigg</a:t>
            </a:r>
            <a:endParaRPr lang="en-US" dirty="0" smtClean="0"/>
          </a:p>
          <a:p>
            <a:r>
              <a:rPr lang="en-US" dirty="0" smtClean="0"/>
              <a:t>“Procrastinate on Purpose” by Rory </a:t>
            </a:r>
            <a:r>
              <a:rPr lang="en-US" dirty="0" err="1" smtClean="0"/>
              <a:t>Vaden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FFFF"/>
                </a:solidFill>
              </a:rPr>
              <a:t>Tools and Applications</a:t>
            </a:r>
          </a:p>
          <a:p>
            <a:r>
              <a:rPr lang="en-US" dirty="0" smtClean="0"/>
              <a:t>Office 365</a:t>
            </a:r>
          </a:p>
          <a:p>
            <a:r>
              <a:rPr lang="en-US" dirty="0" smtClean="0"/>
              <a:t>Pocket (getpocket.com)</a:t>
            </a:r>
          </a:p>
          <a:p>
            <a:r>
              <a:rPr lang="en-US" dirty="0" smtClean="0"/>
              <a:t>Do.com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5359" y="4503091"/>
            <a:ext cx="62166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47D8FF"/>
                </a:solidFill>
                <a:latin typeface="+mj-lt"/>
              </a:rPr>
              <a:t>Remember the Milk</a:t>
            </a:r>
          </a:p>
          <a:p>
            <a:r>
              <a:rPr lang="en-US" sz="4000" dirty="0">
                <a:solidFill>
                  <a:srgbClr val="47D8FF"/>
                </a:solidFill>
                <a:latin typeface="+mj-lt"/>
              </a:rPr>
              <a:t>Fantastical</a:t>
            </a:r>
          </a:p>
        </p:txBody>
      </p:sp>
    </p:spTree>
    <p:extLst>
      <p:ext uri="{BB962C8B-B14F-4D97-AF65-F5344CB8AC3E}">
        <p14:creationId xmlns:p14="http://schemas.microsoft.com/office/powerpoint/2010/main" val="31244033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409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Yammer Related Content and Resources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906462"/>
            <a:ext cx="11887200" cy="5201424"/>
          </a:xfrm>
        </p:spPr>
        <p:txBody>
          <a:bodyPr/>
          <a:lstStyle/>
          <a:p>
            <a:r>
              <a:rPr lang="en-US" sz="2000" dirty="0" smtClean="0"/>
              <a:t>Breakout Sessions</a:t>
            </a:r>
          </a:p>
          <a:p>
            <a:endParaRPr lang="en-US" sz="20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27037" y="1369377"/>
          <a:ext cx="10210799" cy="456628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511233">
                  <a:extLst>
                    <a:ext uri="{9D8B030D-6E8A-4147-A177-3AD203B41FA5}">
                      <a16:colId xmlns:a16="http://schemas.microsoft.com/office/drawing/2014/main" xmlns="" val="3229650233"/>
                    </a:ext>
                  </a:extLst>
                </a:gridCol>
                <a:gridCol w="887896">
                  <a:extLst>
                    <a:ext uri="{9D8B030D-6E8A-4147-A177-3AD203B41FA5}">
                      <a16:colId xmlns:a16="http://schemas.microsoft.com/office/drawing/2014/main" xmlns="" val="2667458272"/>
                    </a:ext>
                  </a:extLst>
                </a:gridCol>
                <a:gridCol w="2071756">
                  <a:extLst>
                    <a:ext uri="{9D8B030D-6E8A-4147-A177-3AD203B41FA5}">
                      <a16:colId xmlns:a16="http://schemas.microsoft.com/office/drawing/2014/main" xmlns="" val="414053768"/>
                    </a:ext>
                  </a:extLst>
                </a:gridCol>
                <a:gridCol w="739914">
                  <a:extLst>
                    <a:ext uri="{9D8B030D-6E8A-4147-A177-3AD203B41FA5}">
                      <a16:colId xmlns:a16="http://schemas.microsoft.com/office/drawing/2014/main" xmlns="" val="855293952"/>
                    </a:ext>
                  </a:extLst>
                </a:gridCol>
              </a:tblGrid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Session</a:t>
                      </a:r>
                      <a:endParaRPr lang="en-US" sz="1400" dirty="0"/>
                    </a:p>
                  </a:txBody>
                  <a:tcPr marL="45720" marR="4572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Code</a:t>
                      </a:r>
                      <a:endParaRPr lang="en-US" sz="1400" dirty="0"/>
                    </a:p>
                  </a:txBody>
                  <a:tcPr marL="45720" marR="4572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 marL="45720" marR="4572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Room</a:t>
                      </a:r>
                      <a:endParaRPr lang="en-US" sz="1400" dirty="0"/>
                    </a:p>
                  </a:txBody>
                  <a:tcPr marL="45720" marR="4572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9537557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0" algn="l" defTabSz="932667" rtl="0" eaLnBrk="1" latinLnBrk="0" hangingPunct="1"/>
                      <a:r>
                        <a:rPr lang="en-US" sz="1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Team Collaboration in the Connected Workplace 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32667" rtl="0" eaLnBrk="1" latinLnBrk="0" hangingPunct="1"/>
                      <a:r>
                        <a:rPr lang="en-US" sz="1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BRK1106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32667" rtl="0" eaLnBrk="1" latinLnBrk="0" hangingPunct="1"/>
                      <a:r>
                        <a:rPr lang="en-US" sz="1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 May 4, 1:30pm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32667" rtl="0" eaLnBrk="1" latinLnBrk="0" hangingPunct="1"/>
                      <a:r>
                        <a:rPr lang="en-US" sz="14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S104</a:t>
                      </a:r>
                      <a:endParaRPr lang="en-US" sz="14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3198187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Yammer Enterprise Administration</a:t>
                      </a:r>
                      <a:endParaRPr lang="en-US" sz="1400" dirty="0"/>
                    </a:p>
                  </a:txBody>
                  <a:tcPr marL="45720" marR="4572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BRK3111</a:t>
                      </a:r>
                      <a:endParaRPr lang="en-US" sz="1400" dirty="0"/>
                    </a:p>
                  </a:txBody>
                  <a:tcPr marL="45720" marR="4572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Tue May</a:t>
                      </a:r>
                      <a:r>
                        <a:rPr lang="en-US" sz="1400" baseline="0" dirty="0" smtClean="0"/>
                        <a:t> 5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10:45pm</a:t>
                      </a:r>
                      <a:endParaRPr lang="en-US" sz="1400" dirty="0" smtClean="0"/>
                    </a:p>
                  </a:txBody>
                  <a:tcPr marL="45720" marR="4572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S103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668545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Yammer Roadmap</a:t>
                      </a:r>
                      <a:endParaRPr lang="en-US" sz="1400" dirty="0"/>
                    </a:p>
                  </a:txBody>
                  <a:tcPr marL="45720" marR="4572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BRK2103</a:t>
                      </a:r>
                      <a:endParaRPr lang="en-US" sz="1400" dirty="0"/>
                    </a:p>
                  </a:txBody>
                  <a:tcPr marL="45720" marR="4572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Tue May 5,</a:t>
                      </a:r>
                      <a:r>
                        <a:rPr lang="en-US" sz="1400" baseline="0" dirty="0" smtClean="0"/>
                        <a:t> 1</a:t>
                      </a:r>
                      <a:r>
                        <a:rPr lang="en-US" sz="1400" dirty="0" smtClean="0"/>
                        <a:t>:30am</a:t>
                      </a:r>
                      <a:endParaRPr lang="en-US" sz="1400" dirty="0"/>
                    </a:p>
                  </a:txBody>
                  <a:tcPr marL="45720" marR="4572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S501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68605572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Yammer Identity and User Management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BRK3132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Tue May</a:t>
                      </a:r>
                      <a:r>
                        <a:rPr lang="en-US" sz="1400" baseline="0" dirty="0" smtClean="0"/>
                        <a:t> 5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3:15pm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E350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2958707882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Yammer of Team Collaboration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BRK2190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Wed May</a:t>
                      </a:r>
                      <a:r>
                        <a:rPr lang="en-US" sz="1400" baseline="0" dirty="0" smtClean="0"/>
                        <a:t> 6, 9:00am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S401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3806170623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Yammer IT Mythbusters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BRK2201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Wed May</a:t>
                      </a:r>
                      <a:r>
                        <a:rPr lang="en-US" sz="1400" baseline="0" dirty="0" smtClean="0"/>
                        <a:t> 6, 5:00pm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S103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4002771248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Social Journey: The Customers' Perspective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BRK2101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Thu May</a:t>
                      </a:r>
                      <a:r>
                        <a:rPr lang="en-US" sz="1400" baseline="0" dirty="0" smtClean="0"/>
                        <a:t> 7, 9:00am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S503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2627892828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Designing for innovation at Yammer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BRK2199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Thu. May</a:t>
                      </a:r>
                      <a:r>
                        <a:rPr lang="en-US" sz="1400" baseline="0" dirty="0" smtClean="0"/>
                        <a:t> 7, 10:45am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N426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2752479137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Social Intranet: Integrate Yammer into Your Microsoft SharePoint Experience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BRK3201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Thu. May</a:t>
                      </a:r>
                      <a:r>
                        <a:rPr lang="en-US" sz="1400" baseline="0" dirty="0" smtClean="0"/>
                        <a:t> 7, 1:30pm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N427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2342777634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Gain Organizational Insights with Yammer Data Mining and Analytics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BRK2119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Thu. May</a:t>
                      </a:r>
                      <a:r>
                        <a:rPr lang="en-US" sz="1400" baseline="0" dirty="0" smtClean="0"/>
                        <a:t> 7, 3:15pm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S501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1171667136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Enterprise Social, from “Ooh, Shiny” to Business Success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BRK1103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Thu. May</a:t>
                      </a:r>
                      <a:r>
                        <a:rPr lang="en-US" sz="1400" baseline="0" dirty="0" smtClean="0"/>
                        <a:t> 7, 5:00pm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S102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3422747698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Yammer Mining: Dig in and "Listen" to What Your Big *Social* Data Is Saying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BRK4127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Fri. May</a:t>
                      </a:r>
                      <a:r>
                        <a:rPr lang="en-US" sz="1400" baseline="0" dirty="0" smtClean="0"/>
                        <a:t> 8, 9:00am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N227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708118982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Become a Yammer Power User: From Zero to Hero in 75 minutes 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BRK2171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Fri. May</a:t>
                      </a:r>
                      <a:r>
                        <a:rPr lang="en-US" sz="1400" baseline="0" dirty="0" smtClean="0"/>
                        <a:t> 8, 9:00am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N427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588876255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Developing with Yammer: Extensibility and API Overview 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BRK4109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Fri. May</a:t>
                      </a:r>
                      <a:r>
                        <a:rPr lang="en-US" sz="1400" baseline="0" dirty="0" smtClean="0"/>
                        <a:t> 8, 9:00am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N228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1532403656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Microsoft Enterprise Social Journey: How We Did It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BRK2187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Fri. May</a:t>
                      </a:r>
                      <a:r>
                        <a:rPr lang="en-US" sz="1400" baseline="0" dirty="0" smtClean="0"/>
                        <a:t> 8, 10:45am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S104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190323672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Become a Productivity Ninja: Enter the Productivity Dojo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BRK2105</a:t>
                      </a:r>
                      <a:endParaRPr lang="en-US" sz="14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Fri. May</a:t>
                      </a:r>
                      <a:r>
                        <a:rPr lang="en-US" sz="1400" baseline="0" dirty="0" smtClean="0"/>
                        <a:t> 8</a:t>
                      </a:r>
                      <a:r>
                        <a:rPr lang="en-US" sz="1400" baseline="0" smtClean="0"/>
                        <a:t>, 12:30pm</a:t>
                      </a:r>
                      <a:endParaRPr lang="en-US" sz="1400" dirty="0" smtClean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E353</a:t>
                      </a:r>
                      <a:endParaRPr lang="en-US" sz="1400" dirty="0"/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xmlns="" val="153928466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837" y="5935662"/>
            <a:ext cx="11811000" cy="112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2000" dirty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</a:rPr>
              <a:t>Resources</a:t>
            </a:r>
          </a:p>
          <a:p>
            <a:r>
              <a:rPr lang="en-US" sz="1600" dirty="0" smtClean="0">
                <a:latin typeface="+mj-lt"/>
                <a:hlinkClick r:id="rId3"/>
              </a:rPr>
              <a:t>Office 365 Success Center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  <a:hlinkClick r:id="rId4"/>
              </a:rPr>
              <a:t>Office </a:t>
            </a:r>
            <a:r>
              <a:rPr lang="en-US" sz="1600" dirty="0">
                <a:latin typeface="+mj-lt"/>
                <a:hlinkClick r:id="rId4"/>
              </a:rPr>
              <a:t>365 Public Roadmap</a:t>
            </a:r>
            <a:r>
              <a:rPr lang="en-US" sz="1600" dirty="0">
                <a:latin typeface="+mj-lt"/>
              </a:rPr>
              <a:t>  </a:t>
            </a:r>
            <a:r>
              <a:rPr lang="en-US" sz="1600" dirty="0" smtClean="0">
                <a:latin typeface="+mj-lt"/>
                <a:hlinkClick r:id="rId5"/>
              </a:rPr>
              <a:t>Yammer admin center</a:t>
            </a:r>
            <a:r>
              <a:rPr lang="en-US" sz="1600" dirty="0" smtClean="0">
                <a:latin typeface="+mj-lt"/>
              </a:rPr>
              <a:t>  </a:t>
            </a:r>
            <a:r>
              <a:rPr lang="en-US" sz="1600" dirty="0" smtClean="0">
                <a:latin typeface="+mj-lt"/>
                <a:hlinkClick r:id="rId6"/>
              </a:rPr>
              <a:t>Office 365 Network: Yammer Service Updates</a:t>
            </a:r>
            <a:endParaRPr lang="en-US" sz="1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Drop by the </a:t>
            </a:r>
            <a:r>
              <a:rPr lang="en-US" b="1" dirty="0" smtClean="0">
                <a:latin typeface="+mj-lt"/>
              </a:rPr>
              <a:t>Yammer booth</a:t>
            </a:r>
            <a:r>
              <a:rPr lang="en-US" dirty="0" smtClean="0">
                <a:latin typeface="+mj-lt"/>
              </a:rPr>
              <a:t>!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218446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 Productivity Ninja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Angus </a:t>
            </a:r>
            <a:r>
              <a:rPr lang="en-US" dirty="0" err="1"/>
              <a:t>Florance</a:t>
            </a:r>
            <a:r>
              <a:rPr lang="en-US" dirty="0"/>
              <a:t> | @</a:t>
            </a:r>
            <a:r>
              <a:rPr lang="en-US" dirty="0" err="1"/>
              <a:t>angusflorance</a:t>
            </a:r>
            <a:endParaRPr lang="en-US" dirty="0"/>
          </a:p>
          <a:p>
            <a:r>
              <a:rPr lang="en-US" dirty="0"/>
              <a:t>Steve Nguyen | @</a:t>
            </a:r>
            <a:r>
              <a:rPr lang="en-US" dirty="0" err="1"/>
              <a:t>espnguyen</a:t>
            </a:r>
            <a:endParaRPr lang="en-US" dirty="0"/>
          </a:p>
          <a:p>
            <a:r>
              <a:rPr lang="en-US" dirty="0"/>
              <a:t>Steve Somers | @</a:t>
            </a:r>
            <a:r>
              <a:rPr lang="en-US" dirty="0" err="1"/>
              <a:t>ricksteve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BRK2105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3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your </a:t>
            </a:r>
            <a:r>
              <a:rPr lang="en-US" dirty="0" err="1" smtClean="0"/>
              <a:t>Senseis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6" name="Picture 2" descr="https://mug0.assets-yammer.com/mugshot/images/BFMmcngNgm1LCzD1LBMPJnQWklfxVQq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98" y="2400336"/>
            <a:ext cx="1856468" cy="185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ug0.assets-yammer.com/mugshot/images/Q5p3s2V-3dZJ76wT7HtWfmdNsBv6DMr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/>
          <a:stretch/>
        </p:blipFill>
        <p:spPr bwMode="auto">
          <a:xfrm>
            <a:off x="2194921" y="2428024"/>
            <a:ext cx="1833466" cy="182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ug0.assets-yammer.com/mugshot/images/g65JpqRZkrLDgVz9x-776Pb5QVSdzP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07" y="2400336"/>
            <a:ext cx="1862771" cy="185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3184" y="1863568"/>
            <a:ext cx="88549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9164" y="1863568"/>
            <a:ext cx="140673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Steve 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3785" y="1863568"/>
            <a:ext cx="147405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Steve 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0316" y="4332422"/>
            <a:ext cx="282058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“The Desk Jockey”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7847" y="4332422"/>
            <a:ext cx="3103414" cy="627864"/>
          </a:xfrm>
          <a:prstGeom prst="rect">
            <a:avLst/>
          </a:prstGeom>
          <a:noFill/>
        </p:spPr>
        <p:txBody>
          <a:bodyPr wrap="none" lIns="182880" tIns="146304" rIns="182880" bIns="146304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“The Home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Worker”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9672" y="4332422"/>
            <a:ext cx="198951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“On the Go”</a:t>
            </a:r>
          </a:p>
        </p:txBody>
      </p:sp>
    </p:spTree>
    <p:extLst>
      <p:ext uri="{BB962C8B-B14F-4D97-AF65-F5344CB8AC3E}">
        <p14:creationId xmlns:p14="http://schemas.microsoft.com/office/powerpoint/2010/main" val="3027226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791131"/>
          </a:xfrm>
        </p:spPr>
        <p:txBody>
          <a:bodyPr/>
          <a:lstStyle/>
          <a:p>
            <a:pPr algn="ctr"/>
            <a:r>
              <a:rPr lang="en-US" dirty="0" smtClean="0"/>
              <a:t>Getting Things Done</a:t>
            </a:r>
            <a:br>
              <a:rPr lang="en-US" dirty="0" smtClean="0"/>
            </a:br>
            <a:r>
              <a:rPr lang="en-US" sz="4400" dirty="0" smtClean="0"/>
              <a:t>by David Allen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16938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02" y="1394165"/>
            <a:ext cx="11887200" cy="3841052"/>
          </a:xfrm>
        </p:spPr>
        <p:txBody>
          <a:bodyPr/>
          <a:lstStyle/>
          <a:p>
            <a:pPr algn="ctr"/>
            <a:r>
              <a:rPr lang="en-US" sz="8800" dirty="0" smtClean="0"/>
              <a:t>Culture of Busy</a:t>
            </a:r>
            <a:br>
              <a:rPr lang="en-US" sz="8800" dirty="0" smtClean="0"/>
            </a:br>
            <a:r>
              <a:rPr lang="en-US" sz="8800" dirty="0" smtClean="0"/>
              <a:t>vs. </a:t>
            </a:r>
            <a:br>
              <a:rPr lang="en-US" sz="8800" dirty="0" smtClean="0"/>
            </a:br>
            <a:r>
              <a:rPr lang="en-US" sz="8800" dirty="0" smtClean="0"/>
              <a:t>Culture of Productive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2150125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Habit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189092" y="2217116"/>
            <a:ext cx="2926048" cy="2926048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CUE</a:t>
            </a:r>
            <a:endParaRPr lang="en-US" sz="4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709493" y="2217116"/>
            <a:ext cx="2926048" cy="2926048"/>
          </a:xfrm>
          <a:prstGeom prst="ellipse">
            <a:avLst/>
          </a:prstGeom>
          <a:solidFill>
            <a:srgbClr val="B4A0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ROUTINE</a:t>
            </a:r>
            <a:endParaRPr lang="en-US" sz="4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229895" y="2217116"/>
            <a:ext cx="2926048" cy="292604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REWARD</a:t>
            </a:r>
            <a:endParaRPr lang="en-US" sz="4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112802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9" y="1577043"/>
            <a:ext cx="11887200" cy="34470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Planning your day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Manage and triage messages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Scheduling a meeting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Running a meeting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Expense reports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chance to eject…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684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begin…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05612_10155009525794619_31598545985931614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927" y="1327606"/>
            <a:ext cx="7156535" cy="5358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2738" y="150813"/>
            <a:ext cx="11825287" cy="1126462"/>
          </a:xfrm>
          <a:prstGeom prst="rect">
            <a:avLst/>
          </a:prstGeom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000" dirty="0" err="1">
                <a:solidFill>
                  <a:srgbClr val="FFFFFF"/>
                </a:solidFill>
                <a:cs typeface="Segoe UI"/>
              </a:rPr>
              <a:t>#ninjas #fourscreens</a:t>
            </a:r>
            <a:endParaRPr lang="en-US" sz="60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405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_v02.potx" id="{DA6A3121-A306-4E81-BF43-CBCE095D8B76}" vid="{C3266B5A-74AF-44F8-8FA8-F258E4A695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2015-05-08T00:00:00-05:00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Angus Florance; Steve Nguyen; Steven Somers</External_x0020_Speaker>
    <Session_x0020_Code xmlns="12a172fe-0250-434a-85cf-03b10810c5e5">Brk2105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51bd902e-d5ac-4b35-a5c6-2aeeb48cd79f</TermId>
        </TermInfo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00000000-0000-0000-0000-000000000000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http://purl.org/dc/terms/"/>
    <ds:schemaRef ds:uri="http://schemas.openxmlformats.org/package/2006/metadata/core-properties"/>
    <ds:schemaRef ds:uri="12a172fe-0250-434a-85cf-03b10810c5e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30e9df3-be65-4c73-a93b-d1236ebd677e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16078</TotalTime>
  <Words>804</Words>
  <Application>Microsoft Office PowerPoint</Application>
  <PresentationFormat>Custom</PresentationFormat>
  <Paragraphs>165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Consolas</vt:lpstr>
      <vt:lpstr>Segoe UI</vt:lpstr>
      <vt:lpstr>Segoe UI Light</vt:lpstr>
      <vt:lpstr>Wingdings</vt:lpstr>
      <vt:lpstr>5-30610_Microsoft_Ignite_Keynote_Template</vt:lpstr>
      <vt:lpstr>1_5-30610_Microsoft_Ignite_Keynote_Template</vt:lpstr>
      <vt:lpstr>PowerPoint Presentation</vt:lpstr>
      <vt:lpstr>Become a Productivity Ninja</vt:lpstr>
      <vt:lpstr>Introducing your Senseis…</vt:lpstr>
      <vt:lpstr>Getting Things Done by David Allen</vt:lpstr>
      <vt:lpstr>Culture of Busy vs.  Culture of Productive</vt:lpstr>
      <vt:lpstr>Components of a Habit</vt:lpstr>
      <vt:lpstr>Last chance to eject…</vt:lpstr>
      <vt:lpstr>Let’s begin…</vt:lpstr>
      <vt:lpstr>PowerPoint Presentation</vt:lpstr>
      <vt:lpstr>Resources</vt:lpstr>
      <vt:lpstr>Questions?</vt:lpstr>
      <vt:lpstr>Yammer Related Content and Resources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a Productivity Ninja</dc:title>
  <dc:subject>Microsoft Ignite 2015</dc:subject>
  <dc:creator>&lt;Speaker name here&gt;</dc:creator>
  <cp:keywords>Microsoft Ignite 2015</cp:keywords>
  <dc:description>Template: Mitchell Derrey, Silver Fox Productions
Formatting: 
Audience Type: Internal/External</dc:description>
  <cp:lastModifiedBy>Brittany Hart</cp:lastModifiedBy>
  <cp:revision>404</cp:revision>
  <dcterms:created xsi:type="dcterms:W3CDTF">2014-06-10T19:28:25Z</dcterms:created>
  <dcterms:modified xsi:type="dcterms:W3CDTF">2015-05-08T18:08:07Z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