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theme/themeOverride15.xml" ContentType="application/vnd.openxmlformats-officedocument.themeOverr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theme/themeOverride18.xml" ContentType="application/vnd.openxmlformats-officedocument.themeOverride+xml"/>
  <Override PartName="/ppt/notesSlides/notesSlide29.xml" ContentType="application/vnd.openxmlformats-officedocument.presentationml.notesSlide+xml"/>
  <Override PartName="/ppt/theme/themeOverride1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68.jpg" ContentType="image/png"/>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7" r:id="rId6"/>
    <p:sldMasterId id="2147484341" r:id="rId7"/>
  </p:sldMasterIdLst>
  <p:notesMasterIdLst>
    <p:notesMasterId r:id="rId58"/>
  </p:notesMasterIdLst>
  <p:handoutMasterIdLst>
    <p:handoutMasterId r:id="rId59"/>
  </p:handoutMasterIdLst>
  <p:sldIdLst>
    <p:sldId id="1460" r:id="rId8"/>
    <p:sldId id="1461" r:id="rId9"/>
    <p:sldId id="1462" r:id="rId10"/>
    <p:sldId id="1463" r:id="rId11"/>
    <p:sldId id="1464" r:id="rId12"/>
    <p:sldId id="1465" r:id="rId13"/>
    <p:sldId id="1466" r:id="rId14"/>
    <p:sldId id="1467" r:id="rId15"/>
    <p:sldId id="1468" r:id="rId16"/>
    <p:sldId id="1469" r:id="rId17"/>
    <p:sldId id="1470" r:id="rId18"/>
    <p:sldId id="1471" r:id="rId19"/>
    <p:sldId id="1472" r:id="rId20"/>
    <p:sldId id="1473" r:id="rId21"/>
    <p:sldId id="1474" r:id="rId22"/>
    <p:sldId id="1475" r:id="rId23"/>
    <p:sldId id="1476" r:id="rId24"/>
    <p:sldId id="1477" r:id="rId25"/>
    <p:sldId id="1478" r:id="rId26"/>
    <p:sldId id="1479" r:id="rId27"/>
    <p:sldId id="1480" r:id="rId28"/>
    <p:sldId id="1481" r:id="rId29"/>
    <p:sldId id="1482" r:id="rId30"/>
    <p:sldId id="1483" r:id="rId31"/>
    <p:sldId id="1484" r:id="rId32"/>
    <p:sldId id="1485" r:id="rId33"/>
    <p:sldId id="1486" r:id="rId34"/>
    <p:sldId id="1487" r:id="rId35"/>
    <p:sldId id="1488" r:id="rId36"/>
    <p:sldId id="1489" r:id="rId37"/>
    <p:sldId id="1490" r:id="rId38"/>
    <p:sldId id="1491" r:id="rId39"/>
    <p:sldId id="1492" r:id="rId40"/>
    <p:sldId id="1493" r:id="rId41"/>
    <p:sldId id="1494" r:id="rId42"/>
    <p:sldId id="1495" r:id="rId43"/>
    <p:sldId id="1496" r:id="rId44"/>
    <p:sldId id="1497" r:id="rId45"/>
    <p:sldId id="1498" r:id="rId46"/>
    <p:sldId id="1499" r:id="rId47"/>
    <p:sldId id="1500" r:id="rId48"/>
    <p:sldId id="1501" r:id="rId49"/>
    <p:sldId id="1502" r:id="rId50"/>
    <p:sldId id="1503" r:id="rId51"/>
    <p:sldId id="1504" r:id="rId52"/>
    <p:sldId id="1505" r:id="rId53"/>
    <p:sldId id="1506" r:id="rId54"/>
    <p:sldId id="1507" r:id="rId55"/>
    <p:sldId id="1508" r:id="rId56"/>
    <p:sldId id="1509"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79"/>
            <p14:sldId id="1480"/>
            <p14:sldId id="1481"/>
            <p14:sldId id="1482"/>
            <p14:sldId id="1483"/>
            <p14:sldId id="1484"/>
            <p14:sldId id="1485"/>
            <p14:sldId id="1486"/>
            <p14:sldId id="1487"/>
            <p14:sldId id="1488"/>
            <p14:sldId id="1489"/>
            <p14:sldId id="1490"/>
            <p14:sldId id="1491"/>
            <p14:sldId id="1492"/>
            <p14:sldId id="1493"/>
            <p14:sldId id="1494"/>
            <p14:sldId id="1495"/>
            <p14:sldId id="1496"/>
            <p14:sldId id="1497"/>
            <p14:sldId id="1498"/>
            <p14:sldId id="1499"/>
            <p14:sldId id="1500"/>
            <p14:sldId id="1501"/>
            <p14:sldId id="1502"/>
            <p14:sldId id="1503"/>
            <p14:sldId id="1504"/>
            <p14:sldId id="1505"/>
            <p14:sldId id="1506"/>
            <p14:sldId id="1507"/>
            <p14:sldId id="1508"/>
            <p14:sldId id="150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187" autoAdjust="0"/>
  </p:normalViewPr>
  <p:slideViewPr>
    <p:cSldViewPr>
      <p:cViewPr varScale="1">
        <p:scale>
          <a:sx n="114" d="100"/>
          <a:sy n="114" d="100"/>
        </p:scale>
        <p:origin x="-468" y="258"/>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5/7/2015 12:42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5/7/2015 12:42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71516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4194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1022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4600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8752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336421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4183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724899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27093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27377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29245118-5785-4981-B403-B20B9C730EB5}" type="datetime1">
              <a:rPr lang="en-US" smtClean="0">
                <a:solidFill>
                  <a:prstClr val="black"/>
                </a:solidFill>
              </a:rPr>
              <a:pPr/>
              <a:t>5/7/2015</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0540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A72DD2B-7712-43F7-8480-D87C4C3DE3DB}"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8652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CA201E-DF3A-4906-92CE-6CFA3099AAA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202448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341853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3008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888966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0" y="4342777"/>
            <a:ext cx="5487640" cy="41151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28</a:t>
            </a:fld>
            <a:endParaRPr lang="en-US" dirty="0">
              <a:solidFill>
                <a:prstClr val="black"/>
              </a:solidFill>
              <a:latin typeface="Segoe" pitchFamily="34" charset="0"/>
            </a:endParaRPr>
          </a:p>
        </p:txBody>
      </p:sp>
    </p:spTree>
    <p:extLst>
      <p:ext uri="{BB962C8B-B14F-4D97-AF65-F5344CB8AC3E}">
        <p14:creationId xmlns:p14="http://schemas.microsoft.com/office/powerpoint/2010/main" val="409716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7345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073906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422486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19371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0770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9886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566416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735D0F-15CB-5241-8DA7-9EC6F9751AD5}"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76301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35D0F-15CB-5241-8DA7-9EC6F9751AD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077684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543200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230758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18</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7308ED2-B2CE-437E-BB1B-DEF84A51D825}"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261085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5DE83-10A7-4524-83CF-F4C4CB31A891}"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42981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024404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079889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7391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51BB362-3BF5-4F9A-9712-BAE07DC38B34}" type="datetime1">
              <a:rPr lang="en-US" smtClean="0">
                <a:solidFill>
                  <a:prstClr val="black"/>
                </a:solidFill>
              </a:rPr>
              <a:pPr/>
              <a:t>5/7/2015</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12740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003263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331090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5/7/2015 12:51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190369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AA3C-CE4F-470E-A690-08E45653C59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258319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5DE83-10A7-4524-83CF-F4C4CB31A891}"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64450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0" y="4342777"/>
            <a:ext cx="5487640" cy="4115112"/>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7</a:t>
            </a:fld>
            <a:endParaRPr lang="en-US" dirty="0">
              <a:solidFill>
                <a:prstClr val="black"/>
              </a:solidFill>
              <a:latin typeface="Segoe" pitchFamily="34" charset="0"/>
            </a:endParaRPr>
          </a:p>
        </p:txBody>
      </p:sp>
    </p:spTree>
    <p:extLst>
      <p:ext uri="{BB962C8B-B14F-4D97-AF65-F5344CB8AC3E}">
        <p14:creationId xmlns:p14="http://schemas.microsoft.com/office/powerpoint/2010/main" val="361003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14363">
              <a:defRPr/>
            </a:pPr>
            <a:fld id="{07906056-B97C-4F1D-9299-F8A33B34CF56}" type="datetime1">
              <a:rPr lang="en-US" smtClean="0">
                <a:solidFill>
                  <a:prstClr val="black"/>
                </a:solidFill>
                <a:latin typeface="Calibri"/>
              </a:rPr>
              <a:pPr defTabSz="914363">
                <a:defRPr/>
              </a:pPr>
              <a:t>5/7/2015</a:t>
            </a:fld>
            <a:endParaRPr lang="en-US" dirty="0">
              <a:solidFill>
                <a:prstClr val="black"/>
              </a:solidFill>
              <a:latin typeface="Calibri"/>
            </a:endParaRPr>
          </a:p>
        </p:txBody>
      </p:sp>
      <p:sp>
        <p:nvSpPr>
          <p:cNvPr id="5" name="Slide Number Placeholder 4"/>
          <p:cNvSpPr>
            <a:spLocks noGrp="1"/>
          </p:cNvSpPr>
          <p:nvPr>
            <p:ph type="sldNum" sz="quarter" idx="11"/>
          </p:nvPr>
        </p:nvSpPr>
        <p:spPr/>
        <p:txBody>
          <a:bodyPr/>
          <a:lstStyle/>
          <a:p>
            <a:pPr defTabSz="914363">
              <a:defRPr/>
            </a:pPr>
            <a:fld id="{B4008EB6-D09E-4580-8CD6-DDB14511944F}" type="slidenum">
              <a:rPr lang="en-US" smtClean="0">
                <a:solidFill>
                  <a:prstClr val="black"/>
                </a:solidFill>
                <a:latin typeface="Calibri"/>
              </a:rPr>
              <a:pPr defTabSz="914363">
                <a:defRPr/>
              </a:pPr>
              <a:t>8</a:t>
            </a:fld>
            <a:endParaRPr lang="en-US" dirty="0">
              <a:solidFill>
                <a:prstClr val="black"/>
              </a:solidFill>
              <a:latin typeface="Calibri"/>
            </a:endParaRPr>
          </a:p>
        </p:txBody>
      </p:sp>
      <p:sp>
        <p:nvSpPr>
          <p:cNvPr id="6" name="Header Placeholder 5"/>
          <p:cNvSpPr>
            <a:spLocks noGrp="1"/>
          </p:cNvSpPr>
          <p:nvPr>
            <p:ph type="hdr" sz="quarter" idx="12"/>
          </p:nvPr>
        </p:nvSpPr>
        <p:spPr/>
        <p:txBody>
          <a:bodyPr/>
          <a:lstStyle/>
          <a:p>
            <a:pPr defTabSz="914363">
              <a:defRPr/>
            </a:pPr>
            <a:r>
              <a:rPr lang="en-US" smtClean="0">
                <a:solidFill>
                  <a:prstClr val="black"/>
                </a:solidFill>
                <a:latin typeface="Calibri"/>
              </a:rPr>
              <a:t>Microsoft Office365</a:t>
            </a:r>
            <a:endParaRPr lang="en-US" dirty="0">
              <a:solidFill>
                <a:prstClr val="black"/>
              </a:solidFill>
              <a:latin typeface="Calibri"/>
            </a:endParaRPr>
          </a:p>
        </p:txBody>
      </p:sp>
      <p:sp>
        <p:nvSpPr>
          <p:cNvPr id="7" name="Footer Placeholder 6"/>
          <p:cNvSpPr>
            <a:spLocks noGrp="1"/>
          </p:cNvSpPr>
          <p:nvPr>
            <p:ph type="ftr" sz="quarter" idx="13"/>
          </p:nvPr>
        </p:nvSpPr>
        <p:spPr/>
        <p:txBody>
          <a:bodyPr/>
          <a:lstStyle/>
          <a:p>
            <a:pPr marL="231775" defTabSz="914099" eaLnBrk="0" hangingPunct="0">
              <a:defRPr/>
            </a:pPr>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defRPr/>
            </a:pPr>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7033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79950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1434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02086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54634303"/>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09562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709504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320539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96577991"/>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29178699"/>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33423502"/>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88910476"/>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254400364"/>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0993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89166"/>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365207"/>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495240"/>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8567540"/>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47611180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86463818"/>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506434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541025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98855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552909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235687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041533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1220413"/>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631149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375994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127460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690314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03664690"/>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3335544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20908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9096645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6152022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6047514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3713698"/>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0448182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97311017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386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8462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321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056388"/>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17157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96970489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6201361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755961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309326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1644489"/>
          </a:xfrm>
          <a:prstGeom prst="rect">
            <a:avLst/>
          </a:prstGeom>
        </p:spPr>
        <p:txBody>
          <a:bodyPr/>
          <a:lstStyle>
            <a:lvl1pPr marL="0" indent="0">
              <a:spcBef>
                <a:spcPts val="1836"/>
              </a:spcBef>
              <a:buNone/>
              <a:defRPr sz="3061">
                <a:gradFill>
                  <a:gsLst>
                    <a:gs pos="100000">
                      <a:schemeClr val="bg2"/>
                    </a:gs>
                    <a:gs pos="0">
                      <a:schemeClr val="bg2"/>
                    </a:gs>
                  </a:gsLst>
                  <a:lin ang="5400000" scaled="0"/>
                </a:gradFill>
                <a:latin typeface="+mj-lt"/>
              </a:defRPr>
            </a:lvl1pPr>
            <a:lvl2pPr marL="0" indent="0">
              <a:buNone/>
              <a:defRPr sz="1530">
                <a:gradFill>
                  <a:gsLst>
                    <a:gs pos="100000">
                      <a:schemeClr val="bg2"/>
                    </a:gs>
                    <a:gs pos="0">
                      <a:schemeClr val="bg2"/>
                    </a:gs>
                  </a:gsLst>
                  <a:lin ang="5400000" scaled="0"/>
                </a:gradFill>
              </a:defRPr>
            </a:lvl2pPr>
            <a:lvl3pPr marL="177338" indent="0">
              <a:buNone/>
              <a:defRPr sz="1530">
                <a:gradFill>
                  <a:gsLst>
                    <a:gs pos="100000">
                      <a:schemeClr val="bg2"/>
                    </a:gs>
                    <a:gs pos="0">
                      <a:schemeClr val="bg2"/>
                    </a:gs>
                  </a:gsLst>
                  <a:lin ang="5400000" scaled="0"/>
                </a:gradFill>
              </a:defRPr>
            </a:lvl3pPr>
            <a:lvl4pPr marL="349817" indent="0">
              <a:buNone/>
              <a:defRPr sz="1530">
                <a:gradFill>
                  <a:gsLst>
                    <a:gs pos="100000">
                      <a:schemeClr val="bg2"/>
                    </a:gs>
                    <a:gs pos="0">
                      <a:schemeClr val="bg2"/>
                    </a:gs>
                  </a:gsLst>
                  <a:lin ang="5400000" scaled="0"/>
                </a:gradFill>
              </a:defRPr>
            </a:lvl4pPr>
            <a:lvl5pPr marL="530799" indent="0">
              <a:buNone/>
              <a:defRPr sz="153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224">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5580" y="6113230"/>
            <a:ext cx="2220489" cy="76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216797"/>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4362" y="5118001"/>
            <a:ext cx="5619075" cy="1945655"/>
          </a:xfrm>
          <a:prstGeom prst="rect">
            <a:avLst/>
          </a:prstGeom>
        </p:spPr>
      </p:pic>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8438466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5111" y="6232194"/>
            <a:ext cx="2126729" cy="736400"/>
          </a:xfrm>
          <a:prstGeom prst="rect">
            <a:avLst/>
          </a:prstGeom>
        </p:spPr>
      </p:pic>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388915303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solidFill>
                  <a:schemeClr val="tx1"/>
                </a:soli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12075551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accent1"/>
                </a:solidFill>
              </a:defRPr>
            </a:lvl2pPr>
            <a:lvl3pPr marL="236387" indent="0">
              <a:buNone/>
              <a:defRPr sz="2040">
                <a:solidFill>
                  <a:schemeClr val="accent1"/>
                </a:solidFill>
              </a:defRPr>
            </a:lvl3pPr>
            <a:lvl4pPr marL="466298" indent="0">
              <a:buNone/>
              <a:defRPr sz="2040">
                <a:solidFill>
                  <a:schemeClr val="accent1"/>
                </a:solidFill>
              </a:defRPr>
            </a:lvl4pPr>
            <a:lvl5pPr marL="707543" indent="0">
              <a:buNone/>
              <a:defRPr sz="204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205151046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accent1"/>
                </a:solidFill>
              </a:defRPr>
            </a:lvl2pPr>
            <a:lvl3pPr marL="236387" indent="0">
              <a:buNone/>
              <a:defRPr sz="2040">
                <a:solidFill>
                  <a:schemeClr val="accent1"/>
                </a:solidFill>
              </a:defRPr>
            </a:lvl3pPr>
            <a:lvl4pPr marL="466298" indent="0">
              <a:buNone/>
              <a:defRPr sz="2040">
                <a:solidFill>
                  <a:schemeClr val="accent1"/>
                </a:solidFill>
              </a:defRPr>
            </a:lvl4pPr>
            <a:lvl5pPr marL="707543" indent="0">
              <a:buNone/>
              <a:defRPr sz="204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264511640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solidFill>
                  <a:schemeClr val="tx1"/>
                </a:solidFill>
              </a:defRPr>
            </a:lvl1pPr>
            <a:lvl2pPr marL="527824" indent="-238007">
              <a:buFont typeface="Wingdings" pitchFamily="2" charset="2"/>
              <a:buChar char=""/>
              <a:defRPr>
                <a:solidFill>
                  <a:schemeClr val="accent1"/>
                </a:solidFill>
                <a:latin typeface="+mn-lt"/>
              </a:defRPr>
            </a:lvl2pPr>
            <a:lvl3pPr marL="756116" indent="-228292">
              <a:buFont typeface="Wingdings" pitchFamily="2" charset="2"/>
              <a:buChar char=""/>
              <a:tabLst/>
              <a:defRPr>
                <a:solidFill>
                  <a:schemeClr val="accent1"/>
                </a:solidFill>
                <a:latin typeface="+mn-lt"/>
              </a:defRPr>
            </a:lvl3pPr>
            <a:lvl4pPr marL="932597" indent="-176481">
              <a:buFont typeface="Wingdings" pitchFamily="2" charset="2"/>
              <a:buChar char=""/>
              <a:defRPr>
                <a:solidFill>
                  <a:schemeClr val="accent1"/>
                </a:solidFill>
                <a:latin typeface="+mn-lt"/>
              </a:defRPr>
            </a:lvl4pPr>
            <a:lvl5pPr marL="1109078" indent="-176481">
              <a:buFont typeface="Wingdings" pitchFamily="2" charset="2"/>
              <a:buChar char=""/>
              <a:tabLst/>
              <a:defRPr>
                <a:solidFill>
                  <a:schemeClr val="accent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413930633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solidFill>
                  <a:schemeClr val="tx1"/>
                </a:solidFill>
                <a:latin typeface="+mj-lt"/>
              </a:defRPr>
            </a:lvl1pPr>
            <a:lvl2pPr marL="0" indent="0">
              <a:buNone/>
              <a:defRPr sz="2040">
                <a:solidFill>
                  <a:schemeClr val="accent1"/>
                </a:solidFill>
              </a:defRPr>
            </a:lvl2pPr>
            <a:lvl3pPr marL="238007" indent="0">
              <a:buNone/>
              <a:defRPr sz="2040">
                <a:solidFill>
                  <a:schemeClr val="accent1"/>
                </a:solidFill>
              </a:defRPr>
            </a:lvl3pPr>
            <a:lvl4pPr marL="466298" indent="0">
              <a:buNone/>
              <a:defRPr sz="2040">
                <a:solidFill>
                  <a:schemeClr val="accent1"/>
                </a:solidFill>
              </a:defRPr>
            </a:lvl4pPr>
            <a:lvl5pPr marL="707543" indent="0">
              <a:buNone/>
              <a:defRPr sz="204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solidFill>
                  <a:schemeClr val="accent1"/>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3449359822"/>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solidFill>
                  <a:schemeClr val="tx1"/>
                </a:solidFill>
                <a:latin typeface="+mj-lt"/>
              </a:defRPr>
            </a:lvl1pPr>
            <a:lvl2pPr marL="0" indent="0">
              <a:buNone/>
              <a:defRPr sz="2040">
                <a:solidFill>
                  <a:schemeClr val="accent1"/>
                </a:solidFill>
              </a:defRPr>
            </a:lvl2pPr>
            <a:lvl3pPr marL="238007" indent="0">
              <a:buNone/>
              <a:defRPr sz="2040">
                <a:solidFill>
                  <a:schemeClr val="accent1"/>
                </a:solidFill>
              </a:defRPr>
            </a:lvl3pPr>
            <a:lvl4pPr marL="466298" indent="0">
              <a:buNone/>
              <a:defRPr sz="2040">
                <a:solidFill>
                  <a:schemeClr val="accent1"/>
                </a:solidFill>
              </a:defRPr>
            </a:lvl4pPr>
            <a:lvl5pPr marL="707543" indent="0">
              <a:buNone/>
              <a:defRPr sz="204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solidFill>
                  <a:schemeClr val="accent1"/>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solidFill>
                  <a:schemeClr val="accent1"/>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2645097254"/>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433659305"/>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2487294"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3580035" y="1704542"/>
            <a:ext cx="8330021"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272652001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301193283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339437482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11125581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33622443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204044496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619402" y="1476623"/>
            <a:ext cx="5268957"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619939" y="2789431"/>
            <a:ext cx="5279267"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5111" y="6232194"/>
            <a:ext cx="2126729" cy="736400"/>
          </a:xfrm>
          <a:prstGeom prst="rect">
            <a:avLst/>
          </a:prstGeom>
        </p:spPr>
      </p:pic>
    </p:spTree>
    <p:extLst>
      <p:ext uri="{BB962C8B-B14F-4D97-AF65-F5344CB8AC3E}">
        <p14:creationId xmlns:p14="http://schemas.microsoft.com/office/powerpoint/2010/main" val="377395563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tx2"/>
                    </a:gs>
                    <a:gs pos="0">
                      <a:schemeClr val="tx2"/>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2"/>
                    </a:gs>
                    <a:gs pos="0">
                      <a:schemeClr val="bg2"/>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1582302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9160" y="6221788"/>
            <a:ext cx="2208563" cy="764735"/>
          </a:xfrm>
          <a:prstGeom prst="rect">
            <a:avLst/>
          </a:prstGeom>
        </p:spPr>
      </p:pic>
    </p:spTree>
    <p:extLst>
      <p:ext uri="{BB962C8B-B14F-4D97-AF65-F5344CB8AC3E}">
        <p14:creationId xmlns:p14="http://schemas.microsoft.com/office/powerpoint/2010/main" val="388684566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FFFFFF"/>
                    </a:gs>
                    <a:gs pos="0">
                      <a:srgbClr val="FFFFFF"/>
                    </a:gs>
                  </a:gsLst>
                  <a:lin ang="5400000" scaled="0"/>
                </a:gradFill>
              </a:rPr>
              <a:pPr defTabSz="932559"/>
              <a:t>‹#›</a:t>
            </a:fld>
            <a:endParaRPr lang="en-US" dirty="0">
              <a:gradFill>
                <a:gsLst>
                  <a:gs pos="100000">
                    <a:srgbClr val="FFFFFF"/>
                  </a:gs>
                  <a:gs pos="0">
                    <a:srgbClr val="FFFFFF"/>
                  </a:gs>
                </a:gsLst>
                <a:lin ang="5400000" scaled="0"/>
              </a:gradFill>
            </a:endParaRPr>
          </a:p>
        </p:txBody>
      </p:sp>
    </p:spTree>
    <p:extLst>
      <p:ext uri="{BB962C8B-B14F-4D97-AF65-F5344CB8AC3E}">
        <p14:creationId xmlns:p14="http://schemas.microsoft.com/office/powerpoint/2010/main" val="204803719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276894"/>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863585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94091495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644034"/>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60702"/>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431772"/>
          </a:xfrm>
        </p:spPr>
        <p:txBody>
          <a:bodyPr wrap="square">
            <a:spAutoFit/>
          </a:bodyPr>
          <a:lstStyle>
            <a:lvl1pPr marL="287224" indent="-287224">
              <a:spcBef>
                <a:spcPts val="1224"/>
              </a:spcBef>
              <a:buClr>
                <a:schemeClr val="tx1"/>
              </a:buClr>
              <a:buFontTx/>
              <a:buBlip>
                <a:blip r:embed="rId2"/>
              </a:buBlip>
              <a:defRPr sz="3598"/>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431772"/>
          </a:xfrm>
        </p:spPr>
        <p:txBody>
          <a:bodyPr wrap="square">
            <a:spAutoFit/>
          </a:bodyPr>
          <a:lstStyle>
            <a:lvl1pPr marL="287224" indent="-287224">
              <a:spcBef>
                <a:spcPts val="1224"/>
              </a:spcBef>
              <a:buClr>
                <a:schemeClr val="tx1"/>
              </a:buClr>
              <a:buFontTx/>
              <a:buBlip>
                <a:blip r:embed="rId2"/>
              </a:buBlip>
              <a:defRPr sz="3598"/>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766010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40" y="1212850"/>
            <a:ext cx="11889564" cy="2059025"/>
          </a:xfrm>
        </p:spPr>
        <p:txBody>
          <a:bodyPr/>
          <a:lstStyle>
            <a:lvl1pPr marL="0" indent="0">
              <a:buNone/>
              <a:defRPr>
                <a:gradFill>
                  <a:gsLst>
                    <a:gs pos="2920">
                      <a:schemeClr val="tx2"/>
                    </a:gs>
                    <a:gs pos="39000">
                      <a:schemeClr val="tx2"/>
                    </a:gs>
                  </a:gsLst>
                  <a:lin ang="5400000" scaled="0"/>
                </a:gradFill>
              </a:defRPr>
            </a:lvl1pPr>
            <a:lvl2pPr marL="28563" indent="0">
              <a:buNone/>
              <a:defRPr sz="1999"/>
            </a:lvl2pPr>
            <a:lvl3pPr marL="223750" indent="0">
              <a:buNone/>
              <a:defRPr sz="1999"/>
            </a:lvl3pPr>
            <a:lvl4pPr marL="476062" indent="0">
              <a:buNone/>
              <a:defRPr sz="1799"/>
            </a:lvl4pPr>
            <a:lvl5pPr marL="739482"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5965508"/>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40" y="1212850"/>
            <a:ext cx="11889564" cy="2059025"/>
          </a:xfrm>
        </p:spPr>
        <p:txBody>
          <a:bodyPr/>
          <a:lstStyle>
            <a:lvl1pPr marL="0" indent="0">
              <a:buNone/>
              <a:defRPr/>
            </a:lvl1pPr>
            <a:lvl2pPr marL="28563" indent="0">
              <a:buNone/>
              <a:defRPr sz="1999"/>
            </a:lvl2pPr>
            <a:lvl3pPr marL="223750" indent="0">
              <a:buNone/>
              <a:defRPr sz="1999"/>
            </a:lvl3pPr>
            <a:lvl4pPr marL="476062" indent="0">
              <a:buNone/>
              <a:defRPr sz="1799"/>
            </a:lvl4pPr>
            <a:lvl5pPr marL="739482"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9132150"/>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1187040"/>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765354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336231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568455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03937591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Color Block Header&amp; Sub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2478" y="27565"/>
            <a:ext cx="3097489" cy="2805906"/>
          </a:xfrm>
          <a:prstGeom prst="rect">
            <a:avLst/>
          </a:prstGeom>
        </p:spPr>
        <p:txBody>
          <a:bodyPr anchor="b" anchorCtr="0">
            <a:noAutofit/>
          </a:bodyPr>
          <a:lstStyle>
            <a:lvl1pPr marL="0" indent="0">
              <a:lnSpc>
                <a:spcPts val="3876"/>
              </a:lnSpc>
              <a:spcBef>
                <a:spcPts val="0"/>
              </a:spcBef>
              <a:buNone/>
              <a:defRPr sz="3672" b="0" cap="none" baseline="0">
                <a:gradFill>
                  <a:gsLst>
                    <a:gs pos="100000">
                      <a:schemeClr val="bg1"/>
                    </a:gs>
                    <a:gs pos="0">
                      <a:schemeClr val="bg1"/>
                    </a:gs>
                  </a:gsLst>
                  <a:lin ang="5400000" scaled="0"/>
                </a:gradFill>
                <a:latin typeface="Segoe UI Light" pitchFamily="34" charset="0"/>
              </a:defRPr>
            </a:lvl1pPr>
            <a:lvl2pPr marL="620069" indent="0">
              <a:buNone/>
              <a:defRPr sz="2747" b="1"/>
            </a:lvl2pPr>
            <a:lvl3pPr marL="1240137" indent="0">
              <a:buNone/>
              <a:defRPr sz="2442" b="1"/>
            </a:lvl3pPr>
            <a:lvl4pPr marL="1860206" indent="0">
              <a:buNone/>
              <a:defRPr sz="2136" b="1"/>
            </a:lvl4pPr>
            <a:lvl5pPr marL="2480274" indent="0">
              <a:buNone/>
              <a:defRPr sz="2136" b="1"/>
            </a:lvl5pPr>
            <a:lvl6pPr marL="3100344" indent="0">
              <a:buNone/>
              <a:defRPr sz="2136" b="1"/>
            </a:lvl6pPr>
            <a:lvl7pPr marL="3720412" indent="0">
              <a:buNone/>
              <a:defRPr sz="2136" b="1"/>
            </a:lvl7pPr>
            <a:lvl8pPr marL="4340480" indent="0">
              <a:buNone/>
              <a:defRPr sz="2136" b="1"/>
            </a:lvl8pPr>
            <a:lvl9pPr marL="4960549" indent="0">
              <a:buNone/>
              <a:defRPr sz="2136" b="1"/>
            </a:lvl9pPr>
          </a:lstStyle>
          <a:p>
            <a:pPr lvl="0"/>
            <a:r>
              <a:rPr lang="en-US" dirty="0" smtClean="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9160" y="6221788"/>
            <a:ext cx="2208564" cy="764735"/>
          </a:xfrm>
          <a:prstGeom prst="rect">
            <a:avLst/>
          </a:prstGeom>
        </p:spPr>
      </p:pic>
      <p:sp>
        <p:nvSpPr>
          <p:cNvPr id="8" name="Picture Placeholder 4"/>
          <p:cNvSpPr>
            <a:spLocks noGrp="1"/>
          </p:cNvSpPr>
          <p:nvPr>
            <p:ph type="pic" sz="quarter" idx="11"/>
          </p:nvPr>
        </p:nvSpPr>
        <p:spPr>
          <a:xfrm>
            <a:off x="3968399" y="1054035"/>
            <a:ext cx="8153844" cy="4957693"/>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2244">
                <a:solidFill>
                  <a:schemeClr val="bg2"/>
                </a:solidFill>
                <a:latin typeface="+mn-lt"/>
                <a:ea typeface="Segoe UI" pitchFamily="34" charset="0"/>
                <a:cs typeface="Segoe UI" pitchFamily="34" charset="0"/>
              </a:defRPr>
            </a:lvl1pPr>
          </a:lstStyle>
          <a:p>
            <a:pPr marL="0" lvl="0" algn="ctr" defTabSz="932290" fontAlgn="base">
              <a:spcBef>
                <a:spcPct val="0"/>
              </a:spcBef>
              <a:spcAft>
                <a:spcPct val="0"/>
              </a:spcAft>
            </a:pPr>
            <a:endParaRPr lang="en-US" dirty="0"/>
          </a:p>
        </p:txBody>
      </p:sp>
      <p:sp>
        <p:nvSpPr>
          <p:cNvPr id="9" name="Text Placeholder 6"/>
          <p:cNvSpPr>
            <a:spLocks noGrp="1"/>
          </p:cNvSpPr>
          <p:nvPr>
            <p:ph type="body" sz="quarter" idx="10"/>
          </p:nvPr>
        </p:nvSpPr>
        <p:spPr>
          <a:xfrm>
            <a:off x="543752" y="3114884"/>
            <a:ext cx="3097489" cy="3646492"/>
          </a:xfrm>
        </p:spPr>
        <p:txBody>
          <a:bodyPr/>
          <a:lstStyle>
            <a:lvl1pPr marL="0" indent="0">
              <a:lnSpc>
                <a:spcPct val="100000"/>
              </a:lnSpc>
              <a:spcBef>
                <a:spcPts val="0"/>
              </a:spcBef>
              <a:spcAft>
                <a:spcPts val="1224"/>
              </a:spcAft>
              <a:buNone/>
              <a:defRPr sz="1836"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24"/>
              </a:spcAft>
              <a:buNone/>
              <a:defRPr sz="1224"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7253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935790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74159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232082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8392547"/>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574576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8410813"/>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0006410"/>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5636387"/>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113826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7568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theme" Target="../theme/theme3.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image" Target="../media/image1.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theme" Target="../theme/theme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409482498"/>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4960115"/>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 id="2147484335" r:id="rId28"/>
    <p:sldLayoutId id="2147484336" r:id="rId29"/>
    <p:sldLayoutId id="2147484337" r:id="rId30"/>
    <p:sldLayoutId id="2147484338" r:id="rId31"/>
    <p:sldLayoutId id="2147484339" r:id="rId32"/>
    <p:sldLayoutId id="2147484340" r:id="rId33"/>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solidFill>
            <a:schemeClr val="tx1"/>
          </a:soli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605561193"/>
      </p:ext>
    </p:extLst>
  </p:cSld>
  <p:clrMap bg1="dk1" tx1="lt1" bg2="dk2" tx2="lt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 id="2147484368"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5.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hemeOverride" Target="../theme/themeOverride7.xml"/><Relationship Id="rId6" Type="http://schemas.openxmlformats.org/officeDocument/2006/relationships/hyperlink" Target="http://go.microsoft.com/fwlink/p/?LinkId=401277" TargetMode="External"/><Relationship Id="rId5" Type="http://schemas.openxmlformats.org/officeDocument/2006/relationships/hyperlink" Target="http://trust.office365.com/"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themeOverride" Target="../theme/themeOverride8.xml"/><Relationship Id="rId6" Type="http://schemas.openxmlformats.org/officeDocument/2006/relationships/hyperlink" Target="http://www.microsoft.com/online/legal/v2/?docid=24&amp;langid=en-us" TargetMode="External"/><Relationship Id="rId5" Type="http://schemas.openxmlformats.org/officeDocument/2006/relationships/hyperlink" Target="http://trust.office365.com/"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5.xml"/><Relationship Id="rId1" Type="http://schemas.openxmlformats.org/officeDocument/2006/relationships/themeOverride" Target="../theme/themeOverride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hemeOverride" Target="../theme/themeOverride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5.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hyperlink" Target="http://disa.mil/News/PressResources/2015/Commercial-Cloud-Service" TargetMode="External"/><Relationship Id="rId2" Type="http://schemas.openxmlformats.org/officeDocument/2006/relationships/notesSlide" Target="../notesSlides/notesSlide20.xml"/><Relationship Id="rId1" Type="http://schemas.openxmlformats.org/officeDocument/2006/relationships/slideLayout" Target="../slideLayouts/slideLayout89.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2.xml"/><Relationship Id="rId5" Type="http://schemas.openxmlformats.org/officeDocument/2006/relationships/hyperlink" Target="http://www.tgdaily.com/enterprise/100136-microsoft-gains-eu-security-approval"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5.xml"/><Relationship Id="rId1" Type="http://schemas.openxmlformats.org/officeDocument/2006/relationships/themeOverride" Target="../theme/themeOverride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5.xml"/><Relationship Id="rId1" Type="http://schemas.openxmlformats.org/officeDocument/2006/relationships/themeOverride" Target="../theme/themeOverride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4.png"/><Relationship Id="rId2" Type="http://schemas.openxmlformats.org/officeDocument/2006/relationships/slideLayout" Target="../slideLayouts/slideLayout75.xml"/><Relationship Id="rId1" Type="http://schemas.openxmlformats.org/officeDocument/2006/relationships/themeOverride" Target="../theme/themeOverride14.xml"/><Relationship Id="rId6" Type="http://schemas.openxmlformats.org/officeDocument/2006/relationships/image" Target="../media/image33.png"/><Relationship Id="rId5" Type="http://schemas.openxmlformats.org/officeDocument/2006/relationships/image" Target="../media/image15.jp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5.xml"/><Relationship Id="rId1" Type="http://schemas.openxmlformats.org/officeDocument/2006/relationships/themeOverride" Target="../theme/themeOverride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5.xml"/><Relationship Id="rId1" Type="http://schemas.openxmlformats.org/officeDocument/2006/relationships/themeOverride" Target="../theme/themeOverr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8.png"/><Relationship Id="rId2" Type="http://schemas.openxmlformats.org/officeDocument/2006/relationships/slideLayout" Target="../slideLayouts/slideLayout75.xml"/><Relationship Id="rId1" Type="http://schemas.openxmlformats.org/officeDocument/2006/relationships/themeOverride" Target="../theme/themeOverride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5.xml"/><Relationship Id="rId1" Type="http://schemas.openxmlformats.org/officeDocument/2006/relationships/themeOverride" Target="../theme/themeOverride18.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5.xml"/><Relationship Id="rId1" Type="http://schemas.openxmlformats.org/officeDocument/2006/relationships/themeOverride" Target="../theme/themeOverride19.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g"/><Relationship Id="rId17" Type="http://schemas.openxmlformats.org/officeDocument/2006/relationships/image" Target="../media/image56.png"/><Relationship Id="rId2" Type="http://schemas.openxmlformats.org/officeDocument/2006/relationships/notesSlide" Target="../notesSlides/notesSlide31.xml"/><Relationship Id="rId16" Type="http://schemas.openxmlformats.org/officeDocument/2006/relationships/image" Target="../media/image55.png"/><Relationship Id="rId1" Type="http://schemas.openxmlformats.org/officeDocument/2006/relationships/slideLayout" Target="../slideLayouts/slideLayout75.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jpg"/><Relationship Id="rId19" Type="http://schemas.openxmlformats.org/officeDocument/2006/relationships/image" Target="../media/image58.pn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jpg"/><Relationship Id="rId3" Type="http://schemas.openxmlformats.org/officeDocument/2006/relationships/image" Target="../media/image59.jpeg"/><Relationship Id="rId7" Type="http://schemas.openxmlformats.org/officeDocument/2006/relationships/image" Target="../media/image62.png"/><Relationship Id="rId12"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image" Target="../media/image61.jpg"/><Relationship Id="rId11" Type="http://schemas.openxmlformats.org/officeDocument/2006/relationships/image" Target="../media/image66.PNG"/><Relationship Id="rId5" Type="http://schemas.openxmlformats.org/officeDocument/2006/relationships/image" Target="../media/image49.jpg"/><Relationship Id="rId10" Type="http://schemas.openxmlformats.org/officeDocument/2006/relationships/image" Target="../media/image65.jpg"/><Relationship Id="rId4" Type="http://schemas.openxmlformats.org/officeDocument/2006/relationships/image" Target="../media/image60.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3.xml"/><Relationship Id="rId7" Type="http://schemas.openxmlformats.org/officeDocument/2006/relationships/image" Target="../media/image7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9.jpeg"/><Relationship Id="rId5" Type="http://schemas.openxmlformats.org/officeDocument/2006/relationships/notesSlide" Target="../notesSlides/notesSlide34.xml"/><Relationship Id="rId4"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8" Type="http://schemas.openxmlformats.org/officeDocument/2006/relationships/hyperlink" Target="http://blogs.office.com/2015/04/21/announcing-the-new-office-365-management-activity-api-for-security-and-compliance-monitoring/" TargetMode="External"/><Relationship Id="rId3" Type="http://schemas.openxmlformats.org/officeDocument/2006/relationships/hyperlink" Target="http://trust.office365.com/" TargetMode="External"/><Relationship Id="rId7" Type="http://schemas.openxmlformats.org/officeDocument/2006/relationships/hyperlink" Target="http://blogs.office.com/2015/04/21/announcing-customer-lockbox-for-office-365/" TargetMode="External"/><Relationship Id="rId12"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5.xml"/><Relationship Id="rId6" Type="http://schemas.openxmlformats.org/officeDocument/2006/relationships/hyperlink" Target="http://blogs.office.com/2015/04/21/enhancing-transparency-and-control-for-office-365-customers/" TargetMode="External"/><Relationship Id="rId11" Type="http://schemas.openxmlformats.org/officeDocument/2006/relationships/hyperlink" Target="http://www.microsoft.com/about/corporatecitizenship/en-us/reporting/transparency/" TargetMode="External"/><Relationship Id="rId5" Type="http://schemas.openxmlformats.org/officeDocument/2006/relationships/hyperlink" Target="http://blogs.microsoft.com/blog/2015/04/21/enabling-greater-transparency-and-control/" TargetMode="External"/><Relationship Id="rId10" Type="http://schemas.openxmlformats.org/officeDocument/2006/relationships/hyperlink" Target="http://aka.ms/customercontrols" TargetMode="External"/><Relationship Id="rId4" Type="http://schemas.openxmlformats.org/officeDocument/2006/relationships/hyperlink" Target="http://blogs.office.com/" TargetMode="External"/><Relationship Id="rId9" Type="http://schemas.openxmlformats.org/officeDocument/2006/relationships/hyperlink" Target="http://aka.ms/securitywhitepape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aka.ms/fitc"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8.png"/><Relationship Id="rId4" Type="http://schemas.openxmlformats.org/officeDocument/2006/relationships/hyperlink" Target="http://aka.ms/fitc4wp"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09.xml"/><Relationship Id="rId5" Type="http://schemas.openxmlformats.org/officeDocument/2006/relationships/image" Target="../media/image81.png"/><Relationship Id="rId4" Type="http://schemas.openxmlformats.org/officeDocument/2006/relationships/hyperlink" Target="http://myignite.microsoft.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jpg"/><Relationship Id="rId2" Type="http://schemas.openxmlformats.org/officeDocument/2006/relationships/slideLayout" Target="../slideLayouts/slideLayout75.xml"/><Relationship Id="rId1" Type="http://schemas.openxmlformats.org/officeDocument/2006/relationships/themeOverride" Target="../theme/themeOverride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hemeOverride" Target="../theme/themeOverride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hemeOverride" Target="../theme/themeOverride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7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txBox="1">
            <a:spLocks/>
          </p:cNvSpPr>
          <p:nvPr/>
        </p:nvSpPr>
        <p:spPr>
          <a:xfrm>
            <a:off x="519112" y="228600"/>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r>
              <a:rPr sz="5097">
                <a:solidFill>
                  <a:srgbClr val="212F61"/>
                </a:solidFill>
                <a:ea typeface="Segoe UI" panose="020B0502040204020203" pitchFamily="34" charset="0"/>
              </a:rPr>
              <a:t>Specific control</a:t>
            </a:r>
            <a:endParaRPr sz="5097">
              <a:solidFill>
                <a:srgbClr val="212F61"/>
              </a:solidFill>
              <a:ea typeface="Segoe UI" panose="020B0502040204020203" pitchFamily="34" charset="0"/>
            </a:endParaRPr>
          </a:p>
        </p:txBody>
      </p:sp>
      <p:pic>
        <p:nvPicPr>
          <p:cNvPr id="2" name="Picture 1"/>
          <p:cNvPicPr>
            <a:picLocks noChangeAspect="1"/>
          </p:cNvPicPr>
          <p:nvPr/>
        </p:nvPicPr>
        <p:blipFill>
          <a:blip r:embed="rId4"/>
          <a:stretch>
            <a:fillRect/>
          </a:stretch>
        </p:blipFill>
        <p:spPr>
          <a:xfrm>
            <a:off x="1265237" y="1973262"/>
            <a:ext cx="8267700" cy="3200400"/>
          </a:xfrm>
          <a:prstGeom prst="rect">
            <a:avLst/>
          </a:prstGeom>
        </p:spPr>
      </p:pic>
      <p:pic>
        <p:nvPicPr>
          <p:cNvPr id="5" name="Picture 4"/>
          <p:cNvPicPr>
            <a:picLocks noChangeAspect="1"/>
          </p:cNvPicPr>
          <p:nvPr/>
        </p:nvPicPr>
        <p:blipFill>
          <a:blip r:embed="rId5"/>
          <a:stretch>
            <a:fillRect/>
          </a:stretch>
        </p:blipFill>
        <p:spPr>
          <a:xfrm>
            <a:off x="2193924" y="2811462"/>
            <a:ext cx="8048625" cy="3590925"/>
          </a:xfrm>
          <a:prstGeom prst="rect">
            <a:avLst/>
          </a:prstGeom>
        </p:spPr>
      </p:pic>
    </p:spTree>
    <p:extLst>
      <p:ext uri="{BB962C8B-B14F-4D97-AF65-F5344CB8AC3E}">
        <p14:creationId xmlns:p14="http://schemas.microsoft.com/office/powerpoint/2010/main" val="31585194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Controls based on NIST</a:t>
            </a:r>
            <a:endParaRPr sz="5097">
              <a:gradFill>
                <a:gsLst>
                  <a:gs pos="1250">
                    <a:srgbClr val="212F61"/>
                  </a:gs>
                  <a:gs pos="100000">
                    <a:srgbClr val="212F61"/>
                  </a:gs>
                </a:gsLst>
                <a:lin ang="5400000" scaled="0"/>
              </a:gradFill>
              <a:ea typeface="Segoe UI" panose="020B0502040204020203" pitchFamily="34" charset="0"/>
            </a:endParaRPr>
          </a:p>
        </p:txBody>
      </p:sp>
      <p:sp>
        <p:nvSpPr>
          <p:cNvPr id="4" name="Rectangle 3"/>
          <p:cNvSpPr/>
          <p:nvPr/>
        </p:nvSpPr>
        <p:spPr>
          <a:xfrm>
            <a:off x="499789" y="1363662"/>
            <a:ext cx="11299653" cy="1960248"/>
          </a:xfrm>
          <a:prstGeom prst="rect">
            <a:avLst/>
          </a:prstGeom>
        </p:spPr>
        <p:txBody>
          <a:bodyPr wrap="square" lIns="89629" tIns="44815" rIns="89629" bIns="44815">
            <a:spAutoFit/>
          </a:bodyPr>
          <a:lstStyle/>
          <a:p>
            <a:pPr marL="457200" indent="-457200" defTabSz="914363">
              <a:lnSpc>
                <a:spcPct val="150000"/>
              </a:lnSpc>
              <a:buFont typeface="Arial" panose="020B0604020202020204" pitchFamily="34" charset="0"/>
              <a:buChar char="•"/>
              <a:defRPr/>
            </a:pPr>
            <a:r>
              <a:rPr lang="en-US" sz="2700" kern="0" dirty="0">
                <a:solidFill>
                  <a:srgbClr val="212F61"/>
                </a:solidFill>
                <a:latin typeface="Segoe UI Light"/>
              </a:rPr>
              <a:t>B</a:t>
            </a:r>
            <a:r>
              <a:rPr lang="en-US" sz="2700" kern="0" dirty="0" smtClean="0">
                <a:solidFill>
                  <a:srgbClr val="212F61"/>
                </a:solidFill>
                <a:latin typeface="Segoe UI Light"/>
              </a:rPr>
              <a:t>ased on </a:t>
            </a:r>
            <a:r>
              <a:rPr lang="en-US" sz="2700" b="1" kern="0" dirty="0" smtClean="0">
                <a:solidFill>
                  <a:srgbClr val="212F61"/>
                </a:solidFill>
                <a:latin typeface="Segoe UI Light"/>
              </a:rPr>
              <a:t>NIST Special Publication 800-53 </a:t>
            </a:r>
          </a:p>
          <a:p>
            <a:pPr marL="457200" indent="-457200" defTabSz="914363">
              <a:lnSpc>
                <a:spcPct val="150000"/>
              </a:lnSpc>
              <a:buFont typeface="Arial" panose="020B0604020202020204" pitchFamily="34" charset="0"/>
              <a:buChar char="•"/>
              <a:defRPr/>
            </a:pPr>
            <a:r>
              <a:rPr lang="en-US" sz="2700" kern="0" dirty="0" smtClean="0">
                <a:solidFill>
                  <a:srgbClr val="212F61"/>
                </a:solidFill>
                <a:latin typeface="Segoe UI Light"/>
              </a:rPr>
              <a:t>Internationally recognized security and privacy controls</a:t>
            </a:r>
          </a:p>
          <a:p>
            <a:pPr marL="457200" indent="-457200" defTabSz="914363">
              <a:lnSpc>
                <a:spcPct val="150000"/>
              </a:lnSpc>
              <a:buFont typeface="Arial" panose="020B0604020202020204" pitchFamily="34" charset="0"/>
              <a:buChar char="•"/>
              <a:defRPr/>
            </a:pPr>
            <a:r>
              <a:rPr lang="en-US" sz="2700" kern="0" dirty="0" smtClean="0">
                <a:solidFill>
                  <a:srgbClr val="212F61"/>
                </a:solidFill>
                <a:latin typeface="Segoe UI Light"/>
              </a:rPr>
              <a:t>Specific and adaptable</a:t>
            </a:r>
          </a:p>
        </p:txBody>
      </p:sp>
      <p:pic>
        <p:nvPicPr>
          <p:cNvPr id="7" name="Picture 6"/>
          <p:cNvPicPr/>
          <p:nvPr/>
        </p:nvPicPr>
        <p:blipFill>
          <a:blip r:embed="rId4"/>
          <a:stretch>
            <a:fillRect/>
          </a:stretch>
        </p:blipFill>
        <p:spPr>
          <a:xfrm>
            <a:off x="1493837" y="3954462"/>
            <a:ext cx="8839200" cy="2228850"/>
          </a:xfrm>
          <a:prstGeom prst="rect">
            <a:avLst/>
          </a:prstGeom>
          <a:ln>
            <a:solidFill>
              <a:schemeClr val="accent1"/>
            </a:solidFill>
          </a:ln>
        </p:spPr>
      </p:pic>
      <p:sp>
        <p:nvSpPr>
          <p:cNvPr id="2" name="TextBox 1"/>
          <p:cNvSpPr txBox="1"/>
          <p:nvPr/>
        </p:nvSpPr>
        <p:spPr>
          <a:xfrm>
            <a:off x="519112" y="3397143"/>
            <a:ext cx="157158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212F61"/>
                </a:solidFill>
              </a:rPr>
              <a:t>Example:</a:t>
            </a:r>
          </a:p>
        </p:txBody>
      </p:sp>
    </p:spTree>
    <p:extLst>
      <p:ext uri="{BB962C8B-B14F-4D97-AF65-F5344CB8AC3E}">
        <p14:creationId xmlns:p14="http://schemas.microsoft.com/office/powerpoint/2010/main" val="213980329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Mapping to other standards</a:t>
            </a:r>
            <a:endParaRPr sz="5097" b="1">
              <a:gradFill>
                <a:gsLst>
                  <a:gs pos="1250">
                    <a:srgbClr val="212F61"/>
                  </a:gs>
                  <a:gs pos="100000">
                    <a:srgbClr val="212F61"/>
                  </a:gs>
                </a:gsLst>
                <a:lin ang="5400000" scaled="0"/>
              </a:gradFill>
              <a:ea typeface="Segoe UI" panose="020B0502040204020203" pitchFamily="34" charset="0"/>
            </a:endParaRPr>
          </a:p>
        </p:txBody>
      </p:sp>
      <p:sp>
        <p:nvSpPr>
          <p:cNvPr id="4" name="Rectangle 3"/>
          <p:cNvSpPr/>
          <p:nvPr/>
        </p:nvSpPr>
        <p:spPr>
          <a:xfrm>
            <a:off x="509250" y="1211262"/>
            <a:ext cx="11299653" cy="1337000"/>
          </a:xfrm>
          <a:prstGeom prst="rect">
            <a:avLst/>
          </a:prstGeom>
        </p:spPr>
        <p:txBody>
          <a:bodyPr wrap="square" lIns="89629" tIns="44815" rIns="89629" bIns="44815">
            <a:spAutoFit/>
          </a:bodyPr>
          <a:lstStyle/>
          <a:p>
            <a:pPr marL="457200" indent="-457200" defTabSz="914363">
              <a:lnSpc>
                <a:spcPct val="150000"/>
              </a:lnSpc>
              <a:buFont typeface="Arial" panose="020B0604020202020204" pitchFamily="34" charset="0"/>
              <a:buChar char="•"/>
              <a:defRPr/>
            </a:pPr>
            <a:r>
              <a:rPr lang="en-US" sz="2700" kern="0" dirty="0" smtClean="0">
                <a:solidFill>
                  <a:srgbClr val="212F61"/>
                </a:solidFill>
                <a:latin typeface="Segoe UI Light"/>
              </a:rPr>
              <a:t>NIST provides a mapping to ISO27001</a:t>
            </a:r>
          </a:p>
          <a:p>
            <a:pPr marL="457200" indent="-457200" defTabSz="914363">
              <a:lnSpc>
                <a:spcPct val="150000"/>
              </a:lnSpc>
              <a:buFont typeface="Arial" panose="020B0604020202020204" pitchFamily="34" charset="0"/>
              <a:buChar char="•"/>
              <a:defRPr/>
            </a:pPr>
            <a:r>
              <a:rPr lang="en-US" sz="2700" kern="0" dirty="0" smtClean="0">
                <a:solidFill>
                  <a:srgbClr val="212F61"/>
                </a:solidFill>
                <a:latin typeface="Segoe UI Light"/>
              </a:rPr>
              <a:t>We map other standards like SOC 1, SOC 2 and EU Model Clauses</a:t>
            </a:r>
            <a:endParaRPr lang="en-US" sz="3900" kern="0" dirty="0">
              <a:solidFill>
                <a:srgbClr val="212F61"/>
              </a:solidFill>
            </a:endParaRPr>
          </a:p>
        </p:txBody>
      </p:sp>
      <p:pic>
        <p:nvPicPr>
          <p:cNvPr id="5" name="Picture 4"/>
          <p:cNvPicPr/>
          <p:nvPr/>
        </p:nvPicPr>
        <p:blipFill>
          <a:blip r:embed="rId4"/>
          <a:stretch>
            <a:fillRect/>
          </a:stretch>
        </p:blipFill>
        <p:spPr>
          <a:xfrm>
            <a:off x="1664493" y="2963862"/>
            <a:ext cx="8858250" cy="3162300"/>
          </a:xfrm>
          <a:prstGeom prst="rect">
            <a:avLst/>
          </a:prstGeom>
        </p:spPr>
      </p:pic>
    </p:spTree>
    <p:extLst>
      <p:ext uri="{BB962C8B-B14F-4D97-AF65-F5344CB8AC3E}">
        <p14:creationId xmlns:p14="http://schemas.microsoft.com/office/powerpoint/2010/main" val="3589788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3851" y="946670"/>
            <a:ext cx="5599749" cy="1664186"/>
          </a:xfrm>
          <a:prstGeom prst="rect">
            <a:avLst/>
          </a:prstGeom>
          <a:noFill/>
        </p:spPr>
        <p:txBody>
          <a:bodyPr vert="horz" wrap="square" lIns="143407" tIns="89629" rIns="143407" bIns="89629"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z="4400">
                <a:solidFill>
                  <a:srgbClr val="FFFFFF"/>
                </a:solidFill>
              </a:rPr>
              <a:t>Why Compliance?</a:t>
            </a:r>
            <a:endParaRPr sz="1800">
              <a:solidFill>
                <a:srgbClr val="FFFFFF"/>
              </a:solidFill>
            </a:endParaRPr>
          </a:p>
        </p:txBody>
      </p:sp>
      <p:sp>
        <p:nvSpPr>
          <p:cNvPr id="5" name="Rectangle 4"/>
          <p:cNvSpPr/>
          <p:nvPr/>
        </p:nvSpPr>
        <p:spPr>
          <a:xfrm>
            <a:off x="481184" y="2754459"/>
            <a:ext cx="7200077" cy="3783824"/>
          </a:xfrm>
          <a:prstGeom prst="rect">
            <a:avLst/>
          </a:prstGeom>
        </p:spPr>
        <p:txBody>
          <a:bodyPr wrap="square" lIns="89629" tIns="44815" rIns="89629" bIns="44815">
            <a:spAutoFit/>
          </a:bodyPr>
          <a:lstStyle/>
          <a:p>
            <a:pPr defTabSz="914363">
              <a:lnSpc>
                <a:spcPct val="150000"/>
              </a:lnSpc>
              <a:defRPr/>
            </a:pPr>
            <a:r>
              <a:rPr lang="en-US" sz="2700" kern="0" dirty="0" smtClean="0">
                <a:solidFill>
                  <a:srgbClr val="FFFFFF"/>
                </a:solidFill>
                <a:latin typeface="Segoe UI Light"/>
              </a:rPr>
              <a:t>Independent verification</a:t>
            </a:r>
          </a:p>
          <a:p>
            <a:pPr defTabSz="914363">
              <a:lnSpc>
                <a:spcPct val="150000"/>
              </a:lnSpc>
              <a:defRPr/>
            </a:pPr>
            <a:r>
              <a:rPr lang="en-US" sz="2700" kern="0" dirty="0" smtClean="0">
                <a:solidFill>
                  <a:srgbClr val="FFFFFF"/>
                </a:solidFill>
                <a:latin typeface="Segoe UI Light"/>
              </a:rPr>
              <a:t>Regulatory compliance</a:t>
            </a:r>
          </a:p>
          <a:p>
            <a:pPr defTabSz="914363">
              <a:lnSpc>
                <a:spcPct val="150000"/>
              </a:lnSpc>
              <a:defRPr/>
            </a:pPr>
            <a:r>
              <a:rPr lang="en-US" sz="2700" kern="0" dirty="0" smtClean="0">
                <a:solidFill>
                  <a:srgbClr val="FFFFFF"/>
                </a:solidFill>
                <a:latin typeface="Segoe UI Light"/>
              </a:rPr>
              <a:t>Increased control through compliance</a:t>
            </a:r>
          </a:p>
          <a:p>
            <a:pPr defTabSz="914363">
              <a:lnSpc>
                <a:spcPct val="150000"/>
              </a:lnSpc>
              <a:defRPr/>
            </a:pPr>
            <a:r>
              <a:rPr lang="en-US" sz="2700" b="1" kern="0" dirty="0" smtClean="0">
                <a:solidFill>
                  <a:srgbClr val="FFFFFF"/>
                </a:solidFill>
                <a:latin typeface="Segoe UI Light"/>
              </a:rPr>
              <a:t>Reduction in risk</a:t>
            </a:r>
          </a:p>
          <a:p>
            <a:pPr defTabSz="914363">
              <a:defRPr/>
            </a:pPr>
            <a:endParaRPr lang="en-US" sz="3900" kern="0" dirty="0" smtClean="0">
              <a:solidFill>
                <a:srgbClr val="FFFFFF"/>
              </a:solidFill>
            </a:endParaRPr>
          </a:p>
          <a:p>
            <a:pPr defTabSz="914363">
              <a:defRPr/>
            </a:pPr>
            <a:endParaRPr lang="en-US" sz="3900" kern="0" dirty="0" smtClean="0">
              <a:solidFill>
                <a:srgbClr val="FFFFFF"/>
              </a:solidFill>
            </a:endParaRPr>
          </a:p>
        </p:txBody>
      </p:sp>
      <p:sp>
        <p:nvSpPr>
          <p:cNvPr id="6" name="Oval 5"/>
          <p:cNvSpPr/>
          <p:nvPr/>
        </p:nvSpPr>
        <p:spPr bwMode="auto">
          <a:xfrm>
            <a:off x="7653069" y="1942799"/>
            <a:ext cx="3273358" cy="3273358"/>
          </a:xfrm>
          <a:prstGeom prst="ellips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defRPr/>
            </a:pPr>
            <a:endParaRPr lang="en-US" sz="2200" kern="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4" descr="\\MAGNUM\Projects\Microsoft\Cloud Power FY12\Design\ICONS_PNG\Check_mark.png"/>
          <p:cNvPicPr>
            <a:picLocks noChangeAspect="1" noChangeArrowheads="1"/>
          </p:cNvPicPr>
          <p:nvPr/>
        </p:nvPicPr>
        <p:blipFill>
          <a:blip r:embed="rId3" cstate="print">
            <a:lum bright="100000"/>
          </a:blip>
          <a:srcRect/>
          <a:stretch>
            <a:fillRect/>
          </a:stretch>
        </p:blipFill>
        <p:spPr bwMode="auto">
          <a:xfrm>
            <a:off x="8136034" y="2425764"/>
            <a:ext cx="2307427" cy="2307427"/>
          </a:xfrm>
          <a:prstGeom prst="rect">
            <a:avLst/>
          </a:prstGeom>
          <a:noFill/>
        </p:spPr>
      </p:pic>
    </p:spTree>
    <p:extLst>
      <p:ext uri="{BB962C8B-B14F-4D97-AF65-F5344CB8AC3E}">
        <p14:creationId xmlns:p14="http://schemas.microsoft.com/office/powerpoint/2010/main" val="324459564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787400" y="1302726"/>
            <a:ext cx="10880725" cy="784284"/>
          </a:xfrm>
          <a:prstGeom prst="rect">
            <a:avLst/>
          </a:prstGeom>
        </p:spPr>
        <p:txBody>
          <a:bodyPr vert="horz" lIns="0" tIns="0" rIns="0" bIns="0" rtlCol="0">
            <a:noAutofit/>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739" lvl="1" indent="0">
              <a:lnSpc>
                <a:spcPct val="100000"/>
              </a:lnSpc>
              <a:spcBef>
                <a:spcPts val="0"/>
              </a:spcBef>
              <a:buFont typeface="Wingdings" pitchFamily="2" charset="2"/>
              <a:buNone/>
              <a:defRPr/>
            </a:pPr>
            <a:r>
              <a:rPr lang="en-US" sz="2800" dirty="0" smtClean="0">
                <a:solidFill>
                  <a:srgbClr val="212F61"/>
                </a:solidFill>
                <a:cs typeface="Segoe UI Light" panose="020B0502040204020203" pitchFamily="34" charset="0"/>
              </a:rPr>
              <a:t>Organizations face risk every day.</a:t>
            </a:r>
          </a:p>
          <a:p>
            <a:pPr marL="214739" lvl="1" indent="0">
              <a:lnSpc>
                <a:spcPct val="100000"/>
              </a:lnSpc>
              <a:spcBef>
                <a:spcPts val="0"/>
              </a:spcBef>
              <a:buFont typeface="Wingdings" pitchFamily="2" charset="2"/>
              <a:buNone/>
              <a:defRPr/>
            </a:pPr>
            <a:endParaRPr lang="en-US" sz="2800" dirty="0" smtClean="0">
              <a:solidFill>
                <a:srgbClr val="212F61"/>
              </a:solidFill>
              <a:cs typeface="Segoe UI Light" panose="020B0502040204020203" pitchFamily="34" charset="0"/>
            </a:endParaRPr>
          </a:p>
          <a:p>
            <a:pPr marL="214739" lvl="1" indent="0">
              <a:lnSpc>
                <a:spcPct val="100000"/>
              </a:lnSpc>
              <a:spcBef>
                <a:spcPts val="0"/>
              </a:spcBef>
              <a:buFont typeface="Wingdings" pitchFamily="2" charset="2"/>
              <a:buNone/>
              <a:defRPr/>
            </a:pPr>
            <a:r>
              <a:rPr lang="en-US" sz="2800" dirty="0" smtClean="0">
                <a:solidFill>
                  <a:srgbClr val="212F61"/>
                </a:solidFill>
                <a:cs typeface="Segoe UI Light" panose="020B0502040204020203" pitchFamily="34" charset="0"/>
              </a:rPr>
              <a:t>What can you do about a risk?</a:t>
            </a:r>
          </a:p>
          <a:p>
            <a:pPr marL="214739" lvl="1" indent="0">
              <a:lnSpc>
                <a:spcPct val="100000"/>
              </a:lnSpc>
              <a:spcBef>
                <a:spcPts val="0"/>
              </a:spcBef>
              <a:buFont typeface="Wingdings" pitchFamily="2" charset="2"/>
              <a:buNone/>
              <a:defRPr/>
            </a:pPr>
            <a:endParaRPr lang="en-US" sz="2800" dirty="0">
              <a:solidFill>
                <a:srgbClr val="212F61"/>
              </a:solidFill>
              <a:cs typeface="Segoe UI Light" panose="020B0502040204020203" pitchFamily="34" charset="0"/>
            </a:endParaRPr>
          </a:p>
          <a:p>
            <a:pPr marL="557639" lvl="1" indent="-342900">
              <a:lnSpc>
                <a:spcPct val="100000"/>
              </a:lnSpc>
              <a:spcBef>
                <a:spcPts val="0"/>
              </a:spcBef>
              <a:buFontTx/>
              <a:buChar char="-"/>
              <a:defRPr/>
            </a:pPr>
            <a:r>
              <a:rPr lang="en-US" sz="2800" dirty="0" smtClean="0">
                <a:solidFill>
                  <a:srgbClr val="212F61"/>
                </a:solidFill>
                <a:cs typeface="Segoe UI Light" panose="020B0502040204020203" pitchFamily="34" charset="0"/>
              </a:rPr>
              <a:t>Mitigate</a:t>
            </a:r>
          </a:p>
          <a:p>
            <a:pPr marL="557639" lvl="1" indent="-342900">
              <a:lnSpc>
                <a:spcPct val="100000"/>
              </a:lnSpc>
              <a:spcBef>
                <a:spcPts val="0"/>
              </a:spcBef>
              <a:buFontTx/>
              <a:buChar char="-"/>
              <a:defRPr/>
            </a:pPr>
            <a:r>
              <a:rPr lang="en-US" sz="2800" dirty="0" smtClean="0">
                <a:solidFill>
                  <a:srgbClr val="212F61"/>
                </a:solidFill>
                <a:cs typeface="Segoe UI Light" panose="020B0502040204020203" pitchFamily="34" charset="0"/>
              </a:rPr>
              <a:t>Transfer</a:t>
            </a:r>
          </a:p>
          <a:p>
            <a:pPr marL="557639" lvl="1" indent="-342900">
              <a:lnSpc>
                <a:spcPct val="100000"/>
              </a:lnSpc>
              <a:spcBef>
                <a:spcPts val="0"/>
              </a:spcBef>
              <a:buFontTx/>
              <a:buChar char="-"/>
              <a:defRPr/>
            </a:pPr>
            <a:r>
              <a:rPr lang="en-US" sz="2800" dirty="0" smtClean="0">
                <a:solidFill>
                  <a:srgbClr val="212F61"/>
                </a:solidFill>
                <a:cs typeface="Segoe UI Light" panose="020B0502040204020203" pitchFamily="34" charset="0"/>
              </a:rPr>
              <a:t>Accept</a:t>
            </a:r>
          </a:p>
          <a:p>
            <a:pPr marL="557639" lvl="1" indent="-342900">
              <a:lnSpc>
                <a:spcPct val="100000"/>
              </a:lnSpc>
              <a:spcBef>
                <a:spcPts val="0"/>
              </a:spcBef>
              <a:buFontTx/>
              <a:buChar char="-"/>
              <a:defRPr/>
            </a:pPr>
            <a:r>
              <a:rPr lang="en-US" sz="2800" dirty="0" smtClean="0">
                <a:solidFill>
                  <a:srgbClr val="212F61"/>
                </a:solidFill>
                <a:cs typeface="Segoe UI Light" panose="020B0502040204020203" pitchFamily="34" charset="0"/>
              </a:rPr>
              <a:t>Avoid</a:t>
            </a:r>
          </a:p>
          <a:p>
            <a:pPr marL="557639" lvl="1" indent="-342900">
              <a:lnSpc>
                <a:spcPct val="100000"/>
              </a:lnSpc>
              <a:spcBef>
                <a:spcPts val="0"/>
              </a:spcBef>
              <a:buFontTx/>
              <a:buChar char="-"/>
              <a:defRPr/>
            </a:pPr>
            <a:endParaRPr lang="en-US" sz="2800" dirty="0">
              <a:solidFill>
                <a:srgbClr val="212F61"/>
              </a:solidFill>
              <a:cs typeface="Segoe UI Light" panose="020B0502040204020203" pitchFamily="34" charset="0"/>
            </a:endParaRPr>
          </a:p>
          <a:p>
            <a:pPr marL="214739" lvl="1" indent="0">
              <a:lnSpc>
                <a:spcPct val="100000"/>
              </a:lnSpc>
              <a:spcBef>
                <a:spcPts val="0"/>
              </a:spcBef>
              <a:buFont typeface="Wingdings" pitchFamily="2" charset="2"/>
              <a:buNone/>
              <a:defRPr/>
            </a:pPr>
            <a:r>
              <a:rPr lang="en-US" sz="2800" dirty="0" smtClean="0">
                <a:solidFill>
                  <a:srgbClr val="212F61"/>
                </a:solidFill>
                <a:cs typeface="Segoe UI Light" panose="020B0502040204020203" pitchFamily="34" charset="0"/>
              </a:rPr>
              <a:t>With Office 365, a number of risks can be mitigated by Microsoft</a:t>
            </a:r>
          </a:p>
          <a:p>
            <a:pPr marL="214739" lvl="1" indent="0">
              <a:lnSpc>
                <a:spcPct val="100000"/>
              </a:lnSpc>
              <a:spcBef>
                <a:spcPts val="0"/>
              </a:spcBef>
              <a:buFont typeface="Wingdings" pitchFamily="2" charset="2"/>
              <a:buNone/>
              <a:defRPr/>
            </a:pPr>
            <a:endParaRPr lang="en-US" sz="2800" dirty="0" smtClean="0">
              <a:solidFill>
                <a:srgbClr val="212F61"/>
              </a:solidFill>
              <a:cs typeface="Segoe UI Light" panose="020B0502040204020203" pitchFamily="34" charset="0"/>
            </a:endParaRPr>
          </a:p>
        </p:txBody>
      </p:sp>
      <p:sp>
        <p:nvSpPr>
          <p:cNvPr id="4" name="Title 2"/>
          <p:cNvSpPr txBox="1">
            <a:spLocks/>
          </p:cNvSpPr>
          <p:nvPr/>
        </p:nvSpPr>
        <p:spPr>
          <a:xfrm>
            <a:off x="519112" y="296897"/>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pPr>
              <a:defRPr/>
            </a:pPr>
            <a:r>
              <a:rPr>
                <a:solidFill>
                  <a:srgbClr val="212F61"/>
                </a:solidFill>
              </a:rPr>
              <a:t>Risk</a:t>
            </a:r>
            <a:endParaRPr>
              <a:solidFill>
                <a:srgbClr val="212F61"/>
              </a:solidFill>
            </a:endParaRPr>
          </a:p>
        </p:txBody>
      </p:sp>
    </p:spTree>
    <p:extLst>
      <p:ext uri="{BB962C8B-B14F-4D97-AF65-F5344CB8AC3E}">
        <p14:creationId xmlns:p14="http://schemas.microsoft.com/office/powerpoint/2010/main" val="35676648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13" y="418998"/>
            <a:ext cx="12239358" cy="916967"/>
          </a:xfrm>
        </p:spPr>
        <p:txBody>
          <a:bodyPr>
            <a:noAutofit/>
          </a:bodyPr>
          <a:lstStyle/>
          <a:p>
            <a:r>
              <a:rPr lang="en-US" sz="4893" dirty="0"/>
              <a:t>Risk Management in the Cloud</a:t>
            </a:r>
          </a:p>
        </p:txBody>
      </p:sp>
      <p:graphicFrame>
        <p:nvGraphicFramePr>
          <p:cNvPr id="3" name="Table 3"/>
          <p:cNvGraphicFramePr>
            <a:graphicFrameLocks noGrp="1"/>
          </p:cNvGraphicFramePr>
          <p:nvPr>
            <p:extLst/>
          </p:nvPr>
        </p:nvGraphicFramePr>
        <p:xfrm>
          <a:off x="823336" y="1759921"/>
          <a:ext cx="10747497" cy="3781510"/>
        </p:xfrm>
        <a:graphic>
          <a:graphicData uri="http://schemas.openxmlformats.org/drawingml/2006/table">
            <a:tbl>
              <a:tblPr firstRow="1" bandRow="1">
                <a:tableStyleId>{22838BEF-8BB2-4498-84A7-C5851F593DF1}</a:tableStyleId>
              </a:tblPr>
              <a:tblGrid>
                <a:gridCol w="2407492"/>
                <a:gridCol w="1538394"/>
                <a:gridCol w="1427863"/>
                <a:gridCol w="1343437"/>
                <a:gridCol w="1343437"/>
                <a:gridCol w="1343437"/>
                <a:gridCol w="1343437"/>
              </a:tblGrid>
              <a:tr h="644006">
                <a:tc>
                  <a:txBody>
                    <a:bodyPr/>
                    <a:lstStyle/>
                    <a:p>
                      <a:pPr algn="ctr"/>
                      <a:r>
                        <a:rPr lang="en-US" sz="1800" dirty="0" smtClean="0"/>
                        <a:t>Risk</a:t>
                      </a:r>
                      <a:endParaRPr lang="en-US" sz="1800" dirty="0"/>
                    </a:p>
                  </a:txBody>
                  <a:tcPr marL="93260" marR="93260" marT="46630" marB="46630" anchor="ctr"/>
                </a:tc>
                <a:tc gridSpan="2">
                  <a:txBody>
                    <a:bodyPr/>
                    <a:lstStyle/>
                    <a:p>
                      <a:pPr algn="ctr"/>
                      <a:r>
                        <a:rPr lang="en-US" sz="1800" dirty="0" smtClean="0"/>
                        <a:t>Confidentiality</a:t>
                      </a:r>
                      <a:endParaRPr lang="en-US" sz="1800" dirty="0"/>
                    </a:p>
                  </a:txBody>
                  <a:tcPr marL="93260" marR="93260" marT="46630" marB="46630" anchor="ctr"/>
                </a:tc>
                <a:tc hMerge="1">
                  <a:txBody>
                    <a:bodyPr/>
                    <a:lstStyle/>
                    <a:p>
                      <a:endParaRPr lang="en-US"/>
                    </a:p>
                  </a:txBody>
                  <a:tcPr/>
                </a:tc>
                <a:tc gridSpan="2">
                  <a:txBody>
                    <a:bodyPr/>
                    <a:lstStyle/>
                    <a:p>
                      <a:pPr algn="ctr"/>
                      <a:r>
                        <a:rPr lang="en-US" sz="1800" dirty="0" smtClean="0"/>
                        <a:t>Integrity</a:t>
                      </a:r>
                      <a:endParaRPr lang="en-US" sz="1800" dirty="0"/>
                    </a:p>
                  </a:txBody>
                  <a:tcPr marL="93260" marR="93260" marT="46630" marB="46630" anchor="ctr"/>
                </a:tc>
                <a:tc hMerge="1">
                  <a:txBody>
                    <a:bodyPr/>
                    <a:lstStyle/>
                    <a:p>
                      <a:endParaRPr lang="en-US"/>
                    </a:p>
                  </a:txBody>
                  <a:tcPr/>
                </a:tc>
                <a:tc gridSpan="2">
                  <a:txBody>
                    <a:bodyPr/>
                    <a:lstStyle/>
                    <a:p>
                      <a:pPr algn="ctr"/>
                      <a:r>
                        <a:rPr lang="en-US" sz="1800" dirty="0" smtClean="0"/>
                        <a:t>Availability</a:t>
                      </a:r>
                      <a:endParaRPr lang="en-US" sz="1800" dirty="0"/>
                    </a:p>
                  </a:txBody>
                  <a:tcPr marL="93260" marR="93260" marT="46630" marB="46630" anchor="ctr"/>
                </a:tc>
                <a:tc hMerge="1">
                  <a:txBody>
                    <a:bodyPr/>
                    <a:lstStyle/>
                    <a:p>
                      <a:endParaRPr lang="en-US"/>
                    </a:p>
                  </a:txBody>
                  <a:tcPr/>
                </a:tc>
              </a:tr>
              <a:tr h="640073">
                <a:tc>
                  <a:txBody>
                    <a:bodyPr/>
                    <a:lstStyle/>
                    <a:p>
                      <a:pPr algn="ctr"/>
                      <a:endParaRPr lang="en-US" sz="1600" dirty="0"/>
                    </a:p>
                  </a:txBody>
                  <a:tcPr marL="93260" marR="93260" marT="46630" marB="46630" anchor="ctr"/>
                </a:tc>
                <a:tc>
                  <a:txBody>
                    <a:bodyPr/>
                    <a:lstStyle/>
                    <a:p>
                      <a:pPr algn="ctr"/>
                      <a:r>
                        <a:rPr lang="en-US" sz="1600" b="1" i="1" dirty="0" smtClean="0"/>
                        <a:t>On Premises</a:t>
                      </a:r>
                      <a:endParaRPr lang="en-US" sz="1600" b="1" i="1" dirty="0"/>
                    </a:p>
                  </a:txBody>
                  <a:tcPr marL="93260" marR="93260" marT="46630" marB="46630" anchor="ctr"/>
                </a:tc>
                <a:tc>
                  <a:txBody>
                    <a:bodyPr/>
                    <a:lstStyle/>
                    <a:p>
                      <a:pPr algn="ctr"/>
                      <a:r>
                        <a:rPr lang="en-US" sz="1600" b="1" i="1" dirty="0" smtClean="0"/>
                        <a:t>Cloud</a:t>
                      </a:r>
                      <a:endParaRPr lang="en-US" sz="1600" b="1" i="1" dirty="0"/>
                    </a:p>
                  </a:txBody>
                  <a:tcPr marL="93260" marR="93260" marT="46630" marB="46630" anchor="ctr"/>
                </a:tc>
                <a:tc>
                  <a:txBody>
                    <a:bodyPr/>
                    <a:lstStyle/>
                    <a:p>
                      <a:pPr algn="ctr"/>
                      <a:r>
                        <a:rPr lang="en-US" sz="1600" b="1" i="1" dirty="0" smtClean="0"/>
                        <a:t>On Premises</a:t>
                      </a:r>
                      <a:endParaRPr lang="en-US" sz="1600" b="1" i="1" dirty="0"/>
                    </a:p>
                  </a:txBody>
                  <a:tcPr marL="93260" marR="93260" marT="46630" marB="46630" anchor="ctr"/>
                </a:tc>
                <a:tc>
                  <a:txBody>
                    <a:bodyPr/>
                    <a:lstStyle/>
                    <a:p>
                      <a:pPr algn="ctr"/>
                      <a:r>
                        <a:rPr lang="en-US" sz="1600" b="1" i="1" dirty="0" smtClean="0"/>
                        <a:t>Cloud</a:t>
                      </a:r>
                      <a:endParaRPr lang="en-US" sz="1600" b="1" i="1" dirty="0"/>
                    </a:p>
                  </a:txBody>
                  <a:tcPr marL="93260" marR="93260" marT="46630" marB="46630" anchor="ctr"/>
                </a:tc>
                <a:tc>
                  <a:txBody>
                    <a:bodyPr/>
                    <a:lstStyle/>
                    <a:p>
                      <a:pPr algn="ctr"/>
                      <a:r>
                        <a:rPr lang="en-US" sz="1600" b="1" i="1" dirty="0" smtClean="0"/>
                        <a:t>On Premises</a:t>
                      </a:r>
                      <a:endParaRPr lang="en-US" sz="1600" b="1" i="1" dirty="0"/>
                    </a:p>
                  </a:txBody>
                  <a:tcPr marL="93260" marR="93260" marT="46630" marB="46630" anchor="ctr"/>
                </a:tc>
                <a:tc>
                  <a:txBody>
                    <a:bodyPr/>
                    <a:lstStyle/>
                    <a:p>
                      <a:pPr algn="ctr"/>
                      <a:r>
                        <a:rPr lang="en-US" sz="1600" b="1" i="1" dirty="0" smtClean="0"/>
                        <a:t>Cloud</a:t>
                      </a:r>
                      <a:endParaRPr lang="en-US" sz="1600" b="1" i="1" dirty="0"/>
                    </a:p>
                  </a:txBody>
                  <a:tcPr marL="93260" marR="93260" marT="46630" marB="46630" anchor="ctr"/>
                </a:tc>
              </a:tr>
              <a:tr h="731512">
                <a:tc>
                  <a:txBody>
                    <a:bodyPr/>
                    <a:lstStyle/>
                    <a:p>
                      <a:pPr algn="ctr"/>
                      <a:r>
                        <a:rPr lang="en-US" sz="1600" b="1" dirty="0" smtClean="0"/>
                        <a:t>Mitigate</a:t>
                      </a:r>
                      <a:endParaRPr lang="en-US" sz="1600" b="1" dirty="0"/>
                    </a:p>
                  </a:txBody>
                  <a:tcPr marL="93260" marR="93260" marT="46630" marB="46630" anchor="ctr"/>
                </a:tc>
                <a:tc>
                  <a:txBody>
                    <a:bodyPr/>
                    <a:lstStyle/>
                    <a:p>
                      <a:pPr algn="ctr"/>
                      <a:r>
                        <a:rPr lang="en-US" sz="1600" b="1" dirty="0" smtClean="0"/>
                        <a:t>Customer</a:t>
                      </a:r>
                      <a:endParaRPr lang="en-US" sz="1600" b="1" dirty="0"/>
                    </a:p>
                  </a:txBody>
                  <a:tcPr marL="93260" marR="93260" marT="46630" marB="46630" anchor="ctr"/>
                </a:tc>
                <a:tc>
                  <a:txBody>
                    <a:bodyPr/>
                    <a:lstStyle/>
                    <a:p>
                      <a:pPr algn="ctr"/>
                      <a:r>
                        <a:rPr lang="en-US" sz="1600" dirty="0" smtClean="0"/>
                        <a:t>Shared</a:t>
                      </a:r>
                      <a:endParaRPr lang="en-US" sz="1600" dirty="0"/>
                    </a:p>
                  </a:txBody>
                  <a:tcPr marL="93260" marR="93260" marT="46630" marB="46630" anchor="ctr"/>
                </a:tc>
                <a:tc>
                  <a:txBody>
                    <a:bodyPr/>
                    <a:lstStyle/>
                    <a:p>
                      <a:pPr algn="ctr"/>
                      <a:r>
                        <a:rPr lang="en-US" sz="1600" b="1" dirty="0" smtClean="0"/>
                        <a:t>Customer</a:t>
                      </a:r>
                      <a:endParaRPr lang="en-US" sz="1600" b="1" dirty="0"/>
                    </a:p>
                  </a:txBody>
                  <a:tcPr marL="93260" marR="93260" marT="46630" marB="46630" anchor="ctr"/>
                </a:tc>
                <a:tc>
                  <a:txBody>
                    <a:bodyPr/>
                    <a:lstStyle/>
                    <a:p>
                      <a:pPr algn="ctr"/>
                      <a:r>
                        <a:rPr lang="en-US" sz="1600" dirty="0" smtClean="0"/>
                        <a:t>Microsoft</a:t>
                      </a:r>
                      <a:endParaRPr lang="en-US" sz="1600" dirty="0"/>
                    </a:p>
                  </a:txBody>
                  <a:tcPr marL="93260" marR="93260" marT="46630" marB="46630" anchor="ctr"/>
                </a:tc>
                <a:tc>
                  <a:txBody>
                    <a:bodyPr/>
                    <a:lstStyle/>
                    <a:p>
                      <a:pPr algn="ctr"/>
                      <a:r>
                        <a:rPr lang="en-US" sz="1600" b="1" dirty="0" smtClean="0"/>
                        <a:t>Customer</a:t>
                      </a:r>
                      <a:endParaRPr lang="en-US" sz="1600" b="1" dirty="0"/>
                    </a:p>
                  </a:txBody>
                  <a:tcPr marL="93260" marR="93260" marT="46630" marB="46630" anchor="ctr"/>
                </a:tc>
                <a:tc>
                  <a:txBody>
                    <a:bodyPr/>
                    <a:lstStyle/>
                    <a:p>
                      <a:pPr algn="ctr"/>
                      <a:r>
                        <a:rPr lang="en-US" sz="1600" dirty="0" smtClean="0"/>
                        <a:t>Microsoft</a:t>
                      </a:r>
                      <a:endParaRPr lang="en-US" sz="1600" dirty="0"/>
                    </a:p>
                  </a:txBody>
                  <a:tcPr marL="93260" marR="93260" marT="46630" marB="46630" anchor="ctr"/>
                </a:tc>
              </a:tr>
              <a:tr h="731512">
                <a:tc>
                  <a:txBody>
                    <a:bodyPr/>
                    <a:lstStyle/>
                    <a:p>
                      <a:pPr algn="ctr"/>
                      <a:r>
                        <a:rPr lang="en-US" sz="1600" b="1" dirty="0" smtClean="0"/>
                        <a:t>Accept</a:t>
                      </a:r>
                      <a:endParaRPr lang="en-US" sz="1600" b="1" dirty="0"/>
                    </a:p>
                  </a:txBody>
                  <a:tcPr marL="93260" marR="93260" marT="46630" marB="46630" anchor="ctr"/>
                </a:tc>
                <a:tc>
                  <a:txBody>
                    <a:bodyPr/>
                    <a:lstStyle/>
                    <a:p>
                      <a:pPr algn="ctr"/>
                      <a:r>
                        <a:rPr lang="en-US" sz="1600" b="1" dirty="0" smtClean="0"/>
                        <a:t>Customer</a:t>
                      </a:r>
                      <a:endParaRPr lang="en-US" sz="1600" b="1" dirty="0"/>
                    </a:p>
                  </a:txBody>
                  <a:tcPr marL="93260" marR="93260" marT="46630" marB="46630" anchor="ctr"/>
                </a:tc>
                <a:tc>
                  <a:txBody>
                    <a:bodyPr/>
                    <a:lstStyle/>
                    <a:p>
                      <a:pPr algn="ctr"/>
                      <a:r>
                        <a:rPr lang="en-US" sz="1600" dirty="0" smtClean="0"/>
                        <a:t>Shared</a:t>
                      </a:r>
                      <a:endParaRPr lang="en-US" sz="1600" dirty="0"/>
                    </a:p>
                  </a:txBody>
                  <a:tcPr marL="93260" marR="93260" marT="46630" marB="46630" anchor="ctr"/>
                </a:tc>
                <a:tc>
                  <a:txBody>
                    <a:bodyPr/>
                    <a:lstStyle/>
                    <a:p>
                      <a:pPr algn="ctr"/>
                      <a:r>
                        <a:rPr lang="en-US" sz="1600" b="1" dirty="0" smtClean="0"/>
                        <a:t>Customer</a:t>
                      </a:r>
                    </a:p>
                  </a:txBody>
                  <a:tcPr marL="93260" marR="93260" marT="46630" marB="46630" anchor="ctr"/>
                </a:tc>
                <a:tc>
                  <a:txBody>
                    <a:bodyPr/>
                    <a:lstStyle/>
                    <a:p>
                      <a:pPr algn="ctr"/>
                      <a:r>
                        <a:rPr lang="en-US" sz="1600" dirty="0" smtClean="0"/>
                        <a:t>Shared</a:t>
                      </a:r>
                    </a:p>
                  </a:txBody>
                  <a:tcPr marL="93260" marR="93260" marT="46630" marB="46630" anchor="ctr"/>
                </a:tc>
                <a:tc>
                  <a:txBody>
                    <a:bodyPr/>
                    <a:lstStyle/>
                    <a:p>
                      <a:pPr marL="0" algn="ctr" defTabSz="932559" rtl="0" eaLnBrk="1" latinLnBrk="0" hangingPunct="1"/>
                      <a:endParaRPr lang="en-US" sz="1600" b="1" kern="1200" dirty="0" smtClean="0">
                        <a:solidFill>
                          <a:schemeClr val="dk1"/>
                        </a:solidFill>
                        <a:latin typeface="+mn-lt"/>
                        <a:ea typeface="+mn-ea"/>
                        <a:cs typeface="+mn-cs"/>
                      </a:endParaRPr>
                    </a:p>
                    <a:p>
                      <a:pPr marL="0" algn="ctr" defTabSz="932559" rtl="0" eaLnBrk="1" latinLnBrk="0" hangingPunct="1"/>
                      <a:r>
                        <a:rPr lang="en-US" sz="1600" b="1" kern="1200" dirty="0" smtClean="0">
                          <a:solidFill>
                            <a:schemeClr val="dk1"/>
                          </a:solidFill>
                          <a:latin typeface="+mn-lt"/>
                          <a:ea typeface="+mn-ea"/>
                          <a:cs typeface="+mn-cs"/>
                        </a:rPr>
                        <a:t>Customer</a:t>
                      </a:r>
                    </a:p>
                    <a:p>
                      <a:pPr marL="0" algn="ctr" defTabSz="932559" rtl="0" eaLnBrk="1" latinLnBrk="0" hangingPunct="1"/>
                      <a:endParaRPr lang="en-US" sz="1600" b="1" kern="1200" dirty="0">
                        <a:solidFill>
                          <a:schemeClr val="dk1"/>
                        </a:solidFill>
                        <a:latin typeface="+mn-lt"/>
                        <a:ea typeface="+mn-ea"/>
                        <a:cs typeface="+mn-cs"/>
                      </a:endParaRPr>
                    </a:p>
                  </a:txBody>
                  <a:tcPr marL="93260" marR="93260" marT="46630" marB="46630" anchor="ctr"/>
                </a:tc>
                <a:tc>
                  <a:txBody>
                    <a:bodyPr/>
                    <a:lstStyle/>
                    <a:p>
                      <a:pPr algn="ctr"/>
                      <a:r>
                        <a:rPr lang="en-US" sz="1600" dirty="0" smtClean="0"/>
                        <a:t>Shared</a:t>
                      </a:r>
                    </a:p>
                  </a:txBody>
                  <a:tcPr marL="93260" marR="93260" marT="46630" marB="46630" anchor="ctr"/>
                </a:tc>
              </a:tr>
              <a:tr h="941139">
                <a:tc>
                  <a:txBody>
                    <a:bodyPr/>
                    <a:lstStyle/>
                    <a:p>
                      <a:pPr algn="ctr"/>
                      <a:r>
                        <a:rPr lang="en-US" sz="1600" b="1" dirty="0" smtClean="0"/>
                        <a:t>Transfer</a:t>
                      </a:r>
                      <a:endParaRPr lang="en-US" sz="1600" b="1" dirty="0"/>
                    </a:p>
                  </a:txBody>
                  <a:tcPr marL="93260" marR="93260" marT="46630" marB="46630" anchor="ctr"/>
                </a:tc>
                <a:tc>
                  <a:txBody>
                    <a:bodyPr/>
                    <a:lstStyle/>
                    <a:p>
                      <a:pPr algn="ctr"/>
                      <a:r>
                        <a:rPr lang="en-US" sz="1600" dirty="0" smtClean="0"/>
                        <a:t>-</a:t>
                      </a:r>
                      <a:endParaRPr lang="en-US" sz="1600" dirty="0"/>
                    </a:p>
                  </a:txBody>
                  <a:tcPr marL="93260" marR="93260" marT="46630" marB="46630" anchor="ctr"/>
                </a:tc>
                <a:tc>
                  <a:txBody>
                    <a:bodyPr/>
                    <a:lstStyle/>
                    <a:p>
                      <a:pPr algn="ctr"/>
                      <a:r>
                        <a:rPr lang="en-US" sz="1600" dirty="0" smtClean="0"/>
                        <a:t>Microsoft</a:t>
                      </a:r>
                    </a:p>
                    <a:p>
                      <a:pPr algn="ctr"/>
                      <a:r>
                        <a:rPr lang="en-US" sz="1600" dirty="0" smtClean="0"/>
                        <a:t>(Contracts &amp; Compliance)</a:t>
                      </a:r>
                      <a:endParaRPr lang="en-US" sz="1600" dirty="0"/>
                    </a:p>
                  </a:txBody>
                  <a:tcPr marL="93260" marR="93260" marT="46630" marB="46630" anchor="ctr"/>
                </a:tc>
                <a:tc>
                  <a:txBody>
                    <a:bodyPr/>
                    <a:lstStyle/>
                    <a:p>
                      <a:pPr algn="ctr"/>
                      <a:r>
                        <a:rPr lang="en-US" sz="1600" dirty="0" smtClean="0"/>
                        <a:t>-</a:t>
                      </a:r>
                      <a:endParaRPr lang="en-US" sz="1600" dirty="0"/>
                    </a:p>
                  </a:txBody>
                  <a:tcPr marL="93260" marR="93260" marT="46630" marB="46630" anchor="ctr"/>
                </a:tc>
                <a:tc>
                  <a:txBody>
                    <a:bodyPr/>
                    <a:lstStyle/>
                    <a:p>
                      <a:pPr algn="ctr"/>
                      <a:r>
                        <a:rPr lang="en-US" sz="1600" dirty="0" smtClean="0"/>
                        <a:t>Microsoft</a:t>
                      </a:r>
                    </a:p>
                    <a:p>
                      <a:pPr algn="ctr"/>
                      <a:r>
                        <a:rPr lang="en-US" sz="1600" dirty="0" smtClean="0"/>
                        <a:t>(Contracts &amp; Compliance)</a:t>
                      </a:r>
                      <a:endParaRPr lang="en-US" sz="1600" dirty="0"/>
                    </a:p>
                  </a:txBody>
                  <a:tcPr marL="93260" marR="93260" marT="46630" marB="46630" anchor="ctr"/>
                </a:tc>
                <a:tc>
                  <a:txBody>
                    <a:bodyPr/>
                    <a:lstStyle/>
                    <a:p>
                      <a:pPr algn="ctr"/>
                      <a:r>
                        <a:rPr lang="en-US" sz="1600" dirty="0" smtClean="0"/>
                        <a:t>-</a:t>
                      </a:r>
                      <a:endParaRPr lang="en-US" sz="1600" dirty="0"/>
                    </a:p>
                  </a:txBody>
                  <a:tcPr marL="93260" marR="93260" marT="46630" marB="46630" anchor="ctr"/>
                </a:tc>
                <a:tc>
                  <a:txBody>
                    <a:bodyPr/>
                    <a:lstStyle/>
                    <a:p>
                      <a:pPr algn="ctr"/>
                      <a:r>
                        <a:rPr lang="en-US" sz="1600" dirty="0" smtClean="0"/>
                        <a:t>Microsoft</a:t>
                      </a:r>
                    </a:p>
                    <a:p>
                      <a:pPr algn="ctr"/>
                      <a:r>
                        <a:rPr lang="en-US" sz="1600" dirty="0" smtClean="0"/>
                        <a:t>(SLA)</a:t>
                      </a:r>
                      <a:endParaRPr lang="en-US" sz="1600" dirty="0"/>
                    </a:p>
                  </a:txBody>
                  <a:tcPr marL="93260" marR="93260" marT="46630" marB="46630" anchor="ctr"/>
                </a:tc>
              </a:tr>
            </a:tbl>
          </a:graphicData>
        </a:graphic>
      </p:graphicFrame>
    </p:spTree>
    <p:extLst>
      <p:ext uri="{BB962C8B-B14F-4D97-AF65-F5344CB8AC3E}">
        <p14:creationId xmlns:p14="http://schemas.microsoft.com/office/powerpoint/2010/main" val="25107781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582872"/>
            <a:ext cx="11887200" cy="849463"/>
          </a:xfrm>
        </p:spPr>
        <p:txBody>
          <a:bodyPr/>
          <a:lstStyle/>
          <a:p>
            <a:r>
              <a:rPr lang="en-US" sz="4800" dirty="0">
                <a:latin typeface="Segoe UI Light" panose="020B0502040204020203" pitchFamily="34" charset="0"/>
                <a:ea typeface="Segoe UI" panose="020B0502040204020203" pitchFamily="34" charset="0"/>
              </a:rPr>
              <a:t>Real story is how we </a:t>
            </a:r>
            <a:r>
              <a:rPr lang="en-US" sz="4800" dirty="0" smtClean="0">
                <a:latin typeface="Segoe UI Light" panose="020B0502040204020203" pitchFamily="34" charset="0"/>
                <a:ea typeface="Segoe UI" panose="020B0502040204020203" pitchFamily="34" charset="0"/>
              </a:rPr>
              <a:t>manage these </a:t>
            </a:r>
            <a:r>
              <a:rPr lang="en-US" sz="4800" dirty="0">
                <a:latin typeface="Segoe UI Light" panose="020B0502040204020203" pitchFamily="34" charset="0"/>
                <a:ea typeface="Segoe UI" panose="020B0502040204020203" pitchFamily="34" charset="0"/>
              </a:rPr>
              <a:t>controls</a:t>
            </a:r>
            <a:endParaRPr lang="en-US" sz="4800" b="1" dirty="0">
              <a:latin typeface="Segoe UI Light"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06387180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p:cNvSpPr txBox="1">
            <a:spLocks/>
          </p:cNvSpPr>
          <p:nvPr/>
        </p:nvSpPr>
        <p:spPr>
          <a:xfrm>
            <a:off x="274638" y="183366"/>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Transparency - data residency</a:t>
            </a:r>
            <a:endParaRPr sz="5097" b="1">
              <a:gradFill>
                <a:gsLst>
                  <a:gs pos="1250">
                    <a:srgbClr val="212F61"/>
                  </a:gs>
                  <a:gs pos="100000">
                    <a:srgbClr val="212F61"/>
                  </a:gs>
                </a:gsLst>
                <a:lin ang="5400000" scaled="0"/>
              </a:gradFill>
              <a:ea typeface="Segoe UI" panose="020B0502040204020203" pitchFamily="34" charset="0"/>
            </a:endParaRPr>
          </a:p>
        </p:txBody>
      </p:sp>
      <p:sp>
        <p:nvSpPr>
          <p:cNvPr id="8" name="Rectangle 7"/>
          <p:cNvSpPr/>
          <p:nvPr/>
        </p:nvSpPr>
        <p:spPr>
          <a:xfrm>
            <a:off x="457580" y="1146140"/>
            <a:ext cx="11299653" cy="494847"/>
          </a:xfrm>
          <a:prstGeom prst="rect">
            <a:avLst/>
          </a:prstGeom>
        </p:spPr>
        <p:txBody>
          <a:bodyPr wrap="square" lIns="89629" tIns="44815" rIns="89629" bIns="44815">
            <a:spAutoFit/>
          </a:bodyPr>
          <a:lstStyle/>
          <a:p>
            <a:pPr defTabSz="914363">
              <a:lnSpc>
                <a:spcPct val="150000"/>
              </a:lnSpc>
              <a:defRPr/>
            </a:pPr>
            <a:r>
              <a:rPr lang="en-US" sz="2000" b="1" kern="0" dirty="0" smtClean="0">
                <a:solidFill>
                  <a:srgbClr val="212F61"/>
                </a:solidFill>
                <a:latin typeface="Segoe UI Light"/>
              </a:rPr>
              <a:t>We tell you where your data resides</a:t>
            </a:r>
            <a:endParaRPr lang="en-US" sz="3200" b="1" kern="0" dirty="0">
              <a:solidFill>
                <a:srgbClr val="212F6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19" y="1759921"/>
            <a:ext cx="10874632" cy="4642790"/>
          </a:xfrm>
          <a:prstGeom prst="rect">
            <a:avLst/>
          </a:prstGeom>
        </p:spPr>
      </p:pic>
      <p:sp>
        <p:nvSpPr>
          <p:cNvPr id="10" name="Rectangle 9"/>
          <p:cNvSpPr/>
          <p:nvPr/>
        </p:nvSpPr>
        <p:spPr>
          <a:xfrm>
            <a:off x="457580" y="6402711"/>
            <a:ext cx="11299653" cy="494847"/>
          </a:xfrm>
          <a:prstGeom prst="rect">
            <a:avLst/>
          </a:prstGeom>
        </p:spPr>
        <p:txBody>
          <a:bodyPr wrap="square" lIns="89629" tIns="44815" rIns="89629" bIns="44815">
            <a:spAutoFit/>
          </a:bodyPr>
          <a:lstStyle/>
          <a:p>
            <a:pPr defTabSz="914363">
              <a:lnSpc>
                <a:spcPct val="150000"/>
              </a:lnSpc>
              <a:defRPr/>
            </a:pPr>
            <a:r>
              <a:rPr lang="en-US" sz="2000" kern="0" dirty="0" smtClean="0">
                <a:solidFill>
                  <a:srgbClr val="FFFFFF"/>
                </a:solidFill>
                <a:latin typeface="Segoe UI Light"/>
                <a:hlinkClick r:id="rId5"/>
              </a:rPr>
              <a:t>http://trust.office365.com</a:t>
            </a:r>
            <a:r>
              <a:rPr lang="en-US" sz="2000" kern="0" dirty="0" smtClean="0">
                <a:solidFill>
                  <a:srgbClr val="FFFFFF"/>
                </a:solidFill>
                <a:latin typeface="Segoe UI Light"/>
              </a:rPr>
              <a:t> – direct link at </a:t>
            </a:r>
            <a:r>
              <a:rPr lang="en-US" sz="2000" kern="0" dirty="0" smtClean="0">
                <a:solidFill>
                  <a:srgbClr val="FFFFFF"/>
                </a:solidFill>
                <a:latin typeface="Segoe UI Light"/>
                <a:hlinkClick r:id="rId6"/>
              </a:rPr>
              <a:t>Data Maps </a:t>
            </a:r>
            <a:endParaRPr lang="en-US" sz="3200" kern="0" dirty="0">
              <a:solidFill>
                <a:srgbClr val="FFFFFF"/>
              </a:solidFill>
            </a:endParaRPr>
          </a:p>
        </p:txBody>
      </p:sp>
    </p:spTree>
    <p:extLst>
      <p:ext uri="{BB962C8B-B14F-4D97-AF65-F5344CB8AC3E}">
        <p14:creationId xmlns:p14="http://schemas.microsoft.com/office/powerpoint/2010/main" val="52149955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551221"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Access to your data in the service</a:t>
            </a:r>
            <a:endParaRPr sz="5097" b="1">
              <a:gradFill>
                <a:gsLst>
                  <a:gs pos="1250">
                    <a:srgbClr val="212F61"/>
                  </a:gs>
                  <a:gs pos="100000">
                    <a:srgbClr val="212F61"/>
                  </a:gs>
                </a:gsLst>
                <a:lin ang="5400000" scaled="0"/>
              </a:gradFill>
              <a:ea typeface="Segoe UI" panose="020B0502040204020203" pitchFamily="34" charset="0"/>
            </a:endParaRPr>
          </a:p>
        </p:txBody>
      </p:sp>
      <p:sp>
        <p:nvSpPr>
          <p:cNvPr id="4" name="Rectangle 3"/>
          <p:cNvSpPr/>
          <p:nvPr/>
        </p:nvSpPr>
        <p:spPr>
          <a:xfrm>
            <a:off x="547976" y="1080625"/>
            <a:ext cx="11299653" cy="494847"/>
          </a:xfrm>
          <a:prstGeom prst="rect">
            <a:avLst/>
          </a:prstGeom>
        </p:spPr>
        <p:txBody>
          <a:bodyPr wrap="square" lIns="89629" tIns="44815" rIns="89629" bIns="44815">
            <a:spAutoFit/>
          </a:bodyPr>
          <a:lstStyle/>
          <a:p>
            <a:pPr defTabSz="914363">
              <a:lnSpc>
                <a:spcPct val="150000"/>
              </a:lnSpc>
              <a:defRPr/>
            </a:pPr>
            <a:r>
              <a:rPr lang="en-US" sz="2000" kern="0" dirty="0" smtClean="0">
                <a:solidFill>
                  <a:srgbClr val="212F61"/>
                </a:solidFill>
                <a:latin typeface="Segoe UI Light"/>
              </a:rPr>
              <a:t>We tell you who is involved in operating the service</a:t>
            </a:r>
            <a:endParaRPr lang="en-US" sz="3200" kern="0" dirty="0">
              <a:solidFill>
                <a:srgbClr val="212F61"/>
              </a:solidFill>
            </a:endParaRPr>
          </a:p>
        </p:txBody>
      </p:sp>
      <p:pic>
        <p:nvPicPr>
          <p:cNvPr id="2" name="Picture 1"/>
          <p:cNvPicPr>
            <a:picLocks noChangeAspect="1"/>
          </p:cNvPicPr>
          <p:nvPr/>
        </p:nvPicPr>
        <p:blipFill>
          <a:blip r:embed="rId4"/>
          <a:stretch>
            <a:fillRect/>
          </a:stretch>
        </p:blipFill>
        <p:spPr>
          <a:xfrm>
            <a:off x="2652116" y="1731028"/>
            <a:ext cx="6759827" cy="4442884"/>
          </a:xfrm>
          <a:prstGeom prst="rect">
            <a:avLst/>
          </a:prstGeom>
        </p:spPr>
      </p:pic>
      <p:sp>
        <p:nvSpPr>
          <p:cNvPr id="5" name="Rectangle 4"/>
          <p:cNvSpPr/>
          <p:nvPr/>
        </p:nvSpPr>
        <p:spPr>
          <a:xfrm>
            <a:off x="948995" y="6278040"/>
            <a:ext cx="6882012" cy="456215"/>
          </a:xfrm>
          <a:prstGeom prst="rect">
            <a:avLst/>
          </a:prstGeom>
        </p:spPr>
        <p:txBody>
          <a:bodyPr wrap="none">
            <a:spAutoFit/>
          </a:bodyPr>
          <a:lstStyle/>
          <a:p>
            <a:pPr defTabSz="914363">
              <a:lnSpc>
                <a:spcPct val="150000"/>
              </a:lnSpc>
              <a:defRPr/>
            </a:pPr>
            <a:r>
              <a:rPr lang="en-US" kern="0" dirty="0">
                <a:solidFill>
                  <a:srgbClr val="212F61"/>
                </a:solidFill>
                <a:latin typeface="Segoe UI Light"/>
                <a:hlinkClick r:id="rId5"/>
              </a:rPr>
              <a:t>http://trust.office365.com</a:t>
            </a:r>
            <a:r>
              <a:rPr lang="en-US" kern="0" dirty="0">
                <a:solidFill>
                  <a:srgbClr val="212F61"/>
                </a:solidFill>
                <a:latin typeface="Segoe UI Light"/>
              </a:rPr>
              <a:t> – direct link at </a:t>
            </a:r>
            <a:r>
              <a:rPr lang="en-US" kern="0" dirty="0" smtClean="0">
                <a:solidFill>
                  <a:srgbClr val="212F61"/>
                </a:solidFill>
                <a:latin typeface="Segoe UI Light"/>
                <a:hlinkClick r:id="rId6"/>
              </a:rPr>
              <a:t>Who has access to your data</a:t>
            </a:r>
            <a:endParaRPr lang="en-US" sz="2800" kern="0" dirty="0">
              <a:solidFill>
                <a:srgbClr val="212F61"/>
              </a:solidFill>
            </a:endParaRPr>
          </a:p>
        </p:txBody>
      </p:sp>
    </p:spTree>
    <p:extLst>
      <p:ext uri="{BB962C8B-B14F-4D97-AF65-F5344CB8AC3E}">
        <p14:creationId xmlns:p14="http://schemas.microsoft.com/office/powerpoint/2010/main" val="2735061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How reliable is the service</a:t>
            </a:r>
            <a:endParaRPr sz="5097" b="1">
              <a:gradFill>
                <a:gsLst>
                  <a:gs pos="1250">
                    <a:srgbClr val="212F61"/>
                  </a:gs>
                  <a:gs pos="100000">
                    <a:srgbClr val="212F61"/>
                  </a:gs>
                </a:gsLst>
                <a:lin ang="5400000" scaled="0"/>
              </a:gradFill>
              <a:ea typeface="Segoe UI" panose="020B0502040204020203" pitchFamily="34" charset="0"/>
            </a:endParaRPr>
          </a:p>
        </p:txBody>
      </p:sp>
      <p:sp>
        <p:nvSpPr>
          <p:cNvPr id="4" name="Rectangle 3"/>
          <p:cNvSpPr/>
          <p:nvPr/>
        </p:nvSpPr>
        <p:spPr>
          <a:xfrm>
            <a:off x="509250" y="1211262"/>
            <a:ext cx="11299653" cy="494847"/>
          </a:xfrm>
          <a:prstGeom prst="rect">
            <a:avLst/>
          </a:prstGeom>
        </p:spPr>
        <p:txBody>
          <a:bodyPr wrap="square" lIns="89629" tIns="44815" rIns="89629" bIns="44815">
            <a:spAutoFit/>
          </a:bodyPr>
          <a:lstStyle/>
          <a:p>
            <a:pPr defTabSz="914363">
              <a:lnSpc>
                <a:spcPct val="150000"/>
              </a:lnSpc>
              <a:defRPr/>
            </a:pPr>
            <a:r>
              <a:rPr lang="en-US" sz="2000" kern="0" dirty="0" smtClean="0">
                <a:solidFill>
                  <a:srgbClr val="212F61"/>
                </a:solidFill>
                <a:latin typeface="Segoe UI Light"/>
              </a:rPr>
              <a:t>We tell you what the reliability numbers are every quarters and we offer a financially backed SLA</a:t>
            </a:r>
            <a:endParaRPr lang="en-US" sz="3200" kern="0" dirty="0">
              <a:solidFill>
                <a:srgbClr val="212F61"/>
              </a:solidFill>
            </a:endParaRPr>
          </a:p>
        </p:txBody>
      </p:sp>
      <p:pic>
        <p:nvPicPr>
          <p:cNvPr id="2" name="Picture 1"/>
          <p:cNvPicPr>
            <a:picLocks noChangeAspect="1"/>
          </p:cNvPicPr>
          <p:nvPr/>
        </p:nvPicPr>
        <p:blipFill>
          <a:blip r:embed="rId4"/>
          <a:stretch>
            <a:fillRect/>
          </a:stretch>
        </p:blipFill>
        <p:spPr>
          <a:xfrm>
            <a:off x="1280531" y="1851360"/>
            <a:ext cx="9326778" cy="2491242"/>
          </a:xfrm>
          <a:prstGeom prst="rect">
            <a:avLst/>
          </a:prstGeom>
        </p:spPr>
      </p:pic>
      <p:sp>
        <p:nvSpPr>
          <p:cNvPr id="5" name="Rectangle 4"/>
          <p:cNvSpPr/>
          <p:nvPr/>
        </p:nvSpPr>
        <p:spPr>
          <a:xfrm>
            <a:off x="731897" y="4868847"/>
            <a:ext cx="2961067" cy="369332"/>
          </a:xfrm>
          <a:prstGeom prst="rect">
            <a:avLst/>
          </a:prstGeom>
        </p:spPr>
        <p:txBody>
          <a:bodyPr wrap="none">
            <a:spAutoFit/>
          </a:bodyPr>
          <a:lstStyle/>
          <a:p>
            <a:r>
              <a:rPr lang="en-US" kern="0" dirty="0" smtClean="0">
                <a:solidFill>
                  <a:srgbClr val="212F61"/>
                </a:solidFill>
                <a:latin typeface="Segoe UI Light"/>
              </a:rPr>
              <a:t>99.9% financially backed SLA</a:t>
            </a:r>
            <a:endParaRPr lang="en-US" dirty="0">
              <a:solidFill>
                <a:srgbClr val="212F61"/>
              </a:solidFill>
            </a:endParaRPr>
          </a:p>
        </p:txBody>
      </p:sp>
    </p:spTree>
    <p:extLst>
      <p:ext uri="{BB962C8B-B14F-4D97-AF65-F5344CB8AC3E}">
        <p14:creationId xmlns:p14="http://schemas.microsoft.com/office/powerpoint/2010/main" val="32836469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1125136" cy="1828786"/>
          </a:xfrm>
        </p:spPr>
        <p:txBody>
          <a:bodyPr/>
          <a:lstStyle/>
          <a:p>
            <a:r>
              <a:rPr lang="en-US" dirty="0" smtClean="0"/>
              <a:t>Compliance Made Easier in the Cloud</a:t>
            </a:r>
            <a:endParaRPr lang="en-US" dirty="0"/>
          </a:p>
        </p:txBody>
      </p:sp>
      <p:sp>
        <p:nvSpPr>
          <p:cNvPr id="5" name="Text Placeholder 4"/>
          <p:cNvSpPr>
            <a:spLocks noGrp="1"/>
          </p:cNvSpPr>
          <p:nvPr>
            <p:ph type="body" sz="quarter" idx="12"/>
          </p:nvPr>
        </p:nvSpPr>
        <p:spPr/>
        <p:txBody>
          <a:bodyPr/>
          <a:lstStyle/>
          <a:p>
            <a:r>
              <a:rPr lang="en-US" smtClean="0"/>
              <a:t>Shawn Veney, Principal GRC Architect</a:t>
            </a:r>
          </a:p>
          <a:p>
            <a:r>
              <a:rPr lang="en-US" smtClean="0"/>
              <a:t>Vijay Kumar, Senior Product Marketing Manager</a:t>
            </a:r>
            <a:endParaRPr lang="en-US" dirty="0"/>
          </a:p>
        </p:txBody>
      </p:sp>
      <p:sp>
        <p:nvSpPr>
          <p:cNvPr id="7" name="Text Placeholder 6"/>
          <p:cNvSpPr>
            <a:spLocks noGrp="1"/>
          </p:cNvSpPr>
          <p:nvPr>
            <p:ph type="body" sz="quarter" idx="13"/>
          </p:nvPr>
        </p:nvSpPr>
        <p:spPr/>
        <p:txBody>
          <a:bodyPr/>
          <a:lstStyle/>
          <a:p>
            <a:r>
              <a:rPr lang="en-US" dirty="0" smtClean="0"/>
              <a:t>BRK2110</a:t>
            </a:r>
            <a:endParaRPr lang="en-US" dirty="0"/>
          </a:p>
        </p:txBody>
      </p:sp>
    </p:spTree>
    <p:extLst>
      <p:ext uri="{BB962C8B-B14F-4D97-AF65-F5344CB8AC3E}">
        <p14:creationId xmlns:p14="http://schemas.microsoft.com/office/powerpoint/2010/main" val="8252447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Other commitments</a:t>
            </a:r>
            <a:endParaRPr sz="5097" b="1">
              <a:gradFill>
                <a:gsLst>
                  <a:gs pos="1250">
                    <a:srgbClr val="212F61"/>
                  </a:gs>
                  <a:gs pos="100000">
                    <a:srgbClr val="212F61"/>
                  </a:gs>
                </a:gsLst>
                <a:lin ang="5400000" scaled="0"/>
              </a:gradFill>
              <a:ea typeface="Segoe UI" panose="020B0502040204020203" pitchFamily="34" charset="0"/>
            </a:endParaRPr>
          </a:p>
        </p:txBody>
      </p:sp>
      <p:sp>
        <p:nvSpPr>
          <p:cNvPr id="4" name="Rectangle 3"/>
          <p:cNvSpPr/>
          <p:nvPr/>
        </p:nvSpPr>
        <p:spPr>
          <a:xfrm>
            <a:off x="823336" y="1485604"/>
            <a:ext cx="11299653" cy="3241881"/>
          </a:xfrm>
          <a:prstGeom prst="rect">
            <a:avLst/>
          </a:prstGeom>
        </p:spPr>
        <p:txBody>
          <a:bodyPr wrap="square" lIns="89629" tIns="44815" rIns="89629" bIns="44815">
            <a:spAutoFit/>
          </a:bodyPr>
          <a:lstStyle/>
          <a:p>
            <a:pPr marL="342900" indent="-342900">
              <a:lnSpc>
                <a:spcPct val="150000"/>
              </a:lnSpc>
              <a:buFont typeface="Arial" panose="020B0604020202020204" pitchFamily="34" charset="0"/>
              <a:buChar char="•"/>
            </a:pPr>
            <a:r>
              <a:rPr lang="en-US" sz="2800" dirty="0">
                <a:solidFill>
                  <a:srgbClr val="212F61"/>
                </a:solidFill>
                <a:latin typeface="Segoe UI Light" panose="020B0502040204020203" pitchFamily="34" charset="0"/>
                <a:ea typeface="Segoe UI" panose="020B0502040204020203" pitchFamily="34" charset="0"/>
              </a:rPr>
              <a:t>You can take your data with </a:t>
            </a:r>
            <a:r>
              <a:rPr lang="en-US" sz="2800" dirty="0" smtClean="0">
                <a:solidFill>
                  <a:srgbClr val="212F61"/>
                </a:solidFill>
                <a:latin typeface="Segoe UI Light" panose="020B0502040204020203" pitchFamily="34" charset="0"/>
                <a:ea typeface="Segoe UI" panose="020B0502040204020203" pitchFamily="34" charset="0"/>
              </a:rPr>
              <a:t>you when you leave the service</a:t>
            </a:r>
            <a:endParaRPr lang="en-US" sz="2800" dirty="0">
              <a:solidFill>
                <a:srgbClr val="212F61"/>
              </a:solidFill>
              <a:latin typeface="Segoe UI Light" panose="020B0502040204020203" pitchFamily="34" charset="0"/>
              <a:ea typeface="Segoe UI" panose="020B0502040204020203" pitchFamily="34" charset="0"/>
            </a:endParaRPr>
          </a:p>
          <a:p>
            <a:pPr marL="342900" indent="-342900">
              <a:lnSpc>
                <a:spcPct val="150000"/>
              </a:lnSpc>
              <a:buFont typeface="Arial" panose="020B0604020202020204" pitchFamily="34" charset="0"/>
              <a:buChar char="•"/>
            </a:pPr>
            <a:r>
              <a:rPr lang="en-US" sz="2800" dirty="0" smtClean="0">
                <a:solidFill>
                  <a:srgbClr val="212F61"/>
                </a:solidFill>
                <a:latin typeface="Segoe UI Light" panose="020B0502040204020203" pitchFamily="34" charset="0"/>
                <a:ea typeface="Segoe UI" panose="020B0502040204020203" pitchFamily="34" charset="0"/>
              </a:rPr>
              <a:t>We notify you if there are any changes to the service compliance</a:t>
            </a:r>
          </a:p>
          <a:p>
            <a:pPr marL="342900" indent="-342900">
              <a:lnSpc>
                <a:spcPct val="150000"/>
              </a:lnSpc>
              <a:buFont typeface="Arial" panose="020B0604020202020204" pitchFamily="34" charset="0"/>
              <a:buChar char="•"/>
            </a:pPr>
            <a:r>
              <a:rPr lang="en-US" sz="2800" dirty="0" smtClean="0">
                <a:solidFill>
                  <a:srgbClr val="212F61"/>
                </a:solidFill>
                <a:latin typeface="Segoe UI Light" panose="020B0502040204020203" pitchFamily="34" charset="0"/>
                <a:ea typeface="Segoe UI" panose="020B0502040204020203" pitchFamily="34" charset="0"/>
              </a:rPr>
              <a:t>We do not mine your data for advertising purposes</a:t>
            </a:r>
          </a:p>
          <a:p>
            <a:pPr marL="342900" indent="-342900">
              <a:lnSpc>
                <a:spcPct val="150000"/>
              </a:lnSpc>
              <a:buFont typeface="Arial" panose="020B0604020202020204" pitchFamily="34" charset="0"/>
              <a:buChar char="•"/>
            </a:pPr>
            <a:r>
              <a:rPr lang="en-US" sz="2800" dirty="0" smtClean="0">
                <a:solidFill>
                  <a:srgbClr val="212F61"/>
                </a:solidFill>
                <a:latin typeface="Segoe UI Light" panose="020B0502040204020203" pitchFamily="34" charset="0"/>
                <a:ea typeface="Segoe UI" panose="020B0502040204020203" pitchFamily="34" charset="0"/>
              </a:rPr>
              <a:t>We allow you to turn off and on privacy impacting features</a:t>
            </a:r>
          </a:p>
          <a:p>
            <a:pPr marL="342900" indent="-342900">
              <a:lnSpc>
                <a:spcPct val="150000"/>
              </a:lnSpc>
              <a:buFont typeface="Arial" panose="020B0604020202020204" pitchFamily="34" charset="0"/>
              <a:buChar char="•"/>
            </a:pPr>
            <a:r>
              <a:rPr lang="en-US" sz="2800" dirty="0" smtClean="0">
                <a:solidFill>
                  <a:srgbClr val="212F61"/>
                </a:solidFill>
                <a:latin typeface="Segoe UI Light" panose="020B0502040204020203" pitchFamily="34" charset="0"/>
                <a:ea typeface="Segoe UI" panose="020B0502040204020203" pitchFamily="34" charset="0"/>
              </a:rPr>
              <a:t>We contractually commit to promises we make to keep your data safe</a:t>
            </a:r>
          </a:p>
        </p:txBody>
      </p:sp>
    </p:spTree>
    <p:extLst>
      <p:ext uri="{BB962C8B-B14F-4D97-AF65-F5344CB8AC3E}">
        <p14:creationId xmlns:p14="http://schemas.microsoft.com/office/powerpoint/2010/main" val="3326560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Title 1"/>
          <p:cNvSpPr txBox="1">
            <a:spLocks/>
          </p:cNvSpPr>
          <p:nvPr/>
        </p:nvSpPr>
        <p:spPr>
          <a:xfrm>
            <a:off x="223200" y="203434"/>
            <a:ext cx="11652805" cy="89930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pPr>
              <a:defRPr/>
            </a:pPr>
            <a:r>
              <a:rPr>
                <a:solidFill>
                  <a:srgbClr val="212F61"/>
                </a:solidFill>
              </a:rPr>
              <a:t>Ever Evolving Approach to Compliance</a:t>
            </a:r>
            <a:endParaRPr>
              <a:solidFill>
                <a:srgbClr val="212F61"/>
              </a:solidFill>
            </a:endParaRPr>
          </a:p>
        </p:txBody>
      </p:sp>
      <p:sp>
        <p:nvSpPr>
          <p:cNvPr id="161" name="Oval 160"/>
          <p:cNvSpPr>
            <a:spLocks noChangeAspect="1"/>
          </p:cNvSpPr>
          <p:nvPr/>
        </p:nvSpPr>
        <p:spPr>
          <a:xfrm>
            <a:off x="5219589" y="1248573"/>
            <a:ext cx="1266358" cy="1248266"/>
          </a:xfrm>
          <a:prstGeom prst="ellipse">
            <a:avLst/>
          </a:prstGeom>
          <a:noFill/>
          <a:ln>
            <a:solidFill>
              <a:schemeClr val="tx1"/>
            </a:solid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62" name="TextBox 161"/>
          <p:cNvSpPr txBox="1"/>
          <p:nvPr/>
        </p:nvSpPr>
        <p:spPr>
          <a:xfrm>
            <a:off x="5269869" y="1474487"/>
            <a:ext cx="1202176" cy="687757"/>
          </a:xfrm>
          <a:prstGeom prst="rect">
            <a:avLst/>
          </a:prstGeom>
          <a:noFill/>
        </p:spPr>
        <p:txBody>
          <a:bodyPr wrap="square" rtlCol="0">
            <a:spAutoFit/>
          </a:bodyPr>
          <a:lstStyle/>
          <a:p>
            <a:pPr algn="ctr" defTabSz="914363">
              <a:defRPr/>
            </a:pPr>
            <a:r>
              <a:rPr lang="en-US" sz="1294" kern="0" dirty="0" smtClean="0">
                <a:solidFill>
                  <a:srgbClr val="212F61"/>
                </a:solidFill>
              </a:rPr>
              <a:t>Market</a:t>
            </a:r>
            <a:r>
              <a:rPr lang="en-US" sz="1294" kern="0" smtClean="0">
                <a:solidFill>
                  <a:srgbClr val="212F61"/>
                </a:solidFill>
              </a:rPr>
              <a:t> &amp; Competitive </a:t>
            </a:r>
            <a:r>
              <a:rPr lang="en-US" sz="1294" kern="0" dirty="0" smtClean="0">
                <a:solidFill>
                  <a:srgbClr val="212F61"/>
                </a:solidFill>
              </a:rPr>
              <a:t>Intelligence</a:t>
            </a:r>
            <a:endParaRPr lang="en-US" sz="1411" kern="0" dirty="0" smtClean="0">
              <a:solidFill>
                <a:srgbClr val="212F61"/>
              </a:solidFill>
            </a:endParaRPr>
          </a:p>
        </p:txBody>
      </p:sp>
      <p:sp>
        <p:nvSpPr>
          <p:cNvPr id="163" name="Oval 162"/>
          <p:cNvSpPr>
            <a:spLocks noChangeAspect="1"/>
          </p:cNvSpPr>
          <p:nvPr/>
        </p:nvSpPr>
        <p:spPr>
          <a:xfrm>
            <a:off x="4428312" y="2621229"/>
            <a:ext cx="2716905" cy="2678099"/>
          </a:xfrm>
          <a:prstGeom prst="ellipse">
            <a:avLst/>
          </a:prstGeom>
          <a:solidFill>
            <a:srgbClr val="797A7D"/>
          </a:solidFill>
          <a:ln w="17145" cap="flat" cmpd="sng" algn="ctr">
            <a:solidFill>
              <a:srgbClr val="FFFFFF">
                <a:shade val="95000"/>
                <a:alpha val="50000"/>
                <a:satMod val="150000"/>
              </a:srgbClr>
            </a:solidFill>
            <a:prstDash val="solid"/>
          </a:ln>
          <a:effectLst/>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64" name="TextBox 163"/>
          <p:cNvSpPr txBox="1"/>
          <p:nvPr/>
        </p:nvSpPr>
        <p:spPr>
          <a:xfrm>
            <a:off x="4593058" y="3194226"/>
            <a:ext cx="2378201" cy="1393613"/>
          </a:xfrm>
          <a:prstGeom prst="rect">
            <a:avLst/>
          </a:prstGeom>
          <a:noFill/>
        </p:spPr>
        <p:txBody>
          <a:bodyPr wrap="square" rtlCol="0">
            <a:spAutoFit/>
          </a:bodyPr>
          <a:lstStyle/>
          <a:p>
            <a:pPr algn="ctr" defTabSz="914363">
              <a:defRPr/>
            </a:pPr>
            <a:r>
              <a:rPr lang="en-US" sz="2823" kern="0" dirty="0" smtClean="0">
                <a:solidFill>
                  <a:srgbClr val="212F61"/>
                </a:solidFill>
              </a:rPr>
              <a:t>Compliance Management Framework</a:t>
            </a:r>
          </a:p>
        </p:txBody>
      </p:sp>
      <p:sp>
        <p:nvSpPr>
          <p:cNvPr id="165" name="Oval 164"/>
          <p:cNvSpPr>
            <a:spLocks noChangeAspect="1"/>
          </p:cNvSpPr>
          <p:nvPr/>
        </p:nvSpPr>
        <p:spPr>
          <a:xfrm>
            <a:off x="6592268" y="1808139"/>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66" name="TextBox 165"/>
          <p:cNvSpPr txBox="1"/>
          <p:nvPr/>
        </p:nvSpPr>
        <p:spPr>
          <a:xfrm>
            <a:off x="6646716" y="2018943"/>
            <a:ext cx="1227002" cy="888961"/>
          </a:xfrm>
          <a:prstGeom prst="rect">
            <a:avLst/>
          </a:prstGeom>
          <a:noFill/>
        </p:spPr>
        <p:txBody>
          <a:bodyPr wrap="square" rtlCol="0">
            <a:spAutoFit/>
          </a:bodyPr>
          <a:lstStyle/>
          <a:p>
            <a:pPr algn="ctr" defTabSz="914363">
              <a:defRPr/>
            </a:pPr>
            <a:r>
              <a:rPr lang="en-US" sz="1294" kern="0" dirty="0" smtClean="0">
                <a:solidFill>
                  <a:srgbClr val="212F61"/>
                </a:solidFill>
              </a:rPr>
              <a:t>Regulatory Impact Analysis (RSIA)</a:t>
            </a:r>
          </a:p>
        </p:txBody>
      </p:sp>
      <p:sp>
        <p:nvSpPr>
          <p:cNvPr id="167" name="Oval 166"/>
          <p:cNvSpPr>
            <a:spLocks noChangeAspect="1"/>
          </p:cNvSpPr>
          <p:nvPr/>
        </p:nvSpPr>
        <p:spPr>
          <a:xfrm>
            <a:off x="7221776" y="3054039"/>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68" name="TextBox 167"/>
          <p:cNvSpPr txBox="1"/>
          <p:nvPr/>
        </p:nvSpPr>
        <p:spPr>
          <a:xfrm>
            <a:off x="7361237" y="3241629"/>
            <a:ext cx="1011248" cy="888961"/>
          </a:xfrm>
          <a:prstGeom prst="rect">
            <a:avLst/>
          </a:prstGeom>
          <a:noFill/>
          <a:ln>
            <a:noFill/>
          </a:ln>
        </p:spPr>
        <p:txBody>
          <a:bodyPr wrap="square" rtlCol="0">
            <a:spAutoFit/>
          </a:bodyPr>
          <a:lstStyle/>
          <a:p>
            <a:pPr algn="ctr" defTabSz="914363">
              <a:defRPr/>
            </a:pPr>
            <a:r>
              <a:rPr lang="en-US" sz="1294" kern="0" dirty="0" smtClean="0">
                <a:solidFill>
                  <a:srgbClr val="212F61"/>
                </a:solidFill>
              </a:rPr>
              <a:t>Define Security, and Privacy controls</a:t>
            </a:r>
          </a:p>
        </p:txBody>
      </p:sp>
      <p:sp>
        <p:nvSpPr>
          <p:cNvPr id="169" name="Oval 168"/>
          <p:cNvSpPr>
            <a:spLocks noChangeAspect="1"/>
          </p:cNvSpPr>
          <p:nvPr/>
        </p:nvSpPr>
        <p:spPr>
          <a:xfrm>
            <a:off x="7016307" y="4435455"/>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70" name="TextBox 169"/>
          <p:cNvSpPr txBox="1"/>
          <p:nvPr/>
        </p:nvSpPr>
        <p:spPr>
          <a:xfrm>
            <a:off x="6932080" y="4667385"/>
            <a:ext cx="1420760" cy="687757"/>
          </a:xfrm>
          <a:prstGeom prst="rect">
            <a:avLst/>
          </a:prstGeom>
          <a:noFill/>
        </p:spPr>
        <p:txBody>
          <a:bodyPr wrap="square" rtlCol="0">
            <a:spAutoFit/>
          </a:bodyPr>
          <a:lstStyle/>
          <a:p>
            <a:pPr algn="ctr" defTabSz="914363">
              <a:defRPr/>
            </a:pPr>
            <a:r>
              <a:rPr lang="en-US" sz="1294" kern="0" dirty="0" smtClean="0">
                <a:solidFill>
                  <a:srgbClr val="212F61"/>
                </a:solidFill>
              </a:rPr>
              <a:t>Determine Implementation Requirements</a:t>
            </a:r>
          </a:p>
        </p:txBody>
      </p:sp>
      <p:sp>
        <p:nvSpPr>
          <p:cNvPr id="171" name="Oval 170"/>
          <p:cNvSpPr>
            <a:spLocks noChangeAspect="1"/>
          </p:cNvSpPr>
          <p:nvPr/>
        </p:nvSpPr>
        <p:spPr>
          <a:xfrm>
            <a:off x="5870957" y="5296659"/>
            <a:ext cx="1266358" cy="1248266"/>
          </a:xfrm>
          <a:prstGeom prst="ellipse">
            <a:avLst/>
          </a:prstGeom>
          <a:solidFill>
            <a:srgbClr val="F2F2F2"/>
          </a:solidFill>
          <a:ln w="0" cap="flat" cmpd="sng" algn="ctr">
            <a:noFill/>
            <a:prstDash val="solid"/>
          </a:ln>
          <a:effectLst/>
          <a:scene3d>
            <a:camera prst="orthographicFront"/>
            <a:lightRig rig="harsh" dir="t"/>
          </a:scene3d>
          <a:sp3d extrusionH="76200" contourW="3810" prstMaterial="matte">
            <a:bevelT w="50800" h="12700"/>
            <a:bevelB w="165100" prst="coolSlant"/>
            <a:extrusionClr>
              <a:srgbClr val="000000"/>
            </a:extrusionClr>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72" name="TextBox 171"/>
          <p:cNvSpPr txBox="1"/>
          <p:nvPr/>
        </p:nvSpPr>
        <p:spPr>
          <a:xfrm>
            <a:off x="5975887" y="5650116"/>
            <a:ext cx="1101659" cy="488669"/>
          </a:xfrm>
          <a:prstGeom prst="rect">
            <a:avLst/>
          </a:prstGeom>
          <a:noFill/>
        </p:spPr>
        <p:txBody>
          <a:bodyPr wrap="square" rtlCol="0">
            <a:spAutoFit/>
          </a:bodyPr>
          <a:lstStyle/>
          <a:p>
            <a:pPr algn="ctr" defTabSz="914363">
              <a:defRPr/>
            </a:pPr>
            <a:r>
              <a:rPr lang="en-US" sz="1294" kern="0" dirty="0" smtClean="0">
                <a:solidFill>
                  <a:srgbClr val="212F61"/>
                </a:solidFill>
              </a:rPr>
              <a:t>Implement Controls</a:t>
            </a:r>
          </a:p>
        </p:txBody>
      </p:sp>
      <p:sp>
        <p:nvSpPr>
          <p:cNvPr id="173" name="Oval 172"/>
          <p:cNvSpPr>
            <a:spLocks noChangeAspect="1"/>
          </p:cNvSpPr>
          <p:nvPr/>
        </p:nvSpPr>
        <p:spPr>
          <a:xfrm>
            <a:off x="4454565" y="5309774"/>
            <a:ext cx="1266358" cy="1248266"/>
          </a:xfrm>
          <a:prstGeom prst="ellipse">
            <a:avLst/>
          </a:prstGeom>
          <a:solidFill>
            <a:srgbClr val="F2F2F2"/>
          </a:solidFill>
          <a:ln w="0" cap="flat" cmpd="sng" algn="ctr">
            <a:noFill/>
            <a:prstDash val="solid"/>
          </a:ln>
          <a:effectLst/>
          <a:scene3d>
            <a:camera prst="orthographicFront"/>
            <a:lightRig rig="harsh" dir="t"/>
          </a:scene3d>
          <a:sp3d extrusionH="76200" contourW="3810" prstMaterial="matte">
            <a:bevelT w="50800" h="12700"/>
            <a:bevelB w="165100" prst="coolSlant"/>
            <a:extrusionClr>
              <a:srgbClr val="000000"/>
            </a:extrusionClr>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74" name="TextBox 173"/>
          <p:cNvSpPr txBox="1"/>
          <p:nvPr/>
        </p:nvSpPr>
        <p:spPr>
          <a:xfrm>
            <a:off x="4413986" y="5676346"/>
            <a:ext cx="1350807" cy="488669"/>
          </a:xfrm>
          <a:prstGeom prst="rect">
            <a:avLst/>
          </a:prstGeom>
          <a:noFill/>
        </p:spPr>
        <p:txBody>
          <a:bodyPr wrap="square" rtlCol="0">
            <a:spAutoFit/>
          </a:bodyPr>
          <a:lstStyle/>
          <a:p>
            <a:pPr algn="ctr" defTabSz="914363">
              <a:defRPr/>
            </a:pPr>
            <a:r>
              <a:rPr lang="en-US" sz="1294" kern="0" dirty="0" smtClean="0">
                <a:solidFill>
                  <a:srgbClr val="212F61"/>
                </a:solidFill>
              </a:rPr>
              <a:t>Document Implementation</a:t>
            </a:r>
          </a:p>
        </p:txBody>
      </p:sp>
      <p:sp>
        <p:nvSpPr>
          <p:cNvPr id="175" name="Oval 174"/>
          <p:cNvSpPr>
            <a:spLocks noChangeAspect="1"/>
          </p:cNvSpPr>
          <p:nvPr/>
        </p:nvSpPr>
        <p:spPr>
          <a:xfrm>
            <a:off x="3313583" y="4431087"/>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76" name="TextBox 175"/>
          <p:cNvSpPr txBox="1"/>
          <p:nvPr/>
        </p:nvSpPr>
        <p:spPr>
          <a:xfrm>
            <a:off x="3376863" y="4789760"/>
            <a:ext cx="1203079" cy="524867"/>
          </a:xfrm>
          <a:prstGeom prst="rect">
            <a:avLst/>
          </a:prstGeom>
          <a:noFill/>
        </p:spPr>
        <p:txBody>
          <a:bodyPr wrap="square" rtlCol="0">
            <a:spAutoFit/>
          </a:bodyPr>
          <a:lstStyle/>
          <a:p>
            <a:pPr algn="ctr" defTabSz="914363">
              <a:defRPr/>
            </a:pPr>
            <a:r>
              <a:rPr lang="en-US" sz="1411" kern="0" dirty="0" smtClean="0">
                <a:solidFill>
                  <a:srgbClr val="212F61"/>
                </a:solidFill>
              </a:rPr>
              <a:t>Continuous Monitoring</a:t>
            </a:r>
          </a:p>
        </p:txBody>
      </p:sp>
      <p:sp>
        <p:nvSpPr>
          <p:cNvPr id="177" name="Oval 176"/>
          <p:cNvSpPr>
            <a:spLocks noChangeAspect="1"/>
          </p:cNvSpPr>
          <p:nvPr/>
        </p:nvSpPr>
        <p:spPr>
          <a:xfrm>
            <a:off x="3099380" y="3049671"/>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78" name="TextBox 177"/>
          <p:cNvSpPr txBox="1"/>
          <p:nvPr/>
        </p:nvSpPr>
        <p:spPr>
          <a:xfrm>
            <a:off x="3099379" y="3379266"/>
            <a:ext cx="1206589" cy="725776"/>
          </a:xfrm>
          <a:prstGeom prst="rect">
            <a:avLst/>
          </a:prstGeom>
          <a:noFill/>
        </p:spPr>
        <p:txBody>
          <a:bodyPr wrap="square" rtlCol="0">
            <a:spAutoFit/>
          </a:bodyPr>
          <a:lstStyle/>
          <a:p>
            <a:pPr algn="ctr" defTabSz="914363">
              <a:defRPr/>
            </a:pPr>
            <a:r>
              <a:rPr lang="en-US" sz="1372" kern="0" dirty="0" smtClean="0">
                <a:solidFill>
                  <a:srgbClr val="212F61"/>
                </a:solidFill>
              </a:rPr>
              <a:t>Independent verification (Audits)</a:t>
            </a:r>
          </a:p>
        </p:txBody>
      </p:sp>
      <p:sp>
        <p:nvSpPr>
          <p:cNvPr id="179" name="Oval 178"/>
          <p:cNvSpPr>
            <a:spLocks noChangeAspect="1"/>
          </p:cNvSpPr>
          <p:nvPr/>
        </p:nvSpPr>
        <p:spPr>
          <a:xfrm>
            <a:off x="3807576" y="1777542"/>
            <a:ext cx="1266358" cy="1248266"/>
          </a:xfrm>
          <a:prstGeom prst="ellipse">
            <a:avLst/>
          </a:prstGeom>
          <a:solidFill>
            <a:srgbClr val="0072C6"/>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tlCol="0" anchor="ctr"/>
          <a:lstStyle/>
          <a:p>
            <a:pPr algn="ctr" defTabSz="914363">
              <a:defRPr/>
            </a:pPr>
            <a:endParaRPr lang="en-US" sz="1882" kern="0" dirty="0" smtClean="0">
              <a:solidFill>
                <a:srgbClr val="212F61"/>
              </a:solidFill>
              <a:latin typeface="Tahoma" pitchFamily="34" charset="0"/>
              <a:ea typeface="Tahoma" pitchFamily="34" charset="0"/>
              <a:cs typeface="Tahoma" pitchFamily="34" charset="0"/>
            </a:endParaRPr>
          </a:p>
        </p:txBody>
      </p:sp>
      <p:sp>
        <p:nvSpPr>
          <p:cNvPr id="180" name="TextBox 179"/>
          <p:cNvSpPr txBox="1"/>
          <p:nvPr/>
        </p:nvSpPr>
        <p:spPr>
          <a:xfrm>
            <a:off x="3903736" y="2210003"/>
            <a:ext cx="1101659" cy="289582"/>
          </a:xfrm>
          <a:prstGeom prst="rect">
            <a:avLst/>
          </a:prstGeom>
          <a:noFill/>
        </p:spPr>
        <p:txBody>
          <a:bodyPr wrap="square" rtlCol="0">
            <a:spAutoFit/>
          </a:bodyPr>
          <a:lstStyle/>
          <a:p>
            <a:pPr algn="ctr" defTabSz="914363">
              <a:defRPr/>
            </a:pPr>
            <a:r>
              <a:rPr lang="en-US" sz="1294" kern="0" dirty="0" smtClean="0">
                <a:solidFill>
                  <a:srgbClr val="212F61"/>
                </a:solidFill>
              </a:rPr>
              <a:t>Remediation</a:t>
            </a:r>
          </a:p>
        </p:txBody>
      </p:sp>
      <p:sp>
        <p:nvSpPr>
          <p:cNvPr id="181" name="Circular Arrow 180"/>
          <p:cNvSpPr/>
          <p:nvPr/>
        </p:nvSpPr>
        <p:spPr>
          <a:xfrm rot="5400000">
            <a:off x="3271409" y="847210"/>
            <a:ext cx="6004482" cy="6183720"/>
          </a:xfrm>
          <a:prstGeom prst="circularArrow">
            <a:avLst>
              <a:gd name="adj1" fmla="val 2233"/>
              <a:gd name="adj2" fmla="val 254520"/>
              <a:gd name="adj3" fmla="val 19555526"/>
              <a:gd name="adj4" fmla="val 12533217"/>
              <a:gd name="adj5" fmla="val 2605"/>
            </a:avLst>
          </a:prstGeom>
          <a:solidFill>
            <a:srgbClr val="797A7D"/>
          </a:solidFill>
          <a:ln w="10795" cap="flat" cmpd="sng" algn="ctr">
            <a:solidFill>
              <a:srgbClr val="FFFFFF"/>
            </a:solidFill>
            <a:prstDash val="solid"/>
          </a:ln>
          <a:effectLst/>
        </p:spPr>
      </p:sp>
      <p:sp>
        <p:nvSpPr>
          <p:cNvPr id="182" name="Circular Arrow 181"/>
          <p:cNvSpPr/>
          <p:nvPr/>
        </p:nvSpPr>
        <p:spPr>
          <a:xfrm rot="16200000">
            <a:off x="2660273" y="847210"/>
            <a:ext cx="6004482" cy="6183720"/>
          </a:xfrm>
          <a:prstGeom prst="circularArrow">
            <a:avLst>
              <a:gd name="adj1" fmla="val 2233"/>
              <a:gd name="adj2" fmla="val 254520"/>
              <a:gd name="adj3" fmla="val 19555526"/>
              <a:gd name="adj4" fmla="val 12533217"/>
              <a:gd name="adj5" fmla="val 2605"/>
            </a:avLst>
          </a:prstGeom>
          <a:solidFill>
            <a:srgbClr val="797A7D"/>
          </a:solidFill>
          <a:ln w="10795" cap="flat" cmpd="sng" algn="ctr">
            <a:solidFill>
              <a:srgbClr val="FFFFFF"/>
            </a:solidFill>
            <a:prstDash val="solid"/>
          </a:ln>
          <a:effectLst/>
        </p:spPr>
      </p:sp>
      <p:sp>
        <p:nvSpPr>
          <p:cNvPr id="183" name="TextBox 27"/>
          <p:cNvSpPr txBox="1"/>
          <p:nvPr/>
        </p:nvSpPr>
        <p:spPr>
          <a:xfrm>
            <a:off x="7765953" y="2377437"/>
            <a:ext cx="1115388" cy="479635"/>
          </a:xfrm>
          <a:prstGeom prst="rect">
            <a:avLst/>
          </a:prstGeom>
          <a:noFill/>
        </p:spPr>
        <p:txBody>
          <a:bodyPr wrap="none" lIns="179238" tIns="143391" rIns="179238" bIns="143391" rtlCol="0">
            <a:spAutoFit/>
          </a:bodyPr>
          <a:lstStyle/>
          <a:p>
            <a:pPr defTabSz="914363">
              <a:lnSpc>
                <a:spcPct val="90000"/>
              </a:lnSpc>
              <a:spcAft>
                <a:spcPts val="588"/>
              </a:spcAft>
              <a:defRPr/>
            </a:pPr>
            <a:r>
              <a:rPr lang="en-US" sz="1372" b="1" kern="0" dirty="0" smtClean="0">
                <a:solidFill>
                  <a:srgbClr val="212F61"/>
                </a:solidFill>
              </a:rPr>
              <a:t>Prioritize</a:t>
            </a:r>
          </a:p>
        </p:txBody>
      </p:sp>
    </p:spTree>
    <p:extLst>
      <p:ext uri="{BB962C8B-B14F-4D97-AF65-F5344CB8AC3E}">
        <p14:creationId xmlns:p14="http://schemas.microsoft.com/office/powerpoint/2010/main" val="29733876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up)">
                                      <p:cBhvr>
                                        <p:cTn id="7" dur="500"/>
                                        <p:tgtEl>
                                          <p:spTgt spid="18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wipe(down)">
                                      <p:cBhvr>
                                        <p:cTn id="1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549275" y="2399994"/>
            <a:ext cx="11887200" cy="1680460"/>
          </a:xfrm>
        </p:spPr>
        <p:txBody>
          <a:bodyPr/>
          <a:lstStyle/>
          <a:p>
            <a:pPr lvl="0" defTabSz="914363">
              <a:defRPr/>
            </a:pPr>
            <a:r>
              <a:rPr lang="en-CA" sz="5400" spc="-98" dirty="0" smtClean="0">
                <a:gradFill>
                  <a:gsLst>
                    <a:gs pos="5833">
                      <a:srgbClr val="FFFFFF"/>
                    </a:gs>
                    <a:gs pos="18000">
                      <a:srgbClr val="FFFFFF"/>
                    </a:gs>
                  </a:gsLst>
                  <a:lin ang="5400000" scaled="0"/>
                </a:gradFill>
                <a:cs typeface="Arial" charset="0"/>
              </a:rPr>
              <a:t>Examples of Compliance with deeper standards</a:t>
            </a:r>
            <a:endParaRPr lang="en-CA" sz="5400" spc="-98" dirty="0">
              <a:gradFill>
                <a:gsLst>
                  <a:gs pos="5833">
                    <a:srgbClr val="FFFFFF"/>
                  </a:gs>
                  <a:gs pos="18000">
                    <a:srgbClr val="FFFFFF"/>
                  </a:gs>
                </a:gsLst>
                <a:lin ang="5400000" scaled="0"/>
              </a:gradFill>
              <a:cs typeface="Arial" charset="0"/>
            </a:endParaRPr>
          </a:p>
        </p:txBody>
      </p:sp>
    </p:spTree>
    <p:extLst>
      <p:ext uri="{BB962C8B-B14F-4D97-AF65-F5344CB8AC3E}">
        <p14:creationId xmlns:p14="http://schemas.microsoft.com/office/powerpoint/2010/main" val="31073338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40458" y="1759921"/>
            <a:ext cx="4663389" cy="3646492"/>
          </a:xfrm>
        </p:spPr>
        <p:txBody>
          <a:bodyPr/>
          <a:lstStyle/>
          <a:p>
            <a:pPr lvl="0"/>
            <a:r>
              <a:rPr lang="en-US" dirty="0" smtClean="0">
                <a:solidFill>
                  <a:schemeClr val="tx1"/>
                </a:solidFill>
              </a:rPr>
              <a:t>Department of Health </a:t>
            </a:r>
            <a:r>
              <a:rPr lang="en-US" dirty="0">
                <a:solidFill>
                  <a:schemeClr val="tx1"/>
                </a:solidFill>
              </a:rPr>
              <a:t>&amp; Human Services Office of the Inspector </a:t>
            </a:r>
            <a:r>
              <a:rPr lang="en-US" dirty="0" smtClean="0">
                <a:solidFill>
                  <a:schemeClr val="tx1"/>
                </a:solidFill>
              </a:rPr>
              <a:t>General recently issued Office 365 the Authority to Operate (ATO)</a:t>
            </a:r>
          </a:p>
          <a:p>
            <a:pPr lvl="0"/>
            <a:endParaRPr lang="en-US" dirty="0">
              <a:solidFill>
                <a:schemeClr val="tx1"/>
              </a:solidFill>
            </a:endParaRPr>
          </a:p>
          <a:p>
            <a:r>
              <a:rPr lang="en-US" dirty="0">
                <a:solidFill>
                  <a:schemeClr val="tx1"/>
                </a:solidFill>
              </a:rPr>
              <a:t>DoD Approves 23 Commercial Cloud Service Offerings that Meet </a:t>
            </a:r>
            <a:r>
              <a:rPr lang="en-US" dirty="0" err="1">
                <a:solidFill>
                  <a:schemeClr val="tx1"/>
                </a:solidFill>
              </a:rPr>
              <a:t>FedRAMP</a:t>
            </a:r>
            <a:r>
              <a:rPr lang="en-US" dirty="0">
                <a:solidFill>
                  <a:schemeClr val="tx1"/>
                </a:solidFill>
              </a:rPr>
              <a:t> Moderate Baseline </a:t>
            </a:r>
          </a:p>
          <a:p>
            <a:r>
              <a:rPr lang="en-US" u="sng" dirty="0">
                <a:hlinkClick r:id="rId3"/>
              </a:rPr>
              <a:t>http://</a:t>
            </a:r>
            <a:r>
              <a:rPr lang="en-US" u="sng" dirty="0" smtClean="0">
                <a:hlinkClick r:id="rId3"/>
              </a:rPr>
              <a:t>disa.mil/News/PressResources/2015/Commercial-Cloud-Service</a:t>
            </a:r>
            <a:endParaRPr lang="en-US" u="sng" dirty="0" smtClean="0"/>
          </a:p>
          <a:p>
            <a:endParaRPr lang="en-US" u="sng" dirty="0">
              <a:solidFill>
                <a:schemeClr val="tx1"/>
              </a:solidFill>
            </a:endParaRPr>
          </a:p>
          <a:p>
            <a:r>
              <a:rPr lang="en-US" dirty="0">
                <a:solidFill>
                  <a:schemeClr val="tx1"/>
                </a:solidFill>
              </a:rPr>
              <a:t>May 4, 2015</a:t>
            </a:r>
          </a:p>
          <a:p>
            <a:pPr lvl="0"/>
            <a:endParaRPr lang="en-US" dirty="0">
              <a:solidFill>
                <a:schemeClr val="tx1"/>
              </a:solidFill>
            </a:endParaRPr>
          </a:p>
          <a:p>
            <a:pPr lvl="0"/>
            <a:endParaRPr lang="en-US" dirty="0">
              <a:solidFill>
                <a:schemeClr val="tx1"/>
              </a:solidFill>
            </a:endParaRPr>
          </a:p>
          <a:p>
            <a:endParaRPr lang="en-US" dirty="0">
              <a:solidFill>
                <a:schemeClr val="tx1"/>
              </a:solidFill>
            </a:endParaRPr>
          </a:p>
        </p:txBody>
      </p:sp>
      <p:pic>
        <p:nvPicPr>
          <p:cNvPr id="7" name="Picture 6"/>
          <p:cNvPicPr>
            <a:picLocks noChangeAspect="1"/>
          </p:cNvPicPr>
          <p:nvPr/>
        </p:nvPicPr>
        <p:blipFill>
          <a:blip r:embed="rId4"/>
          <a:stretch>
            <a:fillRect/>
          </a:stretch>
        </p:blipFill>
        <p:spPr>
          <a:xfrm>
            <a:off x="6580204" y="1878024"/>
            <a:ext cx="3584694" cy="3060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1"/>
          <p:cNvSpPr txBox="1">
            <a:spLocks/>
          </p:cNvSpPr>
          <p:nvPr/>
        </p:nvSpPr>
        <p:spPr>
          <a:xfrm>
            <a:off x="529660" y="233151"/>
            <a:ext cx="11375536" cy="762786"/>
          </a:xfrm>
          <a:prstGeom prst="rect">
            <a:avLst/>
          </a:prstGeom>
        </p:spPr>
        <p:txBody>
          <a:bodyPr/>
          <a:lstStyle>
            <a:lvl1pPr algn="l" defTabSz="932559" rtl="0" eaLnBrk="1" latinLnBrk="0" hangingPunct="1">
              <a:lnSpc>
                <a:spcPct val="90000"/>
              </a:lnSpc>
              <a:spcBef>
                <a:spcPct val="0"/>
              </a:spcBef>
              <a:buNone/>
              <a:defRPr lang="en-US" sz="5507" b="0" kern="1200" cap="none" spc="-102" baseline="0" dirty="0" smtClean="0">
                <a:ln w="3175">
                  <a:noFill/>
                </a:ln>
                <a:solidFill>
                  <a:schemeClr val="tx1"/>
                </a:solidFill>
                <a:effectLst/>
                <a:latin typeface="+mj-lt"/>
                <a:ea typeface="+mn-ea"/>
                <a:cs typeface="Arial" charset="0"/>
              </a:defRPr>
            </a:lvl1pPr>
          </a:lstStyle>
          <a:p>
            <a:r>
              <a:rPr sz="5400" err="1">
                <a:solidFill>
                  <a:srgbClr val="212F61"/>
                </a:solidFill>
              </a:rPr>
              <a:t>FedRAMP</a:t>
            </a:r>
            <a:r>
              <a:rPr sz="5400">
                <a:solidFill>
                  <a:srgbClr val="212F61"/>
                </a:solidFill>
              </a:rPr>
              <a:t> ATO</a:t>
            </a:r>
            <a:endParaRPr sz="5400">
              <a:solidFill>
                <a:srgbClr val="212F61"/>
              </a:solidFill>
            </a:endParaRPr>
          </a:p>
        </p:txBody>
      </p:sp>
    </p:spTree>
    <p:extLst>
      <p:ext uri="{BB962C8B-B14F-4D97-AF65-F5344CB8AC3E}">
        <p14:creationId xmlns:p14="http://schemas.microsoft.com/office/powerpoint/2010/main" val="124768590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7030" y="3738987"/>
            <a:ext cx="7523282" cy="2635894"/>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sp>
        <p:nvSpPr>
          <p:cNvPr id="2" name="Rectangle 1"/>
          <p:cNvSpPr/>
          <p:nvPr/>
        </p:nvSpPr>
        <p:spPr bwMode="auto">
          <a:xfrm>
            <a:off x="1447708" y="2060205"/>
            <a:ext cx="6352603" cy="1589396"/>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0" rIns="0" bIns="0" numCol="1" spcCol="0" rtlCol="0" fromWordArt="0" anchor="ctr" anchorCtr="0" forceAA="0" compatLnSpc="1">
            <a:prstTxWarp prst="textNoShape">
              <a:avLst/>
            </a:prstTxWarp>
            <a:noAutofit/>
          </a:bodyPr>
          <a:lstStyle/>
          <a:p>
            <a:pPr marL="111081" defTabSz="913469" fontAlgn="base">
              <a:spcBef>
                <a:spcPct val="0"/>
              </a:spcBef>
              <a:spcAft>
                <a:spcPct val="0"/>
              </a:spcAft>
            </a:pPr>
            <a:r>
              <a:rPr lang="en-US" sz="2399" dirty="0">
                <a:solidFill>
                  <a:srgbClr val="FFFFFF"/>
                </a:solidFill>
                <a:latin typeface="Segoe UI Light"/>
                <a:ea typeface="Segoe UI" pitchFamily="34" charset="0"/>
                <a:cs typeface="Segoe UI" pitchFamily="34" charset="0"/>
              </a:rPr>
              <a:t>Article 29 Working Party - collection of data protection authorities in Europe regulating world’s toughest privacy laws</a:t>
            </a:r>
          </a:p>
        </p:txBody>
      </p:sp>
      <p:sp>
        <p:nvSpPr>
          <p:cNvPr id="4" name="Rectangle 3"/>
          <p:cNvSpPr/>
          <p:nvPr/>
        </p:nvSpPr>
        <p:spPr bwMode="auto">
          <a:xfrm>
            <a:off x="281501" y="2046262"/>
            <a:ext cx="1092342" cy="1589396"/>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2" tIns="0" rIns="0" bIns="0" numCol="1" spcCol="0" rtlCol="0" fromWordArt="0" anchor="ctr" anchorCtr="0" forceAA="0" compatLnSpc="1">
            <a:prstTxWarp prst="textNoShape">
              <a:avLst/>
            </a:prstTxWarp>
            <a:noAutofit/>
          </a:bodyPr>
          <a:lstStyle/>
          <a:p>
            <a:pPr marL="111081" defTabSz="913469" fontAlgn="base">
              <a:spcBef>
                <a:spcPct val="0"/>
              </a:spcBef>
              <a:spcAft>
                <a:spcPct val="0"/>
              </a:spcAft>
            </a:pPr>
            <a:endParaRPr lang="en-US" sz="2799" dirty="0">
              <a:solidFill>
                <a:srgbClr val="FFFFFF"/>
              </a:solidFill>
              <a:latin typeface="Segoe UI Light"/>
              <a:ea typeface="Segoe UI" pitchFamily="34" charset="0"/>
              <a:cs typeface="Segoe UI" pitchFamily="34" charset="0"/>
            </a:endParaRPr>
          </a:p>
        </p:txBody>
      </p:sp>
      <p:sp>
        <p:nvSpPr>
          <p:cNvPr id="12" name="Title 11"/>
          <p:cNvSpPr>
            <a:spLocks noGrp="1"/>
          </p:cNvSpPr>
          <p:nvPr>
            <p:ph type="title"/>
          </p:nvPr>
        </p:nvSpPr>
        <p:spPr/>
        <p:txBody>
          <a:bodyPr/>
          <a:lstStyle/>
          <a:p>
            <a:r>
              <a:rPr lang="en-US" sz="5400" dirty="0" smtClean="0"/>
              <a:t>Article 29 Working Group Approval</a:t>
            </a:r>
            <a:endParaRPr lang="en-US" sz="5400" dirty="0"/>
          </a:p>
        </p:txBody>
      </p:sp>
      <p:pic>
        <p:nvPicPr>
          <p:cNvPr id="14" name="Picture 6" descr="\\MAGNUM\Projects\Microsoft\Cloud Power FY12\Design\ICONS_PNG\Ingerity.png"/>
          <p:cNvPicPr>
            <a:picLocks noChangeAspect="1" noChangeArrowheads="1"/>
          </p:cNvPicPr>
          <p:nvPr/>
        </p:nvPicPr>
        <p:blipFill>
          <a:blip r:embed="rId3" cstate="print">
            <a:lum bright="100000"/>
          </a:blip>
          <a:srcRect/>
          <a:stretch>
            <a:fillRect/>
          </a:stretch>
        </p:blipFill>
        <p:spPr bwMode="auto">
          <a:xfrm>
            <a:off x="400287" y="2376071"/>
            <a:ext cx="871187" cy="871187"/>
          </a:xfrm>
          <a:prstGeom prst="rect">
            <a:avLst/>
          </a:prstGeom>
          <a:noFill/>
        </p:spPr>
      </p:pic>
      <p:sp>
        <p:nvSpPr>
          <p:cNvPr id="15" name="TextBox 14"/>
          <p:cNvSpPr txBox="1"/>
          <p:nvPr/>
        </p:nvSpPr>
        <p:spPr>
          <a:xfrm>
            <a:off x="400287" y="3793491"/>
            <a:ext cx="7388077" cy="2008270"/>
          </a:xfrm>
          <a:prstGeom prst="rect">
            <a:avLst/>
          </a:prstGeom>
          <a:noFill/>
        </p:spPr>
        <p:txBody>
          <a:bodyPr wrap="square" lIns="124231" tIns="62117" rIns="124231" bIns="62117" rtlCol="0">
            <a:spAutoFit/>
          </a:bodyPr>
          <a:lstStyle/>
          <a:p>
            <a:r>
              <a:rPr lang="en-US" sz="2039" dirty="0">
                <a:solidFill>
                  <a:srgbClr val="FFFFFF"/>
                </a:solidFill>
                <a:cs typeface="Segoe UI" panose="020B0502040204020203" pitchFamily="34" charset="0"/>
              </a:rPr>
              <a:t>Validation by EU Data Protection Authorities for Microsoft’s commercial commitments for DPA/EU Model Clauses. (covering Office 365, Azure, CRM Online, and Intune)</a:t>
            </a:r>
          </a:p>
          <a:p>
            <a:pPr marL="291320" indent="-291320">
              <a:buFont typeface="Arial" panose="020B0604020202020204" pitchFamily="34" charset="0"/>
              <a:buChar char="•"/>
            </a:pPr>
            <a:endParaRPr lang="en-US" sz="2039" dirty="0">
              <a:solidFill>
                <a:srgbClr val="FFFFFF"/>
              </a:solidFill>
              <a:cs typeface="Segoe UI" panose="020B0502040204020203" pitchFamily="34" charset="0"/>
            </a:endParaRPr>
          </a:p>
          <a:p>
            <a:pPr marL="176143" lvl="1" indent="-176143">
              <a:buFont typeface="Arial" panose="020B0604020202020204" pitchFamily="34" charset="0"/>
              <a:buChar char="•"/>
            </a:pPr>
            <a:r>
              <a:rPr lang="en-US" sz="2039" dirty="0">
                <a:solidFill>
                  <a:srgbClr val="FFFFFF"/>
                </a:solidFill>
                <a:cs typeface="Segoe UI" panose="020B0502040204020203" pitchFamily="34" charset="0"/>
              </a:rPr>
              <a:t>Microsoft is the only provider to have received this validation</a:t>
            </a:r>
          </a:p>
          <a:p>
            <a:pPr marL="176143" lvl="1" indent="-176143">
              <a:buFont typeface="Arial" panose="020B0604020202020204" pitchFamily="34" charset="0"/>
              <a:buChar char="•"/>
            </a:pPr>
            <a:r>
              <a:rPr lang="en-US" sz="2039" dirty="0">
                <a:solidFill>
                  <a:srgbClr val="FFFFFF"/>
                </a:solidFill>
                <a:cs typeface="Segoe UI" panose="020B0502040204020203" pitchFamily="34" charset="0"/>
              </a:rPr>
              <a:t>Standard part of contracts as of July 1st</a:t>
            </a:r>
          </a:p>
        </p:txBody>
      </p:sp>
      <p:sp>
        <p:nvSpPr>
          <p:cNvPr id="18" name="Rectangle 17"/>
          <p:cNvSpPr/>
          <p:nvPr/>
        </p:nvSpPr>
        <p:spPr bwMode="auto">
          <a:xfrm>
            <a:off x="7876481" y="2060204"/>
            <a:ext cx="4435304" cy="4262103"/>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sp>
        <p:nvSpPr>
          <p:cNvPr id="19" name="Rectangle 18"/>
          <p:cNvSpPr/>
          <p:nvPr/>
        </p:nvSpPr>
        <p:spPr bwMode="auto">
          <a:xfrm>
            <a:off x="8044312" y="2271194"/>
            <a:ext cx="4039340" cy="3891056"/>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pic>
        <p:nvPicPr>
          <p:cNvPr id="17" name="Picture 16"/>
          <p:cNvPicPr>
            <a:picLocks noChangeAspect="1"/>
          </p:cNvPicPr>
          <p:nvPr/>
        </p:nvPicPr>
        <p:blipFill rotWithShape="1">
          <a:blip r:embed="rId4"/>
          <a:srcRect l="1291" t="11356"/>
          <a:stretch/>
        </p:blipFill>
        <p:spPr>
          <a:xfrm>
            <a:off x="8220546" y="2930910"/>
            <a:ext cx="3686872" cy="2990857"/>
          </a:xfrm>
          <a:prstGeom prst="rect">
            <a:avLst/>
          </a:prstGeom>
          <a:ln>
            <a:solidFill>
              <a:schemeClr val="bg1"/>
            </a:solidFill>
          </a:ln>
        </p:spPr>
      </p:pic>
      <p:pic>
        <p:nvPicPr>
          <p:cNvPr id="20" name="Picture 19"/>
          <p:cNvPicPr>
            <a:picLocks noChangeAspect="1"/>
          </p:cNvPicPr>
          <p:nvPr/>
        </p:nvPicPr>
        <p:blipFill rotWithShape="1">
          <a:blip r:embed="rId4"/>
          <a:srcRect l="1291" r="22434" b="88080"/>
          <a:stretch/>
        </p:blipFill>
        <p:spPr>
          <a:xfrm>
            <a:off x="8168490" y="2321555"/>
            <a:ext cx="3884637" cy="548390"/>
          </a:xfrm>
          <a:prstGeom prst="rect">
            <a:avLst/>
          </a:prstGeom>
          <a:ln>
            <a:solidFill>
              <a:schemeClr val="bg1"/>
            </a:solidFill>
          </a:ln>
        </p:spPr>
      </p:pic>
      <p:sp>
        <p:nvSpPr>
          <p:cNvPr id="21" name="Rectangle 20"/>
          <p:cNvSpPr/>
          <p:nvPr/>
        </p:nvSpPr>
        <p:spPr>
          <a:xfrm>
            <a:off x="8226801" y="5934682"/>
            <a:ext cx="4008815" cy="219733"/>
          </a:xfrm>
          <a:prstGeom prst="rect">
            <a:avLst/>
          </a:prstGeom>
        </p:spPr>
        <p:txBody>
          <a:bodyPr wrap="square">
            <a:spAutoFit/>
          </a:bodyPr>
          <a:lstStyle/>
          <a:p>
            <a:r>
              <a:rPr lang="en-US" sz="800" dirty="0">
                <a:solidFill>
                  <a:srgbClr val="212F61"/>
                </a:solidFill>
                <a:hlinkClick r:id="rId5"/>
              </a:rPr>
              <a:t>http://www.tgdaily.com/enterprise/100136-microsoft-gains-eu-security-approval</a:t>
            </a:r>
            <a:r>
              <a:rPr lang="en-US" sz="800" dirty="0">
                <a:solidFill>
                  <a:srgbClr val="212F61"/>
                </a:solidFill>
              </a:rPr>
              <a:t> </a:t>
            </a:r>
          </a:p>
        </p:txBody>
      </p:sp>
    </p:spTree>
    <p:extLst>
      <p:ext uri="{BB962C8B-B14F-4D97-AF65-F5344CB8AC3E}">
        <p14:creationId xmlns:p14="http://schemas.microsoft.com/office/powerpoint/2010/main" val="2795992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254" y="617195"/>
            <a:ext cx="8684072" cy="917336"/>
          </a:xfrm>
        </p:spPr>
        <p:txBody>
          <a:bodyPr vert="horz" wrap="square" lIns="0" tIns="0" rIns="0" bIns="0" rtlCol="0" anchor="t">
            <a:noAutofit/>
          </a:bodyPr>
          <a:lstStyle/>
          <a:p>
            <a:r>
              <a:rPr lang="en-US" sz="5400" dirty="0">
                <a:solidFill>
                  <a:schemeClr val="tx1"/>
                </a:solidFill>
              </a:rPr>
              <a:t>ISO </a:t>
            </a:r>
            <a:r>
              <a:rPr lang="en-US" sz="5400" dirty="0" smtClean="0">
                <a:solidFill>
                  <a:schemeClr val="tx1"/>
                </a:solidFill>
              </a:rPr>
              <a:t>27018</a:t>
            </a:r>
            <a:endParaRPr lang="en-US" sz="5400" dirty="0">
              <a:solidFill>
                <a:schemeClr val="tx1"/>
              </a:solidFill>
            </a:endParaRPr>
          </a:p>
        </p:txBody>
      </p:sp>
      <p:sp>
        <p:nvSpPr>
          <p:cNvPr id="10" name="TextBox 9"/>
          <p:cNvSpPr txBox="1"/>
          <p:nvPr/>
        </p:nvSpPr>
        <p:spPr>
          <a:xfrm>
            <a:off x="6431100" y="5672931"/>
            <a:ext cx="5594163" cy="966067"/>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Have services </a:t>
            </a:r>
            <a:r>
              <a:rPr lang="en-US" sz="2400" b="1" dirty="0">
                <a:solidFill>
                  <a:srgbClr val="FFFFFF"/>
                </a:solidFill>
                <a:latin typeface="Segoe UI Light" panose="020B0502040204020203" pitchFamily="34" charset="0"/>
                <a:cs typeface="Segoe UI Light" panose="020B0502040204020203" pitchFamily="34" charset="0"/>
              </a:rPr>
              <a:t>independently audited </a:t>
            </a:r>
            <a:r>
              <a:rPr lang="en-US" sz="2400" dirty="0">
                <a:solidFill>
                  <a:srgbClr val="FFFFFF"/>
                </a:solidFill>
                <a:latin typeface="Segoe UI Light" panose="020B0502040204020203" pitchFamily="34" charset="0"/>
                <a:cs typeface="Segoe UI Light" panose="020B0502040204020203" pitchFamily="34" charset="0"/>
              </a:rPr>
              <a:t>for compliance with this standard</a:t>
            </a:r>
          </a:p>
        </p:txBody>
      </p:sp>
      <p:sp>
        <p:nvSpPr>
          <p:cNvPr id="11" name="TextBox 10"/>
          <p:cNvSpPr txBox="1"/>
          <p:nvPr/>
        </p:nvSpPr>
        <p:spPr>
          <a:xfrm>
            <a:off x="490253" y="2134560"/>
            <a:ext cx="11535006" cy="675730"/>
          </a:xfrm>
          <a:prstGeom prst="rect">
            <a:avLst/>
          </a:prstGeom>
          <a:solidFill>
            <a:srgbClr val="002060">
              <a:alpha val="9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gn="ctr">
              <a:lnSpc>
                <a:spcPct val="90000"/>
              </a:lnSpc>
              <a:spcAft>
                <a:spcPts val="612"/>
              </a:spcAft>
            </a:pPr>
            <a:r>
              <a:rPr lang="en-US" sz="2651" dirty="0">
                <a:solidFill>
                  <a:srgbClr val="FFFFFF"/>
                </a:solidFill>
                <a:latin typeface="Segoe UI Light" panose="020B0502040204020203" pitchFamily="34" charset="0"/>
                <a:cs typeface="Segoe UI Light" panose="020B0502040204020203" pitchFamily="34" charset="0"/>
              </a:rPr>
              <a:t>Key Principles - Cloud providers must:</a:t>
            </a:r>
          </a:p>
        </p:txBody>
      </p:sp>
      <p:pic>
        <p:nvPicPr>
          <p:cNvPr id="12" name="Picture 11"/>
          <p:cNvPicPr>
            <a:picLocks noChangeAspect="1"/>
          </p:cNvPicPr>
          <p:nvPr/>
        </p:nvPicPr>
        <p:blipFill>
          <a:blip r:embed="rId4"/>
          <a:stretch>
            <a:fillRect/>
          </a:stretch>
        </p:blipFill>
        <p:spPr>
          <a:xfrm>
            <a:off x="10182577" y="154520"/>
            <a:ext cx="1842686" cy="1842686"/>
          </a:xfrm>
          <a:prstGeom prst="rect">
            <a:avLst/>
          </a:prstGeom>
          <a:solidFill>
            <a:srgbClr val="002060"/>
          </a:solidFill>
          <a:ln>
            <a:solidFill>
              <a:srgbClr val="002060"/>
            </a:solidFill>
          </a:ln>
          <a:scene3d>
            <a:camera prst="orthographicFront"/>
            <a:lightRig rig="threePt" dir="t"/>
          </a:scene3d>
          <a:sp3d>
            <a:bevelT w="114300" prst="artDeco"/>
          </a:sp3d>
        </p:spPr>
      </p:pic>
      <p:sp>
        <p:nvSpPr>
          <p:cNvPr id="13" name="TextBox 12"/>
          <p:cNvSpPr txBox="1"/>
          <p:nvPr/>
        </p:nvSpPr>
        <p:spPr>
          <a:xfrm>
            <a:off x="490255" y="2946845"/>
            <a:ext cx="5594163" cy="1298466"/>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Not use data for advertising or marketing unless express </a:t>
            </a:r>
            <a:r>
              <a:rPr lang="en-US" sz="2400" b="1" dirty="0">
                <a:solidFill>
                  <a:srgbClr val="FFFFFF"/>
                </a:solidFill>
                <a:latin typeface="Segoe UI Light" panose="020B0502040204020203" pitchFamily="34" charset="0"/>
                <a:cs typeface="Segoe UI Light" panose="020B0502040204020203" pitchFamily="34" charset="0"/>
              </a:rPr>
              <a:t>consent</a:t>
            </a:r>
            <a:r>
              <a:rPr lang="en-US" sz="2400" dirty="0">
                <a:solidFill>
                  <a:srgbClr val="FFFFFF"/>
                </a:solidFill>
                <a:latin typeface="Segoe UI Light" panose="020B0502040204020203" pitchFamily="34" charset="0"/>
                <a:cs typeface="Segoe UI Light" panose="020B0502040204020203" pitchFamily="34" charset="0"/>
              </a:rPr>
              <a:t> is obtained</a:t>
            </a:r>
          </a:p>
        </p:txBody>
      </p:sp>
      <p:sp>
        <p:nvSpPr>
          <p:cNvPr id="14" name="TextBox 13"/>
          <p:cNvSpPr txBox="1"/>
          <p:nvPr/>
        </p:nvSpPr>
        <p:spPr>
          <a:xfrm>
            <a:off x="490255" y="4493474"/>
            <a:ext cx="5594163" cy="966067"/>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Be </a:t>
            </a:r>
            <a:r>
              <a:rPr lang="en-US" sz="2400" b="1" dirty="0">
                <a:solidFill>
                  <a:srgbClr val="FFFFFF"/>
                </a:solidFill>
                <a:latin typeface="Segoe UI Light" panose="020B0502040204020203" pitchFamily="34" charset="0"/>
                <a:cs typeface="Segoe UI Light" panose="020B0502040204020203" pitchFamily="34" charset="0"/>
              </a:rPr>
              <a:t>transparent</a:t>
            </a:r>
            <a:r>
              <a:rPr lang="en-US" sz="2400" dirty="0">
                <a:solidFill>
                  <a:srgbClr val="FFFFFF"/>
                </a:solidFill>
                <a:latin typeface="Segoe UI Light" panose="020B0502040204020203" pitchFamily="34" charset="0"/>
                <a:cs typeface="Segoe UI Light" panose="020B0502040204020203" pitchFamily="34" charset="0"/>
              </a:rPr>
              <a:t> about data location and how data is handled </a:t>
            </a:r>
          </a:p>
        </p:txBody>
      </p:sp>
      <p:sp>
        <p:nvSpPr>
          <p:cNvPr id="15" name="TextBox 14"/>
          <p:cNvSpPr txBox="1"/>
          <p:nvPr/>
        </p:nvSpPr>
        <p:spPr>
          <a:xfrm>
            <a:off x="6431097" y="2946845"/>
            <a:ext cx="5594163" cy="1298466"/>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Be </a:t>
            </a:r>
            <a:r>
              <a:rPr lang="en-US" sz="2400" b="1" dirty="0">
                <a:solidFill>
                  <a:srgbClr val="FFFFFF"/>
                </a:solidFill>
                <a:latin typeface="Segoe UI Light" panose="020B0502040204020203" pitchFamily="34" charset="0"/>
                <a:cs typeface="Segoe UI Light" panose="020B0502040204020203" pitchFamily="34" charset="0"/>
              </a:rPr>
              <a:t>accountable </a:t>
            </a:r>
            <a:r>
              <a:rPr lang="en-US" sz="2400" dirty="0">
                <a:solidFill>
                  <a:srgbClr val="FFFFFF"/>
                </a:solidFill>
                <a:latin typeface="Segoe UI Light" panose="020B0502040204020203" pitchFamily="34" charset="0"/>
                <a:cs typeface="Segoe UI Light" panose="020B0502040204020203" pitchFamily="34" charset="0"/>
              </a:rPr>
              <a:t>to determine if customer data was impacted by a breach of information security</a:t>
            </a:r>
          </a:p>
        </p:txBody>
      </p:sp>
      <p:sp>
        <p:nvSpPr>
          <p:cNvPr id="16" name="TextBox 15"/>
          <p:cNvSpPr txBox="1"/>
          <p:nvPr/>
        </p:nvSpPr>
        <p:spPr>
          <a:xfrm>
            <a:off x="6431097" y="4493474"/>
            <a:ext cx="5594163" cy="966067"/>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b="1" dirty="0">
                <a:solidFill>
                  <a:srgbClr val="FFFFFF"/>
                </a:solidFill>
                <a:latin typeface="Segoe UI Light" panose="020B0502040204020203" pitchFamily="34" charset="0"/>
                <a:cs typeface="Segoe UI Light" panose="020B0502040204020203" pitchFamily="34" charset="0"/>
              </a:rPr>
              <a:t>Communicate</a:t>
            </a:r>
            <a:r>
              <a:rPr lang="en-US" sz="2400" dirty="0">
                <a:solidFill>
                  <a:srgbClr val="FFFFFF"/>
                </a:solidFill>
                <a:latin typeface="Segoe UI Light" panose="020B0502040204020203" pitchFamily="34" charset="0"/>
                <a:cs typeface="Segoe UI Light" panose="020B0502040204020203" pitchFamily="34" charset="0"/>
              </a:rPr>
              <a:t> to customers and regulators in the event of a breach</a:t>
            </a:r>
          </a:p>
        </p:txBody>
      </p:sp>
      <p:sp>
        <p:nvSpPr>
          <p:cNvPr id="17" name="TextBox 16"/>
          <p:cNvSpPr txBox="1"/>
          <p:nvPr/>
        </p:nvSpPr>
        <p:spPr>
          <a:xfrm>
            <a:off x="490255" y="5672932"/>
            <a:ext cx="5594163" cy="966067"/>
          </a:xfrm>
          <a:prstGeom prst="rect">
            <a:avLst/>
          </a:prstGeom>
          <a:solidFill>
            <a:srgbClr val="0078D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86472" tIns="149178" rIns="186472" bIns="149178" rtlCol="0">
            <a:spAutoFit/>
          </a:bodyPr>
          <a:lstStyle/>
          <a:p>
            <a:pPr>
              <a:lnSpc>
                <a:spcPct val="90000"/>
              </a:lnSpc>
              <a:spcAft>
                <a:spcPts val="612"/>
              </a:spcAft>
            </a:pPr>
            <a:r>
              <a:rPr lang="en-US" sz="2400" dirty="0">
                <a:solidFill>
                  <a:srgbClr val="FFFFFF"/>
                </a:solidFill>
                <a:latin typeface="Segoe UI Light" panose="020B0502040204020203" pitchFamily="34" charset="0"/>
                <a:cs typeface="Segoe UI Light" panose="020B0502040204020203" pitchFamily="34" charset="0"/>
              </a:rPr>
              <a:t>Provide customers with </a:t>
            </a:r>
            <a:r>
              <a:rPr lang="en-US" sz="2400" b="1" dirty="0">
                <a:solidFill>
                  <a:srgbClr val="FFFFFF"/>
                </a:solidFill>
                <a:latin typeface="Segoe UI Light" panose="020B0502040204020203" pitchFamily="34" charset="0"/>
                <a:cs typeface="Segoe UI Light" panose="020B0502040204020203" pitchFamily="34" charset="0"/>
              </a:rPr>
              <a:t>control </a:t>
            </a:r>
            <a:r>
              <a:rPr lang="en-US" sz="2400" dirty="0">
                <a:solidFill>
                  <a:srgbClr val="FFFFFF"/>
                </a:solidFill>
                <a:latin typeface="Segoe UI Light" panose="020B0502040204020203" pitchFamily="34" charset="0"/>
                <a:cs typeface="Segoe UI Light" panose="020B0502040204020203" pitchFamily="34" charset="0"/>
              </a:rPr>
              <a:t>over how their data is used</a:t>
            </a:r>
          </a:p>
        </p:txBody>
      </p:sp>
    </p:spTree>
    <p:extLst>
      <p:ext uri="{BB962C8B-B14F-4D97-AF65-F5344CB8AC3E}">
        <p14:creationId xmlns:p14="http://schemas.microsoft.com/office/powerpoint/2010/main" val="826768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rot="21197206">
            <a:off x="5250046" y="1566787"/>
            <a:ext cx="6298332" cy="4142146"/>
          </a:xfrm>
          <a:prstGeom prst="rect">
            <a:avLst/>
          </a:prstGeom>
          <a:ln>
            <a:solidFill>
              <a:schemeClr val="accent1"/>
            </a:solidFill>
          </a:ln>
        </p:spPr>
      </p:pic>
      <p:sp>
        <p:nvSpPr>
          <p:cNvPr id="2" name="Title 1"/>
          <p:cNvSpPr>
            <a:spLocks noGrp="1"/>
          </p:cNvSpPr>
          <p:nvPr>
            <p:ph type="title"/>
          </p:nvPr>
        </p:nvSpPr>
        <p:spPr>
          <a:xfrm>
            <a:off x="274639" y="295274"/>
            <a:ext cx="12161836" cy="917575"/>
          </a:xfrm>
        </p:spPr>
        <p:txBody>
          <a:bodyPr/>
          <a:lstStyle/>
          <a:p>
            <a:r>
              <a:rPr lang="en-US" dirty="0" smtClean="0"/>
              <a:t>CJIS - Criminal Justice Information Systems </a:t>
            </a:r>
            <a:endParaRPr lang="en-US" dirty="0"/>
          </a:p>
        </p:txBody>
      </p:sp>
      <p:sp>
        <p:nvSpPr>
          <p:cNvPr id="12" name="Text Placeholder 11"/>
          <p:cNvSpPr>
            <a:spLocks noGrp="1"/>
          </p:cNvSpPr>
          <p:nvPr>
            <p:ph type="body" sz="quarter" idx="10"/>
          </p:nvPr>
        </p:nvSpPr>
        <p:spPr>
          <a:xfrm>
            <a:off x="274639" y="1668462"/>
            <a:ext cx="4876798" cy="2930033"/>
          </a:xfrm>
          <a:noFill/>
        </p:spPr>
        <p:txBody>
          <a:bodyPr wrap="square" lIns="182880" tIns="146304" rIns="182880" bIns="146304">
            <a:spAutoFit/>
          </a:bodyPr>
          <a:lstStyle/>
          <a:p>
            <a:r>
              <a:rPr lang="en-US" dirty="0">
                <a:solidFill>
                  <a:schemeClr val="tx1"/>
                </a:solidFill>
                <a:latin typeface="+mn-lt"/>
              </a:rPr>
              <a:t>Office 365 has a comprehensive approach towards CJIS </a:t>
            </a:r>
            <a:r>
              <a:rPr lang="en-US" dirty="0" smtClean="0">
                <a:solidFill>
                  <a:schemeClr val="tx1"/>
                </a:solidFill>
                <a:latin typeface="+mn-lt"/>
              </a:rPr>
              <a:t>compliance</a:t>
            </a:r>
          </a:p>
          <a:p>
            <a:endParaRPr lang="en-US" sz="3600" dirty="0">
              <a:solidFill>
                <a:schemeClr val="tx1"/>
              </a:solidFill>
              <a:latin typeface="+mn-lt"/>
            </a:endParaRPr>
          </a:p>
          <a:p>
            <a:r>
              <a:rPr lang="en-US" dirty="0">
                <a:solidFill>
                  <a:schemeClr val="tx1"/>
                </a:solidFill>
                <a:latin typeface="+mn-lt"/>
              </a:rPr>
              <a:t>11 States in the US</a:t>
            </a:r>
          </a:p>
        </p:txBody>
      </p:sp>
    </p:spTree>
    <p:extLst>
      <p:ext uri="{BB962C8B-B14F-4D97-AF65-F5344CB8AC3E}">
        <p14:creationId xmlns:p14="http://schemas.microsoft.com/office/powerpoint/2010/main" val="359833724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549275" y="2399994"/>
            <a:ext cx="11887200" cy="932563"/>
          </a:xfrm>
        </p:spPr>
        <p:txBody>
          <a:bodyPr/>
          <a:lstStyle/>
          <a:p>
            <a:pPr lvl="0" defTabSz="914363">
              <a:defRPr/>
            </a:pPr>
            <a:r>
              <a:rPr lang="en-CA" sz="5400" spc="-98" dirty="0" smtClean="0">
                <a:gradFill>
                  <a:gsLst>
                    <a:gs pos="5833">
                      <a:srgbClr val="FFFFFF"/>
                    </a:gs>
                    <a:gs pos="18000">
                      <a:srgbClr val="FFFFFF"/>
                    </a:gs>
                  </a:gsLst>
                  <a:lin ang="5400000" scaled="0"/>
                </a:gradFill>
                <a:cs typeface="Arial" charset="0"/>
              </a:rPr>
              <a:t>Audits</a:t>
            </a:r>
            <a:endParaRPr lang="en-CA" sz="5400" spc="-98" dirty="0">
              <a:gradFill>
                <a:gsLst>
                  <a:gs pos="5833">
                    <a:srgbClr val="FFFFFF"/>
                  </a:gs>
                  <a:gs pos="18000">
                    <a:srgbClr val="FFFFFF"/>
                  </a:gs>
                </a:gsLst>
                <a:lin ang="5400000" scaled="0"/>
              </a:gradFill>
              <a:cs typeface="Arial" charset="0"/>
            </a:endParaRPr>
          </a:p>
        </p:txBody>
      </p:sp>
    </p:spTree>
    <p:extLst>
      <p:ext uri="{BB962C8B-B14F-4D97-AF65-F5344CB8AC3E}">
        <p14:creationId xmlns:p14="http://schemas.microsoft.com/office/powerpoint/2010/main" val="11515381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307155" y="936942"/>
            <a:ext cx="10016482" cy="5761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702" y="224510"/>
            <a:ext cx="10043116" cy="468920"/>
          </a:xfrm>
        </p:spPr>
        <p:txBody>
          <a:bodyPr vert="horz" wrap="square" lIns="0" tIns="0" rIns="0" bIns="0" rtlCol="0" anchor="t">
            <a:noAutofit/>
          </a:bodyPr>
          <a:lstStyle/>
          <a:p>
            <a:pPr defTabSz="914363">
              <a:spcBef>
                <a:spcPts val="1800"/>
              </a:spcBef>
            </a:pPr>
            <a:r>
              <a:rPr lang="en-US" sz="4400" spc="-100" dirty="0">
                <a:solidFill>
                  <a:schemeClr val="tx1"/>
                </a:solidFill>
                <a:latin typeface="Segoe UI Light"/>
              </a:rPr>
              <a:t>How Office 365 </a:t>
            </a:r>
            <a:r>
              <a:rPr lang="en-US" sz="4400" spc="-100" dirty="0" smtClean="0">
                <a:solidFill>
                  <a:schemeClr val="tx1"/>
                </a:solidFill>
                <a:latin typeface="Segoe UI Light"/>
              </a:rPr>
              <a:t>does Compliance</a:t>
            </a:r>
            <a:endParaRPr lang="en-US" sz="4400" spc="-100" dirty="0">
              <a:solidFill>
                <a:schemeClr val="tx1"/>
              </a:solidFill>
              <a:latin typeface="Segoe UI Ligh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837" y="2125662"/>
            <a:ext cx="716021" cy="6400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185" y="3040062"/>
            <a:ext cx="712817" cy="64008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7746" y="3954462"/>
            <a:ext cx="711256" cy="516949"/>
          </a:xfrm>
          <a:prstGeom prst="rect">
            <a:avLst/>
          </a:prstGeom>
        </p:spPr>
      </p:pic>
      <p:pic>
        <p:nvPicPr>
          <p:cNvPr id="180" name="Picture 1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6185" y="4764491"/>
            <a:ext cx="712817" cy="721170"/>
          </a:xfrm>
          <a:prstGeom prst="rect">
            <a:avLst/>
          </a:prstGeom>
        </p:spPr>
      </p:pic>
      <p:grpSp>
        <p:nvGrpSpPr>
          <p:cNvPr id="39" name="Group 38"/>
          <p:cNvGrpSpPr/>
          <p:nvPr/>
        </p:nvGrpSpPr>
        <p:grpSpPr>
          <a:xfrm>
            <a:off x="2156790" y="2125662"/>
            <a:ext cx="1371600" cy="1828800"/>
            <a:chOff x="9235759" y="2354261"/>
            <a:chExt cx="2926080" cy="2867910"/>
          </a:xfrm>
          <a:solidFill>
            <a:schemeClr val="tx2">
              <a:lumMod val="40000"/>
              <a:lumOff val="60000"/>
            </a:schemeClr>
          </a:solidFill>
        </p:grpSpPr>
        <p:sp>
          <p:nvSpPr>
            <p:cNvPr id="41"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Physical Security</a:t>
              </a:r>
            </a:p>
          </p:txBody>
        </p:sp>
        <p:sp>
          <p:nvSpPr>
            <p:cNvPr id="42"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Security Best Practices</a:t>
              </a:r>
            </a:p>
          </p:txBody>
        </p:sp>
        <p:sp>
          <p:nvSpPr>
            <p:cNvPr id="43"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Secure Network Layer</a:t>
              </a:r>
            </a:p>
          </p:txBody>
        </p:sp>
        <p:sp>
          <p:nvSpPr>
            <p:cNvPr id="44" name="Text Placeholder 6"/>
            <p:cNvSpPr txBox="1">
              <a:spLocks/>
            </p:cNvSpPr>
            <p:nvPr/>
          </p:nvSpPr>
          <p:spPr>
            <a:xfrm>
              <a:off x="9235759" y="4536371"/>
              <a:ext cx="2926080" cy="685800"/>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Data Encryption</a:t>
              </a:r>
            </a:p>
          </p:txBody>
        </p:sp>
      </p:grpSp>
      <p:sp>
        <p:nvSpPr>
          <p:cNvPr id="3" name="TextBox 2"/>
          <p:cNvSpPr txBox="1"/>
          <p:nvPr/>
        </p:nvSpPr>
        <p:spPr>
          <a:xfrm>
            <a:off x="1189037" y="906462"/>
            <a:ext cx="10896600"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solidFill>
                  <a:srgbClr val="212F61"/>
                </a:solidFill>
                <a:latin typeface="Segoe UI Light"/>
              </a:rPr>
              <a:t>  Office 365 Service       |      		Control Sets        |      Certifications</a:t>
            </a:r>
          </a:p>
        </p:txBody>
      </p:sp>
      <p:grpSp>
        <p:nvGrpSpPr>
          <p:cNvPr id="62" name="Group 61"/>
          <p:cNvGrpSpPr/>
          <p:nvPr/>
        </p:nvGrpSpPr>
        <p:grpSpPr>
          <a:xfrm>
            <a:off x="2164887" y="4487862"/>
            <a:ext cx="1371600" cy="1828800"/>
            <a:chOff x="9235759" y="2354261"/>
            <a:chExt cx="2926080" cy="2867910"/>
          </a:xfrm>
          <a:solidFill>
            <a:schemeClr val="tx2">
              <a:lumMod val="40000"/>
              <a:lumOff val="60000"/>
            </a:schemeClr>
          </a:solidFill>
        </p:grpSpPr>
        <p:sp>
          <p:nvSpPr>
            <p:cNvPr id="63"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DLP</a:t>
              </a:r>
              <a:endParaRPr lang="en-US" sz="1400" dirty="0">
                <a:solidFill>
                  <a:srgbClr val="FFFFFF">
                    <a:lumMod val="50000"/>
                  </a:srgbClr>
                </a:solidFill>
              </a:endParaRPr>
            </a:p>
          </p:txBody>
        </p:sp>
        <p:sp>
          <p:nvSpPr>
            <p:cNvPr id="64"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OME</a:t>
              </a:r>
              <a:endParaRPr lang="en-US" sz="1400" dirty="0">
                <a:solidFill>
                  <a:srgbClr val="FFFFFF">
                    <a:lumMod val="50000"/>
                  </a:srgbClr>
                </a:solidFill>
              </a:endParaRPr>
            </a:p>
          </p:txBody>
        </p:sp>
        <p:sp>
          <p:nvSpPr>
            <p:cNvPr id="65"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SMIME</a:t>
              </a:r>
              <a:endParaRPr lang="en-US" sz="1400" dirty="0">
                <a:solidFill>
                  <a:srgbClr val="FFFFFF">
                    <a:lumMod val="50000"/>
                  </a:srgbClr>
                </a:solidFill>
              </a:endParaRPr>
            </a:p>
          </p:txBody>
        </p:sp>
        <p:sp>
          <p:nvSpPr>
            <p:cNvPr id="66" name="Text Placeholder 6"/>
            <p:cNvSpPr txBox="1">
              <a:spLocks/>
            </p:cNvSpPr>
            <p:nvPr/>
          </p:nvSpPr>
          <p:spPr>
            <a:xfrm>
              <a:off x="9235759" y="4536371"/>
              <a:ext cx="2926080" cy="685800"/>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RBAC</a:t>
              </a:r>
              <a:endParaRPr lang="en-US" sz="1400" dirty="0">
                <a:solidFill>
                  <a:srgbClr val="FFFFFF">
                    <a:lumMod val="50000"/>
                  </a:srgbClr>
                </a:solidFill>
              </a:endParaRPr>
            </a:p>
          </p:txBody>
        </p:sp>
      </p:grpSp>
      <p:sp>
        <p:nvSpPr>
          <p:cNvPr id="67" name="Text Placeholder 6"/>
          <p:cNvSpPr txBox="1">
            <a:spLocks/>
          </p:cNvSpPr>
          <p:nvPr/>
        </p:nvSpPr>
        <p:spPr>
          <a:xfrm>
            <a:off x="2164887" y="6347450"/>
            <a:ext cx="1371600" cy="437319"/>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RMS</a:t>
            </a:r>
            <a:endParaRPr lang="en-US" sz="1400" dirty="0">
              <a:solidFill>
                <a:srgbClr val="FFFFFF">
                  <a:lumMod val="50000"/>
                </a:srgbClr>
              </a:solidFill>
            </a:endParaRPr>
          </a:p>
        </p:txBody>
      </p:sp>
      <p:grpSp>
        <p:nvGrpSpPr>
          <p:cNvPr id="69" name="Group 68"/>
          <p:cNvGrpSpPr/>
          <p:nvPr/>
        </p:nvGrpSpPr>
        <p:grpSpPr>
          <a:xfrm>
            <a:off x="5989637" y="4132702"/>
            <a:ext cx="1371600" cy="2031560"/>
            <a:chOff x="9235759" y="2354261"/>
            <a:chExt cx="2926080" cy="3185876"/>
          </a:xfrm>
          <a:solidFill>
            <a:schemeClr val="tx2">
              <a:lumMod val="40000"/>
              <a:lumOff val="60000"/>
            </a:schemeClr>
          </a:solidFill>
        </p:grpSpPr>
        <p:sp>
          <p:nvSpPr>
            <p:cNvPr id="70"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Account Mgmt.</a:t>
              </a:r>
              <a:endParaRPr lang="en-US" sz="1400" dirty="0">
                <a:solidFill>
                  <a:srgbClr val="FFFFFF">
                    <a:lumMod val="50000"/>
                  </a:srgbClr>
                </a:solidFill>
              </a:endParaRPr>
            </a:p>
          </p:txBody>
        </p:sp>
        <p:sp>
          <p:nvSpPr>
            <p:cNvPr id="71"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Incident Monitoring</a:t>
              </a:r>
              <a:endParaRPr lang="en-US" sz="1400" dirty="0">
                <a:solidFill>
                  <a:srgbClr val="FFFFFF">
                    <a:lumMod val="50000"/>
                  </a:srgbClr>
                </a:solidFill>
              </a:endParaRPr>
            </a:p>
          </p:txBody>
        </p:sp>
        <p:sp>
          <p:nvSpPr>
            <p:cNvPr id="73"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Data Encryption</a:t>
              </a:r>
              <a:endParaRPr lang="en-US" sz="1400" dirty="0">
                <a:solidFill>
                  <a:srgbClr val="FFFFFF">
                    <a:lumMod val="50000"/>
                  </a:srgbClr>
                </a:solidFill>
              </a:endParaRPr>
            </a:p>
          </p:txBody>
        </p:sp>
        <p:sp>
          <p:nvSpPr>
            <p:cNvPr id="74" name="Text Placeholder 6"/>
            <p:cNvSpPr txBox="1">
              <a:spLocks/>
            </p:cNvSpPr>
            <p:nvPr/>
          </p:nvSpPr>
          <p:spPr>
            <a:xfrm>
              <a:off x="9235759" y="4536369"/>
              <a:ext cx="2926080" cy="1003768"/>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Encryption of stored data and more… </a:t>
              </a:r>
              <a:endParaRPr lang="en-US" sz="1400" dirty="0">
                <a:solidFill>
                  <a:srgbClr val="FFFFFF">
                    <a:lumMod val="50000"/>
                  </a:srgbClr>
                </a:solidFill>
              </a:endParaRPr>
            </a:p>
          </p:txBody>
        </p:sp>
      </p:grpSp>
      <p:sp>
        <p:nvSpPr>
          <p:cNvPr id="76" name="Text Placeholder 6"/>
          <p:cNvSpPr txBox="1">
            <a:spLocks/>
          </p:cNvSpPr>
          <p:nvPr/>
        </p:nvSpPr>
        <p:spPr>
          <a:xfrm>
            <a:off x="5989637" y="3461634"/>
            <a:ext cx="1371600" cy="640080"/>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Data Minimization &amp; Retention </a:t>
            </a:r>
            <a:endParaRPr lang="en-US" sz="1400" dirty="0">
              <a:solidFill>
                <a:srgbClr val="FFFFFF">
                  <a:lumMod val="50000"/>
                </a:srgbClr>
              </a:solidFill>
            </a:endParaRPr>
          </a:p>
        </p:txBody>
      </p:sp>
      <p:sp>
        <p:nvSpPr>
          <p:cNvPr id="77" name="Up Arrow 76"/>
          <p:cNvSpPr/>
          <p:nvPr/>
        </p:nvSpPr>
        <p:spPr bwMode="auto">
          <a:xfrm rot="5400000">
            <a:off x="8586796" y="3579822"/>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78" name="Up Arrow 77"/>
          <p:cNvSpPr/>
          <p:nvPr/>
        </p:nvSpPr>
        <p:spPr bwMode="auto">
          <a:xfrm rot="16200000">
            <a:off x="8574077" y="4113221"/>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80" name="Text Placeholder 6"/>
          <p:cNvSpPr txBox="1">
            <a:spLocks/>
          </p:cNvSpPr>
          <p:nvPr/>
        </p:nvSpPr>
        <p:spPr>
          <a:xfrm>
            <a:off x="9897160" y="5756914"/>
            <a:ext cx="711842" cy="712148"/>
          </a:xfrm>
          <a:prstGeom prst="rect">
            <a:avLst/>
          </a:prstGeom>
          <a:solidFill>
            <a:srgbClr val="FFFFFF"/>
          </a:solidFill>
          <a:ln>
            <a:solidFill>
              <a:srgbClr val="FFFFFF"/>
            </a:solidFill>
          </a:ln>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100" dirty="0" smtClean="0">
                <a:solidFill>
                  <a:srgbClr val="FFFFFF">
                    <a:lumMod val="50000"/>
                  </a:srgbClr>
                </a:solidFill>
              </a:rPr>
              <a:t>New Cert’s and more…</a:t>
            </a:r>
            <a:endParaRPr lang="en-US" sz="1100" dirty="0">
              <a:solidFill>
                <a:srgbClr val="FFFFFF">
                  <a:lumMod val="50000"/>
                </a:srgbClr>
              </a:solidFill>
            </a:endParaRPr>
          </a:p>
        </p:txBody>
      </p:sp>
      <p:sp>
        <p:nvSpPr>
          <p:cNvPr id="81" name="Text Placeholder 6"/>
          <p:cNvSpPr txBox="1">
            <a:spLocks/>
          </p:cNvSpPr>
          <p:nvPr/>
        </p:nvSpPr>
        <p:spPr>
          <a:xfrm>
            <a:off x="5989637" y="2993327"/>
            <a:ext cx="1371600" cy="437319"/>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Access Control</a:t>
            </a:r>
            <a:endParaRPr lang="en-US" sz="1400" dirty="0">
              <a:solidFill>
                <a:srgbClr val="FFFFFF">
                  <a:lumMod val="50000"/>
                </a:srgbClr>
              </a:solidFill>
            </a:endParaRPr>
          </a:p>
        </p:txBody>
      </p:sp>
      <p:sp>
        <p:nvSpPr>
          <p:cNvPr id="45" name="Up Arrow 44"/>
          <p:cNvSpPr/>
          <p:nvPr/>
        </p:nvSpPr>
        <p:spPr bwMode="auto">
          <a:xfrm rot="5400000">
            <a:off x="4471996" y="3579822"/>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46" name="Up Arrow 45"/>
          <p:cNvSpPr/>
          <p:nvPr/>
        </p:nvSpPr>
        <p:spPr bwMode="auto">
          <a:xfrm rot="16200000">
            <a:off x="4459277" y="4113221"/>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4" name="Rectangle 3"/>
          <p:cNvSpPr/>
          <p:nvPr/>
        </p:nvSpPr>
        <p:spPr bwMode="auto">
          <a:xfrm>
            <a:off x="7428247" y="2993327"/>
            <a:ext cx="304800" cy="317093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b="1" dirty="0">
              <a:gradFill>
                <a:gsLst>
                  <a:gs pos="0">
                    <a:srgbClr val="FFFFFF"/>
                  </a:gs>
                  <a:gs pos="100000">
                    <a:srgbClr val="FFFFFF"/>
                  </a:gs>
                </a:gsLst>
                <a:lin ang="5400000" scaled="0"/>
              </a:gradFill>
            </a:endParaRPr>
          </a:p>
        </p:txBody>
      </p:sp>
      <p:sp>
        <p:nvSpPr>
          <p:cNvPr id="6" name="TextBox 5"/>
          <p:cNvSpPr txBox="1"/>
          <p:nvPr/>
        </p:nvSpPr>
        <p:spPr>
          <a:xfrm rot="5400000">
            <a:off x="6710706" y="4474691"/>
            <a:ext cx="1739881"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rgbClr val="212F61"/>
                    </a:gs>
                    <a:gs pos="30000">
                      <a:srgbClr val="212F61"/>
                    </a:gs>
                  </a:gsLst>
                  <a:lin ang="5400000" scaled="0"/>
                </a:gradFill>
              </a:rPr>
              <a:t>A</a:t>
            </a:r>
            <a:r>
              <a:rPr lang="en-US" sz="2000" dirty="0" smtClean="0">
                <a:gradFill>
                  <a:gsLst>
                    <a:gs pos="2917">
                      <a:srgbClr val="212F61"/>
                    </a:gs>
                    <a:gs pos="30000">
                      <a:srgbClr val="212F61"/>
                    </a:gs>
                  </a:gsLst>
                  <a:lin ang="5400000" scaled="0"/>
                </a:gradFill>
              </a:rPr>
              <a:t>UDITS</a:t>
            </a:r>
          </a:p>
        </p:txBody>
      </p:sp>
      <p:sp>
        <p:nvSpPr>
          <p:cNvPr id="5" name="TextBox 4"/>
          <p:cNvSpPr txBox="1"/>
          <p:nvPr/>
        </p:nvSpPr>
        <p:spPr>
          <a:xfrm>
            <a:off x="1625205" y="1685564"/>
            <a:ext cx="2434769" cy="369332"/>
          </a:xfrm>
          <a:prstGeom prst="rect">
            <a:avLst/>
          </a:prstGeom>
          <a:noFill/>
        </p:spPr>
        <p:txBody>
          <a:bodyPr wrap="none" lIns="0" tIns="0" rIns="0" bIns="0" rtlCol="0">
            <a:spAutoFit/>
          </a:bodyPr>
          <a:lstStyle/>
          <a:p>
            <a:r>
              <a:rPr lang="en-US" sz="2400" spc="-70" dirty="0" smtClean="0">
                <a:solidFill>
                  <a:srgbClr val="212F61"/>
                </a:solidFill>
              </a:rPr>
              <a:t>Built-in Capabilities</a:t>
            </a:r>
          </a:p>
        </p:txBody>
      </p:sp>
      <p:sp>
        <p:nvSpPr>
          <p:cNvPr id="37" name="TextBox 36"/>
          <p:cNvSpPr txBox="1"/>
          <p:nvPr/>
        </p:nvSpPr>
        <p:spPr>
          <a:xfrm>
            <a:off x="1625205" y="4027894"/>
            <a:ext cx="2383281" cy="369332"/>
          </a:xfrm>
          <a:prstGeom prst="rect">
            <a:avLst/>
          </a:prstGeom>
          <a:noFill/>
        </p:spPr>
        <p:txBody>
          <a:bodyPr wrap="none" lIns="0" tIns="0" rIns="0" bIns="0" rtlCol="0">
            <a:spAutoFit/>
          </a:bodyPr>
          <a:lstStyle/>
          <a:p>
            <a:r>
              <a:rPr lang="en-US" sz="2400" spc="-70" dirty="0" smtClean="0">
                <a:solidFill>
                  <a:srgbClr val="212F61"/>
                </a:solidFill>
              </a:rPr>
              <a:t>Customer Controls</a:t>
            </a:r>
          </a:p>
        </p:txBody>
      </p:sp>
      <p:sp>
        <p:nvSpPr>
          <p:cNvPr id="8" name="Oval 7"/>
          <p:cNvSpPr/>
          <p:nvPr/>
        </p:nvSpPr>
        <p:spPr bwMode="auto">
          <a:xfrm>
            <a:off x="7315505" y="2445681"/>
            <a:ext cx="559746" cy="416050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0634476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6141" y="2034238"/>
          <a:ext cx="11361219" cy="2621671"/>
        </p:xfrm>
        <a:graphic>
          <a:graphicData uri="http://schemas.openxmlformats.org/drawingml/2006/table">
            <a:tbl>
              <a:tblPr firstRow="1" bandRow="1"/>
              <a:tblGrid>
                <a:gridCol w="1036272"/>
                <a:gridCol w="853600"/>
                <a:gridCol w="930213"/>
                <a:gridCol w="725825"/>
                <a:gridCol w="867324"/>
                <a:gridCol w="867324"/>
                <a:gridCol w="867324"/>
                <a:gridCol w="867324"/>
                <a:gridCol w="867324"/>
                <a:gridCol w="876718"/>
                <a:gridCol w="1043057"/>
                <a:gridCol w="691590"/>
                <a:gridCol w="867324"/>
              </a:tblGrid>
              <a:tr h="642582">
                <a:tc gridSpan="13">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700" b="0" dirty="0" smtClean="0">
                          <a:latin typeface="+mj-lt"/>
                        </a:rPr>
                        <a:t>Control Effectiveness Assessment (Audit) Schedule</a:t>
                      </a: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212F61"/>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721932">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Nov</a:t>
                      </a:r>
                    </a:p>
                    <a:p>
                      <a:pPr algn="ctr"/>
                      <a:r>
                        <a:rPr lang="en-US" sz="1800" b="0" dirty="0" smtClean="0">
                          <a:solidFill>
                            <a:schemeClr val="tx1"/>
                          </a:solidFill>
                        </a:rPr>
                        <a:t>2014</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Dec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Jan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Feb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Mar</a:t>
                      </a:r>
                      <a:r>
                        <a:rPr lang="en-US" sz="1800" b="0" baseline="0" dirty="0" smtClean="0">
                          <a:solidFill>
                            <a:schemeClr val="tx1"/>
                          </a:solidFill>
                        </a:rPr>
                        <a: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Apr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May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Jun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Jul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Aug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Sep</a:t>
                      </a:r>
                      <a:r>
                        <a:rPr lang="en-US" sz="1800" b="0" baseline="0" dirty="0" smtClean="0">
                          <a:solidFill>
                            <a:schemeClr val="tx1"/>
                          </a:solidFill>
                        </a:rPr>
                        <a: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Oct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1800" b="0" dirty="0" smtClean="0">
                          <a:solidFill>
                            <a:schemeClr val="tx1"/>
                          </a:solidFill>
                        </a:rPr>
                        <a:t>Nov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r>
              <a:tr h="1257157">
                <a:tc>
                  <a:txBody>
                    <a:bodyPr/>
                    <a:lstStyle/>
                    <a:p>
                      <a:pPr algn="ctr"/>
                      <a:r>
                        <a:rPr lang="en-US" sz="1800" dirty="0" smtClean="0">
                          <a:solidFill>
                            <a:schemeClr val="bg1"/>
                          </a:solidFill>
                        </a:rPr>
                        <a:t>ISO</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smtClean="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US" sz="1800" dirty="0" smtClean="0">
                          <a:solidFill>
                            <a:schemeClr val="bg1"/>
                          </a:solidFill>
                        </a:rPr>
                        <a:t>FedRAMP MT</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800" dirty="0">
                        <a:solidFill>
                          <a:schemeClr val="tx1"/>
                        </a:solidFill>
                      </a:endParaRPr>
                    </a:p>
                  </a:txBody>
                  <a:tcPr marL="89619" marR="89619" marT="44810" marB="448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smtClean="0">
                          <a:solidFill>
                            <a:schemeClr val="bg1"/>
                          </a:solidFill>
                        </a:rPr>
                        <a:t>ISAE3402/SOC</a:t>
                      </a: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dirty="0"/>
                    </a:p>
                  </a:txBody>
                  <a:tcPr/>
                </a:tc>
                <a:tc>
                  <a:txBody>
                    <a:bodyPr/>
                    <a:lstStyle/>
                    <a:p>
                      <a:pPr algn="ctr"/>
                      <a:endParaRPr lang="en-US" sz="1800" dirty="0" smtClean="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dirty="0" smtClean="0">
                          <a:solidFill>
                            <a:schemeClr val="bg1"/>
                          </a:solidFill>
                        </a:rPr>
                        <a:t>ITAR</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dirty="0" smtClean="0">
                          <a:solidFill>
                            <a:schemeClr val="bg1"/>
                          </a:solidFill>
                        </a:rPr>
                        <a:t>ISO</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71" y="3880220"/>
            <a:ext cx="598072" cy="5377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9990" y="3880220"/>
            <a:ext cx="598072" cy="5377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614" y="3835410"/>
            <a:ext cx="698623" cy="627334"/>
          </a:xfrm>
          <a:prstGeom prst="rect">
            <a:avLst/>
          </a:prstGeom>
        </p:spPr>
      </p:pic>
      <p:pic>
        <p:nvPicPr>
          <p:cNvPr id="8" name="Picture 7"/>
          <p:cNvPicPr>
            <a:picLocks noChangeAspect="1"/>
          </p:cNvPicPr>
          <p:nvPr/>
        </p:nvPicPr>
        <p:blipFill>
          <a:blip r:embed="rId6"/>
          <a:stretch>
            <a:fillRect/>
          </a:stretch>
        </p:blipFill>
        <p:spPr>
          <a:xfrm>
            <a:off x="4846943" y="3814546"/>
            <a:ext cx="719333" cy="658507"/>
          </a:xfrm>
          <a:prstGeom prst="rect">
            <a:avLst/>
          </a:prstGeom>
        </p:spPr>
      </p:pic>
      <p:pic>
        <p:nvPicPr>
          <p:cNvPr id="9" name="Picture 8"/>
          <p:cNvPicPr>
            <a:picLocks noChangeAspect="1"/>
          </p:cNvPicPr>
          <p:nvPr/>
        </p:nvPicPr>
        <p:blipFill>
          <a:blip r:embed="rId7"/>
          <a:stretch>
            <a:fillRect/>
          </a:stretch>
        </p:blipFill>
        <p:spPr>
          <a:xfrm>
            <a:off x="4023443" y="3815044"/>
            <a:ext cx="754775" cy="65800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0635" y="3845719"/>
            <a:ext cx="698623" cy="627334"/>
          </a:xfrm>
          <a:prstGeom prst="rect">
            <a:avLst/>
          </a:prstGeom>
        </p:spPr>
      </p:pic>
      <p:graphicFrame>
        <p:nvGraphicFramePr>
          <p:cNvPr id="12" name="Table 11"/>
          <p:cNvGraphicFramePr>
            <a:graphicFrameLocks noGrp="1"/>
          </p:cNvGraphicFramePr>
          <p:nvPr>
            <p:extLst/>
          </p:nvPr>
        </p:nvGraphicFramePr>
        <p:xfrm>
          <a:off x="366141" y="2034238"/>
          <a:ext cx="11361215" cy="2621671"/>
        </p:xfrm>
        <a:graphic>
          <a:graphicData uri="http://schemas.openxmlformats.org/drawingml/2006/table">
            <a:tbl>
              <a:tblPr firstRow="1" bandRow="1"/>
              <a:tblGrid>
                <a:gridCol w="1043307"/>
                <a:gridCol w="897280"/>
                <a:gridCol w="821509"/>
                <a:gridCol w="730753"/>
                <a:gridCol w="873212"/>
                <a:gridCol w="873212"/>
                <a:gridCol w="873212"/>
                <a:gridCol w="873212"/>
                <a:gridCol w="873212"/>
                <a:gridCol w="882670"/>
                <a:gridCol w="1050139"/>
                <a:gridCol w="696285"/>
                <a:gridCol w="873212"/>
              </a:tblGrid>
              <a:tr h="642582">
                <a:tc gridSpan="13">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srgbClr val="FFFFFF"/>
                          </a:solidFill>
                          <a:effectLst/>
                          <a:uLnTx/>
                          <a:uFillTx/>
                          <a:latin typeface="Segoe UI Light"/>
                          <a:ea typeface="+mn-ea"/>
                          <a:cs typeface="+mn-cs"/>
                        </a:rPr>
                        <a:t>Control Effectiveness Assessment (Audit) Schedule</a:t>
                      </a: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721932">
                <a:tc>
                  <a:txBody>
                    <a:bodyPr/>
                    <a:lstStyle/>
                    <a:p>
                      <a:pPr algn="ctr"/>
                      <a:r>
                        <a:rPr lang="en-US" sz="1800" b="0" dirty="0" smtClean="0">
                          <a:solidFill>
                            <a:schemeClr val="tx1"/>
                          </a:solidFill>
                        </a:rPr>
                        <a:t>Nov</a:t>
                      </a:r>
                    </a:p>
                    <a:p>
                      <a:pPr algn="ctr"/>
                      <a:r>
                        <a:rPr lang="en-US" sz="1800" b="0" dirty="0" smtClean="0">
                          <a:solidFill>
                            <a:schemeClr val="tx1"/>
                          </a:solidFill>
                        </a:rPr>
                        <a:t>2014</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Dec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Jan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Feb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Mar</a:t>
                      </a:r>
                      <a:r>
                        <a:rPr lang="en-US" sz="1800" b="0" baseline="0" dirty="0" smtClean="0">
                          <a:solidFill>
                            <a:schemeClr val="tx1"/>
                          </a:solidFill>
                        </a:rPr>
                        <a: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Apr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May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Jun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Jul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Aug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Sep</a:t>
                      </a:r>
                      <a:r>
                        <a:rPr lang="en-US" sz="1800" b="0" baseline="0" dirty="0" smtClean="0">
                          <a:solidFill>
                            <a:schemeClr val="tx1"/>
                          </a:solidFill>
                        </a:rPr>
                        <a: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Oct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c>
                  <a:txBody>
                    <a:bodyPr/>
                    <a:lstStyle/>
                    <a:p>
                      <a:pPr algn="ctr"/>
                      <a:r>
                        <a:rPr lang="en-US" sz="1800" b="0" dirty="0" smtClean="0">
                          <a:solidFill>
                            <a:schemeClr val="tx1"/>
                          </a:solidFill>
                        </a:rPr>
                        <a:t>Nov 2015</a:t>
                      </a:r>
                      <a:endParaRPr lang="en-US" sz="1800" b="0" dirty="0">
                        <a:solidFill>
                          <a:schemeClr val="tx1"/>
                        </a:solidFill>
                      </a:endParaRPr>
                    </a:p>
                  </a:txBody>
                  <a:tcPr marL="89619" marR="89619" marT="44810" marB="44810" anchor="ctr">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797A7D">
                        <a:lumMod val="20000"/>
                        <a:lumOff val="80000"/>
                      </a:srgbClr>
                    </a:solidFill>
                  </a:tcPr>
                </a:tc>
              </a:tr>
              <a:tr h="1257157">
                <a:tc>
                  <a:txBody>
                    <a:bodyPr/>
                    <a:lstStyle/>
                    <a:p>
                      <a:pPr algn="ctr"/>
                      <a:r>
                        <a:rPr lang="en-US" sz="1800" dirty="0" smtClean="0">
                          <a:solidFill>
                            <a:schemeClr val="bg1"/>
                          </a:solidFill>
                        </a:rPr>
                        <a:t>ISO</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smtClean="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US" sz="1800" dirty="0" smtClean="0">
                          <a:solidFill>
                            <a:schemeClr val="bg1"/>
                          </a:solidFill>
                        </a:rPr>
                        <a:t>FedRAMP MT</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tcPr>
                </a:tc>
                <a:tc hMerge="1">
                  <a:txBody>
                    <a:bodyPr/>
                    <a:lstStyle/>
                    <a:p>
                      <a:pPr algn="ctr"/>
                      <a:endParaRPr lang="en-US" sz="1800" dirty="0">
                        <a:solidFill>
                          <a:schemeClr val="tx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US" sz="1800" dirty="0" smtClean="0">
                          <a:solidFill>
                            <a:schemeClr val="bg1"/>
                          </a:solidFill>
                        </a:rPr>
                        <a:t>ISAE3402/SOC</a:t>
                      </a:r>
                    </a:p>
                  </a:txBody>
                  <a:tcPr marL="89619" marR="89619" marT="44810" marB="44810">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dirty="0"/>
                    </a:p>
                  </a:txBody>
                  <a:tcPr/>
                </a:tc>
                <a:tc>
                  <a:txBody>
                    <a:bodyPr/>
                    <a:lstStyle/>
                    <a:p>
                      <a:pPr algn="ctr"/>
                      <a:endParaRPr lang="en-US" sz="1800" dirty="0" smtClean="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tcPr>
                </a:tc>
                <a:tc>
                  <a:txBody>
                    <a:bodyPr/>
                    <a:lstStyle/>
                    <a:p>
                      <a:pPr algn="ctr"/>
                      <a:endParaRPr lang="en-US" sz="1800" dirty="0">
                        <a:solidFill>
                          <a:schemeClr val="bg1"/>
                        </a:solidFill>
                      </a:endParaRPr>
                    </a:p>
                  </a:txBody>
                  <a:tcPr marL="89619" marR="89619" marT="44810" marB="44810">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dirty="0" smtClean="0">
                          <a:solidFill>
                            <a:schemeClr val="bg1"/>
                          </a:solidFill>
                        </a:rPr>
                        <a:t>ISO</a:t>
                      </a:r>
                      <a:endParaRPr lang="en-US" sz="1800" dirty="0">
                        <a:solidFill>
                          <a:schemeClr val="bg1"/>
                        </a:solidFill>
                      </a:endParaRPr>
                    </a:p>
                  </a:txBody>
                  <a:tcPr marL="89619" marR="89619" marT="44810" marB="44810">
                    <a:lnL w="12700" cap="flat" cmpd="sng" algn="ctr">
                      <a:solidFill>
                        <a:srgbClr val="212F61"/>
                      </a:solidFill>
                      <a:prstDash val="solid"/>
                      <a:round/>
                      <a:headEnd type="none" w="med" len="med"/>
                      <a:tailEnd type="none" w="med" len="med"/>
                    </a:lnL>
                    <a:lnR w="12700" cap="flat" cmpd="sng" algn="ctr">
                      <a:solidFill>
                        <a:srgbClr val="212F61"/>
                      </a:solidFill>
                      <a:prstDash val="solid"/>
                      <a:round/>
                      <a:headEnd type="none" w="med" len="med"/>
                      <a:tailEnd type="none" w="med" len="med"/>
                    </a:lnR>
                    <a:lnT w="12700" cap="flat" cmpd="sng" algn="ctr">
                      <a:solidFill>
                        <a:srgbClr val="212F61"/>
                      </a:solidFill>
                      <a:prstDash val="solid"/>
                      <a:round/>
                      <a:headEnd type="none" w="med" len="med"/>
                      <a:tailEnd type="none" w="med" len="med"/>
                    </a:lnT>
                    <a:lnB w="12700" cap="flat" cmpd="sng" algn="ctr">
                      <a:solidFill>
                        <a:srgbClr val="212F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13" name="Title 1"/>
          <p:cNvSpPr txBox="1">
            <a:spLocks/>
          </p:cNvSpPr>
          <p:nvPr/>
        </p:nvSpPr>
        <p:spPr>
          <a:xfrm>
            <a:off x="268857" y="292365"/>
            <a:ext cx="11919968" cy="89930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pPr>
              <a:defRPr/>
            </a:pPr>
            <a:r>
              <a:rPr>
                <a:solidFill>
                  <a:srgbClr val="212F61"/>
                </a:solidFill>
              </a:rPr>
              <a:t>Audit cadence</a:t>
            </a:r>
            <a:br>
              <a:rPr>
                <a:solidFill>
                  <a:srgbClr val="212F61"/>
                </a:solidFill>
              </a:rPr>
            </a:br>
            <a:r>
              <a:rPr sz="3332">
                <a:solidFill>
                  <a:srgbClr val="212F61"/>
                </a:solidFill>
              </a:rPr>
              <a:t>We audit control effectiveness using 3</a:t>
            </a:r>
            <a:r>
              <a:rPr sz="3332" baseline="30000">
                <a:solidFill>
                  <a:srgbClr val="212F61"/>
                </a:solidFill>
              </a:rPr>
              <a:t>rd</a:t>
            </a:r>
            <a:r>
              <a:rPr sz="3332">
                <a:solidFill>
                  <a:srgbClr val="212F61"/>
                </a:solidFill>
              </a:rPr>
              <a:t> party independent auditors.</a:t>
            </a:r>
            <a:endParaRPr sz="3332">
              <a:solidFill>
                <a:srgbClr val="212F61"/>
              </a:solidFill>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93" y="3897182"/>
            <a:ext cx="598072" cy="53771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284" y="3945688"/>
            <a:ext cx="598072" cy="537715"/>
          </a:xfrm>
          <a:prstGeom prst="rect">
            <a:avLst/>
          </a:prstGeom>
        </p:spPr>
      </p:pic>
      <p:pic>
        <p:nvPicPr>
          <p:cNvPr id="22" name="Picture 21"/>
          <p:cNvPicPr>
            <a:picLocks noChangeAspect="1"/>
          </p:cNvPicPr>
          <p:nvPr/>
        </p:nvPicPr>
        <p:blipFill>
          <a:blip r:embed="rId6"/>
          <a:stretch>
            <a:fillRect/>
          </a:stretch>
        </p:blipFill>
        <p:spPr>
          <a:xfrm>
            <a:off x="4839965" y="3831508"/>
            <a:ext cx="719333" cy="658507"/>
          </a:xfrm>
          <a:prstGeom prst="rect">
            <a:avLst/>
          </a:prstGeom>
        </p:spPr>
      </p:pic>
      <p:pic>
        <p:nvPicPr>
          <p:cNvPr id="23" name="Picture 22"/>
          <p:cNvPicPr>
            <a:picLocks noChangeAspect="1"/>
          </p:cNvPicPr>
          <p:nvPr/>
        </p:nvPicPr>
        <p:blipFill>
          <a:blip r:embed="rId7"/>
          <a:stretch>
            <a:fillRect/>
          </a:stretch>
        </p:blipFill>
        <p:spPr>
          <a:xfrm>
            <a:off x="4016465" y="3832006"/>
            <a:ext cx="754775" cy="658009"/>
          </a:xfrm>
          <a:prstGeom prst="rect">
            <a:avLst/>
          </a:prstGeom>
        </p:spPr>
      </p:pic>
    </p:spTree>
    <p:extLst>
      <p:ext uri="{BB962C8B-B14F-4D97-AF65-F5344CB8AC3E}">
        <p14:creationId xmlns:p14="http://schemas.microsoft.com/office/powerpoint/2010/main" val="33946092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533567" y="1516097"/>
            <a:ext cx="11374199" cy="163014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1413" rIns="182828" bIns="91413" numCol="1" spcCol="0" rtlCol="0" fromWordArt="0" anchor="ctr" anchorCtr="0" forceAA="0" compatLnSpc="1">
            <a:prstTxWarp prst="textNoShape">
              <a:avLst/>
            </a:prstTxWarp>
            <a:noAutofit/>
          </a:bodyPr>
          <a:lstStyle/>
          <a:p>
            <a:pPr algn="ctr" defTabSz="932016" fontAlgn="base">
              <a:spcBef>
                <a:spcPct val="0"/>
              </a:spcBef>
              <a:spcAft>
                <a:spcPct val="0"/>
              </a:spcAft>
            </a:pPr>
            <a:r>
              <a:rPr lang="en-US" sz="3876" dirty="0">
                <a:gradFill>
                  <a:gsLst>
                    <a:gs pos="0">
                      <a:srgbClr val="FFFFFF"/>
                    </a:gs>
                    <a:gs pos="100000">
                      <a:srgbClr val="FFFFFF"/>
                    </a:gs>
                  </a:gsLst>
                  <a:lin ang="5400000" scaled="0"/>
                </a:gradFill>
                <a:latin typeface="Segoe UI Light"/>
                <a:ea typeface="Segoe UI" pitchFamily="34" charset="0"/>
                <a:cs typeface="Segoe UI" pitchFamily="34" charset="0"/>
              </a:rPr>
              <a:t>It’s your data</a:t>
            </a:r>
          </a:p>
          <a:p>
            <a:pPr algn="ctr" defTabSz="932016" fontAlgn="base">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You own it, you control it</a:t>
            </a:r>
          </a:p>
          <a:p>
            <a:pPr algn="ctr" defTabSz="932016" fontAlgn="base">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We run the service for you</a:t>
            </a:r>
          </a:p>
          <a:p>
            <a:pPr algn="ctr" defTabSz="932016" fontAlgn="base">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We are accountable to you</a:t>
            </a:r>
          </a:p>
        </p:txBody>
      </p:sp>
      <p:sp>
        <p:nvSpPr>
          <p:cNvPr id="31" name="Rectangle 30"/>
          <p:cNvSpPr/>
          <p:nvPr/>
        </p:nvSpPr>
        <p:spPr bwMode="auto">
          <a:xfrm>
            <a:off x="533567" y="4457111"/>
            <a:ext cx="11374199" cy="11120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1413" rIns="182828" bIns="91413" numCol="1" spcCol="0" rtlCol="0" fromWordArt="0" anchor="ctr" anchorCtr="0" forceAA="0" compatLnSpc="1">
            <a:prstTxWarp prst="textNoShape">
              <a:avLst/>
            </a:prstTxWarp>
            <a:noAutofit/>
          </a:bodyPr>
          <a:lstStyle/>
          <a:p>
            <a:pPr algn="ctr" defTabSz="932016" fontAlgn="base">
              <a:spcBef>
                <a:spcPct val="0"/>
              </a:spcBef>
              <a:spcAft>
                <a:spcPct val="0"/>
              </a:spcAft>
            </a:pPr>
            <a:r>
              <a:rPr lang="en-US" sz="2448" dirty="0" smtClean="0">
                <a:solidFill>
                  <a:srgbClr val="FFC000"/>
                </a:solidFill>
                <a:ea typeface="Segoe UI" pitchFamily="34" charset="0"/>
                <a:cs typeface="Segoe UI" pitchFamily="34" charset="0"/>
              </a:rPr>
              <a:t>Transparency and Control</a:t>
            </a:r>
            <a:endParaRPr lang="en-US" sz="2448" dirty="0">
              <a:solidFill>
                <a:srgbClr val="FFC000"/>
              </a:solidFill>
              <a:ea typeface="Segoe UI" pitchFamily="34" charset="0"/>
              <a:cs typeface="Segoe UI" pitchFamily="34" charset="0"/>
            </a:endParaRPr>
          </a:p>
        </p:txBody>
      </p:sp>
      <p:sp>
        <p:nvSpPr>
          <p:cNvPr id="10" name="Rectangle 9"/>
          <p:cNvSpPr/>
          <p:nvPr/>
        </p:nvSpPr>
        <p:spPr bwMode="auto">
          <a:xfrm>
            <a:off x="4355460" y="3237960"/>
            <a:ext cx="3730413" cy="11274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1413" rIns="182828" bIns="91413" numCol="1" spcCol="0" rtlCol="0" fromWordArt="0" anchor="ctr" anchorCtr="0" forceAA="0" compatLnSpc="1">
            <a:prstTxWarp prst="textNoShape">
              <a:avLst/>
            </a:prstTxWarp>
            <a:noAutofit/>
          </a:bodyPr>
          <a:lstStyle/>
          <a:p>
            <a:pPr algn="ctr" defTabSz="932016" fontAlgn="base">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Privacy </a:t>
            </a:r>
          </a:p>
          <a:p>
            <a:pPr algn="ctr" defTabSz="932016" fontAlgn="base">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by design</a:t>
            </a:r>
          </a:p>
        </p:txBody>
      </p:sp>
      <p:sp>
        <p:nvSpPr>
          <p:cNvPr id="11" name="Rectangle 10"/>
          <p:cNvSpPr/>
          <p:nvPr/>
        </p:nvSpPr>
        <p:spPr bwMode="auto">
          <a:xfrm>
            <a:off x="8177353" y="3237960"/>
            <a:ext cx="3730413" cy="11274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1413" rIns="182828" bIns="91413" numCol="1" spcCol="0" rtlCol="0" fromWordArt="0" anchor="ctr" anchorCtr="0" forceAA="0" compatLnSpc="1">
            <a:prstTxWarp prst="textNoShape">
              <a:avLst/>
            </a:prstTxWarp>
            <a:noAutofit/>
          </a:bodyPr>
          <a:lstStyle/>
          <a:p>
            <a:pPr algn="ctr" defTabSz="932016" fontAlgn="base">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Continuous</a:t>
            </a:r>
            <a:br>
              <a:rPr lang="en-US" sz="2448" dirty="0">
                <a:gradFill>
                  <a:gsLst>
                    <a:gs pos="0">
                      <a:srgbClr val="FFFFFF"/>
                    </a:gs>
                    <a:gs pos="100000">
                      <a:srgbClr val="FFFFFF"/>
                    </a:gs>
                  </a:gsLst>
                  <a:lin ang="5400000" scaled="0"/>
                </a:gradFill>
                <a:ea typeface="Segoe UI" pitchFamily="34" charset="0"/>
                <a:cs typeface="Segoe UI" pitchFamily="34" charset="0"/>
              </a:rPr>
            </a:br>
            <a:r>
              <a:rPr lang="en-US" sz="2448" dirty="0">
                <a:gradFill>
                  <a:gsLst>
                    <a:gs pos="0">
                      <a:srgbClr val="FFFFFF"/>
                    </a:gs>
                    <a:gs pos="100000">
                      <a:srgbClr val="FFFFFF"/>
                    </a:gs>
                  </a:gsLst>
                  <a:lin ang="5400000" scaled="0"/>
                </a:gradFill>
                <a:ea typeface="Segoe UI" pitchFamily="34" charset="0"/>
                <a:cs typeface="Segoe UI" pitchFamily="34" charset="0"/>
              </a:rPr>
              <a:t>Compliance </a:t>
            </a:r>
          </a:p>
        </p:txBody>
      </p:sp>
      <p:sp>
        <p:nvSpPr>
          <p:cNvPr id="14" name="Rectangle 13"/>
          <p:cNvSpPr/>
          <p:nvPr/>
        </p:nvSpPr>
        <p:spPr bwMode="auto">
          <a:xfrm>
            <a:off x="533567" y="3237960"/>
            <a:ext cx="3730413" cy="112743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1413" rIns="182828" bIns="91413" numCol="1" spcCol="0" rtlCol="0" fromWordArt="0" anchor="ctr" anchorCtr="0" forceAA="0" compatLnSpc="1">
            <a:prstTxWarp prst="textNoShape">
              <a:avLst/>
            </a:prstTxWarp>
            <a:noAutofit/>
          </a:bodyPr>
          <a:lstStyle/>
          <a:p>
            <a:pPr algn="ctr" defTabSz="932016" fontAlgn="base">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Built in</a:t>
            </a:r>
            <a:br>
              <a:rPr lang="en-US" sz="2448" dirty="0">
                <a:gradFill>
                  <a:gsLst>
                    <a:gs pos="0">
                      <a:srgbClr val="FFFFFF"/>
                    </a:gs>
                    <a:gs pos="100000">
                      <a:srgbClr val="FFFFFF"/>
                    </a:gs>
                  </a:gsLst>
                  <a:lin ang="5400000" scaled="0"/>
                </a:gradFill>
                <a:ea typeface="Segoe UI" pitchFamily="34" charset="0"/>
                <a:cs typeface="Segoe UI" pitchFamily="34" charset="0"/>
              </a:rPr>
            </a:br>
            <a:r>
              <a:rPr lang="en-US" sz="2448" dirty="0">
                <a:gradFill>
                  <a:gsLst>
                    <a:gs pos="0">
                      <a:srgbClr val="FFFFFF"/>
                    </a:gs>
                    <a:gs pos="100000">
                      <a:srgbClr val="FFFFFF"/>
                    </a:gs>
                  </a:gsLst>
                  <a:lin ang="5400000" scaled="0"/>
                </a:gradFill>
                <a:ea typeface="Segoe UI" pitchFamily="34" charset="0"/>
                <a:cs typeface="Segoe UI" pitchFamily="34" charset="0"/>
              </a:rPr>
              <a:t>Security</a:t>
            </a:r>
          </a:p>
        </p:txBody>
      </p:sp>
      <p:sp>
        <p:nvSpPr>
          <p:cNvPr id="8" name="Title 2"/>
          <p:cNvSpPr txBox="1">
            <a:spLocks/>
          </p:cNvSpPr>
          <p:nvPr/>
        </p:nvSpPr>
        <p:spPr>
          <a:xfrm>
            <a:off x="533567" y="348393"/>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solidFill>
                  <a:schemeClr val="tx1"/>
                </a:solidFill>
                <a:effectLst/>
                <a:latin typeface="+mj-lt"/>
                <a:ea typeface="+mn-ea"/>
                <a:cs typeface="Arial" charset="0"/>
              </a:defRPr>
            </a:lvl1pPr>
          </a:lstStyle>
          <a:p>
            <a:pPr>
              <a:defRPr/>
            </a:pPr>
            <a:r>
              <a:rPr sz="4400" dirty="0" smtClean="0">
                <a:solidFill>
                  <a:srgbClr val="212F61"/>
                </a:solidFill>
              </a:rPr>
              <a:t>Trust Principles</a:t>
            </a:r>
            <a:endParaRPr sz="4400" dirty="0">
              <a:solidFill>
                <a:srgbClr val="212F61"/>
              </a:solidFill>
            </a:endParaRPr>
          </a:p>
        </p:txBody>
      </p:sp>
    </p:spTree>
    <p:extLst>
      <p:ext uri="{BB962C8B-B14F-4D97-AF65-F5344CB8AC3E}">
        <p14:creationId xmlns:p14="http://schemas.microsoft.com/office/powerpoint/2010/main" val="1865369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27"/>
                                        </p:tgtEl>
                                        <p:attrNameLst>
                                          <p:attrName>style.color</p:attrName>
                                        </p:attrNameLst>
                                      </p:cBhvr>
                                      <p:by>
                                        <p:hsl h="0" s="12549" l="25098"/>
                                      </p:by>
                                    </p:animClr>
                                    <p:animClr clrSpc="hsl" dir="cw">
                                      <p:cBhvr>
                                        <p:cTn id="7" dur="500" fill="hold"/>
                                        <p:tgtEl>
                                          <p:spTgt spid="27"/>
                                        </p:tgtEl>
                                        <p:attrNameLst>
                                          <p:attrName>fillcolor</p:attrName>
                                        </p:attrNameLst>
                                      </p:cBhvr>
                                      <p:by>
                                        <p:hsl h="0" s="12549" l="25098"/>
                                      </p:by>
                                    </p:animClr>
                                    <p:animClr clrSpc="hsl" dir="cw">
                                      <p:cBhvr>
                                        <p:cTn id="8" dur="500" fill="hold"/>
                                        <p:tgtEl>
                                          <p:spTgt spid="27"/>
                                        </p:tgtEl>
                                        <p:attrNameLst>
                                          <p:attrName>stroke.color</p:attrName>
                                        </p:attrNameLst>
                                      </p:cBhvr>
                                      <p:by>
                                        <p:hsl h="0" s="12549" l="25098"/>
                                      </p:by>
                                    </p:animClr>
                                    <p:set>
                                      <p:cBhvr>
                                        <p:cTn id="9" dur="500" fill="hold"/>
                                        <p:tgtEl>
                                          <p:spTgt spid="27"/>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14"/>
                                        </p:tgtEl>
                                        <p:attrNameLst>
                                          <p:attrName>style.color</p:attrName>
                                        </p:attrNameLst>
                                      </p:cBhvr>
                                      <p:by>
                                        <p:hsl h="0" s="12549" l="25098"/>
                                      </p:by>
                                    </p:animClr>
                                    <p:animClr clrSpc="hsl" dir="cw">
                                      <p:cBhvr>
                                        <p:cTn id="12" dur="500" fill="hold"/>
                                        <p:tgtEl>
                                          <p:spTgt spid="14"/>
                                        </p:tgtEl>
                                        <p:attrNameLst>
                                          <p:attrName>fillcolor</p:attrName>
                                        </p:attrNameLst>
                                      </p:cBhvr>
                                      <p:by>
                                        <p:hsl h="0" s="12549" l="25098"/>
                                      </p:by>
                                    </p:animClr>
                                    <p:animClr clrSpc="hsl" dir="cw">
                                      <p:cBhvr>
                                        <p:cTn id="13" dur="500" fill="hold"/>
                                        <p:tgtEl>
                                          <p:spTgt spid="14"/>
                                        </p:tgtEl>
                                        <p:attrNameLst>
                                          <p:attrName>stroke.color</p:attrName>
                                        </p:attrNameLst>
                                      </p:cBhvr>
                                      <p:by>
                                        <p:hsl h="0" s="12549" l="25098"/>
                                      </p:by>
                                    </p:animClr>
                                    <p:set>
                                      <p:cBhvr>
                                        <p:cTn id="14" dur="500" fill="hold"/>
                                        <p:tgtEl>
                                          <p:spTgt spid="14"/>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10"/>
                                        </p:tgtEl>
                                        <p:attrNameLst>
                                          <p:attrName>style.color</p:attrName>
                                        </p:attrNameLst>
                                      </p:cBhvr>
                                      <p:by>
                                        <p:hsl h="0" s="12549" l="25098"/>
                                      </p:by>
                                    </p:animClr>
                                    <p:animClr clrSpc="hsl" dir="cw">
                                      <p:cBhvr>
                                        <p:cTn id="17" dur="500" fill="hold"/>
                                        <p:tgtEl>
                                          <p:spTgt spid="10"/>
                                        </p:tgtEl>
                                        <p:attrNameLst>
                                          <p:attrName>fillcolor</p:attrName>
                                        </p:attrNameLst>
                                      </p:cBhvr>
                                      <p:by>
                                        <p:hsl h="0" s="12549" l="25098"/>
                                      </p:by>
                                    </p:animClr>
                                    <p:animClr clrSpc="hsl" dir="cw">
                                      <p:cBhvr>
                                        <p:cTn id="18" dur="500" fill="hold"/>
                                        <p:tgtEl>
                                          <p:spTgt spid="10"/>
                                        </p:tgtEl>
                                        <p:attrNameLst>
                                          <p:attrName>stroke.color</p:attrName>
                                        </p:attrNameLst>
                                      </p:cBhvr>
                                      <p:by>
                                        <p:hsl h="0" s="12549" l="25098"/>
                                      </p:by>
                                    </p:animClr>
                                    <p:set>
                                      <p:cBhvr>
                                        <p:cTn id="19" dur="500" fill="hold"/>
                                        <p:tgtEl>
                                          <p:spTgt spid="10"/>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31"/>
                                        </p:tgtEl>
                                        <p:attrNameLst>
                                          <p:attrName>style.color</p:attrName>
                                        </p:attrNameLst>
                                      </p:cBhvr>
                                      <p:by>
                                        <p:hsl h="0" s="12549" l="25098"/>
                                      </p:by>
                                    </p:animClr>
                                    <p:animClr clrSpc="hsl" dir="cw">
                                      <p:cBhvr>
                                        <p:cTn id="22" dur="500" fill="hold"/>
                                        <p:tgtEl>
                                          <p:spTgt spid="31"/>
                                        </p:tgtEl>
                                        <p:attrNameLst>
                                          <p:attrName>fillcolor</p:attrName>
                                        </p:attrNameLst>
                                      </p:cBhvr>
                                      <p:by>
                                        <p:hsl h="0" s="12549" l="25098"/>
                                      </p:by>
                                    </p:animClr>
                                    <p:animClr clrSpc="hsl" dir="cw">
                                      <p:cBhvr>
                                        <p:cTn id="23" dur="500" fill="hold"/>
                                        <p:tgtEl>
                                          <p:spTgt spid="31"/>
                                        </p:tgtEl>
                                        <p:attrNameLst>
                                          <p:attrName>stroke.color</p:attrName>
                                        </p:attrNameLst>
                                      </p:cBhvr>
                                      <p:by>
                                        <p:hsl h="0" s="12549" l="25098"/>
                                      </p:by>
                                    </p:animClr>
                                    <p:set>
                                      <p:cBhvr>
                                        <p:cTn id="24" dur="5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484985" y="296897"/>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pPr>
              <a:defRPr/>
            </a:pPr>
            <a:r>
              <a:rPr>
                <a:solidFill>
                  <a:srgbClr val="212F61"/>
                </a:solidFill>
              </a:rPr>
              <a:t>Trust but verify</a:t>
            </a:r>
            <a:endParaRPr>
              <a:solidFill>
                <a:srgbClr val="212F61"/>
              </a:solidFill>
            </a:endParaRPr>
          </a:p>
        </p:txBody>
      </p:sp>
      <p:sp>
        <p:nvSpPr>
          <p:cNvPr id="5" name="Rectangle 4"/>
          <p:cNvSpPr/>
          <p:nvPr/>
        </p:nvSpPr>
        <p:spPr bwMode="auto">
          <a:xfrm>
            <a:off x="519111" y="1429255"/>
            <a:ext cx="5333369" cy="3510083"/>
          </a:xfrm>
          <a:prstGeom prst="rect">
            <a:avLst/>
          </a:prstGeom>
          <a:solidFill>
            <a:schemeClr val="tx1">
              <a:lumMod val="75000"/>
            </a:schemeClr>
          </a:solidFill>
          <a:ln w="10795" cap="flat" cmpd="sng" algn="ctr">
            <a:noFill/>
            <a:prstDash val="solid"/>
            <a:headEnd type="none" w="med" len="med"/>
            <a:tailEnd type="none" w="med" len="med"/>
          </a:ln>
          <a:effectLst/>
        </p:spPr>
        <p:txBody>
          <a:bodyPr vert="horz" wrap="square" lIns="179238" tIns="45708" rIns="179238" bIns="45708" numCol="1" rtlCol="0" anchor="ctr" anchorCtr="0" compatLnSpc="1">
            <a:prstTxWarp prst="textNoShape">
              <a:avLst/>
            </a:prstTxWarp>
          </a:bodyPr>
          <a:lstStyle/>
          <a:p>
            <a:pPr algn="ctr" defTabSz="914363">
              <a:defRPr/>
            </a:pPr>
            <a:r>
              <a:rPr lang="en-US" sz="3136" kern="0" dirty="0" smtClean="0">
                <a:solidFill>
                  <a:srgbClr val="FFFFFF"/>
                </a:solidFill>
                <a:latin typeface="Segoe UI Light"/>
              </a:rPr>
              <a:t>Share latest audit reports</a:t>
            </a:r>
          </a:p>
          <a:p>
            <a:pPr algn="ctr" defTabSz="914363">
              <a:defRPr/>
            </a:pPr>
            <a:r>
              <a:rPr lang="en-US" sz="3136" kern="0" dirty="0" smtClean="0">
                <a:solidFill>
                  <a:srgbClr val="FFFFFF"/>
                </a:solidFill>
                <a:latin typeface="Segoe UI Light"/>
              </a:rPr>
              <a:t>(Third-party verification)</a:t>
            </a:r>
          </a:p>
        </p:txBody>
      </p:sp>
      <p:sp>
        <p:nvSpPr>
          <p:cNvPr id="6" name="Rectangle 5"/>
          <p:cNvSpPr/>
          <p:nvPr/>
        </p:nvSpPr>
        <p:spPr bwMode="auto">
          <a:xfrm>
            <a:off x="6035358" y="1429255"/>
            <a:ext cx="5632765" cy="3510083"/>
          </a:xfrm>
          <a:prstGeom prst="rect">
            <a:avLst/>
          </a:prstGeom>
          <a:solidFill>
            <a:schemeClr val="tx1">
              <a:lumMod val="75000"/>
            </a:schemeClr>
          </a:solidFill>
          <a:ln w="10795" cap="flat" cmpd="sng" algn="ctr">
            <a:noFill/>
            <a:prstDash val="solid"/>
            <a:headEnd type="none" w="med" len="med"/>
            <a:tailEnd type="none" w="med" len="med"/>
          </a:ln>
          <a:effectLst/>
        </p:spPr>
        <p:txBody>
          <a:bodyPr vert="horz" wrap="square" lIns="179238" tIns="45708" rIns="179238" bIns="45708" numCol="1" rtlCol="0" anchor="ctr" anchorCtr="0" compatLnSpc="1">
            <a:prstTxWarp prst="textNoShape">
              <a:avLst/>
            </a:prstTxWarp>
          </a:bodyPr>
          <a:lstStyle/>
          <a:p>
            <a:pPr algn="ctr" defTabSz="914363"/>
            <a:r>
              <a:rPr lang="en-US" sz="3136" kern="0" dirty="0">
                <a:solidFill>
                  <a:srgbClr val="FFFFFF"/>
                </a:solidFill>
                <a:latin typeface="Segoe UI Light"/>
              </a:rPr>
              <a:t>Compliance </a:t>
            </a:r>
            <a:r>
              <a:rPr lang="en-US" sz="3136" kern="0" dirty="0" smtClean="0">
                <a:solidFill>
                  <a:srgbClr val="FFFFFF"/>
                </a:solidFill>
                <a:latin typeface="Segoe UI Light"/>
              </a:rPr>
              <a:t>Program</a:t>
            </a:r>
          </a:p>
          <a:p>
            <a:pPr algn="ctr" defTabSz="914363"/>
            <a:r>
              <a:rPr lang="en-US" sz="3136" kern="0" dirty="0" smtClean="0">
                <a:solidFill>
                  <a:srgbClr val="FFFFFF"/>
                </a:solidFill>
                <a:latin typeface="Segoe UI Light"/>
              </a:rPr>
              <a:t>(Right to Examine*)</a:t>
            </a:r>
            <a:endParaRPr lang="en-US" sz="3136" kern="0" dirty="0">
              <a:solidFill>
                <a:srgbClr val="FFFFFF"/>
              </a:solidFill>
              <a:latin typeface="Segoe UI Light"/>
            </a:endParaRPr>
          </a:p>
        </p:txBody>
      </p:sp>
      <p:sp>
        <p:nvSpPr>
          <p:cNvPr id="7" name="Rectangle 6"/>
          <p:cNvSpPr/>
          <p:nvPr/>
        </p:nvSpPr>
        <p:spPr bwMode="auto">
          <a:xfrm>
            <a:off x="519111" y="5051725"/>
            <a:ext cx="11149013" cy="891582"/>
          </a:xfrm>
          <a:prstGeom prst="rect">
            <a:avLst/>
          </a:prstGeom>
          <a:solidFill>
            <a:schemeClr val="tx1">
              <a:lumMod val="75000"/>
            </a:schemeClr>
          </a:solidFill>
          <a:ln w="10795" cap="flat" cmpd="sng" algn="ctr">
            <a:noFill/>
            <a:prstDash val="solid"/>
            <a:headEnd type="none" w="med" len="med"/>
            <a:tailEnd type="none" w="med" len="med"/>
          </a:ln>
          <a:effectLst/>
        </p:spPr>
        <p:txBody>
          <a:bodyPr vert="horz" wrap="square" lIns="179238" tIns="45708" rIns="179238" bIns="45708" numCol="1" rtlCol="0" anchor="ctr" anchorCtr="0" compatLnSpc="1">
            <a:prstTxWarp prst="textNoShape">
              <a:avLst/>
            </a:prstTxWarp>
          </a:bodyPr>
          <a:lstStyle/>
          <a:p>
            <a:pPr algn="ctr" defTabSz="914363"/>
            <a:r>
              <a:rPr lang="en-US" sz="3136" kern="0" dirty="0" smtClean="0">
                <a:solidFill>
                  <a:srgbClr val="FFFFFF"/>
                </a:solidFill>
                <a:latin typeface="Segoe UI Light"/>
              </a:rPr>
              <a:t>Transparency and Control through Continuous monitoring</a:t>
            </a:r>
            <a:endParaRPr lang="en-US" sz="3136" kern="0" dirty="0">
              <a:solidFill>
                <a:srgbClr val="FFFFFF"/>
              </a:solidFill>
              <a:latin typeface="Segoe UI Light"/>
            </a:endParaRPr>
          </a:p>
        </p:txBody>
      </p:sp>
      <p:sp>
        <p:nvSpPr>
          <p:cNvPr id="2" name="TextBox 1"/>
          <p:cNvSpPr txBox="1"/>
          <p:nvPr/>
        </p:nvSpPr>
        <p:spPr>
          <a:xfrm>
            <a:off x="519111" y="6657669"/>
            <a:ext cx="3607719" cy="276999"/>
          </a:xfrm>
          <a:prstGeom prst="rect">
            <a:avLst/>
          </a:prstGeom>
          <a:noFill/>
        </p:spPr>
        <p:txBody>
          <a:bodyPr wrap="none" lIns="0" tIns="0" rIns="0" bIns="0" rtlCol="0">
            <a:spAutoFit/>
          </a:bodyPr>
          <a:lstStyle/>
          <a:p>
            <a:r>
              <a:rPr lang="en-US" spc="-70" dirty="0" smtClean="0">
                <a:solidFill>
                  <a:srgbClr val="212F61"/>
                </a:solidFill>
              </a:rPr>
              <a:t>* For larger highly regulated customers</a:t>
            </a:r>
          </a:p>
        </p:txBody>
      </p:sp>
    </p:spTree>
    <p:extLst>
      <p:ext uri="{BB962C8B-B14F-4D97-AF65-F5344CB8AC3E}">
        <p14:creationId xmlns:p14="http://schemas.microsoft.com/office/powerpoint/2010/main" val="124091078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5"/>
          <p:cNvSpPr txBox="1">
            <a:spLocks/>
          </p:cNvSpPr>
          <p:nvPr/>
        </p:nvSpPr>
        <p:spPr>
          <a:xfrm>
            <a:off x="510331" y="2142282"/>
            <a:ext cx="10667167" cy="784284"/>
          </a:xfrm>
          <a:prstGeom prst="rect">
            <a:avLst/>
          </a:prstGeom>
        </p:spPr>
        <p:txBody>
          <a:bodyPr vert="horz" lIns="0" tIns="0" rIns="0" bIns="0" rtlCol="0">
            <a:noAutofit/>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102" lvl="1">
              <a:lnSpc>
                <a:spcPct val="100000"/>
              </a:lnSpc>
              <a:spcBef>
                <a:spcPts val="0"/>
              </a:spcBef>
              <a:defRPr/>
            </a:pPr>
            <a:r>
              <a:rPr lang="en-US" sz="1960" smtClean="0">
                <a:solidFill>
                  <a:srgbClr val="212F61"/>
                </a:solidFill>
                <a:cs typeface="Segoe UI Light" panose="020B0502040204020203" pitchFamily="34" charset="0"/>
              </a:rPr>
              <a:t>Part of the responsibility for the secure management of the service lies with each customer.</a:t>
            </a:r>
            <a:endParaRPr lang="en-US" sz="2744" dirty="0">
              <a:solidFill>
                <a:srgbClr val="212F61"/>
              </a:solidFill>
            </a:endParaRPr>
          </a:p>
        </p:txBody>
      </p:sp>
      <p:sp>
        <p:nvSpPr>
          <p:cNvPr id="4" name="Title 2"/>
          <p:cNvSpPr txBox="1">
            <a:spLocks/>
          </p:cNvSpPr>
          <p:nvPr/>
        </p:nvSpPr>
        <p:spPr>
          <a:xfrm>
            <a:off x="519112" y="228600"/>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dirty="0" smtClean="0">
                <a:ln w="3175">
                  <a:noFill/>
                </a:ln>
                <a:solidFill>
                  <a:schemeClr val="tx1"/>
                </a:solidFill>
                <a:effectLst/>
                <a:latin typeface="+mj-lt"/>
                <a:ea typeface="+mn-ea"/>
                <a:cs typeface="Arial" charset="0"/>
              </a:defRPr>
            </a:lvl1pPr>
          </a:lstStyle>
          <a:p>
            <a:pPr>
              <a:defRPr/>
            </a:pPr>
            <a:r>
              <a:rPr>
                <a:solidFill>
                  <a:srgbClr val="212F61"/>
                </a:solidFill>
              </a:rPr>
              <a:t>Managing Risk</a:t>
            </a:r>
            <a:endParaRPr>
              <a:solidFill>
                <a:srgbClr val="212F61"/>
              </a:solidFill>
            </a:endParaRPr>
          </a:p>
        </p:txBody>
      </p:sp>
      <p:sp>
        <p:nvSpPr>
          <p:cNvPr id="5" name="Rectangle 4"/>
          <p:cNvSpPr/>
          <p:nvPr/>
        </p:nvSpPr>
        <p:spPr bwMode="auto">
          <a:xfrm>
            <a:off x="510331" y="1507479"/>
            <a:ext cx="10667167" cy="634802"/>
          </a:xfrm>
          <a:prstGeom prst="rect">
            <a:avLst/>
          </a:prstGeom>
          <a:solidFill>
            <a:srgbClr val="0072C6"/>
          </a:solidFill>
          <a:ln w="10795" cap="flat" cmpd="sng" algn="ctr">
            <a:noFill/>
            <a:prstDash val="solid"/>
            <a:headEnd type="none" w="med" len="med"/>
            <a:tailEnd type="none" w="med" len="med"/>
          </a:ln>
          <a:effectLst/>
        </p:spPr>
        <p:txBody>
          <a:bodyPr vert="horz" wrap="square" lIns="268857" tIns="45708" rIns="0" bIns="45708" numCol="1" rtlCol="0" anchor="ctr" anchorCtr="0" compatLnSpc="1">
            <a:prstTxWarp prst="textNoShape">
              <a:avLst/>
            </a:prstTxWarp>
          </a:bodyPr>
          <a:lstStyle/>
          <a:p>
            <a:pPr defTabSz="914363" hangingPunct="0">
              <a:defRPr/>
            </a:pPr>
            <a:r>
              <a:rPr lang="en-US" sz="2744" kern="0" dirty="0" smtClean="0">
                <a:solidFill>
                  <a:srgbClr val="FFFFFF"/>
                </a:solidFill>
                <a:latin typeface="Segoe UI Light" panose="020B0502040204020203" pitchFamily="34" charset="0"/>
                <a:cs typeface="Segoe UI Light" panose="020B0502040204020203" pitchFamily="34" charset="0"/>
              </a:rPr>
              <a:t>Office 365 supports a high degree of customer configuration</a:t>
            </a:r>
            <a:endParaRPr lang="en-US" sz="2744" b="1" kern="0" dirty="0" smtClean="0">
              <a:solidFill>
                <a:srgbClr val="FFFFFF"/>
              </a:solidFill>
            </a:endParaRPr>
          </a:p>
        </p:txBody>
      </p:sp>
      <p:sp>
        <p:nvSpPr>
          <p:cNvPr id="6" name="Text Placeholder 5"/>
          <p:cNvSpPr txBox="1">
            <a:spLocks/>
          </p:cNvSpPr>
          <p:nvPr/>
        </p:nvSpPr>
        <p:spPr>
          <a:xfrm>
            <a:off x="510331" y="4018099"/>
            <a:ext cx="10667167" cy="2179405"/>
          </a:xfrm>
          <a:prstGeom prst="rect">
            <a:avLst/>
          </a:prstGeom>
        </p:spPr>
        <p:txBody>
          <a:bodyPr vert="horz" wrap="square" lIns="143391" tIns="89619" rIns="143391" bIns="89619"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102" lvl="1">
              <a:lnSpc>
                <a:spcPct val="100000"/>
              </a:lnSpc>
              <a:spcBef>
                <a:spcPts val="294"/>
              </a:spcBef>
            </a:pPr>
            <a:r>
              <a:rPr lang="en-US" sz="1960" dirty="0">
                <a:solidFill>
                  <a:srgbClr val="212F61"/>
                </a:solidFill>
                <a:cs typeface="Segoe UI Light" panose="020B0502040204020203" pitchFamily="34" charset="0"/>
              </a:rPr>
              <a:t>Account Management</a:t>
            </a:r>
          </a:p>
          <a:p>
            <a:pPr marL="448102" lvl="1">
              <a:lnSpc>
                <a:spcPct val="100000"/>
              </a:lnSpc>
              <a:spcBef>
                <a:spcPts val="294"/>
              </a:spcBef>
            </a:pPr>
            <a:r>
              <a:rPr lang="en-US" sz="1960" dirty="0">
                <a:solidFill>
                  <a:srgbClr val="212F61"/>
                </a:solidFill>
                <a:cs typeface="Segoe UI Light" panose="020B0502040204020203" pitchFamily="34" charset="0"/>
              </a:rPr>
              <a:t>Access control</a:t>
            </a:r>
          </a:p>
          <a:p>
            <a:pPr marL="448102" lvl="1">
              <a:lnSpc>
                <a:spcPct val="100000"/>
              </a:lnSpc>
              <a:spcBef>
                <a:spcPts val="294"/>
              </a:spcBef>
            </a:pPr>
            <a:r>
              <a:rPr lang="en-US" sz="1960" dirty="0">
                <a:solidFill>
                  <a:srgbClr val="212F61"/>
                </a:solidFill>
                <a:cs typeface="Segoe UI Light" panose="020B0502040204020203" pitchFamily="34" charset="0"/>
              </a:rPr>
              <a:t>Segregation of duties</a:t>
            </a:r>
          </a:p>
          <a:p>
            <a:pPr marL="448102" lvl="1">
              <a:lnSpc>
                <a:spcPct val="100000"/>
              </a:lnSpc>
              <a:spcBef>
                <a:spcPts val="294"/>
              </a:spcBef>
            </a:pPr>
            <a:r>
              <a:rPr lang="en-US" sz="1960" dirty="0">
                <a:solidFill>
                  <a:srgbClr val="212F61"/>
                </a:solidFill>
                <a:cs typeface="Segoe UI Light" panose="020B0502040204020203" pitchFamily="34" charset="0"/>
              </a:rPr>
              <a:t>Awareness and training</a:t>
            </a:r>
          </a:p>
          <a:p>
            <a:pPr marL="448102" lvl="1">
              <a:lnSpc>
                <a:spcPct val="100000"/>
              </a:lnSpc>
              <a:spcBef>
                <a:spcPts val="294"/>
              </a:spcBef>
            </a:pPr>
            <a:r>
              <a:rPr lang="en-US" sz="1960" dirty="0">
                <a:solidFill>
                  <a:srgbClr val="212F61"/>
                </a:solidFill>
                <a:cs typeface="Segoe UI Light" panose="020B0502040204020203" pitchFamily="34" charset="0"/>
              </a:rPr>
              <a:t>Support requests</a:t>
            </a:r>
          </a:p>
          <a:p>
            <a:pPr marL="448102" lvl="1">
              <a:lnSpc>
                <a:spcPct val="100000"/>
              </a:lnSpc>
              <a:spcBef>
                <a:spcPts val="294"/>
              </a:spcBef>
            </a:pPr>
            <a:r>
              <a:rPr lang="en-US" sz="1960" dirty="0">
                <a:solidFill>
                  <a:srgbClr val="212F61"/>
                </a:solidFill>
                <a:cs typeface="Segoe UI Light" panose="020B0502040204020203" pitchFamily="34" charset="0"/>
              </a:rPr>
              <a:t>Use flexible customer controls in Office 365</a:t>
            </a:r>
          </a:p>
        </p:txBody>
      </p:sp>
      <p:sp>
        <p:nvSpPr>
          <p:cNvPr id="7" name="Rectangle 6"/>
          <p:cNvSpPr/>
          <p:nvPr/>
        </p:nvSpPr>
        <p:spPr bwMode="auto">
          <a:xfrm>
            <a:off x="510331" y="3047225"/>
            <a:ext cx="10667167" cy="999463"/>
          </a:xfrm>
          <a:prstGeom prst="rect">
            <a:avLst/>
          </a:prstGeom>
          <a:solidFill>
            <a:srgbClr val="0072C6"/>
          </a:solidFill>
          <a:ln w="10795" cap="flat" cmpd="sng" algn="ctr">
            <a:noFill/>
            <a:prstDash val="solid"/>
            <a:headEnd type="none" w="med" len="med"/>
            <a:tailEnd type="none" w="med" len="med"/>
          </a:ln>
          <a:effectLst/>
        </p:spPr>
        <p:txBody>
          <a:bodyPr vert="horz" wrap="square" lIns="268857" tIns="45708" rIns="0" bIns="45708" numCol="1" rtlCol="0" anchor="ctr" anchorCtr="0" compatLnSpc="1">
            <a:prstTxWarp prst="textNoShape">
              <a:avLst/>
            </a:prstTxWarp>
          </a:bodyPr>
          <a:lstStyle/>
          <a:p>
            <a:pPr defTabSz="914363" hangingPunct="0">
              <a:defRPr/>
            </a:pPr>
            <a:r>
              <a:rPr lang="en-US" sz="2744" kern="0" dirty="0" smtClean="0">
                <a:solidFill>
                  <a:srgbClr val="FFFFFF"/>
                </a:solidFill>
                <a:latin typeface="Segoe UI Light" panose="020B0502040204020203" pitchFamily="34" charset="0"/>
                <a:cs typeface="Segoe UI Light" panose="020B0502040204020203" pitchFamily="34" charset="0"/>
              </a:rPr>
              <a:t>Customers must put the following controls in place to ensure the security of their data</a:t>
            </a:r>
            <a:endParaRPr lang="en-US" sz="2744" b="1" kern="0" dirty="0" smtClean="0">
              <a:solidFill>
                <a:srgbClr val="FFFFFF"/>
              </a:solidFill>
            </a:endParaRPr>
          </a:p>
        </p:txBody>
      </p:sp>
    </p:spTree>
    <p:extLst>
      <p:ext uri="{BB962C8B-B14F-4D97-AF65-F5344CB8AC3E}">
        <p14:creationId xmlns:p14="http://schemas.microsoft.com/office/powerpoint/2010/main" val="87837924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136776"/>
            <a:ext cx="10056812" cy="2178802"/>
          </a:xfrm>
        </p:spPr>
        <p:txBody>
          <a:bodyPr/>
          <a:lstStyle/>
          <a:p>
            <a:r>
              <a:rPr lang="en-US" dirty="0">
                <a:solidFill>
                  <a:schemeClr val="bg1"/>
                </a:solidFill>
              </a:rPr>
              <a:t>Compliance customer controls</a:t>
            </a:r>
          </a:p>
        </p:txBody>
      </p:sp>
    </p:spTree>
    <p:extLst>
      <p:ext uri="{BB962C8B-B14F-4D97-AF65-F5344CB8AC3E}">
        <p14:creationId xmlns:p14="http://schemas.microsoft.com/office/powerpoint/2010/main" val="64091775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4"/>
          <p:cNvSpPr txBox="1">
            <a:spLocks/>
          </p:cNvSpPr>
          <p:nvPr/>
        </p:nvSpPr>
        <p:spPr>
          <a:xfrm>
            <a:off x="519112" y="228600"/>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solidFill>
                  <a:schemeClr val="tx1"/>
                </a:solidFill>
                <a:effectLst/>
                <a:latin typeface="+mj-lt"/>
                <a:ea typeface="+mn-ea"/>
                <a:cs typeface="Arial" charset="0"/>
              </a:defRPr>
            </a:lvl1pPr>
          </a:lstStyle>
          <a:p>
            <a:pPr>
              <a:defRPr/>
            </a:pPr>
            <a:r>
              <a:rPr smtClean="0">
                <a:solidFill>
                  <a:srgbClr val="212F61"/>
                </a:solidFill>
              </a:rPr>
              <a:t>Compliance controls</a:t>
            </a:r>
            <a:endParaRPr dirty="0">
              <a:solidFill>
                <a:srgbClr val="212F61"/>
              </a:solidFill>
            </a:endParaRPr>
          </a:p>
        </p:txBody>
      </p:sp>
      <p:sp>
        <p:nvSpPr>
          <p:cNvPr id="4" name="Content Placeholder 5"/>
          <p:cNvSpPr txBox="1">
            <a:spLocks/>
          </p:cNvSpPr>
          <p:nvPr/>
        </p:nvSpPr>
        <p:spPr>
          <a:xfrm>
            <a:off x="6277928" y="1344930"/>
            <a:ext cx="5390197" cy="4524414"/>
          </a:xfrm>
          <a:prstGeom prst="rect">
            <a:avLst/>
          </a:prstGeom>
          <a:ln>
            <a:noFill/>
          </a:ln>
        </p:spPr>
        <p:txBody>
          <a:bodyPr vert="horz" lIns="0" tIns="0" rIns="0" bIns="0" rtlCol="0">
            <a:noAutofit/>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6259">
              <a:buFont typeface="Arial" pitchFamily="34" charset="0"/>
              <a:buNone/>
              <a:defRPr/>
            </a:pPr>
            <a:r>
              <a:rPr lang="en-US" sz="4300" spc="0" dirty="0">
                <a:solidFill>
                  <a:srgbClr val="212F61"/>
                </a:solidFill>
              </a:rPr>
              <a:t>Helps to  </a:t>
            </a:r>
            <a:endParaRPr lang="en-US" sz="4300" spc="0" dirty="0" smtClean="0">
              <a:solidFill>
                <a:srgbClr val="212F61"/>
              </a:solidFill>
            </a:endParaRPr>
          </a:p>
          <a:p>
            <a:pPr marL="0" indent="0" defTabSz="896259">
              <a:buFont typeface="Arial" pitchFamily="34" charset="0"/>
              <a:buNone/>
              <a:defRPr/>
            </a:pPr>
            <a:endParaRPr lang="en-US" sz="3200" spc="0" dirty="0" smtClean="0">
              <a:solidFill>
                <a:srgbClr val="212F61"/>
              </a:solidFill>
            </a:endParaRPr>
          </a:p>
          <a:p>
            <a:pPr marL="233363" lvl="1" indent="0" defTabSz="896259">
              <a:buFont typeface="Wingdings" pitchFamily="2" charset="2"/>
              <a:buNone/>
              <a:defRPr/>
            </a:pPr>
            <a:r>
              <a:rPr lang="en-US" sz="3200" dirty="0" smtClean="0">
                <a:solidFill>
                  <a:srgbClr val="212F61"/>
                </a:solidFill>
                <a:latin typeface="Segoe UI Light"/>
              </a:rPr>
              <a:t>Identify   monitor   protect </a:t>
            </a:r>
            <a:endParaRPr lang="en-US" sz="3200" dirty="0">
              <a:solidFill>
                <a:srgbClr val="212F61"/>
              </a:solidFill>
              <a:latin typeface="Segoe UI Light"/>
            </a:endParaRPr>
          </a:p>
          <a:p>
            <a:pPr marL="0" indent="0" defTabSz="896259">
              <a:buFont typeface="Arial" pitchFamily="34" charset="0"/>
              <a:buNone/>
              <a:defRPr/>
            </a:pPr>
            <a:endParaRPr lang="en-US" sz="3900" spc="0" dirty="0">
              <a:solidFill>
                <a:srgbClr val="212F61"/>
              </a:solidFill>
            </a:endParaRPr>
          </a:p>
          <a:p>
            <a:pPr marL="0" indent="0" defTabSz="896259">
              <a:buFont typeface="Arial" pitchFamily="34" charset="0"/>
              <a:buNone/>
              <a:defRPr/>
            </a:pPr>
            <a:r>
              <a:rPr lang="en-US" sz="4300" spc="0" dirty="0" smtClean="0">
                <a:solidFill>
                  <a:srgbClr val="212F61"/>
                </a:solidFill>
              </a:rPr>
              <a:t>Sensitive </a:t>
            </a:r>
            <a:r>
              <a:rPr lang="en-US" sz="4300" spc="0" dirty="0">
                <a:solidFill>
                  <a:srgbClr val="212F61"/>
                </a:solidFill>
              </a:rPr>
              <a:t>data through deep content analysis</a:t>
            </a:r>
          </a:p>
        </p:txBody>
      </p:sp>
      <p:grpSp>
        <p:nvGrpSpPr>
          <p:cNvPr id="5" name="Group 4"/>
          <p:cNvGrpSpPr/>
          <p:nvPr/>
        </p:nvGrpSpPr>
        <p:grpSpPr>
          <a:xfrm>
            <a:off x="603598" y="1378372"/>
            <a:ext cx="4644815" cy="4665571"/>
            <a:chOff x="6707824" y="1700681"/>
            <a:chExt cx="4739187" cy="4758450"/>
          </a:xfrm>
          <a:solidFill>
            <a:srgbClr val="0072C6"/>
          </a:solidFill>
        </p:grpSpPr>
        <p:sp>
          <p:nvSpPr>
            <p:cNvPr id="6" name="Rectangle 5"/>
            <p:cNvSpPr/>
            <p:nvPr/>
          </p:nvSpPr>
          <p:spPr bwMode="auto">
            <a:xfrm>
              <a:off x="6707824" y="1700681"/>
              <a:ext cx="2319566" cy="2319567"/>
            </a:xfrm>
            <a:prstGeom prst="rect">
              <a:avLst/>
            </a:prstGeom>
            <a:grpFill/>
            <a:ln w="1079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13852" fontAlgn="base">
                <a:spcBef>
                  <a:spcPct val="0"/>
                </a:spcBef>
                <a:spcAft>
                  <a:spcPct val="0"/>
                </a:spcAft>
                <a:defRPr/>
              </a:pPr>
              <a:r>
                <a:rPr lang="en-US" sz="2000" kern="0" dirty="0" smtClean="0">
                  <a:solidFill>
                    <a:srgbClr val="212F61"/>
                  </a:solidFill>
                  <a:ea typeface="Segoe UI" pitchFamily="34" charset="0"/>
                  <a:cs typeface="Segoe UI" pitchFamily="34" charset="0"/>
                </a:rPr>
                <a:t>Identify</a:t>
              </a:r>
            </a:p>
          </p:txBody>
        </p:sp>
        <p:sp>
          <p:nvSpPr>
            <p:cNvPr id="7" name="Rectangle 6"/>
            <p:cNvSpPr/>
            <p:nvPr/>
          </p:nvSpPr>
          <p:spPr bwMode="auto">
            <a:xfrm>
              <a:off x="6707824" y="4139564"/>
              <a:ext cx="2319566" cy="2319567"/>
            </a:xfrm>
            <a:prstGeom prst="rect">
              <a:avLst/>
            </a:prstGeom>
            <a:grpFill/>
            <a:ln w="1079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13852" fontAlgn="base">
                <a:spcBef>
                  <a:spcPct val="0"/>
                </a:spcBef>
                <a:spcAft>
                  <a:spcPct val="0"/>
                </a:spcAft>
                <a:defRPr/>
              </a:pPr>
              <a:r>
                <a:rPr lang="en-US" sz="2000" kern="0" dirty="0" smtClean="0">
                  <a:solidFill>
                    <a:srgbClr val="212F61"/>
                  </a:solidFill>
                  <a:ea typeface="Segoe UI" pitchFamily="34" charset="0"/>
                  <a:cs typeface="Segoe UI" pitchFamily="34" charset="0"/>
                </a:rPr>
                <a:t>Protect</a:t>
              </a:r>
            </a:p>
          </p:txBody>
        </p:sp>
        <p:sp>
          <p:nvSpPr>
            <p:cNvPr id="8" name="Rectangle 7"/>
            <p:cNvSpPr/>
            <p:nvPr/>
          </p:nvSpPr>
          <p:spPr bwMode="auto">
            <a:xfrm>
              <a:off x="9127445" y="1700681"/>
              <a:ext cx="2319566" cy="2319567"/>
            </a:xfrm>
            <a:prstGeom prst="rect">
              <a:avLst/>
            </a:prstGeom>
            <a:grpFill/>
            <a:ln w="1079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13852" fontAlgn="base">
                <a:spcBef>
                  <a:spcPct val="0"/>
                </a:spcBef>
                <a:spcAft>
                  <a:spcPct val="0"/>
                </a:spcAft>
                <a:defRPr/>
              </a:pPr>
              <a:r>
                <a:rPr lang="en-US" sz="2000" kern="0" dirty="0" smtClean="0">
                  <a:solidFill>
                    <a:srgbClr val="212F61"/>
                  </a:solidFill>
                  <a:ea typeface="Segoe UI" pitchFamily="34" charset="0"/>
                  <a:cs typeface="Segoe UI" pitchFamily="34" charset="0"/>
                </a:rPr>
                <a:t>Monitor</a:t>
              </a:r>
            </a:p>
          </p:txBody>
        </p:sp>
        <p:sp>
          <p:nvSpPr>
            <p:cNvPr id="9" name="Rectangle 8"/>
            <p:cNvSpPr/>
            <p:nvPr/>
          </p:nvSpPr>
          <p:spPr bwMode="auto">
            <a:xfrm>
              <a:off x="9127445" y="4139564"/>
              <a:ext cx="2319566" cy="2319567"/>
            </a:xfrm>
            <a:prstGeom prst="rect">
              <a:avLst/>
            </a:prstGeom>
            <a:grpFill/>
            <a:ln w="1079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13852" fontAlgn="base">
                <a:spcBef>
                  <a:spcPct val="0"/>
                </a:spcBef>
                <a:spcAft>
                  <a:spcPct val="0"/>
                </a:spcAft>
                <a:defRPr/>
              </a:pPr>
              <a:r>
                <a:rPr lang="en-US" sz="2000" kern="0" spc="-49" dirty="0" smtClean="0">
                  <a:solidFill>
                    <a:srgbClr val="212F61"/>
                  </a:solidFill>
                  <a:ea typeface="Segoe UI" pitchFamily="34" charset="0"/>
                  <a:cs typeface="Segoe UI" pitchFamily="34" charset="0"/>
                </a:rPr>
                <a:t>End user education</a:t>
              </a:r>
            </a:p>
          </p:txBody>
        </p:sp>
        <p:pic>
          <p:nvPicPr>
            <p:cNvPr id="1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38" t="16089" r="11889" b="16089"/>
            <a:stretch/>
          </p:blipFill>
          <p:spPr bwMode="auto">
            <a:xfrm>
              <a:off x="7198770" y="2032000"/>
              <a:ext cx="1470237" cy="1460539"/>
            </a:xfrm>
            <a:prstGeom prst="rect">
              <a:avLst/>
            </a:prstGeom>
            <a:grpFill/>
            <a:extLst/>
          </p:spPr>
        </p:pic>
        <p:pic>
          <p:nvPicPr>
            <p:cNvPr id="11" name="Picture 5" descr="W:\Open Engagements\Productivity\MS-Unified Communications\#1601 BizProd MOD Team Core Content Work\New Iconography\People\GroupOfPeople_0608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8877" y="4468272"/>
              <a:ext cx="1496702" cy="1496702"/>
            </a:xfrm>
            <a:prstGeom prst="rect">
              <a:avLst/>
            </a:prstGeom>
            <a:grpFill/>
            <a:extLst/>
          </p:spPr>
        </p:pic>
        <p:pic>
          <p:nvPicPr>
            <p:cNvPr id="12" name="Picture 2" descr="W:\Open Engagements\Productivity\MS-Unified Communications\#1601 BizProd MOD Team Core Content Work\New Iconography\Words\Draft\061312_Word_Icons\Shield_061312_white-1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204" y="4591220"/>
              <a:ext cx="1250805" cy="1250805"/>
            </a:xfrm>
            <a:prstGeom prst="rect">
              <a:avLst/>
            </a:prstGeom>
            <a:grpFill/>
            <a:extLst/>
          </p:spPr>
        </p:pic>
      </p:grpSp>
      <p:pic>
        <p:nvPicPr>
          <p:cNvPr id="13" name="Picture 3" descr="C:\Users\hannahr\Dropbox\MOD Servers Metro Icon Library\david enriquez\061012\peopleICONS061012white_V3-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8144" y="1660884"/>
            <a:ext cx="1452092" cy="14497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7894637" y="2614383"/>
            <a:ext cx="76200" cy="349479"/>
          </a:xfrm>
          <a:prstGeom prst="rect">
            <a:avLst/>
          </a:prstGeom>
          <a:solidFill>
            <a:srgbClr val="0072C6"/>
          </a:solidFill>
          <a:ln w="10795" cap="flat" cmpd="sng" algn="ctr">
            <a:noFill/>
            <a:prstDash val="solid"/>
            <a:headEnd type="none" w="med" len="med"/>
            <a:tailEnd type="none" w="med" len="med"/>
          </a:ln>
          <a:effectLst/>
        </p:spPr>
        <p:txBody>
          <a:bodyPr vert="horz" wrap="square" lIns="0" tIns="45708" rIns="0" bIns="45708" numCol="1" rtlCol="0" anchor="ctr" anchorCtr="0" compatLnSpc="1">
            <a:prstTxWarp prst="textNoShape">
              <a:avLst/>
            </a:prstTxWarp>
          </a:bodyPr>
          <a:lstStyle/>
          <a:p>
            <a:pPr algn="ctr" defTabSz="913916" fontAlgn="base">
              <a:spcBef>
                <a:spcPct val="0"/>
              </a:spcBef>
              <a:spcAft>
                <a:spcPct val="0"/>
              </a:spcAft>
              <a:defRPr/>
            </a:pPr>
            <a:r>
              <a:rPr lang="en-US" sz="1960" kern="0" dirty="0" smtClean="0">
                <a:solidFill>
                  <a:srgbClr val="212F61"/>
                </a:solidFill>
              </a:rPr>
              <a:t> </a:t>
            </a:r>
          </a:p>
        </p:txBody>
      </p:sp>
      <p:sp>
        <p:nvSpPr>
          <p:cNvPr id="16" name="Rectangle 15"/>
          <p:cNvSpPr/>
          <p:nvPr/>
        </p:nvSpPr>
        <p:spPr bwMode="auto">
          <a:xfrm>
            <a:off x="9571037" y="2614383"/>
            <a:ext cx="76200" cy="349479"/>
          </a:xfrm>
          <a:prstGeom prst="rect">
            <a:avLst/>
          </a:prstGeom>
          <a:solidFill>
            <a:srgbClr val="0072C6"/>
          </a:solidFill>
          <a:ln w="10795" cap="flat" cmpd="sng" algn="ctr">
            <a:noFill/>
            <a:prstDash val="solid"/>
            <a:headEnd type="none" w="med" len="med"/>
            <a:tailEnd type="none" w="med" len="med"/>
          </a:ln>
          <a:effectLst/>
        </p:spPr>
        <p:txBody>
          <a:bodyPr vert="horz" wrap="square" lIns="0" tIns="45708" rIns="0" bIns="45708" numCol="1" rtlCol="0" anchor="ctr" anchorCtr="0" compatLnSpc="1">
            <a:prstTxWarp prst="textNoShape">
              <a:avLst/>
            </a:prstTxWarp>
          </a:bodyPr>
          <a:lstStyle/>
          <a:p>
            <a:pPr algn="ctr" defTabSz="913916" fontAlgn="base">
              <a:spcBef>
                <a:spcPct val="0"/>
              </a:spcBef>
              <a:spcAft>
                <a:spcPct val="0"/>
              </a:spcAft>
              <a:defRPr/>
            </a:pPr>
            <a:r>
              <a:rPr lang="en-US" sz="1960" kern="0" dirty="0" smtClean="0">
                <a:solidFill>
                  <a:srgbClr val="212F61"/>
                </a:solidFill>
              </a:rPr>
              <a:t> </a:t>
            </a:r>
          </a:p>
        </p:txBody>
      </p:sp>
    </p:spTree>
    <p:extLst>
      <p:ext uri="{BB962C8B-B14F-4D97-AF65-F5344CB8AC3E}">
        <p14:creationId xmlns:p14="http://schemas.microsoft.com/office/powerpoint/2010/main" val="384230591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p:nvSpPr>
        <p:spPr bwMode="auto">
          <a:xfrm>
            <a:off x="711112" y="1592262"/>
            <a:ext cx="5278525" cy="4328690"/>
          </a:xfrm>
          <a:prstGeom prst="rect">
            <a:avLst/>
          </a:prstGeom>
          <a:solidFill>
            <a:srgbClr val="0072C6"/>
          </a:solidFill>
          <a:ln w="10795" cap="flat" cmpd="sng" algn="ctr">
            <a:noFill/>
            <a:prstDash val="solid"/>
            <a:headEnd type="none" w="med" len="med"/>
            <a:tailEnd type="none" w="med" len="med"/>
          </a:ln>
          <a:effectLst/>
        </p:spPr>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13852" fontAlgn="base">
              <a:spcBef>
                <a:spcPct val="0"/>
              </a:spcBef>
              <a:spcAft>
                <a:spcPct val="0"/>
              </a:spcAft>
              <a:defRPr/>
            </a:pPr>
            <a:endParaRPr lang="en-US" sz="2000" kern="0" dirty="0" smtClean="0">
              <a:solidFill>
                <a:srgbClr val="212F61"/>
              </a:solidFill>
              <a:ea typeface="Segoe UI" pitchFamily="34" charset="0"/>
              <a:cs typeface="Segoe UI" pitchFamily="34" charset="0"/>
            </a:endParaRPr>
          </a:p>
        </p:txBody>
      </p:sp>
      <p:pic>
        <p:nvPicPr>
          <p:cNvPr id="174" name="Picture 173"/>
          <p:cNvPicPr>
            <a:picLocks noChangeAspect="1"/>
          </p:cNvPicPr>
          <p:nvPr/>
        </p:nvPicPr>
        <p:blipFill>
          <a:blip r:embed="rId4">
            <a:duotone>
              <a:prstClr val="black"/>
              <a:srgbClr val="586289">
                <a:tint val="45000"/>
                <a:satMod val="400000"/>
              </a:srgbClr>
            </a:duotone>
            <a:extLst>
              <a:ext uri="{28A0092B-C50C-407E-A947-70E740481C1C}">
                <a14:useLocalDpi xmlns:a14="http://schemas.microsoft.com/office/drawing/2010/main" val="0"/>
              </a:ext>
            </a:extLst>
          </a:blip>
          <a:stretch>
            <a:fillRect/>
          </a:stretch>
        </p:blipFill>
        <p:spPr>
          <a:xfrm>
            <a:off x="884237" y="2144712"/>
            <a:ext cx="5089072" cy="3562350"/>
          </a:xfrm>
          <a:prstGeom prst="rect">
            <a:avLst/>
          </a:prstGeom>
          <a:ln>
            <a:noFill/>
          </a:ln>
        </p:spPr>
      </p:pic>
      <p:sp>
        <p:nvSpPr>
          <p:cNvPr id="179" name="Oval 178"/>
          <p:cNvSpPr/>
          <p:nvPr/>
        </p:nvSpPr>
        <p:spPr bwMode="auto">
          <a:xfrm>
            <a:off x="2003127" y="5107332"/>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0" name="Oval 179"/>
          <p:cNvSpPr/>
          <p:nvPr/>
        </p:nvSpPr>
        <p:spPr bwMode="auto">
          <a:xfrm>
            <a:off x="1798637" y="3192462"/>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1" name="Oval 180"/>
          <p:cNvSpPr/>
          <p:nvPr/>
        </p:nvSpPr>
        <p:spPr bwMode="auto">
          <a:xfrm>
            <a:off x="1625308" y="4099144"/>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2" name="Oval 181"/>
          <p:cNvSpPr/>
          <p:nvPr/>
        </p:nvSpPr>
        <p:spPr bwMode="auto">
          <a:xfrm>
            <a:off x="4876191" y="3046966"/>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3" name="Oval 182"/>
          <p:cNvSpPr/>
          <p:nvPr/>
        </p:nvSpPr>
        <p:spPr bwMode="auto">
          <a:xfrm>
            <a:off x="4770437" y="5173662"/>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4" name="Oval 183"/>
          <p:cNvSpPr/>
          <p:nvPr/>
        </p:nvSpPr>
        <p:spPr bwMode="auto">
          <a:xfrm>
            <a:off x="5086454" y="4099144"/>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5" name="Oval 184"/>
          <p:cNvSpPr/>
          <p:nvPr/>
        </p:nvSpPr>
        <p:spPr bwMode="auto">
          <a:xfrm>
            <a:off x="2588033" y="2318383"/>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6" name="Oval 185"/>
          <p:cNvSpPr/>
          <p:nvPr/>
        </p:nvSpPr>
        <p:spPr bwMode="auto">
          <a:xfrm>
            <a:off x="4029924" y="2324314"/>
            <a:ext cx="76200" cy="76200"/>
          </a:xfrm>
          <a:prstGeom prst="ellipse">
            <a:avLst/>
          </a:prstGeom>
          <a:solidFill>
            <a:srgbClr val="212F61"/>
          </a:solidFill>
          <a:ln w="10795" cap="flat" cmpd="sng" algn="ctr">
            <a:solidFill>
              <a:schemeClr val="tx1"/>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kern="0" dirty="0" smtClean="0">
              <a:solidFill>
                <a:srgbClr val="212F61"/>
              </a:solidFill>
            </a:endParaRPr>
          </a:p>
        </p:txBody>
      </p:sp>
      <p:sp>
        <p:nvSpPr>
          <p:cNvPr id="187" name="TextBox 186"/>
          <p:cNvSpPr txBox="1"/>
          <p:nvPr/>
        </p:nvSpPr>
        <p:spPr>
          <a:xfrm>
            <a:off x="1427298" y="4937126"/>
            <a:ext cx="994883" cy="440890"/>
          </a:xfrm>
          <a:prstGeom prst="rect">
            <a:avLst/>
          </a:prstGeom>
          <a:noFill/>
        </p:spPr>
        <p:txBody>
          <a:bodyPr wrap="square" lIns="182880" tIns="146304" rIns="182880" bIns="146304" rtlCol="0">
            <a:spAutoFit/>
          </a:bodyPr>
          <a:lstStyle/>
          <a:p>
            <a:pPr>
              <a:lnSpc>
                <a:spcPct val="90000"/>
              </a:lnSpc>
              <a:spcAft>
                <a:spcPts val="600"/>
              </a:spcAft>
            </a:pPr>
            <a:r>
              <a:rPr lang="en-US" sz="1050" dirty="0">
                <a:solidFill>
                  <a:srgbClr val="212F61"/>
                </a:solidFill>
                <a:latin typeface="Segoe Pro SemiLight" panose="020B0402040204020203" pitchFamily="34" charset="0"/>
              </a:rPr>
              <a:t>ALERT</a:t>
            </a:r>
          </a:p>
        </p:txBody>
      </p:sp>
      <p:sp>
        <p:nvSpPr>
          <p:cNvPr id="188" name="Rectangle 187"/>
          <p:cNvSpPr/>
          <p:nvPr/>
        </p:nvSpPr>
        <p:spPr>
          <a:xfrm>
            <a:off x="795555" y="4026357"/>
            <a:ext cx="724878" cy="237757"/>
          </a:xfrm>
          <a:prstGeom prst="rect">
            <a:avLst/>
          </a:prstGeom>
          <a:ln>
            <a:noFill/>
          </a:ln>
        </p:spPr>
        <p:txBody>
          <a:bodyPr wrap="none">
            <a:spAutoFit/>
          </a:bodyPr>
          <a:lstStyle/>
          <a:p>
            <a:pPr algn="r">
              <a:lnSpc>
                <a:spcPct val="90000"/>
              </a:lnSpc>
              <a:spcAft>
                <a:spcPts val="600"/>
              </a:spcAft>
            </a:pPr>
            <a:r>
              <a:rPr lang="en-US" sz="1050" dirty="0" smtClean="0">
                <a:solidFill>
                  <a:srgbClr val="212F61"/>
                </a:solidFill>
                <a:latin typeface="Segoe Pro SemiLight" panose="020B0402040204020203" pitchFamily="34" charset="0"/>
              </a:rPr>
              <a:t>CLASSIFY</a:t>
            </a:r>
            <a:endParaRPr lang="en-US" sz="1050" dirty="0">
              <a:solidFill>
                <a:srgbClr val="212F61"/>
              </a:solidFill>
              <a:latin typeface="Segoe Pro SemiLight" panose="020B0402040204020203" pitchFamily="34" charset="0"/>
            </a:endParaRPr>
          </a:p>
        </p:txBody>
      </p:sp>
      <p:sp>
        <p:nvSpPr>
          <p:cNvPr id="189" name="Rectangle 188"/>
          <p:cNvSpPr/>
          <p:nvPr/>
        </p:nvSpPr>
        <p:spPr>
          <a:xfrm>
            <a:off x="1036637" y="2963862"/>
            <a:ext cx="726482" cy="237757"/>
          </a:xfrm>
          <a:prstGeom prst="rect">
            <a:avLst/>
          </a:prstGeom>
          <a:ln>
            <a:noFill/>
          </a:ln>
        </p:spPr>
        <p:txBody>
          <a:bodyPr wrap="none">
            <a:spAutoFit/>
          </a:bodyPr>
          <a:lstStyle/>
          <a:p>
            <a:pPr algn="r">
              <a:lnSpc>
                <a:spcPct val="90000"/>
              </a:lnSpc>
              <a:spcAft>
                <a:spcPts val="600"/>
              </a:spcAft>
            </a:pPr>
            <a:r>
              <a:rPr lang="en-US" sz="1050" dirty="0" smtClean="0">
                <a:solidFill>
                  <a:srgbClr val="212F61"/>
                </a:solidFill>
                <a:latin typeface="Segoe Pro SemiLight" panose="020B0402040204020203" pitchFamily="34" charset="0"/>
              </a:rPr>
              <a:t>ENCRYPT</a:t>
            </a:r>
            <a:endParaRPr lang="en-US" sz="1050" dirty="0">
              <a:solidFill>
                <a:srgbClr val="212F61"/>
              </a:solidFill>
              <a:latin typeface="Segoe Pro SemiLight" panose="020B0402040204020203" pitchFamily="34" charset="0"/>
            </a:endParaRPr>
          </a:p>
        </p:txBody>
      </p:sp>
      <p:sp>
        <p:nvSpPr>
          <p:cNvPr id="190" name="Rectangle 189"/>
          <p:cNvSpPr/>
          <p:nvPr/>
        </p:nvSpPr>
        <p:spPr>
          <a:xfrm>
            <a:off x="2071280" y="2049462"/>
            <a:ext cx="675186" cy="237757"/>
          </a:xfrm>
          <a:prstGeom prst="rect">
            <a:avLst/>
          </a:prstGeom>
          <a:ln>
            <a:noFill/>
          </a:ln>
        </p:spPr>
        <p:txBody>
          <a:bodyPr wrap="none">
            <a:spAutoFit/>
          </a:bodyPr>
          <a:lstStyle/>
          <a:p>
            <a:pPr algn="r">
              <a:lnSpc>
                <a:spcPct val="90000"/>
              </a:lnSpc>
              <a:spcAft>
                <a:spcPts val="600"/>
              </a:spcAft>
            </a:pPr>
            <a:r>
              <a:rPr lang="en-US" sz="1050" dirty="0" smtClean="0">
                <a:solidFill>
                  <a:srgbClr val="212F61"/>
                </a:solidFill>
                <a:latin typeface="Segoe Pro SemiLight" panose="020B0402040204020203" pitchFamily="34" charset="0"/>
              </a:rPr>
              <a:t>APPEND</a:t>
            </a:r>
            <a:endParaRPr lang="en-US" sz="1050" dirty="0">
              <a:solidFill>
                <a:srgbClr val="212F61"/>
              </a:solidFill>
              <a:latin typeface="Segoe Pro SemiLight" panose="020B0402040204020203" pitchFamily="34" charset="0"/>
            </a:endParaRPr>
          </a:p>
        </p:txBody>
      </p:sp>
      <p:sp>
        <p:nvSpPr>
          <p:cNvPr id="191" name="Rectangle 190"/>
          <p:cNvSpPr/>
          <p:nvPr/>
        </p:nvSpPr>
        <p:spPr>
          <a:xfrm>
            <a:off x="3901167" y="2049462"/>
            <a:ext cx="784189" cy="237757"/>
          </a:xfrm>
          <a:prstGeom prst="rect">
            <a:avLst/>
          </a:prstGeom>
          <a:ln>
            <a:noFill/>
          </a:ln>
        </p:spPr>
        <p:txBody>
          <a:bodyPr wrap="none">
            <a:spAutoFit/>
          </a:bodyPr>
          <a:lstStyle/>
          <a:p>
            <a:pPr>
              <a:lnSpc>
                <a:spcPct val="90000"/>
              </a:lnSpc>
              <a:spcAft>
                <a:spcPts val="600"/>
              </a:spcAft>
            </a:pPr>
            <a:r>
              <a:rPr lang="en-US" sz="1050" dirty="0" smtClean="0">
                <a:solidFill>
                  <a:srgbClr val="212F61"/>
                </a:solidFill>
                <a:latin typeface="Segoe Pro SemiLight" panose="020B0402040204020203" pitchFamily="34" charset="0"/>
              </a:rPr>
              <a:t>OVERRIDE</a:t>
            </a:r>
            <a:endParaRPr lang="en-US" sz="1050" dirty="0">
              <a:solidFill>
                <a:srgbClr val="212F61"/>
              </a:solidFill>
              <a:latin typeface="Segoe Pro SemiLight" panose="020B0402040204020203" pitchFamily="34" charset="0"/>
            </a:endParaRPr>
          </a:p>
        </p:txBody>
      </p:sp>
      <p:sp>
        <p:nvSpPr>
          <p:cNvPr id="192" name="Rectangle 191"/>
          <p:cNvSpPr/>
          <p:nvPr/>
        </p:nvSpPr>
        <p:spPr>
          <a:xfrm>
            <a:off x="4846637" y="2811462"/>
            <a:ext cx="635110" cy="237757"/>
          </a:xfrm>
          <a:prstGeom prst="rect">
            <a:avLst/>
          </a:prstGeom>
          <a:ln>
            <a:noFill/>
          </a:ln>
        </p:spPr>
        <p:txBody>
          <a:bodyPr wrap="none">
            <a:spAutoFit/>
          </a:bodyPr>
          <a:lstStyle/>
          <a:p>
            <a:pPr>
              <a:lnSpc>
                <a:spcPct val="90000"/>
              </a:lnSpc>
              <a:spcAft>
                <a:spcPts val="600"/>
              </a:spcAft>
            </a:pPr>
            <a:r>
              <a:rPr lang="en-US" sz="1050" dirty="0" smtClean="0">
                <a:solidFill>
                  <a:srgbClr val="212F61"/>
                </a:solidFill>
                <a:latin typeface="Segoe Pro SemiLight" panose="020B0402040204020203" pitchFamily="34" charset="0"/>
              </a:rPr>
              <a:t>REVIEW</a:t>
            </a:r>
            <a:endParaRPr lang="en-US" sz="1050" dirty="0">
              <a:solidFill>
                <a:srgbClr val="212F61"/>
              </a:solidFill>
              <a:latin typeface="Segoe Pro SemiLight" panose="020B0402040204020203" pitchFamily="34" charset="0"/>
            </a:endParaRPr>
          </a:p>
        </p:txBody>
      </p:sp>
      <p:sp>
        <p:nvSpPr>
          <p:cNvPr id="193" name="Rectangle 192"/>
          <p:cNvSpPr/>
          <p:nvPr/>
        </p:nvSpPr>
        <p:spPr>
          <a:xfrm>
            <a:off x="5108224" y="4026357"/>
            <a:ext cx="752129" cy="237757"/>
          </a:xfrm>
          <a:prstGeom prst="rect">
            <a:avLst/>
          </a:prstGeom>
        </p:spPr>
        <p:txBody>
          <a:bodyPr wrap="none">
            <a:spAutoFit/>
          </a:bodyPr>
          <a:lstStyle/>
          <a:p>
            <a:pPr>
              <a:lnSpc>
                <a:spcPct val="90000"/>
              </a:lnSpc>
              <a:spcAft>
                <a:spcPts val="600"/>
              </a:spcAft>
            </a:pPr>
            <a:r>
              <a:rPr lang="en-US" sz="1050" dirty="0" smtClean="0">
                <a:solidFill>
                  <a:srgbClr val="212F61"/>
                </a:solidFill>
                <a:latin typeface="Segoe Pro SemiLight" panose="020B0402040204020203" pitchFamily="34" charset="0"/>
              </a:rPr>
              <a:t>REDIRECT</a:t>
            </a:r>
            <a:endParaRPr lang="en-US" sz="1050" dirty="0">
              <a:solidFill>
                <a:srgbClr val="212F61"/>
              </a:solidFill>
              <a:latin typeface="Segoe Pro SemiLight" panose="020B0402040204020203" pitchFamily="34" charset="0"/>
            </a:endParaRPr>
          </a:p>
        </p:txBody>
      </p:sp>
      <p:sp>
        <p:nvSpPr>
          <p:cNvPr id="194" name="Rectangle 193"/>
          <p:cNvSpPr/>
          <p:nvPr/>
        </p:nvSpPr>
        <p:spPr>
          <a:xfrm>
            <a:off x="4797826" y="5088305"/>
            <a:ext cx="582211" cy="237757"/>
          </a:xfrm>
          <a:prstGeom prst="rect">
            <a:avLst/>
          </a:prstGeom>
        </p:spPr>
        <p:txBody>
          <a:bodyPr wrap="none">
            <a:spAutoFit/>
          </a:bodyPr>
          <a:lstStyle/>
          <a:p>
            <a:pPr>
              <a:lnSpc>
                <a:spcPct val="90000"/>
              </a:lnSpc>
              <a:spcAft>
                <a:spcPts val="600"/>
              </a:spcAft>
            </a:pPr>
            <a:r>
              <a:rPr lang="en-US" sz="1050" dirty="0" smtClean="0">
                <a:solidFill>
                  <a:srgbClr val="212F61"/>
                </a:solidFill>
                <a:latin typeface="Segoe Pro SemiLight" panose="020B0402040204020203" pitchFamily="34" charset="0"/>
              </a:rPr>
              <a:t>BLOCK</a:t>
            </a:r>
            <a:endParaRPr lang="en-US" sz="1050" dirty="0">
              <a:solidFill>
                <a:srgbClr val="212F61"/>
              </a:solidFill>
              <a:latin typeface="Segoe Pro SemiLight" panose="020B0402040204020203" pitchFamily="34" charset="0"/>
            </a:endParaRPr>
          </a:p>
        </p:txBody>
      </p:sp>
      <p:sp>
        <p:nvSpPr>
          <p:cNvPr id="196" name="Text Placeholder 4"/>
          <p:cNvSpPr txBox="1">
            <a:spLocks/>
          </p:cNvSpPr>
          <p:nvPr/>
        </p:nvSpPr>
        <p:spPr>
          <a:xfrm>
            <a:off x="6229033" y="2049780"/>
            <a:ext cx="5434012" cy="4519613"/>
          </a:xfrm>
          <a:prstGeom prst="rect">
            <a:avLst/>
          </a:prstGeom>
        </p:spPr>
        <p:txBody>
          <a:bodyPr vert="horz" lIns="0" tIns="0" rIns="0" bIns="0" rtlCol="0">
            <a:noAutofit/>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dirty="0" smtClean="0">
                <a:solidFill>
                  <a:srgbClr val="212F61"/>
                </a:solidFill>
              </a:rPr>
              <a:t>Flexible tools for policy enforcement that provide the right level of control</a:t>
            </a:r>
          </a:p>
          <a:p>
            <a:pPr>
              <a:defRPr/>
            </a:pPr>
            <a:endParaRPr lang="en-US" sz="2000" dirty="0" smtClean="0">
              <a:solidFill>
                <a:srgbClr val="212F61"/>
              </a:solidFill>
              <a:latin typeface="Segoe UI" panose="020B0502040204020203" pitchFamily="34" charset="0"/>
              <a:ea typeface="Segoe UI" panose="020B0502040204020203" pitchFamily="34" charset="0"/>
              <a:cs typeface="Segoe UI" panose="020B0502040204020203" pitchFamily="34" charset="0"/>
            </a:endParaRPr>
          </a:p>
          <a:p>
            <a:pPr marL="233363" lvl="1" indent="0">
              <a:buFont typeface="Wingdings" pitchFamily="2" charset="2"/>
              <a:buNone/>
              <a:defRPr/>
            </a:pPr>
            <a:r>
              <a:rPr lang="en-US" dirty="0" smtClean="0">
                <a:solidFill>
                  <a:srgbClr val="212F61"/>
                </a:solidFill>
                <a:latin typeface="Segoe UI Light"/>
                <a:ea typeface="Segoe UI" panose="020B0502040204020203" pitchFamily="34" charset="0"/>
                <a:cs typeface="Segoe UI Semibold" panose="020B0702040204020203" pitchFamily="34" charset="0"/>
              </a:rPr>
              <a:t>Transport Rules</a:t>
            </a:r>
          </a:p>
          <a:p>
            <a:pPr marL="233363" lvl="1" indent="0">
              <a:buFont typeface="Wingdings" pitchFamily="2" charset="2"/>
              <a:buNone/>
              <a:defRPr/>
            </a:pPr>
            <a:r>
              <a:rPr lang="en-US" dirty="0" smtClean="0">
                <a:solidFill>
                  <a:srgbClr val="212F61"/>
                </a:solidFill>
                <a:latin typeface="Segoe UI Light"/>
                <a:ea typeface="Segoe UI" panose="020B0502040204020203" pitchFamily="34" charset="0"/>
                <a:cs typeface="Segoe UI Semibold" panose="020B0702040204020203" pitchFamily="34" charset="0"/>
              </a:rPr>
              <a:t>Rights Management</a:t>
            </a:r>
          </a:p>
          <a:p>
            <a:pPr marL="233363" lvl="1" indent="0">
              <a:buFont typeface="Wingdings" pitchFamily="2" charset="2"/>
              <a:buNone/>
              <a:defRPr/>
            </a:pPr>
            <a:r>
              <a:rPr lang="en-US" dirty="0" smtClean="0">
                <a:solidFill>
                  <a:srgbClr val="212F61"/>
                </a:solidFill>
                <a:latin typeface="Segoe UI Light"/>
                <a:ea typeface="Segoe UI" panose="020B0502040204020203" pitchFamily="34" charset="0"/>
                <a:cs typeface="Segoe UI Semibold" panose="020B0702040204020203" pitchFamily="34" charset="0"/>
              </a:rPr>
              <a:t>Data Loss Prevention</a:t>
            </a:r>
            <a:endParaRPr lang="en-US" dirty="0">
              <a:solidFill>
                <a:srgbClr val="212F61"/>
              </a:solidFill>
              <a:latin typeface="Segoe UI Light"/>
              <a:ea typeface="Segoe UI" panose="020B0502040204020203" pitchFamily="34" charset="0"/>
              <a:cs typeface="Segoe UI Semibold" panose="020B0702040204020203" pitchFamily="34" charset="0"/>
            </a:endParaRPr>
          </a:p>
        </p:txBody>
      </p:sp>
      <p:sp>
        <p:nvSpPr>
          <p:cNvPr id="197" name="Title 1"/>
          <p:cNvSpPr>
            <a:spLocks noGrp="1"/>
          </p:cNvSpPr>
          <p:nvPr>
            <p:ph type="title"/>
          </p:nvPr>
        </p:nvSpPr>
        <p:spPr>
          <a:xfrm>
            <a:off x="519112" y="228600"/>
            <a:ext cx="11149013" cy="747897"/>
          </a:xfrm>
        </p:spPr>
        <p:txBody>
          <a:bodyPr/>
          <a:lstStyle/>
          <a:p>
            <a:r>
              <a:rPr lang="en-US" sz="4700" dirty="0">
                <a:solidFill>
                  <a:schemeClr val="tx1"/>
                </a:solidFill>
              </a:rPr>
              <a:t>DLP Policy Enforcement</a:t>
            </a:r>
          </a:p>
        </p:txBody>
      </p:sp>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799" y="4404076"/>
            <a:ext cx="407238" cy="388586"/>
          </a:xfrm>
          <a:prstGeom prst="rect">
            <a:avLst/>
          </a:prstGeom>
        </p:spPr>
      </p:pic>
      <p:pic>
        <p:nvPicPr>
          <p:cNvPr id="199" name="Picture 1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07797">
            <a:off x="3428460" y="3005805"/>
            <a:ext cx="407238" cy="388586"/>
          </a:xfrm>
          <a:prstGeom prst="rect">
            <a:avLst/>
          </a:prstGeom>
        </p:spPr>
      </p:pic>
      <p:pic>
        <p:nvPicPr>
          <p:cNvPr id="200" name="Picture 1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16678">
            <a:off x="2579217" y="4426949"/>
            <a:ext cx="407238" cy="388586"/>
          </a:xfrm>
          <a:prstGeom prst="rect">
            <a:avLst/>
          </a:prstGeom>
        </p:spPr>
      </p:pic>
      <p:pic>
        <p:nvPicPr>
          <p:cNvPr id="201" name="Picture 2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23795">
            <a:off x="2442183" y="3421292"/>
            <a:ext cx="407238" cy="388586"/>
          </a:xfrm>
          <a:prstGeom prst="rect">
            <a:avLst/>
          </a:prstGeom>
        </p:spPr>
      </p:pic>
    </p:spTree>
    <p:extLst>
      <p:ext uri="{BB962C8B-B14F-4D97-AF65-F5344CB8AC3E}">
        <p14:creationId xmlns:p14="http://schemas.microsoft.com/office/powerpoint/2010/main" val="1981858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1"/>
          <p:cNvSpPr txBox="1">
            <a:spLocks/>
          </p:cNvSpPr>
          <p:nvPr/>
        </p:nvSpPr>
        <p:spPr>
          <a:xfrm>
            <a:off x="519112" y="228600"/>
            <a:ext cx="11149013"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defRPr/>
            </a:pPr>
            <a:r>
              <a:rPr sz="4800" smtClean="0">
                <a:solidFill>
                  <a:srgbClr val="212F61"/>
                </a:solidFill>
              </a:rPr>
              <a:t>Email archiving and retention</a:t>
            </a:r>
            <a:endParaRPr sz="4800" dirty="0">
              <a:solidFill>
                <a:srgbClr val="212F61"/>
              </a:solidFill>
            </a:endParaRPr>
          </a:p>
        </p:txBody>
      </p:sp>
      <p:sp>
        <p:nvSpPr>
          <p:cNvPr id="26" name="Rectangle 25"/>
          <p:cNvSpPr/>
          <p:nvPr/>
        </p:nvSpPr>
        <p:spPr>
          <a:xfrm>
            <a:off x="459404" y="1698957"/>
            <a:ext cx="8112100" cy="576098"/>
          </a:xfrm>
          <a:prstGeom prst="rect">
            <a:avLst/>
          </a:prstGeom>
          <a:solidFill>
            <a:srgbClr val="0072C6"/>
          </a:solidFill>
          <a:ln w="38100" cap="flat" cmpd="sng" algn="ctr">
            <a:noFill/>
            <a:prstDash val="solid"/>
            <a:headEnd type="none" w="med" len="med"/>
            <a:tailEnd type="none" w="med" len="med"/>
          </a:ln>
          <a:effectLst/>
        </p:spPr>
        <p:txBody>
          <a:bodyPr vert="horz" wrap="square" lIns="75977" tIns="37988" rIns="75977" bIns="127979"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 Preserve</a:t>
            </a:r>
          </a:p>
        </p:txBody>
      </p:sp>
      <p:grpSp>
        <p:nvGrpSpPr>
          <p:cNvPr id="27" name="Group 7"/>
          <p:cNvGrpSpPr/>
          <p:nvPr/>
        </p:nvGrpSpPr>
        <p:grpSpPr>
          <a:xfrm>
            <a:off x="8847681" y="1717329"/>
            <a:ext cx="3087969" cy="576100"/>
            <a:chOff x="0" y="3421427"/>
            <a:chExt cx="2324862" cy="940595"/>
          </a:xfrm>
          <a:solidFill>
            <a:srgbClr val="0072C6"/>
          </a:solidFill>
          <a:scene3d>
            <a:camera prst="orthographicFront"/>
            <a:lightRig rig="flat" dir="t"/>
          </a:scene3d>
        </p:grpSpPr>
        <p:sp>
          <p:nvSpPr>
            <p:cNvPr id="28" name="Rounded Rectangle 62"/>
            <p:cNvSpPr/>
            <p:nvPr/>
          </p:nvSpPr>
          <p:spPr>
            <a:xfrm>
              <a:off x="0" y="3421427"/>
              <a:ext cx="2324862" cy="940595"/>
            </a:xfrm>
            <a:prstGeom prst="rect">
              <a:avLst/>
            </a:prstGeom>
            <a:grpFill/>
            <a:ln w="38100" cap="flat" cmpd="sng" algn="ctr">
              <a:noFill/>
              <a:prstDash val="solid"/>
              <a:headEnd type="none" w="med" len="med"/>
              <a:tailEnd type="none" w="med" len="med"/>
            </a:ln>
            <a:effectLst/>
          </p:spPr>
        </p:sp>
        <p:sp>
          <p:nvSpPr>
            <p:cNvPr id="29" name="Rounded Rectangle 4"/>
            <p:cNvSpPr/>
            <p:nvPr/>
          </p:nvSpPr>
          <p:spPr>
            <a:xfrm>
              <a:off x="64469" y="3505042"/>
              <a:ext cx="2195924" cy="783298"/>
            </a:xfrm>
            <a:prstGeom prst="rect">
              <a:avLst/>
            </a:prstGeom>
            <a:grpFill/>
            <a:ln w="38100" cap="flat" cmpd="sng" algn="ctr">
              <a:noFill/>
              <a:prstDash val="solid"/>
              <a:headEnd type="none" w="med" len="med"/>
              <a:tailEnd type="none" w="med" len="med"/>
            </a:ln>
            <a:effectLst/>
          </p:spPr>
          <p:txBody>
            <a:bodyPr vert="horz" wrap="square" lIns="103335" tIns="51667" rIns="103335" bIns="51667"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Search</a:t>
              </a:r>
            </a:p>
          </p:txBody>
        </p:sp>
      </p:grpSp>
      <p:sp>
        <p:nvSpPr>
          <p:cNvPr id="30" name="Rounded Rectangle 29"/>
          <p:cNvSpPr/>
          <p:nvPr/>
        </p:nvSpPr>
        <p:spPr bwMode="auto">
          <a:xfrm>
            <a:off x="472097" y="2874652"/>
            <a:ext cx="2729402" cy="3000368"/>
          </a:xfrm>
          <a:prstGeom prst="roundRect">
            <a:avLst>
              <a:gd name="adj" fmla="val 0"/>
            </a:avLst>
          </a:prstGeom>
          <a:solidFill>
            <a:srgbClr val="FFFFFF">
              <a:lumMod val="95000"/>
            </a:srgbClr>
          </a:solidFill>
          <a:ln w="9525" cap="flat" cmpd="sng" algn="ctr">
            <a:noFill/>
            <a:prstDash val="solid"/>
          </a:ln>
          <a:effectLst/>
        </p:spPr>
        <p:txBody>
          <a:bodyPr lIns="91402" tIns="45702" rIns="91402" bIns="45702" anchor="ctr"/>
          <a:lstStyle/>
          <a:p>
            <a:pPr marL="522488" indent="-522488" algn="ctr" defTabSz="910395" eaLnBrk="0" hangingPunct="0">
              <a:lnSpc>
                <a:spcPct val="85000"/>
              </a:lnSpc>
              <a:spcBef>
                <a:spcPct val="50000"/>
              </a:spcBef>
              <a:buClr>
                <a:srgbClr val="FFC000"/>
              </a:buClr>
              <a:buSzPct val="76000"/>
              <a:defRPr/>
            </a:pPr>
            <a:endParaRPr lang="en-US" sz="2900" i="1" kern="0" spc="-51" dirty="0">
              <a:solidFill>
                <a:srgbClr val="212F61">
                  <a:lumMod val="50000"/>
                </a:srgbClr>
              </a:solidFill>
              <a:latin typeface="Arial"/>
            </a:endParaRPr>
          </a:p>
        </p:txBody>
      </p:sp>
      <p:sp>
        <p:nvSpPr>
          <p:cNvPr id="31" name="Rounded Rectangle 30"/>
          <p:cNvSpPr/>
          <p:nvPr/>
        </p:nvSpPr>
        <p:spPr bwMode="auto">
          <a:xfrm>
            <a:off x="3226890" y="2874652"/>
            <a:ext cx="2716706" cy="3000368"/>
          </a:xfrm>
          <a:prstGeom prst="roundRect">
            <a:avLst>
              <a:gd name="adj" fmla="val 0"/>
            </a:avLst>
          </a:prstGeom>
          <a:solidFill>
            <a:srgbClr val="FFFFFF">
              <a:lumMod val="95000"/>
            </a:srgbClr>
          </a:solidFill>
          <a:ln w="9525" cap="flat" cmpd="sng" algn="ctr">
            <a:noFill/>
            <a:prstDash val="solid"/>
          </a:ln>
          <a:effectLst/>
        </p:spPr>
        <p:txBody>
          <a:bodyPr lIns="91402" tIns="45702" rIns="91402" bIns="45702" anchor="ctr"/>
          <a:lstStyle/>
          <a:p>
            <a:pPr marL="522488" indent="-522488" algn="ctr" defTabSz="910395" eaLnBrk="0" hangingPunct="0">
              <a:lnSpc>
                <a:spcPct val="85000"/>
              </a:lnSpc>
              <a:spcBef>
                <a:spcPct val="50000"/>
              </a:spcBef>
              <a:buClr>
                <a:srgbClr val="FFC000"/>
              </a:buClr>
              <a:buSzPct val="76000"/>
              <a:defRPr/>
            </a:pPr>
            <a:endParaRPr lang="en-US" sz="2900" i="1" kern="0" spc="-51" dirty="0">
              <a:solidFill>
                <a:srgbClr val="212F61">
                  <a:lumMod val="50000"/>
                </a:srgbClr>
              </a:solidFill>
              <a:latin typeface="Arial"/>
            </a:endParaRPr>
          </a:p>
        </p:txBody>
      </p:sp>
      <p:sp>
        <p:nvSpPr>
          <p:cNvPr id="32" name="Rounded Rectangle 31"/>
          <p:cNvSpPr/>
          <p:nvPr/>
        </p:nvSpPr>
        <p:spPr bwMode="auto">
          <a:xfrm>
            <a:off x="5979650" y="2874652"/>
            <a:ext cx="2579160" cy="3000368"/>
          </a:xfrm>
          <a:prstGeom prst="roundRect">
            <a:avLst>
              <a:gd name="adj" fmla="val 0"/>
            </a:avLst>
          </a:prstGeom>
          <a:solidFill>
            <a:srgbClr val="FFFFFF">
              <a:lumMod val="95000"/>
            </a:srgbClr>
          </a:solidFill>
          <a:ln w="9525" cap="flat" cmpd="sng" algn="ctr">
            <a:noFill/>
            <a:prstDash val="solid"/>
          </a:ln>
          <a:effectLst/>
        </p:spPr>
        <p:txBody>
          <a:bodyPr lIns="91402" tIns="45702" rIns="91402" bIns="45702" anchor="ctr"/>
          <a:lstStyle/>
          <a:p>
            <a:pPr marL="522488" indent="-522488" algn="ctr" defTabSz="910395" eaLnBrk="0" hangingPunct="0">
              <a:lnSpc>
                <a:spcPct val="85000"/>
              </a:lnSpc>
              <a:spcBef>
                <a:spcPct val="50000"/>
              </a:spcBef>
              <a:buClr>
                <a:srgbClr val="FFC000"/>
              </a:buClr>
              <a:buSzPct val="76000"/>
              <a:defRPr/>
            </a:pPr>
            <a:endParaRPr lang="en-US" sz="2900" i="1" kern="0" spc="-51" dirty="0">
              <a:solidFill>
                <a:srgbClr val="0072C6"/>
              </a:solidFill>
              <a:latin typeface="Arial"/>
            </a:endParaRPr>
          </a:p>
        </p:txBody>
      </p:sp>
      <p:sp>
        <p:nvSpPr>
          <p:cNvPr id="33" name="Rounded Rectangle 32"/>
          <p:cNvSpPr/>
          <p:nvPr/>
        </p:nvSpPr>
        <p:spPr bwMode="auto">
          <a:xfrm>
            <a:off x="8847681" y="2874652"/>
            <a:ext cx="3087969" cy="3000368"/>
          </a:xfrm>
          <a:prstGeom prst="roundRect">
            <a:avLst>
              <a:gd name="adj" fmla="val 0"/>
            </a:avLst>
          </a:prstGeom>
          <a:solidFill>
            <a:srgbClr val="FFFFFF">
              <a:lumMod val="95000"/>
            </a:srgbClr>
          </a:solidFill>
          <a:ln w="9525" cap="flat" cmpd="sng" algn="ctr">
            <a:noFill/>
            <a:prstDash val="solid"/>
          </a:ln>
          <a:effectLst/>
        </p:spPr>
        <p:txBody>
          <a:bodyPr lIns="91402" tIns="45702" rIns="91402" bIns="45702" anchor="ctr"/>
          <a:lstStyle/>
          <a:p>
            <a:pPr marL="522488" indent="-522488" algn="ctr" defTabSz="910395" eaLnBrk="0" hangingPunct="0">
              <a:lnSpc>
                <a:spcPct val="85000"/>
              </a:lnSpc>
              <a:spcBef>
                <a:spcPct val="50000"/>
              </a:spcBef>
              <a:buClr>
                <a:srgbClr val="FFC000"/>
              </a:buClr>
              <a:buSzPct val="76000"/>
              <a:defRPr/>
            </a:pPr>
            <a:endParaRPr lang="en-US" sz="2900" i="1" kern="0" spc="-51" dirty="0">
              <a:solidFill>
                <a:srgbClr val="212F61">
                  <a:lumMod val="50000"/>
                </a:srgbClr>
              </a:solidFill>
              <a:latin typeface="Arial"/>
            </a:endParaRPr>
          </a:p>
        </p:txBody>
      </p:sp>
      <p:sp>
        <p:nvSpPr>
          <p:cNvPr id="34" name="Rectangle 33"/>
          <p:cNvSpPr/>
          <p:nvPr/>
        </p:nvSpPr>
        <p:spPr bwMode="auto">
          <a:xfrm>
            <a:off x="472098" y="2996172"/>
            <a:ext cx="2426820" cy="2357001"/>
          </a:xfrm>
          <a:prstGeom prst="rect">
            <a:avLst/>
          </a:prstGeom>
          <a:noFill/>
          <a:ln w="9525" cap="flat" cmpd="sng" algn="ctr">
            <a:noFill/>
            <a:prstDash val="solid"/>
            <a:headEnd type="none" w="med" len="med"/>
            <a:tailEnd type="none" w="med" len="med"/>
          </a:ln>
          <a:effectLst/>
        </p:spPr>
        <p:txBody>
          <a:bodyPr vert="horz" wrap="square" lIns="91197" tIns="45598" rIns="91197" bIns="45598" numCol="1" rtlCol="0" anchor="t" anchorCtr="0" compatLnSpc="1">
            <a:prstTxWarp prst="textNoShape">
              <a:avLst/>
            </a:prstTxWarp>
          </a:bodyPr>
          <a:lstStyle/>
          <a:p>
            <a:pPr marL="58714" defTabSz="914363">
              <a:spcAft>
                <a:spcPts val="599"/>
              </a:spcAft>
              <a:buClr>
                <a:srgbClr val="FFFFFF">
                  <a:lumMod val="50000"/>
                </a:srgbClr>
              </a:buClr>
              <a:buSzPct val="125000"/>
              <a:defRPr/>
            </a:pPr>
            <a:r>
              <a:rPr lang="en-US" sz="1600" kern="0" dirty="0">
                <a:solidFill>
                  <a:srgbClr val="797A7D"/>
                </a:solidFill>
              </a:rPr>
              <a:t>Secondary mailbox with separate quota</a:t>
            </a:r>
          </a:p>
          <a:p>
            <a:pPr marL="58714" defTabSz="914363">
              <a:spcAft>
                <a:spcPts val="599"/>
              </a:spcAft>
              <a:buClr>
                <a:srgbClr val="FFFFFF">
                  <a:lumMod val="50000"/>
                </a:srgbClr>
              </a:buClr>
              <a:buSzPct val="125000"/>
              <a:defRPr/>
            </a:pPr>
            <a:r>
              <a:rPr lang="en-US" sz="1600" kern="0" dirty="0">
                <a:solidFill>
                  <a:srgbClr val="797A7D"/>
                </a:solidFill>
              </a:rPr>
              <a:t>Managed through EAC or PowerShell</a:t>
            </a:r>
          </a:p>
          <a:p>
            <a:pPr marL="58714" defTabSz="914363">
              <a:spcAft>
                <a:spcPts val="599"/>
              </a:spcAft>
              <a:buClr>
                <a:srgbClr val="FFFFFF">
                  <a:lumMod val="50000"/>
                </a:srgbClr>
              </a:buClr>
              <a:buSzPct val="125000"/>
              <a:defRPr/>
            </a:pPr>
            <a:r>
              <a:rPr lang="en-US" sz="1600" kern="0" dirty="0">
                <a:solidFill>
                  <a:srgbClr val="797A7D"/>
                </a:solidFill>
              </a:rPr>
              <a:t>Available on-premises, online, or through EOA</a:t>
            </a:r>
          </a:p>
        </p:txBody>
      </p:sp>
      <p:sp>
        <p:nvSpPr>
          <p:cNvPr id="35" name="Rectangle 34"/>
          <p:cNvSpPr/>
          <p:nvPr/>
        </p:nvSpPr>
        <p:spPr>
          <a:xfrm>
            <a:off x="616370" y="3411156"/>
            <a:ext cx="354071" cy="301611"/>
          </a:xfrm>
          <a:prstGeom prst="rect">
            <a:avLst/>
          </a:prstGeom>
        </p:spPr>
        <p:txBody>
          <a:bodyPr wrap="square" lIns="91402" tIns="45702" rIns="91402" bIns="45702">
            <a:spAutoFit/>
          </a:bodyPr>
          <a:lstStyle/>
          <a:p>
            <a:pPr marL="115585" indent="-115585" defTabSz="911976">
              <a:spcAft>
                <a:spcPts val="599"/>
              </a:spcAft>
              <a:buSzPct val="65000"/>
              <a:buFontTx/>
              <a:buBlip>
                <a:blip r:embed="rId4"/>
              </a:buBlip>
              <a:defRPr/>
            </a:pPr>
            <a:endParaRPr lang="en-US" sz="1300" kern="0" dirty="0">
              <a:solidFill>
                <a:srgbClr val="212F61">
                  <a:lumMod val="50000"/>
                </a:srgbClr>
              </a:solidFill>
              <a:latin typeface="Segoe" pitchFamily="34" charset="0"/>
            </a:endParaRPr>
          </a:p>
        </p:txBody>
      </p:sp>
      <p:sp>
        <p:nvSpPr>
          <p:cNvPr id="36" name="Rectangle 35"/>
          <p:cNvSpPr/>
          <p:nvPr/>
        </p:nvSpPr>
        <p:spPr bwMode="auto">
          <a:xfrm>
            <a:off x="3302044" y="3021571"/>
            <a:ext cx="2426820" cy="2357003"/>
          </a:xfrm>
          <a:prstGeom prst="rect">
            <a:avLst/>
          </a:prstGeom>
          <a:noFill/>
          <a:ln w="9525" cap="flat" cmpd="sng" algn="ctr">
            <a:noFill/>
            <a:prstDash val="solid"/>
            <a:headEnd type="none" w="med" len="med"/>
            <a:tailEnd type="none" w="med" len="med"/>
          </a:ln>
          <a:effectLst/>
        </p:spPr>
        <p:txBody>
          <a:bodyPr vert="horz" wrap="square" lIns="91197" tIns="45598" rIns="91197" bIns="45598" numCol="1" rtlCol="0" anchor="t" anchorCtr="0" compatLnSpc="1">
            <a:prstTxWarp prst="textNoShape">
              <a:avLst/>
            </a:prstTxWarp>
          </a:bodyPr>
          <a:lstStyle/>
          <a:p>
            <a:pPr marL="58714" defTabSz="911976">
              <a:spcAft>
                <a:spcPts val="599"/>
              </a:spcAft>
              <a:buClr>
                <a:srgbClr val="FFFFFF">
                  <a:lumMod val="50000"/>
                </a:srgbClr>
              </a:buClr>
              <a:buSzPct val="125000"/>
              <a:defRPr/>
            </a:pPr>
            <a:r>
              <a:rPr lang="en-US" sz="1600" kern="0" dirty="0">
                <a:solidFill>
                  <a:srgbClr val="797A7D"/>
                </a:solidFill>
              </a:rPr>
              <a:t>Automated and time-based criteria</a:t>
            </a:r>
          </a:p>
          <a:p>
            <a:pPr marL="58714" defTabSz="911976">
              <a:spcAft>
                <a:spcPts val="599"/>
              </a:spcAft>
              <a:buClr>
                <a:srgbClr val="FFFFFF">
                  <a:lumMod val="50000"/>
                </a:srgbClr>
              </a:buClr>
              <a:buSzPct val="125000"/>
              <a:defRPr/>
            </a:pPr>
            <a:r>
              <a:rPr lang="en-US" sz="1600" kern="0" dirty="0">
                <a:solidFill>
                  <a:srgbClr val="797A7D"/>
                </a:solidFill>
              </a:rPr>
              <a:t>Set policies at item or folder level</a:t>
            </a:r>
          </a:p>
          <a:p>
            <a:pPr marL="58714" defTabSz="911976">
              <a:spcAft>
                <a:spcPts val="599"/>
              </a:spcAft>
              <a:buClr>
                <a:srgbClr val="FFFFFF">
                  <a:lumMod val="50000"/>
                </a:srgbClr>
              </a:buClr>
              <a:buSzPct val="125000"/>
              <a:defRPr/>
            </a:pPr>
            <a:r>
              <a:rPr lang="en-US" sz="1600" kern="0" dirty="0">
                <a:solidFill>
                  <a:srgbClr val="797A7D"/>
                </a:solidFill>
              </a:rPr>
              <a:t>Expiration date shown             in email message</a:t>
            </a:r>
          </a:p>
          <a:p>
            <a:pPr marL="58714" defTabSz="911976">
              <a:spcAft>
                <a:spcPts val="599"/>
              </a:spcAft>
              <a:buClr>
                <a:srgbClr val="FFFFFF">
                  <a:lumMod val="50000"/>
                </a:srgbClr>
              </a:buClr>
              <a:buSzPct val="125000"/>
              <a:buFont typeface="Arial" pitchFamily="34" charset="0"/>
              <a:buChar char="•"/>
              <a:defRPr/>
            </a:pPr>
            <a:endParaRPr lang="en-US" sz="1600" kern="0" dirty="0">
              <a:solidFill>
                <a:srgbClr val="212F61">
                  <a:lumMod val="50000"/>
                </a:srgbClr>
              </a:solidFill>
            </a:endParaRPr>
          </a:p>
        </p:txBody>
      </p:sp>
      <p:sp>
        <p:nvSpPr>
          <p:cNvPr id="37" name="Rectangle 36"/>
          <p:cNvSpPr/>
          <p:nvPr/>
        </p:nvSpPr>
        <p:spPr bwMode="auto">
          <a:xfrm>
            <a:off x="6030433" y="3014354"/>
            <a:ext cx="2426819" cy="2242621"/>
          </a:xfrm>
          <a:prstGeom prst="rect">
            <a:avLst/>
          </a:prstGeom>
          <a:noFill/>
          <a:ln w="9525" cap="flat" cmpd="sng" algn="ctr">
            <a:noFill/>
            <a:prstDash val="solid"/>
            <a:headEnd type="none" w="med" len="med"/>
            <a:tailEnd type="none" w="med" len="med"/>
          </a:ln>
          <a:effectLst/>
        </p:spPr>
        <p:txBody>
          <a:bodyPr vert="horz" wrap="square" lIns="91197" tIns="45598" rIns="91197" bIns="45598" numCol="1" rtlCol="0" anchor="t" anchorCtr="0" compatLnSpc="1">
            <a:prstTxWarp prst="textNoShape">
              <a:avLst/>
            </a:prstTxWarp>
          </a:bodyPr>
          <a:lstStyle/>
          <a:p>
            <a:pPr marL="58714" defTabSz="914363">
              <a:spcAft>
                <a:spcPts val="599"/>
              </a:spcAft>
              <a:buClr>
                <a:srgbClr val="FFFFFF">
                  <a:lumMod val="50000"/>
                </a:srgbClr>
              </a:buClr>
              <a:buSzPct val="125000"/>
              <a:defRPr/>
            </a:pPr>
            <a:r>
              <a:rPr lang="en-US" sz="1600" kern="0" dirty="0">
                <a:solidFill>
                  <a:srgbClr val="797A7D"/>
                </a:solidFill>
              </a:rPr>
              <a:t>Capture deleted and edited email messages</a:t>
            </a:r>
          </a:p>
          <a:p>
            <a:pPr marL="58714" defTabSz="914363">
              <a:spcAft>
                <a:spcPts val="599"/>
              </a:spcAft>
              <a:buClr>
                <a:srgbClr val="FFFFFF">
                  <a:lumMod val="50000"/>
                </a:srgbClr>
              </a:buClr>
              <a:buSzPct val="125000"/>
              <a:defRPr/>
            </a:pPr>
            <a:r>
              <a:rPr lang="en-US" sz="1600" kern="0" dirty="0">
                <a:solidFill>
                  <a:srgbClr val="797A7D"/>
                </a:solidFill>
              </a:rPr>
              <a:t>Time-Based In-Place Hold </a:t>
            </a:r>
          </a:p>
          <a:p>
            <a:pPr marL="58714" defTabSz="914363">
              <a:spcAft>
                <a:spcPts val="599"/>
              </a:spcAft>
              <a:buClr>
                <a:srgbClr val="FFFFFF">
                  <a:lumMod val="50000"/>
                </a:srgbClr>
              </a:buClr>
              <a:buSzPct val="125000"/>
              <a:defRPr/>
            </a:pPr>
            <a:r>
              <a:rPr lang="en-US" sz="1600" kern="0" dirty="0">
                <a:solidFill>
                  <a:srgbClr val="797A7D"/>
                </a:solidFill>
              </a:rPr>
              <a:t>Granular Query-Based In-Place Hold</a:t>
            </a:r>
          </a:p>
          <a:p>
            <a:pPr marL="58714" defTabSz="914363">
              <a:spcAft>
                <a:spcPts val="599"/>
              </a:spcAft>
              <a:buClr>
                <a:srgbClr val="FFFFFF">
                  <a:lumMod val="50000"/>
                </a:srgbClr>
              </a:buClr>
              <a:buSzPct val="125000"/>
              <a:defRPr/>
            </a:pPr>
            <a:r>
              <a:rPr lang="en-US" sz="1600" kern="0" dirty="0">
                <a:solidFill>
                  <a:srgbClr val="797A7D"/>
                </a:solidFill>
              </a:rPr>
              <a:t>Optional notification</a:t>
            </a:r>
          </a:p>
        </p:txBody>
      </p:sp>
      <p:sp>
        <p:nvSpPr>
          <p:cNvPr id="38" name="Rectangle 37"/>
          <p:cNvSpPr/>
          <p:nvPr/>
        </p:nvSpPr>
        <p:spPr bwMode="auto">
          <a:xfrm>
            <a:off x="8847681" y="3033994"/>
            <a:ext cx="3087969" cy="2630206"/>
          </a:xfrm>
          <a:prstGeom prst="rect">
            <a:avLst/>
          </a:prstGeom>
          <a:noFill/>
          <a:ln w="9525" cap="flat" cmpd="sng" algn="ctr">
            <a:noFill/>
            <a:prstDash val="solid"/>
            <a:headEnd type="none" w="med" len="med"/>
            <a:tailEnd type="none" w="med" len="med"/>
          </a:ln>
          <a:effectLst/>
        </p:spPr>
        <p:txBody>
          <a:bodyPr vert="horz" wrap="square" lIns="91197" tIns="45598" rIns="91197" bIns="45598" numCol="1" rtlCol="0" anchor="t" anchorCtr="0" compatLnSpc="1">
            <a:prstTxWarp prst="textNoShape">
              <a:avLst/>
            </a:prstTxWarp>
          </a:bodyPr>
          <a:lstStyle/>
          <a:p>
            <a:pPr marL="58714" defTabSz="914363">
              <a:spcAft>
                <a:spcPts val="599"/>
              </a:spcAft>
              <a:buClr>
                <a:srgbClr val="FFFFFF">
                  <a:lumMod val="50000"/>
                </a:srgbClr>
              </a:buClr>
              <a:buSzPct val="125000"/>
              <a:defRPr/>
            </a:pPr>
            <a:r>
              <a:rPr lang="en-US" sz="1600" kern="0" dirty="0">
                <a:solidFill>
                  <a:srgbClr val="797A7D"/>
                </a:solidFill>
              </a:rPr>
              <a:t>Web-based eDiscovery Center and multi-mailbox search</a:t>
            </a:r>
          </a:p>
          <a:p>
            <a:pPr marL="58714" defTabSz="914363">
              <a:spcAft>
                <a:spcPts val="599"/>
              </a:spcAft>
              <a:buClr>
                <a:srgbClr val="FFFFFF">
                  <a:lumMod val="50000"/>
                </a:srgbClr>
              </a:buClr>
              <a:buSzPct val="125000"/>
              <a:defRPr/>
            </a:pPr>
            <a:r>
              <a:rPr lang="en-US" sz="1600" kern="0" dirty="0">
                <a:solidFill>
                  <a:srgbClr val="797A7D"/>
                </a:solidFill>
              </a:rPr>
              <a:t>Search primary, In-Place Archive, and recoverable items</a:t>
            </a:r>
          </a:p>
          <a:p>
            <a:pPr marL="58714" defTabSz="914363">
              <a:spcAft>
                <a:spcPts val="599"/>
              </a:spcAft>
              <a:buClr>
                <a:srgbClr val="FFFFFF">
                  <a:lumMod val="50000"/>
                </a:srgbClr>
              </a:buClr>
              <a:buSzPct val="125000"/>
              <a:defRPr/>
            </a:pPr>
            <a:r>
              <a:rPr lang="en-US" sz="1600" kern="0" dirty="0">
                <a:solidFill>
                  <a:srgbClr val="797A7D"/>
                </a:solidFill>
              </a:rPr>
              <a:t>Delegate through roles-based administration</a:t>
            </a:r>
          </a:p>
          <a:p>
            <a:pPr marL="58714" defTabSz="914363">
              <a:spcAft>
                <a:spcPts val="599"/>
              </a:spcAft>
              <a:buClr>
                <a:srgbClr val="FFFFFF">
                  <a:lumMod val="50000"/>
                </a:srgbClr>
              </a:buClr>
              <a:buSzPct val="125000"/>
              <a:defRPr/>
            </a:pPr>
            <a:r>
              <a:rPr lang="en-US" sz="1600" kern="0" dirty="0">
                <a:solidFill>
                  <a:srgbClr val="797A7D"/>
                </a:solidFill>
              </a:rPr>
              <a:t>De-duplication after discovery</a:t>
            </a:r>
          </a:p>
          <a:p>
            <a:pPr marL="58714" defTabSz="914363">
              <a:spcAft>
                <a:spcPts val="599"/>
              </a:spcAft>
              <a:buClr>
                <a:srgbClr val="FFFFFF">
                  <a:lumMod val="50000"/>
                </a:srgbClr>
              </a:buClr>
              <a:buSzPct val="125000"/>
              <a:defRPr/>
            </a:pPr>
            <a:r>
              <a:rPr lang="en-US" sz="1600" kern="0" dirty="0">
                <a:solidFill>
                  <a:srgbClr val="797A7D"/>
                </a:solidFill>
              </a:rPr>
              <a:t>Auditing to ensure controls </a:t>
            </a:r>
            <a:br>
              <a:rPr lang="en-US" sz="1600" kern="0" dirty="0">
                <a:solidFill>
                  <a:srgbClr val="797A7D"/>
                </a:solidFill>
              </a:rPr>
            </a:br>
            <a:r>
              <a:rPr lang="en-US" sz="1600" kern="0" dirty="0">
                <a:solidFill>
                  <a:srgbClr val="797A7D"/>
                </a:solidFill>
              </a:rPr>
              <a:t>are met</a:t>
            </a:r>
          </a:p>
          <a:p>
            <a:pPr marL="58714" defTabSz="911976">
              <a:spcAft>
                <a:spcPts val="599"/>
              </a:spcAft>
              <a:buClr>
                <a:srgbClr val="FFFFFF">
                  <a:lumMod val="50000"/>
                </a:srgbClr>
              </a:buClr>
              <a:buSzPct val="125000"/>
              <a:buFont typeface="Arial" pitchFamily="34" charset="0"/>
              <a:buChar char="•"/>
              <a:defRPr/>
            </a:pPr>
            <a:endParaRPr lang="en-US" sz="1600" kern="0" dirty="0">
              <a:solidFill>
                <a:srgbClr val="212F61">
                  <a:lumMod val="50000"/>
                </a:srgbClr>
              </a:solidFill>
            </a:endParaRPr>
          </a:p>
        </p:txBody>
      </p:sp>
      <p:sp>
        <p:nvSpPr>
          <p:cNvPr id="39" name="Rectangle 38"/>
          <p:cNvSpPr/>
          <p:nvPr/>
        </p:nvSpPr>
        <p:spPr bwMode="auto">
          <a:xfrm>
            <a:off x="459402" y="2293429"/>
            <a:ext cx="2742097" cy="588442"/>
          </a:xfrm>
          <a:prstGeom prst="rect">
            <a:avLst/>
          </a:prstGeom>
          <a:solidFill>
            <a:srgbClr val="797A7D"/>
          </a:solidFill>
          <a:ln w="38100" cap="flat" cmpd="sng" algn="ctr">
            <a:noFill/>
            <a:prstDash val="solid"/>
            <a:headEnd type="none" w="med" len="med"/>
            <a:tailEnd type="none" w="med" len="med"/>
          </a:ln>
          <a:effectLst/>
        </p:spPr>
        <p:txBody>
          <a:bodyPr vert="horz" wrap="square" lIns="75977" tIns="37988" rIns="75977" bIns="127979"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 In-Place Archive</a:t>
            </a:r>
          </a:p>
        </p:txBody>
      </p:sp>
      <p:sp>
        <p:nvSpPr>
          <p:cNvPr id="40" name="Rectangle 39"/>
          <p:cNvSpPr/>
          <p:nvPr/>
        </p:nvSpPr>
        <p:spPr bwMode="auto">
          <a:xfrm>
            <a:off x="3214194" y="2293429"/>
            <a:ext cx="2742097" cy="588442"/>
          </a:xfrm>
          <a:prstGeom prst="rect">
            <a:avLst/>
          </a:prstGeom>
          <a:solidFill>
            <a:srgbClr val="797A7D"/>
          </a:solidFill>
          <a:ln w="38100" cap="flat" cmpd="sng" algn="ctr">
            <a:noFill/>
            <a:prstDash val="solid"/>
            <a:headEnd type="none" w="med" len="med"/>
            <a:tailEnd type="none" w="med" len="med"/>
          </a:ln>
          <a:effectLst/>
        </p:spPr>
        <p:txBody>
          <a:bodyPr vert="horz" wrap="square" lIns="75977" tIns="37988" rIns="75977" bIns="127979"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Governance</a:t>
            </a:r>
          </a:p>
        </p:txBody>
      </p:sp>
      <p:sp>
        <p:nvSpPr>
          <p:cNvPr id="41" name="Rectangle 40"/>
          <p:cNvSpPr/>
          <p:nvPr/>
        </p:nvSpPr>
        <p:spPr bwMode="auto">
          <a:xfrm>
            <a:off x="5973302" y="2293429"/>
            <a:ext cx="2591855" cy="588442"/>
          </a:xfrm>
          <a:prstGeom prst="rect">
            <a:avLst/>
          </a:prstGeom>
          <a:solidFill>
            <a:srgbClr val="797A7D"/>
          </a:solidFill>
          <a:ln w="38100" cap="flat" cmpd="sng" algn="ctr">
            <a:noFill/>
            <a:prstDash val="solid"/>
            <a:headEnd type="none" w="med" len="med"/>
            <a:tailEnd type="none" w="med" len="med"/>
          </a:ln>
          <a:effectLst/>
        </p:spPr>
        <p:txBody>
          <a:bodyPr vert="horz" wrap="square" lIns="75977" tIns="37988" rIns="75977" bIns="127979"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 Hold</a:t>
            </a:r>
          </a:p>
        </p:txBody>
      </p:sp>
      <p:sp>
        <p:nvSpPr>
          <p:cNvPr id="42" name="Rectangle 41"/>
          <p:cNvSpPr/>
          <p:nvPr/>
        </p:nvSpPr>
        <p:spPr bwMode="auto">
          <a:xfrm>
            <a:off x="8847681" y="2311800"/>
            <a:ext cx="3087969" cy="588165"/>
          </a:xfrm>
          <a:prstGeom prst="rect">
            <a:avLst/>
          </a:prstGeom>
          <a:solidFill>
            <a:srgbClr val="797A7D"/>
          </a:solidFill>
          <a:ln w="38100" cap="flat" cmpd="sng" algn="ctr">
            <a:noFill/>
            <a:prstDash val="solid"/>
            <a:headEnd type="none" w="med" len="med"/>
            <a:tailEnd type="none" w="med" len="med"/>
          </a:ln>
          <a:effectLst/>
        </p:spPr>
        <p:txBody>
          <a:bodyPr vert="horz" wrap="square" lIns="75977" tIns="37988" rIns="75977" bIns="127979" numCol="1" rtlCol="0" anchor="b" anchorCtr="0" compatLnSpc="1">
            <a:prstTxWarp prst="textNoShape">
              <a:avLst/>
            </a:prstTxWarp>
          </a:bodyPr>
          <a:lstStyle/>
          <a:p>
            <a:pPr defTabSz="911611" fontAlgn="base">
              <a:spcBef>
                <a:spcPct val="0"/>
              </a:spcBef>
              <a:spcAft>
                <a:spcPct val="0"/>
              </a:spcAft>
              <a:defRPr/>
            </a:pPr>
            <a:r>
              <a:rPr lang="en-US" sz="2100" kern="0" dirty="0" smtClean="0">
                <a:solidFill>
                  <a:srgbClr val="212F61"/>
                </a:solidFill>
              </a:rPr>
              <a:t> eDiscovery</a:t>
            </a:r>
          </a:p>
        </p:txBody>
      </p:sp>
    </p:spTree>
    <p:extLst>
      <p:ext uri="{BB962C8B-B14F-4D97-AF65-F5344CB8AC3E}">
        <p14:creationId xmlns:p14="http://schemas.microsoft.com/office/powerpoint/2010/main" val="4036796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883" y="497"/>
            <a:ext cx="12456932" cy="1443085"/>
          </a:xfrm>
          <a:prstGeom prst="rect">
            <a:avLst/>
          </a:prstGeom>
          <a:gradFill>
            <a:gsLst>
              <a:gs pos="26000">
                <a:schemeClr val="bg1">
                  <a:alpha val="75000"/>
                </a:schemeClr>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pPr defTabSz="932742"/>
            <a:r>
              <a:rPr lang="en-US" sz="5400" spc="-151" dirty="0">
                <a:gradFill>
                  <a:gsLst>
                    <a:gs pos="1250">
                      <a:schemeClr val="tx1"/>
                    </a:gs>
                    <a:gs pos="100000">
                      <a:schemeClr val="tx1"/>
                    </a:gs>
                  </a:gsLst>
                  <a:lin ang="5400000" scaled="0"/>
                </a:gradFill>
                <a:cs typeface="Segoe UI" pitchFamily="34" charset="0"/>
              </a:rPr>
              <a:t>Activity Logs</a:t>
            </a:r>
          </a:p>
        </p:txBody>
      </p:sp>
      <p:grpSp>
        <p:nvGrpSpPr>
          <p:cNvPr id="27" name="Group 26"/>
          <p:cNvGrpSpPr/>
          <p:nvPr/>
        </p:nvGrpSpPr>
        <p:grpSpPr>
          <a:xfrm>
            <a:off x="1066780" y="2123115"/>
            <a:ext cx="242907" cy="649068"/>
            <a:chOff x="782731" y="-1996375"/>
            <a:chExt cx="814094" cy="2175325"/>
          </a:xfrm>
          <a:solidFill>
            <a:schemeClr val="tx1"/>
          </a:solidFill>
        </p:grpSpPr>
        <p:sp>
          <p:nvSpPr>
            <p:cNvPr id="102" name="Freeform 474"/>
            <p:cNvSpPr>
              <a:spLocks noChangeAspect="1" noEditPoints="1"/>
            </p:cNvSpPr>
            <p:nvPr/>
          </p:nvSpPr>
          <p:spPr bwMode="auto">
            <a:xfrm>
              <a:off x="782731" y="-1996375"/>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103" name="Freeform 474"/>
            <p:cNvSpPr>
              <a:spLocks noChangeAspect="1" noEditPoints="1"/>
            </p:cNvSpPr>
            <p:nvPr/>
          </p:nvSpPr>
          <p:spPr bwMode="auto">
            <a:xfrm>
              <a:off x="782731" y="-1237737"/>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104" name="Freeform 474"/>
            <p:cNvSpPr>
              <a:spLocks noChangeAspect="1" noEditPoints="1"/>
            </p:cNvSpPr>
            <p:nvPr/>
          </p:nvSpPr>
          <p:spPr bwMode="auto">
            <a:xfrm>
              <a:off x="784211" y="-482684"/>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9" name="Group 8"/>
          <p:cNvGrpSpPr/>
          <p:nvPr/>
        </p:nvGrpSpPr>
        <p:grpSpPr>
          <a:xfrm>
            <a:off x="240149" y="2125858"/>
            <a:ext cx="804850" cy="1022490"/>
            <a:chOff x="239301" y="1755343"/>
            <a:chExt cx="804964" cy="1022635"/>
          </a:xfrm>
        </p:grpSpPr>
        <p:grpSp>
          <p:nvGrpSpPr>
            <p:cNvPr id="22" name="Group 21"/>
            <p:cNvGrpSpPr/>
            <p:nvPr/>
          </p:nvGrpSpPr>
          <p:grpSpPr>
            <a:xfrm>
              <a:off x="327494" y="1755343"/>
              <a:ext cx="633020" cy="633019"/>
              <a:chOff x="-1192805" y="1282645"/>
              <a:chExt cx="1340029" cy="1340029"/>
            </a:xfrm>
          </p:grpSpPr>
          <p:sp>
            <p:nvSpPr>
              <p:cNvPr id="115" name="Oval 114"/>
              <p:cNvSpPr/>
              <p:nvPr/>
            </p:nvSpPr>
            <p:spPr bwMode="auto">
              <a:xfrm>
                <a:off x="-1192805" y="1282645"/>
                <a:ext cx="1340029" cy="1340029"/>
              </a:xfrm>
              <a:prstGeom prst="ellipse">
                <a:avLst/>
              </a:prstGeom>
              <a:solidFill>
                <a:srgbClr val="FFFFFF">
                  <a:alpha val="85098"/>
                </a:srgb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Freeform 237"/>
              <p:cNvSpPr>
                <a:spLocks noChangeAspect="1"/>
              </p:cNvSpPr>
              <p:nvPr/>
            </p:nvSpPr>
            <p:spPr bwMode="auto">
              <a:xfrm>
                <a:off x="-908666" y="1578914"/>
                <a:ext cx="771750" cy="689432"/>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sp>
          <p:nvSpPr>
            <p:cNvPr id="25" name="TextBox 24"/>
            <p:cNvSpPr txBox="1"/>
            <p:nvPr/>
          </p:nvSpPr>
          <p:spPr>
            <a:xfrm>
              <a:off x="239301" y="2288613"/>
              <a:ext cx="804964" cy="489365"/>
            </a:xfrm>
            <a:prstGeom prst="rect">
              <a:avLst/>
            </a:prstGeom>
            <a:noFill/>
          </p:spPr>
          <p:txBody>
            <a:bodyPr wrap="none" lIns="182854" tIns="146283" rIns="182854" bIns="146283" rtlCol="0">
              <a:spAutoFit/>
            </a:bodyPr>
            <a:lstStyle/>
            <a:p>
              <a:pPr defTabSz="932563">
                <a:lnSpc>
                  <a:spcPct val="90000"/>
                </a:lnSpc>
                <a:spcAft>
                  <a:spcPts val="600"/>
                </a:spcAft>
                <a:defRPr/>
              </a:pPr>
              <a:r>
                <a:rPr lang="en-US" sz="1399" dirty="0">
                  <a:gradFill>
                    <a:gsLst>
                      <a:gs pos="2917">
                        <a:srgbClr val="505050"/>
                      </a:gs>
                      <a:gs pos="30000">
                        <a:srgbClr val="505050"/>
                      </a:gs>
                    </a:gsLst>
                    <a:lin ang="5400000" scaled="0"/>
                  </a:gradFill>
                </a:rPr>
                <a:t>Users</a:t>
              </a:r>
            </a:p>
          </p:txBody>
        </p:sp>
      </p:grpSp>
      <p:grpSp>
        <p:nvGrpSpPr>
          <p:cNvPr id="17" name="Group 16"/>
          <p:cNvGrpSpPr/>
          <p:nvPr/>
        </p:nvGrpSpPr>
        <p:grpSpPr>
          <a:xfrm>
            <a:off x="155283" y="3260388"/>
            <a:ext cx="975833" cy="1017157"/>
            <a:chOff x="154422" y="3382272"/>
            <a:chExt cx="975972" cy="1017301"/>
          </a:xfrm>
        </p:grpSpPr>
        <p:grpSp>
          <p:nvGrpSpPr>
            <p:cNvPr id="23" name="Group 22"/>
            <p:cNvGrpSpPr/>
            <p:nvPr/>
          </p:nvGrpSpPr>
          <p:grpSpPr>
            <a:xfrm>
              <a:off x="327494" y="3382272"/>
              <a:ext cx="633020" cy="633019"/>
              <a:chOff x="-1192805" y="2909574"/>
              <a:chExt cx="1340029" cy="1340029"/>
            </a:xfrm>
          </p:grpSpPr>
          <p:sp>
            <p:nvSpPr>
              <p:cNvPr id="117" name="Oval 116"/>
              <p:cNvSpPr/>
              <p:nvPr/>
            </p:nvSpPr>
            <p:spPr bwMode="auto">
              <a:xfrm>
                <a:off x="-1192805" y="2909574"/>
                <a:ext cx="1340029" cy="1340029"/>
              </a:xfrm>
              <a:prstGeom prst="ellipse">
                <a:avLst/>
              </a:prstGeom>
              <a:solidFill>
                <a:srgbClr val="FFFFFF">
                  <a:alpha val="85098"/>
                </a:srgb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9" name="Freeform 6"/>
              <p:cNvSpPr>
                <a:spLocks noChangeAspect="1"/>
              </p:cNvSpPr>
              <p:nvPr/>
            </p:nvSpPr>
            <p:spPr bwMode="auto">
              <a:xfrm>
                <a:off x="-933078" y="3198950"/>
                <a:ext cx="831478" cy="761276"/>
              </a:xfrm>
              <a:custGeom>
                <a:avLst/>
                <a:gdLst>
                  <a:gd name="T0" fmla="*/ 356 w 356"/>
                  <a:gd name="T1" fmla="*/ 162 h 326"/>
                  <a:gd name="T2" fmla="*/ 308 w 356"/>
                  <a:gd name="T3" fmla="*/ 94 h 326"/>
                  <a:gd name="T4" fmla="*/ 178 w 356"/>
                  <a:gd name="T5" fmla="*/ 0 h 326"/>
                  <a:gd name="T6" fmla="*/ 48 w 356"/>
                  <a:gd name="T7" fmla="*/ 94 h 326"/>
                  <a:gd name="T8" fmla="*/ 0 w 356"/>
                  <a:gd name="T9" fmla="*/ 162 h 326"/>
                  <a:gd name="T10" fmla="*/ 72 w 356"/>
                  <a:gd name="T11" fmla="*/ 233 h 326"/>
                  <a:gd name="T12" fmla="*/ 72 w 356"/>
                  <a:gd name="T13" fmla="*/ 103 h 326"/>
                  <a:gd name="T14" fmla="*/ 178 w 356"/>
                  <a:gd name="T15" fmla="*/ 25 h 326"/>
                  <a:gd name="T16" fmla="*/ 284 w 356"/>
                  <a:gd name="T17" fmla="*/ 102 h 326"/>
                  <a:gd name="T18" fmla="*/ 284 w 356"/>
                  <a:gd name="T19" fmla="*/ 224 h 326"/>
                  <a:gd name="T20" fmla="*/ 210 w 356"/>
                  <a:gd name="T21" fmla="*/ 296 h 326"/>
                  <a:gd name="T22" fmla="*/ 189 w 356"/>
                  <a:gd name="T23" fmla="*/ 282 h 326"/>
                  <a:gd name="T24" fmla="*/ 167 w 356"/>
                  <a:gd name="T25" fmla="*/ 304 h 326"/>
                  <a:gd name="T26" fmla="*/ 189 w 356"/>
                  <a:gd name="T27" fmla="*/ 326 h 326"/>
                  <a:gd name="T28" fmla="*/ 210 w 356"/>
                  <a:gd name="T29" fmla="*/ 311 h 326"/>
                  <a:gd name="T30" fmla="*/ 297 w 356"/>
                  <a:gd name="T31" fmla="*/ 232 h 326"/>
                  <a:gd name="T32" fmla="*/ 356 w 356"/>
                  <a:gd name="T33" fmla="*/ 16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 h="326">
                    <a:moveTo>
                      <a:pt x="356" y="162"/>
                    </a:moveTo>
                    <a:cubicBezTo>
                      <a:pt x="356" y="130"/>
                      <a:pt x="336" y="104"/>
                      <a:pt x="308" y="94"/>
                    </a:cubicBezTo>
                    <a:cubicBezTo>
                      <a:pt x="290" y="40"/>
                      <a:pt x="239" y="0"/>
                      <a:pt x="178" y="0"/>
                    </a:cubicBezTo>
                    <a:cubicBezTo>
                      <a:pt x="118" y="0"/>
                      <a:pt x="66" y="39"/>
                      <a:pt x="48" y="94"/>
                    </a:cubicBezTo>
                    <a:cubicBezTo>
                      <a:pt x="20" y="104"/>
                      <a:pt x="0" y="130"/>
                      <a:pt x="0" y="162"/>
                    </a:cubicBezTo>
                    <a:cubicBezTo>
                      <a:pt x="0" y="201"/>
                      <a:pt x="32" y="233"/>
                      <a:pt x="72" y="233"/>
                    </a:cubicBezTo>
                    <a:cubicBezTo>
                      <a:pt x="72" y="103"/>
                      <a:pt x="72" y="103"/>
                      <a:pt x="72" y="103"/>
                    </a:cubicBezTo>
                    <a:cubicBezTo>
                      <a:pt x="86" y="57"/>
                      <a:pt x="128" y="25"/>
                      <a:pt x="178" y="25"/>
                    </a:cubicBezTo>
                    <a:cubicBezTo>
                      <a:pt x="228" y="25"/>
                      <a:pt x="270" y="57"/>
                      <a:pt x="284" y="102"/>
                    </a:cubicBezTo>
                    <a:cubicBezTo>
                      <a:pt x="284" y="224"/>
                      <a:pt x="284" y="224"/>
                      <a:pt x="284" y="224"/>
                    </a:cubicBezTo>
                    <a:cubicBezTo>
                      <a:pt x="279" y="235"/>
                      <a:pt x="249" y="295"/>
                      <a:pt x="210" y="296"/>
                    </a:cubicBezTo>
                    <a:cubicBezTo>
                      <a:pt x="207" y="288"/>
                      <a:pt x="199" y="282"/>
                      <a:pt x="189" y="282"/>
                    </a:cubicBezTo>
                    <a:cubicBezTo>
                      <a:pt x="177" y="282"/>
                      <a:pt x="167" y="292"/>
                      <a:pt x="167" y="304"/>
                    </a:cubicBezTo>
                    <a:cubicBezTo>
                      <a:pt x="167" y="316"/>
                      <a:pt x="177" y="326"/>
                      <a:pt x="189" y="326"/>
                    </a:cubicBezTo>
                    <a:cubicBezTo>
                      <a:pt x="199" y="326"/>
                      <a:pt x="207" y="320"/>
                      <a:pt x="210" y="311"/>
                    </a:cubicBezTo>
                    <a:cubicBezTo>
                      <a:pt x="257" y="310"/>
                      <a:pt x="290" y="247"/>
                      <a:pt x="297" y="232"/>
                    </a:cubicBezTo>
                    <a:cubicBezTo>
                      <a:pt x="331" y="226"/>
                      <a:pt x="356" y="197"/>
                      <a:pt x="356" y="162"/>
                    </a:cubicBezTo>
                    <a:close/>
                  </a:path>
                </a:pathLst>
              </a:custGeom>
              <a:solidFill>
                <a:schemeClr val="tx2"/>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sp>
          <p:nvSpPr>
            <p:cNvPr id="128" name="TextBox 127"/>
            <p:cNvSpPr txBox="1"/>
            <p:nvPr/>
          </p:nvSpPr>
          <p:spPr>
            <a:xfrm>
              <a:off x="154422" y="3906451"/>
              <a:ext cx="975972" cy="493122"/>
            </a:xfrm>
            <a:prstGeom prst="rect">
              <a:avLst/>
            </a:prstGeom>
            <a:noFill/>
          </p:spPr>
          <p:txBody>
            <a:bodyPr wrap="none" lIns="182854" tIns="146283" rIns="182854" bIns="146283" rtlCol="0">
              <a:spAutoFit/>
            </a:bodyPr>
            <a:lstStyle/>
            <a:p>
              <a:pPr defTabSz="932563">
                <a:lnSpc>
                  <a:spcPct val="90000"/>
                </a:lnSpc>
                <a:spcAft>
                  <a:spcPts val="600"/>
                </a:spcAft>
                <a:defRPr/>
              </a:pPr>
              <a:r>
                <a:rPr lang="en-US" sz="1399" dirty="0">
                  <a:gradFill>
                    <a:gsLst>
                      <a:gs pos="2917">
                        <a:srgbClr val="505050"/>
                      </a:gs>
                      <a:gs pos="30000">
                        <a:srgbClr val="505050"/>
                      </a:gs>
                    </a:gsLst>
                    <a:lin ang="5400000" scaled="0"/>
                  </a:gradFill>
                </a:rPr>
                <a:t>Admins</a:t>
              </a:r>
            </a:p>
          </p:txBody>
        </p:sp>
      </p:grpSp>
      <p:grpSp>
        <p:nvGrpSpPr>
          <p:cNvPr id="19" name="Group 18"/>
          <p:cNvGrpSpPr/>
          <p:nvPr/>
        </p:nvGrpSpPr>
        <p:grpSpPr>
          <a:xfrm>
            <a:off x="80866" y="4385827"/>
            <a:ext cx="1135270" cy="1032842"/>
            <a:chOff x="79995" y="5047120"/>
            <a:chExt cx="1135431" cy="1032989"/>
          </a:xfrm>
        </p:grpSpPr>
        <p:grpSp>
          <p:nvGrpSpPr>
            <p:cNvPr id="24" name="Group 23"/>
            <p:cNvGrpSpPr/>
            <p:nvPr/>
          </p:nvGrpSpPr>
          <p:grpSpPr>
            <a:xfrm>
              <a:off x="327494" y="5047120"/>
              <a:ext cx="633020" cy="633019"/>
              <a:chOff x="-1192805" y="4574422"/>
              <a:chExt cx="1340029" cy="1340029"/>
            </a:xfrm>
          </p:grpSpPr>
          <p:sp>
            <p:nvSpPr>
              <p:cNvPr id="118" name="Oval 117"/>
              <p:cNvSpPr/>
              <p:nvPr/>
            </p:nvSpPr>
            <p:spPr bwMode="auto">
              <a:xfrm>
                <a:off x="-1192805" y="4574422"/>
                <a:ext cx="1340029" cy="1340029"/>
              </a:xfrm>
              <a:prstGeom prst="ellipse">
                <a:avLst/>
              </a:prstGeom>
              <a:solidFill>
                <a:srgbClr val="FFFFFF">
                  <a:alpha val="85098"/>
                </a:srgb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0" name="Freeform 13"/>
              <p:cNvSpPr>
                <a:spLocks noChangeAspect="1" noEditPoints="1"/>
              </p:cNvSpPr>
              <p:nvPr/>
            </p:nvSpPr>
            <p:spPr bwMode="auto">
              <a:xfrm>
                <a:off x="-907466" y="4818743"/>
                <a:ext cx="759954" cy="770998"/>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sp>
          <p:nvSpPr>
            <p:cNvPr id="136" name="TextBox 135"/>
            <p:cNvSpPr txBox="1"/>
            <p:nvPr/>
          </p:nvSpPr>
          <p:spPr>
            <a:xfrm>
              <a:off x="79995" y="5586987"/>
              <a:ext cx="1135431" cy="493122"/>
            </a:xfrm>
            <a:prstGeom prst="rect">
              <a:avLst/>
            </a:prstGeom>
            <a:noFill/>
          </p:spPr>
          <p:txBody>
            <a:bodyPr wrap="none" lIns="182854" tIns="146283" rIns="182854" bIns="146283" rtlCol="0">
              <a:spAutoFit/>
            </a:bodyPr>
            <a:lstStyle/>
            <a:p>
              <a:pPr defTabSz="932563">
                <a:lnSpc>
                  <a:spcPct val="90000"/>
                </a:lnSpc>
                <a:spcAft>
                  <a:spcPts val="600"/>
                </a:spcAft>
                <a:defRPr/>
              </a:pPr>
              <a:r>
                <a:rPr lang="en-US" sz="1399" dirty="0">
                  <a:gradFill>
                    <a:gsLst>
                      <a:gs pos="2917">
                        <a:srgbClr val="505050"/>
                      </a:gs>
                      <a:gs pos="30000">
                        <a:srgbClr val="505050"/>
                      </a:gs>
                    </a:gsLst>
                    <a:lin ang="5400000" scaled="0"/>
                  </a:gradFill>
                </a:rPr>
                <a:t>Microsoft</a:t>
              </a:r>
            </a:p>
          </p:txBody>
        </p:sp>
      </p:grpSp>
      <p:grpSp>
        <p:nvGrpSpPr>
          <p:cNvPr id="125" name="Group 124"/>
          <p:cNvGrpSpPr/>
          <p:nvPr/>
        </p:nvGrpSpPr>
        <p:grpSpPr>
          <a:xfrm>
            <a:off x="6507406" y="3415463"/>
            <a:ext cx="3527794" cy="547371"/>
            <a:chOff x="6507447" y="3411730"/>
            <a:chExt cx="3528295" cy="547449"/>
          </a:xfrm>
        </p:grpSpPr>
        <p:sp>
          <p:nvSpPr>
            <p:cNvPr id="184" name="Rectangle 183"/>
            <p:cNvSpPr/>
            <p:nvPr/>
          </p:nvSpPr>
          <p:spPr bwMode="auto">
            <a:xfrm>
              <a:off x="6507447" y="3411730"/>
              <a:ext cx="610939" cy="54744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243735" bIns="121867" numCol="1" spcCol="0" rtlCol="0" fromWordArt="0" anchor="ctr" anchorCtr="0" forceAA="0" compatLnSpc="1">
              <a:prstTxWarp prst="textNoShape">
                <a:avLst/>
              </a:prstTxWarp>
              <a:noAutofit/>
            </a:bodyPr>
            <a:lstStyle/>
            <a:p>
              <a:pPr algn="ctr" defTabSz="1242480" fontAlgn="base">
                <a:spcBef>
                  <a:spcPct val="0"/>
                </a:spcBef>
                <a:spcAft>
                  <a:spcPct val="0"/>
                </a:spcAft>
                <a:defRPr/>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5" name="Rectangle 184"/>
            <p:cNvSpPr/>
            <p:nvPr/>
          </p:nvSpPr>
          <p:spPr bwMode="auto">
            <a:xfrm>
              <a:off x="7118387" y="3411730"/>
              <a:ext cx="2917355" cy="547449"/>
            </a:xfrm>
            <a:prstGeom prst="rect">
              <a:avLst/>
            </a:prstGeom>
            <a:solidFill>
              <a:srgbClr val="50505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91427" bIns="121867" numCol="1" spcCol="0" rtlCol="0" fromWordArt="0" anchor="ctr" anchorCtr="0" forceAA="0" compatLnSpc="1">
              <a:prstTxWarp prst="textNoShape">
                <a:avLst/>
              </a:prstTxWarp>
              <a:noAutofit/>
            </a:bodyPr>
            <a:lstStyle/>
            <a:p>
              <a:pPr defTabSz="1242480" fontAlgn="base">
                <a:spcBef>
                  <a:spcPct val="0"/>
                </a:spcBef>
                <a:spcAft>
                  <a:spcPct val="0"/>
                </a:spcAft>
                <a:defRPr/>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Engagement</a:t>
              </a:r>
            </a:p>
          </p:txBody>
        </p:sp>
        <p:sp>
          <p:nvSpPr>
            <p:cNvPr id="187" name="Freeform 88"/>
            <p:cNvSpPr>
              <a:spLocks noEditPoints="1"/>
            </p:cNvSpPr>
            <p:nvPr/>
          </p:nvSpPr>
          <p:spPr bwMode="black">
            <a:xfrm>
              <a:off x="6616662" y="3523321"/>
              <a:ext cx="400390" cy="339526"/>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grpSp>
      <p:grpSp>
        <p:nvGrpSpPr>
          <p:cNvPr id="124" name="Group 123"/>
          <p:cNvGrpSpPr/>
          <p:nvPr/>
        </p:nvGrpSpPr>
        <p:grpSpPr>
          <a:xfrm>
            <a:off x="6507407" y="2134104"/>
            <a:ext cx="3528321" cy="547371"/>
            <a:chOff x="6507448" y="2132427"/>
            <a:chExt cx="3528821" cy="547449"/>
          </a:xfrm>
        </p:grpSpPr>
        <p:grpSp>
          <p:nvGrpSpPr>
            <p:cNvPr id="194" name="Group 193"/>
            <p:cNvGrpSpPr/>
            <p:nvPr/>
          </p:nvGrpSpPr>
          <p:grpSpPr>
            <a:xfrm>
              <a:off x="6507448" y="2132427"/>
              <a:ext cx="3528821" cy="547449"/>
              <a:chOff x="7140277" y="2220688"/>
              <a:chExt cx="3361399" cy="547449"/>
            </a:xfrm>
          </p:grpSpPr>
          <p:sp>
            <p:nvSpPr>
              <p:cNvPr id="196" name="Rectangle 195"/>
              <p:cNvSpPr/>
              <p:nvPr/>
            </p:nvSpPr>
            <p:spPr bwMode="auto">
              <a:xfrm>
                <a:off x="7140277" y="2220688"/>
                <a:ext cx="583582" cy="54744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243735" bIns="121867" numCol="1" spcCol="0" rtlCol="0" fromWordArt="0" anchor="ctr" anchorCtr="0" forceAA="0" compatLnSpc="1">
                <a:prstTxWarp prst="textNoShape">
                  <a:avLst/>
                </a:prstTxWarp>
                <a:noAutofit/>
              </a:bodyPr>
              <a:lstStyle/>
              <a:p>
                <a:pPr algn="ctr" defTabSz="1242480" fontAlgn="base">
                  <a:spcBef>
                    <a:spcPct val="0"/>
                  </a:spcBef>
                  <a:spcAft>
                    <a:spcPct val="0"/>
                  </a:spcAft>
                  <a:defRPr/>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7" name="Rectangle 196"/>
              <p:cNvSpPr/>
              <p:nvPr/>
            </p:nvSpPr>
            <p:spPr bwMode="auto">
              <a:xfrm>
                <a:off x="7722231" y="2220688"/>
                <a:ext cx="2779445" cy="547449"/>
              </a:xfrm>
              <a:prstGeom prst="rect">
                <a:avLst/>
              </a:prstGeom>
              <a:solidFill>
                <a:srgbClr val="50505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91427" bIns="121867" numCol="1" spcCol="0" rtlCol="0" fromWordArt="0" anchor="ctr" anchorCtr="0" forceAA="0" compatLnSpc="1">
                <a:prstTxWarp prst="textNoShape">
                  <a:avLst/>
                </a:prstTxWarp>
                <a:noAutofit/>
              </a:bodyPr>
              <a:lstStyle/>
              <a:p>
                <a:pPr defTabSz="1242480" fontAlgn="base">
                  <a:spcBef>
                    <a:spcPct val="0"/>
                  </a:spcBef>
                  <a:spcAft>
                    <a:spcPct val="0"/>
                  </a:spcAft>
                  <a:defRPr/>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Security</a:t>
                </a:r>
              </a:p>
            </p:txBody>
          </p:sp>
        </p:grpSp>
        <p:sp>
          <p:nvSpPr>
            <p:cNvPr id="195" name="Freeform 104"/>
            <p:cNvSpPr>
              <a:spLocks noChangeAspect="1" noEditPoints="1"/>
            </p:cNvSpPr>
            <p:nvPr/>
          </p:nvSpPr>
          <p:spPr bwMode="auto">
            <a:xfrm>
              <a:off x="6652481" y="2211804"/>
              <a:ext cx="337571" cy="387675"/>
            </a:xfrm>
            <a:custGeom>
              <a:avLst/>
              <a:gdLst>
                <a:gd name="T0" fmla="*/ 285 w 348"/>
                <a:gd name="T1" fmla="*/ 51 h 400"/>
                <a:gd name="T2" fmla="*/ 174 w 348"/>
                <a:gd name="T3" fmla="*/ 0 h 400"/>
                <a:gd name="T4" fmla="*/ 63 w 348"/>
                <a:gd name="T5" fmla="*/ 51 h 400"/>
                <a:gd name="T6" fmla="*/ 0 w 348"/>
                <a:gd name="T7" fmla="*/ 37 h 400"/>
                <a:gd name="T8" fmla="*/ 16 w 348"/>
                <a:gd name="T9" fmla="*/ 209 h 400"/>
                <a:gd name="T10" fmla="*/ 42 w 348"/>
                <a:gd name="T11" fmla="*/ 304 h 400"/>
                <a:gd name="T12" fmla="*/ 105 w 348"/>
                <a:gd name="T13" fmla="*/ 368 h 400"/>
                <a:gd name="T14" fmla="*/ 166 w 348"/>
                <a:gd name="T15" fmla="*/ 398 h 400"/>
                <a:gd name="T16" fmla="*/ 174 w 348"/>
                <a:gd name="T17" fmla="*/ 400 h 400"/>
                <a:gd name="T18" fmla="*/ 188 w 348"/>
                <a:gd name="T19" fmla="*/ 396 h 400"/>
                <a:gd name="T20" fmla="*/ 312 w 348"/>
                <a:gd name="T21" fmla="*/ 293 h 400"/>
                <a:gd name="T22" fmla="*/ 340 w 348"/>
                <a:gd name="T23" fmla="*/ 148 h 400"/>
                <a:gd name="T24" fmla="*/ 348 w 348"/>
                <a:gd name="T25" fmla="*/ 37 h 400"/>
                <a:gd name="T26" fmla="*/ 285 w 348"/>
                <a:gd name="T27" fmla="*/ 51 h 400"/>
                <a:gd name="T28" fmla="*/ 301 w 348"/>
                <a:gd name="T29" fmla="*/ 144 h 400"/>
                <a:gd name="T30" fmla="*/ 299 w 348"/>
                <a:gd name="T31" fmla="*/ 154 h 400"/>
                <a:gd name="T32" fmla="*/ 294 w 348"/>
                <a:gd name="T33" fmla="*/ 200 h 400"/>
                <a:gd name="T34" fmla="*/ 174 w 348"/>
                <a:gd name="T35" fmla="*/ 200 h 400"/>
                <a:gd name="T36" fmla="*/ 174 w 348"/>
                <a:gd name="T37" fmla="*/ 359 h 400"/>
                <a:gd name="T38" fmla="*/ 174 w 348"/>
                <a:gd name="T39" fmla="*/ 359 h 400"/>
                <a:gd name="T40" fmla="*/ 127 w 348"/>
                <a:gd name="T41" fmla="*/ 335 h 400"/>
                <a:gd name="T42" fmla="*/ 77 w 348"/>
                <a:gd name="T43" fmla="*/ 284 h 400"/>
                <a:gd name="T44" fmla="*/ 77 w 348"/>
                <a:gd name="T45" fmla="*/ 283 h 400"/>
                <a:gd name="T46" fmla="*/ 76 w 348"/>
                <a:gd name="T47" fmla="*/ 283 h 400"/>
                <a:gd name="T48" fmla="*/ 56 w 348"/>
                <a:gd name="T49" fmla="*/ 209 h 400"/>
                <a:gd name="T50" fmla="*/ 55 w 348"/>
                <a:gd name="T51" fmla="*/ 203 h 400"/>
                <a:gd name="T52" fmla="*/ 55 w 348"/>
                <a:gd name="T53" fmla="*/ 203 h 400"/>
                <a:gd name="T54" fmla="*/ 55 w 348"/>
                <a:gd name="T55" fmla="*/ 202 h 400"/>
                <a:gd name="T56" fmla="*/ 55 w 348"/>
                <a:gd name="T57" fmla="*/ 200 h 400"/>
                <a:gd name="T58" fmla="*/ 174 w 348"/>
                <a:gd name="T59" fmla="*/ 200 h 400"/>
                <a:gd name="T60" fmla="*/ 174 w 348"/>
                <a:gd name="T61" fmla="*/ 56 h 400"/>
                <a:gd name="T62" fmla="*/ 174 w 348"/>
                <a:gd name="T63" fmla="*/ 56 h 400"/>
                <a:gd name="T64" fmla="*/ 285 w 348"/>
                <a:gd name="T65" fmla="*/ 91 h 400"/>
                <a:gd name="T66" fmla="*/ 305 w 348"/>
                <a:gd name="T67" fmla="*/ 90 h 400"/>
                <a:gd name="T68" fmla="*/ 301 w 348"/>
                <a:gd name="T69" fmla="*/ 144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400">
                  <a:moveTo>
                    <a:pt x="285" y="51"/>
                  </a:moveTo>
                  <a:cubicBezTo>
                    <a:pt x="243" y="51"/>
                    <a:pt x="200" y="34"/>
                    <a:pt x="174" y="0"/>
                  </a:cubicBezTo>
                  <a:cubicBezTo>
                    <a:pt x="148" y="34"/>
                    <a:pt x="105" y="51"/>
                    <a:pt x="63" y="51"/>
                  </a:cubicBezTo>
                  <a:cubicBezTo>
                    <a:pt x="41" y="51"/>
                    <a:pt x="19" y="46"/>
                    <a:pt x="0" y="37"/>
                  </a:cubicBezTo>
                  <a:cubicBezTo>
                    <a:pt x="2" y="95"/>
                    <a:pt x="6" y="153"/>
                    <a:pt x="16" y="209"/>
                  </a:cubicBezTo>
                  <a:cubicBezTo>
                    <a:pt x="20" y="240"/>
                    <a:pt x="25" y="277"/>
                    <a:pt x="42" y="304"/>
                  </a:cubicBezTo>
                  <a:cubicBezTo>
                    <a:pt x="57" y="330"/>
                    <a:pt x="80" y="351"/>
                    <a:pt x="105" y="368"/>
                  </a:cubicBezTo>
                  <a:cubicBezTo>
                    <a:pt x="124" y="380"/>
                    <a:pt x="144" y="391"/>
                    <a:pt x="166" y="398"/>
                  </a:cubicBezTo>
                  <a:cubicBezTo>
                    <a:pt x="169" y="399"/>
                    <a:pt x="172" y="400"/>
                    <a:pt x="174" y="400"/>
                  </a:cubicBezTo>
                  <a:cubicBezTo>
                    <a:pt x="178" y="400"/>
                    <a:pt x="182" y="398"/>
                    <a:pt x="188" y="396"/>
                  </a:cubicBezTo>
                  <a:cubicBezTo>
                    <a:pt x="237" y="377"/>
                    <a:pt x="290" y="343"/>
                    <a:pt x="312" y="293"/>
                  </a:cubicBezTo>
                  <a:cubicBezTo>
                    <a:pt x="331" y="248"/>
                    <a:pt x="335" y="196"/>
                    <a:pt x="340" y="148"/>
                  </a:cubicBezTo>
                  <a:cubicBezTo>
                    <a:pt x="344" y="111"/>
                    <a:pt x="347" y="74"/>
                    <a:pt x="348" y="37"/>
                  </a:cubicBezTo>
                  <a:cubicBezTo>
                    <a:pt x="329" y="46"/>
                    <a:pt x="307" y="51"/>
                    <a:pt x="285" y="51"/>
                  </a:cubicBezTo>
                  <a:close/>
                  <a:moveTo>
                    <a:pt x="301" y="144"/>
                  </a:moveTo>
                  <a:cubicBezTo>
                    <a:pt x="299" y="154"/>
                    <a:pt x="299" y="154"/>
                    <a:pt x="299" y="154"/>
                  </a:cubicBezTo>
                  <a:cubicBezTo>
                    <a:pt x="298" y="169"/>
                    <a:pt x="296" y="185"/>
                    <a:pt x="294" y="200"/>
                  </a:cubicBezTo>
                  <a:cubicBezTo>
                    <a:pt x="174" y="200"/>
                    <a:pt x="174" y="200"/>
                    <a:pt x="174" y="200"/>
                  </a:cubicBezTo>
                  <a:cubicBezTo>
                    <a:pt x="174" y="359"/>
                    <a:pt x="174" y="359"/>
                    <a:pt x="174" y="359"/>
                  </a:cubicBezTo>
                  <a:cubicBezTo>
                    <a:pt x="174" y="359"/>
                    <a:pt x="174" y="359"/>
                    <a:pt x="174" y="359"/>
                  </a:cubicBezTo>
                  <a:cubicBezTo>
                    <a:pt x="158" y="352"/>
                    <a:pt x="142" y="344"/>
                    <a:pt x="127" y="335"/>
                  </a:cubicBezTo>
                  <a:cubicBezTo>
                    <a:pt x="105" y="319"/>
                    <a:pt x="87" y="302"/>
                    <a:pt x="77" y="284"/>
                  </a:cubicBezTo>
                  <a:cubicBezTo>
                    <a:pt x="77" y="283"/>
                    <a:pt x="77" y="283"/>
                    <a:pt x="77" y="283"/>
                  </a:cubicBezTo>
                  <a:cubicBezTo>
                    <a:pt x="76" y="283"/>
                    <a:pt x="76" y="283"/>
                    <a:pt x="76" y="283"/>
                  </a:cubicBezTo>
                  <a:cubicBezTo>
                    <a:pt x="65" y="264"/>
                    <a:pt x="60" y="235"/>
                    <a:pt x="56" y="209"/>
                  </a:cubicBezTo>
                  <a:cubicBezTo>
                    <a:pt x="55" y="203"/>
                    <a:pt x="55" y="203"/>
                    <a:pt x="55" y="203"/>
                  </a:cubicBezTo>
                  <a:cubicBezTo>
                    <a:pt x="55" y="203"/>
                    <a:pt x="55" y="203"/>
                    <a:pt x="55" y="203"/>
                  </a:cubicBezTo>
                  <a:cubicBezTo>
                    <a:pt x="55" y="202"/>
                    <a:pt x="55" y="202"/>
                    <a:pt x="55" y="202"/>
                  </a:cubicBezTo>
                  <a:cubicBezTo>
                    <a:pt x="55" y="202"/>
                    <a:pt x="55" y="201"/>
                    <a:pt x="55" y="200"/>
                  </a:cubicBezTo>
                  <a:cubicBezTo>
                    <a:pt x="174" y="200"/>
                    <a:pt x="174" y="200"/>
                    <a:pt x="174" y="200"/>
                  </a:cubicBezTo>
                  <a:cubicBezTo>
                    <a:pt x="174" y="56"/>
                    <a:pt x="174" y="56"/>
                    <a:pt x="174" y="56"/>
                  </a:cubicBezTo>
                  <a:cubicBezTo>
                    <a:pt x="174" y="56"/>
                    <a:pt x="174" y="56"/>
                    <a:pt x="174" y="56"/>
                  </a:cubicBezTo>
                  <a:cubicBezTo>
                    <a:pt x="204" y="78"/>
                    <a:pt x="244" y="91"/>
                    <a:pt x="285" y="91"/>
                  </a:cubicBezTo>
                  <a:cubicBezTo>
                    <a:pt x="292" y="91"/>
                    <a:pt x="299" y="91"/>
                    <a:pt x="305" y="90"/>
                  </a:cubicBezTo>
                  <a:cubicBezTo>
                    <a:pt x="304" y="108"/>
                    <a:pt x="302" y="125"/>
                    <a:pt x="301" y="144"/>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127" name="Group 126"/>
          <p:cNvGrpSpPr/>
          <p:nvPr/>
        </p:nvGrpSpPr>
        <p:grpSpPr>
          <a:xfrm>
            <a:off x="6507406" y="4696819"/>
            <a:ext cx="3527794" cy="547371"/>
            <a:chOff x="6507447" y="4691034"/>
            <a:chExt cx="3528295" cy="547449"/>
          </a:xfrm>
        </p:grpSpPr>
        <p:sp>
          <p:nvSpPr>
            <p:cNvPr id="171" name="Rectangle 170"/>
            <p:cNvSpPr/>
            <p:nvPr/>
          </p:nvSpPr>
          <p:spPr bwMode="auto">
            <a:xfrm>
              <a:off x="6507447" y="4691034"/>
              <a:ext cx="610939" cy="54744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243735" bIns="121867" numCol="1" spcCol="0" rtlCol="0" fromWordArt="0" anchor="ctr" anchorCtr="0" forceAA="0" compatLnSpc="1">
              <a:prstTxWarp prst="textNoShape">
                <a:avLst/>
              </a:prstTxWarp>
              <a:noAutofit/>
            </a:bodyPr>
            <a:lstStyle/>
            <a:p>
              <a:pPr algn="ctr" defTabSz="1242480" fontAlgn="base">
                <a:spcBef>
                  <a:spcPct val="0"/>
                </a:spcBef>
                <a:spcAft>
                  <a:spcPct val="0"/>
                </a:spcAft>
                <a:defRPr/>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2" name="Rectangle 171"/>
            <p:cNvSpPr/>
            <p:nvPr/>
          </p:nvSpPr>
          <p:spPr bwMode="auto">
            <a:xfrm>
              <a:off x="7118387" y="4691034"/>
              <a:ext cx="2917355" cy="547449"/>
            </a:xfrm>
            <a:prstGeom prst="rect">
              <a:avLst/>
            </a:prstGeom>
            <a:solidFill>
              <a:srgbClr val="50505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91427" bIns="121867" numCol="1" spcCol="0" rtlCol="0" fromWordArt="0" anchor="ctr" anchorCtr="0" forceAA="0" compatLnSpc="1">
              <a:prstTxWarp prst="textNoShape">
                <a:avLst/>
              </a:prstTxWarp>
              <a:noAutofit/>
            </a:bodyPr>
            <a:lstStyle/>
            <a:p>
              <a:pPr defTabSz="1242480" fontAlgn="base">
                <a:spcBef>
                  <a:spcPct val="0"/>
                </a:spcBef>
                <a:spcAft>
                  <a:spcPct val="0"/>
                </a:spcAft>
                <a:defRPr/>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Operations</a:t>
              </a:r>
            </a:p>
          </p:txBody>
        </p:sp>
        <p:sp>
          <p:nvSpPr>
            <p:cNvPr id="199" name="Freeform 262"/>
            <p:cNvSpPr>
              <a:spLocks noChangeAspect="1" noEditPoints="1"/>
            </p:cNvSpPr>
            <p:nvPr/>
          </p:nvSpPr>
          <p:spPr bwMode="auto">
            <a:xfrm>
              <a:off x="6596782" y="4757015"/>
              <a:ext cx="434736" cy="423114"/>
            </a:xfrm>
            <a:custGeom>
              <a:avLst/>
              <a:gdLst>
                <a:gd name="T0" fmla="*/ 169 w 396"/>
                <a:gd name="T1" fmla="*/ 26 h 385"/>
                <a:gd name="T2" fmla="*/ 198 w 396"/>
                <a:gd name="T3" fmla="*/ 22 h 385"/>
                <a:gd name="T4" fmla="*/ 212 w 396"/>
                <a:gd name="T5" fmla="*/ 61 h 385"/>
                <a:gd name="T6" fmla="*/ 240 w 396"/>
                <a:gd name="T7" fmla="*/ 72 h 385"/>
                <a:gd name="T8" fmla="*/ 232 w 396"/>
                <a:gd name="T9" fmla="*/ 113 h 385"/>
                <a:gd name="T10" fmla="*/ 251 w 396"/>
                <a:gd name="T11" fmla="*/ 137 h 385"/>
                <a:gd name="T12" fmla="*/ 222 w 396"/>
                <a:gd name="T13" fmla="*/ 167 h 385"/>
                <a:gd name="T14" fmla="*/ 228 w 396"/>
                <a:gd name="T15" fmla="*/ 198 h 385"/>
                <a:gd name="T16" fmla="*/ 188 w 396"/>
                <a:gd name="T17" fmla="*/ 209 h 385"/>
                <a:gd name="T18" fmla="*/ 178 w 396"/>
                <a:gd name="T19" fmla="*/ 239 h 385"/>
                <a:gd name="T20" fmla="*/ 137 w 396"/>
                <a:gd name="T21" fmla="*/ 227 h 385"/>
                <a:gd name="T22" fmla="*/ 114 w 396"/>
                <a:gd name="T23" fmla="*/ 250 h 385"/>
                <a:gd name="T24" fmla="*/ 85 w 396"/>
                <a:gd name="T25" fmla="*/ 219 h 385"/>
                <a:gd name="T26" fmla="*/ 53 w 396"/>
                <a:gd name="T27" fmla="*/ 227 h 385"/>
                <a:gd name="T28" fmla="*/ 43 w 396"/>
                <a:gd name="T29" fmla="*/ 186 h 385"/>
                <a:gd name="T30" fmla="*/ 11 w 396"/>
                <a:gd name="T31" fmla="*/ 177 h 385"/>
                <a:gd name="T32" fmla="*/ 23 w 396"/>
                <a:gd name="T33" fmla="*/ 137 h 385"/>
                <a:gd name="T34" fmla="*/ 0 w 396"/>
                <a:gd name="T35" fmla="*/ 113 h 385"/>
                <a:gd name="T36" fmla="*/ 30 w 396"/>
                <a:gd name="T37" fmla="*/ 83 h 385"/>
                <a:gd name="T38" fmla="*/ 23 w 396"/>
                <a:gd name="T39" fmla="*/ 52 h 385"/>
                <a:gd name="T40" fmla="*/ 63 w 396"/>
                <a:gd name="T41" fmla="*/ 40 h 385"/>
                <a:gd name="T42" fmla="*/ 73 w 396"/>
                <a:gd name="T43" fmla="*/ 10 h 385"/>
                <a:gd name="T44" fmla="*/ 114 w 396"/>
                <a:gd name="T45" fmla="*/ 19 h 385"/>
                <a:gd name="T46" fmla="*/ 137 w 396"/>
                <a:gd name="T47" fmla="*/ 0 h 385"/>
                <a:gd name="T48" fmla="*/ 127 w 396"/>
                <a:gd name="T49" fmla="*/ 28 h 385"/>
                <a:gd name="T50" fmla="*/ 127 w 396"/>
                <a:gd name="T51" fmla="*/ 218 h 385"/>
                <a:gd name="T52" fmla="*/ 127 w 396"/>
                <a:gd name="T53" fmla="*/ 28 h 385"/>
                <a:gd name="T54" fmla="*/ 350 w 396"/>
                <a:gd name="T55" fmla="*/ 218 h 385"/>
                <a:gd name="T56" fmla="*/ 373 w 396"/>
                <a:gd name="T57" fmla="*/ 221 h 385"/>
                <a:gd name="T58" fmla="*/ 376 w 396"/>
                <a:gd name="T59" fmla="*/ 254 h 385"/>
                <a:gd name="T60" fmla="*/ 395 w 396"/>
                <a:gd name="T61" fmla="*/ 269 h 385"/>
                <a:gd name="T62" fmla="*/ 381 w 396"/>
                <a:gd name="T63" fmla="*/ 298 h 385"/>
                <a:gd name="T64" fmla="*/ 391 w 396"/>
                <a:gd name="T65" fmla="*/ 321 h 385"/>
                <a:gd name="T66" fmla="*/ 363 w 396"/>
                <a:gd name="T67" fmla="*/ 339 h 385"/>
                <a:gd name="T68" fmla="*/ 361 w 396"/>
                <a:gd name="T69" fmla="*/ 363 h 385"/>
                <a:gd name="T70" fmla="*/ 327 w 396"/>
                <a:gd name="T71" fmla="*/ 364 h 385"/>
                <a:gd name="T72" fmla="*/ 313 w 396"/>
                <a:gd name="T73" fmla="*/ 385 h 385"/>
                <a:gd name="T74" fmla="*/ 284 w 396"/>
                <a:gd name="T75" fmla="*/ 368 h 385"/>
                <a:gd name="T76" fmla="*/ 261 w 396"/>
                <a:gd name="T77" fmla="*/ 380 h 385"/>
                <a:gd name="T78" fmla="*/ 245 w 396"/>
                <a:gd name="T79" fmla="*/ 350 h 385"/>
                <a:gd name="T80" fmla="*/ 219 w 396"/>
                <a:gd name="T81" fmla="*/ 350 h 385"/>
                <a:gd name="T82" fmla="*/ 220 w 396"/>
                <a:gd name="T83" fmla="*/ 316 h 385"/>
                <a:gd name="T84" fmla="*/ 197 w 396"/>
                <a:gd name="T85" fmla="*/ 303 h 385"/>
                <a:gd name="T86" fmla="*/ 214 w 396"/>
                <a:gd name="T87" fmla="*/ 274 h 385"/>
                <a:gd name="T88" fmla="*/ 201 w 396"/>
                <a:gd name="T89" fmla="*/ 251 h 385"/>
                <a:gd name="T90" fmla="*/ 230 w 396"/>
                <a:gd name="T91" fmla="*/ 234 h 385"/>
                <a:gd name="T92" fmla="*/ 231 w 396"/>
                <a:gd name="T93" fmla="*/ 208 h 385"/>
                <a:gd name="T94" fmla="*/ 265 w 396"/>
                <a:gd name="T95" fmla="*/ 207 h 385"/>
                <a:gd name="T96" fmla="*/ 279 w 396"/>
                <a:gd name="T97" fmla="*/ 186 h 385"/>
                <a:gd name="T98" fmla="*/ 309 w 396"/>
                <a:gd name="T99" fmla="*/ 201 h 385"/>
                <a:gd name="T100" fmla="*/ 331 w 396"/>
                <a:gd name="T101" fmla="*/ 191 h 385"/>
                <a:gd name="T102" fmla="*/ 317 w 396"/>
                <a:gd name="T103" fmla="*/ 211 h 385"/>
                <a:gd name="T104" fmla="*/ 278 w 396"/>
                <a:gd name="T105" fmla="*/ 358 h 385"/>
                <a:gd name="T106" fmla="*/ 317 w 396"/>
                <a:gd name="T107" fmla="*/ 211 h 385"/>
                <a:gd name="T108" fmla="*/ 283 w 396"/>
                <a:gd name="T109" fmla="*/ 341 h 385"/>
                <a:gd name="T110" fmla="*/ 313 w 396"/>
                <a:gd name="T111" fmla="*/ 228 h 385"/>
                <a:gd name="T112" fmla="*/ 127 w 396"/>
                <a:gd name="T113" fmla="*/ 196 h 385"/>
                <a:gd name="T114" fmla="*/ 127 w 396"/>
                <a:gd name="T115" fmla="*/ 50 h 385"/>
                <a:gd name="T116" fmla="*/ 127 w 396"/>
                <a:gd name="T117" fmla="*/ 19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 h="385">
                  <a:moveTo>
                    <a:pt x="137" y="18"/>
                  </a:moveTo>
                  <a:cubicBezTo>
                    <a:pt x="148" y="19"/>
                    <a:pt x="159" y="22"/>
                    <a:pt x="169" y="26"/>
                  </a:cubicBezTo>
                  <a:cubicBezTo>
                    <a:pt x="178" y="10"/>
                    <a:pt x="178" y="10"/>
                    <a:pt x="178" y="10"/>
                  </a:cubicBezTo>
                  <a:cubicBezTo>
                    <a:pt x="198" y="22"/>
                    <a:pt x="198" y="22"/>
                    <a:pt x="198" y="22"/>
                  </a:cubicBezTo>
                  <a:cubicBezTo>
                    <a:pt x="189" y="38"/>
                    <a:pt x="189" y="38"/>
                    <a:pt x="189" y="38"/>
                  </a:cubicBezTo>
                  <a:cubicBezTo>
                    <a:pt x="198" y="44"/>
                    <a:pt x="206" y="52"/>
                    <a:pt x="212" y="61"/>
                  </a:cubicBezTo>
                  <a:cubicBezTo>
                    <a:pt x="228" y="52"/>
                    <a:pt x="228" y="52"/>
                    <a:pt x="228" y="52"/>
                  </a:cubicBezTo>
                  <a:cubicBezTo>
                    <a:pt x="240" y="72"/>
                    <a:pt x="240" y="72"/>
                    <a:pt x="240" y="72"/>
                  </a:cubicBezTo>
                  <a:cubicBezTo>
                    <a:pt x="224" y="82"/>
                    <a:pt x="224" y="82"/>
                    <a:pt x="224" y="82"/>
                  </a:cubicBezTo>
                  <a:cubicBezTo>
                    <a:pt x="228" y="91"/>
                    <a:pt x="231" y="102"/>
                    <a:pt x="232" y="113"/>
                  </a:cubicBezTo>
                  <a:cubicBezTo>
                    <a:pt x="251" y="113"/>
                    <a:pt x="251" y="113"/>
                    <a:pt x="251" y="113"/>
                  </a:cubicBezTo>
                  <a:cubicBezTo>
                    <a:pt x="251" y="137"/>
                    <a:pt x="251" y="137"/>
                    <a:pt x="251" y="137"/>
                  </a:cubicBezTo>
                  <a:cubicBezTo>
                    <a:pt x="231" y="137"/>
                    <a:pt x="231" y="137"/>
                    <a:pt x="231" y="137"/>
                  </a:cubicBezTo>
                  <a:cubicBezTo>
                    <a:pt x="230" y="147"/>
                    <a:pt x="227" y="158"/>
                    <a:pt x="222" y="167"/>
                  </a:cubicBezTo>
                  <a:cubicBezTo>
                    <a:pt x="240" y="177"/>
                    <a:pt x="240" y="177"/>
                    <a:pt x="240" y="177"/>
                  </a:cubicBezTo>
                  <a:cubicBezTo>
                    <a:pt x="228" y="198"/>
                    <a:pt x="228" y="198"/>
                    <a:pt x="228" y="198"/>
                  </a:cubicBezTo>
                  <a:cubicBezTo>
                    <a:pt x="210" y="187"/>
                    <a:pt x="210" y="187"/>
                    <a:pt x="210" y="187"/>
                  </a:cubicBezTo>
                  <a:cubicBezTo>
                    <a:pt x="204" y="195"/>
                    <a:pt x="196" y="203"/>
                    <a:pt x="188" y="209"/>
                  </a:cubicBezTo>
                  <a:cubicBezTo>
                    <a:pt x="198" y="227"/>
                    <a:pt x="198" y="227"/>
                    <a:pt x="198" y="227"/>
                  </a:cubicBezTo>
                  <a:cubicBezTo>
                    <a:pt x="178" y="239"/>
                    <a:pt x="178" y="239"/>
                    <a:pt x="178" y="239"/>
                  </a:cubicBezTo>
                  <a:cubicBezTo>
                    <a:pt x="167" y="220"/>
                    <a:pt x="167" y="220"/>
                    <a:pt x="167" y="220"/>
                  </a:cubicBezTo>
                  <a:cubicBezTo>
                    <a:pt x="158" y="224"/>
                    <a:pt x="148" y="226"/>
                    <a:pt x="137" y="227"/>
                  </a:cubicBezTo>
                  <a:cubicBezTo>
                    <a:pt x="137" y="250"/>
                    <a:pt x="137" y="250"/>
                    <a:pt x="137" y="250"/>
                  </a:cubicBezTo>
                  <a:cubicBezTo>
                    <a:pt x="114" y="250"/>
                    <a:pt x="114" y="250"/>
                    <a:pt x="114" y="250"/>
                  </a:cubicBezTo>
                  <a:cubicBezTo>
                    <a:pt x="114" y="227"/>
                    <a:pt x="114" y="227"/>
                    <a:pt x="114" y="227"/>
                  </a:cubicBezTo>
                  <a:cubicBezTo>
                    <a:pt x="104" y="226"/>
                    <a:pt x="94" y="223"/>
                    <a:pt x="85" y="219"/>
                  </a:cubicBezTo>
                  <a:cubicBezTo>
                    <a:pt x="73" y="239"/>
                    <a:pt x="73" y="239"/>
                    <a:pt x="73" y="239"/>
                  </a:cubicBezTo>
                  <a:cubicBezTo>
                    <a:pt x="53" y="227"/>
                    <a:pt x="53" y="227"/>
                    <a:pt x="53" y="227"/>
                  </a:cubicBezTo>
                  <a:cubicBezTo>
                    <a:pt x="64" y="207"/>
                    <a:pt x="64" y="207"/>
                    <a:pt x="64" y="207"/>
                  </a:cubicBezTo>
                  <a:cubicBezTo>
                    <a:pt x="56" y="201"/>
                    <a:pt x="49" y="194"/>
                    <a:pt x="43" y="186"/>
                  </a:cubicBezTo>
                  <a:cubicBezTo>
                    <a:pt x="23" y="198"/>
                    <a:pt x="23" y="198"/>
                    <a:pt x="23" y="198"/>
                  </a:cubicBezTo>
                  <a:cubicBezTo>
                    <a:pt x="11" y="177"/>
                    <a:pt x="11" y="177"/>
                    <a:pt x="11" y="177"/>
                  </a:cubicBezTo>
                  <a:cubicBezTo>
                    <a:pt x="31" y="166"/>
                    <a:pt x="31" y="166"/>
                    <a:pt x="31" y="166"/>
                  </a:cubicBezTo>
                  <a:cubicBezTo>
                    <a:pt x="27" y="156"/>
                    <a:pt x="24" y="147"/>
                    <a:pt x="23" y="137"/>
                  </a:cubicBezTo>
                  <a:cubicBezTo>
                    <a:pt x="0" y="137"/>
                    <a:pt x="0" y="137"/>
                    <a:pt x="0" y="137"/>
                  </a:cubicBezTo>
                  <a:cubicBezTo>
                    <a:pt x="0" y="113"/>
                    <a:pt x="0" y="113"/>
                    <a:pt x="0" y="113"/>
                  </a:cubicBezTo>
                  <a:cubicBezTo>
                    <a:pt x="23" y="113"/>
                    <a:pt x="23" y="113"/>
                    <a:pt x="23" y="113"/>
                  </a:cubicBezTo>
                  <a:cubicBezTo>
                    <a:pt x="24" y="103"/>
                    <a:pt x="26" y="93"/>
                    <a:pt x="30" y="83"/>
                  </a:cubicBezTo>
                  <a:cubicBezTo>
                    <a:pt x="11" y="72"/>
                    <a:pt x="11" y="72"/>
                    <a:pt x="11" y="72"/>
                  </a:cubicBezTo>
                  <a:cubicBezTo>
                    <a:pt x="23" y="52"/>
                    <a:pt x="23" y="52"/>
                    <a:pt x="23" y="52"/>
                  </a:cubicBezTo>
                  <a:cubicBezTo>
                    <a:pt x="41" y="63"/>
                    <a:pt x="41" y="63"/>
                    <a:pt x="41" y="63"/>
                  </a:cubicBezTo>
                  <a:cubicBezTo>
                    <a:pt x="47" y="54"/>
                    <a:pt x="55" y="46"/>
                    <a:pt x="63" y="40"/>
                  </a:cubicBezTo>
                  <a:cubicBezTo>
                    <a:pt x="53" y="22"/>
                    <a:pt x="53" y="22"/>
                    <a:pt x="53" y="22"/>
                  </a:cubicBezTo>
                  <a:cubicBezTo>
                    <a:pt x="73" y="10"/>
                    <a:pt x="73" y="10"/>
                    <a:pt x="73" y="10"/>
                  </a:cubicBezTo>
                  <a:cubicBezTo>
                    <a:pt x="83" y="28"/>
                    <a:pt x="83" y="28"/>
                    <a:pt x="83" y="28"/>
                  </a:cubicBezTo>
                  <a:cubicBezTo>
                    <a:pt x="92" y="23"/>
                    <a:pt x="103" y="20"/>
                    <a:pt x="114" y="19"/>
                  </a:cubicBezTo>
                  <a:cubicBezTo>
                    <a:pt x="114" y="0"/>
                    <a:pt x="114" y="0"/>
                    <a:pt x="114" y="0"/>
                  </a:cubicBezTo>
                  <a:cubicBezTo>
                    <a:pt x="137" y="0"/>
                    <a:pt x="137" y="0"/>
                    <a:pt x="137" y="0"/>
                  </a:cubicBezTo>
                  <a:cubicBezTo>
                    <a:pt x="137" y="18"/>
                    <a:pt x="137" y="18"/>
                    <a:pt x="137" y="18"/>
                  </a:cubicBezTo>
                  <a:close/>
                  <a:moveTo>
                    <a:pt x="127" y="28"/>
                  </a:moveTo>
                  <a:cubicBezTo>
                    <a:pt x="75" y="28"/>
                    <a:pt x="32" y="70"/>
                    <a:pt x="32" y="123"/>
                  </a:cubicBezTo>
                  <a:cubicBezTo>
                    <a:pt x="32" y="175"/>
                    <a:pt x="75" y="218"/>
                    <a:pt x="127" y="218"/>
                  </a:cubicBezTo>
                  <a:cubicBezTo>
                    <a:pt x="180" y="218"/>
                    <a:pt x="222" y="175"/>
                    <a:pt x="222" y="123"/>
                  </a:cubicBezTo>
                  <a:cubicBezTo>
                    <a:pt x="222" y="70"/>
                    <a:pt x="180" y="28"/>
                    <a:pt x="127" y="28"/>
                  </a:cubicBezTo>
                  <a:close/>
                  <a:moveTo>
                    <a:pt x="327" y="206"/>
                  </a:moveTo>
                  <a:cubicBezTo>
                    <a:pt x="335" y="209"/>
                    <a:pt x="343" y="213"/>
                    <a:pt x="350" y="218"/>
                  </a:cubicBezTo>
                  <a:cubicBezTo>
                    <a:pt x="360" y="208"/>
                    <a:pt x="360" y="208"/>
                    <a:pt x="360" y="208"/>
                  </a:cubicBezTo>
                  <a:cubicBezTo>
                    <a:pt x="373" y="221"/>
                    <a:pt x="373" y="221"/>
                    <a:pt x="373" y="221"/>
                  </a:cubicBezTo>
                  <a:cubicBezTo>
                    <a:pt x="363" y="231"/>
                    <a:pt x="363" y="231"/>
                    <a:pt x="363" y="231"/>
                  </a:cubicBezTo>
                  <a:cubicBezTo>
                    <a:pt x="369" y="238"/>
                    <a:pt x="373" y="246"/>
                    <a:pt x="376" y="254"/>
                  </a:cubicBezTo>
                  <a:cubicBezTo>
                    <a:pt x="390" y="250"/>
                    <a:pt x="390" y="250"/>
                    <a:pt x="390" y="250"/>
                  </a:cubicBezTo>
                  <a:cubicBezTo>
                    <a:pt x="395" y="269"/>
                    <a:pt x="395" y="269"/>
                    <a:pt x="395" y="269"/>
                  </a:cubicBezTo>
                  <a:cubicBezTo>
                    <a:pt x="381" y="272"/>
                    <a:pt x="381" y="272"/>
                    <a:pt x="381" y="272"/>
                  </a:cubicBezTo>
                  <a:cubicBezTo>
                    <a:pt x="382" y="281"/>
                    <a:pt x="382" y="290"/>
                    <a:pt x="381" y="298"/>
                  </a:cubicBezTo>
                  <a:cubicBezTo>
                    <a:pt x="396" y="302"/>
                    <a:pt x="396" y="302"/>
                    <a:pt x="396" y="302"/>
                  </a:cubicBezTo>
                  <a:cubicBezTo>
                    <a:pt x="391" y="321"/>
                    <a:pt x="391" y="321"/>
                    <a:pt x="391" y="321"/>
                  </a:cubicBezTo>
                  <a:cubicBezTo>
                    <a:pt x="376" y="317"/>
                    <a:pt x="376" y="317"/>
                    <a:pt x="376" y="317"/>
                  </a:cubicBezTo>
                  <a:cubicBezTo>
                    <a:pt x="372" y="325"/>
                    <a:pt x="368" y="332"/>
                    <a:pt x="363" y="339"/>
                  </a:cubicBezTo>
                  <a:cubicBezTo>
                    <a:pt x="374" y="350"/>
                    <a:pt x="374" y="350"/>
                    <a:pt x="374" y="350"/>
                  </a:cubicBezTo>
                  <a:cubicBezTo>
                    <a:pt x="361" y="363"/>
                    <a:pt x="361" y="363"/>
                    <a:pt x="361" y="363"/>
                  </a:cubicBezTo>
                  <a:cubicBezTo>
                    <a:pt x="349" y="352"/>
                    <a:pt x="349" y="352"/>
                    <a:pt x="349" y="352"/>
                  </a:cubicBezTo>
                  <a:cubicBezTo>
                    <a:pt x="342" y="357"/>
                    <a:pt x="335" y="361"/>
                    <a:pt x="327" y="364"/>
                  </a:cubicBezTo>
                  <a:cubicBezTo>
                    <a:pt x="331" y="380"/>
                    <a:pt x="331" y="380"/>
                    <a:pt x="331" y="380"/>
                  </a:cubicBezTo>
                  <a:cubicBezTo>
                    <a:pt x="313" y="385"/>
                    <a:pt x="313" y="385"/>
                    <a:pt x="313" y="385"/>
                  </a:cubicBezTo>
                  <a:cubicBezTo>
                    <a:pt x="309" y="368"/>
                    <a:pt x="309" y="368"/>
                    <a:pt x="309" y="368"/>
                  </a:cubicBezTo>
                  <a:cubicBezTo>
                    <a:pt x="301" y="369"/>
                    <a:pt x="292" y="369"/>
                    <a:pt x="284" y="368"/>
                  </a:cubicBezTo>
                  <a:cubicBezTo>
                    <a:pt x="280" y="385"/>
                    <a:pt x="280" y="385"/>
                    <a:pt x="280" y="385"/>
                  </a:cubicBezTo>
                  <a:cubicBezTo>
                    <a:pt x="261" y="380"/>
                    <a:pt x="261" y="380"/>
                    <a:pt x="261" y="380"/>
                  </a:cubicBezTo>
                  <a:cubicBezTo>
                    <a:pt x="266" y="363"/>
                    <a:pt x="266" y="363"/>
                    <a:pt x="266" y="363"/>
                  </a:cubicBezTo>
                  <a:cubicBezTo>
                    <a:pt x="258" y="359"/>
                    <a:pt x="251" y="355"/>
                    <a:pt x="245" y="350"/>
                  </a:cubicBezTo>
                  <a:cubicBezTo>
                    <a:pt x="232" y="364"/>
                    <a:pt x="232" y="364"/>
                    <a:pt x="232" y="364"/>
                  </a:cubicBezTo>
                  <a:cubicBezTo>
                    <a:pt x="219" y="350"/>
                    <a:pt x="219" y="350"/>
                    <a:pt x="219" y="350"/>
                  </a:cubicBezTo>
                  <a:cubicBezTo>
                    <a:pt x="232" y="337"/>
                    <a:pt x="232" y="337"/>
                    <a:pt x="232" y="337"/>
                  </a:cubicBezTo>
                  <a:cubicBezTo>
                    <a:pt x="227" y="331"/>
                    <a:pt x="223" y="324"/>
                    <a:pt x="220" y="316"/>
                  </a:cubicBezTo>
                  <a:cubicBezTo>
                    <a:pt x="202" y="321"/>
                    <a:pt x="202" y="321"/>
                    <a:pt x="202" y="321"/>
                  </a:cubicBezTo>
                  <a:cubicBezTo>
                    <a:pt x="197" y="303"/>
                    <a:pt x="197" y="303"/>
                    <a:pt x="197" y="303"/>
                  </a:cubicBezTo>
                  <a:cubicBezTo>
                    <a:pt x="215" y="298"/>
                    <a:pt x="215" y="298"/>
                    <a:pt x="215" y="298"/>
                  </a:cubicBezTo>
                  <a:cubicBezTo>
                    <a:pt x="213" y="290"/>
                    <a:pt x="213" y="282"/>
                    <a:pt x="214" y="274"/>
                  </a:cubicBezTo>
                  <a:cubicBezTo>
                    <a:pt x="197" y="269"/>
                    <a:pt x="197" y="269"/>
                    <a:pt x="197" y="269"/>
                  </a:cubicBezTo>
                  <a:cubicBezTo>
                    <a:pt x="201" y="251"/>
                    <a:pt x="201" y="251"/>
                    <a:pt x="201" y="251"/>
                  </a:cubicBezTo>
                  <a:cubicBezTo>
                    <a:pt x="219" y="256"/>
                    <a:pt x="219" y="256"/>
                    <a:pt x="219" y="256"/>
                  </a:cubicBezTo>
                  <a:cubicBezTo>
                    <a:pt x="222" y="248"/>
                    <a:pt x="226" y="240"/>
                    <a:pt x="230" y="234"/>
                  </a:cubicBezTo>
                  <a:cubicBezTo>
                    <a:pt x="218" y="222"/>
                    <a:pt x="218" y="222"/>
                    <a:pt x="218" y="222"/>
                  </a:cubicBezTo>
                  <a:cubicBezTo>
                    <a:pt x="231" y="208"/>
                    <a:pt x="231" y="208"/>
                    <a:pt x="231" y="208"/>
                  </a:cubicBezTo>
                  <a:cubicBezTo>
                    <a:pt x="243" y="220"/>
                    <a:pt x="243" y="220"/>
                    <a:pt x="243" y="220"/>
                  </a:cubicBezTo>
                  <a:cubicBezTo>
                    <a:pt x="250" y="215"/>
                    <a:pt x="257" y="210"/>
                    <a:pt x="265" y="207"/>
                  </a:cubicBezTo>
                  <a:cubicBezTo>
                    <a:pt x="261" y="191"/>
                    <a:pt x="261" y="191"/>
                    <a:pt x="261" y="191"/>
                  </a:cubicBezTo>
                  <a:cubicBezTo>
                    <a:pt x="279" y="186"/>
                    <a:pt x="279" y="186"/>
                    <a:pt x="279" y="186"/>
                  </a:cubicBezTo>
                  <a:cubicBezTo>
                    <a:pt x="283" y="202"/>
                    <a:pt x="283" y="202"/>
                    <a:pt x="283" y="202"/>
                  </a:cubicBezTo>
                  <a:cubicBezTo>
                    <a:pt x="291" y="200"/>
                    <a:pt x="300" y="200"/>
                    <a:pt x="309" y="201"/>
                  </a:cubicBezTo>
                  <a:cubicBezTo>
                    <a:pt x="313" y="186"/>
                    <a:pt x="313" y="186"/>
                    <a:pt x="313" y="186"/>
                  </a:cubicBezTo>
                  <a:cubicBezTo>
                    <a:pt x="331" y="191"/>
                    <a:pt x="331" y="191"/>
                    <a:pt x="331" y="191"/>
                  </a:cubicBezTo>
                  <a:cubicBezTo>
                    <a:pt x="327" y="206"/>
                    <a:pt x="327" y="206"/>
                    <a:pt x="327" y="206"/>
                  </a:cubicBezTo>
                  <a:close/>
                  <a:moveTo>
                    <a:pt x="317" y="211"/>
                  </a:moveTo>
                  <a:cubicBezTo>
                    <a:pt x="277" y="200"/>
                    <a:pt x="235" y="224"/>
                    <a:pt x="224" y="265"/>
                  </a:cubicBezTo>
                  <a:cubicBezTo>
                    <a:pt x="213" y="306"/>
                    <a:pt x="238" y="348"/>
                    <a:pt x="278" y="358"/>
                  </a:cubicBezTo>
                  <a:cubicBezTo>
                    <a:pt x="319" y="369"/>
                    <a:pt x="361" y="345"/>
                    <a:pt x="372" y="304"/>
                  </a:cubicBezTo>
                  <a:cubicBezTo>
                    <a:pt x="382" y="263"/>
                    <a:pt x="358" y="222"/>
                    <a:pt x="317" y="211"/>
                  </a:cubicBezTo>
                  <a:close/>
                  <a:moveTo>
                    <a:pt x="241" y="270"/>
                  </a:moveTo>
                  <a:cubicBezTo>
                    <a:pt x="233" y="301"/>
                    <a:pt x="251" y="333"/>
                    <a:pt x="283" y="341"/>
                  </a:cubicBezTo>
                  <a:cubicBezTo>
                    <a:pt x="314" y="350"/>
                    <a:pt x="346" y="331"/>
                    <a:pt x="355" y="300"/>
                  </a:cubicBezTo>
                  <a:cubicBezTo>
                    <a:pt x="363" y="268"/>
                    <a:pt x="344" y="236"/>
                    <a:pt x="313" y="228"/>
                  </a:cubicBezTo>
                  <a:cubicBezTo>
                    <a:pt x="281" y="219"/>
                    <a:pt x="249" y="238"/>
                    <a:pt x="241" y="270"/>
                  </a:cubicBezTo>
                  <a:close/>
                  <a:moveTo>
                    <a:pt x="127" y="196"/>
                  </a:moveTo>
                  <a:cubicBezTo>
                    <a:pt x="168" y="196"/>
                    <a:pt x="200" y="163"/>
                    <a:pt x="200" y="123"/>
                  </a:cubicBezTo>
                  <a:cubicBezTo>
                    <a:pt x="200" y="82"/>
                    <a:pt x="168" y="50"/>
                    <a:pt x="127" y="50"/>
                  </a:cubicBezTo>
                  <a:cubicBezTo>
                    <a:pt x="87" y="50"/>
                    <a:pt x="54" y="82"/>
                    <a:pt x="54" y="123"/>
                  </a:cubicBezTo>
                  <a:cubicBezTo>
                    <a:pt x="54" y="163"/>
                    <a:pt x="87" y="196"/>
                    <a:pt x="127" y="196"/>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82" name="Group 81"/>
          <p:cNvGrpSpPr/>
          <p:nvPr/>
        </p:nvGrpSpPr>
        <p:grpSpPr>
          <a:xfrm>
            <a:off x="1066780" y="3257325"/>
            <a:ext cx="242907" cy="649068"/>
            <a:chOff x="782731" y="-1996375"/>
            <a:chExt cx="814094" cy="2175325"/>
          </a:xfrm>
          <a:solidFill>
            <a:schemeClr val="tx1"/>
          </a:solidFill>
        </p:grpSpPr>
        <p:sp>
          <p:nvSpPr>
            <p:cNvPr id="83" name="Freeform 474"/>
            <p:cNvSpPr>
              <a:spLocks noChangeAspect="1" noEditPoints="1"/>
            </p:cNvSpPr>
            <p:nvPr/>
          </p:nvSpPr>
          <p:spPr bwMode="auto">
            <a:xfrm>
              <a:off x="782731" y="-1996375"/>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1" name="Freeform 474"/>
            <p:cNvSpPr>
              <a:spLocks noChangeAspect="1" noEditPoints="1"/>
            </p:cNvSpPr>
            <p:nvPr/>
          </p:nvSpPr>
          <p:spPr bwMode="auto">
            <a:xfrm>
              <a:off x="782731" y="-1237737"/>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2" name="Freeform 474"/>
            <p:cNvSpPr>
              <a:spLocks noChangeAspect="1" noEditPoints="1"/>
            </p:cNvSpPr>
            <p:nvPr/>
          </p:nvSpPr>
          <p:spPr bwMode="auto">
            <a:xfrm>
              <a:off x="784211" y="-482684"/>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93" name="Group 92"/>
          <p:cNvGrpSpPr/>
          <p:nvPr/>
        </p:nvGrpSpPr>
        <p:grpSpPr>
          <a:xfrm>
            <a:off x="1066780" y="4385828"/>
            <a:ext cx="242907" cy="649068"/>
            <a:chOff x="782731" y="-1996375"/>
            <a:chExt cx="814094" cy="2175325"/>
          </a:xfrm>
          <a:solidFill>
            <a:schemeClr val="tx1"/>
          </a:solidFill>
        </p:grpSpPr>
        <p:sp>
          <p:nvSpPr>
            <p:cNvPr id="94" name="Freeform 474"/>
            <p:cNvSpPr>
              <a:spLocks noChangeAspect="1" noEditPoints="1"/>
            </p:cNvSpPr>
            <p:nvPr/>
          </p:nvSpPr>
          <p:spPr bwMode="auto">
            <a:xfrm>
              <a:off x="782731" y="-1996375"/>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5" name="Freeform 474"/>
            <p:cNvSpPr>
              <a:spLocks noChangeAspect="1" noEditPoints="1"/>
            </p:cNvSpPr>
            <p:nvPr/>
          </p:nvSpPr>
          <p:spPr bwMode="auto">
            <a:xfrm>
              <a:off x="782731" y="-1237737"/>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6" name="Freeform 474"/>
            <p:cNvSpPr>
              <a:spLocks noChangeAspect="1" noEditPoints="1"/>
            </p:cNvSpPr>
            <p:nvPr/>
          </p:nvSpPr>
          <p:spPr bwMode="auto">
            <a:xfrm>
              <a:off x="784211" y="-482684"/>
              <a:ext cx="812614" cy="661634"/>
            </a:xfrm>
            <a:custGeom>
              <a:avLst/>
              <a:gdLst>
                <a:gd name="T0" fmla="*/ 9 w 155"/>
                <a:gd name="T1" fmla="*/ 19 h 126"/>
                <a:gd name="T2" fmla="*/ 9 w 155"/>
                <a:gd name="T3" fmla="*/ 116 h 126"/>
                <a:gd name="T4" fmla="*/ 145 w 155"/>
                <a:gd name="T5" fmla="*/ 116 h 126"/>
                <a:gd name="T6" fmla="*/ 145 w 155"/>
                <a:gd name="T7" fmla="*/ 19 h 126"/>
                <a:gd name="T8" fmla="*/ 9 w 155"/>
                <a:gd name="T9" fmla="*/ 19 h 126"/>
                <a:gd name="T10" fmla="*/ 155 w 155"/>
                <a:gd name="T11" fmla="*/ 0 h 126"/>
                <a:gd name="T12" fmla="*/ 155 w 155"/>
                <a:gd name="T13" fmla="*/ 126 h 126"/>
                <a:gd name="T14" fmla="*/ 0 w 155"/>
                <a:gd name="T15" fmla="*/ 126 h 126"/>
                <a:gd name="T16" fmla="*/ 0 w 155"/>
                <a:gd name="T17" fmla="*/ 0 h 126"/>
                <a:gd name="T18" fmla="*/ 155 w 155"/>
                <a:gd name="T19" fmla="*/ 0 h 126"/>
                <a:gd name="T20" fmla="*/ 78 w 155"/>
                <a:gd name="T21" fmla="*/ 49 h 126"/>
                <a:gd name="T22" fmla="*/ 96 w 155"/>
                <a:gd name="T23" fmla="*/ 29 h 126"/>
                <a:gd name="T24" fmla="*/ 114 w 155"/>
                <a:gd name="T25" fmla="*/ 49 h 126"/>
                <a:gd name="T26" fmla="*/ 96 w 155"/>
                <a:gd name="T27" fmla="*/ 68 h 126"/>
                <a:gd name="T28" fmla="*/ 78 w 155"/>
                <a:gd name="T29" fmla="*/ 49 h 126"/>
                <a:gd name="T30" fmla="*/ 19 w 155"/>
                <a:gd name="T31" fmla="*/ 39 h 126"/>
                <a:gd name="T32" fmla="*/ 68 w 155"/>
                <a:gd name="T33" fmla="*/ 39 h 126"/>
                <a:gd name="T34" fmla="*/ 68 w 155"/>
                <a:gd name="T35" fmla="*/ 48 h 126"/>
                <a:gd name="T36" fmla="*/ 19 w 155"/>
                <a:gd name="T37" fmla="*/ 48 h 126"/>
                <a:gd name="T38" fmla="*/ 19 w 155"/>
                <a:gd name="T39" fmla="*/ 39 h 126"/>
                <a:gd name="T40" fmla="*/ 19 w 155"/>
                <a:gd name="T41" fmla="*/ 58 h 126"/>
                <a:gd name="T42" fmla="*/ 68 w 155"/>
                <a:gd name="T43" fmla="*/ 58 h 126"/>
                <a:gd name="T44" fmla="*/ 68 w 155"/>
                <a:gd name="T45" fmla="*/ 68 h 126"/>
                <a:gd name="T46" fmla="*/ 19 w 155"/>
                <a:gd name="T47" fmla="*/ 68 h 126"/>
                <a:gd name="T48" fmla="*/ 19 w 155"/>
                <a:gd name="T49" fmla="*/ 58 h 126"/>
                <a:gd name="T50" fmla="*/ 19 w 155"/>
                <a:gd name="T51" fmla="*/ 78 h 126"/>
                <a:gd name="T52" fmla="*/ 48 w 155"/>
                <a:gd name="T53" fmla="*/ 78 h 126"/>
                <a:gd name="T54" fmla="*/ 48 w 155"/>
                <a:gd name="T55" fmla="*/ 87 h 126"/>
                <a:gd name="T56" fmla="*/ 19 w 155"/>
                <a:gd name="T57" fmla="*/ 87 h 126"/>
                <a:gd name="T58" fmla="*/ 19 w 155"/>
                <a:gd name="T59" fmla="*/ 78 h 126"/>
                <a:gd name="T60" fmla="*/ 65 w 155"/>
                <a:gd name="T61" fmla="*/ 77 h 126"/>
                <a:gd name="T62" fmla="*/ 128 w 155"/>
                <a:gd name="T63" fmla="*/ 77 h 126"/>
                <a:gd name="T64" fmla="*/ 136 w 155"/>
                <a:gd name="T65" fmla="*/ 92 h 126"/>
                <a:gd name="T66" fmla="*/ 136 w 155"/>
                <a:gd name="T67" fmla="*/ 107 h 126"/>
                <a:gd name="T68" fmla="*/ 58 w 155"/>
                <a:gd name="T69" fmla="*/ 107 h 126"/>
                <a:gd name="T70" fmla="*/ 58 w 155"/>
                <a:gd name="T71" fmla="*/ 92 h 126"/>
                <a:gd name="T72" fmla="*/ 65 w 155"/>
                <a:gd name="T73" fmla="*/ 7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26">
                  <a:moveTo>
                    <a:pt x="9" y="19"/>
                  </a:moveTo>
                  <a:cubicBezTo>
                    <a:pt x="9" y="116"/>
                    <a:pt x="9" y="116"/>
                    <a:pt x="9" y="116"/>
                  </a:cubicBezTo>
                  <a:cubicBezTo>
                    <a:pt x="145" y="116"/>
                    <a:pt x="145" y="116"/>
                    <a:pt x="145" y="116"/>
                  </a:cubicBezTo>
                  <a:cubicBezTo>
                    <a:pt x="145" y="19"/>
                    <a:pt x="145" y="19"/>
                    <a:pt x="145" y="19"/>
                  </a:cubicBezTo>
                  <a:cubicBezTo>
                    <a:pt x="96" y="19"/>
                    <a:pt x="38" y="19"/>
                    <a:pt x="9" y="19"/>
                  </a:cubicBezTo>
                  <a:close/>
                  <a:moveTo>
                    <a:pt x="155" y="0"/>
                  </a:moveTo>
                  <a:cubicBezTo>
                    <a:pt x="155" y="126"/>
                    <a:pt x="155" y="126"/>
                    <a:pt x="155" y="126"/>
                  </a:cubicBezTo>
                  <a:cubicBezTo>
                    <a:pt x="0" y="126"/>
                    <a:pt x="0" y="126"/>
                    <a:pt x="0" y="126"/>
                  </a:cubicBezTo>
                  <a:cubicBezTo>
                    <a:pt x="0" y="0"/>
                    <a:pt x="0" y="0"/>
                    <a:pt x="0" y="0"/>
                  </a:cubicBezTo>
                  <a:cubicBezTo>
                    <a:pt x="63" y="0"/>
                    <a:pt x="116" y="0"/>
                    <a:pt x="155" y="0"/>
                  </a:cubicBezTo>
                  <a:close/>
                  <a:moveTo>
                    <a:pt x="78" y="49"/>
                  </a:moveTo>
                  <a:cubicBezTo>
                    <a:pt x="78" y="38"/>
                    <a:pt x="86" y="29"/>
                    <a:pt x="96" y="29"/>
                  </a:cubicBezTo>
                  <a:cubicBezTo>
                    <a:pt x="106" y="29"/>
                    <a:pt x="114" y="38"/>
                    <a:pt x="114" y="49"/>
                  </a:cubicBezTo>
                  <a:cubicBezTo>
                    <a:pt x="114" y="59"/>
                    <a:pt x="106" y="68"/>
                    <a:pt x="96" y="68"/>
                  </a:cubicBezTo>
                  <a:cubicBezTo>
                    <a:pt x="86" y="68"/>
                    <a:pt x="78" y="59"/>
                    <a:pt x="78" y="49"/>
                  </a:cubicBezTo>
                  <a:close/>
                  <a:moveTo>
                    <a:pt x="19" y="39"/>
                  </a:moveTo>
                  <a:cubicBezTo>
                    <a:pt x="68" y="39"/>
                    <a:pt x="68" y="39"/>
                    <a:pt x="68" y="39"/>
                  </a:cubicBezTo>
                  <a:cubicBezTo>
                    <a:pt x="68" y="48"/>
                    <a:pt x="68" y="48"/>
                    <a:pt x="68" y="48"/>
                  </a:cubicBezTo>
                  <a:cubicBezTo>
                    <a:pt x="19" y="48"/>
                    <a:pt x="19" y="48"/>
                    <a:pt x="19" y="48"/>
                  </a:cubicBezTo>
                  <a:lnTo>
                    <a:pt x="19" y="39"/>
                  </a:lnTo>
                  <a:close/>
                  <a:moveTo>
                    <a:pt x="19" y="58"/>
                  </a:moveTo>
                  <a:cubicBezTo>
                    <a:pt x="68" y="58"/>
                    <a:pt x="68" y="58"/>
                    <a:pt x="68" y="58"/>
                  </a:cubicBezTo>
                  <a:cubicBezTo>
                    <a:pt x="68" y="68"/>
                    <a:pt x="68" y="68"/>
                    <a:pt x="68" y="68"/>
                  </a:cubicBezTo>
                  <a:cubicBezTo>
                    <a:pt x="19" y="68"/>
                    <a:pt x="19" y="68"/>
                    <a:pt x="19" y="68"/>
                  </a:cubicBezTo>
                  <a:lnTo>
                    <a:pt x="19" y="58"/>
                  </a:lnTo>
                  <a:close/>
                  <a:moveTo>
                    <a:pt x="19" y="78"/>
                  </a:moveTo>
                  <a:cubicBezTo>
                    <a:pt x="48" y="78"/>
                    <a:pt x="48" y="78"/>
                    <a:pt x="48" y="78"/>
                  </a:cubicBezTo>
                  <a:cubicBezTo>
                    <a:pt x="48" y="87"/>
                    <a:pt x="48" y="87"/>
                    <a:pt x="48" y="87"/>
                  </a:cubicBezTo>
                  <a:cubicBezTo>
                    <a:pt x="19" y="87"/>
                    <a:pt x="19" y="87"/>
                    <a:pt x="19" y="87"/>
                  </a:cubicBezTo>
                  <a:lnTo>
                    <a:pt x="19" y="78"/>
                  </a:lnTo>
                  <a:close/>
                  <a:moveTo>
                    <a:pt x="65" y="77"/>
                  </a:moveTo>
                  <a:cubicBezTo>
                    <a:pt x="128" y="77"/>
                    <a:pt x="128" y="77"/>
                    <a:pt x="128" y="77"/>
                  </a:cubicBezTo>
                  <a:cubicBezTo>
                    <a:pt x="132" y="77"/>
                    <a:pt x="136" y="84"/>
                    <a:pt x="136" y="92"/>
                  </a:cubicBezTo>
                  <a:cubicBezTo>
                    <a:pt x="136" y="107"/>
                    <a:pt x="136" y="107"/>
                    <a:pt x="136" y="107"/>
                  </a:cubicBezTo>
                  <a:cubicBezTo>
                    <a:pt x="58" y="107"/>
                    <a:pt x="58" y="107"/>
                    <a:pt x="58" y="107"/>
                  </a:cubicBezTo>
                  <a:cubicBezTo>
                    <a:pt x="58" y="92"/>
                    <a:pt x="58" y="92"/>
                    <a:pt x="58" y="92"/>
                  </a:cubicBezTo>
                  <a:cubicBezTo>
                    <a:pt x="58" y="84"/>
                    <a:pt x="61" y="77"/>
                    <a:pt x="65" y="77"/>
                  </a:cubicBezTo>
                  <a:close/>
                </a:path>
              </a:pathLst>
            </a:custGeom>
            <a:grp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cxnSp>
        <p:nvCxnSpPr>
          <p:cNvPr id="30" name="Straight Arrow Connector 29"/>
          <p:cNvCxnSpPr/>
          <p:nvPr/>
        </p:nvCxnSpPr>
        <p:spPr>
          <a:xfrm>
            <a:off x="4000815" y="3723007"/>
            <a:ext cx="466659" cy="1237"/>
          </a:xfrm>
          <a:prstGeom prst="straightConnector1">
            <a:avLst/>
          </a:prstGeom>
          <a:ln w="5715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6065860" y="3723006"/>
            <a:ext cx="441547" cy="0"/>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4491842" y="2947170"/>
            <a:ext cx="1567546" cy="1567546"/>
            <a:chOff x="7346496" y="1422056"/>
            <a:chExt cx="2090292" cy="2090292"/>
          </a:xfrm>
        </p:grpSpPr>
        <p:sp>
          <p:nvSpPr>
            <p:cNvPr id="88" name="Oval 87"/>
            <p:cNvSpPr/>
            <p:nvPr/>
          </p:nvSpPr>
          <p:spPr bwMode="auto">
            <a:xfrm>
              <a:off x="7346496" y="1422056"/>
              <a:ext cx="2090292" cy="2090292"/>
            </a:xfrm>
            <a:prstGeom prst="ellipse">
              <a:avLst/>
            </a:prstGeom>
            <a:solidFill>
              <a:srgbClr val="FFFFFF"/>
            </a:solidFill>
            <a:ln w="571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Content Placeholder 2"/>
            <p:cNvSpPr txBox="1">
              <a:spLocks/>
            </p:cNvSpPr>
            <p:nvPr/>
          </p:nvSpPr>
          <p:spPr>
            <a:xfrm>
              <a:off x="7450315" y="2661048"/>
              <a:ext cx="1883008" cy="838684"/>
            </a:xfrm>
            <a:prstGeom prst="rect">
              <a:avLst/>
            </a:prstGeom>
          </p:spPr>
          <p:txBody>
            <a:bodyPr vert="horz" wrap="square" lIns="146283" tIns="91427" rIns="146283" bIns="91427"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buFont typeface="Arial" pitchFamily="34" charset="0"/>
                <a:buNone/>
                <a:defRPr/>
              </a:pPr>
              <a:r>
                <a:rPr lang="en-US" sz="1399" dirty="0">
                  <a:gradFill>
                    <a:gsLst>
                      <a:gs pos="1250">
                        <a:srgbClr val="505050"/>
                      </a:gs>
                      <a:gs pos="100000">
                        <a:srgbClr val="505050"/>
                      </a:gs>
                    </a:gsLst>
                    <a:lin ang="5400000" scaled="0"/>
                  </a:gradFill>
                  <a:latin typeface="Segoe UI"/>
                </a:rPr>
                <a:t>Activity</a:t>
              </a:r>
            </a:p>
            <a:p>
              <a:pPr marL="0" indent="0" algn="ctr" defTabSz="932563">
                <a:buFont typeface="Arial" pitchFamily="34" charset="0"/>
                <a:buNone/>
                <a:defRPr/>
              </a:pPr>
              <a:r>
                <a:rPr lang="en-US" sz="1399" dirty="0">
                  <a:gradFill>
                    <a:gsLst>
                      <a:gs pos="1250">
                        <a:srgbClr val="505050"/>
                      </a:gs>
                      <a:gs pos="100000">
                        <a:srgbClr val="505050"/>
                      </a:gs>
                    </a:gsLst>
                    <a:lin ang="5400000" scaled="0"/>
                  </a:gradFill>
                  <a:latin typeface="Segoe UI"/>
                </a:rPr>
                <a:t>API</a:t>
              </a:r>
            </a:p>
          </p:txBody>
        </p:sp>
        <p:sp>
          <p:nvSpPr>
            <p:cNvPr id="90" name="Freeform 303"/>
            <p:cNvSpPr>
              <a:spLocks noChangeAspect="1" noEditPoints="1"/>
            </p:cNvSpPr>
            <p:nvPr/>
          </p:nvSpPr>
          <p:spPr bwMode="auto">
            <a:xfrm>
              <a:off x="7967213" y="1734004"/>
              <a:ext cx="848858" cy="848858"/>
            </a:xfrm>
            <a:custGeom>
              <a:avLst/>
              <a:gdLst>
                <a:gd name="T0" fmla="*/ 104 w 118"/>
                <a:gd name="T1" fmla="*/ 62 h 118"/>
                <a:gd name="T2" fmla="*/ 105 w 118"/>
                <a:gd name="T3" fmla="*/ 61 h 118"/>
                <a:gd name="T4" fmla="*/ 104 w 118"/>
                <a:gd name="T5" fmla="*/ 59 h 118"/>
                <a:gd name="T6" fmla="*/ 84 w 118"/>
                <a:gd name="T7" fmla="*/ 39 h 118"/>
                <a:gd name="T8" fmla="*/ 95 w 118"/>
                <a:gd name="T9" fmla="*/ 28 h 118"/>
                <a:gd name="T10" fmla="*/ 103 w 118"/>
                <a:gd name="T11" fmla="*/ 30 h 118"/>
                <a:gd name="T12" fmla="*/ 118 w 118"/>
                <a:gd name="T13" fmla="*/ 15 h 118"/>
                <a:gd name="T14" fmla="*/ 103 w 118"/>
                <a:gd name="T15" fmla="*/ 0 h 118"/>
                <a:gd name="T16" fmla="*/ 88 w 118"/>
                <a:gd name="T17" fmla="*/ 15 h 118"/>
                <a:gd name="T18" fmla="*/ 91 w 118"/>
                <a:gd name="T19" fmla="*/ 24 h 118"/>
                <a:gd name="T20" fmla="*/ 79 w 118"/>
                <a:gd name="T21" fmla="*/ 36 h 118"/>
                <a:gd name="T22" fmla="*/ 57 w 118"/>
                <a:gd name="T23" fmla="*/ 30 h 118"/>
                <a:gd name="T24" fmla="*/ 10 w 118"/>
                <a:gd name="T25" fmla="*/ 59 h 118"/>
                <a:gd name="T26" fmla="*/ 8 w 118"/>
                <a:gd name="T27" fmla="*/ 61 h 118"/>
                <a:gd name="T28" fmla="*/ 10 w 118"/>
                <a:gd name="T29" fmla="*/ 63 h 118"/>
                <a:gd name="T30" fmla="*/ 32 w 118"/>
                <a:gd name="T31" fmla="*/ 81 h 118"/>
                <a:gd name="T32" fmla="*/ 23 w 118"/>
                <a:gd name="T33" fmla="*/ 91 h 118"/>
                <a:gd name="T34" fmla="*/ 15 w 118"/>
                <a:gd name="T35" fmla="*/ 88 h 118"/>
                <a:gd name="T36" fmla="*/ 0 w 118"/>
                <a:gd name="T37" fmla="*/ 103 h 118"/>
                <a:gd name="T38" fmla="*/ 15 w 118"/>
                <a:gd name="T39" fmla="*/ 118 h 118"/>
                <a:gd name="T40" fmla="*/ 30 w 118"/>
                <a:gd name="T41" fmla="*/ 103 h 118"/>
                <a:gd name="T42" fmla="*/ 27 w 118"/>
                <a:gd name="T43" fmla="*/ 95 h 118"/>
                <a:gd name="T44" fmla="*/ 38 w 118"/>
                <a:gd name="T45" fmla="*/ 84 h 118"/>
                <a:gd name="T46" fmla="*/ 59 w 118"/>
                <a:gd name="T47" fmla="*/ 89 h 118"/>
                <a:gd name="T48" fmla="*/ 59 w 118"/>
                <a:gd name="T49" fmla="*/ 89 h 118"/>
                <a:gd name="T50" fmla="*/ 104 w 118"/>
                <a:gd name="T51" fmla="*/ 62 h 118"/>
                <a:gd name="T52" fmla="*/ 59 w 118"/>
                <a:gd name="T53" fmla="*/ 83 h 118"/>
                <a:gd name="T54" fmla="*/ 59 w 118"/>
                <a:gd name="T55" fmla="*/ 83 h 118"/>
                <a:gd name="T56" fmla="*/ 16 w 118"/>
                <a:gd name="T57" fmla="*/ 61 h 118"/>
                <a:gd name="T58" fmla="*/ 58 w 118"/>
                <a:gd name="T59" fmla="*/ 36 h 118"/>
                <a:gd name="T60" fmla="*/ 98 w 118"/>
                <a:gd name="T61" fmla="*/ 61 h 118"/>
                <a:gd name="T62" fmla="*/ 59 w 118"/>
                <a:gd name="T63" fmla="*/ 83 h 118"/>
                <a:gd name="T64" fmla="*/ 15 w 118"/>
                <a:gd name="T65" fmla="*/ 29 h 118"/>
                <a:gd name="T66" fmla="*/ 30 w 118"/>
                <a:gd name="T67" fmla="*/ 14 h 118"/>
                <a:gd name="T68" fmla="*/ 15 w 118"/>
                <a:gd name="T69" fmla="*/ 0 h 118"/>
                <a:gd name="T70" fmla="*/ 0 w 118"/>
                <a:gd name="T71" fmla="*/ 14 h 118"/>
                <a:gd name="T72" fmla="*/ 15 w 118"/>
                <a:gd name="T73" fmla="*/ 29 h 118"/>
                <a:gd name="T74" fmla="*/ 15 w 118"/>
                <a:gd name="T75" fmla="*/ 4 h 118"/>
                <a:gd name="T76" fmla="*/ 25 w 118"/>
                <a:gd name="T77" fmla="*/ 14 h 118"/>
                <a:gd name="T78" fmla="*/ 15 w 118"/>
                <a:gd name="T79" fmla="*/ 25 h 118"/>
                <a:gd name="T80" fmla="*/ 5 w 118"/>
                <a:gd name="T81" fmla="*/ 14 h 118"/>
                <a:gd name="T82" fmla="*/ 15 w 118"/>
                <a:gd name="T83" fmla="*/ 4 h 118"/>
                <a:gd name="T84" fmla="*/ 103 w 118"/>
                <a:gd name="T85" fmla="*/ 89 h 118"/>
                <a:gd name="T86" fmla="*/ 89 w 118"/>
                <a:gd name="T87" fmla="*/ 103 h 118"/>
                <a:gd name="T88" fmla="*/ 103 w 118"/>
                <a:gd name="T89" fmla="*/ 118 h 118"/>
                <a:gd name="T90" fmla="*/ 118 w 118"/>
                <a:gd name="T91" fmla="*/ 103 h 118"/>
                <a:gd name="T92" fmla="*/ 103 w 118"/>
                <a:gd name="T93" fmla="*/ 89 h 118"/>
                <a:gd name="T94" fmla="*/ 103 w 118"/>
                <a:gd name="T95" fmla="*/ 114 h 118"/>
                <a:gd name="T96" fmla="*/ 93 w 118"/>
                <a:gd name="T97" fmla="*/ 103 h 118"/>
                <a:gd name="T98" fmla="*/ 103 w 118"/>
                <a:gd name="T99" fmla="*/ 93 h 118"/>
                <a:gd name="T100" fmla="*/ 114 w 118"/>
                <a:gd name="T101" fmla="*/ 103 h 118"/>
                <a:gd name="T102" fmla="*/ 103 w 118"/>
                <a:gd name="T103" fmla="*/ 114 h 118"/>
                <a:gd name="T104" fmla="*/ 74 w 118"/>
                <a:gd name="T105" fmla="*/ 59 h 118"/>
                <a:gd name="T106" fmla="*/ 59 w 118"/>
                <a:gd name="T107" fmla="*/ 74 h 118"/>
                <a:gd name="T108" fmla="*/ 44 w 118"/>
                <a:gd name="T109" fmla="*/ 59 h 118"/>
                <a:gd name="T110" fmla="*/ 59 w 118"/>
                <a:gd name="T111" fmla="*/ 44 h 118"/>
                <a:gd name="T112" fmla="*/ 74 w 118"/>
                <a:gd name="T11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18">
                  <a:moveTo>
                    <a:pt x="104" y="62"/>
                  </a:moveTo>
                  <a:cubicBezTo>
                    <a:pt x="105" y="61"/>
                    <a:pt x="105" y="61"/>
                    <a:pt x="105" y="61"/>
                  </a:cubicBezTo>
                  <a:cubicBezTo>
                    <a:pt x="104" y="59"/>
                    <a:pt x="104" y="59"/>
                    <a:pt x="104" y="59"/>
                  </a:cubicBezTo>
                  <a:cubicBezTo>
                    <a:pt x="98" y="50"/>
                    <a:pt x="91" y="43"/>
                    <a:pt x="84" y="39"/>
                  </a:cubicBezTo>
                  <a:cubicBezTo>
                    <a:pt x="95" y="28"/>
                    <a:pt x="95" y="28"/>
                    <a:pt x="95" y="28"/>
                  </a:cubicBezTo>
                  <a:cubicBezTo>
                    <a:pt x="97" y="29"/>
                    <a:pt x="100" y="30"/>
                    <a:pt x="103" y="30"/>
                  </a:cubicBezTo>
                  <a:cubicBezTo>
                    <a:pt x="111" y="30"/>
                    <a:pt x="118" y="23"/>
                    <a:pt x="118" y="15"/>
                  </a:cubicBezTo>
                  <a:cubicBezTo>
                    <a:pt x="118" y="7"/>
                    <a:pt x="111" y="0"/>
                    <a:pt x="103" y="0"/>
                  </a:cubicBezTo>
                  <a:cubicBezTo>
                    <a:pt x="95" y="0"/>
                    <a:pt x="88" y="7"/>
                    <a:pt x="88" y="15"/>
                  </a:cubicBezTo>
                  <a:cubicBezTo>
                    <a:pt x="88" y="18"/>
                    <a:pt x="89" y="21"/>
                    <a:pt x="91" y="24"/>
                  </a:cubicBezTo>
                  <a:cubicBezTo>
                    <a:pt x="79" y="36"/>
                    <a:pt x="79" y="36"/>
                    <a:pt x="79" y="36"/>
                  </a:cubicBezTo>
                  <a:cubicBezTo>
                    <a:pt x="72" y="32"/>
                    <a:pt x="65" y="30"/>
                    <a:pt x="57" y="30"/>
                  </a:cubicBezTo>
                  <a:cubicBezTo>
                    <a:pt x="42" y="31"/>
                    <a:pt x="26" y="41"/>
                    <a:pt x="10" y="59"/>
                  </a:cubicBezTo>
                  <a:cubicBezTo>
                    <a:pt x="8" y="61"/>
                    <a:pt x="8" y="61"/>
                    <a:pt x="8" y="61"/>
                  </a:cubicBezTo>
                  <a:cubicBezTo>
                    <a:pt x="10" y="63"/>
                    <a:pt x="10" y="63"/>
                    <a:pt x="10" y="63"/>
                  </a:cubicBezTo>
                  <a:cubicBezTo>
                    <a:pt x="17" y="71"/>
                    <a:pt x="25" y="77"/>
                    <a:pt x="32" y="81"/>
                  </a:cubicBezTo>
                  <a:cubicBezTo>
                    <a:pt x="23" y="91"/>
                    <a:pt x="23" y="91"/>
                    <a:pt x="23" y="91"/>
                  </a:cubicBezTo>
                  <a:cubicBezTo>
                    <a:pt x="21" y="89"/>
                    <a:pt x="18" y="88"/>
                    <a:pt x="15" y="88"/>
                  </a:cubicBezTo>
                  <a:cubicBezTo>
                    <a:pt x="7" y="88"/>
                    <a:pt x="0" y="95"/>
                    <a:pt x="0" y="103"/>
                  </a:cubicBezTo>
                  <a:cubicBezTo>
                    <a:pt x="0" y="111"/>
                    <a:pt x="7" y="118"/>
                    <a:pt x="15" y="118"/>
                  </a:cubicBezTo>
                  <a:cubicBezTo>
                    <a:pt x="23" y="118"/>
                    <a:pt x="30" y="111"/>
                    <a:pt x="30" y="103"/>
                  </a:cubicBezTo>
                  <a:cubicBezTo>
                    <a:pt x="30" y="100"/>
                    <a:pt x="29" y="97"/>
                    <a:pt x="27" y="95"/>
                  </a:cubicBezTo>
                  <a:cubicBezTo>
                    <a:pt x="38" y="84"/>
                    <a:pt x="38" y="84"/>
                    <a:pt x="38" y="84"/>
                  </a:cubicBezTo>
                  <a:cubicBezTo>
                    <a:pt x="45" y="87"/>
                    <a:pt x="52" y="89"/>
                    <a:pt x="59" y="89"/>
                  </a:cubicBezTo>
                  <a:cubicBezTo>
                    <a:pt x="59" y="89"/>
                    <a:pt x="59" y="89"/>
                    <a:pt x="59" y="89"/>
                  </a:cubicBezTo>
                  <a:cubicBezTo>
                    <a:pt x="76" y="89"/>
                    <a:pt x="91" y="80"/>
                    <a:pt x="104" y="62"/>
                  </a:cubicBezTo>
                  <a:close/>
                  <a:moveTo>
                    <a:pt x="59" y="83"/>
                  </a:moveTo>
                  <a:cubicBezTo>
                    <a:pt x="59" y="83"/>
                    <a:pt x="59" y="83"/>
                    <a:pt x="59" y="83"/>
                  </a:cubicBezTo>
                  <a:cubicBezTo>
                    <a:pt x="45" y="83"/>
                    <a:pt x="30" y="76"/>
                    <a:pt x="16" y="61"/>
                  </a:cubicBezTo>
                  <a:cubicBezTo>
                    <a:pt x="30" y="45"/>
                    <a:pt x="44" y="37"/>
                    <a:pt x="58" y="36"/>
                  </a:cubicBezTo>
                  <a:cubicBezTo>
                    <a:pt x="72" y="35"/>
                    <a:pt x="85" y="44"/>
                    <a:pt x="98" y="61"/>
                  </a:cubicBezTo>
                  <a:cubicBezTo>
                    <a:pt x="87" y="76"/>
                    <a:pt x="73" y="83"/>
                    <a:pt x="59" y="83"/>
                  </a:cubicBezTo>
                  <a:close/>
                  <a:moveTo>
                    <a:pt x="15" y="29"/>
                  </a:moveTo>
                  <a:cubicBezTo>
                    <a:pt x="23" y="29"/>
                    <a:pt x="30" y="23"/>
                    <a:pt x="30" y="14"/>
                  </a:cubicBezTo>
                  <a:cubicBezTo>
                    <a:pt x="30" y="6"/>
                    <a:pt x="23" y="0"/>
                    <a:pt x="15" y="0"/>
                  </a:cubicBezTo>
                  <a:cubicBezTo>
                    <a:pt x="7" y="0"/>
                    <a:pt x="0" y="6"/>
                    <a:pt x="0" y="14"/>
                  </a:cubicBezTo>
                  <a:cubicBezTo>
                    <a:pt x="0" y="23"/>
                    <a:pt x="7" y="29"/>
                    <a:pt x="15" y="29"/>
                  </a:cubicBezTo>
                  <a:close/>
                  <a:moveTo>
                    <a:pt x="15" y="4"/>
                  </a:moveTo>
                  <a:cubicBezTo>
                    <a:pt x="20" y="4"/>
                    <a:pt x="25" y="9"/>
                    <a:pt x="25" y="14"/>
                  </a:cubicBezTo>
                  <a:cubicBezTo>
                    <a:pt x="25" y="20"/>
                    <a:pt x="20" y="25"/>
                    <a:pt x="15" y="25"/>
                  </a:cubicBezTo>
                  <a:cubicBezTo>
                    <a:pt x="9" y="25"/>
                    <a:pt x="5" y="20"/>
                    <a:pt x="5" y="14"/>
                  </a:cubicBezTo>
                  <a:cubicBezTo>
                    <a:pt x="5" y="9"/>
                    <a:pt x="9" y="4"/>
                    <a:pt x="15" y="4"/>
                  </a:cubicBezTo>
                  <a:close/>
                  <a:moveTo>
                    <a:pt x="103" y="89"/>
                  </a:moveTo>
                  <a:cubicBezTo>
                    <a:pt x="95" y="89"/>
                    <a:pt x="89" y="95"/>
                    <a:pt x="89" y="103"/>
                  </a:cubicBezTo>
                  <a:cubicBezTo>
                    <a:pt x="89" y="112"/>
                    <a:pt x="95" y="118"/>
                    <a:pt x="103" y="118"/>
                  </a:cubicBezTo>
                  <a:cubicBezTo>
                    <a:pt x="112" y="118"/>
                    <a:pt x="118" y="112"/>
                    <a:pt x="118" y="103"/>
                  </a:cubicBezTo>
                  <a:cubicBezTo>
                    <a:pt x="118" y="95"/>
                    <a:pt x="112" y="89"/>
                    <a:pt x="103" y="89"/>
                  </a:cubicBezTo>
                  <a:close/>
                  <a:moveTo>
                    <a:pt x="103" y="114"/>
                  </a:moveTo>
                  <a:cubicBezTo>
                    <a:pt x="98" y="114"/>
                    <a:pt x="93" y="109"/>
                    <a:pt x="93" y="103"/>
                  </a:cubicBezTo>
                  <a:cubicBezTo>
                    <a:pt x="93" y="98"/>
                    <a:pt x="98" y="93"/>
                    <a:pt x="103" y="93"/>
                  </a:cubicBezTo>
                  <a:cubicBezTo>
                    <a:pt x="109" y="93"/>
                    <a:pt x="114" y="98"/>
                    <a:pt x="114" y="103"/>
                  </a:cubicBezTo>
                  <a:cubicBezTo>
                    <a:pt x="114" y="109"/>
                    <a:pt x="109" y="114"/>
                    <a:pt x="103" y="114"/>
                  </a:cubicBezTo>
                  <a:close/>
                  <a:moveTo>
                    <a:pt x="74" y="59"/>
                  </a:moveTo>
                  <a:cubicBezTo>
                    <a:pt x="74" y="67"/>
                    <a:pt x="68" y="74"/>
                    <a:pt x="59" y="74"/>
                  </a:cubicBezTo>
                  <a:cubicBezTo>
                    <a:pt x="51" y="74"/>
                    <a:pt x="44" y="67"/>
                    <a:pt x="44" y="59"/>
                  </a:cubicBezTo>
                  <a:cubicBezTo>
                    <a:pt x="44" y="51"/>
                    <a:pt x="51" y="44"/>
                    <a:pt x="59" y="44"/>
                  </a:cubicBezTo>
                  <a:cubicBezTo>
                    <a:pt x="68" y="44"/>
                    <a:pt x="74" y="51"/>
                    <a:pt x="74" y="59"/>
                  </a:cubicBez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126" name="Group 125"/>
          <p:cNvGrpSpPr/>
          <p:nvPr/>
        </p:nvGrpSpPr>
        <p:grpSpPr>
          <a:xfrm>
            <a:off x="6507406" y="4056142"/>
            <a:ext cx="3527794" cy="547371"/>
            <a:chOff x="6507447" y="4051382"/>
            <a:chExt cx="3528295" cy="547449"/>
          </a:xfrm>
        </p:grpSpPr>
        <p:sp>
          <p:nvSpPr>
            <p:cNvPr id="176" name="Rectangle 175"/>
            <p:cNvSpPr/>
            <p:nvPr/>
          </p:nvSpPr>
          <p:spPr bwMode="auto">
            <a:xfrm>
              <a:off x="6507447" y="4051382"/>
              <a:ext cx="610939" cy="54744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243735" bIns="121867" numCol="1" spcCol="0" rtlCol="0" fromWordArt="0" anchor="ctr" anchorCtr="0" forceAA="0" compatLnSpc="1">
              <a:prstTxWarp prst="textNoShape">
                <a:avLst/>
              </a:prstTxWarp>
              <a:noAutofit/>
            </a:bodyPr>
            <a:lstStyle/>
            <a:p>
              <a:pPr algn="ctr" defTabSz="1242480" fontAlgn="base">
                <a:spcBef>
                  <a:spcPct val="0"/>
                </a:spcBef>
                <a:spcAft>
                  <a:spcPct val="0"/>
                </a:spcAft>
                <a:defRPr/>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7" name="Rectangle 176"/>
            <p:cNvSpPr/>
            <p:nvPr/>
          </p:nvSpPr>
          <p:spPr bwMode="auto">
            <a:xfrm>
              <a:off x="7118387" y="4051382"/>
              <a:ext cx="2917355" cy="547449"/>
            </a:xfrm>
            <a:prstGeom prst="rect">
              <a:avLst/>
            </a:prstGeom>
            <a:solidFill>
              <a:srgbClr val="50505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91427" bIns="121867" numCol="1" spcCol="0" rtlCol="0" fromWordArt="0" anchor="ctr" anchorCtr="0" forceAA="0" compatLnSpc="1">
              <a:prstTxWarp prst="textNoShape">
                <a:avLst/>
              </a:prstTxWarp>
              <a:noAutofit/>
            </a:bodyPr>
            <a:lstStyle/>
            <a:p>
              <a:pPr defTabSz="1242480" fontAlgn="base">
                <a:spcBef>
                  <a:spcPct val="0"/>
                </a:spcBef>
                <a:spcAft>
                  <a:spcPct val="0"/>
                </a:spcAft>
                <a:defRPr/>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Compliance</a:t>
              </a:r>
            </a:p>
          </p:txBody>
        </p:sp>
        <p:grpSp>
          <p:nvGrpSpPr>
            <p:cNvPr id="159" name="Group 158"/>
            <p:cNvGrpSpPr/>
            <p:nvPr/>
          </p:nvGrpSpPr>
          <p:grpSpPr>
            <a:xfrm>
              <a:off x="6620942" y="4114801"/>
              <a:ext cx="399464" cy="399462"/>
              <a:chOff x="7156450" y="28575"/>
              <a:chExt cx="325438" cy="325438"/>
            </a:xfrm>
            <a:solidFill>
              <a:schemeClr val="bg1"/>
            </a:solidFill>
          </p:grpSpPr>
          <p:sp>
            <p:nvSpPr>
              <p:cNvPr id="161"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grpFill/>
              <a:ln>
                <a:noFill/>
              </a:ln>
            </p:spPr>
            <p:txBody>
              <a:bodyPr vert="horz" wrap="square" lIns="91427" tIns="45713" rIns="91427" bIns="45713" numCol="1" anchor="t" anchorCtr="0" compatLnSpc="1">
                <a:prstTxWarp prst="textNoShape">
                  <a:avLst/>
                </a:prstTxWarp>
              </a:bodyPr>
              <a:lstStyle/>
              <a:p>
                <a:pPr defTabSz="914009">
                  <a:defRPr/>
                </a:pPr>
                <a:endParaRPr lang="en-US" sz="1700">
                  <a:solidFill>
                    <a:srgbClr val="000000"/>
                  </a:solidFill>
                </a:endParaRPr>
              </a:p>
            </p:txBody>
          </p:sp>
          <p:sp>
            <p:nvSpPr>
              <p:cNvPr id="170"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grpFill/>
              <a:ln>
                <a:noFill/>
              </a:ln>
            </p:spPr>
            <p:txBody>
              <a:bodyPr vert="horz" wrap="square" lIns="91427" tIns="45713" rIns="91427" bIns="45713" numCol="1" anchor="t" anchorCtr="0" compatLnSpc="1">
                <a:prstTxWarp prst="textNoShape">
                  <a:avLst/>
                </a:prstTxWarp>
              </a:bodyPr>
              <a:lstStyle/>
              <a:p>
                <a:pPr defTabSz="914009">
                  <a:defRPr/>
                </a:pPr>
                <a:endParaRPr lang="en-US" sz="1700">
                  <a:solidFill>
                    <a:srgbClr val="000000"/>
                  </a:solidFill>
                </a:endParaRPr>
              </a:p>
            </p:txBody>
          </p:sp>
          <p:sp>
            <p:nvSpPr>
              <p:cNvPr id="173"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grpFill/>
              <a:ln>
                <a:noFill/>
              </a:ln>
            </p:spPr>
            <p:txBody>
              <a:bodyPr vert="horz" wrap="square" lIns="91427" tIns="45713" rIns="91427" bIns="45713" numCol="1" anchor="t" anchorCtr="0" compatLnSpc="1">
                <a:prstTxWarp prst="textNoShape">
                  <a:avLst/>
                </a:prstTxWarp>
              </a:bodyPr>
              <a:lstStyle/>
              <a:p>
                <a:pPr defTabSz="914009">
                  <a:defRPr/>
                </a:pPr>
                <a:endParaRPr lang="en-US" sz="1700">
                  <a:solidFill>
                    <a:srgbClr val="000000"/>
                  </a:solidFill>
                </a:endParaRPr>
              </a:p>
            </p:txBody>
          </p:sp>
        </p:grpSp>
      </p:grpSp>
      <p:grpSp>
        <p:nvGrpSpPr>
          <p:cNvPr id="129" name="Group 128"/>
          <p:cNvGrpSpPr/>
          <p:nvPr/>
        </p:nvGrpSpPr>
        <p:grpSpPr>
          <a:xfrm>
            <a:off x="6507407" y="2774784"/>
            <a:ext cx="3527795" cy="547371"/>
            <a:chOff x="6507447" y="2772078"/>
            <a:chExt cx="3528296" cy="547449"/>
          </a:xfrm>
        </p:grpSpPr>
        <p:grpSp>
          <p:nvGrpSpPr>
            <p:cNvPr id="122" name="Group 121"/>
            <p:cNvGrpSpPr/>
            <p:nvPr/>
          </p:nvGrpSpPr>
          <p:grpSpPr>
            <a:xfrm>
              <a:off x="6507447" y="2772078"/>
              <a:ext cx="3528296" cy="547449"/>
              <a:chOff x="6507447" y="2772078"/>
              <a:chExt cx="3528296" cy="547449"/>
            </a:xfrm>
          </p:grpSpPr>
          <p:sp>
            <p:nvSpPr>
              <p:cNvPr id="189" name="Rectangle 188"/>
              <p:cNvSpPr/>
              <p:nvPr/>
            </p:nvSpPr>
            <p:spPr bwMode="auto">
              <a:xfrm>
                <a:off x="6507447" y="2772078"/>
                <a:ext cx="610939" cy="54744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243735" bIns="121867" numCol="1" spcCol="0" rtlCol="0" fromWordArt="0" anchor="ctr" anchorCtr="0" forceAA="0" compatLnSpc="1">
                <a:prstTxWarp prst="textNoShape">
                  <a:avLst/>
                </a:prstTxWarp>
                <a:noAutofit/>
              </a:bodyPr>
              <a:lstStyle/>
              <a:p>
                <a:pPr algn="ctr" defTabSz="1242480" fontAlgn="base">
                  <a:spcBef>
                    <a:spcPct val="0"/>
                  </a:spcBef>
                  <a:spcAft>
                    <a:spcPct val="0"/>
                  </a:spcAft>
                  <a:defRPr/>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0" name="Rectangle 189"/>
              <p:cNvSpPr/>
              <p:nvPr/>
            </p:nvSpPr>
            <p:spPr bwMode="auto">
              <a:xfrm>
                <a:off x="7118387" y="2772078"/>
                <a:ext cx="2917356" cy="547449"/>
              </a:xfrm>
              <a:prstGeom prst="rect">
                <a:avLst/>
              </a:prstGeom>
              <a:solidFill>
                <a:srgbClr val="505050">
                  <a:alpha val="9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21867" rIns="91427" bIns="121867" numCol="1" spcCol="0" rtlCol="0" fromWordArt="0" anchor="ctr" anchorCtr="0" forceAA="0" compatLnSpc="1">
                <a:prstTxWarp prst="textNoShape">
                  <a:avLst/>
                </a:prstTxWarp>
                <a:noAutofit/>
              </a:bodyPr>
              <a:lstStyle/>
              <a:p>
                <a:pPr defTabSz="1242480" fontAlgn="base">
                  <a:spcBef>
                    <a:spcPct val="0"/>
                  </a:spcBef>
                  <a:spcAft>
                    <a:spcPct val="0"/>
                  </a:spcAft>
                  <a:defRPr/>
                </a:pPr>
                <a:r>
                  <a:rPr lang="en-US" sz="2400" dirty="0">
                    <a:gradFill>
                      <a:gsLst>
                        <a:gs pos="0">
                          <a:srgbClr val="FFFFFF"/>
                        </a:gs>
                        <a:gs pos="100000">
                          <a:srgbClr val="FFFFFF"/>
                        </a:gs>
                      </a:gsLst>
                      <a:lin ang="5400000" scaled="0"/>
                    </a:gradFill>
                    <a:latin typeface="Segoe UI Light"/>
                    <a:ea typeface="Segoe UI" pitchFamily="34" charset="0"/>
                    <a:cs typeface="Segoe UI" pitchFamily="34" charset="0"/>
                  </a:rPr>
                  <a:t>Report/Dashboards</a:t>
                </a:r>
              </a:p>
            </p:txBody>
          </p:sp>
        </p:grpSp>
        <p:sp>
          <p:nvSpPr>
            <p:cNvPr id="174" name="Freeform 6"/>
            <p:cNvSpPr>
              <a:spLocks noChangeAspect="1" noEditPoints="1"/>
            </p:cNvSpPr>
            <p:nvPr/>
          </p:nvSpPr>
          <p:spPr bwMode="auto">
            <a:xfrm>
              <a:off x="6630948" y="2888972"/>
              <a:ext cx="379452" cy="309178"/>
            </a:xfrm>
            <a:prstGeom prst="rect">
              <a:avLst/>
            </a:prstGeom>
            <a:noFill/>
            <a:ln w="28575" cap="sq">
              <a:solidFill>
                <a:schemeClr val="bg1"/>
              </a:solidFill>
              <a:miter lim="800000"/>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8" name="Freeform 6"/>
            <p:cNvSpPr>
              <a:spLocks noEditPoints="1"/>
            </p:cNvSpPr>
            <p:nvPr/>
          </p:nvSpPr>
          <p:spPr bwMode="auto">
            <a:xfrm rot="2700000">
              <a:off x="6771086" y="2899778"/>
              <a:ext cx="9144" cy="274320"/>
            </a:xfrm>
            <a:prstGeom prst="rect">
              <a:avLst/>
            </a:prstGeom>
            <a:solidFill>
              <a:schemeClr val="bg1"/>
            </a:solidFill>
            <a:ln w="28575" cap="sq">
              <a:noFill/>
              <a:miter lim="800000"/>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sp>
          <p:nvSpPr>
            <p:cNvPr id="99" name="Freeform 6"/>
            <p:cNvSpPr>
              <a:spLocks noEditPoints="1"/>
            </p:cNvSpPr>
            <p:nvPr/>
          </p:nvSpPr>
          <p:spPr bwMode="auto">
            <a:xfrm rot="2700000">
              <a:off x="6857384" y="2880985"/>
              <a:ext cx="9144" cy="274320"/>
            </a:xfrm>
            <a:prstGeom prst="rect">
              <a:avLst/>
            </a:prstGeom>
            <a:solidFill>
              <a:schemeClr val="bg1"/>
            </a:solidFill>
            <a:ln w="28575" cap="sq">
              <a:noFill/>
              <a:miter lim="800000"/>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endParaRPr>
            </a:p>
          </p:txBody>
        </p:sp>
      </p:grpSp>
      <p:grpSp>
        <p:nvGrpSpPr>
          <p:cNvPr id="21" name="Group 20"/>
          <p:cNvGrpSpPr/>
          <p:nvPr/>
        </p:nvGrpSpPr>
        <p:grpSpPr>
          <a:xfrm>
            <a:off x="10017298" y="865912"/>
            <a:ext cx="2152533" cy="5714189"/>
            <a:chOff x="10578830" y="830818"/>
            <a:chExt cx="2152838" cy="5715000"/>
          </a:xfrm>
        </p:grpSpPr>
        <p:sp>
          <p:nvSpPr>
            <p:cNvPr id="100" name="Rectangle 99"/>
            <p:cNvSpPr/>
            <p:nvPr/>
          </p:nvSpPr>
          <p:spPr bwMode="auto">
            <a:xfrm>
              <a:off x="10578830" y="830818"/>
              <a:ext cx="2152838" cy="5715000"/>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21867" rIns="243735" bIns="121867" numCol="1" spcCol="0" rtlCol="0" fromWordArt="0" anchor="t" anchorCtr="0" forceAA="0" compatLnSpc="1">
              <a:prstTxWarp prst="textNoShape">
                <a:avLst/>
              </a:prstTxWarp>
              <a:noAutofit/>
            </a:bodyPr>
            <a:lstStyle/>
            <a:p>
              <a:pPr algn="ctr" defTabSz="1242480" fontAlgn="base">
                <a:spcBef>
                  <a:spcPct val="0"/>
                </a:spcBef>
                <a:spcAft>
                  <a:spcPct val="0"/>
                </a:spcAft>
                <a:defRPr/>
              </a:pPr>
              <a:r>
                <a:rPr lang="en-US" sz="1399" dirty="0">
                  <a:gradFill>
                    <a:gsLst>
                      <a:gs pos="0">
                        <a:srgbClr val="505050"/>
                      </a:gs>
                      <a:gs pos="100000">
                        <a:srgbClr val="505050"/>
                      </a:gs>
                    </a:gsLst>
                    <a:lin ang="5400000" scaled="0"/>
                  </a:gradFill>
                </a:rPr>
                <a:t>ISVs</a:t>
              </a:r>
              <a:endParaRPr lang="en-US" sz="1199" dirty="0">
                <a:gradFill>
                  <a:gsLst>
                    <a:gs pos="0">
                      <a:srgbClr val="505050"/>
                    </a:gs>
                    <a:gs pos="100000">
                      <a:srgbClr val="505050"/>
                    </a:gs>
                  </a:gsLst>
                  <a:lin ang="5400000" scaled="0"/>
                </a:gradFill>
              </a:endParaRPr>
            </a:p>
          </p:txBody>
        </p:sp>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3709" y="3427872"/>
              <a:ext cx="1023639" cy="198765"/>
            </a:xfrm>
            <a:prstGeom prst="rect">
              <a:avLst/>
            </a:prstGeom>
            <a:ln>
              <a:solidFill>
                <a:schemeClr val="accent1"/>
              </a:solidFill>
            </a:ln>
          </p:spPr>
        </p:pic>
        <p:pic>
          <p:nvPicPr>
            <p:cNvPr id="105" name="Picture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2971" y="1256811"/>
              <a:ext cx="845114" cy="187804"/>
            </a:xfrm>
            <a:prstGeom prst="rect">
              <a:avLst/>
            </a:prstGeom>
            <a:ln>
              <a:solidFill>
                <a:schemeClr val="accent1"/>
              </a:solidFill>
            </a:ln>
          </p:spPr>
        </p:pic>
        <p:pic>
          <p:nvPicPr>
            <p:cNvPr id="106" name="Picture 1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6094" y="2681221"/>
              <a:ext cx="1058869" cy="165914"/>
            </a:xfrm>
            <a:prstGeom prst="rect">
              <a:avLst/>
            </a:prstGeom>
            <a:ln>
              <a:solidFill>
                <a:schemeClr val="accent1"/>
              </a:solidFill>
            </a:ln>
          </p:spPr>
        </p:pic>
        <p:pic>
          <p:nvPicPr>
            <p:cNvPr id="107" name="Picture 1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100" y="2302810"/>
              <a:ext cx="1060857" cy="222996"/>
            </a:xfrm>
            <a:prstGeom prst="rect">
              <a:avLst/>
            </a:prstGeom>
            <a:ln>
              <a:solidFill>
                <a:schemeClr val="accent1"/>
              </a:solidFill>
            </a:ln>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2053" y="3002550"/>
              <a:ext cx="846951" cy="269907"/>
            </a:xfrm>
            <a:prstGeom prst="rect">
              <a:avLst/>
            </a:prstGeom>
            <a:ln>
              <a:solidFill>
                <a:schemeClr val="accent1"/>
              </a:solidFill>
            </a:ln>
          </p:spPr>
        </p:pic>
        <p:pic>
          <p:nvPicPr>
            <p:cNvPr id="109" name="Picture 10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6349" y="5441770"/>
              <a:ext cx="738359" cy="264765"/>
            </a:xfrm>
            <a:prstGeom prst="rect">
              <a:avLst/>
            </a:prstGeom>
            <a:ln>
              <a:solidFill>
                <a:schemeClr val="accent1"/>
              </a:solidFill>
            </a:ln>
          </p:spPr>
        </p:pic>
        <p:pic>
          <p:nvPicPr>
            <p:cNvPr id="110" name="Picture 10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9371" y="5101462"/>
              <a:ext cx="1052314" cy="184893"/>
            </a:xfrm>
            <a:prstGeom prst="rect">
              <a:avLst/>
            </a:prstGeom>
            <a:ln>
              <a:solidFill>
                <a:schemeClr val="accent1"/>
              </a:solidFill>
            </a:ln>
          </p:spPr>
        </p:pic>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95022" y="1952876"/>
              <a:ext cx="1061013" cy="194519"/>
            </a:xfrm>
            <a:prstGeom prst="rect">
              <a:avLst/>
            </a:prstGeom>
            <a:ln>
              <a:solidFill>
                <a:schemeClr val="accent1"/>
              </a:solidFill>
            </a:ln>
          </p:spPr>
        </p:pic>
        <p:pic>
          <p:nvPicPr>
            <p:cNvPr id="112" name="Picture 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42233" y="1600030"/>
              <a:ext cx="966590" cy="197431"/>
            </a:xfrm>
            <a:prstGeom prst="rect">
              <a:avLst/>
            </a:prstGeom>
            <a:ln>
              <a:solidFill>
                <a:schemeClr val="accent1"/>
              </a:solidFill>
            </a:ln>
          </p:spPr>
        </p:pic>
        <p:pic>
          <p:nvPicPr>
            <p:cNvPr id="113" name="Picture 1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4048" y="3782052"/>
              <a:ext cx="1142960" cy="330387"/>
            </a:xfrm>
            <a:prstGeom prst="rect">
              <a:avLst/>
            </a:prstGeom>
            <a:ln>
              <a:solidFill>
                <a:schemeClr val="accent1"/>
              </a:solidFill>
            </a:ln>
          </p:spPr>
        </p:pic>
        <p:pic>
          <p:nvPicPr>
            <p:cNvPr id="114" name="Picture 113"/>
            <p:cNvPicPr>
              <a:picLocks noChangeAspect="1"/>
            </p:cNvPicPr>
            <p:nvPr/>
          </p:nvPicPr>
          <p:blipFill>
            <a:blip r:embed="rId13"/>
            <a:stretch>
              <a:fillRect/>
            </a:stretch>
          </p:blipFill>
          <p:spPr>
            <a:xfrm>
              <a:off x="11166517" y="4267854"/>
              <a:ext cx="918023" cy="289057"/>
            </a:xfrm>
            <a:prstGeom prst="rect">
              <a:avLst/>
            </a:prstGeom>
            <a:ln>
              <a:solidFill>
                <a:schemeClr val="accent1"/>
              </a:solidFill>
            </a:ln>
          </p:spPr>
        </p:pic>
        <p:pic>
          <p:nvPicPr>
            <p:cNvPr id="121" name="Picture 120"/>
            <p:cNvPicPr>
              <a:picLocks noChangeAspect="1"/>
            </p:cNvPicPr>
            <p:nvPr/>
          </p:nvPicPr>
          <p:blipFill>
            <a:blip r:embed="rId14"/>
            <a:stretch>
              <a:fillRect/>
            </a:stretch>
          </p:blipFill>
          <p:spPr>
            <a:xfrm>
              <a:off x="11126318" y="4712326"/>
              <a:ext cx="998421" cy="233721"/>
            </a:xfrm>
            <a:prstGeom prst="rect">
              <a:avLst/>
            </a:prstGeom>
            <a:ln>
              <a:solidFill>
                <a:schemeClr val="accent1"/>
              </a:solidFill>
            </a:ln>
          </p:spPr>
        </p:pic>
        <p:pic>
          <p:nvPicPr>
            <p:cNvPr id="130" name="Picture 129"/>
            <p:cNvPicPr>
              <a:picLocks noChangeAspect="1"/>
            </p:cNvPicPr>
            <p:nvPr/>
          </p:nvPicPr>
          <p:blipFill>
            <a:blip r:embed="rId15"/>
            <a:stretch>
              <a:fillRect/>
            </a:stretch>
          </p:blipFill>
          <p:spPr>
            <a:xfrm>
              <a:off x="11213076" y="5861950"/>
              <a:ext cx="824904" cy="251612"/>
            </a:xfrm>
            <a:prstGeom prst="rect">
              <a:avLst/>
            </a:prstGeom>
            <a:ln>
              <a:solidFill>
                <a:schemeClr val="accent1"/>
              </a:solidFill>
            </a:ln>
          </p:spPr>
        </p:pic>
        <p:pic>
          <p:nvPicPr>
            <p:cNvPr id="131" name="Picture 130"/>
            <p:cNvPicPr>
              <a:picLocks noChangeAspect="1"/>
            </p:cNvPicPr>
            <p:nvPr/>
          </p:nvPicPr>
          <p:blipFill>
            <a:blip r:embed="rId16"/>
            <a:stretch>
              <a:fillRect/>
            </a:stretch>
          </p:blipFill>
          <p:spPr>
            <a:xfrm>
              <a:off x="11123811" y="6268976"/>
              <a:ext cx="1003434" cy="251557"/>
            </a:xfrm>
            <a:prstGeom prst="rect">
              <a:avLst/>
            </a:prstGeom>
            <a:ln>
              <a:solidFill>
                <a:schemeClr val="accent1"/>
              </a:solidFill>
            </a:ln>
          </p:spPr>
        </p:pic>
      </p:grpSp>
      <p:grpSp>
        <p:nvGrpSpPr>
          <p:cNvPr id="3" name="Group 2"/>
          <p:cNvGrpSpPr/>
          <p:nvPr/>
        </p:nvGrpSpPr>
        <p:grpSpPr>
          <a:xfrm>
            <a:off x="1504206" y="2825459"/>
            <a:ext cx="2555909" cy="1411922"/>
            <a:chOff x="1503537" y="2825363"/>
            <a:chExt cx="2556272" cy="1412122"/>
          </a:xfrm>
        </p:grpSpPr>
        <p:grpSp>
          <p:nvGrpSpPr>
            <p:cNvPr id="20" name="Group 19"/>
            <p:cNvGrpSpPr/>
            <p:nvPr/>
          </p:nvGrpSpPr>
          <p:grpSpPr>
            <a:xfrm>
              <a:off x="1503537" y="2825363"/>
              <a:ext cx="2556272" cy="1412122"/>
              <a:chOff x="1880587" y="3048000"/>
              <a:chExt cx="2217631" cy="1225052"/>
            </a:xfrm>
          </p:grpSpPr>
          <p:sp>
            <p:nvSpPr>
              <p:cNvPr id="200" name="Freeform 128"/>
              <p:cNvSpPr>
                <a:spLocks noChangeAspect="1"/>
              </p:cNvSpPr>
              <p:nvPr/>
            </p:nvSpPr>
            <p:spPr bwMode="white">
              <a:xfrm>
                <a:off x="1880587" y="3048000"/>
                <a:ext cx="2217631" cy="122505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a:noFill/>
              </a:ln>
              <a:extLst/>
            </p:spPr>
            <p:txBody>
              <a:bodyPr vert="horz" wrap="square" lIns="182854" tIns="182854" rIns="91427" bIns="45713" numCol="1" anchor="ctr" anchorCtr="0" compatLnSpc="1">
                <a:prstTxWarp prst="textNoShape">
                  <a:avLst/>
                </a:prstTxWarp>
              </a:bodyPr>
              <a:lstStyle/>
              <a:p>
                <a:pPr algn="ctr" defTabSz="914187">
                  <a:defRPr/>
                </a:pPr>
                <a:endParaRPr lang="en-US" sz="1700" dirty="0">
                  <a:gradFill>
                    <a:gsLst>
                      <a:gs pos="0">
                        <a:srgbClr val="FFFFFF"/>
                      </a:gs>
                      <a:gs pos="100000">
                        <a:srgbClr val="FFFFFF"/>
                      </a:gs>
                    </a:gsLst>
                    <a:lin ang="5400000" scaled="1"/>
                  </a:gradFill>
                </a:endParaRPr>
              </a:p>
            </p:txBody>
          </p:sp>
          <p:grpSp>
            <p:nvGrpSpPr>
              <p:cNvPr id="28" name="Group 27"/>
              <p:cNvGrpSpPr/>
              <p:nvPr/>
            </p:nvGrpSpPr>
            <p:grpSpPr>
              <a:xfrm>
                <a:off x="2147451" y="3672494"/>
                <a:ext cx="1071667" cy="404057"/>
                <a:chOff x="5098497" y="-2140977"/>
                <a:chExt cx="2937060" cy="1107377"/>
              </a:xfrm>
            </p:grpSpPr>
            <p:grpSp>
              <p:nvGrpSpPr>
                <p:cNvPr id="11" name="Group 10"/>
                <p:cNvGrpSpPr/>
                <p:nvPr/>
              </p:nvGrpSpPr>
              <p:grpSpPr>
                <a:xfrm>
                  <a:off x="6938277" y="-2140977"/>
                  <a:ext cx="1097280" cy="1097280"/>
                  <a:chOff x="8102002" y="3832398"/>
                  <a:chExt cx="1378476" cy="1378476"/>
                </a:xfrm>
              </p:grpSpPr>
              <p:sp>
                <p:nvSpPr>
                  <p:cNvPr id="77" name="Oval 76"/>
                  <p:cNvSpPr/>
                  <p:nvPr/>
                </p:nvSpPr>
                <p:spPr bwMode="auto">
                  <a:xfrm>
                    <a:off x="8102002" y="3832398"/>
                    <a:ext cx="1378476" cy="1378476"/>
                  </a:xfrm>
                  <a:prstGeom prst="ellipse">
                    <a:avLst/>
                  </a:prstGeom>
                  <a:solidFill>
                    <a:srgbClr val="FFFFFF"/>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u="sng"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17"/>
                  <a:stretch>
                    <a:fillRect/>
                  </a:stretch>
                </p:blipFill>
                <p:spPr>
                  <a:xfrm>
                    <a:off x="8356275" y="4108021"/>
                    <a:ext cx="869934" cy="863936"/>
                  </a:xfrm>
                  <a:prstGeom prst="rect">
                    <a:avLst/>
                  </a:prstGeom>
                </p:spPr>
              </p:pic>
            </p:grpSp>
            <p:grpSp>
              <p:nvGrpSpPr>
                <p:cNvPr id="8" name="Group 7"/>
                <p:cNvGrpSpPr/>
                <p:nvPr/>
              </p:nvGrpSpPr>
              <p:grpSpPr>
                <a:xfrm>
                  <a:off x="5098497" y="-2130880"/>
                  <a:ext cx="1097280" cy="1097280"/>
                  <a:chOff x="7250716" y="1274579"/>
                  <a:chExt cx="1378476" cy="1378476"/>
                </a:xfrm>
              </p:grpSpPr>
              <p:sp>
                <p:nvSpPr>
                  <p:cNvPr id="84" name="Oval 83"/>
                  <p:cNvSpPr/>
                  <p:nvPr/>
                </p:nvSpPr>
                <p:spPr bwMode="auto">
                  <a:xfrm>
                    <a:off x="7250716" y="1274579"/>
                    <a:ext cx="1378476" cy="1378476"/>
                  </a:xfrm>
                  <a:prstGeom prst="ellipse">
                    <a:avLst/>
                  </a:prstGeom>
                  <a:solidFill>
                    <a:srgbClr val="FFFFFF"/>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u="sng"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18"/>
                  <a:stretch>
                    <a:fillRect/>
                  </a:stretch>
                </p:blipFill>
                <p:spPr>
                  <a:xfrm>
                    <a:off x="7547913" y="1603870"/>
                    <a:ext cx="784933" cy="754742"/>
                  </a:xfrm>
                  <a:prstGeom prst="rect">
                    <a:avLst/>
                  </a:prstGeom>
                </p:spPr>
              </p:pic>
            </p:grpSp>
          </p:grpSp>
        </p:grpSp>
        <p:pic>
          <p:nvPicPr>
            <p:cNvPr id="123" name="Picture 1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29722" y="3147902"/>
              <a:ext cx="1139752" cy="394808"/>
            </a:xfrm>
            <a:prstGeom prst="rect">
              <a:avLst/>
            </a:prstGeom>
          </p:spPr>
        </p:pic>
        <p:grpSp>
          <p:nvGrpSpPr>
            <p:cNvPr id="132" name="Group 131"/>
            <p:cNvGrpSpPr/>
            <p:nvPr/>
          </p:nvGrpSpPr>
          <p:grpSpPr>
            <a:xfrm>
              <a:off x="3341245" y="3537121"/>
              <a:ext cx="461511" cy="461511"/>
              <a:chOff x="4340487" y="4923244"/>
              <a:chExt cx="461511" cy="461511"/>
            </a:xfrm>
          </p:grpSpPr>
          <p:sp>
            <p:nvSpPr>
              <p:cNvPr id="133" name="Oval 132"/>
              <p:cNvSpPr/>
              <p:nvPr/>
            </p:nvSpPr>
            <p:spPr bwMode="auto">
              <a:xfrm>
                <a:off x="4340487" y="4923244"/>
                <a:ext cx="461511" cy="461511"/>
              </a:xfrm>
              <a:prstGeom prst="ellipse">
                <a:avLst/>
              </a:prstGeom>
              <a:solidFill>
                <a:srgbClr val="FFFFFF"/>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u="sng"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Freeform 133"/>
              <p:cNvSpPr/>
              <p:nvPr/>
            </p:nvSpPr>
            <p:spPr bwMode="auto">
              <a:xfrm>
                <a:off x="4403805" y="4994187"/>
                <a:ext cx="342268" cy="310579"/>
              </a:xfrm>
              <a:custGeom>
                <a:avLst/>
                <a:gdLst>
                  <a:gd name="connsiteX0" fmla="*/ 842481 w 1705510"/>
                  <a:gd name="connsiteY0" fmla="*/ 0 h 1684962"/>
                  <a:gd name="connsiteX1" fmla="*/ 1705510 w 1705510"/>
                  <a:gd name="connsiteY1" fmla="*/ 1006867 h 1684962"/>
                  <a:gd name="connsiteX2" fmla="*/ 863029 w 1705510"/>
                  <a:gd name="connsiteY2" fmla="*/ 1684962 h 1684962"/>
                  <a:gd name="connsiteX3" fmla="*/ 0 w 1705510"/>
                  <a:gd name="connsiteY3" fmla="*/ 996593 h 1684962"/>
                  <a:gd name="connsiteX4" fmla="*/ 842481 w 1705510"/>
                  <a:gd name="connsiteY4" fmla="*/ 0 h 16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510" h="1684962">
                    <a:moveTo>
                      <a:pt x="842481" y="0"/>
                    </a:moveTo>
                    <a:lnTo>
                      <a:pt x="1705510" y="1006867"/>
                    </a:lnTo>
                    <a:lnTo>
                      <a:pt x="863029" y="1684962"/>
                    </a:lnTo>
                    <a:lnTo>
                      <a:pt x="0" y="996593"/>
                    </a:lnTo>
                    <a:lnTo>
                      <a:pt x="842481" y="0"/>
                    </a:lnTo>
                    <a:close/>
                  </a:path>
                </a:pathLst>
              </a:custGeom>
              <a:solidFill>
                <a:srgbClr val="2170B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sp>
            <p:nvSpPr>
              <p:cNvPr id="135" name="Oval 134"/>
              <p:cNvSpPr/>
              <p:nvPr/>
            </p:nvSpPr>
            <p:spPr bwMode="auto">
              <a:xfrm>
                <a:off x="4547612" y="5062202"/>
                <a:ext cx="55052" cy="5056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sp>
            <p:nvSpPr>
              <p:cNvPr id="137" name="Oval 136"/>
              <p:cNvSpPr/>
              <p:nvPr/>
            </p:nvSpPr>
            <p:spPr bwMode="auto">
              <a:xfrm>
                <a:off x="4547612" y="5208023"/>
                <a:ext cx="55052" cy="50564"/>
              </a:xfrm>
              <a:prstGeom prst="ellipse">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sp>
            <p:nvSpPr>
              <p:cNvPr id="138" name="Oval 137"/>
              <p:cNvSpPr/>
              <p:nvPr/>
            </p:nvSpPr>
            <p:spPr bwMode="auto">
              <a:xfrm>
                <a:off x="4463798" y="5146986"/>
                <a:ext cx="55052" cy="50564"/>
              </a:xfrm>
              <a:prstGeom prst="ellipse">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sp>
            <p:nvSpPr>
              <p:cNvPr id="139" name="Oval 138"/>
              <p:cNvSpPr/>
              <p:nvPr/>
            </p:nvSpPr>
            <p:spPr bwMode="auto">
              <a:xfrm>
                <a:off x="4632871" y="5146986"/>
                <a:ext cx="55052" cy="50564"/>
              </a:xfrm>
              <a:prstGeom prst="ellipse">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cxnSp>
            <p:nvCxnSpPr>
              <p:cNvPr id="140" name="Straight Connector 139"/>
              <p:cNvCxnSpPr/>
              <p:nvPr/>
            </p:nvCxnSpPr>
            <p:spPr>
              <a:xfrm>
                <a:off x="4576045" y="5092105"/>
                <a:ext cx="84167" cy="80163"/>
              </a:xfrm>
              <a:prstGeom prst="line">
                <a:avLst/>
              </a:prstGeom>
              <a:solidFill>
                <a:srgbClr val="006256"/>
              </a:solid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4491324" y="5105361"/>
                <a:ext cx="66412" cy="66907"/>
              </a:xfrm>
              <a:prstGeom prst="line">
                <a:avLst/>
              </a:prstGeom>
              <a:solidFill>
                <a:srgbClr val="006256"/>
              </a:solidFill>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bwMode="auto">
              <a:xfrm>
                <a:off x="4547622" y="5062201"/>
                <a:ext cx="55052" cy="50564"/>
              </a:xfrm>
              <a:prstGeom prst="ellipse">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590" tIns="44794" rIns="89590" bIns="44794" numCol="1" rtlCol="0" anchor="ctr" anchorCtr="0" compatLnSpc="1">
                <a:prstTxWarp prst="textNoShape">
                  <a:avLst/>
                </a:prstTxWarp>
              </a:bodyPr>
              <a:lstStyle/>
              <a:p>
                <a:pPr algn="ctr" defTabSz="895564" fontAlgn="base">
                  <a:spcBef>
                    <a:spcPct val="0"/>
                  </a:spcBef>
                  <a:spcAft>
                    <a:spcPct val="0"/>
                  </a:spcAft>
                  <a:defRPr/>
                </a:pPr>
                <a:endParaRPr lang="en-US" sz="2156" dirty="0">
                  <a:gradFill>
                    <a:gsLst>
                      <a:gs pos="0">
                        <a:srgbClr val="FFFFFF"/>
                      </a:gs>
                      <a:gs pos="100000">
                        <a:srgbClr val="FFFFFF"/>
                      </a:gs>
                    </a:gsLst>
                    <a:lin ang="5400000" scaled="0"/>
                  </a:gradFill>
                </a:endParaRPr>
              </a:p>
            </p:txBody>
          </p:sp>
          <p:cxnSp>
            <p:nvCxnSpPr>
              <p:cNvPr id="143" name="Straight Connector 142"/>
              <p:cNvCxnSpPr/>
              <p:nvPr/>
            </p:nvCxnSpPr>
            <p:spPr>
              <a:xfrm flipH="1">
                <a:off x="4571555" y="5180664"/>
                <a:ext cx="76804" cy="63110"/>
              </a:xfrm>
              <a:prstGeom prst="line">
                <a:avLst/>
              </a:prstGeom>
              <a:solidFill>
                <a:srgbClr val="006256"/>
              </a:solid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498557" y="5180017"/>
                <a:ext cx="76642" cy="56009"/>
              </a:xfrm>
              <a:prstGeom prst="line">
                <a:avLst/>
              </a:prstGeom>
              <a:solidFill>
                <a:srgbClr val="006256"/>
              </a:solidFill>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574939" y="5112765"/>
                <a:ext cx="0" cy="101127"/>
              </a:xfrm>
              <a:prstGeom prst="line">
                <a:avLst/>
              </a:prstGeom>
              <a:solidFill>
                <a:srgbClr val="006256"/>
              </a:solidFill>
              <a:ln w="63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75508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25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25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27"/>
                                        </p:tgtEl>
                                      </p:cBhvr>
                                    </p:animEffect>
                                    <p:animScale>
                                      <p:cBhvr>
                                        <p:cTn id="29" dur="250" autoRev="1" fill="hold"/>
                                        <p:tgtEl>
                                          <p:spTgt spid="27"/>
                                        </p:tgtEl>
                                      </p:cBhvr>
                                      <p:by x="105000" y="105000"/>
                                    </p:animScale>
                                  </p:childTnLst>
                                </p:cTn>
                              </p:par>
                              <p:par>
                                <p:cTn id="30" presetID="26" presetClass="emph" presetSubtype="0" repeatCount="2000" fill="hold" nodeType="withEffect">
                                  <p:stCondLst>
                                    <p:cond delay="0"/>
                                  </p:stCondLst>
                                  <p:childTnLst>
                                    <p:animEffect transition="out" filter="fade">
                                      <p:cBhvr>
                                        <p:cTn id="31" dur="500" tmFilter="0, 0; .2, .5; .8, .5; 1, 0"/>
                                        <p:tgtEl>
                                          <p:spTgt spid="82"/>
                                        </p:tgtEl>
                                      </p:cBhvr>
                                    </p:animEffect>
                                    <p:animScale>
                                      <p:cBhvr>
                                        <p:cTn id="32" dur="250" autoRev="1" fill="hold"/>
                                        <p:tgtEl>
                                          <p:spTgt spid="82"/>
                                        </p:tgtEl>
                                      </p:cBhvr>
                                      <p:by x="105000" y="105000"/>
                                    </p:animScale>
                                  </p:childTnLst>
                                </p:cTn>
                              </p:par>
                              <p:par>
                                <p:cTn id="33" presetID="26" presetClass="emph" presetSubtype="0" repeatCount="2000" fill="hold" nodeType="withEffect">
                                  <p:stCondLst>
                                    <p:cond delay="0"/>
                                  </p:stCondLst>
                                  <p:childTnLst>
                                    <p:animEffect transition="out" filter="fade">
                                      <p:cBhvr>
                                        <p:cTn id="34" dur="500" tmFilter="0, 0; .2, .5; .8, .5; 1, 0"/>
                                        <p:tgtEl>
                                          <p:spTgt spid="93"/>
                                        </p:tgtEl>
                                      </p:cBhvr>
                                    </p:animEffect>
                                    <p:animScale>
                                      <p:cBhvr>
                                        <p:cTn id="35" dur="250" autoRev="1" fill="hold"/>
                                        <p:tgtEl>
                                          <p:spTgt spid="93"/>
                                        </p:tgtEl>
                                      </p:cBhvr>
                                      <p:by x="105000" y="105000"/>
                                    </p:animScale>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63" presetClass="path" presetSubtype="0" decel="100000" fill="hold" nodeType="withEffect">
                                  <p:stCondLst>
                                    <p:cond delay="0"/>
                                  </p:stCondLst>
                                  <p:childTnLst>
                                    <p:animMotion origin="layout" path="M -0.07097 1.15297E-6 L 3.11463E-7 1.15297E-6 " pathEditMode="relative" rAng="0" ptsTypes="AA">
                                      <p:cBhvr>
                                        <p:cTn id="41" dur="500" fill="hold"/>
                                        <p:tgtEl>
                                          <p:spTgt spid="3"/>
                                        </p:tgtEl>
                                        <p:attrNameLst>
                                          <p:attrName>ppt_x</p:attrName>
                                          <p:attrName>ppt_y</p:attrName>
                                        </p:attrNameLst>
                                      </p:cBhvr>
                                      <p:rCtr x="3574" y="0"/>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63" presetClass="path" presetSubtype="0" decel="100000" fill="hold" nodeType="withEffect">
                                  <p:stCondLst>
                                    <p:cond delay="0"/>
                                  </p:stCondLst>
                                  <p:childTnLst>
                                    <p:animMotion origin="layout" path="M -0.07097 1.15297E-6 L 3.11463E-7 1.15297E-6 " pathEditMode="relative" rAng="0" ptsTypes="AA">
                                      <p:cBhvr>
                                        <p:cTn id="48" dur="500" fill="hold"/>
                                        <p:tgtEl>
                                          <p:spTgt spid="30"/>
                                        </p:tgtEl>
                                        <p:attrNameLst>
                                          <p:attrName>ppt_x</p:attrName>
                                          <p:attrName>ppt_y</p:attrName>
                                        </p:attrNameLst>
                                      </p:cBhvr>
                                      <p:rCtr x="3574" y="0"/>
                                    </p:animMotion>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500"/>
                                        <p:tgtEl>
                                          <p:spTgt spid="8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63" presetClass="path" presetSubtype="0" decel="100000" fill="hold" nodeType="withEffect">
                                  <p:stCondLst>
                                    <p:cond delay="0"/>
                                  </p:stCondLst>
                                  <p:childTnLst>
                                    <p:animMotion origin="layout" path="M -0.07097 1.15297E-6 L 3.11463E-7 1.15297E-6 " pathEditMode="relative" rAng="0" ptsTypes="AA">
                                      <p:cBhvr>
                                        <p:cTn id="59" dur="500" fill="hold"/>
                                        <p:tgtEl>
                                          <p:spTgt spid="97"/>
                                        </p:tgtEl>
                                        <p:attrNameLst>
                                          <p:attrName>ppt_x</p:attrName>
                                          <p:attrName>ppt_y</p:attrName>
                                        </p:attrNameLst>
                                      </p:cBhvr>
                                      <p:rCtr x="3574" y="0"/>
                                    </p:animMotion>
                                  </p:childTnLst>
                                </p:cTn>
                              </p:par>
                              <p:par>
                                <p:cTn id="60" presetID="10" presetClass="entr" presetSubtype="0" fill="hold" nodeType="with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par>
                                <p:cTn id="63" presetID="10" presetClass="entr" presetSubtype="0" fill="hold" nodeType="withEffect">
                                  <p:stCondLst>
                                    <p:cond delay="100"/>
                                  </p:stCondLst>
                                  <p:childTnLst>
                                    <p:set>
                                      <p:cBhvr>
                                        <p:cTn id="64" dur="1" fill="hold">
                                          <p:stCondLst>
                                            <p:cond delay="0"/>
                                          </p:stCondLst>
                                        </p:cTn>
                                        <p:tgtEl>
                                          <p:spTgt spid="129"/>
                                        </p:tgtEl>
                                        <p:attrNameLst>
                                          <p:attrName>style.visibility</p:attrName>
                                        </p:attrNameLst>
                                      </p:cBhvr>
                                      <p:to>
                                        <p:strVal val="visible"/>
                                      </p:to>
                                    </p:set>
                                    <p:animEffect transition="in" filter="fade">
                                      <p:cBhvr>
                                        <p:cTn id="65" dur="500"/>
                                        <p:tgtEl>
                                          <p:spTgt spid="129"/>
                                        </p:tgtEl>
                                      </p:cBhvr>
                                    </p:animEffect>
                                  </p:childTnLst>
                                </p:cTn>
                              </p:par>
                              <p:par>
                                <p:cTn id="66" presetID="10" presetClass="entr" presetSubtype="0" fill="hold" nodeType="withEffect">
                                  <p:stCondLst>
                                    <p:cond delay="200"/>
                                  </p:stCondLst>
                                  <p:childTnLst>
                                    <p:set>
                                      <p:cBhvr>
                                        <p:cTn id="67" dur="1" fill="hold">
                                          <p:stCondLst>
                                            <p:cond delay="0"/>
                                          </p:stCondLst>
                                        </p:cTn>
                                        <p:tgtEl>
                                          <p:spTgt spid="125"/>
                                        </p:tgtEl>
                                        <p:attrNameLst>
                                          <p:attrName>style.visibility</p:attrName>
                                        </p:attrNameLst>
                                      </p:cBhvr>
                                      <p:to>
                                        <p:strVal val="visible"/>
                                      </p:to>
                                    </p:set>
                                    <p:animEffect transition="in" filter="fade">
                                      <p:cBhvr>
                                        <p:cTn id="68" dur="500"/>
                                        <p:tgtEl>
                                          <p:spTgt spid="125"/>
                                        </p:tgtEl>
                                      </p:cBhvr>
                                    </p:animEffect>
                                  </p:childTnLst>
                                </p:cTn>
                              </p:par>
                              <p:par>
                                <p:cTn id="69" presetID="10" presetClass="entr" presetSubtype="0" fill="hold" nodeType="withEffect">
                                  <p:stCondLst>
                                    <p:cond delay="300"/>
                                  </p:stCondLst>
                                  <p:childTnLst>
                                    <p:set>
                                      <p:cBhvr>
                                        <p:cTn id="70" dur="1" fill="hold">
                                          <p:stCondLst>
                                            <p:cond delay="0"/>
                                          </p:stCondLst>
                                        </p:cTn>
                                        <p:tgtEl>
                                          <p:spTgt spid="126"/>
                                        </p:tgtEl>
                                        <p:attrNameLst>
                                          <p:attrName>style.visibility</p:attrName>
                                        </p:attrNameLst>
                                      </p:cBhvr>
                                      <p:to>
                                        <p:strVal val="visible"/>
                                      </p:to>
                                    </p:set>
                                    <p:animEffect transition="in" filter="fade">
                                      <p:cBhvr>
                                        <p:cTn id="71" dur="500"/>
                                        <p:tgtEl>
                                          <p:spTgt spid="126"/>
                                        </p:tgtEl>
                                      </p:cBhvr>
                                    </p:animEffect>
                                  </p:childTnLst>
                                </p:cTn>
                              </p:par>
                              <p:par>
                                <p:cTn id="72" presetID="10" presetClass="entr" presetSubtype="0" fill="hold" nodeType="withEffect">
                                  <p:stCondLst>
                                    <p:cond delay="400"/>
                                  </p:stCondLst>
                                  <p:childTnLst>
                                    <p:set>
                                      <p:cBhvr>
                                        <p:cTn id="73" dur="1" fill="hold">
                                          <p:stCondLst>
                                            <p:cond delay="0"/>
                                          </p:stCondLst>
                                        </p:cTn>
                                        <p:tgtEl>
                                          <p:spTgt spid="127"/>
                                        </p:tgtEl>
                                        <p:attrNameLst>
                                          <p:attrName>style.visibility</p:attrName>
                                        </p:attrNameLst>
                                      </p:cBhvr>
                                      <p:to>
                                        <p:strVal val="visible"/>
                                      </p:to>
                                    </p:set>
                                    <p:animEffect transition="in" filter="fade">
                                      <p:cBhvr>
                                        <p:cTn id="74" dur="500"/>
                                        <p:tgtEl>
                                          <p:spTgt spid="12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3" y="0"/>
            <a:ext cx="12436475" cy="7002462"/>
          </a:xfrm>
          <a:prstGeom prst="rect">
            <a:avLst/>
          </a:prstGeom>
        </p:spPr>
      </p:pic>
      <p:sp>
        <p:nvSpPr>
          <p:cNvPr id="12" name="Rectangle 11"/>
          <p:cNvSpPr/>
          <p:nvPr/>
        </p:nvSpPr>
        <p:spPr bwMode="auto">
          <a:xfrm>
            <a:off x="-1" y="-15345"/>
            <a:ext cx="12436475" cy="7017807"/>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0" y="1"/>
            <a:ext cx="12458699" cy="1443290"/>
          </a:xfrm>
          <a:prstGeom prst="rect">
            <a:avLst/>
          </a:prstGeom>
          <a:gradFill>
            <a:gsLst>
              <a:gs pos="26000">
                <a:schemeClr val="bg1">
                  <a:alpha val="75000"/>
                </a:schemeClr>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29660" y="22580"/>
            <a:ext cx="11375536" cy="762786"/>
          </a:xfrm>
        </p:spPr>
        <p:txBody>
          <a:bodyPr/>
          <a:lstStyle/>
          <a:p>
            <a:r>
              <a:rPr lang="en-US" sz="7200" dirty="0" smtClean="0"/>
              <a:t>Activity Logs: ISV Integrations</a:t>
            </a:r>
            <a:endParaRPr lang="en-US" sz="7200" dirty="0">
              <a:gradFill>
                <a:gsLst>
                  <a:gs pos="0">
                    <a:schemeClr val="accent1"/>
                  </a:gs>
                  <a:gs pos="100000">
                    <a:schemeClr val="accent1"/>
                  </a:gs>
                </a:gsLst>
                <a:lin ang="5400000" scaled="1"/>
              </a:gradFill>
              <a:latin typeface="+mn-lt"/>
            </a:endParaRPr>
          </a:p>
        </p:txBody>
      </p:sp>
      <p:grpSp>
        <p:nvGrpSpPr>
          <p:cNvPr id="7" name="Group 6"/>
          <p:cNvGrpSpPr/>
          <p:nvPr/>
        </p:nvGrpSpPr>
        <p:grpSpPr>
          <a:xfrm>
            <a:off x="1646236" y="1212849"/>
            <a:ext cx="9144000" cy="5690559"/>
            <a:chOff x="-2957090" y="-59617"/>
            <a:chExt cx="9144000" cy="5690559"/>
          </a:xfrm>
        </p:grpSpPr>
        <p:pic>
          <p:nvPicPr>
            <p:cNvPr id="146" name="Picture 145" descr="Office 365 Workload Activity Overvi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090" y="-59617"/>
              <a:ext cx="9144000" cy="5143500"/>
            </a:xfrm>
            <a:prstGeom prst="rect">
              <a:avLst/>
            </a:prstGeom>
          </p:spPr>
        </p:pic>
        <p:pic>
          <p:nvPicPr>
            <p:cNvPr id="147" name="Picture 1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7" y="5065013"/>
              <a:ext cx="3086885" cy="565929"/>
            </a:xfrm>
            <a:prstGeom prst="rect">
              <a:avLst/>
            </a:prstGeom>
          </p:spPr>
        </p:pic>
      </p:grpSp>
      <p:grpSp>
        <p:nvGrpSpPr>
          <p:cNvPr id="6" name="Group 5"/>
          <p:cNvGrpSpPr/>
          <p:nvPr/>
        </p:nvGrpSpPr>
        <p:grpSpPr>
          <a:xfrm>
            <a:off x="1665593" y="1348880"/>
            <a:ext cx="9105283" cy="5083010"/>
            <a:chOff x="7083295" y="-1589452"/>
            <a:chExt cx="9105283" cy="5083010"/>
          </a:xfrm>
        </p:grpSpPr>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8485" y="3010852"/>
              <a:ext cx="3080646" cy="48270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3295" y="-1589452"/>
              <a:ext cx="9105283" cy="4622195"/>
            </a:xfrm>
            <a:prstGeom prst="rect">
              <a:avLst/>
            </a:prstGeom>
          </p:spPr>
        </p:pic>
      </p:grpSp>
      <p:grpSp>
        <p:nvGrpSpPr>
          <p:cNvPr id="9" name="Group 8"/>
          <p:cNvGrpSpPr/>
          <p:nvPr/>
        </p:nvGrpSpPr>
        <p:grpSpPr>
          <a:xfrm>
            <a:off x="1382720" y="1212848"/>
            <a:ext cx="9671028" cy="5397317"/>
            <a:chOff x="2073129" y="4166755"/>
            <a:chExt cx="9671028" cy="5397317"/>
          </a:xfrm>
        </p:grpSpPr>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757" y="8915292"/>
              <a:ext cx="3086431" cy="64878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3129" y="4166755"/>
              <a:ext cx="9671028" cy="4724120"/>
            </a:xfrm>
            <a:prstGeom prst="rect">
              <a:avLst/>
            </a:prstGeom>
          </p:spPr>
        </p:pic>
      </p:grpSp>
      <p:grpSp>
        <p:nvGrpSpPr>
          <p:cNvPr id="5" name="Group 4"/>
          <p:cNvGrpSpPr/>
          <p:nvPr/>
        </p:nvGrpSpPr>
        <p:grpSpPr>
          <a:xfrm>
            <a:off x="3342800" y="1212848"/>
            <a:ext cx="5773098" cy="5593072"/>
            <a:chOff x="-3738718" y="147354"/>
            <a:chExt cx="5773098" cy="5593072"/>
          </a:xfrm>
        </p:grpSpPr>
        <p:pic>
          <p:nvPicPr>
            <p:cNvPr id="148" name="Picture 1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1546" y="5194035"/>
              <a:ext cx="2458753" cy="546391"/>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8718" y="147354"/>
              <a:ext cx="5773098" cy="5046681"/>
            </a:xfrm>
            <a:prstGeom prst="rect">
              <a:avLst/>
            </a:prstGeom>
          </p:spPr>
        </p:pic>
      </p:grpSp>
      <p:grpSp>
        <p:nvGrpSpPr>
          <p:cNvPr id="11" name="Group 10"/>
          <p:cNvGrpSpPr/>
          <p:nvPr/>
        </p:nvGrpSpPr>
        <p:grpSpPr>
          <a:xfrm>
            <a:off x="1433931" y="918103"/>
            <a:ext cx="9723990" cy="6076422"/>
            <a:chOff x="-3206080" y="754061"/>
            <a:chExt cx="9723990" cy="6076422"/>
          </a:xfrm>
        </p:grpSpPr>
        <p:pic>
          <p:nvPicPr>
            <p:cNvPr id="151" name="Picture 1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077" y="6256082"/>
              <a:ext cx="2812173" cy="574401"/>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6080" y="754061"/>
              <a:ext cx="9723990" cy="5708183"/>
            </a:xfrm>
            <a:prstGeom prst="rect">
              <a:avLst/>
            </a:prstGeom>
          </p:spPr>
        </p:pic>
      </p:grpSp>
    </p:spTree>
    <p:extLst>
      <p:ext uri="{BB962C8B-B14F-4D97-AF65-F5344CB8AC3E}">
        <p14:creationId xmlns:p14="http://schemas.microsoft.com/office/powerpoint/2010/main" val="798673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9"/>
                                        </p:tgtEl>
                                      </p:cBhvr>
                                    </p:animEffect>
                                    <p:anim calcmode="lin" valueType="num">
                                      <p:cBhvr>
                                        <p:cTn id="36" dur="1000"/>
                                        <p:tgtEl>
                                          <p:spTgt spid="9"/>
                                        </p:tgtEl>
                                        <p:attrNameLst>
                                          <p:attrName>ppt_x</p:attrName>
                                        </p:attrNameLst>
                                      </p:cBhvr>
                                      <p:tavLst>
                                        <p:tav tm="0">
                                          <p:val>
                                            <p:strVal val="ppt_x"/>
                                          </p:val>
                                        </p:tav>
                                        <p:tav tm="100000">
                                          <p:val>
                                            <p:strVal val="ppt_x"/>
                                          </p:val>
                                        </p:tav>
                                      </p:tavLst>
                                    </p:anim>
                                    <p:anim calcmode="lin" valueType="num">
                                      <p:cBhvr>
                                        <p:cTn id="37" dur="1000"/>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5"/>
                                        </p:tgtEl>
                                      </p:cBhvr>
                                    </p:animEffect>
                                    <p:anim calcmode="lin" valueType="num">
                                      <p:cBhvr>
                                        <p:cTn id="48" dur="1000"/>
                                        <p:tgtEl>
                                          <p:spTgt spid="5"/>
                                        </p:tgtEl>
                                        <p:attrNameLst>
                                          <p:attrName>ppt_x</p:attrName>
                                        </p:attrNameLst>
                                      </p:cBhvr>
                                      <p:tavLst>
                                        <p:tav tm="0">
                                          <p:val>
                                            <p:strVal val="ppt_x"/>
                                          </p:val>
                                        </p:tav>
                                        <p:tav tm="100000">
                                          <p:val>
                                            <p:strVal val="ppt_x"/>
                                          </p:val>
                                        </p:tav>
                                      </p:tavLst>
                                    </p:anim>
                                    <p:anim calcmode="lin" valueType="num">
                                      <p:cBhvr>
                                        <p:cTn id="49" dur="1000"/>
                                        <p:tgtEl>
                                          <p:spTgt spid="5"/>
                                        </p:tgtEl>
                                        <p:attrNameLst>
                                          <p:attrName>ppt_y</p:attrName>
                                        </p:attrNameLst>
                                      </p:cBhvr>
                                      <p:tavLst>
                                        <p:tav tm="0">
                                          <p:val>
                                            <p:strVal val="ppt_y"/>
                                          </p:val>
                                        </p:tav>
                                        <p:tav tm="100000">
                                          <p:val>
                                            <p:strVal val="ppt_y+.1"/>
                                          </p:val>
                                        </p:tav>
                                      </p:tavLst>
                                    </p:anim>
                                    <p:set>
                                      <p:cBhvr>
                                        <p:cTn id="50" dur="1" fill="hold">
                                          <p:stCondLst>
                                            <p:cond delay="9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11"/>
                                        </p:tgtEl>
                                      </p:cBhvr>
                                    </p:animEffect>
                                    <p:anim calcmode="lin" valueType="num">
                                      <p:cBhvr>
                                        <p:cTn id="60" dur="1000"/>
                                        <p:tgtEl>
                                          <p:spTgt spid="11"/>
                                        </p:tgtEl>
                                        <p:attrNameLst>
                                          <p:attrName>ppt_x</p:attrName>
                                        </p:attrNameLst>
                                      </p:cBhvr>
                                      <p:tavLst>
                                        <p:tav tm="0">
                                          <p:val>
                                            <p:strVal val="ppt_x"/>
                                          </p:val>
                                        </p:tav>
                                        <p:tav tm="100000">
                                          <p:val>
                                            <p:strVal val="ppt_x"/>
                                          </p:val>
                                        </p:tav>
                                      </p:tavLst>
                                    </p:anim>
                                    <p:anim calcmode="lin" valueType="num">
                                      <p:cBhvr>
                                        <p:cTn id="61" dur="1000"/>
                                        <p:tgtEl>
                                          <p:spTgt spid="11"/>
                                        </p:tgtEl>
                                        <p:attrNameLst>
                                          <p:attrName>ppt_y</p:attrName>
                                        </p:attrNameLst>
                                      </p:cBhvr>
                                      <p:tavLst>
                                        <p:tav tm="0">
                                          <p:val>
                                            <p:strVal val="ppt_y"/>
                                          </p:val>
                                        </p:tav>
                                        <p:tav tm="100000">
                                          <p:val>
                                            <p:strVal val="ppt_y+.1"/>
                                          </p:val>
                                        </p:tav>
                                      </p:tavLst>
                                    </p:anim>
                                    <p:set>
                                      <p:cBhvr>
                                        <p:cTn id="6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Tree>
    <p:extLst>
      <p:ext uri="{BB962C8B-B14F-4D97-AF65-F5344CB8AC3E}">
        <p14:creationId xmlns:p14="http://schemas.microsoft.com/office/powerpoint/2010/main" val="371337808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t="2914" b="50127"/>
          <a:stretch/>
        </p:blipFill>
        <p:spPr>
          <a:xfrm flipH="1">
            <a:off x="584500" y="3159194"/>
            <a:ext cx="3704569" cy="169034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3584" t="14972" r="8133" b="23038"/>
          <a:stretch/>
        </p:blipFill>
        <p:spPr>
          <a:xfrm>
            <a:off x="4403509" y="3170852"/>
            <a:ext cx="3620868" cy="1690343"/>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17418" t="2019" b="43663"/>
          <a:stretch/>
        </p:blipFill>
        <p:spPr>
          <a:xfrm>
            <a:off x="8179286" y="3170851"/>
            <a:ext cx="3716272" cy="1702001"/>
          </a:xfrm>
          <a:prstGeom prst="rect">
            <a:avLst/>
          </a:prstGeom>
        </p:spPr>
      </p:pic>
      <p:sp>
        <p:nvSpPr>
          <p:cNvPr id="2" name="Title 1"/>
          <p:cNvSpPr>
            <a:spLocks noGrp="1"/>
          </p:cNvSpPr>
          <p:nvPr>
            <p:ph type="title"/>
          </p:nvPr>
        </p:nvSpPr>
        <p:spPr/>
        <p:txBody>
          <a:bodyPr/>
          <a:lstStyle/>
          <a:p>
            <a:r>
              <a:rPr lang="en-US" dirty="0" smtClean="0"/>
              <a:t>Privacy</a:t>
            </a:r>
            <a:endParaRPr lang="en-US" dirty="0"/>
          </a:p>
        </p:txBody>
      </p:sp>
      <p:sp>
        <p:nvSpPr>
          <p:cNvPr id="16" name="Rectangle 15"/>
          <p:cNvSpPr/>
          <p:nvPr/>
        </p:nvSpPr>
        <p:spPr bwMode="auto">
          <a:xfrm>
            <a:off x="581706" y="1244303"/>
            <a:ext cx="11313851" cy="1063749"/>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39" rIns="0" bIns="47539" numCol="1" rtlCol="0" anchor="ctr" anchorCtr="0" compatLnSpc="1">
            <a:prstTxWarp prst="textNoShape">
              <a:avLst/>
            </a:prstTxWarp>
          </a:bodyPr>
          <a:lstStyle/>
          <a:p>
            <a:pPr algn="ctr" defTabSz="950463" fontAlgn="base">
              <a:spcBef>
                <a:spcPct val="0"/>
              </a:spcBef>
              <a:spcAft>
                <a:spcPct val="0"/>
              </a:spcAft>
            </a:pPr>
            <a:r>
              <a:rPr lang="en-US" sz="2448" dirty="0">
                <a:solidFill>
                  <a:srgbClr val="FFFFFF"/>
                </a:solidFill>
                <a:latin typeface="Segoe UI Light"/>
              </a:rPr>
              <a:t>Privacy by design means that we do not use your information for anything </a:t>
            </a:r>
            <a:br>
              <a:rPr lang="en-US" sz="2448" dirty="0">
                <a:solidFill>
                  <a:srgbClr val="FFFFFF"/>
                </a:solidFill>
                <a:latin typeface="Segoe UI Light"/>
              </a:rPr>
            </a:br>
            <a:r>
              <a:rPr lang="en-US" sz="2448" dirty="0">
                <a:solidFill>
                  <a:srgbClr val="FFFFFF"/>
                </a:solidFill>
                <a:latin typeface="Segoe UI Light"/>
              </a:rPr>
              <a:t>other than providing you services</a:t>
            </a:r>
          </a:p>
        </p:txBody>
      </p:sp>
      <p:sp>
        <p:nvSpPr>
          <p:cNvPr id="24" name="Rectangle 23"/>
          <p:cNvSpPr/>
          <p:nvPr/>
        </p:nvSpPr>
        <p:spPr bwMode="auto">
          <a:xfrm>
            <a:off x="584500" y="2386213"/>
            <a:ext cx="3707761" cy="704134"/>
          </a:xfrm>
          <a:prstGeom prst="rect">
            <a:avLst/>
          </a:prstGeom>
          <a:solidFill>
            <a:schemeClr val="accent1"/>
          </a:solidFill>
        </p:spPr>
        <p:txBody>
          <a:bodyPr wrap="square" lIns="93209" tIns="46605" rIns="93209" bIns="45707" anchor="ctr">
            <a:noAutofit/>
          </a:bodyPr>
          <a:lstStyle/>
          <a:p>
            <a:pPr marL="237866" algn="ctr"/>
            <a:r>
              <a:rPr lang="en-US" sz="2448" dirty="0">
                <a:solidFill>
                  <a:srgbClr val="FFFFFF">
                    <a:alpha val="99000"/>
                  </a:srgbClr>
                </a:solidFill>
                <a:latin typeface="Segoe UI Light"/>
                <a:ea typeface="Segoe UI" panose="020B0502040204020203" pitchFamily="34" charset="0"/>
                <a:cs typeface="Segoe UI" panose="020B0502040204020203" pitchFamily="34" charset="0"/>
              </a:rPr>
              <a:t>No Advertising</a:t>
            </a:r>
          </a:p>
        </p:txBody>
      </p:sp>
      <p:sp>
        <p:nvSpPr>
          <p:cNvPr id="25" name="Rectangle 24"/>
          <p:cNvSpPr/>
          <p:nvPr/>
        </p:nvSpPr>
        <p:spPr bwMode="auto">
          <a:xfrm>
            <a:off x="4400315" y="2374561"/>
            <a:ext cx="3667724" cy="704134"/>
          </a:xfrm>
          <a:prstGeom prst="rect">
            <a:avLst/>
          </a:prstGeom>
          <a:solidFill>
            <a:schemeClr val="accent1"/>
          </a:solidFill>
        </p:spPr>
        <p:txBody>
          <a:bodyPr wrap="square" lIns="93209" tIns="46605" rIns="93209" bIns="45707" anchor="ctr">
            <a:noAutofit/>
          </a:bodyPr>
          <a:lstStyle/>
          <a:p>
            <a:pPr algn="ctr"/>
            <a:r>
              <a:rPr lang="en-US" sz="2448" dirty="0">
                <a:solidFill>
                  <a:srgbClr val="FFFFFF">
                    <a:alpha val="99000"/>
                  </a:srgbClr>
                </a:solidFill>
                <a:latin typeface="Segoe UI Light"/>
                <a:ea typeface="Segoe UI" panose="020B0502040204020203" pitchFamily="34" charset="0"/>
                <a:cs typeface="Segoe UI" panose="020B0502040204020203" pitchFamily="34" charset="0"/>
              </a:rPr>
              <a:t>Transparency</a:t>
            </a:r>
          </a:p>
        </p:txBody>
      </p:sp>
      <p:sp>
        <p:nvSpPr>
          <p:cNvPr id="26" name="Rectangle 25"/>
          <p:cNvSpPr/>
          <p:nvPr/>
        </p:nvSpPr>
        <p:spPr bwMode="auto">
          <a:xfrm>
            <a:off x="8179287" y="2374561"/>
            <a:ext cx="3716272" cy="704134"/>
          </a:xfrm>
          <a:prstGeom prst="rect">
            <a:avLst/>
          </a:prstGeom>
          <a:solidFill>
            <a:schemeClr val="accent1"/>
          </a:solidFill>
        </p:spPr>
        <p:txBody>
          <a:bodyPr wrap="square" lIns="93209" tIns="46605" rIns="93209" bIns="45707" anchor="ctr">
            <a:noAutofit/>
          </a:bodyPr>
          <a:lstStyle/>
          <a:p>
            <a:pPr algn="ctr"/>
            <a:r>
              <a:rPr lang="en-US" sz="2448" dirty="0">
                <a:solidFill>
                  <a:srgbClr val="FFFFFF">
                    <a:alpha val="99000"/>
                  </a:srgbClr>
                </a:solidFill>
                <a:latin typeface="Segoe UI Light"/>
                <a:ea typeface="Segoe UI" panose="020B0502040204020203" pitchFamily="34" charset="0"/>
                <a:cs typeface="Segoe UI" panose="020B0502040204020203" pitchFamily="34" charset="0"/>
              </a:rPr>
              <a:t>Privacy controls</a:t>
            </a:r>
          </a:p>
        </p:txBody>
      </p:sp>
      <p:sp>
        <p:nvSpPr>
          <p:cNvPr id="30" name="Rectangle 29"/>
          <p:cNvSpPr/>
          <p:nvPr>
            <p:custDataLst>
              <p:tags r:id="rId1"/>
            </p:custDataLst>
          </p:nvPr>
        </p:nvSpPr>
        <p:spPr>
          <a:xfrm>
            <a:off x="584501" y="4869320"/>
            <a:ext cx="3715671" cy="1399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09" tIns="46605" rIns="93209" bIns="46605" numCol="1" spcCol="0" rtlCol="0" fromWordArt="0" anchor="t" anchorCtr="0" forceAA="0" compatLnSpc="1">
            <a:prstTxWarp prst="textNoShape">
              <a:avLst/>
            </a:prstTxWarp>
            <a:noAutofit/>
          </a:bodyPr>
          <a:lstStyle/>
          <a:p>
            <a:pPr marL="113269"/>
            <a:r>
              <a:rPr lang="en-US" sz="1326" dirty="0">
                <a:solidFill>
                  <a:srgbClr val="212F61"/>
                </a:solidFill>
              </a:rPr>
              <a:t>No advertising products out </a:t>
            </a:r>
            <a:br>
              <a:rPr lang="en-US" sz="1326" dirty="0">
                <a:solidFill>
                  <a:srgbClr val="212F61"/>
                </a:solidFill>
              </a:rPr>
            </a:br>
            <a:r>
              <a:rPr lang="en-US" sz="1326" dirty="0">
                <a:solidFill>
                  <a:srgbClr val="212F61"/>
                </a:solidFill>
              </a:rPr>
              <a:t>of Customer Data </a:t>
            </a:r>
          </a:p>
          <a:p>
            <a:pPr marL="113269">
              <a:spcBef>
                <a:spcPts val="612"/>
              </a:spcBef>
            </a:pPr>
            <a:r>
              <a:rPr lang="en-US" sz="1326" dirty="0">
                <a:solidFill>
                  <a:srgbClr val="212F61"/>
                </a:solidFill>
              </a:rPr>
              <a:t>No scanning of email or documents to build analytics or mine data</a:t>
            </a:r>
          </a:p>
        </p:txBody>
      </p:sp>
      <p:sp>
        <p:nvSpPr>
          <p:cNvPr id="31" name="Rectangle 30"/>
          <p:cNvSpPr/>
          <p:nvPr>
            <p:custDataLst>
              <p:tags r:id="rId2"/>
            </p:custDataLst>
          </p:nvPr>
        </p:nvSpPr>
        <p:spPr>
          <a:xfrm>
            <a:off x="8179285" y="4869321"/>
            <a:ext cx="3716272" cy="13999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09" tIns="46605" rIns="93209" bIns="46605" numCol="1" spcCol="0" rtlCol="0" fromWordArt="0" anchor="t" anchorCtr="0" forceAA="0" compatLnSpc="1">
            <a:prstTxWarp prst="textNoShape">
              <a:avLst/>
            </a:prstTxWarp>
            <a:noAutofit/>
          </a:bodyPr>
          <a:lstStyle/>
          <a:p>
            <a:pPr marL="113268" lvl="1">
              <a:spcAft>
                <a:spcPts val="306"/>
              </a:spcAft>
            </a:pPr>
            <a:r>
              <a:rPr lang="en-US" sz="1326" dirty="0">
                <a:solidFill>
                  <a:srgbClr val="212F61"/>
                </a:solidFill>
              </a:rPr>
              <a:t>Various customer controls at admin and user level to enable or regulate sharing</a:t>
            </a:r>
          </a:p>
          <a:p>
            <a:pPr marL="113268" lvl="1">
              <a:spcBef>
                <a:spcPts val="612"/>
              </a:spcBef>
              <a:spcAft>
                <a:spcPts val="306"/>
              </a:spcAft>
            </a:pPr>
            <a:r>
              <a:rPr lang="en-US" sz="1326" dirty="0">
                <a:solidFill>
                  <a:srgbClr val="212F61"/>
                </a:solidFill>
              </a:rPr>
              <a:t>If the customer decides to leave the service, they get to take to take their data and delete it in the service</a:t>
            </a:r>
          </a:p>
        </p:txBody>
      </p:sp>
      <p:sp>
        <p:nvSpPr>
          <p:cNvPr id="32" name="Rectangle 31"/>
          <p:cNvSpPr/>
          <p:nvPr>
            <p:custDataLst>
              <p:tags r:id="rId3"/>
            </p:custDataLst>
          </p:nvPr>
        </p:nvSpPr>
        <p:spPr>
          <a:xfrm>
            <a:off x="4403509" y="4869321"/>
            <a:ext cx="3664530" cy="13999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09" tIns="46605" rIns="93209" bIns="46605" numCol="1" spcCol="0" rtlCol="0" fromWordArt="0" anchor="t" anchorCtr="0" forceAA="0" compatLnSpc="1">
            <a:prstTxWarp prst="textNoShape">
              <a:avLst/>
            </a:prstTxWarp>
            <a:noAutofit/>
          </a:bodyPr>
          <a:lstStyle/>
          <a:p>
            <a:pPr marL="113268">
              <a:spcAft>
                <a:spcPts val="306"/>
              </a:spcAft>
            </a:pPr>
            <a:r>
              <a:rPr lang="en-US" sz="1326" dirty="0">
                <a:solidFill>
                  <a:srgbClr val="212F61"/>
                </a:solidFill>
              </a:rPr>
              <a:t>Access to information about geographical location of data, who has access and when</a:t>
            </a:r>
          </a:p>
          <a:p>
            <a:pPr marL="113268">
              <a:spcBef>
                <a:spcPts val="612"/>
              </a:spcBef>
            </a:pPr>
            <a:r>
              <a:rPr lang="en-US" sz="1326" dirty="0">
                <a:solidFill>
                  <a:srgbClr val="212F61"/>
                </a:solidFill>
              </a:rPr>
              <a:t>Notification to customers about changes in security, privacy and audit information</a:t>
            </a:r>
          </a:p>
        </p:txBody>
      </p:sp>
    </p:spTree>
    <p:extLst>
      <p:ext uri="{BB962C8B-B14F-4D97-AF65-F5344CB8AC3E}">
        <p14:creationId xmlns:p14="http://schemas.microsoft.com/office/powerpoint/2010/main" val="2877755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151606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Bef>
                <a:spcPts val="1800"/>
              </a:spcBef>
              <a:defRPr/>
            </a:pPr>
            <a:r>
              <a:rPr sz="4400" dirty="0" smtClean="0">
                <a:solidFill>
                  <a:srgbClr val="212F61"/>
                </a:solidFill>
              </a:rPr>
              <a:t>Continuous Compliance in Office 365</a:t>
            </a:r>
            <a:endParaRPr sz="2000" dirty="0" smtClean="0">
              <a:solidFill>
                <a:srgbClr val="212F61"/>
              </a:solidFill>
            </a:endParaRPr>
          </a:p>
        </p:txBody>
      </p:sp>
      <p:sp>
        <p:nvSpPr>
          <p:cNvPr id="4" name="Rectangle 3"/>
          <p:cNvSpPr/>
          <p:nvPr/>
        </p:nvSpPr>
        <p:spPr bwMode="auto">
          <a:xfrm>
            <a:off x="519112" y="1973262"/>
            <a:ext cx="5310187" cy="3405756"/>
          </a:xfrm>
          <a:prstGeom prst="rect">
            <a:avLst/>
          </a:prstGeom>
          <a:solidFill>
            <a:schemeClr val="tx1">
              <a:lumMod val="75000"/>
            </a:schemeClr>
          </a:solidFill>
        </p:spPr>
        <p:txBody>
          <a:bodyPr wrap="square" lIns="457200" tIns="228600" rIns="457200" bIns="274320" anchor="t" anchorCtr="0">
            <a:noAutofit/>
          </a:bodyPr>
          <a:lstStyle/>
          <a:p>
            <a:pPr algn="ctr" defTabSz="914363">
              <a:defRPr/>
            </a:pPr>
            <a:r>
              <a:rPr lang="en-US" sz="2400" kern="0" dirty="0" smtClean="0">
                <a:solidFill>
                  <a:srgbClr val="FFFFFF"/>
                </a:solidFill>
                <a:latin typeface="Segoe UI Light"/>
                <a:ea typeface="Segoe UI" panose="020B0502040204020203" pitchFamily="34" charset="0"/>
                <a:cs typeface="Segoe UI" panose="020B0502040204020203" pitchFamily="34" charset="0"/>
              </a:rPr>
              <a:t>Built-in capabilities for </a:t>
            </a:r>
            <a:br>
              <a:rPr lang="en-US" sz="2400" kern="0" dirty="0" smtClean="0">
                <a:solidFill>
                  <a:srgbClr val="FFFFFF"/>
                </a:solidFill>
                <a:latin typeface="Segoe UI Light"/>
                <a:ea typeface="Segoe UI" panose="020B0502040204020203" pitchFamily="34" charset="0"/>
                <a:cs typeface="Segoe UI" panose="020B0502040204020203" pitchFamily="34" charset="0"/>
              </a:rPr>
            </a:br>
            <a:r>
              <a:rPr lang="en-US" sz="2400" kern="0" dirty="0" smtClean="0">
                <a:solidFill>
                  <a:srgbClr val="FFFFFF"/>
                </a:solidFill>
                <a:latin typeface="Segoe UI Light"/>
                <a:ea typeface="Segoe UI" panose="020B0502040204020203" pitchFamily="34" charset="0"/>
                <a:cs typeface="Segoe UI" panose="020B0502040204020203" pitchFamily="34" charset="0"/>
              </a:rPr>
              <a:t>compliance with standards</a:t>
            </a:r>
          </a:p>
          <a:p>
            <a:pPr marL="111059" defTabSz="914363">
              <a:spcBef>
                <a:spcPts val="3600"/>
              </a:spcBef>
              <a:defRPr/>
            </a:pPr>
            <a:r>
              <a:rPr lang="en-US" sz="1400" kern="0" dirty="0" smtClean="0">
                <a:solidFill>
                  <a:srgbClr val="FFFFFF"/>
                </a:solidFill>
              </a:rPr>
              <a:t>Enable customers to meet global compliance standards in ISO 27001, EUMC, HIPAA, FISMA</a:t>
            </a:r>
          </a:p>
          <a:p>
            <a:pPr marL="111059" defTabSz="914363">
              <a:spcBef>
                <a:spcPts val="1200"/>
              </a:spcBef>
              <a:defRPr/>
            </a:pPr>
            <a:r>
              <a:rPr lang="en-US" sz="1400" kern="0" dirty="0" smtClean="0">
                <a:solidFill>
                  <a:srgbClr val="FFFFFF"/>
                </a:solidFill>
              </a:rPr>
              <a:t>Contractually commit to privacy, security and handling of customer data through Data Processing Agreements</a:t>
            </a:r>
          </a:p>
        </p:txBody>
      </p:sp>
      <p:sp>
        <p:nvSpPr>
          <p:cNvPr id="5" name="Rectangle 4"/>
          <p:cNvSpPr/>
          <p:nvPr/>
        </p:nvSpPr>
        <p:spPr bwMode="auto">
          <a:xfrm>
            <a:off x="6343649" y="1973262"/>
            <a:ext cx="5324475" cy="3405755"/>
          </a:xfrm>
          <a:prstGeom prst="rect">
            <a:avLst/>
          </a:prstGeom>
          <a:solidFill>
            <a:schemeClr val="tx1">
              <a:lumMod val="75000"/>
            </a:schemeClr>
          </a:solidFill>
        </p:spPr>
        <p:txBody>
          <a:bodyPr wrap="square" lIns="457200" tIns="228600" rIns="457200" bIns="274320" anchor="t" anchorCtr="0">
            <a:noAutofit/>
          </a:bodyPr>
          <a:lstStyle/>
          <a:p>
            <a:pPr algn="ctr" defTabSz="914363">
              <a:defRPr/>
            </a:pPr>
            <a:r>
              <a:rPr lang="en-US" sz="2400" kern="0" dirty="0" smtClean="0">
                <a:solidFill>
                  <a:srgbClr val="FFFFFF"/>
                </a:solidFill>
                <a:latin typeface="Segoe UI Light"/>
                <a:ea typeface="Segoe UI" panose="020B0502040204020203" pitchFamily="34" charset="0"/>
                <a:cs typeface="Segoe UI" panose="020B0502040204020203" pitchFamily="34" charset="0"/>
              </a:rPr>
              <a:t>Customer controls for compliance with internal policies</a:t>
            </a:r>
          </a:p>
          <a:p>
            <a:pPr defTabSz="914132">
              <a:spcBef>
                <a:spcPts val="3600"/>
              </a:spcBef>
              <a:spcAft>
                <a:spcPts val="1200"/>
              </a:spcAft>
              <a:defRPr/>
            </a:pPr>
            <a:r>
              <a:rPr lang="en-US" sz="1400" kern="0" dirty="0" smtClean="0">
                <a:solidFill>
                  <a:srgbClr val="FFFFFF"/>
                </a:solidFill>
              </a:rPr>
              <a:t>Admin Controls like Data Loss Prevention, Archiving, E-Discovery to enable organizational compliance</a:t>
            </a:r>
          </a:p>
          <a:p>
            <a:pPr algn="ctr" defTabSz="914363">
              <a:defRPr/>
            </a:pPr>
            <a:endParaRPr lang="en-US" sz="2400" kern="0" dirty="0" smtClean="0">
              <a:solidFill>
                <a:srgbClr val="FFFFFF"/>
              </a:solidFill>
              <a:latin typeface="Segoe UI Light"/>
              <a:ea typeface="Segoe UI" panose="020B0502040204020203" pitchFamily="34" charset="0"/>
              <a:cs typeface="Segoe UI" panose="020B0502040204020203" pitchFamily="34" charset="0"/>
            </a:endParaRPr>
          </a:p>
        </p:txBody>
      </p:sp>
      <p:cxnSp>
        <p:nvCxnSpPr>
          <p:cNvPr id="6" name="Straight Connector 5"/>
          <p:cNvCxnSpPr/>
          <p:nvPr/>
        </p:nvCxnSpPr>
        <p:spPr>
          <a:xfrm>
            <a:off x="549591" y="3127308"/>
            <a:ext cx="5211446" cy="0"/>
          </a:xfrm>
          <a:prstGeom prst="line">
            <a:avLst/>
          </a:prstGeom>
          <a:noFill/>
          <a:ln w="38100" cap="flat" cmpd="sng" algn="ctr">
            <a:solidFill>
              <a:srgbClr val="FFFFFF"/>
            </a:solidFill>
            <a:prstDash val="solid"/>
            <a:headEnd type="none"/>
            <a:tailEnd type="none"/>
          </a:ln>
          <a:effectLst/>
        </p:spPr>
      </p:cxnSp>
      <p:cxnSp>
        <p:nvCxnSpPr>
          <p:cNvPr id="7" name="Straight Connector 6"/>
          <p:cNvCxnSpPr/>
          <p:nvPr/>
        </p:nvCxnSpPr>
        <p:spPr>
          <a:xfrm>
            <a:off x="6416991" y="3127308"/>
            <a:ext cx="5211446" cy="0"/>
          </a:xfrm>
          <a:prstGeom prst="line">
            <a:avLst/>
          </a:prstGeom>
          <a:noFill/>
          <a:ln w="38100" cap="flat" cmpd="sng" algn="ctr">
            <a:solidFill>
              <a:srgbClr val="FFFFFF"/>
            </a:solidFill>
            <a:prstDash val="solid"/>
            <a:headEnd type="none"/>
            <a:tailEnd type="none"/>
          </a:ln>
          <a:effectLst/>
        </p:spPr>
      </p:cxnSp>
    </p:spTree>
    <p:extLst>
      <p:ext uri="{BB962C8B-B14F-4D97-AF65-F5344CB8AC3E}">
        <p14:creationId xmlns:p14="http://schemas.microsoft.com/office/powerpoint/2010/main" val="388527256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72" y="221981"/>
            <a:ext cx="11884782" cy="917206"/>
          </a:xfrm>
        </p:spPr>
        <p:txBody>
          <a:bodyPr/>
          <a:lstStyle/>
          <a:p>
            <a:r>
              <a:rPr lang="en-US" dirty="0" smtClean="0"/>
              <a:t>On government snooping…</a:t>
            </a:r>
            <a:endParaRPr lang="en-US" dirty="0"/>
          </a:p>
        </p:txBody>
      </p:sp>
      <p:sp>
        <p:nvSpPr>
          <p:cNvPr id="3" name="Text Placeholder 2"/>
          <p:cNvSpPr>
            <a:spLocks noGrp="1"/>
          </p:cNvSpPr>
          <p:nvPr>
            <p:ph type="body" sz="quarter" idx="10"/>
          </p:nvPr>
        </p:nvSpPr>
        <p:spPr>
          <a:xfrm>
            <a:off x="426819" y="1212181"/>
            <a:ext cx="11179744" cy="4863871"/>
          </a:xfrm>
        </p:spPr>
        <p:txBody>
          <a:bodyPr/>
          <a:lstStyle/>
          <a:p>
            <a:pPr marL="0" indent="0">
              <a:lnSpc>
                <a:spcPct val="150000"/>
              </a:lnSpc>
              <a:buNone/>
            </a:pPr>
            <a:r>
              <a:rPr lang="en-US" dirty="0" smtClean="0">
                <a:solidFill>
                  <a:srgbClr val="007233"/>
                </a:solidFill>
              </a:rPr>
              <a:t>To </a:t>
            </a:r>
            <a:r>
              <a:rPr lang="en-US" dirty="0">
                <a:solidFill>
                  <a:srgbClr val="007233"/>
                </a:solidFill>
              </a:rPr>
              <a:t>be clear, here’s what we do, and what we don’t do:</a:t>
            </a:r>
          </a:p>
          <a:p>
            <a:pPr>
              <a:lnSpc>
                <a:spcPct val="150000"/>
              </a:lnSpc>
            </a:pPr>
            <a:r>
              <a:rPr lang="en-US" sz="2399" dirty="0">
                <a:solidFill>
                  <a:srgbClr val="007233"/>
                </a:solidFill>
              </a:rPr>
              <a:t>We don’t provide any government with direct, unfettered access to your data.</a:t>
            </a:r>
          </a:p>
          <a:p>
            <a:pPr>
              <a:lnSpc>
                <a:spcPct val="150000"/>
              </a:lnSpc>
            </a:pPr>
            <a:r>
              <a:rPr lang="en-US" sz="2399" dirty="0">
                <a:solidFill>
                  <a:srgbClr val="007233"/>
                </a:solidFill>
              </a:rPr>
              <a:t>We don’t assist any government’s efforts to break our encryption or provide any government with encryption keys.</a:t>
            </a:r>
          </a:p>
          <a:p>
            <a:pPr>
              <a:lnSpc>
                <a:spcPct val="150000"/>
              </a:lnSpc>
            </a:pPr>
            <a:r>
              <a:rPr lang="en-US" sz="2399" dirty="0">
                <a:solidFill>
                  <a:srgbClr val="007233"/>
                </a:solidFill>
              </a:rPr>
              <a:t>We don’t engineer back doors into our products and we take steps to ensure governments can independently verify this.</a:t>
            </a:r>
          </a:p>
          <a:p>
            <a:pPr>
              <a:lnSpc>
                <a:spcPct val="150000"/>
              </a:lnSpc>
            </a:pPr>
            <a:r>
              <a:rPr lang="en-US" sz="2399" dirty="0">
                <a:solidFill>
                  <a:srgbClr val="007233"/>
                </a:solidFill>
              </a:rPr>
              <a:t>If as reports suggest there is a bigger surveillance program we aren’t involved</a:t>
            </a:r>
          </a:p>
        </p:txBody>
      </p:sp>
    </p:spTree>
    <p:extLst>
      <p:ext uri="{BB962C8B-B14F-4D97-AF65-F5344CB8AC3E}">
        <p14:creationId xmlns:p14="http://schemas.microsoft.com/office/powerpoint/2010/main" val="259649172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39" y="441515"/>
            <a:ext cx="11884782" cy="917206"/>
          </a:xfrm>
        </p:spPr>
        <p:txBody>
          <a:bodyPr>
            <a:noAutofit/>
          </a:bodyPr>
          <a:lstStyle/>
          <a:p>
            <a:r>
              <a:rPr lang="en-US" sz="4898" dirty="0">
                <a:latin typeface="Segoe UI Light" panose="020B0502040204020203" pitchFamily="34" charset="0"/>
                <a:cs typeface="Segoe UI Light" panose="020B0502040204020203" pitchFamily="34" charset="0"/>
              </a:rPr>
              <a:t>Response to data requests</a:t>
            </a:r>
          </a:p>
        </p:txBody>
      </p:sp>
      <p:sp>
        <p:nvSpPr>
          <p:cNvPr id="3" name="Content Placeholder 2"/>
          <p:cNvSpPr>
            <a:spLocks noGrp="1"/>
          </p:cNvSpPr>
          <p:nvPr>
            <p:ph type="body" sz="quarter" idx="11"/>
          </p:nvPr>
        </p:nvSpPr>
        <p:spPr>
          <a:xfrm>
            <a:off x="595479" y="1509472"/>
            <a:ext cx="10892215" cy="2058197"/>
          </a:xfrm>
        </p:spPr>
        <p:txBody>
          <a:bodyPr>
            <a:noAutofit/>
          </a:bodyPr>
          <a:lstStyle/>
          <a:p>
            <a:pPr>
              <a:lnSpc>
                <a:spcPct val="100000"/>
              </a:lnSpc>
              <a:spcBef>
                <a:spcPts val="1224"/>
              </a:spcBef>
              <a:spcAft>
                <a:spcPts val="1020"/>
              </a:spcAft>
            </a:pPr>
            <a:r>
              <a:rPr lang="en-US" sz="2447" dirty="0">
                <a:solidFill>
                  <a:schemeClr val="tx1"/>
                </a:solidFill>
              </a:rPr>
              <a:t>If we receive a government demand for any enterprise customer’s data:  </a:t>
            </a:r>
          </a:p>
          <a:p>
            <a:pPr marL="349585" indent="-349585">
              <a:lnSpc>
                <a:spcPct val="100000"/>
              </a:lnSpc>
              <a:spcBef>
                <a:spcPts val="1224"/>
              </a:spcBef>
              <a:buFont typeface="Arial" panose="020B0604020202020204" pitchFamily="34" charset="0"/>
              <a:buChar char="•"/>
            </a:pPr>
            <a:r>
              <a:rPr lang="en-US" sz="2447" dirty="0">
                <a:solidFill>
                  <a:schemeClr val="tx1"/>
                </a:solidFill>
              </a:rPr>
              <a:t>We will only disclose customer data when legally required, and only after attempting to redirect the request to the customer.   </a:t>
            </a:r>
          </a:p>
          <a:p>
            <a:pPr marL="349585" indent="-349585">
              <a:lnSpc>
                <a:spcPct val="100000"/>
              </a:lnSpc>
              <a:spcBef>
                <a:spcPts val="1224"/>
              </a:spcBef>
              <a:buFont typeface="Arial" panose="020B0604020202020204" pitchFamily="34" charset="0"/>
              <a:buChar char="•"/>
            </a:pPr>
            <a:r>
              <a:rPr lang="en-US" sz="2447" dirty="0">
                <a:solidFill>
                  <a:schemeClr val="tx1"/>
                </a:solidFill>
              </a:rPr>
              <a:t>We will notify the customer and provide a copy of the demand unless legally prohibited from doing so.</a:t>
            </a:r>
          </a:p>
          <a:p>
            <a:pPr marL="349585" indent="-349585">
              <a:lnSpc>
                <a:spcPct val="100000"/>
              </a:lnSpc>
              <a:spcBef>
                <a:spcPts val="1224"/>
              </a:spcBef>
              <a:buFont typeface="Arial" panose="020B0604020202020204" pitchFamily="34" charset="0"/>
              <a:buChar char="•"/>
            </a:pPr>
            <a:r>
              <a:rPr lang="en-US" sz="2447" dirty="0">
                <a:solidFill>
                  <a:schemeClr val="tx1"/>
                </a:solidFill>
              </a:rPr>
              <a:t>We will resist government demands that are invalid. </a:t>
            </a:r>
          </a:p>
          <a:p>
            <a:pPr marL="349585" indent="-349585">
              <a:spcBef>
                <a:spcPts val="1224"/>
              </a:spcBef>
              <a:buFont typeface="Arial" panose="020B0604020202020204" pitchFamily="34" charset="0"/>
              <a:buChar char="•"/>
            </a:pPr>
            <a:endParaRPr lang="en-US" sz="2447" dirty="0">
              <a:solidFill>
                <a:schemeClr val="tx1"/>
              </a:solidFill>
            </a:endParaRPr>
          </a:p>
          <a:p>
            <a:pPr>
              <a:spcBef>
                <a:spcPts val="1224"/>
              </a:spcBef>
            </a:pPr>
            <a:r>
              <a:rPr lang="en-US" sz="2447" dirty="0">
                <a:solidFill>
                  <a:schemeClr val="tx1"/>
                </a:solidFill>
              </a:rPr>
              <a:t>We back up these commitments in our contracts, and will go to court if necessary when government orders seeking customer data do not comply with applicable laws. </a:t>
            </a:r>
          </a:p>
          <a:p>
            <a:r>
              <a:rPr lang="en-US" sz="2447" dirty="0">
                <a:solidFill>
                  <a:schemeClr val="tx1"/>
                </a:solidFill>
              </a:rPr>
              <a:t> </a:t>
            </a:r>
          </a:p>
          <a:p>
            <a:pPr marL="466114" indent="-466114">
              <a:lnSpc>
                <a:spcPct val="100000"/>
              </a:lnSpc>
              <a:spcAft>
                <a:spcPts val="1020"/>
              </a:spcAft>
              <a:buFont typeface="Arial" panose="020B0604020202020204" pitchFamily="34" charset="0"/>
              <a:buChar char="•"/>
            </a:pPr>
            <a:endParaRPr lang="en-US" sz="2447" dirty="0">
              <a:solidFill>
                <a:schemeClr val="tx1"/>
              </a:solidFill>
            </a:endParaRPr>
          </a:p>
        </p:txBody>
      </p:sp>
    </p:spTree>
    <p:extLst>
      <p:ext uri="{BB962C8B-B14F-4D97-AF65-F5344CB8AC3E}">
        <p14:creationId xmlns:p14="http://schemas.microsoft.com/office/powerpoint/2010/main" val="74668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47796803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385" dirty="0" smtClean="0">
                <a:solidFill>
                  <a:schemeClr val="tx1"/>
                </a:solidFill>
              </a:rPr>
              <a:t>Resources</a:t>
            </a:r>
            <a:endParaRPr lang="en-US" sz="4793" dirty="0">
              <a:solidFill>
                <a:schemeClr val="tx1"/>
              </a:solidFill>
            </a:endParaRPr>
          </a:p>
        </p:txBody>
      </p:sp>
      <p:cxnSp>
        <p:nvCxnSpPr>
          <p:cNvPr id="25" name="Straight Arrow Connector 24"/>
          <p:cNvCxnSpPr/>
          <p:nvPr/>
        </p:nvCxnSpPr>
        <p:spPr>
          <a:xfrm flipH="1">
            <a:off x="4836500" y="1627897"/>
            <a:ext cx="2010062" cy="0"/>
          </a:xfrm>
          <a:prstGeom prst="straightConnector1">
            <a:avLst/>
          </a:prstGeom>
          <a:ln>
            <a:solidFill>
              <a:srgbClr val="FFFF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876322" y="3266896"/>
            <a:ext cx="1005032" cy="0"/>
          </a:xfrm>
          <a:prstGeom prst="straightConnector1">
            <a:avLst/>
          </a:prstGeom>
          <a:ln>
            <a:solidFill>
              <a:srgbClr val="FFFF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435412" y="5551976"/>
            <a:ext cx="456832" cy="0"/>
          </a:xfrm>
          <a:prstGeom prst="straightConnector1">
            <a:avLst/>
          </a:prstGeom>
          <a:ln>
            <a:solidFill>
              <a:srgbClr val="FFFFC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7379105" y="1485603"/>
            <a:ext cx="4960188" cy="5029145"/>
          </a:xfrm>
          <a:prstGeom prst="rect">
            <a:avLst/>
          </a:prstGeom>
          <a:solidFill>
            <a:schemeClr val="accent4">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endParaRPr lang="en-US" sz="1999" dirty="0">
              <a:gradFill>
                <a:gsLst>
                  <a:gs pos="0">
                    <a:srgbClr val="FFFFFF"/>
                  </a:gs>
                  <a:gs pos="100000">
                    <a:srgbClr val="FFFFFF"/>
                  </a:gs>
                </a:gsLst>
                <a:lin ang="5400000" scaled="0"/>
              </a:gradFill>
            </a:endParaRPr>
          </a:p>
        </p:txBody>
      </p:sp>
      <p:sp>
        <p:nvSpPr>
          <p:cNvPr id="10" name="Rectangle 9"/>
          <p:cNvSpPr/>
          <p:nvPr/>
        </p:nvSpPr>
        <p:spPr>
          <a:xfrm>
            <a:off x="7381002" y="1485604"/>
            <a:ext cx="5078594" cy="4746237"/>
          </a:xfrm>
          <a:prstGeom prst="rect">
            <a:avLst/>
          </a:prstGeom>
        </p:spPr>
        <p:txBody>
          <a:bodyPr wrap="square" lIns="91377" tIns="45689" rIns="91377" bIns="45689">
            <a:spAutoFit/>
          </a:bodyPr>
          <a:lstStyle/>
          <a:p>
            <a:pPr>
              <a:lnSpc>
                <a:spcPct val="90000"/>
              </a:lnSpc>
              <a:spcBef>
                <a:spcPts val="612"/>
              </a:spcBef>
            </a:pPr>
            <a:r>
              <a:rPr lang="en-US" sz="1632" dirty="0" smtClean="0">
                <a:solidFill>
                  <a:srgbClr val="FFFFFF"/>
                </a:solidFill>
              </a:rPr>
              <a:t>Office </a:t>
            </a:r>
            <a:r>
              <a:rPr lang="en-US" sz="1632" dirty="0">
                <a:solidFill>
                  <a:srgbClr val="FFFFFF"/>
                </a:solidFill>
              </a:rPr>
              <a:t>365 Trust Center </a:t>
            </a:r>
            <a:r>
              <a:rPr lang="en-US" sz="1428" dirty="0">
                <a:solidFill>
                  <a:srgbClr val="FFFFFF"/>
                </a:solidFill>
                <a:hlinkClick r:id="rId3"/>
              </a:rPr>
              <a:t>http://trust.office365.com</a:t>
            </a:r>
            <a:endParaRPr lang="en-US" sz="1632" dirty="0">
              <a:solidFill>
                <a:srgbClr val="FFFFFF"/>
              </a:solidFill>
            </a:endParaRPr>
          </a:p>
          <a:p>
            <a:pPr>
              <a:lnSpc>
                <a:spcPct val="90000"/>
              </a:lnSpc>
              <a:spcBef>
                <a:spcPts val="612"/>
              </a:spcBef>
            </a:pPr>
            <a:r>
              <a:rPr lang="en-US" sz="1632" dirty="0">
                <a:solidFill>
                  <a:srgbClr val="FFFFFF"/>
                </a:solidFill>
              </a:rPr>
              <a:t>Office 365  Blog </a:t>
            </a:r>
            <a:r>
              <a:rPr lang="en-US" sz="1428" dirty="0">
                <a:solidFill>
                  <a:srgbClr val="FFFFFF"/>
                </a:solidFill>
                <a:hlinkClick r:id="rId4"/>
              </a:rPr>
              <a:t>http://blogs.office.com</a:t>
            </a:r>
            <a:r>
              <a:rPr lang="en-US" sz="1428" dirty="0" smtClean="0">
                <a:solidFill>
                  <a:srgbClr val="FFFFFF"/>
                </a:solidFill>
                <a:hlinkClick r:id="rId4"/>
              </a:rPr>
              <a:t>/</a:t>
            </a:r>
            <a:endParaRPr lang="en-US" sz="1428" dirty="0" smtClean="0">
              <a:solidFill>
                <a:srgbClr val="FFFFFF"/>
              </a:solidFill>
            </a:endParaRPr>
          </a:p>
          <a:p>
            <a:pPr>
              <a:lnSpc>
                <a:spcPct val="90000"/>
              </a:lnSpc>
              <a:spcBef>
                <a:spcPts val="306"/>
              </a:spcBef>
            </a:pPr>
            <a:endParaRPr lang="en-US" sz="1835" b="1" dirty="0" smtClean="0">
              <a:solidFill>
                <a:srgbClr val="212F61"/>
              </a:solidFill>
            </a:endParaRPr>
          </a:p>
          <a:p>
            <a:pPr marL="171450" indent="-171450" defTabSz="914400" eaLnBrk="0" fontAlgn="base" hangingPunct="0">
              <a:spcBef>
                <a:spcPct val="0"/>
              </a:spcBef>
              <a:spcAft>
                <a:spcPct val="0"/>
              </a:spcAft>
              <a:buClr>
                <a:srgbClr val="FFFFFF"/>
              </a:buClr>
              <a:buFont typeface="Arial" panose="020B0604020202020204" pitchFamily="34" charset="0"/>
              <a:buChar char="•"/>
            </a:pPr>
            <a:r>
              <a:rPr lang="en-US" altLang="en-US" sz="1200" dirty="0">
                <a:solidFill>
                  <a:srgbClr val="0000FF"/>
                </a:solidFill>
                <a:cs typeface="Segoe UI" panose="020B0502040204020203" pitchFamily="34" charset="0"/>
                <a:hlinkClick r:id="rId5"/>
              </a:rPr>
              <a:t>Enabling transparency and control</a:t>
            </a:r>
            <a:endParaRPr lang="en-US" altLang="en-US" sz="1050" dirty="0">
              <a:solidFill>
                <a:srgbClr val="212F61"/>
              </a:solidFill>
            </a:endParaRPr>
          </a:p>
          <a:p>
            <a:pPr marL="171450" indent="-171450" defTabSz="914400" eaLnBrk="0" fontAlgn="base" hangingPunct="0">
              <a:spcBef>
                <a:spcPct val="0"/>
              </a:spcBef>
              <a:spcAft>
                <a:spcPct val="0"/>
              </a:spcAft>
              <a:buClr>
                <a:srgbClr val="FFFFFF"/>
              </a:buClr>
              <a:buFont typeface="Arial" panose="020B0604020202020204" pitchFamily="34" charset="0"/>
              <a:buChar char="•"/>
            </a:pPr>
            <a:r>
              <a:rPr lang="en-US" altLang="en-US" sz="1200" dirty="0">
                <a:solidFill>
                  <a:srgbClr val="0000FF"/>
                </a:solidFill>
                <a:cs typeface="Segoe UI" panose="020B0502040204020203" pitchFamily="34" charset="0"/>
                <a:hlinkClick r:id="rId6"/>
              </a:rPr>
              <a:t>Enhancing transparency and control for Office 365 customers</a:t>
            </a:r>
            <a:endParaRPr lang="en-US" altLang="en-US" sz="1050" dirty="0">
              <a:solidFill>
                <a:srgbClr val="212F61"/>
              </a:solidFill>
            </a:endParaRPr>
          </a:p>
          <a:p>
            <a:pPr marL="171450" indent="-171450" defTabSz="914400" eaLnBrk="0" fontAlgn="base" hangingPunct="0">
              <a:spcBef>
                <a:spcPct val="0"/>
              </a:spcBef>
              <a:spcAft>
                <a:spcPct val="0"/>
              </a:spcAft>
              <a:buClr>
                <a:srgbClr val="FFFFFF"/>
              </a:buClr>
              <a:buFont typeface="Arial" panose="020B0604020202020204" pitchFamily="34" charset="0"/>
              <a:buChar char="•"/>
            </a:pPr>
            <a:r>
              <a:rPr lang="en-US" altLang="en-US" sz="1200" dirty="0">
                <a:solidFill>
                  <a:srgbClr val="0000FF"/>
                </a:solidFill>
                <a:cs typeface="Segoe UI" panose="020B0502040204020203" pitchFamily="34" charset="0"/>
                <a:hlinkClick r:id="rId7"/>
              </a:rPr>
              <a:t>Customer Lockbox</a:t>
            </a:r>
            <a:endParaRPr lang="en-US" altLang="en-US" sz="1050" dirty="0">
              <a:solidFill>
                <a:srgbClr val="212F61"/>
              </a:solidFill>
            </a:endParaRPr>
          </a:p>
          <a:p>
            <a:pPr marL="171450" indent="-171450" defTabSz="914400" eaLnBrk="0" fontAlgn="base" hangingPunct="0">
              <a:spcBef>
                <a:spcPct val="0"/>
              </a:spcBef>
              <a:spcAft>
                <a:spcPct val="0"/>
              </a:spcAft>
              <a:buClr>
                <a:srgbClr val="FFFFFF"/>
              </a:buClr>
              <a:buFont typeface="Arial" panose="020B0604020202020204" pitchFamily="34" charset="0"/>
              <a:buChar char="•"/>
            </a:pPr>
            <a:r>
              <a:rPr lang="en-US" altLang="en-US" sz="1200" dirty="0">
                <a:solidFill>
                  <a:srgbClr val="0000FF"/>
                </a:solidFill>
                <a:cs typeface="Segoe UI" panose="020B0502040204020203" pitchFamily="34" charset="0"/>
                <a:hlinkClick r:id="rId8"/>
              </a:rPr>
              <a:t>Office 365 management activity API for security and compliance monitoring</a:t>
            </a:r>
            <a:endParaRPr lang="en-US" altLang="en-US" sz="3200" dirty="0">
              <a:solidFill>
                <a:srgbClr val="212F61"/>
              </a:solidFill>
              <a:latin typeface="Arial" panose="020B0604020202020204" pitchFamily="34" charset="0"/>
            </a:endParaRPr>
          </a:p>
          <a:p>
            <a:pPr>
              <a:lnSpc>
                <a:spcPct val="90000"/>
              </a:lnSpc>
              <a:spcBef>
                <a:spcPts val="306"/>
              </a:spcBef>
            </a:pPr>
            <a:endParaRPr lang="en-US" sz="1835" b="1" dirty="0" smtClean="0">
              <a:solidFill>
                <a:srgbClr val="212F61"/>
              </a:solidFill>
            </a:endParaRPr>
          </a:p>
          <a:p>
            <a:pPr>
              <a:lnSpc>
                <a:spcPct val="90000"/>
              </a:lnSpc>
              <a:spcBef>
                <a:spcPts val="306"/>
              </a:spcBef>
            </a:pPr>
            <a:r>
              <a:rPr lang="en-US" sz="1835" dirty="0" smtClean="0">
                <a:solidFill>
                  <a:srgbClr val="FFFFFF"/>
                </a:solidFill>
              </a:rPr>
              <a:t>Whitepapers</a:t>
            </a:r>
            <a:endParaRPr lang="en-US" sz="1835" dirty="0">
              <a:solidFill>
                <a:srgbClr val="FFFFFF"/>
              </a:solidFill>
            </a:endParaRPr>
          </a:p>
          <a:p>
            <a:pPr>
              <a:lnSpc>
                <a:spcPct val="90000"/>
              </a:lnSpc>
              <a:spcBef>
                <a:spcPts val="306"/>
              </a:spcBef>
            </a:pPr>
            <a:endParaRPr lang="en-US" sz="1428" dirty="0" smtClean="0">
              <a:solidFill>
                <a:srgbClr val="FFFFFF"/>
              </a:solidFill>
            </a:endParaRPr>
          </a:p>
          <a:p>
            <a:pPr>
              <a:lnSpc>
                <a:spcPct val="90000"/>
              </a:lnSpc>
              <a:spcBef>
                <a:spcPts val="306"/>
              </a:spcBef>
            </a:pPr>
            <a:r>
              <a:rPr lang="en-US" sz="1428" dirty="0" smtClean="0">
                <a:solidFill>
                  <a:srgbClr val="FFFFFF"/>
                </a:solidFill>
              </a:rPr>
              <a:t>Overview of Security</a:t>
            </a:r>
            <a:endParaRPr lang="en-US" sz="1428" dirty="0">
              <a:solidFill>
                <a:srgbClr val="FFFFFF"/>
              </a:solidFill>
            </a:endParaRPr>
          </a:p>
          <a:p>
            <a:pPr>
              <a:lnSpc>
                <a:spcPct val="90000"/>
              </a:lnSpc>
              <a:spcBef>
                <a:spcPts val="306"/>
              </a:spcBef>
            </a:pPr>
            <a:r>
              <a:rPr lang="en-US" sz="1428" dirty="0">
                <a:solidFill>
                  <a:srgbClr val="FFFFFF"/>
                </a:solidFill>
                <a:hlinkClick r:id="rId9"/>
              </a:rPr>
              <a:t>http://aka.ms/securitywhitepaper</a:t>
            </a:r>
            <a:endParaRPr lang="en-US" sz="1428" dirty="0">
              <a:solidFill>
                <a:srgbClr val="FFFFFF"/>
              </a:solidFill>
            </a:endParaRPr>
          </a:p>
          <a:p>
            <a:pPr>
              <a:lnSpc>
                <a:spcPct val="90000"/>
              </a:lnSpc>
              <a:spcBef>
                <a:spcPts val="306"/>
              </a:spcBef>
            </a:pPr>
            <a:r>
              <a:rPr lang="en-US" sz="1428" dirty="0">
                <a:solidFill>
                  <a:srgbClr val="212F61"/>
                </a:solidFill>
              </a:rPr>
              <a:t>Overview of Security and Compliance in Office 365</a:t>
            </a:r>
          </a:p>
          <a:p>
            <a:pPr>
              <a:lnSpc>
                <a:spcPct val="90000"/>
              </a:lnSpc>
              <a:spcBef>
                <a:spcPts val="306"/>
              </a:spcBef>
            </a:pPr>
            <a:r>
              <a:rPr lang="en-US" sz="1428" dirty="0">
                <a:solidFill>
                  <a:srgbClr val="FFFFFF"/>
                </a:solidFill>
              </a:rPr>
              <a:t>Customer controls for Information </a:t>
            </a:r>
            <a:r>
              <a:rPr lang="en-US" sz="1428" dirty="0" smtClean="0">
                <a:solidFill>
                  <a:srgbClr val="FFFFFF"/>
                </a:solidFill>
              </a:rPr>
              <a:t>Protection</a:t>
            </a:r>
          </a:p>
          <a:p>
            <a:pPr>
              <a:lnSpc>
                <a:spcPct val="90000"/>
              </a:lnSpc>
              <a:spcBef>
                <a:spcPts val="306"/>
              </a:spcBef>
            </a:pPr>
            <a:r>
              <a:rPr lang="en-US" sz="1428" dirty="0" smtClean="0">
                <a:solidFill>
                  <a:srgbClr val="FFFFFF"/>
                </a:solidFill>
                <a:hlinkClick r:id="rId10"/>
              </a:rPr>
              <a:t>http://aka.ms/customercontrols</a:t>
            </a:r>
            <a:r>
              <a:rPr lang="en-US" sz="1428" dirty="0" smtClean="0">
                <a:solidFill>
                  <a:srgbClr val="212F61"/>
                </a:solidFill>
              </a:rPr>
              <a:t>m</a:t>
            </a:r>
          </a:p>
          <a:p>
            <a:pPr>
              <a:lnSpc>
                <a:spcPct val="90000"/>
              </a:lnSpc>
              <a:spcBef>
                <a:spcPts val="306"/>
              </a:spcBef>
            </a:pPr>
            <a:endParaRPr lang="en-US" sz="1428" dirty="0" smtClean="0">
              <a:solidFill>
                <a:srgbClr val="212F61"/>
              </a:solidFill>
              <a:hlinkClick r:id="rId11"/>
            </a:endParaRPr>
          </a:p>
          <a:p>
            <a:pPr>
              <a:lnSpc>
                <a:spcPct val="90000"/>
              </a:lnSpc>
              <a:spcBef>
                <a:spcPts val="306"/>
              </a:spcBef>
            </a:pPr>
            <a:r>
              <a:rPr lang="en-US" sz="1428" dirty="0" smtClean="0">
                <a:solidFill>
                  <a:srgbClr val="FFFFFF"/>
                </a:solidFill>
              </a:rPr>
              <a:t>Law Enforcement Requests Report</a:t>
            </a:r>
            <a:endParaRPr lang="en-US" sz="1428" dirty="0">
              <a:solidFill>
                <a:srgbClr val="212F61"/>
              </a:solidFill>
              <a:hlinkClick r:id="rId11"/>
            </a:endParaRPr>
          </a:p>
          <a:p>
            <a:pPr>
              <a:lnSpc>
                <a:spcPct val="90000"/>
              </a:lnSpc>
              <a:spcBef>
                <a:spcPts val="306"/>
              </a:spcBef>
            </a:pPr>
            <a:r>
              <a:rPr lang="en-US" sz="1428" dirty="0" smtClean="0">
                <a:solidFill>
                  <a:srgbClr val="212F61"/>
                </a:solidFill>
                <a:hlinkClick r:id="rId11"/>
              </a:rPr>
              <a:t>http</a:t>
            </a:r>
            <a:r>
              <a:rPr lang="en-US" sz="1428" dirty="0">
                <a:solidFill>
                  <a:srgbClr val="212F61"/>
                </a:solidFill>
                <a:hlinkClick r:id="rId11"/>
              </a:rPr>
              <a:t>://www.microsoft.com/about/corporatecitizenship/en-us/reporting/transparency</a:t>
            </a:r>
            <a:r>
              <a:rPr lang="en-US" sz="1428" dirty="0" smtClean="0">
                <a:solidFill>
                  <a:srgbClr val="212F61"/>
                </a:solidFill>
                <a:hlinkClick r:id="rId11"/>
              </a:rPr>
              <a:t>/</a:t>
            </a:r>
            <a:endParaRPr lang="en-US" sz="1428" dirty="0" smtClean="0">
              <a:solidFill>
                <a:srgbClr val="212F61"/>
              </a:solidFill>
            </a:endParaRPr>
          </a:p>
        </p:txBody>
      </p:sp>
      <p:pic>
        <p:nvPicPr>
          <p:cNvPr id="3" name="Picture 2"/>
          <p:cNvPicPr>
            <a:picLocks noChangeAspect="1"/>
          </p:cNvPicPr>
          <p:nvPr/>
        </p:nvPicPr>
        <p:blipFill>
          <a:blip r:embed="rId12"/>
          <a:stretch>
            <a:fillRect/>
          </a:stretch>
        </p:blipFill>
        <p:spPr>
          <a:xfrm>
            <a:off x="91824" y="1485604"/>
            <a:ext cx="7207284" cy="5029144"/>
          </a:xfrm>
          <a:prstGeom prst="rect">
            <a:avLst/>
          </a:prstGeom>
          <a:ln>
            <a:solidFill>
              <a:schemeClr val="accent1"/>
            </a:solidFill>
          </a:ln>
        </p:spPr>
      </p:pic>
    </p:spTree>
    <p:extLst>
      <p:ext uri="{BB962C8B-B14F-4D97-AF65-F5344CB8AC3E}">
        <p14:creationId xmlns:p14="http://schemas.microsoft.com/office/powerpoint/2010/main" val="550379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385" dirty="0">
                <a:solidFill>
                  <a:schemeClr val="tx1"/>
                </a:solidFill>
              </a:rPr>
              <a:t>From Inside the </a:t>
            </a:r>
            <a:r>
              <a:rPr lang="en-US" sz="4385" dirty="0" smtClean="0">
                <a:solidFill>
                  <a:schemeClr val="tx1"/>
                </a:solidFill>
              </a:rPr>
              <a:t>Cloud</a:t>
            </a:r>
            <a:br>
              <a:rPr lang="en-US" sz="4385" dirty="0" smtClean="0">
                <a:solidFill>
                  <a:schemeClr val="tx1"/>
                </a:solidFill>
              </a:rPr>
            </a:br>
            <a:r>
              <a:rPr lang="en-US" sz="2400" dirty="0" smtClean="0">
                <a:solidFill>
                  <a:schemeClr val="tx1"/>
                </a:solidFill>
              </a:rPr>
              <a:t>Commentary from people who design, build and manage the service</a:t>
            </a:r>
            <a:endParaRPr lang="en-US" sz="2400" dirty="0">
              <a:solidFill>
                <a:schemeClr val="tx1"/>
              </a:solidFill>
            </a:endParaRPr>
          </a:p>
        </p:txBody>
      </p:sp>
      <p:grpSp>
        <p:nvGrpSpPr>
          <p:cNvPr id="9" name="Group 8"/>
          <p:cNvGrpSpPr/>
          <p:nvPr/>
        </p:nvGrpSpPr>
        <p:grpSpPr>
          <a:xfrm>
            <a:off x="534234" y="1577043"/>
            <a:ext cx="7588237" cy="4556892"/>
            <a:chOff x="0" y="0"/>
            <a:chExt cx="8338372" cy="4690334"/>
          </a:xfrm>
        </p:grpSpPr>
        <p:pic>
          <p:nvPicPr>
            <p:cNvPr id="10" name="Picture 9"/>
            <p:cNvPicPr>
              <a:picLocks noChangeAspect="1"/>
            </p:cNvPicPr>
            <p:nvPr/>
          </p:nvPicPr>
          <p:blipFill>
            <a:blip r:embed="rId3"/>
            <a:stretch>
              <a:fillRect/>
            </a:stretch>
          </p:blipFill>
          <p:spPr>
            <a:xfrm>
              <a:off x="4169186" y="0"/>
              <a:ext cx="4169186" cy="2345167"/>
            </a:xfrm>
            <a:prstGeom prst="rect">
              <a:avLst/>
            </a:prstGeom>
          </p:spPr>
        </p:pic>
        <p:pic>
          <p:nvPicPr>
            <p:cNvPr id="11" name="Picture 10"/>
            <p:cNvPicPr>
              <a:picLocks noChangeAspect="1"/>
            </p:cNvPicPr>
            <p:nvPr/>
          </p:nvPicPr>
          <p:blipFill>
            <a:blip r:embed="rId4"/>
            <a:stretch>
              <a:fillRect/>
            </a:stretch>
          </p:blipFill>
          <p:spPr>
            <a:xfrm>
              <a:off x="1" y="0"/>
              <a:ext cx="4169185" cy="2345167"/>
            </a:xfrm>
            <a:prstGeom prst="rect">
              <a:avLst/>
            </a:prstGeom>
          </p:spPr>
        </p:pic>
        <p:pic>
          <p:nvPicPr>
            <p:cNvPr id="13" name="Picture 12"/>
            <p:cNvPicPr>
              <a:picLocks noChangeAspect="1"/>
            </p:cNvPicPr>
            <p:nvPr/>
          </p:nvPicPr>
          <p:blipFill>
            <a:blip r:embed="rId5"/>
            <a:stretch>
              <a:fillRect/>
            </a:stretch>
          </p:blipFill>
          <p:spPr>
            <a:xfrm>
              <a:off x="4169186" y="2345168"/>
              <a:ext cx="4169185" cy="2345166"/>
            </a:xfrm>
            <a:prstGeom prst="rect">
              <a:avLst/>
            </a:prstGeom>
          </p:spPr>
        </p:pic>
        <p:pic>
          <p:nvPicPr>
            <p:cNvPr id="14" name="Picture 13"/>
            <p:cNvPicPr>
              <a:picLocks noChangeAspect="1"/>
            </p:cNvPicPr>
            <p:nvPr/>
          </p:nvPicPr>
          <p:blipFill>
            <a:blip r:embed="rId6"/>
            <a:stretch>
              <a:fillRect/>
            </a:stretch>
          </p:blipFill>
          <p:spPr>
            <a:xfrm>
              <a:off x="0" y="2345167"/>
              <a:ext cx="4169185" cy="2345167"/>
            </a:xfrm>
            <a:prstGeom prst="rect">
              <a:avLst/>
            </a:prstGeom>
          </p:spPr>
        </p:pic>
      </p:grpSp>
      <p:sp>
        <p:nvSpPr>
          <p:cNvPr id="4" name="Rectangle 3"/>
          <p:cNvSpPr/>
          <p:nvPr/>
        </p:nvSpPr>
        <p:spPr>
          <a:xfrm rot="20647273">
            <a:off x="8096038" y="3047176"/>
            <a:ext cx="4218145" cy="670512"/>
          </a:xfrm>
          <a:prstGeom prst="rect">
            <a:avLst/>
          </a:prstGeom>
        </p:spPr>
        <p:txBody>
          <a:bodyPr wrap="none">
            <a:spAutoFit/>
          </a:bodyPr>
          <a:lstStyle/>
          <a:p>
            <a:r>
              <a:rPr lang="en-US" sz="3672" b="1" u="sng" dirty="0">
                <a:solidFill>
                  <a:srgbClr val="212F61"/>
                </a:solidFill>
                <a:hlinkClick r:id="rId7"/>
              </a:rPr>
              <a:t>http://aka.ms/fitc</a:t>
            </a:r>
            <a:endParaRPr lang="en-US" sz="3672" b="1" dirty="0">
              <a:solidFill>
                <a:srgbClr val="212F61"/>
              </a:solidFill>
            </a:endParaRPr>
          </a:p>
        </p:txBody>
      </p:sp>
    </p:spTree>
    <p:extLst>
      <p:ext uri="{BB962C8B-B14F-4D97-AF65-F5344CB8AC3E}">
        <p14:creationId xmlns:p14="http://schemas.microsoft.com/office/powerpoint/2010/main" val="1505047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385" dirty="0">
                <a:solidFill>
                  <a:schemeClr val="tx1"/>
                </a:solidFill>
              </a:rPr>
              <a:t>Download “From Inside the Cloud” WP app</a:t>
            </a:r>
            <a:endParaRPr lang="en-US" sz="4793"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945" y="1669197"/>
            <a:ext cx="2436472" cy="4060788"/>
          </a:xfrm>
          <a:prstGeom prst="rect">
            <a:avLst/>
          </a:prstGeom>
        </p:spPr>
      </p:pic>
      <p:sp>
        <p:nvSpPr>
          <p:cNvPr id="5" name="Rectangle 4"/>
          <p:cNvSpPr/>
          <p:nvPr/>
        </p:nvSpPr>
        <p:spPr>
          <a:xfrm rot="20307873">
            <a:off x="8438314" y="3094534"/>
            <a:ext cx="3839107" cy="606488"/>
          </a:xfrm>
          <a:prstGeom prst="rect">
            <a:avLst/>
          </a:prstGeom>
        </p:spPr>
        <p:txBody>
          <a:bodyPr wrap="none">
            <a:spAutoFit/>
          </a:bodyPr>
          <a:lstStyle/>
          <a:p>
            <a:r>
              <a:rPr lang="en-US" sz="3264" u="sng" dirty="0">
                <a:solidFill>
                  <a:srgbClr val="0563C1"/>
                </a:solidFill>
                <a:latin typeface="Times New Roman" panose="02020603050405020304" pitchFamily="18" charset="0"/>
                <a:ea typeface="Times New Roman" panose="02020603050405020304" pitchFamily="18" charset="0"/>
                <a:hlinkClick r:id="rId4"/>
              </a:rPr>
              <a:t>http://aka.ms/fitc4wp</a:t>
            </a:r>
            <a:endParaRPr lang="en-US" sz="3264" dirty="0">
              <a:solidFill>
                <a:srgbClr val="212F6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061" y="1549262"/>
            <a:ext cx="4113145" cy="4113145"/>
          </a:xfrm>
          <a:prstGeom prst="rect">
            <a:avLst/>
          </a:prstGeom>
        </p:spPr>
      </p:pic>
    </p:spTree>
    <p:extLst>
      <p:ext uri="{BB962C8B-B14F-4D97-AF65-F5344CB8AC3E}">
        <p14:creationId xmlns:p14="http://schemas.microsoft.com/office/powerpoint/2010/main" val="7234976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224" y="-7936"/>
            <a:ext cx="12458699" cy="7010398"/>
          </a:xfrm>
          <a:prstGeom prst="rect">
            <a:avLst/>
          </a:prstGeom>
        </p:spPr>
      </p:pic>
      <p:sp>
        <p:nvSpPr>
          <p:cNvPr id="5" name="Rectangle 4"/>
          <p:cNvSpPr/>
          <p:nvPr/>
        </p:nvSpPr>
        <p:spPr bwMode="auto">
          <a:xfrm>
            <a:off x="6218237" y="-7936"/>
            <a:ext cx="6218237" cy="701039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defRPr/>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6545783" y="2059187"/>
            <a:ext cx="5679555" cy="3004172"/>
          </a:xfrm>
          <a:prstGeom prst="rect">
            <a:avLst/>
          </a:prstGeom>
          <a:noFill/>
        </p:spPr>
        <p:txBody>
          <a:bodyPr wrap="square" lIns="179238" tIns="143391" rIns="179238" bIns="143391" rtlCol="0">
            <a:spAutoFit/>
          </a:bodyPr>
          <a:lstStyle/>
          <a:p>
            <a:pPr defTabSz="914180">
              <a:lnSpc>
                <a:spcPct val="90000"/>
              </a:lnSpc>
              <a:spcAft>
                <a:spcPts val="588"/>
              </a:spcAft>
              <a:defRPr/>
            </a:pPr>
            <a:r>
              <a:rPr lang="en-US" sz="19600" dirty="0">
                <a:gradFill>
                  <a:gsLst>
                    <a:gs pos="87027">
                      <a:srgbClr val="FFFFFF"/>
                    </a:gs>
                    <a:gs pos="68000">
                      <a:srgbClr val="FFFFFF"/>
                    </a:gs>
                  </a:gsLst>
                  <a:lin ang="5400000" scaled="0"/>
                </a:gradFill>
                <a:latin typeface="Segoe UI Light"/>
              </a:rPr>
              <a:t>Q</a:t>
            </a:r>
            <a:r>
              <a:rPr lang="en-US" sz="11500" dirty="0">
                <a:gradFill>
                  <a:gsLst>
                    <a:gs pos="87027">
                      <a:srgbClr val="FFFFFF"/>
                    </a:gs>
                    <a:gs pos="68000">
                      <a:srgbClr val="FFFFFF"/>
                    </a:gs>
                  </a:gsLst>
                  <a:lin ang="5400000" scaled="0"/>
                </a:gradFill>
                <a:latin typeface="Segoe UI Light"/>
              </a:rPr>
              <a:t>&amp;</a:t>
            </a:r>
            <a:r>
              <a:rPr lang="en-US" sz="19600" dirty="0">
                <a:gradFill>
                  <a:gsLst>
                    <a:gs pos="87027">
                      <a:srgbClr val="FFFFFF"/>
                    </a:gs>
                    <a:gs pos="68000">
                      <a:srgbClr val="FFFFFF"/>
                    </a:gs>
                  </a:gsLst>
                  <a:lin ang="5400000" scaled="0"/>
                </a:gradFill>
                <a:latin typeface="Segoe UI Light"/>
              </a:rPr>
              <a:t>A</a:t>
            </a:r>
          </a:p>
        </p:txBody>
      </p:sp>
    </p:spTree>
    <p:extLst>
      <p:ext uri="{BB962C8B-B14F-4D97-AF65-F5344CB8AC3E}">
        <p14:creationId xmlns:p14="http://schemas.microsoft.com/office/powerpoint/2010/main" val="954660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a:t>
            </a:r>
            <a:r>
              <a:rPr sz="4000">
                <a:gradFill>
                  <a:gsLst>
                    <a:gs pos="1250">
                      <a:srgbClr val="FFFFFF"/>
                    </a:gs>
                    <a:gs pos="100000">
                      <a:srgbClr val="FFFFFF"/>
                    </a:gs>
                  </a:gsLst>
                  <a:lin ang="5400000" scaled="0"/>
                </a:gradFill>
              </a:rPr>
              <a:t>this </a:t>
            </a:r>
            <a:r>
              <a:rPr sz="4000">
                <a:gradFill>
                  <a:gsLst>
                    <a:gs pos="1250">
                      <a:srgbClr val="FFFFFF"/>
                    </a:gs>
                    <a:gs pos="100000">
                      <a:srgbClr val="FFFFFF"/>
                    </a:gs>
                  </a:gsLst>
                  <a:lin ang="5400000" scaled="0"/>
                </a:gradFill>
              </a:rPr>
              <a:t>session</a:t>
            </a:r>
          </a:p>
          <a:p>
            <a:pPr>
              <a:lnSpc>
                <a:spcPct val="80000"/>
              </a:lnSpc>
            </a:pPr>
            <a:r>
              <a:rPr sz="3200">
                <a:gradFill>
                  <a:gsLst>
                    <a:gs pos="1250">
                      <a:srgbClr val="FF8C00"/>
                    </a:gs>
                    <a:gs pos="100000">
                      <a:srgbClr val="FF8C00"/>
                    </a:gs>
                  </a:gsLst>
                  <a:lin ang="5400000" scaled="0"/>
                </a:gradFill>
              </a:rPr>
              <a:t>Your feedback is </a:t>
            </a:r>
            <a:r>
              <a:rPr sz="3200">
                <a:gradFill>
                  <a:gsLst>
                    <a:gs pos="1250">
                      <a:srgbClr val="FF8C00"/>
                    </a:gs>
                    <a:gs pos="100000">
                      <a:srgbClr val="FF8C00"/>
                    </a:gs>
                  </a:gsLst>
                  <a:lin ang="5400000" scaled="0"/>
                </a:gradFill>
              </a:rPr>
              <a:t>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2757891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060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bwMode="auto">
          <a:xfrm rot="5400000">
            <a:off x="3795855" y="3656318"/>
            <a:ext cx="4639831" cy="665591"/>
          </a:xfrm>
          <a:prstGeom prst="triangle">
            <a:avLst>
              <a:gd name="adj" fmla="val 50434"/>
            </a:avLst>
          </a:pr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6" rIns="0" bIns="47546" numCol="1" rtlCol="0" anchor="ctr" anchorCtr="0" compatLnSpc="1">
            <a:prstTxWarp prst="textNoShape">
              <a:avLst/>
            </a:prstTxWarp>
          </a:bodyPr>
          <a:lstStyle/>
          <a:p>
            <a:pPr algn="ctr" defTabSz="950652" fontAlgn="base">
              <a:spcBef>
                <a:spcPct val="0"/>
              </a:spcBef>
              <a:spcAft>
                <a:spcPct val="0"/>
              </a:spcAft>
            </a:pPr>
            <a:endParaRPr lang="en-US" sz="2039"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429367" y="97544"/>
            <a:ext cx="12781288" cy="917206"/>
          </a:xfrm>
        </p:spPr>
        <p:txBody>
          <a:bodyPr vert="horz" wrap="square" lIns="146246" tIns="91403" rIns="146246" bIns="91403" rtlCol="0" anchor="t">
            <a:noAutofit/>
          </a:bodyPr>
          <a:lstStyle/>
          <a:p>
            <a:r>
              <a:rPr lang="en-US" sz="4999" dirty="0">
                <a:solidFill>
                  <a:schemeClr val="tx1"/>
                </a:solidFill>
              </a:rPr>
              <a:t>Backed up by contractual commitments</a:t>
            </a:r>
            <a:endParaRPr lang="en-US" sz="4999" dirty="0">
              <a:solidFill>
                <a:schemeClr val="tx2"/>
              </a:solidFill>
            </a:endParaRPr>
          </a:p>
        </p:txBody>
      </p:sp>
      <p:graphicFrame>
        <p:nvGraphicFramePr>
          <p:cNvPr id="3" name="Table 2"/>
          <p:cNvGraphicFramePr>
            <a:graphicFrameLocks noGrp="1"/>
          </p:cNvGraphicFramePr>
          <p:nvPr>
            <p:extLst/>
          </p:nvPr>
        </p:nvGraphicFramePr>
        <p:xfrm>
          <a:off x="810214" y="1212184"/>
          <a:ext cx="4986971" cy="5251170"/>
        </p:xfrm>
        <a:graphic>
          <a:graphicData uri="http://schemas.openxmlformats.org/drawingml/2006/table">
            <a:tbl>
              <a:tblPr firstCol="1" bandRow="1">
                <a:tableStyleId>{073A0DAA-6AF3-43AB-8588-CEC1D06C72B9}</a:tableStyleId>
              </a:tblPr>
              <a:tblGrid>
                <a:gridCol w="4986971">
                  <a:extLst>
                    <a:ext uri="{9D8B030D-6E8A-4147-A177-3AD203B41FA5}">
                      <a16:colId xmlns="" xmlns:a16="http://schemas.microsoft.com/office/drawing/2014/main" val="2412507435"/>
                    </a:ext>
                  </a:extLst>
                </a:gridCol>
              </a:tblGrid>
              <a:tr h="1050234">
                <a:tc>
                  <a:txBody>
                    <a:bodyPr/>
                    <a:lstStyle/>
                    <a:p>
                      <a:pPr marL="0" marR="0" algn="ctr">
                        <a:lnSpc>
                          <a:spcPct val="115000"/>
                        </a:lnSpc>
                        <a:spcBef>
                          <a:spcPts val="0"/>
                        </a:spcBef>
                        <a:spcAft>
                          <a:spcPts val="0"/>
                        </a:spcAft>
                      </a:pPr>
                      <a:r>
                        <a:rPr lang="en-US" sz="2000" b="0" dirty="0">
                          <a:effectLst/>
                        </a:rPr>
                        <a:t>Privacy </a:t>
                      </a:r>
                      <a:r>
                        <a:rPr lang="en-US" sz="2000" b="0" dirty="0" smtClean="0">
                          <a:effectLst/>
                        </a:rPr>
                        <a:t>terms</a:t>
                      </a:r>
                      <a:endParaRPr lang="en-US" sz="2000" b="0" dirty="0">
                        <a:effectLst/>
                        <a:latin typeface="+mj-lt"/>
                      </a:endParaRPr>
                    </a:p>
                  </a:txBody>
                  <a:tcPr marL="93223" marR="93223" marT="46611" marB="46611" anchor="ctr">
                    <a:solidFill>
                      <a:schemeClr val="accent1"/>
                    </a:solidFill>
                  </a:tcPr>
                </a:tc>
                <a:extLst>
                  <a:ext uri="{0D108BD9-81ED-4DB2-BD59-A6C34878D82A}">
                    <a16:rowId xmlns="" xmlns:a16="http://schemas.microsoft.com/office/drawing/2014/main" val="2620945815"/>
                  </a:ext>
                </a:extLst>
              </a:tr>
              <a:tr h="1050234">
                <a:tc>
                  <a:txBody>
                    <a:bodyPr/>
                    <a:lstStyle/>
                    <a:p>
                      <a:pPr marL="0" marR="0" algn="ctr">
                        <a:lnSpc>
                          <a:spcPct val="115000"/>
                        </a:lnSpc>
                        <a:spcBef>
                          <a:spcPts val="0"/>
                        </a:spcBef>
                        <a:spcAft>
                          <a:spcPts val="0"/>
                        </a:spcAft>
                      </a:pPr>
                      <a:r>
                        <a:rPr lang="en-US" sz="2000" b="0" dirty="0">
                          <a:effectLst/>
                        </a:rPr>
                        <a:t>Security </a:t>
                      </a:r>
                      <a:r>
                        <a:rPr lang="en-US" sz="2000" b="0" dirty="0" smtClean="0">
                          <a:effectLst/>
                        </a:rPr>
                        <a:t>terms</a:t>
                      </a:r>
                      <a:endParaRPr lang="en-US" sz="2000" b="0" dirty="0">
                        <a:effectLst/>
                        <a:latin typeface="+mj-lt"/>
                        <a:ea typeface="Calibri" panose="020F0502020204030204" pitchFamily="34" charset="0"/>
                        <a:cs typeface="Times New Roman" panose="02020603050405020304" pitchFamily="18" charset="0"/>
                      </a:endParaRPr>
                    </a:p>
                  </a:txBody>
                  <a:tcPr marL="93223" marR="93223" marT="46611" marB="46611" anchor="ctr">
                    <a:solidFill>
                      <a:schemeClr val="accent1"/>
                    </a:solidFill>
                  </a:tcPr>
                </a:tc>
                <a:extLst>
                  <a:ext uri="{0D108BD9-81ED-4DB2-BD59-A6C34878D82A}">
                    <a16:rowId xmlns="" xmlns:a16="http://schemas.microsoft.com/office/drawing/2014/main" val="3829877074"/>
                  </a:ext>
                </a:extLst>
              </a:tr>
              <a:tr h="1050234">
                <a:tc>
                  <a:txBody>
                    <a:bodyPr/>
                    <a:lstStyle/>
                    <a:p>
                      <a:pPr marL="0" marR="0" algn="ctr">
                        <a:lnSpc>
                          <a:spcPct val="115000"/>
                        </a:lnSpc>
                        <a:spcBef>
                          <a:spcPts val="0"/>
                        </a:spcBef>
                        <a:spcAft>
                          <a:spcPts val="0"/>
                        </a:spcAft>
                      </a:pPr>
                      <a:r>
                        <a:rPr lang="en-US" sz="2000" b="0" dirty="0" smtClean="0">
                          <a:effectLst/>
                        </a:rPr>
                        <a:t>EU Model Clauses</a:t>
                      </a:r>
                      <a:endParaRPr lang="en-US" sz="2000" b="0" dirty="0">
                        <a:effectLst/>
                        <a:latin typeface="+mj-lt"/>
                      </a:endParaRPr>
                    </a:p>
                  </a:txBody>
                  <a:tcPr marL="93223" marR="93223" marT="46611" marB="46611" anchor="ctr">
                    <a:solidFill>
                      <a:schemeClr val="accent1"/>
                    </a:solidFill>
                  </a:tcPr>
                </a:tc>
                <a:extLst>
                  <a:ext uri="{0D108BD9-81ED-4DB2-BD59-A6C34878D82A}">
                    <a16:rowId xmlns="" xmlns:a16="http://schemas.microsoft.com/office/drawing/2014/main" val="3520737801"/>
                  </a:ext>
                </a:extLst>
              </a:tr>
              <a:tr h="1050234">
                <a:tc>
                  <a:txBody>
                    <a:bodyPr/>
                    <a:lstStyle/>
                    <a:p>
                      <a:pPr marL="0" marR="0" algn="ctr">
                        <a:lnSpc>
                          <a:spcPct val="115000"/>
                        </a:lnSpc>
                        <a:spcBef>
                          <a:spcPts val="0"/>
                        </a:spcBef>
                        <a:spcAft>
                          <a:spcPts val="0"/>
                        </a:spcAft>
                      </a:pPr>
                      <a:r>
                        <a:rPr lang="en-US" sz="2000" b="0" dirty="0" smtClean="0">
                          <a:effectLst/>
                        </a:rPr>
                        <a:t>Response</a:t>
                      </a:r>
                      <a:r>
                        <a:rPr lang="en-US" sz="2000" b="0" baseline="0" dirty="0" smtClean="0">
                          <a:effectLst/>
                        </a:rPr>
                        <a:t> </a:t>
                      </a:r>
                      <a:r>
                        <a:rPr lang="en-US" sz="2000" b="0" dirty="0" smtClean="0">
                          <a:effectLst/>
                        </a:rPr>
                        <a:t>to government</a:t>
                      </a:r>
                      <a:r>
                        <a:rPr lang="en-US" sz="2000" b="0" baseline="0" dirty="0" smtClean="0">
                          <a:effectLst/>
                        </a:rPr>
                        <a:t> demands</a:t>
                      </a:r>
                      <a:endParaRPr lang="en-US" sz="2000" b="0" dirty="0">
                        <a:effectLst/>
                        <a:latin typeface="+mj-lt"/>
                      </a:endParaRPr>
                    </a:p>
                  </a:txBody>
                  <a:tcPr marL="93223" marR="93223" marT="46611" marB="46611" anchor="ctr">
                    <a:solidFill>
                      <a:schemeClr val="accent1"/>
                    </a:solidFill>
                  </a:tcPr>
                </a:tc>
                <a:extLst>
                  <a:ext uri="{0D108BD9-81ED-4DB2-BD59-A6C34878D82A}">
                    <a16:rowId xmlns="" xmlns:a16="http://schemas.microsoft.com/office/drawing/2014/main" val="1740126496"/>
                  </a:ext>
                </a:extLst>
              </a:tr>
              <a:tr h="1050234">
                <a:tc>
                  <a:txBody>
                    <a:bodyPr/>
                    <a:lstStyle/>
                    <a:p>
                      <a:pPr marL="0" marR="0" indent="0" algn="ctr" defTabSz="932742" rtl="0" eaLnBrk="1" fontAlgn="auto" latinLnBrk="0" hangingPunct="1">
                        <a:lnSpc>
                          <a:spcPct val="115000"/>
                        </a:lnSpc>
                        <a:spcBef>
                          <a:spcPts val="0"/>
                        </a:spcBef>
                        <a:spcAft>
                          <a:spcPts val="0"/>
                        </a:spcAft>
                        <a:buClrTx/>
                        <a:buSzTx/>
                        <a:buFontTx/>
                        <a:buNone/>
                        <a:tabLst/>
                        <a:defRPr/>
                      </a:pPr>
                      <a:r>
                        <a:rPr lang="en-US" sz="2000" b="0" dirty="0" smtClean="0">
                          <a:effectLst/>
                        </a:rPr>
                        <a:t>Core service features</a:t>
                      </a:r>
                      <a:r>
                        <a:rPr lang="en-US" sz="2000" b="0" baseline="0" dirty="0" smtClean="0">
                          <a:effectLst/>
                        </a:rPr>
                        <a:t> and </a:t>
                      </a:r>
                      <a:r>
                        <a:rPr lang="en-US" sz="2000" b="0" dirty="0" smtClean="0">
                          <a:effectLst/>
                        </a:rPr>
                        <a:t>simpler,</a:t>
                      </a:r>
                      <a:r>
                        <a:rPr lang="en-US" sz="2000" b="0" baseline="0" dirty="0" smtClean="0">
                          <a:effectLst/>
                        </a:rPr>
                        <a:t> s</a:t>
                      </a:r>
                      <a:r>
                        <a:rPr lang="en-US" sz="2000" b="0" dirty="0" smtClean="0">
                          <a:effectLst/>
                        </a:rPr>
                        <a:t>table</a:t>
                      </a:r>
                      <a:r>
                        <a:rPr lang="en-US" sz="2000" b="0" baseline="0" dirty="0" smtClean="0">
                          <a:effectLst/>
                        </a:rPr>
                        <a:t> t</a:t>
                      </a:r>
                      <a:r>
                        <a:rPr lang="en-US" sz="2000" b="0" dirty="0" smtClean="0">
                          <a:effectLst/>
                        </a:rPr>
                        <a:t>erms </a:t>
                      </a:r>
                      <a:r>
                        <a:rPr lang="en-US" sz="2000" b="0" dirty="0">
                          <a:effectLst/>
                        </a:rPr>
                        <a:t>d</a:t>
                      </a:r>
                      <a:r>
                        <a:rPr lang="en-US" sz="2000" b="0" dirty="0" smtClean="0">
                          <a:effectLst/>
                        </a:rPr>
                        <a:t>uring </a:t>
                      </a:r>
                      <a:r>
                        <a:rPr lang="en-US" sz="2000" b="0" dirty="0">
                          <a:effectLst/>
                        </a:rPr>
                        <a:t>a </a:t>
                      </a:r>
                      <a:r>
                        <a:rPr lang="en-US" sz="2000" b="0" dirty="0" smtClean="0">
                          <a:effectLst/>
                        </a:rPr>
                        <a:t>subscription</a:t>
                      </a:r>
                      <a:endParaRPr lang="en-US" sz="2000" b="0" dirty="0">
                        <a:effectLst/>
                        <a:latin typeface="+mj-lt"/>
                        <a:ea typeface="Calibri" panose="020F0502020204030204" pitchFamily="34" charset="0"/>
                        <a:cs typeface="Times New Roman" panose="02020603050405020304" pitchFamily="18" charset="0"/>
                      </a:endParaRPr>
                    </a:p>
                  </a:txBody>
                  <a:tcPr marL="93223" marR="93223" marT="46611" marB="46611" anchor="ctr">
                    <a:solidFill>
                      <a:schemeClr val="accent1"/>
                    </a:solidFill>
                  </a:tcPr>
                </a:tc>
                <a:extLst>
                  <a:ext uri="{0D108BD9-81ED-4DB2-BD59-A6C34878D82A}">
                    <a16:rowId xmlns="" xmlns:a16="http://schemas.microsoft.com/office/drawing/2014/main" val="302052223"/>
                  </a:ext>
                </a:extLst>
              </a:tr>
            </a:tbl>
          </a:graphicData>
        </a:graphic>
      </p:graphicFrame>
      <p:sp>
        <p:nvSpPr>
          <p:cNvPr id="6" name="Text Placeholder 2"/>
          <p:cNvSpPr txBox="1">
            <a:spLocks/>
          </p:cNvSpPr>
          <p:nvPr/>
        </p:nvSpPr>
        <p:spPr>
          <a:xfrm>
            <a:off x="6581819" y="1212184"/>
            <a:ext cx="5044443" cy="5251172"/>
          </a:xfrm>
          <a:prstGeom prst="rect">
            <a:avLst/>
          </a:prstGeom>
          <a:solidFill>
            <a:schemeClr val="tx1">
              <a:lumMod val="60000"/>
              <a:lumOff val="40000"/>
            </a:schemeClr>
          </a:solidFill>
        </p:spPr>
        <p:txBody>
          <a:bodyPr vert="horz" wrap="square" lIns="186446" tIns="93223" rIns="186446" bIns="279669" rtlCol="0">
            <a:no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2"/>
                    </a:gs>
                    <a:gs pos="86000">
                      <a:schemeClr val="tx2"/>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2"/>
                    </a:gs>
                    <a:gs pos="86000">
                      <a:schemeClr val="tx2"/>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2"/>
                    </a:gs>
                    <a:gs pos="86000">
                      <a:schemeClr val="tx2"/>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2"/>
                    </a:gs>
                    <a:gs pos="86000">
                      <a:schemeClr val="tx2"/>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2"/>
                    </a:gs>
                    <a:gs pos="86000">
                      <a:schemeClr val="tx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529" indent="-116529">
              <a:buFont typeface="Arial" pitchFamily="34" charset="0"/>
              <a:buNone/>
            </a:pPr>
            <a:endParaRPr lang="en-US" sz="2447" spc="-71" dirty="0">
              <a:gradFill>
                <a:gsLst>
                  <a:gs pos="0">
                    <a:srgbClr val="FFFFFF"/>
                  </a:gs>
                  <a:gs pos="86000">
                    <a:srgbClr val="FFFFFF"/>
                  </a:gs>
                </a:gsLst>
                <a:lin ang="5400000" scaled="0"/>
              </a:gradFill>
            </a:endParaRPr>
          </a:p>
        </p:txBody>
      </p:sp>
      <p:sp>
        <p:nvSpPr>
          <p:cNvPr id="4" name="Rectangle 3"/>
          <p:cNvSpPr/>
          <p:nvPr/>
        </p:nvSpPr>
        <p:spPr>
          <a:xfrm>
            <a:off x="7009382" y="1562676"/>
            <a:ext cx="4189315" cy="3487878"/>
          </a:xfrm>
          <a:prstGeom prst="rect">
            <a:avLst/>
          </a:prstGeom>
        </p:spPr>
        <p:txBody>
          <a:bodyPr wrap="square">
            <a:spAutoFit/>
          </a:bodyPr>
          <a:lstStyle/>
          <a:p>
            <a:pPr algn="ctr">
              <a:lnSpc>
                <a:spcPct val="115000"/>
              </a:lnSpc>
            </a:pPr>
            <a:r>
              <a:rPr lang="en-US" sz="3198" dirty="0">
                <a:solidFill>
                  <a:srgbClr val="FFFFFF"/>
                </a:solidFill>
              </a:rPr>
              <a:t>Standard Online Service Terms apply to every cloud customer—no amendments or negotiations required.</a:t>
            </a:r>
          </a:p>
        </p:txBody>
      </p:sp>
    </p:spTree>
    <p:extLst>
      <p:ext uri="{BB962C8B-B14F-4D97-AF65-F5344CB8AC3E}">
        <p14:creationId xmlns:p14="http://schemas.microsoft.com/office/powerpoint/2010/main" val="388365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US" dirty="0" smtClean="0"/>
              <a:t>Compliance with Standards &amp; Regulations</a:t>
            </a:r>
            <a:endParaRPr lang="en-US" dirty="0"/>
          </a:p>
        </p:txBody>
      </p:sp>
    </p:spTree>
    <p:extLst>
      <p:ext uri="{BB962C8B-B14F-4D97-AF65-F5344CB8AC3E}">
        <p14:creationId xmlns:p14="http://schemas.microsoft.com/office/powerpoint/2010/main" val="313172902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a:spLocks noGrp="1"/>
          </p:cNvSpPr>
          <p:nvPr>
            <p:ph type="body" sz="quarter" idx="11"/>
          </p:nvPr>
        </p:nvSpPr>
        <p:spPr>
          <a:xfrm>
            <a:off x="706292" y="1361805"/>
            <a:ext cx="11029526" cy="4906705"/>
          </a:xfrm>
          <a:solidFill>
            <a:schemeClr val="bg1">
              <a:lumMod val="85000"/>
            </a:schemeClr>
          </a:solidFill>
        </p:spPr>
        <p:txBody>
          <a:bodyPr/>
          <a:lstStyle/>
          <a:p>
            <a:pPr marL="0" indent="0">
              <a:buNone/>
            </a:pPr>
            <a:r>
              <a:rPr lang="en-US" sz="2243" dirty="0">
                <a:solidFill>
                  <a:schemeClr val="accent6"/>
                </a:solidFill>
                <a:latin typeface="+mn-lt"/>
              </a:rPr>
              <a:t>Microsoft is demonstrating our commitment to protect customer data from government demands in court actions.</a:t>
            </a:r>
          </a:p>
          <a:p>
            <a:r>
              <a:rPr lang="en-US" sz="2243" b="1" dirty="0">
                <a:solidFill>
                  <a:schemeClr val="accent6"/>
                </a:solidFill>
                <a:latin typeface="+mn-lt"/>
              </a:rPr>
              <a:t>U.S. Warrant Case</a:t>
            </a:r>
            <a:r>
              <a:rPr lang="en-US" sz="2243" dirty="0">
                <a:solidFill>
                  <a:schemeClr val="accent6"/>
                </a:solidFill>
                <a:latin typeface="+mn-lt"/>
              </a:rPr>
              <a:t>. Microsoft is in litigation with the U.S. government to resist a criminal search warrant seeking customer data stored outside the United States.  The case is on appeal.  It raises important questions about the ability of the U.S. government to issue search warrants for data outside the U.S., given that the government clearly cannot search homes or business premises abroad.</a:t>
            </a:r>
          </a:p>
          <a:p>
            <a:r>
              <a:rPr lang="en-US" sz="2243" b="1" dirty="0">
                <a:solidFill>
                  <a:schemeClr val="accent6"/>
                </a:solidFill>
                <a:latin typeface="+mn-lt"/>
              </a:rPr>
              <a:t>National Security Letters</a:t>
            </a:r>
            <a:r>
              <a:rPr lang="en-US" sz="2243" dirty="0">
                <a:solidFill>
                  <a:schemeClr val="accent6"/>
                </a:solidFill>
                <a:latin typeface="+mn-lt"/>
              </a:rPr>
              <a:t>. Microsoft resisted a National Security Letter non-disclosure order, which prohibited Microsoft from notifying the customer of a government demand to disclose its data.  The FBI withdrew the demand.</a:t>
            </a:r>
          </a:p>
          <a:p>
            <a:r>
              <a:rPr lang="en-US" sz="2243" b="1" dirty="0">
                <a:solidFill>
                  <a:schemeClr val="accent6"/>
                </a:solidFill>
                <a:latin typeface="+mn-lt"/>
              </a:rPr>
              <a:t>Government Requests Transparency</a:t>
            </a:r>
            <a:r>
              <a:rPr lang="en-US" sz="2243" dirty="0">
                <a:solidFill>
                  <a:schemeClr val="accent6"/>
                </a:solidFill>
                <a:latin typeface="+mn-lt"/>
              </a:rPr>
              <a:t>. Microsoft filed a lawsuit against the U.S. government to permit greater disclosure about government demands for customer data. The U.S. government settled, allowing Microsoft and others to share broader information with customers.</a:t>
            </a:r>
            <a:endParaRPr lang="en-US" sz="1020" dirty="0">
              <a:solidFill>
                <a:schemeClr val="accent6"/>
              </a:solidFill>
              <a:latin typeface="+mn-lt"/>
            </a:endParaRPr>
          </a:p>
        </p:txBody>
      </p:sp>
      <p:sp>
        <p:nvSpPr>
          <p:cNvPr id="4" name="Title 3"/>
          <p:cNvSpPr>
            <a:spLocks noGrp="1"/>
          </p:cNvSpPr>
          <p:nvPr>
            <p:ph type="title"/>
          </p:nvPr>
        </p:nvSpPr>
        <p:spPr/>
        <p:txBody>
          <a:bodyPr/>
          <a:lstStyle/>
          <a:p>
            <a:r>
              <a:rPr lang="en-US" sz="4999" dirty="0"/>
              <a:t>Putting our commitments into action</a:t>
            </a:r>
          </a:p>
        </p:txBody>
      </p:sp>
    </p:spTree>
    <p:extLst>
      <p:ext uri="{BB962C8B-B14F-4D97-AF65-F5344CB8AC3E}">
        <p14:creationId xmlns:p14="http://schemas.microsoft.com/office/powerpoint/2010/main" val="3220153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531948" y="269965"/>
            <a:ext cx="11370961" cy="762786"/>
          </a:xfrm>
        </p:spPr>
        <p:txBody>
          <a:bodyPr/>
          <a:lstStyle/>
          <a:p>
            <a:r>
              <a:rPr lang="en-US" dirty="0" smtClean="0">
                <a:solidFill>
                  <a:schemeClr val="tx1"/>
                </a:solidFill>
              </a:rPr>
              <a:t>Standards &amp; Certifications</a:t>
            </a:r>
            <a:endParaRPr lang="en-US" dirty="0">
              <a:solidFill>
                <a:schemeClr val="tx1"/>
              </a:solidFill>
            </a:endParaRPr>
          </a:p>
        </p:txBody>
      </p:sp>
      <p:grpSp>
        <p:nvGrpSpPr>
          <p:cNvPr id="20" name="Group 19"/>
          <p:cNvGrpSpPr/>
          <p:nvPr/>
        </p:nvGrpSpPr>
        <p:grpSpPr>
          <a:xfrm>
            <a:off x="4740411" y="1582734"/>
            <a:ext cx="7169532" cy="4697593"/>
            <a:chOff x="3918426" y="1309439"/>
            <a:chExt cx="8229601" cy="4791112"/>
          </a:xfrm>
        </p:grpSpPr>
        <p:grpSp>
          <p:nvGrpSpPr>
            <p:cNvPr id="21" name="Group 20"/>
            <p:cNvGrpSpPr/>
            <p:nvPr/>
          </p:nvGrpSpPr>
          <p:grpSpPr>
            <a:xfrm>
              <a:off x="3918426" y="2222121"/>
              <a:ext cx="8229601" cy="3878430"/>
              <a:chOff x="254688" y="2222121"/>
              <a:chExt cx="11887201" cy="3878430"/>
            </a:xfrm>
          </p:grpSpPr>
          <p:sp>
            <p:nvSpPr>
              <p:cNvPr id="26" name="Rectangle 25"/>
              <p:cNvSpPr/>
              <p:nvPr/>
            </p:nvSpPr>
            <p:spPr bwMode="auto">
              <a:xfrm>
                <a:off x="254688" y="2222121"/>
                <a:ext cx="3931918" cy="3876712"/>
              </a:xfrm>
              <a:prstGeom prst="rect">
                <a:avLst/>
              </a:prstGeom>
              <a:noFill/>
              <a:ln w="10795" cap="flat" cmpd="sng" algn="ctr">
                <a:solidFill>
                  <a:schemeClr val="tx1">
                    <a:lumMod val="85000"/>
                  </a:schemeClr>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SSAE/SOC</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ISO27001</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EUMC</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FERPA</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FISMA/</a:t>
                </a:r>
                <a:r>
                  <a:rPr lang="en-US" sz="1600" kern="0" dirty="0" err="1" smtClean="0">
                    <a:solidFill>
                      <a:srgbClr val="212F61"/>
                    </a:solidFill>
                    <a:ea typeface="Segoe UI" pitchFamily="34" charset="0"/>
                    <a:cs typeface="Segoe UI" pitchFamily="34" charset="0"/>
                  </a:rPr>
                  <a:t>FedRAMP</a:t>
                </a:r>
                <a:endParaRPr lang="en-US" sz="1600" kern="0" dirty="0" smtClean="0">
                  <a:solidFill>
                    <a:srgbClr val="212F61"/>
                  </a:solidFill>
                  <a:ea typeface="Segoe UI" pitchFamily="34" charset="0"/>
                  <a:cs typeface="Segoe UI" pitchFamily="34" charset="0"/>
                </a:endParaRP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HIPAA</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HITECH</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ITAR</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HMG IL2</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CJIS</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Article 29</a:t>
                </a:r>
                <a:r>
                  <a:rPr lang="en-US" sz="1600" kern="0" baseline="30000" dirty="0" smtClean="0">
                    <a:solidFill>
                      <a:srgbClr val="212F61"/>
                    </a:solidFill>
                  </a:rPr>
                  <a:t> + </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SOC 2</a:t>
                </a:r>
              </a:p>
            </p:txBody>
          </p:sp>
          <p:sp>
            <p:nvSpPr>
              <p:cNvPr id="27" name="Rectangle 26"/>
              <p:cNvSpPr/>
              <p:nvPr/>
            </p:nvSpPr>
            <p:spPr bwMode="auto">
              <a:xfrm>
                <a:off x="8209971" y="2223839"/>
                <a:ext cx="3931918" cy="3876712"/>
              </a:xfrm>
              <a:prstGeom prst="rect">
                <a:avLst/>
              </a:prstGeom>
              <a:noFill/>
              <a:ln w="10795" cap="flat" cmpd="sng" algn="ctr">
                <a:solidFill>
                  <a:schemeClr val="tx1">
                    <a:lumMod val="85000"/>
                  </a:schemeClr>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Global</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Global</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Europe</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UK</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U.S.</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Europe</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Global </a:t>
                </a:r>
              </a:p>
            </p:txBody>
          </p:sp>
          <p:sp>
            <p:nvSpPr>
              <p:cNvPr id="28" name="Rectangle 27"/>
              <p:cNvSpPr/>
              <p:nvPr/>
            </p:nvSpPr>
            <p:spPr bwMode="auto">
              <a:xfrm>
                <a:off x="4232328" y="2223839"/>
                <a:ext cx="3931918" cy="3876711"/>
              </a:xfrm>
              <a:prstGeom prst="rect">
                <a:avLst/>
              </a:prstGeom>
              <a:noFill/>
              <a:ln w="10795" cap="flat" cmpd="sng" algn="ctr">
                <a:solidFill>
                  <a:schemeClr val="tx1">
                    <a:lumMod val="85000"/>
                  </a:schemeClr>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Finance</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Global</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Europe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Education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Government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Healthcare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Healthcare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Defense</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Government  </a:t>
                </a:r>
              </a:p>
              <a:p>
                <a:pPr algn="ctr" defTabSz="914363">
                  <a:lnSpc>
                    <a:spcPct val="90000"/>
                  </a:lnSpc>
                  <a:spcAft>
                    <a:spcPts val="588"/>
                  </a:spcAft>
                  <a:defRPr/>
                </a:pPr>
                <a:r>
                  <a:rPr lang="en-US" sz="1600" kern="0" dirty="0" smtClean="0">
                    <a:solidFill>
                      <a:srgbClr val="212F61"/>
                    </a:solidFill>
                    <a:ea typeface="Segoe UI" pitchFamily="34" charset="0"/>
                    <a:cs typeface="Segoe UI" pitchFamily="34" charset="0"/>
                  </a:rPr>
                  <a:t>Law Enforcement</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Europe</a:t>
                </a:r>
              </a:p>
              <a:p>
                <a:pPr algn="ctr" defTabSz="914363">
                  <a:lnSpc>
                    <a:spcPct val="90000"/>
                  </a:lnSpc>
                  <a:spcAft>
                    <a:spcPts val="600"/>
                  </a:spcAft>
                  <a:defRPr/>
                </a:pPr>
                <a:r>
                  <a:rPr lang="en-US" sz="1600" kern="0" dirty="0" smtClean="0">
                    <a:solidFill>
                      <a:srgbClr val="212F61"/>
                    </a:solidFill>
                    <a:ea typeface="Segoe UI" pitchFamily="34" charset="0"/>
                    <a:cs typeface="Segoe UI" pitchFamily="34" charset="0"/>
                  </a:rPr>
                  <a:t>Global  </a:t>
                </a:r>
              </a:p>
            </p:txBody>
          </p:sp>
        </p:grpSp>
        <p:grpSp>
          <p:nvGrpSpPr>
            <p:cNvPr id="22" name="Group 21"/>
            <p:cNvGrpSpPr/>
            <p:nvPr/>
          </p:nvGrpSpPr>
          <p:grpSpPr>
            <a:xfrm>
              <a:off x="3918426" y="1309439"/>
              <a:ext cx="8229600" cy="914399"/>
              <a:chOff x="254688" y="1642379"/>
              <a:chExt cx="11887200" cy="541411"/>
            </a:xfrm>
          </p:grpSpPr>
          <p:sp>
            <p:nvSpPr>
              <p:cNvPr id="23" name="Rectangle 22"/>
              <p:cNvSpPr/>
              <p:nvPr/>
            </p:nvSpPr>
            <p:spPr bwMode="auto">
              <a:xfrm>
                <a:off x="254688" y="1642379"/>
                <a:ext cx="3931920" cy="541411"/>
              </a:xfrm>
              <a:prstGeom prst="rect">
                <a:avLst/>
              </a:prstGeom>
              <a:solidFill>
                <a:srgbClr val="0072C6"/>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896000" fontAlgn="base">
                  <a:lnSpc>
                    <a:spcPct val="90000"/>
                  </a:lnSpc>
                  <a:spcBef>
                    <a:spcPct val="0"/>
                  </a:spcBef>
                  <a:spcAft>
                    <a:spcPct val="0"/>
                  </a:spcAft>
                  <a:defRPr/>
                </a:pPr>
                <a:r>
                  <a:rPr lang="en-US" sz="2700" kern="0" dirty="0" smtClean="0">
                    <a:solidFill>
                      <a:srgbClr val="212F61"/>
                    </a:solidFill>
                    <a:latin typeface="Segoe UI Light"/>
                    <a:ea typeface="Segoe UI" pitchFamily="34" charset="0"/>
                    <a:cs typeface="Segoe UI" pitchFamily="34" charset="0"/>
                  </a:rPr>
                  <a:t>Standards Certifications</a:t>
                </a:r>
              </a:p>
            </p:txBody>
          </p:sp>
          <p:sp>
            <p:nvSpPr>
              <p:cNvPr id="24" name="Rectangle 23"/>
              <p:cNvSpPr/>
              <p:nvPr/>
            </p:nvSpPr>
            <p:spPr bwMode="auto">
              <a:xfrm>
                <a:off x="4232329" y="1642379"/>
                <a:ext cx="3931920" cy="541411"/>
              </a:xfrm>
              <a:prstGeom prst="rect">
                <a:avLst/>
              </a:prstGeom>
              <a:solidFill>
                <a:srgbClr val="0072C6"/>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896000" fontAlgn="base">
                  <a:lnSpc>
                    <a:spcPct val="90000"/>
                  </a:lnSpc>
                  <a:spcBef>
                    <a:spcPct val="0"/>
                  </a:spcBef>
                  <a:spcAft>
                    <a:spcPct val="0"/>
                  </a:spcAft>
                  <a:defRPr/>
                </a:pPr>
                <a:r>
                  <a:rPr lang="en-US" sz="2700" kern="0" dirty="0" smtClean="0">
                    <a:solidFill>
                      <a:srgbClr val="212F61"/>
                    </a:solidFill>
                    <a:latin typeface="Segoe UI Light"/>
                    <a:ea typeface="Segoe UI" pitchFamily="34" charset="0"/>
                    <a:cs typeface="Segoe UI" pitchFamily="34" charset="0"/>
                  </a:rPr>
                  <a:t>Market</a:t>
                </a:r>
              </a:p>
            </p:txBody>
          </p:sp>
          <p:sp>
            <p:nvSpPr>
              <p:cNvPr id="25" name="Rectangle 24"/>
              <p:cNvSpPr/>
              <p:nvPr/>
            </p:nvSpPr>
            <p:spPr bwMode="auto">
              <a:xfrm>
                <a:off x="8209968" y="1642379"/>
                <a:ext cx="3931920" cy="541411"/>
              </a:xfrm>
              <a:prstGeom prst="rect">
                <a:avLst/>
              </a:prstGeom>
              <a:solidFill>
                <a:srgbClr val="0072C6"/>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896000" fontAlgn="base">
                  <a:lnSpc>
                    <a:spcPct val="90000"/>
                  </a:lnSpc>
                  <a:spcBef>
                    <a:spcPct val="0"/>
                  </a:spcBef>
                  <a:spcAft>
                    <a:spcPct val="0"/>
                  </a:spcAft>
                  <a:defRPr/>
                </a:pPr>
                <a:r>
                  <a:rPr lang="en-US" sz="2700" kern="0" dirty="0" smtClean="0">
                    <a:solidFill>
                      <a:srgbClr val="212F61"/>
                    </a:solidFill>
                    <a:latin typeface="Segoe UI Light"/>
                    <a:ea typeface="Segoe UI" pitchFamily="34" charset="0"/>
                    <a:cs typeface="Segoe UI" pitchFamily="34" charset="0"/>
                  </a:rPr>
                  <a:t>Region</a:t>
                </a:r>
              </a:p>
            </p:txBody>
          </p:sp>
        </p:grpSp>
      </p:grpSp>
      <p:pic>
        <p:nvPicPr>
          <p:cNvPr id="29" name="Picture 4" descr="D:\DVD_ART35\Artwork_Imagery\Icons - Illustrations\Maps Globes\world map blank.png"/>
          <p:cNvPicPr>
            <a:picLocks noChangeAspect="1" noChangeArrowheads="1"/>
          </p:cNvPicPr>
          <p:nvPr/>
        </p:nvPicPr>
        <p:blipFill rotWithShape="1">
          <a:blip r:embed="rId3" cstate="print"/>
          <a:srcRect b="9999"/>
          <a:stretch/>
        </p:blipFill>
        <p:spPr bwMode="auto">
          <a:xfrm>
            <a:off x="172667" y="2554941"/>
            <a:ext cx="4323721" cy="2194649"/>
          </a:xfrm>
          <a:prstGeom prst="rect">
            <a:avLst/>
          </a:prstGeom>
          <a:noFill/>
        </p:spPr>
      </p:pic>
      <p:sp>
        <p:nvSpPr>
          <p:cNvPr id="30" name="Rectangle 29"/>
          <p:cNvSpPr/>
          <p:nvPr/>
        </p:nvSpPr>
        <p:spPr>
          <a:xfrm>
            <a:off x="172667" y="6484599"/>
            <a:ext cx="8278153" cy="307777"/>
          </a:xfrm>
          <a:prstGeom prst="rect">
            <a:avLst/>
          </a:prstGeom>
        </p:spPr>
        <p:txBody>
          <a:bodyPr wrap="square">
            <a:spAutoFit/>
          </a:bodyPr>
          <a:lstStyle/>
          <a:p>
            <a:pPr defTabSz="914363">
              <a:defRPr/>
            </a:pPr>
            <a:r>
              <a:rPr lang="en-US" kern="0" baseline="30000" dirty="0" smtClean="0">
                <a:solidFill>
                  <a:srgbClr val="212F61"/>
                </a:solidFill>
              </a:rPr>
              <a:t>+</a:t>
            </a:r>
            <a:r>
              <a:rPr lang="en-US" sz="1400" kern="0" dirty="0" smtClean="0">
                <a:solidFill>
                  <a:srgbClr val="212F61"/>
                </a:solidFill>
              </a:rPr>
              <a:t>EU Data Protection Authorities validate Microsoft’s approach to privacy</a:t>
            </a:r>
            <a:endParaRPr lang="en-US" kern="0" dirty="0" smtClean="0">
              <a:solidFill>
                <a:srgbClr val="212F61"/>
              </a:solidFill>
            </a:endParaRPr>
          </a:p>
        </p:txBody>
      </p:sp>
    </p:spTree>
    <p:extLst>
      <p:ext uri="{BB962C8B-B14F-4D97-AF65-F5344CB8AC3E}">
        <p14:creationId xmlns:p14="http://schemas.microsoft.com/office/powerpoint/2010/main" val="260619136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Rectangle 39"/>
          <p:cNvSpPr/>
          <p:nvPr/>
        </p:nvSpPr>
        <p:spPr bwMode="auto">
          <a:xfrm>
            <a:off x="1307155" y="936942"/>
            <a:ext cx="10016482" cy="5761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702" y="224510"/>
            <a:ext cx="10043116" cy="468920"/>
          </a:xfrm>
        </p:spPr>
        <p:txBody>
          <a:bodyPr vert="horz" wrap="square" lIns="0" tIns="0" rIns="0" bIns="0" rtlCol="0" anchor="t">
            <a:noAutofit/>
          </a:bodyPr>
          <a:lstStyle/>
          <a:p>
            <a:pPr defTabSz="914363">
              <a:spcBef>
                <a:spcPts val="1800"/>
              </a:spcBef>
            </a:pPr>
            <a:r>
              <a:rPr lang="en-US" sz="4400" spc="-100" dirty="0">
                <a:solidFill>
                  <a:schemeClr val="tx1"/>
                </a:solidFill>
                <a:latin typeface="Segoe UI Light"/>
              </a:rPr>
              <a:t>How Office 365 </a:t>
            </a:r>
            <a:r>
              <a:rPr lang="en-US" sz="4400" spc="-100" dirty="0" smtClean="0">
                <a:solidFill>
                  <a:schemeClr val="tx1"/>
                </a:solidFill>
                <a:latin typeface="Segoe UI Light"/>
              </a:rPr>
              <a:t>does Compliance</a:t>
            </a:r>
            <a:endParaRPr lang="en-US" sz="4400" spc="-100" dirty="0">
              <a:solidFill>
                <a:schemeClr val="tx1"/>
              </a:solidFill>
              <a:latin typeface="Segoe UI Ligh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837" y="2125662"/>
            <a:ext cx="716021" cy="64008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185" y="3040062"/>
            <a:ext cx="712817" cy="6400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7746" y="3954462"/>
            <a:ext cx="711256" cy="516949"/>
          </a:xfrm>
          <a:prstGeom prst="rect">
            <a:avLst/>
          </a:prstGeom>
        </p:spPr>
      </p:pic>
      <p:pic>
        <p:nvPicPr>
          <p:cNvPr id="180" name="Picture 1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6185" y="4764491"/>
            <a:ext cx="712817" cy="721170"/>
          </a:xfrm>
          <a:prstGeom prst="rect">
            <a:avLst/>
          </a:prstGeom>
        </p:spPr>
      </p:pic>
      <p:grpSp>
        <p:nvGrpSpPr>
          <p:cNvPr id="39" name="Group 38"/>
          <p:cNvGrpSpPr/>
          <p:nvPr/>
        </p:nvGrpSpPr>
        <p:grpSpPr>
          <a:xfrm>
            <a:off x="2156790" y="2125662"/>
            <a:ext cx="1371600" cy="1828800"/>
            <a:chOff x="9235759" y="2354261"/>
            <a:chExt cx="2926080" cy="2867910"/>
          </a:xfrm>
          <a:solidFill>
            <a:schemeClr val="tx2">
              <a:lumMod val="40000"/>
              <a:lumOff val="60000"/>
            </a:schemeClr>
          </a:solidFill>
        </p:grpSpPr>
        <p:sp>
          <p:nvSpPr>
            <p:cNvPr id="41"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Physical Security</a:t>
              </a:r>
            </a:p>
          </p:txBody>
        </p:sp>
        <p:sp>
          <p:nvSpPr>
            <p:cNvPr id="42"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Security Best Practices</a:t>
              </a:r>
            </a:p>
          </p:txBody>
        </p:sp>
        <p:sp>
          <p:nvSpPr>
            <p:cNvPr id="43"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Secure Network Layer</a:t>
              </a:r>
            </a:p>
          </p:txBody>
        </p:sp>
        <p:sp>
          <p:nvSpPr>
            <p:cNvPr id="44" name="Text Placeholder 6"/>
            <p:cNvSpPr txBox="1">
              <a:spLocks/>
            </p:cNvSpPr>
            <p:nvPr/>
          </p:nvSpPr>
          <p:spPr>
            <a:xfrm>
              <a:off x="9235759" y="4536371"/>
              <a:ext cx="2926080" cy="685800"/>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a:solidFill>
                    <a:srgbClr val="FFFFFF">
                      <a:lumMod val="50000"/>
                    </a:srgbClr>
                  </a:solidFill>
                </a:rPr>
                <a:t>Data Encryption</a:t>
              </a:r>
            </a:p>
          </p:txBody>
        </p:sp>
      </p:grpSp>
      <p:sp>
        <p:nvSpPr>
          <p:cNvPr id="3" name="TextBox 2"/>
          <p:cNvSpPr txBox="1"/>
          <p:nvPr/>
        </p:nvSpPr>
        <p:spPr>
          <a:xfrm>
            <a:off x="1189037" y="906462"/>
            <a:ext cx="10896600"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solidFill>
                  <a:srgbClr val="212F61"/>
                </a:solidFill>
                <a:latin typeface="Segoe UI Light"/>
              </a:rPr>
              <a:t>  Office 365 Service       |      		Control Sets        |      Certifications</a:t>
            </a:r>
          </a:p>
        </p:txBody>
      </p:sp>
      <p:grpSp>
        <p:nvGrpSpPr>
          <p:cNvPr id="62" name="Group 61"/>
          <p:cNvGrpSpPr/>
          <p:nvPr/>
        </p:nvGrpSpPr>
        <p:grpSpPr>
          <a:xfrm>
            <a:off x="2164887" y="4487862"/>
            <a:ext cx="1371600" cy="1828800"/>
            <a:chOff x="9235759" y="2354261"/>
            <a:chExt cx="2926080" cy="2867910"/>
          </a:xfrm>
          <a:solidFill>
            <a:schemeClr val="tx2">
              <a:lumMod val="40000"/>
              <a:lumOff val="60000"/>
            </a:schemeClr>
          </a:solidFill>
        </p:grpSpPr>
        <p:sp>
          <p:nvSpPr>
            <p:cNvPr id="63"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DLP</a:t>
              </a:r>
              <a:endParaRPr lang="en-US" sz="1400" dirty="0">
                <a:solidFill>
                  <a:srgbClr val="FFFFFF">
                    <a:lumMod val="50000"/>
                  </a:srgbClr>
                </a:solidFill>
              </a:endParaRPr>
            </a:p>
          </p:txBody>
        </p:sp>
        <p:sp>
          <p:nvSpPr>
            <p:cNvPr id="64"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OME</a:t>
              </a:r>
              <a:endParaRPr lang="en-US" sz="1400" dirty="0">
                <a:solidFill>
                  <a:srgbClr val="FFFFFF">
                    <a:lumMod val="50000"/>
                  </a:srgbClr>
                </a:solidFill>
              </a:endParaRPr>
            </a:p>
          </p:txBody>
        </p:sp>
        <p:sp>
          <p:nvSpPr>
            <p:cNvPr id="65"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SMIME</a:t>
              </a:r>
              <a:endParaRPr lang="en-US" sz="1400" dirty="0">
                <a:solidFill>
                  <a:srgbClr val="FFFFFF">
                    <a:lumMod val="50000"/>
                  </a:srgbClr>
                </a:solidFill>
              </a:endParaRPr>
            </a:p>
          </p:txBody>
        </p:sp>
        <p:sp>
          <p:nvSpPr>
            <p:cNvPr id="66" name="Text Placeholder 6"/>
            <p:cNvSpPr txBox="1">
              <a:spLocks/>
            </p:cNvSpPr>
            <p:nvPr/>
          </p:nvSpPr>
          <p:spPr>
            <a:xfrm>
              <a:off x="9235759" y="4536371"/>
              <a:ext cx="2926080" cy="685800"/>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RBAC</a:t>
              </a:r>
              <a:endParaRPr lang="en-US" sz="1400" dirty="0">
                <a:solidFill>
                  <a:srgbClr val="FFFFFF">
                    <a:lumMod val="50000"/>
                  </a:srgbClr>
                </a:solidFill>
              </a:endParaRPr>
            </a:p>
          </p:txBody>
        </p:sp>
      </p:grpSp>
      <p:sp>
        <p:nvSpPr>
          <p:cNvPr id="67" name="Text Placeholder 6"/>
          <p:cNvSpPr txBox="1">
            <a:spLocks/>
          </p:cNvSpPr>
          <p:nvPr/>
        </p:nvSpPr>
        <p:spPr>
          <a:xfrm>
            <a:off x="2164887" y="6347450"/>
            <a:ext cx="1371600" cy="437319"/>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RMS</a:t>
            </a:r>
            <a:endParaRPr lang="en-US" sz="1400" dirty="0">
              <a:solidFill>
                <a:srgbClr val="FFFFFF">
                  <a:lumMod val="50000"/>
                </a:srgbClr>
              </a:solidFill>
            </a:endParaRPr>
          </a:p>
        </p:txBody>
      </p:sp>
      <p:grpSp>
        <p:nvGrpSpPr>
          <p:cNvPr id="69" name="Group 68"/>
          <p:cNvGrpSpPr/>
          <p:nvPr/>
        </p:nvGrpSpPr>
        <p:grpSpPr>
          <a:xfrm>
            <a:off x="5989637" y="4132702"/>
            <a:ext cx="1371600" cy="2031560"/>
            <a:chOff x="9235759" y="2354261"/>
            <a:chExt cx="2926080" cy="3185876"/>
          </a:xfrm>
          <a:solidFill>
            <a:schemeClr val="tx2">
              <a:lumMod val="40000"/>
              <a:lumOff val="60000"/>
            </a:schemeClr>
          </a:solidFill>
        </p:grpSpPr>
        <p:sp>
          <p:nvSpPr>
            <p:cNvPr id="70" name="Text Placeholder 6"/>
            <p:cNvSpPr txBox="1">
              <a:spLocks/>
            </p:cNvSpPr>
            <p:nvPr/>
          </p:nvSpPr>
          <p:spPr>
            <a:xfrm>
              <a:off x="9235759" y="235426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Account Mgmt.</a:t>
              </a:r>
              <a:endParaRPr lang="en-US" sz="1400" dirty="0">
                <a:solidFill>
                  <a:srgbClr val="FFFFFF">
                    <a:lumMod val="50000"/>
                  </a:srgbClr>
                </a:solidFill>
              </a:endParaRPr>
            </a:p>
          </p:txBody>
        </p:sp>
        <p:sp>
          <p:nvSpPr>
            <p:cNvPr id="71" name="Text Placeholder 6"/>
            <p:cNvSpPr txBox="1">
              <a:spLocks/>
            </p:cNvSpPr>
            <p:nvPr/>
          </p:nvSpPr>
          <p:spPr>
            <a:xfrm>
              <a:off x="9235759" y="308163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Incident Monitoring</a:t>
              </a:r>
              <a:endParaRPr lang="en-US" sz="1400" dirty="0">
                <a:solidFill>
                  <a:srgbClr val="FFFFFF">
                    <a:lumMod val="50000"/>
                  </a:srgbClr>
                </a:solidFill>
              </a:endParaRPr>
            </a:p>
          </p:txBody>
        </p:sp>
        <p:sp>
          <p:nvSpPr>
            <p:cNvPr id="73" name="Text Placeholder 6"/>
            <p:cNvSpPr txBox="1">
              <a:spLocks/>
            </p:cNvSpPr>
            <p:nvPr/>
          </p:nvSpPr>
          <p:spPr>
            <a:xfrm>
              <a:off x="9235759" y="3809001"/>
              <a:ext cx="2926080" cy="683264"/>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Data Encryption</a:t>
              </a:r>
              <a:endParaRPr lang="en-US" sz="1400" dirty="0">
                <a:solidFill>
                  <a:srgbClr val="FFFFFF">
                    <a:lumMod val="50000"/>
                  </a:srgbClr>
                </a:solidFill>
              </a:endParaRPr>
            </a:p>
          </p:txBody>
        </p:sp>
        <p:sp>
          <p:nvSpPr>
            <p:cNvPr id="74" name="Text Placeholder 6"/>
            <p:cNvSpPr txBox="1">
              <a:spLocks/>
            </p:cNvSpPr>
            <p:nvPr/>
          </p:nvSpPr>
          <p:spPr>
            <a:xfrm>
              <a:off x="9235759" y="4536369"/>
              <a:ext cx="2926080" cy="1003768"/>
            </a:xfrm>
            <a:prstGeom prst="rect">
              <a:avLst/>
            </a:prstGeom>
            <a:grp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Encryption of stored data and more… </a:t>
              </a:r>
              <a:endParaRPr lang="en-US" sz="1400" dirty="0">
                <a:solidFill>
                  <a:srgbClr val="FFFFFF">
                    <a:lumMod val="50000"/>
                  </a:srgbClr>
                </a:solidFill>
              </a:endParaRPr>
            </a:p>
          </p:txBody>
        </p:sp>
      </p:grpSp>
      <p:sp>
        <p:nvSpPr>
          <p:cNvPr id="76" name="Text Placeholder 6"/>
          <p:cNvSpPr txBox="1">
            <a:spLocks/>
          </p:cNvSpPr>
          <p:nvPr/>
        </p:nvSpPr>
        <p:spPr>
          <a:xfrm>
            <a:off x="5989637" y="3461634"/>
            <a:ext cx="1371600" cy="640080"/>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Data Minimization &amp; Retention </a:t>
            </a:r>
            <a:endParaRPr lang="en-US" sz="1400" dirty="0">
              <a:solidFill>
                <a:srgbClr val="FFFFFF">
                  <a:lumMod val="50000"/>
                </a:srgbClr>
              </a:solidFill>
            </a:endParaRPr>
          </a:p>
        </p:txBody>
      </p:sp>
      <p:sp>
        <p:nvSpPr>
          <p:cNvPr id="77" name="Up Arrow 76"/>
          <p:cNvSpPr/>
          <p:nvPr/>
        </p:nvSpPr>
        <p:spPr bwMode="auto">
          <a:xfrm rot="5400000">
            <a:off x="8586796" y="3579822"/>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78" name="Up Arrow 77"/>
          <p:cNvSpPr/>
          <p:nvPr/>
        </p:nvSpPr>
        <p:spPr bwMode="auto">
          <a:xfrm rot="16200000">
            <a:off x="8574077" y="4113221"/>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80" name="Text Placeholder 6"/>
          <p:cNvSpPr txBox="1">
            <a:spLocks/>
          </p:cNvSpPr>
          <p:nvPr/>
        </p:nvSpPr>
        <p:spPr>
          <a:xfrm>
            <a:off x="9897160" y="5756914"/>
            <a:ext cx="711842" cy="712148"/>
          </a:xfrm>
          <a:prstGeom prst="rect">
            <a:avLst/>
          </a:prstGeom>
          <a:solidFill>
            <a:srgbClr val="FFFFFF"/>
          </a:solidFill>
          <a:ln>
            <a:solidFill>
              <a:srgbClr val="FFFFFF"/>
            </a:solidFill>
          </a:ln>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100" dirty="0" smtClean="0">
                <a:solidFill>
                  <a:srgbClr val="FFFFFF">
                    <a:lumMod val="50000"/>
                  </a:srgbClr>
                </a:solidFill>
              </a:rPr>
              <a:t>New Cert’s and more…</a:t>
            </a:r>
            <a:endParaRPr lang="en-US" sz="1100" dirty="0">
              <a:solidFill>
                <a:srgbClr val="FFFFFF">
                  <a:lumMod val="50000"/>
                </a:srgbClr>
              </a:solidFill>
            </a:endParaRPr>
          </a:p>
        </p:txBody>
      </p:sp>
      <p:sp>
        <p:nvSpPr>
          <p:cNvPr id="81" name="Text Placeholder 6"/>
          <p:cNvSpPr txBox="1">
            <a:spLocks/>
          </p:cNvSpPr>
          <p:nvPr/>
        </p:nvSpPr>
        <p:spPr>
          <a:xfrm>
            <a:off x="5989637" y="2993327"/>
            <a:ext cx="1371600" cy="437319"/>
          </a:xfrm>
          <a:prstGeom prst="rect">
            <a:avLst/>
          </a:prstGeom>
          <a:solidFill>
            <a:schemeClr val="tx2">
              <a:lumMod val="40000"/>
              <a:lumOff val="60000"/>
            </a:schemeClr>
          </a:solidFill>
        </p:spPr>
        <p:txBody>
          <a:bodyPr vert="horz" wrap="square" lIns="146304" tIns="91440" rIns="146304" bIns="91440"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solidFill>
                  <a:srgbClr val="FFFFFF">
                    <a:lumMod val="50000"/>
                  </a:srgbClr>
                </a:solidFill>
              </a:rPr>
              <a:t>Access Control</a:t>
            </a:r>
            <a:endParaRPr lang="en-US" sz="1400" dirty="0">
              <a:solidFill>
                <a:srgbClr val="FFFFFF">
                  <a:lumMod val="50000"/>
                </a:srgbClr>
              </a:solidFill>
            </a:endParaRPr>
          </a:p>
        </p:txBody>
      </p:sp>
      <p:sp>
        <p:nvSpPr>
          <p:cNvPr id="45" name="Up Arrow 44"/>
          <p:cNvSpPr/>
          <p:nvPr/>
        </p:nvSpPr>
        <p:spPr bwMode="auto">
          <a:xfrm rot="5400000">
            <a:off x="4471996" y="3579822"/>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46" name="Up Arrow 45"/>
          <p:cNvSpPr/>
          <p:nvPr/>
        </p:nvSpPr>
        <p:spPr bwMode="auto">
          <a:xfrm rot="16200000">
            <a:off x="4459277" y="4113221"/>
            <a:ext cx="457201" cy="749281"/>
          </a:xfrm>
          <a:prstGeom prst="upArrow">
            <a:avLst/>
          </a:prstGeom>
          <a:solidFill>
            <a:schemeClr val="tx1"/>
          </a:solidFill>
          <a:ln w="9525">
            <a:noFill/>
            <a:miter lim="800000"/>
            <a:headEnd/>
            <a:tailEnd/>
          </a:ln>
          <a:effectLst>
            <a:outerShdw blurRad="152400" dist="88900" dir="5400000" algn="t" rotWithShape="0">
              <a:prstClr val="black">
                <a:alpha val="54000"/>
              </a:prstClr>
            </a:outerShdw>
          </a:effectLst>
        </p:spPr>
        <p:txBody>
          <a:bodyPr wrap="square" lIns="0" rIns="0" anchor="ctr" anchorCtr="1">
            <a:noAutofit/>
          </a:bodyPr>
          <a:lstStyle/>
          <a:p>
            <a:pPr marL="57150" indent="-57150" algn="ctr" eaLnBrk="0" fontAlgn="base" hangingPunct="0">
              <a:spcBef>
                <a:spcPct val="0"/>
              </a:spcBef>
              <a:spcAft>
                <a:spcPct val="0"/>
              </a:spcAft>
              <a:defRPr/>
            </a:pPr>
            <a:endParaRPr lang="en-US" sz="850" b="1" dirty="0">
              <a:solidFill>
                <a:srgbClr val="FFFFFF"/>
              </a:solidFill>
              <a:latin typeface="Segoe" pitchFamily="34" charset="0"/>
              <a:cs typeface="Times New Roman" pitchFamily="18" charset="0"/>
            </a:endParaRPr>
          </a:p>
        </p:txBody>
      </p:sp>
      <p:sp>
        <p:nvSpPr>
          <p:cNvPr id="4" name="Rectangle 3"/>
          <p:cNvSpPr/>
          <p:nvPr/>
        </p:nvSpPr>
        <p:spPr bwMode="auto">
          <a:xfrm>
            <a:off x="7428247" y="2993327"/>
            <a:ext cx="304800" cy="317093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b="1" dirty="0">
              <a:gradFill>
                <a:gsLst>
                  <a:gs pos="0">
                    <a:srgbClr val="FFFFFF"/>
                  </a:gs>
                  <a:gs pos="100000">
                    <a:srgbClr val="FFFFFF"/>
                  </a:gs>
                </a:gsLst>
                <a:lin ang="5400000" scaled="0"/>
              </a:gradFill>
            </a:endParaRPr>
          </a:p>
        </p:txBody>
      </p:sp>
      <p:sp>
        <p:nvSpPr>
          <p:cNvPr id="6" name="TextBox 5"/>
          <p:cNvSpPr txBox="1"/>
          <p:nvPr/>
        </p:nvSpPr>
        <p:spPr>
          <a:xfrm rot="5400000">
            <a:off x="6710706" y="4474691"/>
            <a:ext cx="1739881"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rgbClr val="212F61"/>
                    </a:gs>
                    <a:gs pos="30000">
                      <a:srgbClr val="212F61"/>
                    </a:gs>
                  </a:gsLst>
                  <a:lin ang="5400000" scaled="0"/>
                </a:gradFill>
              </a:rPr>
              <a:t>A</a:t>
            </a:r>
            <a:r>
              <a:rPr lang="en-US" sz="2000" dirty="0" smtClean="0">
                <a:gradFill>
                  <a:gsLst>
                    <a:gs pos="2917">
                      <a:srgbClr val="212F61"/>
                    </a:gs>
                    <a:gs pos="30000">
                      <a:srgbClr val="212F61"/>
                    </a:gs>
                  </a:gsLst>
                  <a:lin ang="5400000" scaled="0"/>
                </a:gradFill>
              </a:rPr>
              <a:t>UDITS</a:t>
            </a:r>
          </a:p>
        </p:txBody>
      </p:sp>
      <p:sp>
        <p:nvSpPr>
          <p:cNvPr id="5" name="TextBox 4"/>
          <p:cNvSpPr txBox="1"/>
          <p:nvPr/>
        </p:nvSpPr>
        <p:spPr>
          <a:xfrm>
            <a:off x="1625205" y="1685564"/>
            <a:ext cx="2434769" cy="369332"/>
          </a:xfrm>
          <a:prstGeom prst="rect">
            <a:avLst/>
          </a:prstGeom>
          <a:noFill/>
        </p:spPr>
        <p:txBody>
          <a:bodyPr wrap="none" lIns="0" tIns="0" rIns="0" bIns="0" rtlCol="0">
            <a:spAutoFit/>
          </a:bodyPr>
          <a:lstStyle/>
          <a:p>
            <a:r>
              <a:rPr lang="en-US" sz="2400" spc="-70" dirty="0" smtClean="0">
                <a:solidFill>
                  <a:srgbClr val="212F61"/>
                </a:solidFill>
              </a:rPr>
              <a:t>Built-in Capabilities</a:t>
            </a:r>
          </a:p>
        </p:txBody>
      </p:sp>
      <p:sp>
        <p:nvSpPr>
          <p:cNvPr id="37" name="TextBox 36"/>
          <p:cNvSpPr txBox="1"/>
          <p:nvPr/>
        </p:nvSpPr>
        <p:spPr>
          <a:xfrm>
            <a:off x="1625205" y="4027894"/>
            <a:ext cx="2383281" cy="369332"/>
          </a:xfrm>
          <a:prstGeom prst="rect">
            <a:avLst/>
          </a:prstGeom>
          <a:noFill/>
        </p:spPr>
        <p:txBody>
          <a:bodyPr wrap="none" lIns="0" tIns="0" rIns="0" bIns="0" rtlCol="0">
            <a:spAutoFit/>
          </a:bodyPr>
          <a:lstStyle/>
          <a:p>
            <a:r>
              <a:rPr lang="en-US" sz="2400" spc="-70" dirty="0" smtClean="0">
                <a:solidFill>
                  <a:srgbClr val="212F61"/>
                </a:solidFill>
              </a:rPr>
              <a:t>Customer Controls</a:t>
            </a:r>
          </a:p>
        </p:txBody>
      </p:sp>
    </p:spTree>
    <p:extLst>
      <p:ext uri="{BB962C8B-B14F-4D97-AF65-F5344CB8AC3E}">
        <p14:creationId xmlns:p14="http://schemas.microsoft.com/office/powerpoint/2010/main" val="352666326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3"/>
          <p:cNvSpPr>
            <a:spLocks noGrp="1"/>
          </p:cNvSpPr>
          <p:nvPr>
            <p:ph type="title"/>
          </p:nvPr>
        </p:nvSpPr>
        <p:spPr>
          <a:xfrm>
            <a:off x="274702" y="183413"/>
            <a:ext cx="10726460" cy="1351952"/>
          </a:xfrm>
        </p:spPr>
        <p:txBody>
          <a:bodyPr/>
          <a:lstStyle/>
          <a:p>
            <a:r>
              <a:rPr lang="en-US" sz="4399" dirty="0" smtClean="0"/>
              <a:t>Building a comprehensive set of controls</a:t>
            </a:r>
            <a:endParaRPr lang="en-US" sz="4399" dirty="0"/>
          </a:p>
        </p:txBody>
      </p:sp>
      <p:pic>
        <p:nvPicPr>
          <p:cNvPr id="7" name="Picture 6"/>
          <p:cNvPicPr>
            <a:picLocks noChangeAspect="1"/>
          </p:cNvPicPr>
          <p:nvPr/>
        </p:nvPicPr>
        <p:blipFill rotWithShape="1">
          <a:blip r:embed="rId4"/>
          <a:srcRect t="44559" b="1"/>
          <a:stretch/>
        </p:blipFill>
        <p:spPr>
          <a:xfrm>
            <a:off x="457580" y="1498498"/>
            <a:ext cx="10979591" cy="4424647"/>
          </a:xfrm>
          <a:prstGeom prst="rect">
            <a:avLst/>
          </a:prstGeom>
        </p:spPr>
      </p:pic>
    </p:spTree>
    <p:extLst>
      <p:ext uri="{BB962C8B-B14F-4D97-AF65-F5344CB8AC3E}">
        <p14:creationId xmlns:p14="http://schemas.microsoft.com/office/powerpoint/2010/main" val="115854459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519112" y="228600"/>
            <a:ext cx="11149013" cy="74789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097">
                <a:gradFill>
                  <a:gsLst>
                    <a:gs pos="1250">
                      <a:srgbClr val="212F61"/>
                    </a:gs>
                    <a:gs pos="100000">
                      <a:srgbClr val="212F61"/>
                    </a:gs>
                  </a:gsLst>
                  <a:lin ang="5400000" scaled="0"/>
                </a:gradFill>
                <a:ea typeface="Segoe UI" panose="020B0502040204020203" pitchFamily="34" charset="0"/>
              </a:rPr>
              <a:t>Control set – over 1,050 controls</a:t>
            </a:r>
            <a:endParaRPr sz="5097">
              <a:gradFill>
                <a:gsLst>
                  <a:gs pos="1250">
                    <a:srgbClr val="212F61"/>
                  </a:gs>
                  <a:gs pos="100000">
                    <a:srgbClr val="212F61"/>
                  </a:gs>
                </a:gsLst>
                <a:lin ang="5400000" scaled="0"/>
              </a:gradFill>
              <a:ea typeface="Segoe UI" panose="020B0502040204020203" pitchFamily="34" charset="0"/>
            </a:endParaRPr>
          </a:p>
        </p:txBody>
      </p:sp>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7" y="982662"/>
            <a:ext cx="10839451"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3039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nMjEmGrPU2fc9U87uIQW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ZnMjEmGrPU2fc9U87uIQ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nMjEmGrPU2fc9U87uIQWw"/>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K2110 Compliance is easier in Office 365" id="{D4E5DA82-AEA5-4EF3-B307-A85CF1946888}" vid="{E87E6A45-ED36-4651-BC98-62E21B2D5C2F}"/>
    </a:ext>
  </a:extLst>
</a:theme>
</file>

<file path=ppt/theme/theme3.xml><?xml version="1.0" encoding="utf-8"?>
<a:theme xmlns:a="http://schemas.openxmlformats.org/drawingml/2006/main" name="Office365_Template_2012_16x9_WHITE_v03">
  <a:themeElements>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BRK2110 Compliance is easier in Office 365" id="{D4E5DA82-AEA5-4EF3-B307-A85CF1946888}" vid="{E96CD0BE-06CF-4351-941C-CC8E07D556E2}"/>
    </a:ext>
  </a:extLst>
</a:theme>
</file>

<file path=ppt/theme/theme4.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0.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1.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2.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3.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4.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5.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6.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7.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8.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19.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2.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3.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4.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5.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6.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7.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8.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ppt/theme/themeOverride9.xml><?xml version="1.0" encoding="utf-8"?>
<a:themeOverride xmlns:a="http://schemas.openxmlformats.org/drawingml/2006/main">
  <a:clrScheme name="Custom 3">
    <a:dk1>
      <a:srgbClr val="212F61"/>
    </a:dk1>
    <a:lt1>
      <a:srgbClr val="FFFFFF"/>
    </a:lt1>
    <a:dk2>
      <a:srgbClr val="7889B5"/>
    </a:dk2>
    <a:lt2>
      <a:srgbClr val="FFFFFF"/>
    </a:lt2>
    <a:accent1>
      <a:srgbClr val="797A7D"/>
    </a:accent1>
    <a:accent2>
      <a:srgbClr val="586289"/>
    </a:accent2>
    <a:accent3>
      <a:srgbClr val="25667E"/>
    </a:accent3>
    <a:accent4>
      <a:srgbClr val="7BBD38"/>
    </a:accent4>
    <a:accent5>
      <a:srgbClr val="00BCF2"/>
    </a:accent5>
    <a:accent6>
      <a:srgbClr val="000000"/>
    </a:accent6>
    <a:hlink>
      <a:srgbClr val="00BCF2"/>
    </a:hlink>
    <a:folHlink>
      <a:srgbClr val="7BBD3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2015-05-07T00:00:00-05:00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Shawn Veney; Vijay Kumar</External_x0020_Speaker>
    <Session_x0020_Code xmlns="12a172fe-0250-434a-85cf-03b10810c5e5">BRK2110</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openxmlformats.org/package/2006/metadata/core-properties"/>
    <ds:schemaRef ds:uri="http://schemas.microsoft.com/office/infopath/2007/PartnerControls"/>
    <ds:schemaRef ds:uri="230e9df3-be65-4c73-a93b-d1236ebd677e"/>
    <ds:schemaRef ds:uri="http://schemas.microsoft.com/sharepoint/v3"/>
    <ds:schemaRef ds:uri="http://www.w3.org/XML/1998/namespace"/>
    <ds:schemaRef ds:uri="http://schemas.microsoft.com/office/2006/documentManagement/types"/>
    <ds:schemaRef ds:uri="http://purl.org/dc/dcmitype/"/>
    <ds:schemaRef ds:uri="12a172fe-0250-434a-85cf-03b10810c5e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11</TotalTime>
  <Words>4174</Words>
  <Application>Microsoft Office PowerPoint</Application>
  <PresentationFormat>Custom</PresentationFormat>
  <Paragraphs>518</Paragraphs>
  <Slides>50</Slides>
  <Notes>44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50</vt:i4>
      </vt:variant>
    </vt:vector>
  </HeadingPairs>
  <TitlesOfParts>
    <vt:vector size="66" baseType="lpstr">
      <vt:lpstr>Arial</vt:lpstr>
      <vt:lpstr>Calibri</vt:lpstr>
      <vt:lpstr>Consolas</vt:lpstr>
      <vt:lpstr>Segoe</vt:lpstr>
      <vt:lpstr>Segoe Pro SemiLight</vt:lpstr>
      <vt:lpstr>Segoe Semibold</vt:lpstr>
      <vt:lpstr>Segoe UI</vt:lpstr>
      <vt:lpstr>Segoe UI Light</vt:lpstr>
      <vt:lpstr>Segoe UI Semibold</vt:lpstr>
      <vt:lpstr>Tahoma</vt:lpstr>
      <vt:lpstr>Times New Roman</vt:lpstr>
      <vt:lpstr>Wingdings</vt:lpstr>
      <vt:lpstr>5-30610_Microsoft_Ignite_Keynote_Template</vt:lpstr>
      <vt:lpstr>1_5-30610_Microsoft_Ignite_Keynote_Template</vt:lpstr>
      <vt:lpstr>Office365_Template_2012_16x9_WHITE_v03</vt:lpstr>
      <vt:lpstr>2_5-30610_Microsoft_Ignite_Keynote_Template</vt:lpstr>
      <vt:lpstr>PowerPoint Presentation</vt:lpstr>
      <vt:lpstr>Compliance Made Easier in the Cloud</vt:lpstr>
      <vt:lpstr>PowerPoint Presentation</vt:lpstr>
      <vt:lpstr>PowerPoint Presentation</vt:lpstr>
      <vt:lpstr>Compliance with Standards &amp; Regulations</vt:lpstr>
      <vt:lpstr>Standards &amp; Certifications</vt:lpstr>
      <vt:lpstr>How Office 365 does Compliance</vt:lpstr>
      <vt:lpstr>Building a comprehensive set of controls</vt:lpstr>
      <vt:lpstr>PowerPoint Presentation</vt:lpstr>
      <vt:lpstr>PowerPoint Presentation</vt:lpstr>
      <vt:lpstr>PowerPoint Presentation</vt:lpstr>
      <vt:lpstr>PowerPoint Presentation</vt:lpstr>
      <vt:lpstr>PowerPoint Presentation</vt:lpstr>
      <vt:lpstr>PowerPoint Presentation</vt:lpstr>
      <vt:lpstr>Risk Management in the Cloud</vt:lpstr>
      <vt:lpstr>Real story is how we manage these controls</vt:lpstr>
      <vt:lpstr>PowerPoint Presentation</vt:lpstr>
      <vt:lpstr>PowerPoint Presentation</vt:lpstr>
      <vt:lpstr>PowerPoint Presentation</vt:lpstr>
      <vt:lpstr>PowerPoint Presentation</vt:lpstr>
      <vt:lpstr>PowerPoint Presentation</vt:lpstr>
      <vt:lpstr>Examples of Compliance with deeper standards</vt:lpstr>
      <vt:lpstr>PowerPoint Presentation</vt:lpstr>
      <vt:lpstr>Article 29 Working Group Approval</vt:lpstr>
      <vt:lpstr>ISO 27018</vt:lpstr>
      <vt:lpstr>CJIS - Criminal Justice Information Systems </vt:lpstr>
      <vt:lpstr>Audits</vt:lpstr>
      <vt:lpstr>How Office 365 does Compliance</vt:lpstr>
      <vt:lpstr>PowerPoint Presentation</vt:lpstr>
      <vt:lpstr>PowerPoint Presentation</vt:lpstr>
      <vt:lpstr>PowerPoint Presentation</vt:lpstr>
      <vt:lpstr>Compliance customer controls</vt:lpstr>
      <vt:lpstr>PowerPoint Presentation</vt:lpstr>
      <vt:lpstr>DLP Policy Enforcement</vt:lpstr>
      <vt:lpstr>PowerPoint Presentation</vt:lpstr>
      <vt:lpstr>Activity Logs</vt:lpstr>
      <vt:lpstr>Activity Logs: ISV Integrations</vt:lpstr>
      <vt:lpstr>Privacy</vt:lpstr>
      <vt:lpstr>Privacy</vt:lpstr>
      <vt:lpstr>On government snooping…</vt:lpstr>
      <vt:lpstr>Response to data requests</vt:lpstr>
      <vt:lpstr>Resources</vt:lpstr>
      <vt:lpstr>Resources</vt:lpstr>
      <vt:lpstr>From Inside the Cloud Commentary from people who design, build and manage the service</vt:lpstr>
      <vt:lpstr>Download “From Inside the Cloud” WP app</vt:lpstr>
      <vt:lpstr>PowerPoint Presentation</vt:lpstr>
      <vt:lpstr>PowerPoint Presentation</vt:lpstr>
      <vt:lpstr>PowerPoint Presentation</vt:lpstr>
      <vt:lpstr>Backed up by contractual commitments</vt:lpstr>
      <vt:lpstr>Putting our commitments into action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Compliance Made Easier in the Cloud</dc:title>
  <dc:subject>Microsoft Ignite 2015</dc:subject>
  <dc:creator>Brittany Hart</dc:creator>
  <cp:keywords>Microsoft Ignite 2015</cp:keywords>
  <dc:description>Template: Mitchell Derrey, Silver Fox Productions
Formatting: 
Audience Type: Internal/External</dc:description>
  <cp:lastModifiedBy>Brittany Hart</cp:lastModifiedBy>
  <cp:revision>1</cp:revision>
  <dcterms:created xsi:type="dcterms:W3CDTF">2015-05-07T17:42:02Z</dcterms:created>
  <dcterms:modified xsi:type="dcterms:W3CDTF">2015-05-07T17:53:22Z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