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10"/>
    <p:sldMasterId id="2147484277" r:id="rId11"/>
    <p:sldMasterId id="2147484305" r:id="rId12"/>
  </p:sldMasterIdLst>
  <p:notesMasterIdLst>
    <p:notesMasterId r:id="rId58"/>
  </p:notesMasterIdLst>
  <p:handoutMasterIdLst>
    <p:handoutMasterId r:id="rId59"/>
  </p:handoutMasterIdLst>
  <p:sldIdLst>
    <p:sldId id="1368" r:id="rId13"/>
    <p:sldId id="1532" r:id="rId14"/>
    <p:sldId id="1534" r:id="rId15"/>
    <p:sldId id="1535" r:id="rId16"/>
    <p:sldId id="1536" r:id="rId17"/>
    <p:sldId id="1537" r:id="rId18"/>
    <p:sldId id="1538" r:id="rId19"/>
    <p:sldId id="1539" r:id="rId20"/>
    <p:sldId id="1540" r:id="rId21"/>
    <p:sldId id="1541" r:id="rId22"/>
    <p:sldId id="1542" r:id="rId23"/>
    <p:sldId id="1543" r:id="rId24"/>
    <p:sldId id="1544" r:id="rId25"/>
    <p:sldId id="1545" r:id="rId26"/>
    <p:sldId id="1546" r:id="rId27"/>
    <p:sldId id="1547" r:id="rId28"/>
    <p:sldId id="1548" r:id="rId29"/>
    <p:sldId id="1549" r:id="rId30"/>
    <p:sldId id="1550" r:id="rId31"/>
    <p:sldId id="1551" r:id="rId32"/>
    <p:sldId id="1552" r:id="rId33"/>
    <p:sldId id="1553" r:id="rId34"/>
    <p:sldId id="1554" r:id="rId35"/>
    <p:sldId id="1555" r:id="rId36"/>
    <p:sldId id="1556" r:id="rId37"/>
    <p:sldId id="1557" r:id="rId38"/>
    <p:sldId id="1558" r:id="rId39"/>
    <p:sldId id="1559" r:id="rId40"/>
    <p:sldId id="1560" r:id="rId41"/>
    <p:sldId id="1561" r:id="rId42"/>
    <p:sldId id="1562" r:id="rId43"/>
    <p:sldId id="1563" r:id="rId44"/>
    <p:sldId id="1564" r:id="rId45"/>
    <p:sldId id="1565" r:id="rId46"/>
    <p:sldId id="1566" r:id="rId47"/>
    <p:sldId id="1567" r:id="rId48"/>
    <p:sldId id="1568" r:id="rId49"/>
    <p:sldId id="1569" r:id="rId50"/>
    <p:sldId id="1570" r:id="rId51"/>
    <p:sldId id="1571" r:id="rId52"/>
    <p:sldId id="1572" r:id="rId53"/>
    <p:sldId id="1573" r:id="rId54"/>
    <p:sldId id="1574" r:id="rId55"/>
    <p:sldId id="1533" r:id="rId56"/>
    <p:sldId id="1498" r:id="rId57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crosoft Ignite Breakout Template" id="{A073DAE3-B461-442F-A3D3-6642BD875E45}">
          <p14:sldIdLst>
            <p14:sldId id="1368"/>
            <p14:sldId id="1532"/>
            <p14:sldId id="1534"/>
            <p14:sldId id="1535"/>
            <p14:sldId id="1536"/>
            <p14:sldId id="1537"/>
            <p14:sldId id="1538"/>
            <p14:sldId id="1539"/>
            <p14:sldId id="1540"/>
            <p14:sldId id="1541"/>
            <p14:sldId id="1542"/>
            <p14:sldId id="1543"/>
            <p14:sldId id="1544"/>
            <p14:sldId id="1545"/>
            <p14:sldId id="1546"/>
            <p14:sldId id="1547"/>
            <p14:sldId id="1548"/>
            <p14:sldId id="1549"/>
            <p14:sldId id="1550"/>
            <p14:sldId id="1551"/>
            <p14:sldId id="1552"/>
            <p14:sldId id="1553"/>
            <p14:sldId id="1554"/>
            <p14:sldId id="1555"/>
            <p14:sldId id="1556"/>
            <p14:sldId id="1557"/>
            <p14:sldId id="1558"/>
            <p14:sldId id="1559"/>
            <p14:sldId id="1560"/>
            <p14:sldId id="1561"/>
            <p14:sldId id="1562"/>
            <p14:sldId id="1563"/>
            <p14:sldId id="1564"/>
            <p14:sldId id="1565"/>
            <p14:sldId id="1566"/>
            <p14:sldId id="1567"/>
            <p14:sldId id="1568"/>
            <p14:sldId id="1569"/>
            <p14:sldId id="1570"/>
            <p14:sldId id="1571"/>
            <p14:sldId id="1572"/>
            <p14:sldId id="1573"/>
            <p14:sldId id="1574"/>
            <p14:sldId id="1533"/>
            <p14:sldId id="149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/>
  </p:cmAuthor>
  <p:cmAuthor id="3" name="Mary Feil-Jacobs" initials="MF" lastIdx="22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7D8FF"/>
    <a:srgbClr val="11CCFF"/>
    <a:srgbClr val="85E5FF"/>
    <a:srgbClr val="43D7FF"/>
    <a:srgbClr val="B4A0FF"/>
    <a:srgbClr val="505050"/>
    <a:srgbClr val="000000"/>
    <a:srgbClr val="00BCF2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96781" autoAdjust="0"/>
  </p:normalViewPr>
  <p:slideViewPr>
    <p:cSldViewPr>
      <p:cViewPr varScale="1">
        <p:scale>
          <a:sx n="117" d="100"/>
          <a:sy n="117" d="100"/>
        </p:scale>
        <p:origin x="8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299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2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61" Type="http://schemas.openxmlformats.org/officeDocument/2006/relationships/presProps" Target="pres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ableStyles" Target="tableStyles.xml"/><Relationship Id="rId8" Type="http://schemas.openxmlformats.org/officeDocument/2006/relationships/customXml" Target="../customXml/item8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3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0D4AFE-33DD-422B-A007-CCF14EDC95AF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BF1A13-F9FC-44B7-A560-67291CFB9CAF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dirty="0" smtClean="0">
              <a:solidFill>
                <a:schemeClr val="bg1"/>
              </a:solidFill>
              <a:latin typeface="Segoe UI Light" pitchFamily="34" charset="0"/>
            </a:rPr>
            <a:t>Productivity</a:t>
          </a:r>
          <a:endParaRPr lang="en-US" sz="900" dirty="0">
            <a:solidFill>
              <a:schemeClr val="bg1"/>
            </a:solidFill>
            <a:latin typeface="Segoe UI Light" pitchFamily="34" charset="0"/>
          </a:endParaRPr>
        </a:p>
      </dgm:t>
    </dgm:pt>
    <dgm:pt modelId="{053B3739-2CE0-428A-8B2B-FBA350845BF6}" type="sibTrans" cxnId="{1BFCED38-248F-42C1-9569-40E413E62151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>
            <a:latin typeface="Segoe UI Light" pitchFamily="34" charset="0"/>
          </a:endParaRPr>
        </a:p>
      </dgm:t>
    </dgm:pt>
    <dgm:pt modelId="{10FDCCDE-709D-42FC-AFD1-AB010FF78E99}" type="parTrans" cxnId="{1BFCED38-248F-42C1-9569-40E413E62151}">
      <dgm:prSet/>
      <dgm:spPr/>
      <dgm:t>
        <a:bodyPr/>
        <a:lstStyle/>
        <a:p>
          <a:endParaRPr lang="en-US">
            <a:latin typeface="Segoe UI Light" pitchFamily="34" charset="0"/>
          </a:endParaRPr>
        </a:p>
      </dgm:t>
    </dgm:pt>
    <dgm:pt modelId="{7A536D9B-9E86-4A65-8674-C6DC1DE25A8F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dirty="0" smtClean="0">
              <a:solidFill>
                <a:schemeClr val="bg1"/>
              </a:solidFill>
              <a:latin typeface="Segoe UI Light" pitchFamily="34" charset="0"/>
            </a:rPr>
            <a:t>Innovation</a:t>
          </a:r>
          <a:endParaRPr lang="en-US" sz="900" dirty="0">
            <a:solidFill>
              <a:schemeClr val="bg1"/>
            </a:solidFill>
            <a:latin typeface="Segoe UI Light" pitchFamily="34" charset="0"/>
          </a:endParaRPr>
        </a:p>
      </dgm:t>
    </dgm:pt>
    <dgm:pt modelId="{86ECDA1F-AAF2-4FBF-959F-50C2177726D0}" type="sibTrans" cxnId="{20663716-52BA-44E9-B6CA-9EF8B393B09E}">
      <dgm:prSet/>
      <dgm:spPr>
        <a:solidFill>
          <a:schemeClr val="bg1"/>
        </a:solidFill>
      </dgm:spPr>
      <dgm:t>
        <a:bodyPr/>
        <a:lstStyle/>
        <a:p>
          <a:endParaRPr lang="en-US">
            <a:latin typeface="Segoe UI Light" pitchFamily="34" charset="0"/>
          </a:endParaRPr>
        </a:p>
      </dgm:t>
    </dgm:pt>
    <dgm:pt modelId="{AD126D40-277F-461B-BADB-AD98DBAC8828}" type="parTrans" cxnId="{20663716-52BA-44E9-B6CA-9EF8B393B09E}">
      <dgm:prSet/>
      <dgm:spPr/>
      <dgm:t>
        <a:bodyPr/>
        <a:lstStyle/>
        <a:p>
          <a:endParaRPr lang="en-US">
            <a:latin typeface="Segoe UI Light" pitchFamily="34" charset="0"/>
          </a:endParaRPr>
        </a:p>
      </dgm:t>
    </dgm:pt>
    <dgm:pt modelId="{0CCA7DDE-C3C2-4001-86DA-A905D9F0DAD3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dirty="0" smtClean="0">
              <a:solidFill>
                <a:schemeClr val="bg1"/>
              </a:solidFill>
              <a:latin typeface="Segoe UI Light" pitchFamily="34" charset="0"/>
            </a:rPr>
            <a:t>Agility</a:t>
          </a:r>
          <a:endParaRPr lang="en-US" sz="900" dirty="0">
            <a:solidFill>
              <a:schemeClr val="bg1"/>
            </a:solidFill>
            <a:latin typeface="Segoe UI Light" pitchFamily="34" charset="0"/>
          </a:endParaRPr>
        </a:p>
      </dgm:t>
    </dgm:pt>
    <dgm:pt modelId="{AAFDAD42-E696-45E6-8229-D8F29C16B1CF}" type="sibTrans" cxnId="{115B28E2-6030-4A6B-80FE-5E2D895CB015}">
      <dgm:prSet/>
      <dgm:spPr>
        <a:solidFill>
          <a:schemeClr val="bg1"/>
        </a:solidFill>
      </dgm:spPr>
      <dgm:t>
        <a:bodyPr/>
        <a:lstStyle/>
        <a:p>
          <a:endParaRPr lang="en-US">
            <a:latin typeface="Segoe UI Light" pitchFamily="34" charset="0"/>
          </a:endParaRPr>
        </a:p>
      </dgm:t>
    </dgm:pt>
    <dgm:pt modelId="{3195089D-350A-4AF9-8A55-43EBFE4EC4A0}" type="parTrans" cxnId="{115B28E2-6030-4A6B-80FE-5E2D895CB015}">
      <dgm:prSet/>
      <dgm:spPr/>
      <dgm:t>
        <a:bodyPr/>
        <a:lstStyle/>
        <a:p>
          <a:endParaRPr lang="en-US">
            <a:latin typeface="Segoe UI Light" pitchFamily="34" charset="0"/>
          </a:endParaRPr>
        </a:p>
      </dgm:t>
    </dgm:pt>
    <dgm:pt modelId="{1A0E99D6-96CE-4A53-8F81-691D1330DD29}">
      <dgm:prSet phldrT="[Text]" custT="1"/>
      <dgm:spPr>
        <a:solidFill>
          <a:srgbClr val="92D050"/>
        </a:solidFill>
        <a:ln>
          <a:noFill/>
        </a:ln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latin typeface="Segoe UI Light" pitchFamily="34" charset="0"/>
            </a:rPr>
            <a:t>Co-create</a:t>
          </a:r>
          <a:endParaRPr lang="en-US" sz="2000" b="1" dirty="0">
            <a:solidFill>
              <a:schemeClr val="bg1"/>
            </a:solidFill>
            <a:latin typeface="Segoe UI Light" pitchFamily="34" charset="0"/>
          </a:endParaRPr>
        </a:p>
      </dgm:t>
    </dgm:pt>
    <dgm:pt modelId="{BF60B4F8-2478-4113-998C-A002478141D4}" type="parTrans" cxnId="{587C0185-13FA-46E8-82A0-9FFAA6D82DDD}">
      <dgm:prSet/>
      <dgm:spPr/>
      <dgm:t>
        <a:bodyPr/>
        <a:lstStyle/>
        <a:p>
          <a:endParaRPr lang="en-US"/>
        </a:p>
      </dgm:t>
    </dgm:pt>
    <dgm:pt modelId="{1BA09511-2256-499D-965C-129EF6FD0B14}" type="sibTrans" cxnId="{587C0185-13FA-46E8-82A0-9FFAA6D82DDD}">
      <dgm:prSet/>
      <dgm:spPr/>
      <dgm:t>
        <a:bodyPr/>
        <a:lstStyle/>
        <a:p>
          <a:endParaRPr lang="en-US"/>
        </a:p>
      </dgm:t>
    </dgm:pt>
    <dgm:pt modelId="{351A9251-D02B-4B97-A95D-A51EC3762513}" type="pres">
      <dgm:prSet presAssocID="{910D4AFE-33DD-422B-A007-CCF14EDC95A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D9BC58-4193-4AB8-BEEB-41FB7CA8D5E1}" type="pres">
      <dgm:prSet presAssocID="{910D4AFE-33DD-422B-A007-CCF14EDC95AF}" presName="radial" presStyleCnt="0">
        <dgm:presLayoutVars>
          <dgm:animLvl val="ctr"/>
        </dgm:presLayoutVars>
      </dgm:prSet>
      <dgm:spPr/>
    </dgm:pt>
    <dgm:pt modelId="{22B83526-F368-4081-AB59-29977A56B8A4}" type="pres">
      <dgm:prSet presAssocID="{1A0E99D6-96CE-4A53-8F81-691D1330DD29}" presName="centerShape" presStyleLbl="vennNode1" presStyleIdx="0" presStyleCnt="4" custLinFactNeighborY="-1342"/>
      <dgm:spPr/>
      <dgm:t>
        <a:bodyPr/>
        <a:lstStyle/>
        <a:p>
          <a:endParaRPr lang="en-US"/>
        </a:p>
      </dgm:t>
    </dgm:pt>
    <dgm:pt modelId="{2D49905F-F65C-445F-98FE-661D23EDAE19}" type="pres">
      <dgm:prSet presAssocID="{7A536D9B-9E86-4A65-8674-C6DC1DE25A8F}" presName="node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4ACAB5-2ADD-4FDB-8DD6-33053CBE475A}" type="pres">
      <dgm:prSet presAssocID="{0CCA7DDE-C3C2-4001-86DA-A905D9F0DAD3}" presName="node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8D2AF5-ABDB-4A78-B6EB-1D8F3AC0D55D}" type="pres">
      <dgm:prSet presAssocID="{0ABF1A13-F9FC-44B7-A560-67291CFB9CAF}" presName="node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7C0185-13FA-46E8-82A0-9FFAA6D82DDD}" srcId="{910D4AFE-33DD-422B-A007-CCF14EDC95AF}" destId="{1A0E99D6-96CE-4A53-8F81-691D1330DD29}" srcOrd="0" destOrd="0" parTransId="{BF60B4F8-2478-4113-998C-A002478141D4}" sibTransId="{1BA09511-2256-499D-965C-129EF6FD0B14}"/>
    <dgm:cxn modelId="{115B28E2-6030-4A6B-80FE-5E2D895CB015}" srcId="{1A0E99D6-96CE-4A53-8F81-691D1330DD29}" destId="{0CCA7DDE-C3C2-4001-86DA-A905D9F0DAD3}" srcOrd="1" destOrd="0" parTransId="{3195089D-350A-4AF9-8A55-43EBFE4EC4A0}" sibTransId="{AAFDAD42-E696-45E6-8229-D8F29C16B1CF}"/>
    <dgm:cxn modelId="{20663716-52BA-44E9-B6CA-9EF8B393B09E}" srcId="{1A0E99D6-96CE-4A53-8F81-691D1330DD29}" destId="{7A536D9B-9E86-4A65-8674-C6DC1DE25A8F}" srcOrd="0" destOrd="0" parTransId="{AD126D40-277F-461B-BADB-AD98DBAC8828}" sibTransId="{86ECDA1F-AAF2-4FBF-959F-50C2177726D0}"/>
    <dgm:cxn modelId="{72E9E18D-125D-463B-86A1-5D7CCFB83357}" type="presOf" srcId="{0CCA7DDE-C3C2-4001-86DA-A905D9F0DAD3}" destId="{7C4ACAB5-2ADD-4FDB-8DD6-33053CBE475A}" srcOrd="0" destOrd="0" presId="urn:microsoft.com/office/officeart/2005/8/layout/radial3"/>
    <dgm:cxn modelId="{949205FA-FB31-4BE3-85D4-7A72B401C6BC}" type="presOf" srcId="{1A0E99D6-96CE-4A53-8F81-691D1330DD29}" destId="{22B83526-F368-4081-AB59-29977A56B8A4}" srcOrd="0" destOrd="0" presId="urn:microsoft.com/office/officeart/2005/8/layout/radial3"/>
    <dgm:cxn modelId="{4A7AC688-48B6-4852-941E-343F7592AE03}" type="presOf" srcId="{7A536D9B-9E86-4A65-8674-C6DC1DE25A8F}" destId="{2D49905F-F65C-445F-98FE-661D23EDAE19}" srcOrd="0" destOrd="0" presId="urn:microsoft.com/office/officeart/2005/8/layout/radial3"/>
    <dgm:cxn modelId="{D5AD0963-F70C-4B08-A6FB-FC2470A5884E}" type="presOf" srcId="{910D4AFE-33DD-422B-A007-CCF14EDC95AF}" destId="{351A9251-D02B-4B97-A95D-A51EC3762513}" srcOrd="0" destOrd="0" presId="urn:microsoft.com/office/officeart/2005/8/layout/radial3"/>
    <dgm:cxn modelId="{1BFCED38-248F-42C1-9569-40E413E62151}" srcId="{1A0E99D6-96CE-4A53-8F81-691D1330DD29}" destId="{0ABF1A13-F9FC-44B7-A560-67291CFB9CAF}" srcOrd="2" destOrd="0" parTransId="{10FDCCDE-709D-42FC-AFD1-AB010FF78E99}" sibTransId="{053B3739-2CE0-428A-8B2B-FBA350845BF6}"/>
    <dgm:cxn modelId="{720958A7-B987-4156-AF39-9122185EAD65}" type="presOf" srcId="{0ABF1A13-F9FC-44B7-A560-67291CFB9CAF}" destId="{FD8D2AF5-ABDB-4A78-B6EB-1D8F3AC0D55D}" srcOrd="0" destOrd="0" presId="urn:microsoft.com/office/officeart/2005/8/layout/radial3"/>
    <dgm:cxn modelId="{46AF0618-C9CA-4A8C-9382-13FCFF503269}" type="presParOf" srcId="{351A9251-D02B-4B97-A95D-A51EC3762513}" destId="{C8D9BC58-4193-4AB8-BEEB-41FB7CA8D5E1}" srcOrd="0" destOrd="0" presId="urn:microsoft.com/office/officeart/2005/8/layout/radial3"/>
    <dgm:cxn modelId="{3E91139D-FA7B-4D90-80D1-98AD3D5F214E}" type="presParOf" srcId="{C8D9BC58-4193-4AB8-BEEB-41FB7CA8D5E1}" destId="{22B83526-F368-4081-AB59-29977A56B8A4}" srcOrd="0" destOrd="0" presId="urn:microsoft.com/office/officeart/2005/8/layout/radial3"/>
    <dgm:cxn modelId="{C6FF9CDD-E492-428F-BB39-FF489328D18F}" type="presParOf" srcId="{C8D9BC58-4193-4AB8-BEEB-41FB7CA8D5E1}" destId="{2D49905F-F65C-445F-98FE-661D23EDAE19}" srcOrd="1" destOrd="0" presId="urn:microsoft.com/office/officeart/2005/8/layout/radial3"/>
    <dgm:cxn modelId="{640E20D7-7E96-4710-A07E-F77754B1355A}" type="presParOf" srcId="{C8D9BC58-4193-4AB8-BEEB-41FB7CA8D5E1}" destId="{7C4ACAB5-2ADD-4FDB-8DD6-33053CBE475A}" srcOrd="2" destOrd="0" presId="urn:microsoft.com/office/officeart/2005/8/layout/radial3"/>
    <dgm:cxn modelId="{4EE57A4A-3C5E-4E7E-88D4-E5FF871BF349}" type="presParOf" srcId="{C8D9BC58-4193-4AB8-BEEB-41FB7CA8D5E1}" destId="{FD8D2AF5-ABDB-4A78-B6EB-1D8F3AC0D55D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10F0E4-975B-4F5B-A8CB-18AF6F11466C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9B14CF-5720-4A21-B7D5-99DA76E274FF}">
      <dgm:prSet phldrT="[Text]"/>
      <dgm:spPr>
        <a:solidFill>
          <a:schemeClr val="accent5"/>
        </a:solidFill>
      </dgm:spPr>
      <dgm:t>
        <a:bodyPr/>
        <a:lstStyle/>
        <a:p>
          <a:pPr algn="l"/>
          <a:r>
            <a:rPr lang="en-US" b="0" dirty="0" smtClean="0">
              <a:solidFill>
                <a:srgbClr val="003A58"/>
              </a:solidFill>
              <a:latin typeface="+mj-lt"/>
              <a:ea typeface="+mj-ea"/>
              <a:cs typeface="+mj-cs"/>
            </a:rPr>
            <a:t>1. Millennial User Experience</a:t>
          </a:r>
        </a:p>
      </dgm:t>
    </dgm:pt>
    <dgm:pt modelId="{C86BD1CF-2E60-4465-A6FB-35F55DEF4F18}" type="parTrans" cxnId="{207150A5-4D8B-4696-80DF-577E7C195ABB}">
      <dgm:prSet/>
      <dgm:spPr/>
      <dgm:t>
        <a:bodyPr/>
        <a:lstStyle/>
        <a:p>
          <a:endParaRPr lang="en-US"/>
        </a:p>
      </dgm:t>
    </dgm:pt>
    <dgm:pt modelId="{D762622F-49BB-4573-A9F9-775A1A1EB220}" type="sibTrans" cxnId="{207150A5-4D8B-4696-80DF-577E7C195ABB}">
      <dgm:prSet/>
      <dgm:spPr/>
      <dgm:t>
        <a:bodyPr/>
        <a:lstStyle/>
        <a:p>
          <a:endParaRPr lang="en-US"/>
        </a:p>
      </dgm:t>
    </dgm:pt>
    <dgm:pt modelId="{64E025F7-48D2-499E-A913-87CAC055FED3}">
      <dgm:prSet phldrT="[Text]"/>
      <dgm:spPr>
        <a:solidFill>
          <a:schemeClr val="accent3"/>
        </a:solidFill>
      </dgm:spPr>
      <dgm:t>
        <a:bodyPr/>
        <a:lstStyle/>
        <a:p>
          <a:pPr algn="l"/>
          <a:r>
            <a:rPr lang="en-US" dirty="0" smtClean="0"/>
            <a:t>2. Social Enable Core Processes</a:t>
          </a:r>
          <a:endParaRPr lang="en-US" dirty="0"/>
        </a:p>
      </dgm:t>
    </dgm:pt>
    <dgm:pt modelId="{1AF7C359-1A39-4701-8772-D80E6D1D58C0}" type="parTrans" cxnId="{8A00B6A7-63E9-4703-A173-16FFA69585AD}">
      <dgm:prSet/>
      <dgm:spPr/>
      <dgm:t>
        <a:bodyPr/>
        <a:lstStyle/>
        <a:p>
          <a:endParaRPr lang="en-US"/>
        </a:p>
      </dgm:t>
    </dgm:pt>
    <dgm:pt modelId="{D2A29E65-16EF-44DE-95B7-21C2DDAAB0FB}" type="sibTrans" cxnId="{8A00B6A7-63E9-4703-A173-16FFA69585AD}">
      <dgm:prSet/>
      <dgm:spPr/>
      <dgm:t>
        <a:bodyPr/>
        <a:lstStyle/>
        <a:p>
          <a:endParaRPr lang="en-US"/>
        </a:p>
      </dgm:t>
    </dgm:pt>
    <dgm:pt modelId="{4ADF30CC-4E9A-4ABE-A3A5-1AA46F2B0C17}">
      <dgm:prSet phldrT="[Text]"/>
      <dgm:spPr>
        <a:solidFill>
          <a:schemeClr val="accent1"/>
        </a:solidFill>
      </dgm:spPr>
      <dgm:t>
        <a:bodyPr/>
        <a:lstStyle/>
        <a:p>
          <a:pPr algn="l"/>
          <a:r>
            <a:rPr lang="en-US" dirty="0" smtClean="0"/>
            <a:t>3. Gamify Outcomes</a:t>
          </a:r>
          <a:endParaRPr lang="en-US" dirty="0"/>
        </a:p>
      </dgm:t>
    </dgm:pt>
    <dgm:pt modelId="{7B83CF94-0AE1-4F74-98AD-DB5211851063}" type="parTrans" cxnId="{433C7297-93CD-48F1-A394-B3550C989827}">
      <dgm:prSet/>
      <dgm:spPr/>
      <dgm:t>
        <a:bodyPr/>
        <a:lstStyle/>
        <a:p>
          <a:endParaRPr lang="en-US"/>
        </a:p>
      </dgm:t>
    </dgm:pt>
    <dgm:pt modelId="{2844EA08-6BB8-4D58-8BB6-138A291516F4}" type="sibTrans" cxnId="{433C7297-93CD-48F1-A394-B3550C989827}">
      <dgm:prSet/>
      <dgm:spPr/>
      <dgm:t>
        <a:bodyPr/>
        <a:lstStyle/>
        <a:p>
          <a:endParaRPr lang="en-US"/>
        </a:p>
      </dgm:t>
    </dgm:pt>
    <dgm:pt modelId="{B82F1CC8-60E4-4DF7-815C-FAF7638C958D}" type="pres">
      <dgm:prSet presAssocID="{C510F0E4-975B-4F5B-A8CB-18AF6F11466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5DCAFB-2397-4278-BD0E-5FD668305E37}" type="pres">
      <dgm:prSet presAssocID="{239B14CF-5720-4A21-B7D5-99DA76E274FF}" presName="comp" presStyleCnt="0"/>
      <dgm:spPr/>
    </dgm:pt>
    <dgm:pt modelId="{7F2ED0CC-9E1A-41F3-B797-FBEC4BBD71CC}" type="pres">
      <dgm:prSet presAssocID="{239B14CF-5720-4A21-B7D5-99DA76E274FF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E8272B-A7D8-4878-B777-33D162CD023C}" type="pres">
      <dgm:prSet presAssocID="{239B14CF-5720-4A21-B7D5-99DA76E274FF}" presName="rect1" presStyleLbl="ln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4DDD93A-F093-4DC5-B0CC-A14AC4BF766F}" type="pres">
      <dgm:prSet presAssocID="{D762622F-49BB-4573-A9F9-775A1A1EB220}" presName="sibTrans" presStyleCnt="0"/>
      <dgm:spPr/>
    </dgm:pt>
    <dgm:pt modelId="{23E7A9AB-2C87-4C69-8BA7-2B87811B16EC}" type="pres">
      <dgm:prSet presAssocID="{64E025F7-48D2-499E-A913-87CAC055FED3}" presName="comp" presStyleCnt="0"/>
      <dgm:spPr/>
    </dgm:pt>
    <dgm:pt modelId="{B5E753A7-4A8A-47DE-AAFE-BFA6FB547C33}" type="pres">
      <dgm:prSet presAssocID="{64E025F7-48D2-499E-A913-87CAC055FED3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5A21F9-DFA7-4754-AA91-E80E525042F1}" type="pres">
      <dgm:prSet presAssocID="{64E025F7-48D2-499E-A913-87CAC055FED3}" presName="rect1" presStyleLbl="ln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2ACEAE7-A750-4D60-8104-BC6484EC310B}" type="pres">
      <dgm:prSet presAssocID="{D2A29E65-16EF-44DE-95B7-21C2DDAAB0FB}" presName="sibTrans" presStyleCnt="0"/>
      <dgm:spPr/>
    </dgm:pt>
    <dgm:pt modelId="{9223B8C8-2CFB-4438-8955-F886B9CAE8EF}" type="pres">
      <dgm:prSet presAssocID="{4ADF30CC-4E9A-4ABE-A3A5-1AA46F2B0C17}" presName="comp" presStyleCnt="0"/>
      <dgm:spPr/>
    </dgm:pt>
    <dgm:pt modelId="{E2EA1439-7087-482D-8681-0B330308DEDA}" type="pres">
      <dgm:prSet presAssocID="{4ADF30CC-4E9A-4ABE-A3A5-1AA46F2B0C17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355475-0A02-40E0-B507-6E10D58E0582}" type="pres">
      <dgm:prSet presAssocID="{4ADF30CC-4E9A-4ABE-A3A5-1AA46F2B0C17}" presName="rect1" presStyleLbl="ln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D0BD40B1-F00E-465C-9F86-3527D4611980}" type="presOf" srcId="{4ADF30CC-4E9A-4ABE-A3A5-1AA46F2B0C17}" destId="{E2EA1439-7087-482D-8681-0B330308DEDA}" srcOrd="0" destOrd="0" presId="urn:microsoft.com/office/officeart/2008/layout/AlternatingPictureBlocks"/>
    <dgm:cxn modelId="{74D8CB57-BF3C-4989-91C5-BCA149277BEC}" type="presOf" srcId="{64E025F7-48D2-499E-A913-87CAC055FED3}" destId="{B5E753A7-4A8A-47DE-AAFE-BFA6FB547C33}" srcOrd="0" destOrd="0" presId="urn:microsoft.com/office/officeart/2008/layout/AlternatingPictureBlocks"/>
    <dgm:cxn modelId="{476228DB-957A-436F-99EE-26BB8958884E}" type="presOf" srcId="{C510F0E4-975B-4F5B-A8CB-18AF6F11466C}" destId="{B82F1CC8-60E4-4DF7-815C-FAF7638C958D}" srcOrd="0" destOrd="0" presId="urn:microsoft.com/office/officeart/2008/layout/AlternatingPictureBlocks"/>
    <dgm:cxn modelId="{433C7297-93CD-48F1-A394-B3550C989827}" srcId="{C510F0E4-975B-4F5B-A8CB-18AF6F11466C}" destId="{4ADF30CC-4E9A-4ABE-A3A5-1AA46F2B0C17}" srcOrd="2" destOrd="0" parTransId="{7B83CF94-0AE1-4F74-98AD-DB5211851063}" sibTransId="{2844EA08-6BB8-4D58-8BB6-138A291516F4}"/>
    <dgm:cxn modelId="{207150A5-4D8B-4696-80DF-577E7C195ABB}" srcId="{C510F0E4-975B-4F5B-A8CB-18AF6F11466C}" destId="{239B14CF-5720-4A21-B7D5-99DA76E274FF}" srcOrd="0" destOrd="0" parTransId="{C86BD1CF-2E60-4465-A6FB-35F55DEF4F18}" sibTransId="{D762622F-49BB-4573-A9F9-775A1A1EB220}"/>
    <dgm:cxn modelId="{8A00B6A7-63E9-4703-A173-16FFA69585AD}" srcId="{C510F0E4-975B-4F5B-A8CB-18AF6F11466C}" destId="{64E025F7-48D2-499E-A913-87CAC055FED3}" srcOrd="1" destOrd="0" parTransId="{1AF7C359-1A39-4701-8772-D80E6D1D58C0}" sibTransId="{D2A29E65-16EF-44DE-95B7-21C2DDAAB0FB}"/>
    <dgm:cxn modelId="{62B26258-75DD-4798-B105-5D2A2781047E}" type="presOf" srcId="{239B14CF-5720-4A21-B7D5-99DA76E274FF}" destId="{7F2ED0CC-9E1A-41F3-B797-FBEC4BBD71CC}" srcOrd="0" destOrd="0" presId="urn:microsoft.com/office/officeart/2008/layout/AlternatingPictureBlocks"/>
    <dgm:cxn modelId="{99FC6C98-2D41-45FB-9636-87FCFF1A2F63}" type="presParOf" srcId="{B82F1CC8-60E4-4DF7-815C-FAF7638C958D}" destId="{9B5DCAFB-2397-4278-BD0E-5FD668305E37}" srcOrd="0" destOrd="0" presId="urn:microsoft.com/office/officeart/2008/layout/AlternatingPictureBlocks"/>
    <dgm:cxn modelId="{069B042F-A845-4FF6-9979-630428C9BA77}" type="presParOf" srcId="{9B5DCAFB-2397-4278-BD0E-5FD668305E37}" destId="{7F2ED0CC-9E1A-41F3-B797-FBEC4BBD71CC}" srcOrd="0" destOrd="0" presId="urn:microsoft.com/office/officeart/2008/layout/AlternatingPictureBlocks"/>
    <dgm:cxn modelId="{DEE6F427-4E8C-4806-9723-7A99F5A0FB09}" type="presParOf" srcId="{9B5DCAFB-2397-4278-BD0E-5FD668305E37}" destId="{80E8272B-A7D8-4878-B777-33D162CD023C}" srcOrd="1" destOrd="0" presId="urn:microsoft.com/office/officeart/2008/layout/AlternatingPictureBlocks"/>
    <dgm:cxn modelId="{E8259BD4-CB6E-4D70-8BD2-693EEA217A3A}" type="presParOf" srcId="{B82F1CC8-60E4-4DF7-815C-FAF7638C958D}" destId="{B4DDD93A-F093-4DC5-B0CC-A14AC4BF766F}" srcOrd="1" destOrd="0" presId="urn:microsoft.com/office/officeart/2008/layout/AlternatingPictureBlocks"/>
    <dgm:cxn modelId="{DC7DE1FA-A366-471E-89BC-0C4C148E4AA7}" type="presParOf" srcId="{B82F1CC8-60E4-4DF7-815C-FAF7638C958D}" destId="{23E7A9AB-2C87-4C69-8BA7-2B87811B16EC}" srcOrd="2" destOrd="0" presId="urn:microsoft.com/office/officeart/2008/layout/AlternatingPictureBlocks"/>
    <dgm:cxn modelId="{E0908853-D5A8-46C7-B0C0-14ED2C2FFCC2}" type="presParOf" srcId="{23E7A9AB-2C87-4C69-8BA7-2B87811B16EC}" destId="{B5E753A7-4A8A-47DE-AAFE-BFA6FB547C33}" srcOrd="0" destOrd="0" presId="urn:microsoft.com/office/officeart/2008/layout/AlternatingPictureBlocks"/>
    <dgm:cxn modelId="{0607C1BE-2BE8-441E-B592-E4F65DDEDC04}" type="presParOf" srcId="{23E7A9AB-2C87-4C69-8BA7-2B87811B16EC}" destId="{805A21F9-DFA7-4754-AA91-E80E525042F1}" srcOrd="1" destOrd="0" presId="urn:microsoft.com/office/officeart/2008/layout/AlternatingPictureBlocks"/>
    <dgm:cxn modelId="{CF1F3208-FB63-4623-837A-175017A749EF}" type="presParOf" srcId="{B82F1CC8-60E4-4DF7-815C-FAF7638C958D}" destId="{62ACEAE7-A750-4D60-8104-BC6484EC310B}" srcOrd="3" destOrd="0" presId="urn:microsoft.com/office/officeart/2008/layout/AlternatingPictureBlocks"/>
    <dgm:cxn modelId="{32BF594C-B207-4EA7-B444-3D9A65B00A21}" type="presParOf" srcId="{B82F1CC8-60E4-4DF7-815C-FAF7638C958D}" destId="{9223B8C8-2CFB-4438-8955-F886B9CAE8EF}" srcOrd="4" destOrd="0" presId="urn:microsoft.com/office/officeart/2008/layout/AlternatingPictureBlocks"/>
    <dgm:cxn modelId="{2A819767-D8C8-4C16-AEB1-B534D9A1BE85}" type="presParOf" srcId="{9223B8C8-2CFB-4438-8955-F886B9CAE8EF}" destId="{E2EA1439-7087-482D-8681-0B330308DEDA}" srcOrd="0" destOrd="0" presId="urn:microsoft.com/office/officeart/2008/layout/AlternatingPictureBlocks"/>
    <dgm:cxn modelId="{766FAF39-24BD-46EB-AAEF-34E1FA149078}" type="presParOf" srcId="{9223B8C8-2CFB-4438-8955-F886B9CAE8EF}" destId="{DC355475-0A02-40E0-B507-6E10D58E0582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B83526-F368-4081-AB59-29977A56B8A4}">
      <dsp:nvSpPr>
        <dsp:cNvPr id="0" name=""/>
        <dsp:cNvSpPr/>
      </dsp:nvSpPr>
      <dsp:spPr>
        <a:xfrm>
          <a:off x="725574" y="838205"/>
          <a:ext cx="1825451" cy="1825451"/>
        </a:xfrm>
        <a:prstGeom prst="ellipse">
          <a:avLst/>
        </a:prstGeom>
        <a:solidFill>
          <a:srgbClr val="92D050"/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Segoe UI Light" pitchFamily="34" charset="0"/>
            </a:rPr>
            <a:t>Co-create</a:t>
          </a:r>
          <a:endParaRPr lang="en-US" sz="2000" b="1" kern="1200" dirty="0">
            <a:solidFill>
              <a:schemeClr val="bg1"/>
            </a:solidFill>
            <a:latin typeface="Segoe UI Light" pitchFamily="34" charset="0"/>
          </a:endParaRPr>
        </a:p>
      </dsp:txBody>
      <dsp:txXfrm>
        <a:off x="992905" y="1105536"/>
        <a:ext cx="1290789" cy="1290789"/>
      </dsp:txXfrm>
    </dsp:sp>
    <dsp:sp modelId="{2D49905F-F65C-445F-98FE-661D23EDAE19}">
      <dsp:nvSpPr>
        <dsp:cNvPr id="0" name=""/>
        <dsp:cNvSpPr/>
      </dsp:nvSpPr>
      <dsp:spPr>
        <a:xfrm>
          <a:off x="1181937" y="138817"/>
          <a:ext cx="912725" cy="912725"/>
        </a:xfrm>
        <a:prstGeom prst="ellipse">
          <a:avLst/>
        </a:prstGeom>
        <a:solidFill>
          <a:schemeClr val="lt1"/>
        </a:solidFill>
        <a:ln w="10795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chemeClr val="bg1"/>
              </a:solidFill>
              <a:latin typeface="Segoe UI Light" pitchFamily="34" charset="0"/>
            </a:rPr>
            <a:t>Innovation</a:t>
          </a:r>
          <a:endParaRPr lang="en-US" sz="900" kern="1200" dirty="0">
            <a:solidFill>
              <a:schemeClr val="bg1"/>
            </a:solidFill>
            <a:latin typeface="Segoe UI Light" pitchFamily="34" charset="0"/>
          </a:endParaRPr>
        </a:p>
      </dsp:txBody>
      <dsp:txXfrm>
        <a:off x="1315602" y="272482"/>
        <a:ext cx="645395" cy="645395"/>
      </dsp:txXfrm>
    </dsp:sp>
    <dsp:sp modelId="{7C4ACAB5-2ADD-4FDB-8DD6-33053CBE475A}">
      <dsp:nvSpPr>
        <dsp:cNvPr id="0" name=""/>
        <dsp:cNvSpPr/>
      </dsp:nvSpPr>
      <dsp:spPr>
        <a:xfrm>
          <a:off x="2210452" y="1920257"/>
          <a:ext cx="912725" cy="912725"/>
        </a:xfrm>
        <a:prstGeom prst="ellipse">
          <a:avLst/>
        </a:prstGeom>
        <a:solidFill>
          <a:schemeClr val="lt1"/>
        </a:solidFill>
        <a:ln w="10795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chemeClr val="bg1"/>
              </a:solidFill>
              <a:latin typeface="Segoe UI Light" pitchFamily="34" charset="0"/>
            </a:rPr>
            <a:t>Agility</a:t>
          </a:r>
          <a:endParaRPr lang="en-US" sz="900" kern="1200" dirty="0">
            <a:solidFill>
              <a:schemeClr val="bg1"/>
            </a:solidFill>
            <a:latin typeface="Segoe UI Light" pitchFamily="34" charset="0"/>
          </a:endParaRPr>
        </a:p>
      </dsp:txBody>
      <dsp:txXfrm>
        <a:off x="2344117" y="2053922"/>
        <a:ext cx="645395" cy="645395"/>
      </dsp:txXfrm>
    </dsp:sp>
    <dsp:sp modelId="{FD8D2AF5-ABDB-4A78-B6EB-1D8F3AC0D55D}">
      <dsp:nvSpPr>
        <dsp:cNvPr id="0" name=""/>
        <dsp:cNvSpPr/>
      </dsp:nvSpPr>
      <dsp:spPr>
        <a:xfrm>
          <a:off x="153422" y="1920257"/>
          <a:ext cx="912725" cy="912725"/>
        </a:xfrm>
        <a:prstGeom prst="ellipse">
          <a:avLst/>
        </a:prstGeom>
        <a:solidFill>
          <a:schemeClr val="lt1"/>
        </a:solidFill>
        <a:ln w="10795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chemeClr val="bg1"/>
              </a:solidFill>
              <a:latin typeface="Segoe UI Light" pitchFamily="34" charset="0"/>
            </a:rPr>
            <a:t>Productivity</a:t>
          </a:r>
          <a:endParaRPr lang="en-US" sz="900" kern="1200" dirty="0">
            <a:solidFill>
              <a:schemeClr val="bg1"/>
            </a:solidFill>
            <a:latin typeface="Segoe UI Light" pitchFamily="34" charset="0"/>
          </a:endParaRPr>
        </a:p>
      </dsp:txBody>
      <dsp:txXfrm>
        <a:off x="287087" y="2053922"/>
        <a:ext cx="645395" cy="6453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>
                <a:latin typeface="Segoe UI" pitchFamily="34" charset="0"/>
              </a:rPr>
              <a:t>Microsoft Ignite 2015</a:t>
            </a:r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5/6/2015 12:07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 smtClean="0"/>
              <a:t>Microsoft Ignite 2015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5/6/2015 12:07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5/6/2015 12:07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601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3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00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53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09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718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86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94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666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18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18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67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21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61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44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45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029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344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093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378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4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78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031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2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157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805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472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103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612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662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A17D118-1690-458F-B4D2-F9DA5D6F5033}" type="datetime8">
              <a:rPr lang="en-US" smtClean="0">
                <a:solidFill>
                  <a:prstClr val="black"/>
                </a:solidFill>
              </a:rPr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505821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83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829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76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03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71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12:07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6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93752" y="3040063"/>
            <a:ext cx="4333238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000" b="0" kern="1200" cap="none" spc="-125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rPr>
              <a:t>Spark the future.</a:t>
            </a:r>
            <a:endParaRPr lang="en-US" sz="5000" b="0" kern="1200" cap="none" spc="-125" baseline="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effectLst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441776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  <a:t>May 4 – 8, 2015</a:t>
            </a:r>
            <a:b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</a:br>
            <a: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  <a:t>Chicago, IL</a:t>
            </a:r>
            <a:endParaRPr lang="en-US" sz="2250" b="0" kern="1200" cap="none" spc="0" baseline="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effectLst/>
              <a:latin typeface="+mn-lt"/>
              <a:ea typeface="+mn-ea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6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82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25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849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34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91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31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492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390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93752" y="3040063"/>
            <a:ext cx="4333238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5000" spc="-125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Spark the future.</a:t>
            </a:r>
            <a:endParaRPr lang="en-US" sz="5000" spc="-125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latin typeface="Segoe UI Light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441776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May 4 – 8, 2015</a:t>
            </a:r>
            <a:b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</a:b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Chicago, IL</a:t>
            </a:r>
            <a:endParaRPr lang="en-US" sz="225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52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22262" y="360323"/>
            <a:ext cx="2667000" cy="406265"/>
          </a:xfrm>
        </p:spPr>
        <p:txBody>
          <a:bodyPr/>
          <a:lstStyle>
            <a:lvl1pPr marL="0" indent="0">
              <a:buFontTx/>
              <a:buNone/>
              <a:defRPr sz="1600" baseline="0">
                <a:latin typeface="+mn-lt"/>
              </a:defRPr>
            </a:lvl1pPr>
            <a:lvl2pPr marL="342873" indent="0">
              <a:buFontTx/>
              <a:buNone/>
              <a:defRPr sz="1600">
                <a:latin typeface="+mn-lt"/>
              </a:defRPr>
            </a:lvl2pPr>
            <a:lvl3pPr marL="571454" indent="0">
              <a:buFontTx/>
              <a:buNone/>
              <a:defRPr sz="1600">
                <a:latin typeface="+mn-lt"/>
              </a:defRPr>
            </a:lvl3pPr>
            <a:lvl4pPr marL="800036" indent="0">
              <a:buFontTx/>
              <a:buNone/>
              <a:defRPr sz="1600">
                <a:latin typeface="+mn-lt"/>
              </a:defRPr>
            </a:lvl4pPr>
            <a:lvl5pPr marL="1028617" indent="0"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1667434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252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81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50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250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8303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41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4092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579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2087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82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0986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49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055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0988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4946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25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3675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0616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580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9732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4240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7635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472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16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9387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024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436475" cy="618830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lang="en-US" sz="1836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309" y="6433574"/>
            <a:ext cx="1541255" cy="327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66" y="2485523"/>
            <a:ext cx="9751144" cy="12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08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6"/>
          <a:stretch/>
        </p:blipFill>
        <p:spPr>
          <a:xfrm>
            <a:off x="6224048" y="-7124"/>
            <a:ext cx="6212427" cy="7001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767" y="6298833"/>
            <a:ext cx="1515891" cy="323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61" y="3063289"/>
            <a:ext cx="5298982" cy="6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" t="15023" r="8188" b="12829"/>
          <a:stretch/>
        </p:blipFill>
        <p:spPr>
          <a:xfrm>
            <a:off x="0" y="-15543"/>
            <a:ext cx="12436475" cy="701006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7003290" cy="7002297"/>
          </a:xfrm>
          <a:prstGeom prst="rect">
            <a:avLst/>
          </a:prstGeom>
          <a:solidFill>
            <a:srgbClr val="E4381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lang="en-US" sz="1836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767" y="6298833"/>
            <a:ext cx="1515891" cy="323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65" y="3090044"/>
            <a:ext cx="5601359" cy="69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48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55008" y="1742998"/>
            <a:ext cx="10726460" cy="205083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2448"/>
              </a:spcBef>
              <a:buNone/>
              <a:defRPr sz="408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2pPr>
            <a:lvl3pPr marL="236387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856957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0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55009" y="1737959"/>
            <a:ext cx="10726460" cy="204395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48"/>
              </a:spcBef>
              <a:buNone/>
              <a:defRPr sz="408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2pPr>
            <a:lvl3pPr marL="236387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1" y="233152"/>
            <a:ext cx="11375536" cy="856957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1" y="1476621"/>
            <a:ext cx="11375536" cy="2163842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289818" indent="-289818">
              <a:buFont typeface="Wingdings" pitchFamily="2" charset="2"/>
              <a:buChar char=""/>
              <a:defRPr sz="4080"/>
            </a:lvl1pPr>
            <a:lvl2pPr marL="527824" indent="-238007">
              <a:buFont typeface="Wingdings" pitchFamily="2" charset="2"/>
              <a:buChar char=""/>
              <a:defRPr>
                <a:latin typeface="+mn-lt"/>
              </a:defRPr>
            </a:lvl2pPr>
            <a:lvl3pPr marL="756116" indent="-228292">
              <a:buFont typeface="Wingdings" pitchFamily="2" charset="2"/>
              <a:buChar char=""/>
              <a:tabLst/>
              <a:defRPr>
                <a:latin typeface="+mn-lt"/>
              </a:defRPr>
            </a:lvl3pPr>
            <a:lvl4pPr marL="932597" indent="-176481">
              <a:buFont typeface="Wingdings" pitchFamily="2" charset="2"/>
              <a:buChar char=""/>
              <a:defRPr>
                <a:latin typeface="+mn-lt"/>
              </a:defRPr>
            </a:lvl4pPr>
            <a:lvl5pPr marL="1109078" indent="-176481">
              <a:buFont typeface="Wingdings" pitchFamily="2" charset="2"/>
              <a:buChar char=""/>
              <a:tabLst/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6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55008" y="1476623"/>
            <a:ext cx="5180846" cy="2615864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sz="408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2040"/>
            </a:lvl2pPr>
            <a:lvl3pPr marL="238007" indent="0">
              <a:buNone/>
              <a:defRPr sz="2040"/>
            </a:lvl3pPr>
            <a:lvl4pPr marL="466298" indent="0">
              <a:buNone/>
              <a:defRPr sz="2040"/>
            </a:lvl4pPr>
            <a:lvl5pPr marL="707543" indent="0">
              <a:buNone/>
              <a:defRPr sz="204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405482" y="1476624"/>
            <a:ext cx="5175986" cy="2655493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lang="en-US" sz="4080" kern="1200" spc="-71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238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800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69536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70106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Click to edit Master text styles</a:t>
            </a:r>
          </a:p>
          <a:p>
            <a:pPr marL="0" marR="0" lvl="1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Second level</a:t>
            </a:r>
          </a:p>
          <a:p>
            <a:pPr marL="0" marR="0" lvl="2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Third level</a:t>
            </a:r>
          </a:p>
          <a:p>
            <a:pPr marL="0" marR="0" lvl="3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Fourth level</a:t>
            </a:r>
          </a:p>
          <a:p>
            <a:pPr marL="0" marR="0" lvl="4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7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55008" y="1476624"/>
            <a:ext cx="5180846" cy="2609048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sz="408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2pPr>
            <a:lvl3pPr marL="238007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327217" y="1476624"/>
            <a:ext cx="5254251" cy="2655493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lang="en-US" sz="408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238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800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69536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70106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Click to edit Master text styles</a:t>
            </a:r>
          </a:p>
          <a:p>
            <a:pPr marL="0" marR="0" lvl="1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Second level</a:t>
            </a:r>
          </a:p>
          <a:p>
            <a:pPr marL="0" marR="0" lvl="2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Third level</a:t>
            </a:r>
          </a:p>
          <a:p>
            <a:pPr marL="0" marR="0" lvl="3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Fourth level</a:t>
            </a:r>
          </a:p>
          <a:p>
            <a:pPr marL="0" marR="0" lvl="4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-23637" y="0"/>
            <a:ext cx="6106504" cy="6994525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</a:pPr>
            <a:endParaRPr lang="en-US" sz="2244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21497" y="1146731"/>
            <a:ext cx="5192228" cy="786328"/>
          </a:xfrm>
        </p:spPr>
        <p:txBody>
          <a:bodyPr>
            <a:spAutoFit/>
          </a:bodyPr>
          <a:lstStyle>
            <a:lvl1pPr>
              <a:defRPr sz="4998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Slide here…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1497" y="2098525"/>
            <a:ext cx="5192228" cy="546192"/>
          </a:xfrm>
        </p:spPr>
        <p:txBody>
          <a:bodyPr>
            <a:spAutoFit/>
          </a:bodyPr>
          <a:lstStyle>
            <a:lvl1pPr marL="0" indent="0">
              <a:buNone/>
              <a:defRPr sz="3264">
                <a:solidFill>
                  <a:schemeClr val="bg1"/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text…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616503" y="1707337"/>
            <a:ext cx="5213617" cy="376684"/>
          </a:xfrm>
        </p:spPr>
        <p:txBody>
          <a:bodyPr>
            <a:spAutoFit/>
          </a:bodyPr>
          <a:lstStyle>
            <a:lvl1pPr marL="0" indent="0">
              <a:buNone/>
              <a:defRPr sz="2040" baseline="0">
                <a:solidFill>
                  <a:srgbClr val="5D5D5D"/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text…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6" y="6581293"/>
            <a:ext cx="1652074" cy="2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33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389239" y="2409225"/>
            <a:ext cx="5440958" cy="378481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590732" y="2409225"/>
            <a:ext cx="5440958" cy="378481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436475" cy="1764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09310" y="443457"/>
            <a:ext cx="10726460" cy="94171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>
              <a:defRPr sz="6119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Title here…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3918" y="2622947"/>
            <a:ext cx="4819134" cy="433187"/>
          </a:xfrm>
        </p:spPr>
        <p:txBody>
          <a:bodyPr>
            <a:spAutoFit/>
          </a:bodyPr>
          <a:lstStyle>
            <a:lvl1pPr marL="0" indent="0">
              <a:buNone/>
              <a:defRPr sz="2448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Headline 1 here…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599105" y="2622946"/>
            <a:ext cx="4819134" cy="433187"/>
          </a:xfrm>
        </p:spPr>
        <p:txBody>
          <a:bodyPr>
            <a:spAutoFit/>
          </a:bodyPr>
          <a:lstStyle>
            <a:lvl1pPr marL="0" indent="0">
              <a:buNone/>
              <a:defRPr sz="2448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Headline 2 here…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818074" y="3252601"/>
            <a:ext cx="4824978" cy="348433"/>
          </a:xfrm>
        </p:spPr>
        <p:txBody>
          <a:bodyPr>
            <a:spAutoFit/>
          </a:bodyPr>
          <a:lstStyle>
            <a:lvl1pPr marL="0" indent="0">
              <a:buNone/>
              <a:defRPr sz="1836" baseline="0">
                <a:solidFill>
                  <a:srgbClr val="5D5D5D"/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Body copy here…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606877" y="3252601"/>
            <a:ext cx="4824978" cy="348433"/>
          </a:xfrm>
        </p:spPr>
        <p:txBody>
          <a:bodyPr>
            <a:spAutoFit/>
          </a:bodyPr>
          <a:lstStyle>
            <a:lvl1pPr marL="0" indent="0">
              <a:buNone/>
              <a:defRPr sz="1836" baseline="0">
                <a:solidFill>
                  <a:srgbClr val="5D5D5D"/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Body copy here…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08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210465" y="0"/>
            <a:ext cx="6226010" cy="6994525"/>
          </a:xfrm>
          <a:prstGeom prst="rect">
            <a:avLst/>
          </a:prstGeom>
          <a:solidFill>
            <a:srgbClr val="5D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653514" y="575842"/>
            <a:ext cx="738416" cy="737575"/>
          </a:xfrm>
          <a:prstGeom prst="rect">
            <a:avLst/>
          </a:prstGeom>
          <a:solidFill>
            <a:srgbClr val="F18B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66365" y="571156"/>
            <a:ext cx="5192228" cy="786328"/>
          </a:xfrm>
        </p:spPr>
        <p:txBody>
          <a:bodyPr>
            <a:spAutoFit/>
          </a:bodyPr>
          <a:lstStyle>
            <a:lvl1pPr>
              <a:defRPr sz="4998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 of Slide here…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4868757"/>
            <a:ext cx="6210465" cy="487890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	Click to insert photo.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5179" y="1722234"/>
            <a:ext cx="5178636" cy="433187"/>
          </a:xfrm>
        </p:spPr>
        <p:txBody>
          <a:bodyPr>
            <a:spAutoFit/>
          </a:bodyPr>
          <a:lstStyle>
            <a:lvl1pPr marL="0" indent="0">
              <a:buNone/>
              <a:defRPr sz="2448">
                <a:solidFill>
                  <a:schemeClr val="tx1"/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 copy here…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7575345" y="575842"/>
            <a:ext cx="4473651" cy="353469"/>
          </a:xfrm>
        </p:spPr>
        <p:txBody>
          <a:bodyPr>
            <a:spAutoFit/>
          </a:bodyPr>
          <a:lstStyle>
            <a:lvl1pPr marL="0" indent="0">
              <a:buNone/>
              <a:defRPr sz="1836">
                <a:solidFill>
                  <a:srgbClr val="EB3E1B"/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•   </a:t>
            </a:r>
            <a:r>
              <a:rPr lang="en-US" sz="1836" dirty="0" smtClean="0">
                <a:solidFill>
                  <a:schemeClr val="bg1"/>
                </a:solidFill>
              </a:rPr>
              <a:t>Subtitle copy here...</a:t>
            </a:r>
            <a:endParaRPr lang="en-US" sz="1836" dirty="0">
              <a:solidFill>
                <a:schemeClr val="bg1"/>
              </a:solidFill>
            </a:endParaRPr>
          </a:p>
        </p:txBody>
      </p:sp>
      <p:sp>
        <p:nvSpPr>
          <p:cNvPr id="13" name="Freeform 23"/>
          <p:cNvSpPr>
            <a:spLocks noEditPoints="1"/>
          </p:cNvSpPr>
          <p:nvPr userDrawn="1"/>
        </p:nvSpPr>
        <p:spPr bwMode="black">
          <a:xfrm>
            <a:off x="6801845" y="722893"/>
            <a:ext cx="441754" cy="443472"/>
          </a:xfrm>
          <a:custGeom>
            <a:avLst/>
            <a:gdLst>
              <a:gd name="T0" fmla="*/ 108 w 150"/>
              <a:gd name="T1" fmla="*/ 104 h 150"/>
              <a:gd name="T2" fmla="*/ 42 w 150"/>
              <a:gd name="T3" fmla="*/ 104 h 150"/>
              <a:gd name="T4" fmla="*/ 38 w 150"/>
              <a:gd name="T5" fmla="*/ 100 h 150"/>
              <a:gd name="T6" fmla="*/ 38 w 150"/>
              <a:gd name="T7" fmla="*/ 50 h 150"/>
              <a:gd name="T8" fmla="*/ 42 w 150"/>
              <a:gd name="T9" fmla="*/ 46 h 150"/>
              <a:gd name="T10" fmla="*/ 108 w 150"/>
              <a:gd name="T11" fmla="*/ 46 h 150"/>
              <a:gd name="T12" fmla="*/ 112 w 150"/>
              <a:gd name="T13" fmla="*/ 50 h 150"/>
              <a:gd name="T14" fmla="*/ 112 w 150"/>
              <a:gd name="T15" fmla="*/ 100 h 150"/>
              <a:gd name="T16" fmla="*/ 108 w 150"/>
              <a:gd name="T17" fmla="*/ 104 h 150"/>
              <a:gd name="T18" fmla="*/ 45 w 150"/>
              <a:gd name="T19" fmla="*/ 96 h 150"/>
              <a:gd name="T20" fmla="*/ 105 w 150"/>
              <a:gd name="T21" fmla="*/ 96 h 150"/>
              <a:gd name="T22" fmla="*/ 105 w 150"/>
              <a:gd name="T23" fmla="*/ 62 h 150"/>
              <a:gd name="T24" fmla="*/ 77 w 150"/>
              <a:gd name="T25" fmla="*/ 84 h 150"/>
              <a:gd name="T26" fmla="*/ 72 w 150"/>
              <a:gd name="T27" fmla="*/ 84 h 150"/>
              <a:gd name="T28" fmla="*/ 45 w 150"/>
              <a:gd name="T29" fmla="*/ 63 h 150"/>
              <a:gd name="T30" fmla="*/ 45 w 150"/>
              <a:gd name="T31" fmla="*/ 96 h 150"/>
              <a:gd name="T32" fmla="*/ 46 w 150"/>
              <a:gd name="T33" fmla="*/ 54 h 150"/>
              <a:gd name="T34" fmla="*/ 74 w 150"/>
              <a:gd name="T35" fmla="*/ 76 h 150"/>
              <a:gd name="T36" fmla="*/ 103 w 150"/>
              <a:gd name="T37" fmla="*/ 54 h 150"/>
              <a:gd name="T38" fmla="*/ 46 w 150"/>
              <a:gd name="T39" fmla="*/ 54 h 150"/>
              <a:gd name="T40" fmla="*/ 75 w 150"/>
              <a:gd name="T41" fmla="*/ 10 h 150"/>
              <a:gd name="T42" fmla="*/ 10 w 150"/>
              <a:gd name="T43" fmla="*/ 75 h 150"/>
              <a:gd name="T44" fmla="*/ 75 w 150"/>
              <a:gd name="T45" fmla="*/ 140 h 150"/>
              <a:gd name="T46" fmla="*/ 140 w 150"/>
              <a:gd name="T47" fmla="*/ 75 h 150"/>
              <a:gd name="T48" fmla="*/ 75 w 150"/>
              <a:gd name="T49" fmla="*/ 10 h 150"/>
              <a:gd name="T50" fmla="*/ 75 w 150"/>
              <a:gd name="T51" fmla="*/ 0 h 150"/>
              <a:gd name="T52" fmla="*/ 150 w 150"/>
              <a:gd name="T53" fmla="*/ 75 h 150"/>
              <a:gd name="T54" fmla="*/ 75 w 150"/>
              <a:gd name="T55" fmla="*/ 150 h 150"/>
              <a:gd name="T56" fmla="*/ 0 w 150"/>
              <a:gd name="T57" fmla="*/ 75 h 150"/>
              <a:gd name="T58" fmla="*/ 75 w 150"/>
              <a:gd name="T5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0" h="150">
                <a:moveTo>
                  <a:pt x="108" y="104"/>
                </a:moveTo>
                <a:cubicBezTo>
                  <a:pt x="42" y="104"/>
                  <a:pt x="42" y="104"/>
                  <a:pt x="42" y="104"/>
                </a:cubicBezTo>
                <a:cubicBezTo>
                  <a:pt x="39" y="104"/>
                  <a:pt x="38" y="102"/>
                  <a:pt x="38" y="100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48"/>
                  <a:pt x="39" y="46"/>
                  <a:pt x="42" y="46"/>
                </a:cubicBezTo>
                <a:cubicBezTo>
                  <a:pt x="108" y="46"/>
                  <a:pt x="108" y="46"/>
                  <a:pt x="108" y="46"/>
                </a:cubicBezTo>
                <a:cubicBezTo>
                  <a:pt x="111" y="46"/>
                  <a:pt x="112" y="48"/>
                  <a:pt x="112" y="50"/>
                </a:cubicBezTo>
                <a:cubicBezTo>
                  <a:pt x="112" y="100"/>
                  <a:pt x="112" y="100"/>
                  <a:pt x="112" y="100"/>
                </a:cubicBezTo>
                <a:cubicBezTo>
                  <a:pt x="112" y="102"/>
                  <a:pt x="111" y="104"/>
                  <a:pt x="108" y="104"/>
                </a:cubicBezTo>
                <a:close/>
                <a:moveTo>
                  <a:pt x="45" y="96"/>
                </a:moveTo>
                <a:cubicBezTo>
                  <a:pt x="105" y="96"/>
                  <a:pt x="105" y="96"/>
                  <a:pt x="105" y="96"/>
                </a:cubicBezTo>
                <a:cubicBezTo>
                  <a:pt x="105" y="62"/>
                  <a:pt x="105" y="62"/>
                  <a:pt x="105" y="62"/>
                </a:cubicBezTo>
                <a:cubicBezTo>
                  <a:pt x="77" y="84"/>
                  <a:pt x="77" y="84"/>
                  <a:pt x="77" y="84"/>
                </a:cubicBezTo>
                <a:cubicBezTo>
                  <a:pt x="75" y="85"/>
                  <a:pt x="73" y="85"/>
                  <a:pt x="72" y="84"/>
                </a:cubicBezTo>
                <a:cubicBezTo>
                  <a:pt x="45" y="63"/>
                  <a:pt x="45" y="63"/>
                  <a:pt x="45" y="63"/>
                </a:cubicBezTo>
                <a:lnTo>
                  <a:pt x="45" y="96"/>
                </a:lnTo>
                <a:close/>
                <a:moveTo>
                  <a:pt x="46" y="54"/>
                </a:moveTo>
                <a:cubicBezTo>
                  <a:pt x="74" y="76"/>
                  <a:pt x="74" y="76"/>
                  <a:pt x="74" y="76"/>
                </a:cubicBezTo>
                <a:cubicBezTo>
                  <a:pt x="103" y="54"/>
                  <a:pt x="103" y="54"/>
                  <a:pt x="103" y="54"/>
                </a:cubicBezTo>
                <a:lnTo>
                  <a:pt x="46" y="54"/>
                </a:lnTo>
                <a:close/>
                <a:moveTo>
                  <a:pt x="75" y="10"/>
                </a:moveTo>
                <a:cubicBezTo>
                  <a:pt x="39" y="10"/>
                  <a:pt x="10" y="39"/>
                  <a:pt x="10" y="75"/>
                </a:cubicBezTo>
                <a:cubicBezTo>
                  <a:pt x="10" y="111"/>
                  <a:pt x="39" y="140"/>
                  <a:pt x="75" y="140"/>
                </a:cubicBezTo>
                <a:cubicBezTo>
                  <a:pt x="111" y="140"/>
                  <a:pt x="140" y="111"/>
                  <a:pt x="140" y="75"/>
                </a:cubicBezTo>
                <a:cubicBezTo>
                  <a:pt x="140" y="39"/>
                  <a:pt x="111" y="10"/>
                  <a:pt x="75" y="10"/>
                </a:cubicBezTo>
                <a:moveTo>
                  <a:pt x="75" y="0"/>
                </a:moveTo>
                <a:cubicBezTo>
                  <a:pt x="116" y="0"/>
                  <a:pt x="150" y="34"/>
                  <a:pt x="150" y="75"/>
                </a:cubicBezTo>
                <a:cubicBezTo>
                  <a:pt x="150" y="116"/>
                  <a:pt x="116" y="150"/>
                  <a:pt x="75" y="150"/>
                </a:cubicBezTo>
                <a:cubicBezTo>
                  <a:pt x="34" y="150"/>
                  <a:pt x="0" y="116"/>
                  <a:pt x="0" y="75"/>
                </a:cubicBezTo>
                <a:cubicBezTo>
                  <a:pt x="0" y="34"/>
                  <a:pt x="34" y="0"/>
                  <a:pt x="75" y="0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EB3C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115" y="6602396"/>
            <a:ext cx="855566" cy="1826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47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436475" cy="6994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98319" y="2059242"/>
            <a:ext cx="10443076" cy="1109343"/>
          </a:xfrm>
          <a:prstGeom prst="rect">
            <a:avLst/>
          </a:prstGeom>
        </p:spPr>
        <p:txBody>
          <a:bodyPr anchor="b" anchorCtr="0"/>
          <a:lstStyle>
            <a:lvl1pPr>
              <a:defRPr sz="7343" spc="-153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319" y="3494024"/>
            <a:ext cx="10443076" cy="5085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pc="-7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115" y="6602396"/>
            <a:ext cx="855566" cy="1826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6" y="6581293"/>
            <a:ext cx="1652074" cy="2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4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98319" y="2059242"/>
            <a:ext cx="10443076" cy="1109343"/>
          </a:xfrm>
          <a:prstGeom prst="rect">
            <a:avLst/>
          </a:prstGeom>
        </p:spPr>
        <p:txBody>
          <a:bodyPr anchor="b" anchorCtr="0"/>
          <a:lstStyle>
            <a:lvl1pPr>
              <a:defRPr sz="7343" spc="-153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319" y="3494024"/>
            <a:ext cx="10443076" cy="5085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pc="-7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115" y="6602396"/>
            <a:ext cx="855566" cy="182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6" y="6581293"/>
            <a:ext cx="1652074" cy="2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16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98319" y="2151538"/>
            <a:ext cx="10443076" cy="1111219"/>
          </a:xfrm>
          <a:prstGeom prst="rect">
            <a:avLst/>
          </a:prstGeom>
        </p:spPr>
        <p:txBody>
          <a:bodyPr anchor="t" anchorCtr="0"/>
          <a:lstStyle>
            <a:lvl1pPr>
              <a:defRPr sz="7343" spc="-153" baseline="0">
                <a:solidFill>
                  <a:srgbClr val="5D5D5D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319" y="3494024"/>
            <a:ext cx="10443076" cy="48789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pc="-71" baseline="0">
                <a:solidFill>
                  <a:srgbClr val="5D5D5D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6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98319" y="2151538"/>
            <a:ext cx="10443076" cy="1111219"/>
          </a:xfrm>
          <a:prstGeom prst="rect">
            <a:avLst/>
          </a:prstGeom>
        </p:spPr>
        <p:txBody>
          <a:bodyPr anchor="t" anchorCtr="0"/>
          <a:lstStyle>
            <a:lvl1pPr>
              <a:defRPr sz="7343" spc="-153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319" y="3494024"/>
            <a:ext cx="10443076" cy="5085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pc="-71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255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98319" y="2151538"/>
            <a:ext cx="10443076" cy="1111219"/>
          </a:xfrm>
          <a:prstGeom prst="rect">
            <a:avLst/>
          </a:prstGeom>
        </p:spPr>
        <p:txBody>
          <a:bodyPr anchor="t" anchorCtr="0"/>
          <a:lstStyle>
            <a:lvl1pPr>
              <a:defRPr sz="7343" spc="-153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319" y="3494024"/>
            <a:ext cx="10443076" cy="48789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pc="-7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115" y="6602396"/>
            <a:ext cx="855566" cy="182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6" y="6581293"/>
            <a:ext cx="1652074" cy="2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76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115" y="6602396"/>
            <a:ext cx="855566" cy="182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98319" y="2151538"/>
            <a:ext cx="10443076" cy="1111219"/>
          </a:xfrm>
          <a:prstGeom prst="rect">
            <a:avLst/>
          </a:prstGeom>
        </p:spPr>
        <p:txBody>
          <a:bodyPr anchor="t" anchorCtr="0"/>
          <a:lstStyle>
            <a:lvl1pPr>
              <a:defRPr sz="7343" spc="-153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319" y="3494024"/>
            <a:ext cx="10443076" cy="48789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pc="-7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6" y="6581293"/>
            <a:ext cx="1652074" cy="2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8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115" y="6602396"/>
            <a:ext cx="855566" cy="18268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98319" y="2151538"/>
            <a:ext cx="10443076" cy="1111219"/>
          </a:xfrm>
          <a:prstGeom prst="rect">
            <a:avLst/>
          </a:prstGeom>
        </p:spPr>
        <p:txBody>
          <a:bodyPr anchor="t" anchorCtr="0"/>
          <a:lstStyle>
            <a:lvl1pPr>
              <a:defRPr sz="7343" spc="-153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319" y="3494024"/>
            <a:ext cx="10443076" cy="48789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pc="-7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6" y="6581293"/>
            <a:ext cx="1652074" cy="2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65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115" y="6602396"/>
            <a:ext cx="855566" cy="18268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98319" y="2151538"/>
            <a:ext cx="10443076" cy="1111219"/>
          </a:xfrm>
          <a:prstGeom prst="rect">
            <a:avLst/>
          </a:prstGeom>
        </p:spPr>
        <p:txBody>
          <a:bodyPr anchor="t" anchorCtr="0"/>
          <a:lstStyle>
            <a:lvl1pPr>
              <a:defRPr sz="7343" spc="-153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319" y="3494024"/>
            <a:ext cx="10443076" cy="48789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pc="-7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6" y="6581293"/>
            <a:ext cx="1652074" cy="2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02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140" y="1476624"/>
            <a:ext cx="5542487" cy="12242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4080" b="0" cap="none" baseline="0">
                <a:solidFill>
                  <a:schemeClr val="tx1"/>
                </a:soli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3"/>
          </p:nvPr>
        </p:nvSpPr>
        <p:spPr>
          <a:xfrm>
            <a:off x="531141" y="2789432"/>
            <a:ext cx="5553332" cy="37668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224"/>
              </a:spcBef>
              <a:buFont typeface="Arial" pitchFamily="34" charset="0"/>
              <a:buNone/>
              <a:defRPr lang="en-US" sz="204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3210" y="3253317"/>
            <a:ext cx="6100026" cy="487890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37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972767"/>
            <a:ext cx="12436475" cy="1011687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	Click to insert photo.</a:t>
            </a:r>
          </a:p>
          <a:p>
            <a:r>
              <a:rPr lang="en-US" dirty="0" smtClean="0"/>
              <a:t>	(layer sent to back)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14989" y="478905"/>
            <a:ext cx="5310778" cy="1866936"/>
          </a:xfrm>
          <a:solidFill>
            <a:srgbClr val="EB3E1B">
              <a:alpha val="80000"/>
            </a:srgbClr>
          </a:solidFill>
          <a:ln>
            <a:noFill/>
          </a:ln>
        </p:spPr>
        <p:txBody>
          <a:bodyPr>
            <a:noAutofit/>
          </a:bodyPr>
          <a:lstStyle>
            <a:lvl1pPr>
              <a:defRPr sz="4896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Title of Slide here…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4989" y="2345841"/>
            <a:ext cx="5310778" cy="3766492"/>
          </a:xfrm>
          <a:solidFill>
            <a:srgbClr val="EB3E1B">
              <a:alpha val="80000"/>
            </a:srgb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448" baseline="0">
                <a:solidFill>
                  <a:schemeClr val="bg1"/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   Click to edit text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1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/>
          <a:p>
            <a:pPr defTabSz="932597"/>
            <a:fld id="{E22491F9-F3FF-4C03-8751-4D117BFF996F}" type="datetimeFigureOut">
              <a:rPr lang="en-US" smtClean="0">
                <a:solidFill>
                  <a:srgbClr val="EB3C00"/>
                </a:solidFill>
              </a:rPr>
              <a:pPr defTabSz="932597"/>
              <a:t>5/6/2015</a:t>
            </a:fld>
            <a:endParaRPr lang="en-US">
              <a:solidFill>
                <a:srgbClr val="EB3C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/>
          <a:lstStyle/>
          <a:p>
            <a:pPr defTabSz="932597"/>
            <a:endParaRPr lang="en-US">
              <a:solidFill>
                <a:srgbClr val="EB3C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/>
          <a:lstStyle/>
          <a:p>
            <a:pPr defTabSz="932597"/>
            <a:fld id="{F4B6A5BD-745E-4019-9289-0F74100B0369}" type="slidenum">
              <a:rPr lang="en-US" smtClean="0">
                <a:solidFill>
                  <a:srgbClr val="EB3C00"/>
                </a:solidFill>
              </a:rPr>
              <a:pPr defTabSz="932597"/>
              <a:t>‹#›</a:t>
            </a:fld>
            <a:endParaRPr lang="en-US">
              <a:solidFill>
                <a:srgbClr val="EB3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04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86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27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9" r:id="rId1"/>
    <p:sldLayoutId id="2147484236" r:id="rId2"/>
    <p:sldLayoutId id="2147484240" r:id="rId3"/>
    <p:sldLayoutId id="2147484272" r:id="rId4"/>
    <p:sldLayoutId id="2147484241" r:id="rId5"/>
    <p:sldLayoutId id="2147484273" r:id="rId6"/>
    <p:sldLayoutId id="2147484244" r:id="rId7"/>
    <p:sldLayoutId id="2147484274" r:id="rId8"/>
    <p:sldLayoutId id="2147484245" r:id="rId9"/>
    <p:sldLayoutId id="2147484275" r:id="rId10"/>
    <p:sldLayoutId id="2147484247" r:id="rId11"/>
    <p:sldLayoutId id="2147484249" r:id="rId12"/>
    <p:sldLayoutId id="2147484250" r:id="rId13"/>
    <p:sldLayoutId id="2147484264" r:id="rId14"/>
    <p:sldLayoutId id="2147484251" r:id="rId15"/>
    <p:sldLayoutId id="2147484270" r:id="rId16"/>
    <p:sldLayoutId id="2147484252" r:id="rId17"/>
    <p:sldLayoutId id="2147484253" r:id="rId18"/>
    <p:sldLayoutId id="2147484254" r:id="rId19"/>
    <p:sldLayoutId id="2147484271" r:id="rId20"/>
    <p:sldLayoutId id="2147484257" r:id="rId21"/>
    <p:sldLayoutId id="2147484258" r:id="rId22"/>
    <p:sldLayoutId id="2147484259" r:id="rId23"/>
    <p:sldLayoutId id="2147484260" r:id="rId24"/>
    <p:sldLayoutId id="2147484261" r:id="rId25"/>
    <p:sldLayoutId id="2147484263" r:id="rId26"/>
    <p:sldLayoutId id="2147484276" r:id="rId2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 userDrawn="1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 userDrawn="1">
          <p15:clr>
            <a:srgbClr val="5ACBF0"/>
          </p15:clr>
        </p15:guide>
        <p15:guide id="4" pos="1325" userDrawn="1">
          <p15:clr>
            <a:srgbClr val="5ACBF0"/>
          </p15:clr>
        </p15:guide>
        <p15:guide id="5" pos="1901" userDrawn="1">
          <p15:clr>
            <a:srgbClr val="5ACBF0"/>
          </p15:clr>
        </p15:guide>
        <p15:guide id="6" pos="2477" userDrawn="1">
          <p15:clr>
            <a:srgbClr val="5ACBF0"/>
          </p15:clr>
        </p15:guide>
        <p15:guide id="7" pos="3053" userDrawn="1">
          <p15:clr>
            <a:srgbClr val="5ACBF0"/>
          </p15:clr>
        </p15:guide>
        <p15:guide id="8" pos="3629" userDrawn="1">
          <p15:clr>
            <a:srgbClr val="5ACBF0"/>
          </p15:clr>
        </p15:guide>
        <p15:guide id="9" pos="4205" userDrawn="1">
          <p15:clr>
            <a:srgbClr val="5ACBF0"/>
          </p15:clr>
        </p15:guide>
        <p15:guide id="10" pos="4781" userDrawn="1">
          <p15:clr>
            <a:srgbClr val="5ACBF0"/>
          </p15:clr>
        </p15:guide>
        <p15:guide id="11" pos="5357" userDrawn="1">
          <p15:clr>
            <a:srgbClr val="5ACBF0"/>
          </p15:clr>
        </p15:guide>
        <p15:guide id="12" pos="5933" userDrawn="1">
          <p15:clr>
            <a:srgbClr val="5ACBF0"/>
          </p15:clr>
        </p15:guide>
        <p15:guide id="13" pos="6509" userDrawn="1">
          <p15:clr>
            <a:srgbClr val="5ACBF0"/>
          </p15:clr>
        </p15:guide>
        <p15:guide id="14" pos="7085" userDrawn="1">
          <p15:clr>
            <a:srgbClr val="5ACBF0"/>
          </p15:clr>
        </p15:guide>
        <p15:guide id="15" pos="7661" userDrawn="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 userDrawn="1">
          <p15:clr>
            <a:srgbClr val="5ACBF0"/>
          </p15:clr>
        </p15:guide>
        <p15:guide id="19" orient="horz" pos="1339" userDrawn="1">
          <p15:clr>
            <a:srgbClr val="5ACBF0"/>
          </p15:clr>
        </p15:guide>
        <p15:guide id="20" orient="horz" pos="1915" userDrawn="1">
          <p15:clr>
            <a:srgbClr val="5ACBF0"/>
          </p15:clr>
        </p15:guide>
        <p15:guide id="21" orient="horz" pos="2491" userDrawn="1">
          <p15:clr>
            <a:srgbClr val="5ACBF0"/>
          </p15:clr>
        </p15:guide>
        <p15:guide id="22" orient="horz" pos="3067" userDrawn="1">
          <p15:clr>
            <a:srgbClr val="5ACBF0"/>
          </p15:clr>
        </p15:guide>
        <p15:guide id="23" orient="horz" pos="3643" userDrawn="1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671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  <p:sldLayoutId id="2147484289" r:id="rId12"/>
    <p:sldLayoutId id="2147484290" r:id="rId13"/>
    <p:sldLayoutId id="2147484291" r:id="rId14"/>
    <p:sldLayoutId id="2147484292" r:id="rId15"/>
    <p:sldLayoutId id="2147484293" r:id="rId16"/>
    <p:sldLayoutId id="2147484294" r:id="rId17"/>
    <p:sldLayoutId id="2147484295" r:id="rId18"/>
    <p:sldLayoutId id="2147484296" r:id="rId19"/>
    <p:sldLayoutId id="2147484297" r:id="rId20"/>
    <p:sldLayoutId id="2147484298" r:id="rId21"/>
    <p:sldLayoutId id="2147484299" r:id="rId22"/>
    <p:sldLayoutId id="2147484300" r:id="rId23"/>
    <p:sldLayoutId id="2147484301" r:id="rId24"/>
    <p:sldLayoutId id="2147484302" r:id="rId25"/>
    <p:sldLayoutId id="2147484303" r:id="rId26"/>
    <p:sldLayoutId id="2147484304" r:id="rId2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008" y="619890"/>
            <a:ext cx="10726460" cy="8569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5008" y="1861969"/>
            <a:ext cx="10726460" cy="199433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56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  <p:sldLayoutId id="2147484317" r:id="rId12"/>
    <p:sldLayoutId id="2147484318" r:id="rId13"/>
    <p:sldLayoutId id="2147484319" r:id="rId14"/>
    <p:sldLayoutId id="2147484320" r:id="rId15"/>
    <p:sldLayoutId id="2147484321" r:id="rId16"/>
    <p:sldLayoutId id="2147484322" r:id="rId17"/>
    <p:sldLayoutId id="2147484323" r:id="rId18"/>
    <p:sldLayoutId id="2147484324" r:id="rId19"/>
    <p:sldLayoutId id="2147484325" r:id="rId20"/>
    <p:sldLayoutId id="2147484326" r:id="rId21"/>
    <p:sldLayoutId id="2147484327" r:id="rId22"/>
  </p:sldLayoutIdLst>
  <p:timing>
    <p:tnLst>
      <p:par>
        <p:cTn id="1" dur="indefinite" restart="never" nodeType="tmRoot"/>
      </p:par>
    </p:tnLst>
  </p:timing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5507" kern="120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bg2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bg2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bg2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bg2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bg2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emf"/><Relationship Id="rId4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3.xml"/><Relationship Id="rId7" Type="http://schemas.openxmlformats.org/officeDocument/2006/relationships/image" Target="../media/image59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3.xml"/><Relationship Id="rId5" Type="http://schemas.microsoft.com/office/2007/relationships/media" Target="../media/media1.mp4"/><Relationship Id="rId4" Type="http://schemas.openxmlformats.org/officeDocument/2006/relationships/tags" Target="../tags/tag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8.xml"/><Relationship Id="rId7" Type="http://schemas.openxmlformats.org/officeDocument/2006/relationships/image" Target="../media/image60.png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3.xml"/><Relationship Id="rId5" Type="http://schemas.microsoft.com/office/2007/relationships/media" Target="../media/media2.mp4"/><Relationship Id="rId4" Type="http://schemas.openxmlformats.org/officeDocument/2006/relationships/tags" Target="../tags/tag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66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8.png"/><Relationship Id="rId4" Type="http://schemas.openxmlformats.org/officeDocument/2006/relationships/hyperlink" Target="http://myignite.microsoft.com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23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</a:t>
            </a:r>
            <a:r>
              <a:rPr lang="en-US" sz="4400" dirty="0" smtClean="0"/>
              <a:t>e </a:t>
            </a:r>
            <a:r>
              <a:rPr lang="en-US" sz="4400" dirty="0"/>
              <a:t>find that we deliver unparalleled Innovation, Agility and Productivity </a:t>
            </a:r>
            <a:r>
              <a:rPr lang="en-US" sz="4400" dirty="0" smtClean="0"/>
              <a:t>when we have engaged customers collaborating with engaged employees</a:t>
            </a:r>
            <a:endParaRPr lang="en-US" sz="4400" dirty="0"/>
          </a:p>
        </p:txBody>
      </p:sp>
      <p:grpSp>
        <p:nvGrpSpPr>
          <p:cNvPr id="4" name="Group 3"/>
          <p:cNvGrpSpPr/>
          <p:nvPr/>
        </p:nvGrpSpPr>
        <p:grpSpPr>
          <a:xfrm>
            <a:off x="3627437" y="2506662"/>
            <a:ext cx="5486400" cy="4343400"/>
            <a:chOff x="1905000" y="1143000"/>
            <a:chExt cx="5486400" cy="4343400"/>
          </a:xfrm>
        </p:grpSpPr>
        <p:sp>
          <p:nvSpPr>
            <p:cNvPr id="5" name="Rectangle 4"/>
            <p:cNvSpPr/>
            <p:nvPr/>
          </p:nvSpPr>
          <p:spPr>
            <a:xfrm>
              <a:off x="1905000" y="1143000"/>
              <a:ext cx="5486400" cy="20573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  <a:latin typeface="Segoe UI Light" pitchFamily="34" charset="0"/>
                </a:rPr>
                <a:t>Engaged Customer</a:t>
              </a:r>
              <a:endParaRPr lang="en-US" sz="2400" dirty="0">
                <a:solidFill>
                  <a:srgbClr val="FFFFFF"/>
                </a:solidFill>
                <a:latin typeface="Segoe UI Light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905000" y="3276600"/>
              <a:ext cx="5486400" cy="2209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  <a:latin typeface="Segoe UI Light" pitchFamily="34" charset="0"/>
                </a:rPr>
                <a:t>Engaged Employee</a:t>
              </a:r>
              <a:endParaRPr lang="en-US" sz="2400" dirty="0">
                <a:solidFill>
                  <a:srgbClr val="FFFFFF"/>
                </a:solidFill>
                <a:latin typeface="Segoe UI Light" pitchFamily="34" charset="0"/>
              </a:endParaRPr>
            </a:p>
          </p:txBody>
        </p:sp>
        <p:sp>
          <p:nvSpPr>
            <p:cNvPr id="7" name="Down Arrow 6"/>
            <p:cNvSpPr/>
            <p:nvPr/>
          </p:nvSpPr>
          <p:spPr>
            <a:xfrm>
              <a:off x="1981200" y="3124200"/>
              <a:ext cx="1219200" cy="1154876"/>
            </a:xfrm>
            <a:prstGeom prst="downArrow">
              <a:avLst>
                <a:gd name="adj1" fmla="val 77273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Down Arrow 7"/>
            <p:cNvSpPr/>
            <p:nvPr/>
          </p:nvSpPr>
          <p:spPr>
            <a:xfrm rot="10800000">
              <a:off x="6096000" y="2121724"/>
              <a:ext cx="1219200" cy="1154876"/>
            </a:xfrm>
            <a:prstGeom prst="downArrow">
              <a:avLst>
                <a:gd name="adj1" fmla="val 77273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9" name="Diagram 8"/>
            <p:cNvGraphicFramePr/>
            <p:nvPr>
              <p:extLst/>
            </p:nvPr>
          </p:nvGraphicFramePr>
          <p:xfrm>
            <a:off x="3048000" y="1676400"/>
            <a:ext cx="3276600" cy="29718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756388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strategy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81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V+ Our Social Business Platform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6172199" cy="3077766"/>
          </a:xfrm>
        </p:spPr>
        <p:txBody>
          <a:bodyPr/>
          <a:lstStyle/>
          <a:p>
            <a:r>
              <a:rPr lang="en-US" dirty="0" smtClean="0"/>
              <a:t>The vision </a:t>
            </a:r>
            <a:r>
              <a:rPr lang="en-US" dirty="0"/>
              <a:t>for V+ is to transform the way we work, learn, share and connect with each other</a:t>
            </a:r>
            <a:r>
              <a:rPr lang="en-US" dirty="0" smtClean="0"/>
              <a:t>.</a:t>
            </a:r>
          </a:p>
          <a:p>
            <a:r>
              <a:rPr lang="en-US" dirty="0"/>
              <a:t>We focused on three key areas that would drive our Millennial Employees to meet our changing project needs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/>
          </p:nvPr>
        </p:nvGraphicFramePr>
        <p:xfrm>
          <a:off x="5989637" y="1212850"/>
          <a:ext cx="7010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54410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 255"/>
          <p:cNvSpPr/>
          <p:nvPr/>
        </p:nvSpPr>
        <p:spPr bwMode="auto">
          <a:xfrm>
            <a:off x="6294437" y="0"/>
            <a:ext cx="6142038" cy="6994525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6019798" cy="917575"/>
          </a:xfrm>
        </p:spPr>
        <p:txBody>
          <a:bodyPr/>
          <a:lstStyle/>
          <a:p>
            <a:r>
              <a:rPr lang="en-US" sz="4400" dirty="0"/>
              <a:t>1. </a:t>
            </a:r>
            <a:r>
              <a:rPr lang="en-US" sz="4400" dirty="0" smtClean="0"/>
              <a:t>Millennial </a:t>
            </a:r>
            <a:r>
              <a:rPr lang="en-US" sz="4400" dirty="0"/>
              <a:t>User Experience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744662"/>
            <a:ext cx="6019799" cy="3754874"/>
          </a:xfrm>
        </p:spPr>
        <p:txBody>
          <a:bodyPr/>
          <a:lstStyle/>
          <a:p>
            <a:r>
              <a:rPr lang="en-US" dirty="0"/>
              <a:t>Create the Sunday night computing experience, Monday </a:t>
            </a:r>
            <a:r>
              <a:rPr lang="en-US" dirty="0" smtClean="0"/>
              <a:t>morning</a:t>
            </a:r>
          </a:p>
          <a:p>
            <a:r>
              <a:rPr lang="en-US" kern="0" dirty="0" smtClean="0"/>
              <a:t>Not </a:t>
            </a:r>
            <a:r>
              <a:rPr lang="en-US" kern="0" dirty="0"/>
              <a:t>just a ‘web site’ but a way of working…</a:t>
            </a:r>
          </a:p>
          <a:p>
            <a:r>
              <a:rPr lang="en-US" kern="0" dirty="0" smtClean="0"/>
              <a:t>Co-create </a:t>
            </a:r>
            <a:r>
              <a:rPr lang="en-US" kern="0" dirty="0"/>
              <a:t>the </a:t>
            </a:r>
            <a:r>
              <a:rPr lang="en-US" kern="0" dirty="0" smtClean="0"/>
              <a:t>experience</a:t>
            </a:r>
            <a:endParaRPr lang="en-US" kern="0" dirty="0"/>
          </a:p>
        </p:txBody>
      </p:sp>
      <p:pic>
        <p:nvPicPr>
          <p:cNvPr id="255" name="Picture 2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237" y="982662"/>
            <a:ext cx="4495800" cy="5245100"/>
          </a:xfrm>
          <a:prstGeom prst="rect">
            <a:avLst/>
          </a:prstGeom>
        </p:spPr>
      </p:pic>
      <p:sp>
        <p:nvSpPr>
          <p:cNvPr id="258" name="Rectangle 257"/>
          <p:cNvSpPr/>
          <p:nvPr/>
        </p:nvSpPr>
        <p:spPr bwMode="auto">
          <a:xfrm>
            <a:off x="7361237" y="5249862"/>
            <a:ext cx="1752600" cy="762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257" name="Picture 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143" y="5375803"/>
            <a:ext cx="1130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86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NewMys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542837" cy="2358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389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NewMys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722938"/>
            <a:ext cx="12542837" cy="2358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48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NewMys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257338"/>
            <a:ext cx="12542837" cy="2358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897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008566" y="0"/>
            <a:ext cx="6427909" cy="6994525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5733927" cy="917575"/>
          </a:xfrm>
        </p:spPr>
        <p:txBody>
          <a:bodyPr/>
          <a:lstStyle/>
          <a:p>
            <a:r>
              <a:rPr lang="en-US" sz="4400" dirty="0"/>
              <a:t>2. </a:t>
            </a:r>
            <a:r>
              <a:rPr lang="en-US" sz="4400" dirty="0" smtClean="0"/>
              <a:t>Social </a:t>
            </a:r>
            <a:r>
              <a:rPr lang="en-US" sz="4400" dirty="0"/>
              <a:t>Enable Core Processes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726613"/>
            <a:ext cx="5701786" cy="3877985"/>
          </a:xfrm>
        </p:spPr>
        <p:txBody>
          <a:bodyPr/>
          <a:lstStyle/>
          <a:p>
            <a:r>
              <a:rPr lang="en-US" dirty="0"/>
              <a:t>Integrate Systems of Records and Systems of </a:t>
            </a:r>
            <a:r>
              <a:rPr lang="en-US" dirty="0" smtClean="0"/>
              <a:t>Engagement</a:t>
            </a:r>
          </a:p>
          <a:p>
            <a:r>
              <a:rPr lang="en-US" kern="0" dirty="0"/>
              <a:t>Single Social </a:t>
            </a:r>
            <a:r>
              <a:rPr lang="en-US" kern="0" dirty="0" smtClean="0"/>
              <a:t>Graph</a:t>
            </a:r>
            <a:endParaRPr lang="en-US" dirty="0" smtClean="0"/>
          </a:p>
          <a:p>
            <a:r>
              <a:rPr lang="en-US" kern="0" dirty="0"/>
              <a:t>Collaborate around work</a:t>
            </a:r>
          </a:p>
          <a:p>
            <a:r>
              <a:rPr lang="en-US" kern="0" dirty="0"/>
              <a:t>Generate </a:t>
            </a:r>
            <a:r>
              <a:rPr lang="en-US" kern="0" dirty="0" smtClean="0"/>
              <a:t>insights</a:t>
            </a:r>
            <a:endParaRPr lang="en-US" kern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8566" y="677862"/>
            <a:ext cx="6427909" cy="556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01335" y="1444422"/>
            <a:ext cx="3436883" cy="1116882"/>
          </a:xfrm>
          <a:prstGeom prst="rect">
            <a:avLst/>
          </a:prstGeom>
          <a:solidFill>
            <a:schemeClr val="bg2">
              <a:lumMod val="10000"/>
              <a:alpha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Systems of Records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2887" y="2870914"/>
            <a:ext cx="3436883" cy="1116882"/>
          </a:xfrm>
          <a:prstGeom prst="rect">
            <a:avLst/>
          </a:prstGeom>
          <a:solidFill>
            <a:schemeClr val="bg2">
              <a:lumMod val="10000"/>
              <a:alpha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Systems of Engagement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97121" y="4403326"/>
            <a:ext cx="3436883" cy="1116882"/>
          </a:xfrm>
          <a:prstGeom prst="rect">
            <a:avLst/>
          </a:prstGeom>
          <a:solidFill>
            <a:schemeClr val="bg2">
              <a:lumMod val="10000"/>
              <a:alpha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Infrastructure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21998" y="1759467"/>
            <a:ext cx="1056290" cy="3202300"/>
          </a:xfrm>
          <a:prstGeom prst="rect">
            <a:avLst/>
          </a:prstGeom>
          <a:solidFill>
            <a:schemeClr val="bg2">
              <a:lumMod val="10000"/>
              <a:alpha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Social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Web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08566" y="1652072"/>
            <a:ext cx="1056290" cy="3202300"/>
          </a:xfrm>
          <a:prstGeom prst="rect">
            <a:avLst/>
          </a:prstGeom>
          <a:solidFill>
            <a:schemeClr val="bg2">
              <a:lumMod val="10000"/>
              <a:alpha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Clients &amp; </a:t>
            </a:r>
            <a:r>
              <a:rPr lang="en-US" sz="1600" b="1" dirty="0" smtClean="0">
                <a:solidFill>
                  <a:srgbClr val="FFFFFF"/>
                </a:solidFill>
              </a:rPr>
              <a:t>Partners</a:t>
            </a:r>
            <a:endParaRPr lang="en-US" sz="1600" b="1" dirty="0">
              <a:solidFill>
                <a:srgbClr val="FFFFFF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18246" y="2249122"/>
            <a:ext cx="3287830" cy="933974"/>
            <a:chOff x="1520042" y="2597147"/>
            <a:chExt cx="3287830" cy="933974"/>
          </a:xfrm>
        </p:grpSpPr>
        <p:sp>
          <p:nvSpPr>
            <p:cNvPr id="12" name="Up Arrow 11"/>
            <p:cNvSpPr/>
            <p:nvPr/>
          </p:nvSpPr>
          <p:spPr>
            <a:xfrm>
              <a:off x="4122072" y="2597147"/>
              <a:ext cx="685800" cy="621792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1520042" y="2909329"/>
              <a:ext cx="685800" cy="621792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3168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6040707" y="4255552"/>
            <a:ext cx="6395768" cy="273897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5733927" cy="917575"/>
          </a:xfrm>
        </p:spPr>
        <p:txBody>
          <a:bodyPr/>
          <a:lstStyle/>
          <a:p>
            <a:r>
              <a:rPr lang="en-US" sz="4400" dirty="0" smtClean="0"/>
              <a:t>3. </a:t>
            </a:r>
            <a:r>
              <a:rPr lang="en-US" sz="4400" dirty="0" err="1" smtClean="0"/>
              <a:t>Gamify</a:t>
            </a:r>
            <a:r>
              <a:rPr lang="en-US" sz="4400" dirty="0" smtClean="0"/>
              <a:t> Outcomes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6780" y="1170593"/>
            <a:ext cx="5701786" cy="5481501"/>
          </a:xfrm>
        </p:spPr>
        <p:txBody>
          <a:bodyPr/>
          <a:lstStyle/>
          <a:p>
            <a:r>
              <a:rPr lang="en-US" sz="3600" dirty="0" err="1"/>
              <a:t>Gamification</a:t>
            </a:r>
            <a:r>
              <a:rPr lang="en-US" sz="3600" dirty="0"/>
              <a:t> around core business outcomes to drive </a:t>
            </a:r>
            <a:r>
              <a:rPr lang="en-US" sz="3600" dirty="0" smtClean="0"/>
              <a:t>behavior</a:t>
            </a:r>
          </a:p>
          <a:p>
            <a:r>
              <a:rPr lang="en-US" sz="3600" kern="0" dirty="0"/>
              <a:t>Driving Revenue</a:t>
            </a:r>
          </a:p>
          <a:p>
            <a:pPr lvl="1"/>
            <a:r>
              <a:rPr lang="en-US" sz="1800" kern="0" dirty="0"/>
              <a:t>Leaderboard/Contests on Revenue, DSO, New Deals, Quota achievement etc.</a:t>
            </a:r>
          </a:p>
          <a:p>
            <a:r>
              <a:rPr lang="en-US" sz="3600" kern="0" dirty="0"/>
              <a:t>Driving Project Delivery</a:t>
            </a:r>
          </a:p>
          <a:p>
            <a:pPr lvl="1"/>
            <a:r>
              <a:rPr lang="en-US" sz="1800" kern="0" dirty="0"/>
              <a:t>Personal Dashboards, Leaderboard/Contest on Quality, Productivity, Client Delight, Innovation, KM etc.</a:t>
            </a:r>
          </a:p>
          <a:p>
            <a:r>
              <a:rPr lang="en-US" sz="3600" kern="0" dirty="0"/>
              <a:t>Driving People Excellence</a:t>
            </a:r>
          </a:p>
          <a:p>
            <a:pPr lvl="1"/>
            <a:r>
              <a:rPr lang="en-US" sz="1800" kern="0" dirty="0"/>
              <a:t>Leaderboard/Contests on Coaching, Teaching, Living Values, Referrals etc</a:t>
            </a:r>
            <a:r>
              <a:rPr lang="en-US" sz="1800" kern="0" dirty="0" smtClean="0"/>
              <a:t>.</a:t>
            </a:r>
            <a:endParaRPr lang="en-US" sz="1800" kern="0" dirty="0"/>
          </a:p>
        </p:txBody>
      </p:sp>
      <p:pic>
        <p:nvPicPr>
          <p:cNvPr id="15" name="Picture 3" descr="C:\Users\madu\AppData\Local\Microsoft\Windows\Temporary Internet Files\Content.Outlook\17C55YST\pic3 (Bhaskar Sripad Suresh Panchedhri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40707" y="0"/>
            <a:ext cx="6395768" cy="417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85037" y="4945062"/>
            <a:ext cx="281622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58375" y="4983162"/>
            <a:ext cx="13239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5580856"/>
            <a:ext cx="14954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008567" y="4255552"/>
            <a:ext cx="6427908" cy="6434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FFFF"/>
                </a:solidFill>
              </a:rPr>
              <a:t>Badges</a:t>
            </a:r>
            <a:r>
              <a:rPr lang="en-US" sz="1400" dirty="0">
                <a:solidFill>
                  <a:srgbClr val="FFFFFF"/>
                </a:solidFill>
              </a:rPr>
              <a:t> to recognize achievements &amp; </a:t>
            </a:r>
            <a:r>
              <a:rPr lang="en-US" sz="1400" dirty="0" smtClean="0">
                <a:solidFill>
                  <a:srgbClr val="FFFFFF"/>
                </a:solidFill>
              </a:rPr>
              <a:t>celebrate high performance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467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4381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701" y="2125677"/>
            <a:ext cx="11429935" cy="1828786"/>
          </a:xfrm>
        </p:spPr>
        <p:txBody>
          <a:bodyPr/>
          <a:lstStyle/>
          <a:p>
            <a:r>
              <a:rPr lang="en-US" dirty="0" err="1"/>
              <a:t>Virtusa</a:t>
            </a:r>
            <a:r>
              <a:rPr lang="en-US" dirty="0"/>
              <a:t>: Establishing SharePoint Hybrid for Social, Search and Personal Storage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Shehan</a:t>
            </a:r>
            <a:r>
              <a:rPr lang="en-US" dirty="0"/>
              <a:t> </a:t>
            </a:r>
            <a:r>
              <a:rPr lang="en-US" dirty="0" err="1"/>
              <a:t>Warusavithana</a:t>
            </a:r>
            <a:endParaRPr lang="en-US" dirty="0"/>
          </a:p>
          <a:p>
            <a:r>
              <a:rPr lang="en-US" dirty="0" err="1"/>
              <a:t>Sudesh</a:t>
            </a:r>
            <a:r>
              <a:rPr lang="en-US" dirty="0"/>
              <a:t> </a:t>
            </a:r>
            <a:r>
              <a:rPr lang="en-US" dirty="0" err="1"/>
              <a:t>Withanage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BRK2156</a:t>
            </a:r>
          </a:p>
        </p:txBody>
      </p:sp>
    </p:spTree>
    <p:extLst>
      <p:ext uri="{BB962C8B-B14F-4D97-AF65-F5344CB8AC3E}">
        <p14:creationId xmlns:p14="http://schemas.microsoft.com/office/powerpoint/2010/main" val="118868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V+ adoption grew from 0 to 10000+ users in less than 3 years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539398"/>
            <a:ext cx="11887200" cy="738664"/>
          </a:xfrm>
        </p:spPr>
        <p:txBody>
          <a:bodyPr/>
          <a:lstStyle/>
          <a:p>
            <a:r>
              <a:rPr lang="en-US" dirty="0" smtClean="0"/>
              <a:t>Close </a:t>
            </a:r>
            <a:r>
              <a:rPr lang="en-US" dirty="0"/>
              <a:t>to 100% of the company on social</a:t>
            </a:r>
          </a:p>
        </p:txBody>
      </p:sp>
      <p:sp>
        <p:nvSpPr>
          <p:cNvPr id="4" name="Rectangle 3"/>
          <p:cNvSpPr/>
          <p:nvPr/>
        </p:nvSpPr>
        <p:spPr>
          <a:xfrm>
            <a:off x="2378886" y="2929112"/>
            <a:ext cx="1688589" cy="1395856"/>
          </a:xfrm>
          <a:prstGeom prst="rect">
            <a:avLst/>
          </a:prstGeom>
          <a:solidFill>
            <a:srgbClr val="29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rgbClr val="FFFFFF"/>
                </a:solidFill>
                <a:latin typeface="Segoe UI Light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6,400+ </a:t>
            </a:r>
            <a:r>
              <a:rPr lang="en-US" sz="1500" dirty="0" smtClean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Messages per month</a:t>
            </a:r>
            <a:endParaRPr lang="en-US" sz="1500" dirty="0">
              <a:solidFill>
                <a:srgbClr val="FFFFFF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31978" y="3367935"/>
            <a:ext cx="2391059" cy="1499735"/>
          </a:xfrm>
          <a:prstGeom prst="rect">
            <a:avLst/>
          </a:prstGeom>
          <a:solidFill>
            <a:srgbClr val="29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rgbClr val="FFFFFF"/>
                </a:solidFill>
                <a:latin typeface="Segoe UI Light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240+ </a:t>
            </a:r>
          </a:p>
          <a:p>
            <a:r>
              <a:rPr lang="en-US" sz="1500" dirty="0" smtClean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Messages and Likes between top and the bottom of org per month</a:t>
            </a:r>
            <a:endParaRPr lang="en-US" sz="1500" dirty="0">
              <a:solidFill>
                <a:srgbClr val="FFFFFF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618" y="4403280"/>
            <a:ext cx="1879419" cy="1524000"/>
          </a:xfrm>
          <a:prstGeom prst="rect">
            <a:avLst/>
          </a:prstGeom>
          <a:solidFill>
            <a:srgbClr val="29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rgbClr val="FFFFFF"/>
                </a:solidFill>
                <a:latin typeface="Segoe UI Light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836 </a:t>
            </a:r>
          </a:p>
          <a:p>
            <a:r>
              <a:rPr lang="en-US" sz="1500" dirty="0" err="1" smtClean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TeamWiki’s</a:t>
            </a:r>
            <a:r>
              <a:rPr lang="en-US" sz="1500" dirty="0" smtClean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and Yammer Groups</a:t>
            </a:r>
            <a:endParaRPr lang="en-US" sz="1500" dirty="0">
              <a:solidFill>
                <a:srgbClr val="FFFFFF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49831" y="4405182"/>
            <a:ext cx="2017644" cy="1563996"/>
          </a:xfrm>
          <a:prstGeom prst="rect">
            <a:avLst/>
          </a:prstGeom>
          <a:solidFill>
            <a:srgbClr val="29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rgbClr val="FFFFFF"/>
                </a:solidFill>
                <a:latin typeface="Segoe UI Light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650+ </a:t>
            </a:r>
            <a:r>
              <a:rPr lang="en-US" sz="1500" dirty="0" smtClean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Conversations per month growing 180%</a:t>
            </a:r>
          </a:p>
        </p:txBody>
      </p:sp>
      <p:sp>
        <p:nvSpPr>
          <p:cNvPr id="8" name="Rectangle 7"/>
          <p:cNvSpPr/>
          <p:nvPr/>
        </p:nvSpPr>
        <p:spPr>
          <a:xfrm>
            <a:off x="4145586" y="4951995"/>
            <a:ext cx="2077798" cy="1974267"/>
          </a:xfrm>
          <a:prstGeom prst="rect">
            <a:avLst/>
          </a:prstGeom>
          <a:solidFill>
            <a:srgbClr val="29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FFFF"/>
                </a:solidFill>
                <a:latin typeface="Segoe UI Light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100,000+ </a:t>
            </a:r>
          </a:p>
          <a:p>
            <a:r>
              <a:rPr lang="en-US" sz="1500" dirty="0" smtClean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RAVES</a:t>
            </a:r>
          </a:p>
          <a:p>
            <a:endParaRPr lang="en-US" sz="1500" dirty="0" smtClean="0">
              <a:solidFill>
                <a:srgbClr val="FFFFFF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Segoe UI Light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2100+ </a:t>
            </a:r>
          </a:p>
          <a:p>
            <a:r>
              <a:rPr lang="en-US" sz="1500" dirty="0" smtClean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RAVEs per Month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4542" y="2349797"/>
            <a:ext cx="2844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>
                    <a:lumMod val="75000"/>
                    <a:lumOff val="25000"/>
                  </a:srgbClr>
                </a:solidFill>
                <a:latin typeface="Segoe UI Semibold" pitchFamily="34" charset="0"/>
              </a:rPr>
              <a:t>Content is growing</a:t>
            </a:r>
            <a:endParaRPr lang="en-US" sz="2400" dirty="0">
              <a:solidFill>
                <a:srgbClr val="FFFFFF">
                  <a:lumMod val="75000"/>
                  <a:lumOff val="25000"/>
                </a:srgbClr>
              </a:solidFill>
              <a:latin typeface="Segoe UI Semi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0590" y="2349797"/>
            <a:ext cx="3622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>
                    <a:lumMod val="75000"/>
                    <a:lumOff val="25000"/>
                  </a:srgbClr>
                </a:solidFill>
                <a:latin typeface="Segoe UI Semibold" pitchFamily="34" charset="0"/>
              </a:rPr>
              <a:t>Collaboration is growing</a:t>
            </a:r>
            <a:endParaRPr lang="en-US" sz="2400" dirty="0">
              <a:solidFill>
                <a:srgbClr val="FFFFFF">
                  <a:lumMod val="75000"/>
                  <a:lumOff val="25000"/>
                </a:srgbClr>
              </a:solidFill>
              <a:latin typeface="Segoe UI Semibol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56437" y="3347942"/>
            <a:ext cx="1835508" cy="1768265"/>
          </a:xfrm>
          <a:prstGeom prst="rect">
            <a:avLst/>
          </a:prstGeom>
          <a:solidFill>
            <a:srgbClr val="27A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r>
              <a:rPr lang="en-US" sz="3500" dirty="0" smtClean="0">
                <a:solidFill>
                  <a:srgbClr val="FFFFFF"/>
                </a:solidFill>
                <a:latin typeface="Segoe UI Light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380+</a:t>
            </a:r>
          </a:p>
          <a:p>
            <a:r>
              <a:rPr lang="en-US" sz="1700" dirty="0" smtClean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Video Uploads</a:t>
            </a:r>
          </a:p>
          <a:p>
            <a:r>
              <a:rPr lang="en-US" sz="1700" dirty="0" smtClean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10,000+ views per month growing 7%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97713" y="4330061"/>
            <a:ext cx="1810961" cy="1504929"/>
          </a:xfrm>
          <a:prstGeom prst="rect">
            <a:avLst/>
          </a:prstGeom>
          <a:solidFill>
            <a:srgbClr val="27A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t" anchorCtr="0">
            <a:noAutofit/>
          </a:bodyPr>
          <a:lstStyle/>
          <a:p>
            <a:r>
              <a:rPr lang="en-US" sz="3500" dirty="0" smtClean="0">
                <a:solidFill>
                  <a:srgbClr val="FFFFFF"/>
                </a:solidFill>
                <a:latin typeface="Segoe UI Light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37,000</a:t>
            </a:r>
            <a:r>
              <a:rPr lang="en-US" sz="5400" dirty="0" smtClean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1700" dirty="0" smtClean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Search queries per month </a:t>
            </a:r>
            <a:endParaRPr lang="en-US" sz="1700" dirty="0">
              <a:solidFill>
                <a:srgbClr val="FFFFFF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887309" y="3601672"/>
            <a:ext cx="1152071" cy="1212054"/>
          </a:xfrm>
          <a:prstGeom prst="rect">
            <a:avLst/>
          </a:prstGeom>
          <a:solidFill>
            <a:srgbClr val="27A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rgbClr val="FFFFFF"/>
                </a:solidFill>
                <a:latin typeface="Segoe UI Light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453</a:t>
            </a:r>
          </a:p>
          <a:p>
            <a:r>
              <a:rPr lang="en-US" sz="1600" dirty="0" smtClean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Blogs</a:t>
            </a:r>
          </a:p>
          <a:p>
            <a:endParaRPr lang="en-US" sz="2400" dirty="0" smtClean="0">
              <a:solidFill>
                <a:srgbClr val="FFFFFF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85037" y="5202237"/>
            <a:ext cx="1581150" cy="1419225"/>
          </a:xfrm>
          <a:prstGeom prst="rect">
            <a:avLst/>
          </a:prstGeom>
          <a:solidFill>
            <a:srgbClr val="27A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rgbClr val="FFFFFF"/>
                </a:solidFill>
                <a:latin typeface="Segoe UI Light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219</a:t>
            </a:r>
            <a:r>
              <a:rPr lang="en-US" sz="5400" dirty="0" smtClean="0">
                <a:solidFill>
                  <a:srgbClr val="FFFFFF"/>
                </a:solidFill>
                <a:latin typeface="Segoe UI Light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1900" dirty="0" smtClean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Ideas</a:t>
            </a:r>
          </a:p>
          <a:p>
            <a:endParaRPr lang="en-US" sz="2400" dirty="0" smtClean="0">
              <a:solidFill>
                <a:srgbClr val="FFFFFF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89399" y="3039601"/>
            <a:ext cx="1819275" cy="1192473"/>
          </a:xfrm>
          <a:prstGeom prst="rect">
            <a:avLst/>
          </a:prstGeom>
          <a:solidFill>
            <a:srgbClr val="27A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rgbClr val="FFFFFF"/>
                </a:solidFill>
                <a:latin typeface="Segoe UI Light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68,000+ </a:t>
            </a:r>
            <a:r>
              <a:rPr lang="en-US" dirty="0" smtClean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Documents</a:t>
            </a:r>
            <a:endParaRPr lang="en-US" dirty="0">
              <a:solidFill>
                <a:srgbClr val="FFFFFF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82" y="3595142"/>
            <a:ext cx="390522" cy="3344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119" y="3925934"/>
            <a:ext cx="368760" cy="3687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944" y="3627040"/>
            <a:ext cx="320906" cy="320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768" y="5552248"/>
            <a:ext cx="724732" cy="7247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27" y="4673112"/>
            <a:ext cx="602686" cy="4213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404" y="4556657"/>
            <a:ext cx="511885" cy="4818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114" y="5834990"/>
            <a:ext cx="597195" cy="5971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573" y="3676454"/>
            <a:ext cx="568851" cy="56885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2" y="4174451"/>
            <a:ext cx="498661" cy="4986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517">
            <a:off x="11518746" y="4300831"/>
            <a:ext cx="418480" cy="4184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8291" y="4484562"/>
            <a:ext cx="301343" cy="21066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157" y="5386750"/>
            <a:ext cx="391302" cy="39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329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We are proud of the accolades we are getting for the innovative use of technology for Millennial Employee engagement at </a:t>
            </a:r>
            <a:r>
              <a:rPr lang="en-US" sz="4400" dirty="0" err="1"/>
              <a:t>Virtusa</a:t>
            </a:r>
            <a:endParaRPr lang="en-US" sz="4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36" y="4921162"/>
            <a:ext cx="5499324" cy="150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7" y="4487862"/>
            <a:ext cx="395409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630" y="2719249"/>
            <a:ext cx="2799430" cy="205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989637" y="3117659"/>
            <a:ext cx="5784168" cy="1209675"/>
            <a:chOff x="2051050" y="5211763"/>
            <a:chExt cx="6221413" cy="1209675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050" y="5211763"/>
              <a:ext cx="6221413" cy="120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9619" y="5508625"/>
              <a:ext cx="966787" cy="44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" name="Straight Connector 9"/>
          <p:cNvCxnSpPr/>
          <p:nvPr/>
        </p:nvCxnSpPr>
        <p:spPr>
          <a:xfrm>
            <a:off x="4572000" y="1599403"/>
            <a:ext cx="0" cy="9144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671047" y="5021262"/>
            <a:ext cx="9144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114800" y="3265880"/>
            <a:ext cx="9144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399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did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4232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started our journey 3 years ago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462760"/>
          </a:xfrm>
        </p:spPr>
        <p:txBody>
          <a:bodyPr/>
          <a:lstStyle/>
          <a:p>
            <a:r>
              <a:rPr lang="en-US" dirty="0"/>
              <a:t>Cloud makes absolute sense for </a:t>
            </a:r>
            <a:r>
              <a:rPr lang="en-US" dirty="0" smtClean="0"/>
              <a:t>us</a:t>
            </a:r>
          </a:p>
          <a:p>
            <a:pPr lvl="1"/>
            <a:r>
              <a:rPr lang="en-US" dirty="0" smtClean="0"/>
              <a:t>We have a significant number of employees working from client offices or home offices</a:t>
            </a:r>
          </a:p>
          <a:p>
            <a:pPr lvl="1"/>
            <a:r>
              <a:rPr lang="en-US" dirty="0" smtClean="0"/>
              <a:t>Geographically dispersed</a:t>
            </a:r>
          </a:p>
          <a:p>
            <a:pPr lvl="1"/>
            <a:r>
              <a:rPr lang="en-US" dirty="0" smtClean="0"/>
              <a:t>Share and collaborate on documents – stop emailing large documents!</a:t>
            </a:r>
          </a:p>
          <a:p>
            <a:pPr lvl="1"/>
            <a:r>
              <a:rPr lang="en-US" dirty="0" smtClean="0"/>
              <a:t>Tough to keep up with our growth and scale </a:t>
            </a:r>
            <a:r>
              <a:rPr lang="en-US" dirty="0" err="1" smtClean="0"/>
              <a:t>OnPremise</a:t>
            </a:r>
            <a:endParaRPr lang="en-US" dirty="0" smtClean="0"/>
          </a:p>
          <a:p>
            <a:pPr lvl="1"/>
            <a:r>
              <a:rPr lang="en-US" dirty="0" smtClean="0"/>
              <a:t>Don’t want an army of people managing infrastructure</a:t>
            </a:r>
          </a:p>
          <a:p>
            <a:r>
              <a:rPr lang="en-US" dirty="0" smtClean="0"/>
              <a:t>But, we are taking measured steps</a:t>
            </a:r>
          </a:p>
          <a:p>
            <a:pPr lvl="1"/>
            <a:r>
              <a:rPr lang="en-US" dirty="0"/>
              <a:t>Some client </a:t>
            </a:r>
            <a:r>
              <a:rPr lang="en-US" dirty="0" smtClean="0"/>
              <a:t>policies prevent us from </a:t>
            </a:r>
            <a:r>
              <a:rPr lang="en-US" dirty="0"/>
              <a:t>storing their data on the </a:t>
            </a:r>
            <a:r>
              <a:rPr lang="en-US" dirty="0" smtClean="0"/>
              <a:t>cloud</a:t>
            </a:r>
          </a:p>
          <a:p>
            <a:pPr lvl="1"/>
            <a:r>
              <a:rPr lang="en-US" dirty="0"/>
              <a:t>Deployed Data Leak Prevention </a:t>
            </a:r>
            <a:r>
              <a:rPr lang="en-US" dirty="0" smtClean="0"/>
              <a:t>tools</a:t>
            </a:r>
          </a:p>
          <a:p>
            <a:pPr lvl="1"/>
            <a:r>
              <a:rPr lang="en-US" dirty="0" smtClean="0"/>
              <a:t>O365 Two-Factor didn’t work for us, so VPN required to login from outside our facilities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4904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adopted a hybrid strategy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124206"/>
          </a:xfrm>
        </p:spPr>
        <p:txBody>
          <a:bodyPr/>
          <a:lstStyle/>
          <a:p>
            <a:r>
              <a:rPr lang="en-US" dirty="0" smtClean="0"/>
              <a:t>Move to the cloud at our own pace</a:t>
            </a:r>
          </a:p>
          <a:p>
            <a:pPr lvl="1"/>
            <a:r>
              <a:rPr lang="en-US" dirty="0" smtClean="0"/>
              <a:t>No big bang migration to worry about</a:t>
            </a:r>
          </a:p>
          <a:p>
            <a:pPr lvl="1"/>
            <a:r>
              <a:rPr lang="en-US" dirty="0" smtClean="0"/>
              <a:t>Use a 3</a:t>
            </a:r>
            <a:r>
              <a:rPr lang="en-US" baseline="30000" dirty="0" smtClean="0"/>
              <a:t>rd</a:t>
            </a:r>
            <a:r>
              <a:rPr lang="en-US" dirty="0" smtClean="0"/>
              <a:t> Party tool to migrate On Premise sites Online</a:t>
            </a:r>
          </a:p>
          <a:p>
            <a:r>
              <a:rPr lang="en-US" dirty="0" smtClean="0"/>
              <a:t>Retain restricted content On Premise</a:t>
            </a:r>
          </a:p>
          <a:p>
            <a:pPr lvl="1"/>
            <a:r>
              <a:rPr lang="en-US" dirty="0" smtClean="0"/>
              <a:t>Comply with our client policies</a:t>
            </a:r>
          </a:p>
          <a:p>
            <a:r>
              <a:rPr lang="en-US" dirty="0" smtClean="0"/>
              <a:t>Seamless search experience in a Hybrid environment</a:t>
            </a:r>
          </a:p>
          <a:p>
            <a:pPr lvl="1"/>
            <a:r>
              <a:rPr lang="en-US" dirty="0" smtClean="0"/>
              <a:t>We can</a:t>
            </a:r>
            <a:r>
              <a:rPr lang="fr-FR" dirty="0" smtClean="0"/>
              <a:t>’</a:t>
            </a:r>
            <a:r>
              <a:rPr lang="en-US" dirty="0" smtClean="0"/>
              <a:t>t expect our employees to know where the content resides – just like on the public internet</a:t>
            </a:r>
          </a:p>
          <a:p>
            <a:pPr lvl="1"/>
            <a:r>
              <a:rPr lang="en-US" dirty="0" smtClean="0"/>
              <a:t>Ability to search for content from either the On Premise or Cloud search center</a:t>
            </a:r>
          </a:p>
          <a:p>
            <a:pPr lvl="1"/>
            <a:r>
              <a:rPr lang="en-US" dirty="0" smtClean="0"/>
              <a:t>Ability to search content stored on shared drives (OneDrive)</a:t>
            </a:r>
          </a:p>
        </p:txBody>
      </p:sp>
    </p:spTree>
    <p:extLst>
      <p:ext uri="{BB962C8B-B14F-4D97-AF65-F5344CB8AC3E}">
        <p14:creationId xmlns:p14="http://schemas.microsoft.com/office/powerpoint/2010/main" val="5306189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Workload Distribution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738664"/>
          </a:xfrm>
        </p:spPr>
        <p:txBody>
          <a:bodyPr/>
          <a:lstStyle/>
          <a:p>
            <a:r>
              <a:rPr lang="en-US" dirty="0" smtClean="0"/>
              <a:t>We are currently running most services </a:t>
            </a:r>
            <a:r>
              <a:rPr lang="en-US" dirty="0" err="1" smtClean="0"/>
              <a:t>OnPremise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766453" y="2163762"/>
          <a:ext cx="5471584" cy="468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792"/>
                <a:gridCol w="2735792"/>
              </a:tblGrid>
              <a:tr h="739140">
                <a:tc gridSpan="2"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Mail/Calendar/Contacts/Tasks</a:t>
                      </a: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7391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Search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MySite</a:t>
                      </a:r>
                      <a:endParaRPr lang="en-US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739140">
                <a:tc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Intranet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</a:rPr>
                        <a:t> Portals</a:t>
                      </a:r>
                      <a:endParaRPr lang="en-US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Team Collaboration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Portals</a:t>
                      </a: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739140">
                <a:tc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Custom Portals (Applications)</a:t>
                      </a: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Video</a:t>
                      </a: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7391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Reporting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</a:rPr>
                        <a:t> &amp; </a:t>
                      </a:r>
                      <a:r>
                        <a:rPr lang="en-US" b="0" baseline="0" dirty="0" err="1" smtClean="0">
                          <a:solidFill>
                            <a:schemeClr val="bg1"/>
                          </a:solidFill>
                        </a:rPr>
                        <a:t>Dashboarding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Blogs</a:t>
                      </a: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7391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Lync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0606" y="3234942"/>
            <a:ext cx="387429" cy="37662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76672" y="2163762"/>
          <a:ext cx="5471584" cy="2217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792"/>
                <a:gridCol w="2735792"/>
              </a:tblGrid>
              <a:tr h="739140">
                <a:tc gridSpan="2"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Mail/Calendar/Contacts/Tasks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</a:tr>
              <a:tr h="7391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Search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Yammer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</a:tr>
              <a:tr h="7391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OneDrive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OOB Intranet Portals</a:t>
                      </a: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958" y="4085158"/>
            <a:ext cx="375068" cy="3646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836" y="4917592"/>
            <a:ext cx="381000" cy="3703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836" y="5725250"/>
            <a:ext cx="380999" cy="3703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5553" y="2506662"/>
            <a:ext cx="375491" cy="3614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836" y="6463846"/>
            <a:ext cx="381000" cy="3549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1" r="73348" b="14505"/>
          <a:stretch/>
        </p:blipFill>
        <p:spPr>
          <a:xfrm>
            <a:off x="2556740" y="3983510"/>
            <a:ext cx="418362" cy="4491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894" y="4083785"/>
            <a:ext cx="381000" cy="2485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489" y="2611777"/>
            <a:ext cx="381000" cy="2573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4102" y="3362987"/>
            <a:ext cx="381000" cy="2480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958" y="3246448"/>
            <a:ext cx="375068" cy="3646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0606" y="4083785"/>
            <a:ext cx="375068" cy="3646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4270" y="4917592"/>
            <a:ext cx="375068" cy="3646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0606" y="5723706"/>
            <a:ext cx="375068" cy="36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023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414411" y="4461827"/>
            <a:ext cx="10452026" cy="1854835"/>
          </a:xfrm>
          <a:prstGeom prst="rect">
            <a:avLst/>
          </a:prstGeom>
          <a:solidFill>
            <a:schemeClr val="tx2">
              <a:alpha val="23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4000" dirty="0">
                <a:gradFill>
                  <a:gsLst>
                    <a:gs pos="20354">
                      <a:srgbClr val="47D8FF"/>
                    </a:gs>
                    <a:gs pos="40000">
                      <a:srgbClr val="47D8FF"/>
                    </a:gs>
                  </a:gsLst>
                  <a:lin ang="5400000" scaled="0"/>
                </a:gradFill>
                <a:latin typeface="Segoe UI Light"/>
              </a:rPr>
              <a:t>SharePoint </a:t>
            </a:r>
            <a:r>
              <a:rPr lang="en-US" sz="4000" dirty="0" smtClean="0">
                <a:gradFill>
                  <a:gsLst>
                    <a:gs pos="20354">
                      <a:srgbClr val="47D8FF"/>
                    </a:gs>
                    <a:gs pos="40000">
                      <a:srgbClr val="47D8FF"/>
                    </a:gs>
                  </a:gsLst>
                  <a:lin ang="5400000" scaled="0"/>
                </a:gradFill>
                <a:latin typeface="Segoe UI Light"/>
              </a:rPr>
              <a:t>Online</a:t>
            </a:r>
          </a:p>
          <a:p>
            <a:r>
              <a:rPr lang="en-US" sz="2000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</a:t>
            </a:r>
            <a:r>
              <a:rPr lang="en-US" sz="20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     </a:t>
            </a:r>
            <a:endParaRPr lang="en-US" sz="2000" dirty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27038" y="1820862"/>
            <a:ext cx="10439399" cy="2286000"/>
          </a:xfrm>
          <a:prstGeom prst="rect">
            <a:avLst/>
          </a:prstGeom>
          <a:solidFill>
            <a:schemeClr val="tx2">
              <a:alpha val="23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decided which work loads to migrate online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820862"/>
            <a:ext cx="11887199" cy="1077218"/>
          </a:xfrm>
        </p:spPr>
        <p:txBody>
          <a:bodyPr/>
          <a:lstStyle/>
          <a:p>
            <a:r>
              <a:rPr lang="en-US" dirty="0"/>
              <a:t>SharePoint </a:t>
            </a:r>
            <a:r>
              <a:rPr lang="en-US" dirty="0" smtClean="0"/>
              <a:t>On Premise</a:t>
            </a:r>
          </a:p>
          <a:p>
            <a:pPr lvl="1"/>
            <a:r>
              <a:rPr lang="en-US" dirty="0"/>
              <a:t>      </a:t>
            </a: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4084637" y="2487323"/>
            <a:ext cx="5981990" cy="147732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Existing </a:t>
            </a:r>
            <a:r>
              <a:rPr lang="en-US" dirty="0">
                <a:solidFill>
                  <a:srgbClr val="FFFFFF"/>
                </a:solidFill>
              </a:rPr>
              <a:t>investments which needs </a:t>
            </a:r>
            <a:r>
              <a:rPr lang="en-US" dirty="0" smtClean="0">
                <a:solidFill>
                  <a:srgbClr val="FFFFFF"/>
                </a:solidFill>
              </a:rPr>
              <a:t>to live longer</a:t>
            </a: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Server side code and LOB connectivity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Sensitive </a:t>
            </a:r>
            <a:r>
              <a:rPr lang="en-US" dirty="0">
                <a:solidFill>
                  <a:srgbClr val="FFFFFF"/>
                </a:solidFill>
              </a:rPr>
              <a:t>data &amp; client requirements</a:t>
            </a:r>
          </a:p>
          <a:p>
            <a:r>
              <a:rPr lang="en-US" dirty="0">
                <a:solidFill>
                  <a:srgbClr val="FFFFFF"/>
                </a:solidFill>
              </a:rPr>
              <a:t>L</a:t>
            </a:r>
            <a:r>
              <a:rPr lang="en-US" dirty="0" smtClean="0">
                <a:solidFill>
                  <a:srgbClr val="FFFFFF"/>
                </a:solidFill>
              </a:rPr>
              <a:t>imitations </a:t>
            </a:r>
            <a:r>
              <a:rPr lang="en-US" dirty="0">
                <a:solidFill>
                  <a:srgbClr val="FFFFFF"/>
                </a:solidFill>
              </a:rPr>
              <a:t>with Online </a:t>
            </a:r>
            <a:r>
              <a:rPr lang="en-US" dirty="0" smtClean="0">
                <a:solidFill>
                  <a:srgbClr val="FFFFFF"/>
                </a:solidFill>
              </a:rPr>
              <a:t>(Enterprise </a:t>
            </a:r>
            <a:r>
              <a:rPr lang="en-US" dirty="0">
                <a:solidFill>
                  <a:srgbClr val="FFFFFF"/>
                </a:solidFill>
              </a:rPr>
              <a:t>BI, FBA </a:t>
            </a:r>
            <a:r>
              <a:rPr lang="en-US" dirty="0" smtClean="0">
                <a:solidFill>
                  <a:srgbClr val="FFFFFF"/>
                </a:solidFill>
              </a:rPr>
              <a:t>requirements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and customizations)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82548" y="5173662"/>
            <a:ext cx="5981989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External sharing &amp; collaboration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OOB portals with no customizations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Stand alone applications with sandbox code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52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 Workload Distribution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1292662"/>
          </a:xfrm>
        </p:spPr>
        <p:txBody>
          <a:bodyPr/>
          <a:lstStyle/>
          <a:p>
            <a:r>
              <a:rPr lang="en-US" dirty="0" smtClean="0"/>
              <a:t>We will retain the hybrid setup with customized and highly integrated components remaining </a:t>
            </a:r>
            <a:r>
              <a:rPr lang="en-US" dirty="0" err="1" smtClean="0"/>
              <a:t>OnPremise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690254" y="2620963"/>
          <a:ext cx="5471584" cy="1419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792"/>
                <a:gridCol w="2735792"/>
              </a:tblGrid>
              <a:tr h="596973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Search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MySite</a:t>
                      </a:r>
                      <a:endParaRPr lang="en-US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736527">
                <a:tc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Custom Portals (Applications)</a:t>
                      </a: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Reporting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</a:rPr>
                        <a:t> &amp; </a:t>
                      </a:r>
                      <a:r>
                        <a:rPr lang="en-US" b="0" baseline="0" dirty="0" err="1" smtClean="0">
                          <a:solidFill>
                            <a:schemeClr val="bg1"/>
                          </a:solidFill>
                        </a:rPr>
                        <a:t>Dashboarding</a:t>
                      </a:r>
                      <a:endParaRPr lang="en-US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37548" y="2606567"/>
          <a:ext cx="5471584" cy="431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792"/>
                <a:gridCol w="2735792"/>
              </a:tblGrid>
              <a:tr h="699347">
                <a:tc gridSpan="2"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Mail/Calendar/Contacts/Tasks</a:t>
                      </a: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</a:tr>
              <a:tr h="699347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Search + Delve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Yammer</a:t>
                      </a: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</a:tr>
              <a:tr h="699347">
                <a:tc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OneDrive</a:t>
                      </a: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OOB Intranet Portals</a:t>
                      </a: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</a:tr>
              <a:tr h="778655">
                <a:tc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Team Collaboration Portals (Groups)</a:t>
                      </a: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Video</a:t>
                      </a: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</a:tr>
              <a:tr h="699347">
                <a:tc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Analytics (Power BI)</a:t>
                      </a: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Blogs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</a:tr>
              <a:tr h="699347">
                <a:tc>
                  <a:txBody>
                    <a:bodyPr/>
                    <a:lstStyle/>
                    <a:p>
                      <a:pPr marL="0" marR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Skype</a:t>
                      </a: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837" y="3024823"/>
            <a:ext cx="373741" cy="2438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637" y="6545262"/>
            <a:ext cx="314105" cy="3086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426" y="2805609"/>
            <a:ext cx="375068" cy="3646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3666" y="2814524"/>
            <a:ext cx="375068" cy="3646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3666" y="3649662"/>
            <a:ext cx="375068" cy="3646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426" y="3649662"/>
            <a:ext cx="375068" cy="3646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637" y="3710044"/>
            <a:ext cx="373741" cy="2438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636" y="5225680"/>
            <a:ext cx="373741" cy="2438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836" y="4418540"/>
            <a:ext cx="373741" cy="2438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430" y="5225680"/>
            <a:ext cx="373741" cy="2438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430" y="5920423"/>
            <a:ext cx="373741" cy="2438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1" r="73348" b="14505"/>
          <a:stretch/>
        </p:blipFill>
        <p:spPr>
          <a:xfrm>
            <a:off x="2538325" y="4304260"/>
            <a:ext cx="418362" cy="44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998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SharePoint Hybrid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525"/>
            <a:ext cx="11887200" cy="3447098"/>
          </a:xfrm>
        </p:spPr>
        <p:txBody>
          <a:bodyPr/>
          <a:lstStyle/>
          <a:p>
            <a:r>
              <a:rPr lang="en-US" dirty="0" smtClean="0"/>
              <a:t>SharePoint Server 2013 On Premise +</a:t>
            </a:r>
          </a:p>
          <a:p>
            <a:r>
              <a:rPr lang="en-US" dirty="0" smtClean="0"/>
              <a:t>SharePoint Online on O365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/>
              <a:t>Mutual trust &amp; common identity </a:t>
            </a:r>
            <a:r>
              <a:rPr lang="en-US" dirty="0" smtClean="0"/>
              <a:t>management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847" y="2811462"/>
            <a:ext cx="4739413" cy="414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8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up Hybrid 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7946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this session we will discuss our experience of building a Social Enterprise using </a:t>
            </a:r>
            <a:r>
              <a:rPr lang="en-US" dirty="0" err="1" smtClean="0"/>
              <a:t>Sharepoint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924380"/>
            <a:ext cx="11887200" cy="3108543"/>
          </a:xfrm>
        </p:spPr>
        <p:txBody>
          <a:bodyPr/>
          <a:lstStyle/>
          <a:p>
            <a:r>
              <a:rPr lang="en-US" dirty="0" smtClean="0"/>
              <a:t>Social Enterprise</a:t>
            </a:r>
          </a:p>
          <a:p>
            <a:r>
              <a:rPr lang="en-US" dirty="0" smtClean="0"/>
              <a:t>Our strategy</a:t>
            </a:r>
          </a:p>
          <a:p>
            <a:r>
              <a:rPr lang="en-US" dirty="0" smtClean="0"/>
              <a:t>Outcomes</a:t>
            </a:r>
          </a:p>
          <a:p>
            <a:r>
              <a:rPr lang="en-US" dirty="0" smtClean="0"/>
              <a:t>How we did it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040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</a:t>
            </a:r>
            <a:r>
              <a:rPr lang="en-US" dirty="0" smtClean="0"/>
              <a:t>topologies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525"/>
            <a:ext cx="11887200" cy="2092881"/>
          </a:xfrm>
        </p:spPr>
        <p:txBody>
          <a:bodyPr/>
          <a:lstStyle/>
          <a:p>
            <a:r>
              <a:rPr lang="en-US" dirty="0" smtClean="0"/>
              <a:t>One way outbound</a:t>
            </a:r>
          </a:p>
          <a:p>
            <a:r>
              <a:rPr lang="en-US" dirty="0" smtClean="0"/>
              <a:t>One way inbound</a:t>
            </a:r>
          </a:p>
          <a:p>
            <a:r>
              <a:rPr lang="en-US" dirty="0" smtClean="0"/>
              <a:t>Two way</a:t>
            </a:r>
          </a:p>
        </p:txBody>
      </p:sp>
    </p:spTree>
    <p:extLst>
      <p:ext uri="{BB962C8B-B14F-4D97-AF65-F5344CB8AC3E}">
        <p14:creationId xmlns:p14="http://schemas.microsoft.com/office/powerpoint/2010/main" val="228901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6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1181734"/>
          </a:xfrm>
        </p:spPr>
        <p:txBody>
          <a:bodyPr/>
          <a:lstStyle/>
          <a:p>
            <a:r>
              <a:rPr lang="en-US" dirty="0" smtClean="0"/>
              <a:t>One way outbound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488" y="1580646"/>
            <a:ext cx="5847023" cy="511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190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6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1181734"/>
          </a:xfrm>
        </p:spPr>
        <p:txBody>
          <a:bodyPr/>
          <a:lstStyle/>
          <a:p>
            <a:r>
              <a:rPr lang="en-US" dirty="0" smtClean="0"/>
              <a:t>One way inbound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488" y="1580646"/>
            <a:ext cx="5847023" cy="511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786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6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1181734"/>
          </a:xfrm>
        </p:spPr>
        <p:txBody>
          <a:bodyPr/>
          <a:lstStyle/>
          <a:p>
            <a:r>
              <a:rPr lang="en-US" dirty="0" smtClean="0"/>
              <a:t>Two way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488" y="1656846"/>
            <a:ext cx="5847023" cy="511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800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738664"/>
          </a:xfrm>
        </p:spPr>
        <p:txBody>
          <a:bodyPr/>
          <a:lstStyle/>
          <a:p>
            <a:r>
              <a:rPr lang="en-US" dirty="0" smtClean="0"/>
              <a:t>How to configure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8382433" y="2735262"/>
            <a:ext cx="2514600" cy="1891842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</a:rPr>
              <a:t>4. Hybrid </a:t>
            </a:r>
            <a:r>
              <a:rPr lang="en-US" sz="2000" dirty="0">
                <a:solidFill>
                  <a:srgbClr val="FFFFFF"/>
                </a:solidFill>
              </a:rPr>
              <a:t>s</a:t>
            </a:r>
            <a:r>
              <a:rPr lang="en-US" sz="2000" dirty="0" smtClean="0">
                <a:solidFill>
                  <a:srgbClr val="FFFFFF"/>
                </a:solidFill>
              </a:rPr>
              <a:t>earch configuration</a:t>
            </a: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837237" y="2763900"/>
            <a:ext cx="2530273" cy="1891842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</a:rPr>
              <a:t>3. Identity management configuration</a:t>
            </a: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79437" y="2763900"/>
            <a:ext cx="2645098" cy="1863204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1. Hybrid topology configuration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3248284" y="2763900"/>
            <a:ext cx="2574029" cy="1863204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2. Reverse proxy configuration</a:t>
            </a: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3434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3428999" cy="5355312"/>
          </a:xfrm>
        </p:spPr>
        <p:txBody>
          <a:bodyPr/>
          <a:lstStyle/>
          <a:p>
            <a:r>
              <a:rPr lang="en-US" sz="2800" dirty="0"/>
              <a:t>Domain </a:t>
            </a:r>
            <a:r>
              <a:rPr lang="en-US" sz="2800" dirty="0" smtClean="0"/>
              <a:t>configuration</a:t>
            </a:r>
            <a:endParaRPr lang="en-US" sz="2800" dirty="0"/>
          </a:p>
          <a:p>
            <a:r>
              <a:rPr lang="en-US" sz="2800" dirty="0"/>
              <a:t>SharePoint Server Configuration</a:t>
            </a:r>
          </a:p>
          <a:p>
            <a:pPr lvl="1"/>
            <a:r>
              <a:rPr lang="en-US" sz="1400" dirty="0"/>
              <a:t>User profile service</a:t>
            </a:r>
          </a:p>
          <a:p>
            <a:pPr lvl="1"/>
            <a:r>
              <a:rPr lang="en-US" sz="1400" dirty="0"/>
              <a:t>App </a:t>
            </a:r>
            <a:r>
              <a:rPr lang="en-US" sz="1400" dirty="0" err="1"/>
              <a:t>managment</a:t>
            </a:r>
            <a:r>
              <a:rPr lang="en-US" sz="1400" dirty="0"/>
              <a:t> service</a:t>
            </a:r>
          </a:p>
          <a:p>
            <a:r>
              <a:rPr lang="en-US" sz="2800" dirty="0"/>
              <a:t>Configure site collection Strategy</a:t>
            </a:r>
          </a:p>
          <a:p>
            <a:r>
              <a:rPr lang="en-US" sz="2800" dirty="0"/>
              <a:t>UPN Domain suffix</a:t>
            </a:r>
          </a:p>
          <a:p>
            <a:r>
              <a:rPr lang="en-US" sz="2800" dirty="0"/>
              <a:t>Synchronize User Profile</a:t>
            </a:r>
          </a:p>
          <a:p>
            <a:r>
              <a:rPr lang="en-US" sz="2800" dirty="0"/>
              <a:t>Configure </a:t>
            </a:r>
            <a:r>
              <a:rPr lang="en-US" sz="2800" dirty="0" err="1"/>
              <a:t>oAuth</a:t>
            </a:r>
            <a:r>
              <a:rPr lang="en-US" sz="2800" dirty="0"/>
              <a:t> over </a:t>
            </a:r>
            <a:r>
              <a:rPr lang="en-US" sz="2800" dirty="0" smtClean="0"/>
              <a:t>http</a:t>
            </a: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1. Hybrid topology configuration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637" y="1439862"/>
            <a:ext cx="8714122" cy="536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542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437" y="1439862"/>
            <a:ext cx="8714122" cy="536835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849463"/>
          </a:xfrm>
        </p:spPr>
        <p:txBody>
          <a:bodyPr/>
          <a:lstStyle/>
          <a:p>
            <a:r>
              <a:rPr lang="en-US" sz="4800" dirty="0" smtClean="0"/>
              <a:t>2. Reverse Proxy configuration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57213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849463"/>
          </a:xfrm>
        </p:spPr>
        <p:txBody>
          <a:bodyPr/>
          <a:lstStyle/>
          <a:p>
            <a:r>
              <a:rPr lang="en-US" sz="4800" dirty="0" smtClean="0"/>
              <a:t>3. Identity Management</a:t>
            </a:r>
            <a:endParaRPr lang="en-US" sz="4800" dirty="0"/>
          </a:p>
        </p:txBody>
      </p:sp>
      <p:grpSp>
        <p:nvGrpSpPr>
          <p:cNvPr id="5" name="Group 4"/>
          <p:cNvGrpSpPr/>
          <p:nvPr/>
        </p:nvGrpSpPr>
        <p:grpSpPr>
          <a:xfrm>
            <a:off x="2713037" y="1144738"/>
            <a:ext cx="7696200" cy="5825036"/>
            <a:chOff x="2027237" y="24750"/>
            <a:chExt cx="8382000" cy="694502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7237" y="24750"/>
              <a:ext cx="8382000" cy="69450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2882" y="449262"/>
              <a:ext cx="2744355" cy="1508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36050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Hybrid Search Configuration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124206"/>
          </a:xfrm>
        </p:spPr>
        <p:txBody>
          <a:bodyPr/>
          <a:lstStyle/>
          <a:p>
            <a:r>
              <a:rPr lang="en-US" dirty="0"/>
              <a:t>Display search results on Online Search Center</a:t>
            </a:r>
          </a:p>
          <a:p>
            <a:pPr lvl="1"/>
            <a:r>
              <a:rPr lang="en-US" dirty="0"/>
              <a:t>Query rule creation</a:t>
            </a:r>
          </a:p>
          <a:p>
            <a:pPr lvl="1"/>
            <a:r>
              <a:rPr lang="en-US" dirty="0"/>
              <a:t>Result source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Display search results on </a:t>
            </a:r>
            <a:r>
              <a:rPr lang="en-US" dirty="0" err="1"/>
              <a:t>OnPrem</a:t>
            </a:r>
            <a:r>
              <a:rPr lang="en-US" dirty="0"/>
              <a:t> Search Center</a:t>
            </a:r>
          </a:p>
          <a:p>
            <a:pPr lvl="1"/>
            <a:r>
              <a:rPr lang="en-US" dirty="0"/>
              <a:t>Query rule creation</a:t>
            </a:r>
          </a:p>
          <a:p>
            <a:pPr lvl="1"/>
            <a:r>
              <a:rPr lang="en-US" dirty="0"/>
              <a:t>Result source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975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125663"/>
            <a:ext cx="10056812" cy="2178802"/>
          </a:xfrm>
        </p:spPr>
        <p:txBody>
          <a:bodyPr/>
          <a:lstStyle/>
          <a:p>
            <a:r>
              <a:rPr lang="en-US" dirty="0" smtClean="0"/>
              <a:t>Hybrid Search – On Premise and Online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2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Enterprise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2416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125663"/>
            <a:ext cx="10056812" cy="2178802"/>
          </a:xfrm>
        </p:spPr>
        <p:txBody>
          <a:bodyPr/>
          <a:lstStyle/>
          <a:p>
            <a:r>
              <a:rPr lang="en-US" dirty="0" smtClean="0"/>
              <a:t>Searching from the </a:t>
            </a:r>
            <a:r>
              <a:rPr lang="en-US" dirty="0" err="1" smtClean="0"/>
              <a:t>OnPremise</a:t>
            </a:r>
            <a:r>
              <a:rPr lang="en-US" dirty="0" smtClean="0"/>
              <a:t> Search Center</a:t>
            </a:r>
            <a:endParaRPr lang="en-US" dirty="0"/>
          </a:p>
        </p:txBody>
      </p:sp>
      <p:pic>
        <p:nvPicPr>
          <p:cNvPr id="3" name="Presentation vingo Demo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custData r:id="rId3"/>
              <p:tags r:id="rId4"/>
            </p:custDataLst>
            <p:extLst>
              <p:ext uri="{DAA4B4D4-6D71-4841-9C94-3DE7FCFB9230}">
                <p14:media xmlns:p14="http://schemas.microsoft.com/office/powerpoint/2010/main" r:embed="rId5">
                  <p14:trim end="26716.32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434888" cy="6994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2635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" objId="3"/>
        <p14:stopEvt time="72456" objId="3"/>
      </p14:showEvt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125663"/>
            <a:ext cx="10056812" cy="2178802"/>
          </a:xfrm>
        </p:spPr>
        <p:txBody>
          <a:bodyPr/>
          <a:lstStyle/>
          <a:p>
            <a:r>
              <a:rPr lang="en-US" dirty="0" smtClean="0"/>
              <a:t>Searching from the Online Search Center</a:t>
            </a:r>
            <a:endParaRPr lang="en-US" dirty="0"/>
          </a:p>
        </p:txBody>
      </p:sp>
      <p:pic>
        <p:nvPicPr>
          <p:cNvPr id="3" name="tmp2DB2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custData r:id="rId3"/>
              <p:tags r:id="rId4"/>
            </p:custDataLst>
            <p:extLst>
              <p:ext uri="{DAA4B4D4-6D71-4841-9C94-3DE7FCFB9230}">
                <p14:media xmlns:p14="http://schemas.microsoft.com/office/powerpoint/2010/main" r:embed="rId5">
                  <p14:trim st="4980" end="49188.798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-1"/>
            <a:ext cx="12436475" cy="6632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82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" objId="3"/>
        <p14:stopEvt time="45131" objId="3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In conclusion, we have built a Social Business Platform using </a:t>
            </a:r>
            <a:r>
              <a:rPr lang="en-US" sz="4400" dirty="0" err="1" smtClean="0"/>
              <a:t>Sharepoint</a:t>
            </a:r>
            <a:r>
              <a:rPr lang="en-US" sz="4400" dirty="0" smtClean="0"/>
              <a:t> and Office365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668462"/>
            <a:ext cx="11887200" cy="5447645"/>
          </a:xfrm>
        </p:spPr>
        <p:txBody>
          <a:bodyPr/>
          <a:lstStyle/>
          <a:p>
            <a:r>
              <a:rPr lang="en-US" dirty="0" smtClean="0"/>
              <a:t>Use the strengths of our millennial employees to deliver unparalleled innovation, productivity and agility to our clients</a:t>
            </a:r>
          </a:p>
          <a:p>
            <a:r>
              <a:rPr lang="en-US" dirty="0" smtClean="0"/>
              <a:t>3-Pillar Strategy to transform </a:t>
            </a:r>
            <a:r>
              <a:rPr lang="en-US" dirty="0"/>
              <a:t>the way we work, learn, share and connect with each </a:t>
            </a:r>
            <a:r>
              <a:rPr lang="en-US" dirty="0" smtClean="0"/>
              <a:t>other</a:t>
            </a:r>
          </a:p>
          <a:p>
            <a:pPr lvl="1"/>
            <a:r>
              <a:rPr lang="en-US" dirty="0" smtClean="0"/>
              <a:t>Millennial User Experience</a:t>
            </a:r>
          </a:p>
          <a:p>
            <a:pPr lvl="1"/>
            <a:r>
              <a:rPr lang="en-US" dirty="0"/>
              <a:t>Social Enable Core Processes</a:t>
            </a:r>
          </a:p>
          <a:p>
            <a:pPr lvl="1"/>
            <a:r>
              <a:rPr lang="en-US" dirty="0" err="1" smtClean="0"/>
              <a:t>Gamify</a:t>
            </a:r>
            <a:r>
              <a:rPr lang="en-US" dirty="0" smtClean="0"/>
              <a:t> Outcomes</a:t>
            </a:r>
          </a:p>
          <a:p>
            <a:r>
              <a:rPr lang="en-US" dirty="0" smtClean="0"/>
              <a:t>Selected an </a:t>
            </a:r>
            <a:r>
              <a:rPr lang="en-US" dirty="0"/>
              <a:t>h</a:t>
            </a:r>
            <a:r>
              <a:rPr lang="en-US" dirty="0" smtClean="0"/>
              <a:t>ybrid cloud and </a:t>
            </a:r>
            <a:r>
              <a:rPr lang="en-US" dirty="0" err="1" smtClean="0"/>
              <a:t>OnPremise</a:t>
            </a:r>
            <a:r>
              <a:rPr lang="en-US" dirty="0" smtClean="0"/>
              <a:t> solution</a:t>
            </a:r>
          </a:p>
          <a:p>
            <a:r>
              <a:rPr lang="en-US" dirty="0" smtClean="0"/>
              <a:t>Getting fantastic outcomes from our Platform</a:t>
            </a:r>
          </a:p>
        </p:txBody>
      </p:sp>
    </p:spTree>
    <p:extLst>
      <p:ext uri="{BB962C8B-B14F-4D97-AF65-F5344CB8AC3E}">
        <p14:creationId xmlns:p14="http://schemas.microsoft.com/office/powerpoint/2010/main" val="2928307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H="1" flipV="1">
            <a:off x="2498808" y="2931211"/>
            <a:ext cx="6290452" cy="1259217"/>
          </a:xfrm>
          <a:prstGeom prst="line">
            <a:avLst/>
          </a:prstGeom>
          <a:ln w="38100">
            <a:solidFill>
              <a:schemeClr val="accent1">
                <a:lumMod val="50000"/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9052736" y="1376517"/>
            <a:ext cx="404503" cy="2613310"/>
          </a:xfrm>
          <a:prstGeom prst="line">
            <a:avLst/>
          </a:prstGeom>
          <a:ln w="38100">
            <a:solidFill>
              <a:schemeClr val="accent1">
                <a:lumMod val="50000"/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498808" y="1151799"/>
            <a:ext cx="5427602" cy="1462522"/>
          </a:xfrm>
          <a:prstGeom prst="line">
            <a:avLst/>
          </a:prstGeom>
          <a:ln w="38100">
            <a:solidFill>
              <a:schemeClr val="accent1">
                <a:lumMod val="50000"/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13"/>
          <p:cNvSpPr>
            <a:spLocks/>
          </p:cNvSpPr>
          <p:nvPr/>
        </p:nvSpPr>
        <p:spPr bwMode="auto">
          <a:xfrm>
            <a:off x="8980045" y="4114912"/>
            <a:ext cx="852030" cy="455438"/>
          </a:xfrm>
          <a:custGeom>
            <a:avLst/>
            <a:gdLst>
              <a:gd name="T0" fmla="*/ 1736 w 2210"/>
              <a:gd name="T1" fmla="*/ 1180 h 1180"/>
              <a:gd name="T2" fmla="*/ 313 w 2210"/>
              <a:gd name="T3" fmla="*/ 1180 h 1180"/>
              <a:gd name="T4" fmla="*/ 14 w 2210"/>
              <a:gd name="T5" fmla="*/ 943 h 1180"/>
              <a:gd name="T6" fmla="*/ 212 w 2210"/>
              <a:gd name="T7" fmla="*/ 658 h 1180"/>
              <a:gd name="T8" fmla="*/ 500 w 2210"/>
              <a:gd name="T9" fmla="*/ 388 h 1180"/>
              <a:gd name="T10" fmla="*/ 1048 w 2210"/>
              <a:gd name="T11" fmla="*/ 0 h 1180"/>
              <a:gd name="T12" fmla="*/ 1514 w 2210"/>
              <a:gd name="T13" fmla="*/ 294 h 1180"/>
              <a:gd name="T14" fmla="*/ 1736 w 2210"/>
              <a:gd name="T15" fmla="*/ 235 h 1180"/>
              <a:gd name="T16" fmla="*/ 2210 w 2210"/>
              <a:gd name="T17" fmla="*/ 710 h 1180"/>
              <a:gd name="T18" fmla="*/ 1736 w 2210"/>
              <a:gd name="T19" fmla="*/ 1180 h 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10" h="1180">
                <a:moveTo>
                  <a:pt x="1736" y="1180"/>
                </a:moveTo>
                <a:cubicBezTo>
                  <a:pt x="313" y="1180"/>
                  <a:pt x="313" y="1180"/>
                  <a:pt x="313" y="1180"/>
                </a:cubicBezTo>
                <a:cubicBezTo>
                  <a:pt x="183" y="1180"/>
                  <a:pt x="13" y="1105"/>
                  <a:pt x="14" y="943"/>
                </a:cubicBezTo>
                <a:cubicBezTo>
                  <a:pt x="0" y="785"/>
                  <a:pt x="107" y="683"/>
                  <a:pt x="212" y="658"/>
                </a:cubicBezTo>
                <a:cubicBezTo>
                  <a:pt x="226" y="497"/>
                  <a:pt x="334" y="391"/>
                  <a:pt x="500" y="388"/>
                </a:cubicBezTo>
                <a:cubicBezTo>
                  <a:pt x="513" y="119"/>
                  <a:pt x="775" y="0"/>
                  <a:pt x="1048" y="0"/>
                </a:cubicBezTo>
                <a:cubicBezTo>
                  <a:pt x="1249" y="0"/>
                  <a:pt x="1430" y="117"/>
                  <a:pt x="1514" y="294"/>
                </a:cubicBezTo>
                <a:cubicBezTo>
                  <a:pt x="1581" y="256"/>
                  <a:pt x="1656" y="235"/>
                  <a:pt x="1736" y="235"/>
                </a:cubicBezTo>
                <a:cubicBezTo>
                  <a:pt x="1996" y="235"/>
                  <a:pt x="2210" y="449"/>
                  <a:pt x="2210" y="710"/>
                </a:cubicBezTo>
                <a:cubicBezTo>
                  <a:pt x="2210" y="966"/>
                  <a:pt x="1996" y="1180"/>
                  <a:pt x="1736" y="1180"/>
                </a:cubicBez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EB3C00"/>
              </a:solidFill>
            </a:endParaRPr>
          </a:p>
        </p:txBody>
      </p:sp>
      <p:sp>
        <p:nvSpPr>
          <p:cNvPr id="43" name="Freeform 13"/>
          <p:cNvSpPr>
            <a:spLocks/>
          </p:cNvSpPr>
          <p:nvPr/>
        </p:nvSpPr>
        <p:spPr bwMode="auto">
          <a:xfrm flipH="1">
            <a:off x="8072274" y="641941"/>
            <a:ext cx="1202830" cy="642952"/>
          </a:xfrm>
          <a:custGeom>
            <a:avLst/>
            <a:gdLst>
              <a:gd name="T0" fmla="*/ 1736 w 2210"/>
              <a:gd name="T1" fmla="*/ 1180 h 1180"/>
              <a:gd name="T2" fmla="*/ 313 w 2210"/>
              <a:gd name="T3" fmla="*/ 1180 h 1180"/>
              <a:gd name="T4" fmla="*/ 14 w 2210"/>
              <a:gd name="T5" fmla="*/ 943 h 1180"/>
              <a:gd name="T6" fmla="*/ 212 w 2210"/>
              <a:gd name="T7" fmla="*/ 658 h 1180"/>
              <a:gd name="T8" fmla="*/ 500 w 2210"/>
              <a:gd name="T9" fmla="*/ 388 h 1180"/>
              <a:gd name="T10" fmla="*/ 1048 w 2210"/>
              <a:gd name="T11" fmla="*/ 0 h 1180"/>
              <a:gd name="T12" fmla="*/ 1514 w 2210"/>
              <a:gd name="T13" fmla="*/ 294 h 1180"/>
              <a:gd name="T14" fmla="*/ 1736 w 2210"/>
              <a:gd name="T15" fmla="*/ 235 h 1180"/>
              <a:gd name="T16" fmla="*/ 2210 w 2210"/>
              <a:gd name="T17" fmla="*/ 710 h 1180"/>
              <a:gd name="T18" fmla="*/ 1736 w 2210"/>
              <a:gd name="T19" fmla="*/ 1180 h 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10" h="1180">
                <a:moveTo>
                  <a:pt x="1736" y="1180"/>
                </a:moveTo>
                <a:cubicBezTo>
                  <a:pt x="313" y="1180"/>
                  <a:pt x="313" y="1180"/>
                  <a:pt x="313" y="1180"/>
                </a:cubicBezTo>
                <a:cubicBezTo>
                  <a:pt x="183" y="1180"/>
                  <a:pt x="13" y="1105"/>
                  <a:pt x="14" y="943"/>
                </a:cubicBezTo>
                <a:cubicBezTo>
                  <a:pt x="0" y="785"/>
                  <a:pt x="107" y="683"/>
                  <a:pt x="212" y="658"/>
                </a:cubicBezTo>
                <a:cubicBezTo>
                  <a:pt x="226" y="497"/>
                  <a:pt x="334" y="391"/>
                  <a:pt x="500" y="388"/>
                </a:cubicBezTo>
                <a:cubicBezTo>
                  <a:pt x="513" y="119"/>
                  <a:pt x="775" y="0"/>
                  <a:pt x="1048" y="0"/>
                </a:cubicBezTo>
                <a:cubicBezTo>
                  <a:pt x="1249" y="0"/>
                  <a:pt x="1430" y="117"/>
                  <a:pt x="1514" y="294"/>
                </a:cubicBezTo>
                <a:cubicBezTo>
                  <a:pt x="1581" y="256"/>
                  <a:pt x="1656" y="235"/>
                  <a:pt x="1736" y="235"/>
                </a:cubicBezTo>
                <a:cubicBezTo>
                  <a:pt x="1996" y="235"/>
                  <a:pt x="2210" y="449"/>
                  <a:pt x="2210" y="710"/>
                </a:cubicBezTo>
                <a:cubicBezTo>
                  <a:pt x="2210" y="966"/>
                  <a:pt x="1996" y="1180"/>
                  <a:pt x="1736" y="1180"/>
                </a:cubicBez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EB3C00"/>
              </a:solidFill>
            </a:endParaRPr>
          </a:p>
        </p:txBody>
      </p:sp>
      <p:sp>
        <p:nvSpPr>
          <p:cNvPr id="39" name="Freeform 13"/>
          <p:cNvSpPr>
            <a:spLocks/>
          </p:cNvSpPr>
          <p:nvPr/>
        </p:nvSpPr>
        <p:spPr bwMode="auto">
          <a:xfrm>
            <a:off x="675862" y="2226819"/>
            <a:ext cx="1726371" cy="922801"/>
          </a:xfrm>
          <a:custGeom>
            <a:avLst/>
            <a:gdLst>
              <a:gd name="T0" fmla="*/ 1736 w 2210"/>
              <a:gd name="T1" fmla="*/ 1180 h 1180"/>
              <a:gd name="T2" fmla="*/ 313 w 2210"/>
              <a:gd name="T3" fmla="*/ 1180 h 1180"/>
              <a:gd name="T4" fmla="*/ 14 w 2210"/>
              <a:gd name="T5" fmla="*/ 943 h 1180"/>
              <a:gd name="T6" fmla="*/ 212 w 2210"/>
              <a:gd name="T7" fmla="*/ 658 h 1180"/>
              <a:gd name="T8" fmla="*/ 500 w 2210"/>
              <a:gd name="T9" fmla="*/ 388 h 1180"/>
              <a:gd name="T10" fmla="*/ 1048 w 2210"/>
              <a:gd name="T11" fmla="*/ 0 h 1180"/>
              <a:gd name="T12" fmla="*/ 1514 w 2210"/>
              <a:gd name="T13" fmla="*/ 294 h 1180"/>
              <a:gd name="T14" fmla="*/ 1736 w 2210"/>
              <a:gd name="T15" fmla="*/ 235 h 1180"/>
              <a:gd name="T16" fmla="*/ 2210 w 2210"/>
              <a:gd name="T17" fmla="*/ 710 h 1180"/>
              <a:gd name="T18" fmla="*/ 1736 w 2210"/>
              <a:gd name="T19" fmla="*/ 1180 h 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10" h="1180">
                <a:moveTo>
                  <a:pt x="1736" y="1180"/>
                </a:moveTo>
                <a:cubicBezTo>
                  <a:pt x="313" y="1180"/>
                  <a:pt x="313" y="1180"/>
                  <a:pt x="313" y="1180"/>
                </a:cubicBezTo>
                <a:cubicBezTo>
                  <a:pt x="183" y="1180"/>
                  <a:pt x="13" y="1105"/>
                  <a:pt x="14" y="943"/>
                </a:cubicBezTo>
                <a:cubicBezTo>
                  <a:pt x="0" y="785"/>
                  <a:pt x="107" y="683"/>
                  <a:pt x="212" y="658"/>
                </a:cubicBezTo>
                <a:cubicBezTo>
                  <a:pt x="226" y="497"/>
                  <a:pt x="334" y="391"/>
                  <a:pt x="500" y="388"/>
                </a:cubicBezTo>
                <a:cubicBezTo>
                  <a:pt x="513" y="119"/>
                  <a:pt x="775" y="0"/>
                  <a:pt x="1048" y="0"/>
                </a:cubicBezTo>
                <a:cubicBezTo>
                  <a:pt x="1249" y="0"/>
                  <a:pt x="1430" y="117"/>
                  <a:pt x="1514" y="294"/>
                </a:cubicBezTo>
                <a:cubicBezTo>
                  <a:pt x="1581" y="256"/>
                  <a:pt x="1656" y="235"/>
                  <a:pt x="1736" y="235"/>
                </a:cubicBezTo>
                <a:cubicBezTo>
                  <a:pt x="1996" y="235"/>
                  <a:pt x="2210" y="449"/>
                  <a:pt x="2210" y="710"/>
                </a:cubicBezTo>
                <a:cubicBezTo>
                  <a:pt x="2210" y="966"/>
                  <a:pt x="1996" y="1180"/>
                  <a:pt x="1736" y="1180"/>
                </a:cubicBez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EB3C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347" y="659843"/>
            <a:ext cx="1365835" cy="14765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09" y="1151798"/>
            <a:ext cx="876569" cy="9002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31" y="3313846"/>
            <a:ext cx="1565514" cy="16289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326" y="482564"/>
            <a:ext cx="1394517" cy="14927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4803" y="3248892"/>
            <a:ext cx="1552355" cy="1661676"/>
          </a:xfrm>
          <a:prstGeom prst="rect">
            <a:avLst/>
          </a:prstGeom>
        </p:spPr>
      </p:pic>
      <p:sp>
        <p:nvSpPr>
          <p:cNvPr id="32" name="Freeform 13"/>
          <p:cNvSpPr>
            <a:spLocks/>
          </p:cNvSpPr>
          <p:nvPr/>
        </p:nvSpPr>
        <p:spPr bwMode="auto">
          <a:xfrm>
            <a:off x="3299479" y="1030394"/>
            <a:ext cx="5837519" cy="3120341"/>
          </a:xfrm>
          <a:custGeom>
            <a:avLst/>
            <a:gdLst>
              <a:gd name="T0" fmla="*/ 1736 w 2210"/>
              <a:gd name="T1" fmla="*/ 1180 h 1180"/>
              <a:gd name="T2" fmla="*/ 313 w 2210"/>
              <a:gd name="T3" fmla="*/ 1180 h 1180"/>
              <a:gd name="T4" fmla="*/ 14 w 2210"/>
              <a:gd name="T5" fmla="*/ 943 h 1180"/>
              <a:gd name="T6" fmla="*/ 212 w 2210"/>
              <a:gd name="T7" fmla="*/ 658 h 1180"/>
              <a:gd name="T8" fmla="*/ 500 w 2210"/>
              <a:gd name="T9" fmla="*/ 388 h 1180"/>
              <a:gd name="T10" fmla="*/ 1048 w 2210"/>
              <a:gd name="T11" fmla="*/ 0 h 1180"/>
              <a:gd name="T12" fmla="*/ 1514 w 2210"/>
              <a:gd name="T13" fmla="*/ 294 h 1180"/>
              <a:gd name="T14" fmla="*/ 1736 w 2210"/>
              <a:gd name="T15" fmla="*/ 235 h 1180"/>
              <a:gd name="T16" fmla="*/ 2210 w 2210"/>
              <a:gd name="T17" fmla="*/ 710 h 1180"/>
              <a:gd name="T18" fmla="*/ 1736 w 2210"/>
              <a:gd name="T19" fmla="*/ 1180 h 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10" h="1180">
                <a:moveTo>
                  <a:pt x="1736" y="1180"/>
                </a:moveTo>
                <a:cubicBezTo>
                  <a:pt x="313" y="1180"/>
                  <a:pt x="313" y="1180"/>
                  <a:pt x="313" y="1180"/>
                </a:cubicBezTo>
                <a:cubicBezTo>
                  <a:pt x="183" y="1180"/>
                  <a:pt x="13" y="1105"/>
                  <a:pt x="14" y="943"/>
                </a:cubicBezTo>
                <a:cubicBezTo>
                  <a:pt x="0" y="785"/>
                  <a:pt x="107" y="683"/>
                  <a:pt x="212" y="658"/>
                </a:cubicBezTo>
                <a:cubicBezTo>
                  <a:pt x="226" y="497"/>
                  <a:pt x="334" y="391"/>
                  <a:pt x="500" y="388"/>
                </a:cubicBezTo>
                <a:cubicBezTo>
                  <a:pt x="513" y="119"/>
                  <a:pt x="775" y="0"/>
                  <a:pt x="1048" y="0"/>
                </a:cubicBezTo>
                <a:cubicBezTo>
                  <a:pt x="1249" y="0"/>
                  <a:pt x="1430" y="117"/>
                  <a:pt x="1514" y="294"/>
                </a:cubicBezTo>
                <a:cubicBezTo>
                  <a:pt x="1581" y="256"/>
                  <a:pt x="1656" y="235"/>
                  <a:pt x="1736" y="235"/>
                </a:cubicBezTo>
                <a:cubicBezTo>
                  <a:pt x="1996" y="235"/>
                  <a:pt x="2210" y="449"/>
                  <a:pt x="2210" y="710"/>
                </a:cubicBezTo>
                <a:cubicBezTo>
                  <a:pt x="2210" y="966"/>
                  <a:pt x="1996" y="1180"/>
                  <a:pt x="1736" y="11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EB3C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61371" y="4248526"/>
            <a:ext cx="6113733" cy="61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2597">
              <a:lnSpc>
                <a:spcPct val="90000"/>
              </a:lnSpc>
            </a:pPr>
            <a:r>
              <a:rPr lang="en-US" sz="3672" dirty="0">
                <a:gradFill>
                  <a:gsLst>
                    <a:gs pos="4724">
                      <a:srgbClr val="0070C0">
                        <a:lumMod val="20000"/>
                        <a:lumOff val="80000"/>
                      </a:srgbClr>
                    </a:gs>
                    <a:gs pos="36000">
                      <a:srgbClr val="0070C0">
                        <a:lumMod val="20000"/>
                        <a:lumOff val="80000"/>
                      </a:srgbClr>
                    </a:gs>
                  </a:gsLst>
                  <a:lin ang="5400000" scaled="0"/>
                </a:gradFill>
              </a:rPr>
              <a:t>Join the conversation!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47428" y="4856078"/>
            <a:ext cx="8341619" cy="124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gradFill>
                  <a:gsLst>
                    <a:gs pos="4724">
                      <a:schemeClr val="accent1">
                        <a:lumMod val="20000"/>
                        <a:lumOff val="80000"/>
                      </a:schemeClr>
                    </a:gs>
                    <a:gs pos="36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defTabSz="932597">
              <a:lnSpc>
                <a:spcPct val="90000"/>
              </a:lnSpc>
            </a:pPr>
            <a:r>
              <a:rPr lang="en-US" sz="4080" dirty="0">
                <a:gradFill>
                  <a:gsLst>
                    <a:gs pos="4724">
                      <a:srgbClr val="FFFFFF"/>
                    </a:gs>
                    <a:gs pos="36000">
                      <a:srgbClr val="FFFFFF"/>
                    </a:gs>
                  </a:gsLst>
                  <a:lin ang="5400000" scaled="0"/>
                </a:gradFill>
                <a:latin typeface="Segoe Pro Light" panose="020B0302040504020203" pitchFamily="34" charset="0"/>
              </a:rPr>
              <a:t>Share</a:t>
            </a:r>
            <a:r>
              <a:rPr lang="en-US" sz="4080" b="1" dirty="0">
                <a:gradFill>
                  <a:gsLst>
                    <a:gs pos="4724">
                      <a:srgbClr val="FFFFFF"/>
                    </a:gs>
                    <a:gs pos="36000">
                      <a:srgbClr val="FFFFFF"/>
                    </a:gs>
                  </a:gsLst>
                  <a:lin ang="5400000" scaled="0"/>
                </a:gradFill>
                <a:latin typeface="Segoe Pro SemiLight" panose="020B0402040204020203" pitchFamily="34" charset="0"/>
              </a:rPr>
              <a:t> tips and best practices </a:t>
            </a:r>
            <a:br>
              <a:rPr lang="en-US" sz="4080" b="1" dirty="0">
                <a:gradFill>
                  <a:gsLst>
                    <a:gs pos="4724">
                      <a:srgbClr val="FFFFFF"/>
                    </a:gs>
                    <a:gs pos="36000">
                      <a:srgbClr val="FFFFFF"/>
                    </a:gs>
                  </a:gsLst>
                  <a:lin ang="5400000" scaled="0"/>
                </a:gradFill>
                <a:latin typeface="Segoe Pro SemiLight" panose="020B0402040204020203" pitchFamily="34" charset="0"/>
              </a:rPr>
            </a:br>
            <a:r>
              <a:rPr lang="en-US" sz="4080" dirty="0">
                <a:gradFill>
                  <a:gsLst>
                    <a:gs pos="4724">
                      <a:srgbClr val="FFFFFF"/>
                    </a:gs>
                    <a:gs pos="36000">
                      <a:srgbClr val="FFFFFF"/>
                    </a:gs>
                  </a:gsLst>
                  <a:lin ang="5400000" scaled="0"/>
                </a:gradFill>
                <a:latin typeface="Segoe Pro Light" panose="020B0302040504020203" pitchFamily="34" charset="0"/>
              </a:rPr>
              <a:t>with other </a:t>
            </a:r>
            <a:r>
              <a:rPr lang="en-US" sz="4080" b="1" dirty="0">
                <a:gradFill>
                  <a:gsLst>
                    <a:gs pos="4724">
                      <a:srgbClr val="FFFFFF"/>
                    </a:gs>
                    <a:gs pos="36000">
                      <a:srgbClr val="FFFFFF"/>
                    </a:gs>
                  </a:gsLst>
                  <a:lin ang="5400000" scaled="0"/>
                </a:gradFill>
                <a:latin typeface="Segoe Pro SemiLight" panose="020B0402040204020203" pitchFamily="34" charset="0"/>
              </a:rPr>
              <a:t>Office 365 </a:t>
            </a:r>
            <a:r>
              <a:rPr lang="en-US" sz="4080" dirty="0">
                <a:gradFill>
                  <a:gsLst>
                    <a:gs pos="4724">
                      <a:srgbClr val="FFFFFF"/>
                    </a:gs>
                    <a:gs pos="36000">
                      <a:srgbClr val="FFFFFF"/>
                    </a:gs>
                  </a:gsLst>
                  <a:lin ang="5400000" scaled="0"/>
                </a:gradFill>
                <a:latin typeface="Segoe Pro Light" panose="020B0302040504020203" pitchFamily="34" charset="0"/>
              </a:rPr>
              <a:t>experts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506224" y="6338982"/>
            <a:ext cx="3678335" cy="374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gradFill>
                  <a:gsLst>
                    <a:gs pos="4724">
                      <a:schemeClr val="accent1">
                        <a:lumMod val="20000"/>
                        <a:lumOff val="80000"/>
                      </a:schemeClr>
                    </a:gs>
                    <a:gs pos="36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algn="l" defTabSz="932597">
              <a:lnSpc>
                <a:spcPct val="90000"/>
              </a:lnSpc>
            </a:pPr>
            <a:r>
              <a:rPr lang="en-US" sz="2040" dirty="0">
                <a:gradFill>
                  <a:gsLst>
                    <a:gs pos="4724">
                      <a:srgbClr val="0070C0">
                        <a:lumMod val="20000"/>
                        <a:lumOff val="80000"/>
                      </a:srgbClr>
                    </a:gs>
                    <a:gs pos="36000">
                      <a:srgbClr val="0070C0">
                        <a:lumMod val="20000"/>
                        <a:lumOff val="80000"/>
                      </a:srgbClr>
                    </a:gs>
                  </a:gsLst>
                  <a:lin ang="5400000" scaled="0"/>
                </a:gradFill>
                <a:latin typeface="Segoe Pro SemiLight" panose="020B0402040204020203" pitchFamily="34" charset="0"/>
              </a:rPr>
              <a:t>http://aka.ms/office365network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778930" y="1440354"/>
            <a:ext cx="776167" cy="534932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460716" y="1440354"/>
            <a:ext cx="790848" cy="161575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692538" y="2093069"/>
            <a:ext cx="213554" cy="1220777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194323" y="3522977"/>
            <a:ext cx="1038461" cy="660133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978037" y="1889371"/>
            <a:ext cx="776270" cy="325375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8946276" y="3746380"/>
            <a:ext cx="1370162" cy="333146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10851067" y="1901807"/>
            <a:ext cx="399913" cy="1193042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12" y="3005772"/>
            <a:ext cx="4763653" cy="61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9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4495" r="4428" b="4311"/>
          <a:stretch/>
        </p:blipFill>
        <p:spPr bwMode="auto">
          <a:xfrm>
            <a:off x="6864125" y="1555974"/>
            <a:ext cx="3813811" cy="381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5"/>
          <p:cNvSpPr txBox="1">
            <a:spLocks/>
          </p:cNvSpPr>
          <p:nvPr/>
        </p:nvSpPr>
        <p:spPr>
          <a:xfrm>
            <a:off x="5380179" y="5515801"/>
            <a:ext cx="7238858" cy="130651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742">
              <a:spcBef>
                <a:spcPct val="0"/>
              </a:spcBef>
              <a:buClr>
                <a:srgbClr val="000000"/>
              </a:buClr>
            </a:pP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Visit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err="1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Myignite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at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20354">
                      <a:srgbClr val="505050"/>
                    </a:gs>
                    <a:gs pos="40000">
                      <a:srgbClr val="505050"/>
                    </a:gs>
                  </a:gsLst>
                  <a:lin ang="5400000" scaled="0"/>
                </a:gradFill>
                <a:hlinkClick r:id="rId4"/>
              </a:rPr>
              <a:t>http://myignite.microsoft.com</a:t>
            </a:r>
            <a:r>
              <a:rPr lang="en-US" sz="2700" dirty="0" smtClean="0">
                <a:gradFill>
                  <a:gsLst>
                    <a:gs pos="20354">
                      <a:srgbClr val="505050"/>
                    </a:gs>
                    <a:gs pos="40000">
                      <a:srgbClr val="505050"/>
                    </a:gs>
                  </a:gsLst>
                  <a:lin ang="5400000" scaled="0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b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</a:b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or download and use the </a:t>
            </a:r>
            <a:r>
              <a:rPr lang="en-US" sz="2700" dirty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Ignite 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Mobile </a:t>
            </a:r>
            <a:r>
              <a:rPr lang="en-US" sz="2700" dirty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App</a:t>
            </a: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/>
            </a:r>
            <a:b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</a:b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with </a:t>
            </a: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the QR code above.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0037" y="295274"/>
            <a:ext cx="6784166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sz="400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Please evaluate this session</a:t>
            </a:r>
          </a:p>
          <a:p>
            <a:pPr>
              <a:lnSpc>
                <a:spcPct val="80000"/>
              </a:lnSpc>
            </a:pPr>
            <a:r>
              <a:rPr sz="3200">
                <a:gradFill>
                  <a:gsLst>
                    <a:gs pos="1250">
                      <a:srgbClr val="FF8C00"/>
                    </a:gs>
                    <a:gs pos="100000">
                      <a:srgbClr val="FF8C00"/>
                    </a:gs>
                  </a:gsLst>
                  <a:lin ang="5400000" scaled="0"/>
                </a:gradFill>
              </a:rPr>
              <a:t>Your feedback is important to us!</a:t>
            </a:r>
            <a:endParaRPr sz="3600">
              <a:gradFill>
                <a:gsLst>
                  <a:gs pos="1250">
                    <a:srgbClr val="FF8C00"/>
                  </a:gs>
                  <a:gs pos="100000">
                    <a:srgbClr val="FF8C00"/>
                  </a:gs>
                </a:gsLst>
                <a:lin ang="5400000" scaled="0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29" r="3549"/>
          <a:stretch/>
        </p:blipFill>
        <p:spPr>
          <a:xfrm>
            <a:off x="0" y="-1"/>
            <a:ext cx="522763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08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45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Virtusa</a:t>
            </a:r>
            <a:r>
              <a:rPr lang="en-US" sz="4400" dirty="0" smtClean="0"/>
              <a:t> - Global </a:t>
            </a:r>
            <a:r>
              <a:rPr lang="en-US" sz="4400" dirty="0"/>
              <a:t>information </a:t>
            </a:r>
            <a:r>
              <a:rPr lang="en-US" sz="4400" dirty="0" smtClean="0"/>
              <a:t>technology </a:t>
            </a:r>
            <a:r>
              <a:rPr lang="en-US" sz="4400" dirty="0"/>
              <a:t>services company providing IT consulting, technology and outsourcing services</a:t>
            </a:r>
          </a:p>
        </p:txBody>
      </p:sp>
      <p:sp>
        <p:nvSpPr>
          <p:cNvPr id="57" name="Rectangle 3"/>
          <p:cNvSpPr txBox="1">
            <a:spLocks noChangeArrowheads="1"/>
          </p:cNvSpPr>
          <p:nvPr/>
        </p:nvSpPr>
        <p:spPr bwMode="auto">
          <a:xfrm>
            <a:off x="274639" y="2354262"/>
            <a:ext cx="571499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3662" defTabSz="912813">
              <a:spcAft>
                <a:spcPts val="300"/>
              </a:spcAft>
              <a:buClr>
                <a:srgbClr val="F37021"/>
              </a:buClr>
              <a:buSzPct val="120000"/>
              <a:defRPr/>
            </a:pPr>
            <a:r>
              <a:rPr lang="en-US" sz="2000" kern="0" dirty="0" smtClean="0">
                <a:solidFill>
                  <a:srgbClr val="47D8FF"/>
                </a:solidFill>
              </a:rPr>
              <a:t>Founded in 1996 focused on Innovation &amp; Engineering</a:t>
            </a:r>
          </a:p>
          <a:p>
            <a:pPr marL="93662" defTabSz="912813">
              <a:spcAft>
                <a:spcPts val="300"/>
              </a:spcAft>
              <a:buClr>
                <a:srgbClr val="F37021"/>
              </a:buClr>
              <a:buSzPct val="120000"/>
              <a:defRPr/>
            </a:pPr>
            <a:r>
              <a:rPr lang="en-US" sz="2000" kern="0" dirty="0" smtClean="0">
                <a:solidFill>
                  <a:srgbClr val="47D8FF"/>
                </a:solidFill>
              </a:rPr>
              <a:t>Listed on NASDAQ: VRTU</a:t>
            </a:r>
          </a:p>
          <a:p>
            <a:pPr marL="93662" defTabSz="912813">
              <a:spcAft>
                <a:spcPts val="300"/>
              </a:spcAft>
              <a:buClr>
                <a:srgbClr val="F37021"/>
              </a:buClr>
              <a:buSzPct val="120000"/>
              <a:defRPr/>
            </a:pPr>
            <a:r>
              <a:rPr lang="en-US" sz="2000" kern="0" dirty="0" smtClean="0">
                <a:solidFill>
                  <a:srgbClr val="47D8FF"/>
                </a:solidFill>
              </a:rPr>
              <a:t>FY15 revenue $479m </a:t>
            </a:r>
            <a:r>
              <a:rPr lang="en-US" sz="1100" kern="0" dirty="0" smtClean="0">
                <a:solidFill>
                  <a:srgbClr val="47D8FF"/>
                </a:solidFill>
              </a:rPr>
              <a:t>(midpoint guidance)</a:t>
            </a:r>
          </a:p>
          <a:p>
            <a:pPr marL="93662" defTabSz="912813">
              <a:spcAft>
                <a:spcPts val="300"/>
              </a:spcAft>
              <a:buClr>
                <a:srgbClr val="F37021"/>
              </a:buClr>
              <a:buSzPct val="120000"/>
              <a:defRPr/>
            </a:pPr>
            <a:r>
              <a:rPr lang="en-US" sz="2000" kern="0" dirty="0" smtClean="0">
                <a:solidFill>
                  <a:srgbClr val="47D8FF"/>
                </a:solidFill>
              </a:rPr>
              <a:t>CAGR of 23% over the past 7 years </a:t>
            </a:r>
          </a:p>
          <a:p>
            <a:pPr marL="93662" defTabSz="912813">
              <a:spcAft>
                <a:spcPts val="300"/>
              </a:spcAft>
              <a:buClr>
                <a:srgbClr val="F37021"/>
              </a:buClr>
              <a:buSzPct val="120000"/>
              <a:defRPr/>
            </a:pPr>
            <a:r>
              <a:rPr lang="en-US" sz="2000" kern="0" dirty="0" smtClean="0">
                <a:solidFill>
                  <a:srgbClr val="47D8FF"/>
                </a:solidFill>
              </a:rPr>
              <a:t>No debt, $215m cash</a:t>
            </a:r>
          </a:p>
          <a:p>
            <a:pPr marL="93662" defTabSz="912813">
              <a:spcAft>
                <a:spcPts val="300"/>
              </a:spcAft>
              <a:buClr>
                <a:srgbClr val="F37021"/>
              </a:buClr>
              <a:buSzPct val="120000"/>
              <a:defRPr/>
            </a:pPr>
            <a:r>
              <a:rPr lang="en-US" sz="2000" kern="0" dirty="0" smtClean="0">
                <a:solidFill>
                  <a:srgbClr val="47D8FF"/>
                </a:solidFill>
              </a:rPr>
              <a:t>HQ in Westborough, MA.</a:t>
            </a:r>
          </a:p>
          <a:p>
            <a:pPr marL="93662" defTabSz="912813">
              <a:spcAft>
                <a:spcPts val="300"/>
              </a:spcAft>
              <a:buClr>
                <a:srgbClr val="F37021"/>
              </a:buClr>
              <a:buSzPct val="120000"/>
              <a:defRPr/>
            </a:pPr>
            <a:r>
              <a:rPr lang="en-US" sz="2000" kern="0" dirty="0" smtClean="0">
                <a:solidFill>
                  <a:srgbClr val="47D8FF"/>
                </a:solidFill>
              </a:rPr>
              <a:t>Major Technology Centers in the US, Sri Lanka, Europe and India</a:t>
            </a:r>
            <a:endParaRPr lang="en-US" sz="2000" kern="0" dirty="0">
              <a:solidFill>
                <a:srgbClr val="47D8FF"/>
              </a:solidFill>
            </a:endParaRPr>
          </a:p>
          <a:p>
            <a:pPr marL="93662" defTabSz="912813">
              <a:spcAft>
                <a:spcPts val="300"/>
              </a:spcAft>
              <a:buClr>
                <a:srgbClr val="F37021"/>
              </a:buClr>
              <a:buSzPct val="120000"/>
              <a:defRPr/>
            </a:pPr>
            <a:r>
              <a:rPr lang="en-US" sz="2000" kern="0" dirty="0" smtClean="0">
                <a:solidFill>
                  <a:srgbClr val="47D8FF"/>
                </a:solidFill>
              </a:rPr>
              <a:t>~10,000 Employees globally</a:t>
            </a:r>
          </a:p>
          <a:p>
            <a:pPr marL="93662" defTabSz="912813">
              <a:spcAft>
                <a:spcPts val="300"/>
              </a:spcAft>
              <a:buClr>
                <a:srgbClr val="F37021"/>
              </a:buClr>
              <a:buSzPct val="120000"/>
              <a:defRPr/>
            </a:pPr>
            <a:r>
              <a:rPr lang="en-US" sz="2000" kern="0" dirty="0" smtClean="0">
                <a:solidFill>
                  <a:srgbClr val="47D8FF"/>
                </a:solidFill>
              </a:rPr>
              <a:t>Majority of our customers have been with us for more than 7 years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62" y="2447028"/>
            <a:ext cx="6248013" cy="386963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8928228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Building a social enterprise is not a fad for us, it’s a business reality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691798"/>
            <a:ext cx="11887200" cy="2289858"/>
          </a:xfrm>
        </p:spPr>
        <p:txBody>
          <a:bodyPr/>
          <a:lstStyle/>
          <a:p>
            <a:r>
              <a:rPr lang="en-US" sz="3600" dirty="0"/>
              <a:t>Our workforce demography has </a:t>
            </a:r>
            <a:r>
              <a:rPr lang="en-US" sz="3600" dirty="0" smtClean="0"/>
              <a:t>changed, with 76% </a:t>
            </a:r>
            <a:r>
              <a:rPr lang="en-US" sz="3600" dirty="0"/>
              <a:t>of </a:t>
            </a:r>
            <a:r>
              <a:rPr lang="en-US" sz="3600" dirty="0" smtClean="0"/>
              <a:t>global </a:t>
            </a:r>
            <a:r>
              <a:rPr lang="en-US" sz="3600" dirty="0" err="1"/>
              <a:t>Virtusans</a:t>
            </a:r>
            <a:r>
              <a:rPr lang="en-US" sz="3600" dirty="0"/>
              <a:t> being </a:t>
            </a:r>
            <a:r>
              <a:rPr lang="en-US" sz="3600" dirty="0" err="1"/>
              <a:t>Millennials</a:t>
            </a:r>
            <a:r>
              <a:rPr lang="en-US" sz="3600" dirty="0" smtClean="0"/>
              <a:t> </a:t>
            </a:r>
          </a:p>
          <a:p>
            <a:r>
              <a:rPr lang="en-US" sz="3600" dirty="0"/>
              <a:t>Our </a:t>
            </a:r>
            <a:r>
              <a:rPr lang="en-US" sz="3600" dirty="0" smtClean="0"/>
              <a:t>client demands </a:t>
            </a:r>
            <a:r>
              <a:rPr lang="en-US" sz="3600" dirty="0"/>
              <a:t>are </a:t>
            </a:r>
            <a:r>
              <a:rPr lang="en-US" sz="3600" dirty="0" smtClean="0"/>
              <a:t>increasingly focused </a:t>
            </a:r>
            <a:r>
              <a:rPr lang="en-US" sz="3600" dirty="0"/>
              <a:t>on innovation, productivity and agility</a:t>
            </a:r>
          </a:p>
        </p:txBody>
      </p:sp>
    </p:spTree>
    <p:extLst>
      <p:ext uri="{BB962C8B-B14F-4D97-AF65-F5344CB8AC3E}">
        <p14:creationId xmlns:p14="http://schemas.microsoft.com/office/powerpoint/2010/main" val="24523961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306545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Millennials</a:t>
            </a:r>
            <a:r>
              <a:rPr lang="en-US" dirty="0"/>
              <a:t> are 95 million strong across the world today and will comprise 75% of the global workforce by 2025. </a:t>
            </a:r>
          </a:p>
          <a:p>
            <a:pPr marL="0" indent="0">
              <a:buNone/>
            </a:pPr>
            <a:r>
              <a:rPr lang="en-US" sz="3200" dirty="0"/>
              <a:t> - Deloitte Millennial Survey, January 2014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Millennials</a:t>
            </a:r>
            <a:r>
              <a:rPr lang="en-US" sz="4400" dirty="0"/>
              <a:t> are taking over the workplace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0" y="3802062"/>
            <a:ext cx="12436475" cy="3192463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4" name="Picture 3" descr="http://cewdkbcc.com/wp-content/uploads/2013/09/millennial-takeover-infographic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17637" y="3876267"/>
            <a:ext cx="9571038" cy="312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2288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40" y="1287462"/>
            <a:ext cx="5486399" cy="5059847"/>
          </a:xfrm>
        </p:spPr>
        <p:txBody>
          <a:bodyPr/>
          <a:lstStyle/>
          <a:p>
            <a:r>
              <a:rPr lang="en-US" sz="3200">
                <a:solidFill>
                  <a:schemeClr val="tx2"/>
                </a:solidFill>
              </a:rPr>
              <a:t>97% </a:t>
            </a:r>
            <a:r>
              <a:rPr lang="en-US" sz="2400">
                <a:solidFill>
                  <a:schemeClr val="tx2"/>
                </a:solidFill>
              </a:rPr>
              <a:t>own a computer</a:t>
            </a:r>
            <a:br>
              <a:rPr lang="en-US" sz="2400">
                <a:solidFill>
                  <a:schemeClr val="tx2"/>
                </a:solidFill>
              </a:rPr>
            </a:br>
            <a:r>
              <a:rPr lang="en-US" sz="3200">
                <a:solidFill>
                  <a:schemeClr val="tx2"/>
                </a:solidFill>
              </a:rPr>
              <a:t>94% </a:t>
            </a:r>
            <a:r>
              <a:rPr lang="en-US" sz="2400">
                <a:solidFill>
                  <a:schemeClr val="tx2"/>
                </a:solidFill>
              </a:rPr>
              <a:t>own a cellphone</a:t>
            </a:r>
            <a:br>
              <a:rPr lang="en-US" sz="2400">
                <a:solidFill>
                  <a:schemeClr val="tx2"/>
                </a:solidFill>
              </a:rPr>
            </a:br>
            <a:r>
              <a:rPr lang="en-US" sz="3200">
                <a:solidFill>
                  <a:schemeClr val="tx2"/>
                </a:solidFill>
              </a:rPr>
              <a:t>76% </a:t>
            </a:r>
            <a:r>
              <a:rPr lang="en-US" sz="2400">
                <a:solidFill>
                  <a:schemeClr val="tx2"/>
                </a:solidFill>
              </a:rPr>
              <a:t>use instant messaging</a:t>
            </a:r>
            <a:br>
              <a:rPr lang="en-US" sz="2400">
                <a:solidFill>
                  <a:schemeClr val="tx2"/>
                </a:solidFill>
              </a:rPr>
            </a:br>
            <a:r>
              <a:rPr lang="en-US" sz="3200">
                <a:solidFill>
                  <a:schemeClr val="tx2"/>
                </a:solidFill>
              </a:rPr>
              <a:t>15% </a:t>
            </a:r>
            <a:r>
              <a:rPr lang="en-US" sz="2400">
                <a:solidFill>
                  <a:schemeClr val="tx2"/>
                </a:solidFill>
              </a:rPr>
              <a:t>of IM users are logged on 24 hours a day/7 days a week</a:t>
            </a:r>
            <a:br>
              <a:rPr lang="en-US" sz="2400">
                <a:solidFill>
                  <a:schemeClr val="tx2"/>
                </a:solidFill>
              </a:rPr>
            </a:br>
            <a:r>
              <a:rPr lang="en-US" sz="3200">
                <a:solidFill>
                  <a:schemeClr val="tx2"/>
                </a:solidFill>
              </a:rPr>
              <a:t>34% </a:t>
            </a:r>
            <a:r>
              <a:rPr lang="en-US" sz="2400">
                <a:solidFill>
                  <a:schemeClr val="tx2"/>
                </a:solidFill>
              </a:rPr>
              <a:t>use websites as their primary source of news</a:t>
            </a:r>
            <a:br>
              <a:rPr lang="en-US" sz="2400">
                <a:solidFill>
                  <a:schemeClr val="tx2"/>
                </a:solidFill>
              </a:rPr>
            </a:br>
            <a:r>
              <a:rPr lang="en-US" sz="3200">
                <a:solidFill>
                  <a:schemeClr val="tx2"/>
                </a:solidFill>
              </a:rPr>
              <a:t>28% </a:t>
            </a:r>
            <a:r>
              <a:rPr lang="en-US" sz="2400">
                <a:solidFill>
                  <a:schemeClr val="tx2"/>
                </a:solidFill>
              </a:rPr>
              <a:t>author a blog and 44% read blogs</a:t>
            </a:r>
            <a:br>
              <a:rPr lang="en-US" sz="2400">
                <a:solidFill>
                  <a:schemeClr val="tx2"/>
                </a:solidFill>
              </a:rPr>
            </a:br>
            <a:r>
              <a:rPr lang="en-US" sz="3200">
                <a:solidFill>
                  <a:schemeClr val="tx2"/>
                </a:solidFill>
              </a:rPr>
              <a:t>75% </a:t>
            </a:r>
            <a:r>
              <a:rPr lang="en-US" sz="2400">
                <a:solidFill>
                  <a:schemeClr val="tx2"/>
                </a:solidFill>
              </a:rPr>
              <a:t>of college students have a </a:t>
            </a:r>
            <a:r>
              <a:rPr lang="en-US" sz="2400" i="1">
                <a:solidFill>
                  <a:schemeClr val="tx2"/>
                </a:solidFill>
              </a:rPr>
              <a:t>Facebook</a:t>
            </a:r>
            <a:r>
              <a:rPr lang="en-US" sz="2400">
                <a:solidFill>
                  <a:schemeClr val="tx2"/>
                </a:solidFill>
              </a:rPr>
              <a:t> account</a:t>
            </a:r>
            <a:br>
              <a:rPr lang="en-US" sz="2400">
                <a:solidFill>
                  <a:schemeClr val="tx2"/>
                </a:solidFill>
              </a:rPr>
            </a:br>
            <a:r>
              <a:rPr lang="en-US" sz="3200">
                <a:solidFill>
                  <a:schemeClr val="tx2"/>
                </a:solidFill>
              </a:rPr>
              <a:t>60%</a:t>
            </a:r>
            <a:r>
              <a:rPr lang="en-US" sz="2400">
                <a:solidFill>
                  <a:schemeClr val="tx2"/>
                </a:solidFill>
              </a:rPr>
              <a:t> own some type of portable music and/or video device such as an iPod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Picture Placeholder 3" descr="ipod.pn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r="10856"/>
          <a:stretch>
            <a:fillRect/>
          </a:stretch>
        </p:blipFill>
        <p:spPr/>
      </p:pic>
      <p:sp>
        <p:nvSpPr>
          <p:cNvPr id="5" name="Title 1"/>
          <p:cNvSpPr txBox="1">
            <a:spLocks/>
          </p:cNvSpPr>
          <p:nvPr/>
        </p:nvSpPr>
        <p:spPr>
          <a:xfrm>
            <a:off x="274639" y="295275"/>
            <a:ext cx="11889564" cy="849463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6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599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sz="48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They are digitally savvy</a:t>
            </a:r>
            <a:endParaRPr sz="4800" dirty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904602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…and different</a:t>
            </a:r>
            <a:endParaRPr lang="en-US" sz="4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265237" y="1356914"/>
            <a:ext cx="9843369" cy="4285992"/>
            <a:chOff x="183918" y="1608092"/>
            <a:chExt cx="6064467" cy="4285992"/>
          </a:xfrm>
        </p:grpSpPr>
        <p:sp>
          <p:nvSpPr>
            <p:cNvPr id="9" name="Rectangle 8"/>
            <p:cNvSpPr/>
            <p:nvPr/>
          </p:nvSpPr>
          <p:spPr>
            <a:xfrm>
              <a:off x="189179" y="1608093"/>
              <a:ext cx="1907628" cy="10562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FFFFFF"/>
                  </a:solidFill>
                </a:rPr>
                <a:t>Loyalty </a:t>
              </a:r>
              <a:r>
                <a:rPr lang="en-US" sz="2800" dirty="0" err="1" smtClean="0">
                  <a:solidFill>
                    <a:srgbClr val="FFFFFF"/>
                  </a:solidFill>
                </a:rPr>
                <a:t>vs</a:t>
              </a:r>
              <a:r>
                <a:rPr lang="en-US" sz="2800" dirty="0" smtClean="0">
                  <a:solidFill>
                    <a:srgbClr val="FFFFFF"/>
                  </a:solidFill>
                </a:rPr>
                <a:t> Quest 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49201" y="1608092"/>
              <a:ext cx="1907628" cy="10607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FFFFFF"/>
                  </a:solidFill>
                </a:rPr>
                <a:t>Meta-cultural Ease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40757" y="1608093"/>
              <a:ext cx="1907628" cy="10607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FFFFFF"/>
                  </a:solidFill>
                </a:rPr>
                <a:t>Healing the Planet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3919" y="3857371"/>
              <a:ext cx="1907628" cy="10607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FFFFFF"/>
                  </a:solidFill>
                </a:rPr>
                <a:t>Reward Mix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43941" y="3857370"/>
              <a:ext cx="1907628" cy="10607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FFFFFF"/>
                  </a:solidFill>
                </a:rPr>
                <a:t>Born Networkers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35497" y="3857371"/>
              <a:ext cx="1907628" cy="10607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FFFFFF"/>
                  </a:solidFill>
                </a:rPr>
                <a:t>Generation Jumpers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9179" y="2680140"/>
              <a:ext cx="190762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FFFFFF"/>
                  </a:solidFill>
                </a:rPr>
                <a:t>45% want to stay with current employer</a:t>
              </a:r>
            </a:p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FFFFFF"/>
                  </a:solidFill>
                </a:rPr>
                <a:t>58% looking for new challenges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49200" y="2659114"/>
              <a:ext cx="19076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FFFFFF"/>
                  </a:solidFill>
                </a:rPr>
                <a:t>78% comfortable working with people with different cultural/ethnic backgrounds </a:t>
              </a:r>
              <a:r>
                <a:rPr lang="en-US" sz="1400" dirty="0" err="1" smtClean="0">
                  <a:solidFill>
                    <a:srgbClr val="FFFFFF"/>
                  </a:solidFill>
                </a:rPr>
                <a:t>vs</a:t>
              </a:r>
              <a:r>
                <a:rPr lang="en-US" sz="1400" dirty="0" smtClean="0">
                  <a:solidFill>
                    <a:srgbClr val="FFFFFF"/>
                  </a:solidFill>
                </a:rPr>
                <a:t> 27% for baby boomers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40757" y="2680140"/>
              <a:ext cx="190762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FFFFFF"/>
                  </a:solidFill>
                </a:rPr>
                <a:t>47% say it’s very important that they are able to give back through their work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3918" y="4918894"/>
              <a:ext cx="19128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FFFFFF"/>
                  </a:solidFill>
                </a:rPr>
                <a:t>Changing values and new equations are in vogue</a:t>
              </a:r>
            </a:p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FFFFFF"/>
                  </a:solidFill>
                </a:rPr>
                <a:t>Having colleague they enjoys working with is a top motivator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33413" y="4939977"/>
              <a:ext cx="19234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FFFFFF"/>
                  </a:solidFill>
                </a:rPr>
                <a:t>48% Gen </a:t>
              </a:r>
              <a:r>
                <a:rPr lang="en-US" sz="1400" dirty="0" err="1" smtClean="0">
                  <a:solidFill>
                    <a:srgbClr val="FFFFFF"/>
                  </a:solidFill>
                </a:rPr>
                <a:t>Ys</a:t>
              </a:r>
              <a:r>
                <a:rPr lang="en-US" sz="1400" dirty="0" smtClean="0">
                  <a:solidFill>
                    <a:srgbClr val="FFFFFF"/>
                  </a:solidFill>
                </a:rPr>
                <a:t> says it’s very important to have a network of friends at work</a:t>
              </a:r>
            </a:p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FFFFFF"/>
                  </a:solidFill>
                </a:rPr>
                <a:t>On average have 220+ “friends”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35497" y="4929542"/>
              <a:ext cx="19076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FFFFFF"/>
                  </a:solidFill>
                </a:rPr>
                <a:t>37% speaks to their parents everyday</a:t>
              </a:r>
            </a:p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FFFFFF"/>
                  </a:solidFill>
                </a:rPr>
                <a:t>57% look to boomers for professional advice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7" y="5859462"/>
            <a:ext cx="1104900" cy="28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24691" y="-1440873"/>
            <a:ext cx="369397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 err="1" smtClean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93306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9EF9A79-3E56-4859-8B4C-50ED742C6DA8}"/>
  <p:tag name="ATHENA.CUSTOMXMLCONTENT" val="&lt;?xml version=&quot;1.0&quot;?&gt;&lt;athena xmlns=&quot;http://schemas.microsoft.com/edu/athena&quot; version=&quot;0.1.3641.0&quot;&gt;&lt;timings duration=&quot;114156&quot;/&gt;&lt;/athena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F9611E8-4C2C-49A7-A2F0-E263B00E27E5}"/>
  <p:tag name="ATHENA.CUSTOMXMLCONTENT" val="&lt;?xml version=&quot;1.0&quot;?&gt;&lt;athena xmlns=&quot;http://schemas.microsoft.com/edu/athena&quot; version=&quot;0.1.3641.0&quot;&gt;&lt;media embedded=&quot;true&quot; recordStart=&quot;0&quot; recordEnd=&quot;98757&quot; recordLength=&quot;98757&quot; start=&quot;0&quot; end=&quot;98757&quot; audioFormat=&quot;{00001610-0000-0010-8000-00AA00389B71}&quot; audioRate=&quot;44100&quot; muted=&quot;false&quot; volume=&quot;0.8&quot; fadeIn=&quot;0&quot; fadeOut=&quot;0&quot; videoFormat=&quot;{34363248-0000-0010-8000-00AA00389B71}&quot; videoRate=&quot;30&quot; videoWidth=&quot;1920&quot; videoHeight=&quot;1080&quot;/&gt;&lt;/athena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9EF9A79-3E56-4859-8B4C-50ED742C6DA8}"/>
  <p:tag name="ATHENA.CUSTOMXMLCONTENT" val="&lt;?xml version=&quot;1.0&quot;?&gt;&lt;athena xmlns=&quot;http://schemas.microsoft.com/edu/athena&quot; version=&quot;0.1.3641.0&quot;&gt;&lt;timings duration=&quot;114156&quot;/&gt;&lt;/athen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SCREENCAPTURE" val="true"/>
  <p:tag name="ATHENA.CUSTOMXMLID" val="{5DC779C3-54DA-4916-B833-5E7AA358D82D}"/>
  <p:tag name="ATHENA.CUSTOMXMLCONTENT" val="&lt;?xml version=&quot;1.0&quot;?&gt;&lt;athena xmlns=&quot;http://schemas.microsoft.com/edu/athena&quot; version=&quot;0.1.3641.0&quot;&gt;&lt;media embedded=&quot;true&quot; recordStart=&quot;0&quot; recordEnd=&quot;108539&quot; recordLength=&quot;115658&quot; start=&quot;0&quot; end=&quot;108539&quot; audioFormat=&quot;{00001610-0000-0010-8000-00AA00389B71}&quot; audioRate=&quot;44100&quot; muted=&quot;true&quot; volume=&quot;0.8&quot; fadeIn=&quot;0&quot; fadeOut=&quot;0&quot; videoFormat=&quot;{34363248-0000-0010-8000-00AA00389B71}&quot; videoRate=&quot;10&quot; videoWidth=&quot;1140&quot; videoHeight=&quot;608&quot; streamable=&quot;true&quot;/&gt;&lt;/athena&gt;"/>
</p:tagLst>
</file>

<file path=ppt/theme/theme1.xml><?xml version="1.0" encoding="utf-8"?>
<a:theme xmlns:a="http://schemas.openxmlformats.org/drawingml/2006/main" name="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.potx" id="{1A2CE55D-C0EF-4064-A39F-620642E032AA}" vid="{A3A9C9DA-6617-4D3E-A382-CDB23C8F3BF1}"/>
    </a:ext>
  </a:extLst>
</a:theme>
</file>

<file path=ppt/theme/theme2.xml><?xml version="1.0" encoding="utf-8"?>
<a:theme xmlns:a="http://schemas.openxmlformats.org/drawingml/2006/main" name="1_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_v02.potx" id="{DA6A3121-A306-4E81-BF43-CBCE095D8B76}" vid="{C3266B5A-74AF-44F8-8FA8-F258E4A695D4}"/>
    </a:ext>
  </a:extLst>
</a:theme>
</file>

<file path=ppt/theme/theme3.xml><?xml version="1.0" encoding="utf-8"?>
<a:theme xmlns:a="http://schemas.openxmlformats.org/drawingml/2006/main" name="Office Theme">
  <a:themeElements>
    <a:clrScheme name="Ignite Colros">
      <a:dk1>
        <a:srgbClr val="EB3C00"/>
      </a:dk1>
      <a:lt1>
        <a:srgbClr val="FFFFFF"/>
      </a:lt1>
      <a:dk2>
        <a:srgbClr val="F18B14"/>
      </a:dk2>
      <a:lt2>
        <a:srgbClr val="5D5D5D"/>
      </a:lt2>
      <a:accent1>
        <a:srgbClr val="0070C0"/>
      </a:accent1>
      <a:accent2>
        <a:srgbClr val="7030A0"/>
      </a:accent2>
      <a:accent3>
        <a:srgbClr val="00B050"/>
      </a:accent3>
      <a:accent4>
        <a:srgbClr val="FFC000"/>
      </a:accent4>
      <a:accent5>
        <a:srgbClr val="7F7F7F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5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365-Summit-Template" id="{9902B3E6-2A0F-4B13-AA32-F6B98562624F}" vid="{E71FDA62-7214-40AF-AB30-4E36C858CB3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46EBBE4F454C2C47A5E89CD935B1FC7800E83BCD34BAE21044A0567CF64FDFDE54" ma:contentTypeVersion="3" ma:contentTypeDescription="Create a new document." ma:contentTypeScope="" ma:versionID="ad0318b59f0baaa5619a87a276b8590a">
  <xsd:schema xmlns:xsd="http://www.w3.org/2001/XMLSchema" xmlns:xs="http://www.w3.org/2001/XMLSchema" xmlns:p="http://schemas.microsoft.com/office/2006/metadata/properties" xmlns:ns1="http://schemas.microsoft.com/sharepoint/v3" xmlns:ns2="12a172fe-0250-434a-85cf-03b10810c5e5" xmlns:ns3="230e9df3-be65-4c73-a93b-d1236ebd677e" targetNamespace="http://schemas.microsoft.com/office/2006/metadata/properties" ma:root="true" ma:fieldsID="26205b5b46d9ab9d881e0fa75366d1c2" ns1:_="" ns2:_="" ns3:_="">
    <xsd:import namespace="http://schemas.microsoft.com/sharepoint/v3"/>
    <xsd:import namespace="12a172fe-0250-434a-85cf-03b10810c5e5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k62f7d35b80b40fb8c27985e50b34fcd" minOccurs="0"/>
                <xsd:element ref="ns3:TaxCatchAll" minOccurs="0"/>
                <xsd:element ref="ns3:TaxCatchAllLabel" minOccurs="0"/>
                <xsd:element ref="ns2:pfbfa50075a04958bd8757dc155d3e08" minOccurs="0"/>
                <xsd:element ref="ns2:h9a868b2ee15488883f623ae5237ecae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72fbe6ee5ae4131af0832c08ec51202" minOccurs="0"/>
                <xsd:element ref="ns2:eb9cf3a3af7b473faa5c9c98148a90a4" minOccurs="0"/>
                <xsd:element ref="ns2:Session_x0020_Code" minOccurs="0"/>
                <xsd:element ref="ns2:MS_x0020_Content_x0020_Owner" minOccurs="0"/>
                <xsd:element ref="ns2:le8386062bd54e24a95c83b32ccbdb34" minOccurs="0"/>
                <xsd:element ref="ns2:j4d4d959795b4220a289a041ed046605" minOccurs="0"/>
                <xsd:element ref="ns3:TaxKeywordTaxHTField" minOccurs="0"/>
                <xsd:element ref="ns1:AverageRating" minOccurs="0"/>
                <xsd:element ref="ns1:RatingCount" minOccurs="0"/>
                <xsd:element ref="ns1:Likes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3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4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5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172fe-0250-434a-85cf-03b10810c5e5" elementFormDefault="qualified">
    <xsd:import namespace="http://schemas.microsoft.com/office/2006/documentManagement/types"/>
    <xsd:import namespace="http://schemas.microsoft.com/office/infopath/2007/PartnerControls"/>
    <xsd:element name="k62f7d35b80b40fb8c27985e50b34fcd" ma:index="8" nillable="true" ma:taxonomy="true" ma:internalName="k62f7d35b80b40fb8c27985e50b34fcd" ma:taxonomyFieldName="Event_x0020_Name" ma:displayName="Event Name" ma:default="" ma:fieldId="{462f7d35-b80b-40fb-8c27-985e50b34fcd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pfbfa50075a04958bd8757dc155d3e08" ma:index="12" nillable="true" ma:taxonomy="true" ma:internalName="pfbfa50075a04958bd8757dc155d3e08" ma:taxonomyFieldName="Event_x0020_Location" ma:displayName="Event Location" ma:default="" ma:fieldId="{9fbfa500-75a0-4958-bd87-57dc155d3e08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9a868b2ee15488883f623ae5237ecae" ma:index="14" nillable="true" ma:taxonomy="true" ma:internalName="h9a868b2ee15488883f623ae5237ecae" ma:taxonomyFieldName="Event_x0020_Venue" ma:displayName="Event Venue" ma:default="" ma:fieldId="{19a868b2-ee15-4888-83f6-23ae5237ecae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72fbe6ee5ae4131af0832c08ec51202" ma:index="21" nillable="true" ma:taxonomy="true" ma:internalName="o72fbe6ee5ae4131af0832c08ec51202" ma:taxonomyFieldName="Product" ma:displayName="Product" ma:default="" ma:fieldId="{872fbe6e-e5ae-4131-af08-32c08ec51202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b9cf3a3af7b473faa5c9c98148a90a4" ma:index="23" nillable="true" ma:taxonomy="true" ma:internalName="eb9cf3a3af7b473faa5c9c98148a90a4" ma:taxonomyFieldName="Campaign" ma:displayName="Campaign" ma:default="" ma:fieldId="{eb9cf3a3-af7b-473f-aa5c-9c98148a90a4}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e8386062bd54e24a95c83b32ccbdb34" ma:index="27" nillable="true" ma:taxonomy="true" ma:internalName="le8386062bd54e24a95c83b32ccbdb34" ma:taxonomyFieldName="Track" ma:displayName="Track" ma:default="" ma:fieldId="{5e838606-2bd5-4e24-a95c-83b32ccbdb34}" ma:sspId="e385fb40-52d4-4fae-9c5b-3e8ff8a5878e" ma:termSetId="043e2b11-12ce-49cc-a347-2f73f2b7fe4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4d4d959795b4220a289a041ed046605" ma:index="29" nillable="true" ma:taxonomy="true" ma:internalName="j4d4d959795b4220a289a041ed046605" ma:taxonomyFieldName="Audience1" ma:displayName="Audience" ma:default="" ma:fieldId="{34d4d959-795b-4220-a289-a041ed046605}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5b797c71-5459-41dc-9095-63a63c56aa91}" ma:internalName="TaxCatchAll" ma:showField="CatchAllData" ma:web="12a172fe-0250-434a-85cf-03b10810c5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b797c71-5459-41dc-9095-63a63c56aa91}" ma:internalName="TaxCatchAllLabel" ma:readOnly="true" ma:showField="CatchAllDataLabel" ma:web="12a172fe-0250-434a-85cf-03b10810c5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1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6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9a868b2ee15488883f623ae5237ecae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McCormick Place</TermName>
          <TermId xmlns="http://schemas.microsoft.com/office/infopath/2007/PartnerControls">f42e8eaa-659e-42d3-85a5-a4ea6b6d2ed7</TermId>
        </TermInfo>
      </Terms>
    </h9a868b2ee15488883f623ae5237ecae>
    <k62f7d35b80b40fb8c27985e50b34fcd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k62f7d35b80b40fb8c27985e50b34fcd>
    <LikesCount xmlns="http://schemas.microsoft.com/sharepoint/v3" xsi:nil="true"/>
    <pfbfa50075a04958bd8757dc155d3e08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Chicago</TermName>
          <TermId xmlns="http://schemas.microsoft.com/office/infopath/2007/PartnerControls">b2ea4b94-6e68-4e03-872e-ca2dcc35a47e</TermId>
        </TermInfo>
      </Terms>
    </pfbfa50075a04958bd8757dc155d3e08>
    <Presentation_x0020_Date xmlns="12a172fe-0250-434a-85cf-03b10810c5e5">2015-05-06T00:00:00-05:00</Presentation_x0020_Date>
    <o72fbe6ee5ae4131af0832c08ec51202 xmlns="12a172fe-0250-434a-85cf-03b10810c5e5">
      <Terms xmlns="http://schemas.microsoft.com/office/infopath/2007/PartnerControls"/>
    </o72fbe6ee5ae4131af0832c08ec51202>
    <Event_x0020_Start_x0020_Date xmlns="12a172fe-0250-434a-85cf-03b10810c5e5">2015-05-04T07:00:00+00:00</Event_x0020_Start_x0020_Date>
    <MS_x0020_Content_x0020_Owner xmlns="12a172fe-0250-434a-85cf-03b10810c5e5">
      <UserInfo>
        <DisplayName/>
        <AccountId xsi:nil="true"/>
        <AccountType/>
      </UserInfo>
    </MS_x0020_Content_x0020_Owner>
    <MS_x0020_Speaker xmlns="12a172fe-0250-434a-85cf-03b10810c5e5">
      <UserInfo>
        <DisplayName/>
        <AccountId xsi:nil="true"/>
        <AccountType/>
      </UserInfo>
    </MS_x0020_Speaker>
    <External_x0020_Speaker xmlns="12a172fe-0250-434a-85cf-03b10810c5e5">Shehan Warusavithana; Sudesh Priyankara Withanage</External_x0020_Speaker>
    <Session_x0020_Code xmlns="12a172fe-0250-434a-85cf-03b10810c5e5">BRK2156</Session_x0020_Code>
    <le8386062bd54e24a95c83b32ccbdb34 xmlns="12a172fe-0250-434a-85cf-03b10810c5e5">
      <Terms xmlns="http://schemas.microsoft.com/office/infopath/2007/PartnerControls"/>
    </le8386062bd54e24a95c83b32ccbdb34>
    <j4d4d959795b4220a289a041ed046605 xmlns="12a172fe-0250-434a-85cf-03b10810c5e5">
      <Terms xmlns="http://schemas.microsoft.com/office/infopath/2007/PartnerControls"/>
    </j4d4d959795b4220a289a041ed046605>
    <Event_x0020_End_x0020_Date xmlns="12a172fe-0250-434a-85cf-03b10810c5e5">2015-05-08T07:00:00+00:00</Event_x0020_End_x0020_Date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 2015</TermName>
          <TermId xmlns="http://schemas.microsoft.com/office/infopath/2007/PartnerControls">9eb2896f-7457-4443-a47b-f60d2d30355c</TermId>
        </TermInfo>
      </Terms>
    </TaxKeywordTaxHTField>
    <TaxCatchAll xmlns="230e9df3-be65-4c73-a93b-d1236ebd677e">
      <Value>41</Value>
      <Value>44</Value>
      <Value>43</Value>
      <Value>42</Value>
    </TaxCatchAll>
    <eb9cf3a3af7b473faa5c9c98148a90a4 xmlns="12a172fe-0250-434a-85cf-03b10810c5e5">
      <Terms xmlns="http://schemas.microsoft.com/office/infopath/2007/PartnerControls"/>
    </eb9cf3a3af7b473faa5c9c98148a90a4>
  </documentManagement>
</p:properties>
</file>

<file path=customXml/item3.xml><?xml version="1.0" encoding="utf-8"?>
<athena xmlns="http://schemas.microsoft.com/edu/athena" version="0.1.3641.0">
  <media embedded="true" recordStart="0" recordEnd="98757" recordLength="98757" start="0" end="98757" audioFormat="{00001610-0000-0010-8000-00AA00389B71}" audioRate="44100" muted="false" volume="0.8" fadeIn="0" fadeOut="0" videoFormat="{34363248-0000-0010-8000-00AA00389B71}" videoRate="30" videoWidth="1920" videoHeight="1080"/>
</athena>
</file>

<file path=customXml/item4.xml><?xml version="1.0" encoding="utf-8"?>
<athena xmlns="http://schemas.microsoft.com/edu/athena" version="0.1.3641.0">
  <media embedded="true" recordStart="0" recordEnd="114156" recordLength="114156" start="0" end="114156" audioFormat="{00001610-0000-0010-8000-00AA00389B71}" audioRate="44100" muted="false" volume="0.8" fadeIn="0" fadeOut="0" videoFormat="{34363248-0000-0010-8000-00AA00389B71}" videoRate="10" videoWidth="1140" videoHeight="606" streamable="true"/>
</athena>
</file>

<file path=customXml/item5.xml><?xml version="1.0" encoding="utf-8"?>
<athena xmlns="http://schemas.microsoft.com/edu/athena" version="0.1.3641.0">
  <media embedded="true" recordStart="0" recordEnd="98757" recordLength="98757" start="0" end="98757" audioFormat="{00001610-0000-0010-8000-00AA00389B71}" audioRate="44100" muted="false" volume="0.8" fadeIn="0" fadeOut="0" videoFormat="{34363248-0000-0010-8000-00AA00389B71}" videoRate="30" videoWidth="1920" videoHeight="1080"/>
</athena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athena xmlns="http://schemas.microsoft.com/edu/athena" version="0.1.3641.0">
  <timings duration="98757"/>
</athena>
</file>

<file path=customXml/item8.xml><?xml version="1.0" encoding="utf-8"?>
<athena xmlns="http://schemas.microsoft.com/edu/athena" version="0.1.3641.0">
  <media embedded="true" recordStart="0" recordEnd="108539" recordLength="115658" start="0" end="108539" audioFormat="{00001610-0000-0010-8000-00AA00389B71}" audioRate="44100" muted="true" volume="0.8" fadeIn="0" fadeOut="0" videoFormat="{34363248-0000-0010-8000-00AA00389B71}" videoRate="10" videoWidth="1140" videoHeight="608" streamable="true"/>
</athena>
</file>

<file path=customXml/item9.xml><?xml version="1.0" encoding="utf-8"?>
<athena xmlns="http://schemas.microsoft.com/edu/athena" version="0.1.3641.0">
  <timings duration="114156"/>
</athena>
</file>

<file path=customXml/itemProps1.xml><?xml version="1.0" encoding="utf-8"?>
<ds:datastoreItem xmlns:ds="http://schemas.openxmlformats.org/officeDocument/2006/customXml" ds:itemID="{5D0DEFCE-63D4-4F88-8228-705C0AA705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2a172fe-0250-434a-85cf-03b10810c5e5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http://purl.org/dc/dcmitype/"/>
    <ds:schemaRef ds:uri="http://www.w3.org/XML/1998/namespace"/>
    <ds:schemaRef ds:uri="230e9df3-be65-4c73-a93b-d1236ebd677e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12a172fe-0250-434a-85cf-03b10810c5e5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B2C388CF-7099-4E9E-88FA-928DE2C806BC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C26A43BE-5F28-4353-9221-3ADF9F8E34E5}">
  <ds:schemaRefs>
    <ds:schemaRef ds:uri="http://schemas.microsoft.com/edu/athena"/>
  </ds:schemaRefs>
</ds:datastoreItem>
</file>

<file path=customXml/itemProps5.xml><?xml version="1.0" encoding="utf-8"?>
<ds:datastoreItem xmlns:ds="http://schemas.openxmlformats.org/officeDocument/2006/customXml" ds:itemID="{6F9611E8-4C2C-49A7-A2F0-E263B00E27E5}">
  <ds:schemaRefs>
    <ds:schemaRef ds:uri="http://schemas.microsoft.com/edu/athena"/>
  </ds:schemaRefs>
</ds:datastoreItem>
</file>

<file path=customXml/itemProps6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6DDC00F5-7746-42B6-B732-B66A93194C99}">
  <ds:schemaRefs>
    <ds:schemaRef ds:uri="http://schemas.microsoft.com/edu/athena"/>
  </ds:schemaRefs>
</ds:datastoreItem>
</file>

<file path=customXml/itemProps8.xml><?xml version="1.0" encoding="utf-8"?>
<ds:datastoreItem xmlns:ds="http://schemas.openxmlformats.org/officeDocument/2006/customXml" ds:itemID="{E98766E4-6B64-49C6-B899-04E6986A640F}">
  <ds:schemaRefs>
    <ds:schemaRef ds:uri="http://schemas.microsoft.com/edu/athena"/>
  </ds:schemaRefs>
</ds:datastoreItem>
</file>

<file path=customXml/itemProps9.xml><?xml version="1.0" encoding="utf-8"?>
<ds:datastoreItem xmlns:ds="http://schemas.openxmlformats.org/officeDocument/2006/customXml" ds:itemID="{89EF9A79-3E56-4859-8B4C-50ED742C6DA8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1031</TotalTime>
  <Words>2435</Words>
  <Application>Microsoft Office PowerPoint</Application>
  <PresentationFormat>Custom</PresentationFormat>
  <Paragraphs>370</Paragraphs>
  <Slides>45</Slides>
  <Notes>37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Consolas</vt:lpstr>
      <vt:lpstr>Segoe Pro Light</vt:lpstr>
      <vt:lpstr>Segoe Pro SemiLight</vt:lpstr>
      <vt:lpstr>Segoe UI</vt:lpstr>
      <vt:lpstr>Segoe UI Light</vt:lpstr>
      <vt:lpstr>Segoe UI Semibold</vt:lpstr>
      <vt:lpstr>Wingdings</vt:lpstr>
      <vt:lpstr>5-30610_Microsoft_Ignite_Keynote_Template</vt:lpstr>
      <vt:lpstr>1_5-30610_Microsoft_Ignite_Keynote_Template</vt:lpstr>
      <vt:lpstr>Office Theme</vt:lpstr>
      <vt:lpstr>PowerPoint Presentation</vt:lpstr>
      <vt:lpstr>Virtusa: Establishing SharePoint Hybrid for Social, Search and Personal Storage</vt:lpstr>
      <vt:lpstr>In this session we will discuss our experience of building a Social Enterprise using Sharepoint</vt:lpstr>
      <vt:lpstr>Social Enterprise</vt:lpstr>
      <vt:lpstr>Virtusa - Global information technology services company providing IT consulting, technology and outsourcing services</vt:lpstr>
      <vt:lpstr>Building a social enterprise is not a fad for us, it’s a business reality</vt:lpstr>
      <vt:lpstr>Millennials are taking over the workplace </vt:lpstr>
      <vt:lpstr>97% own a computer 94% own a cellphone 76% use instant messaging 15% of IM users are logged on 24 hours a day/7 days a week 34% use websites as their primary source of news 28% author a blog and 44% read blogs 75% of college students have a Facebook account 60% own some type of portable music and/or video device such as an iPod</vt:lpstr>
      <vt:lpstr>…and different</vt:lpstr>
      <vt:lpstr>We find that we deliver unparalleled Innovation, Agility and Productivity when we have engaged customers collaborating with engaged employees</vt:lpstr>
      <vt:lpstr>Our strategy</vt:lpstr>
      <vt:lpstr>V+ Our Social Business Platform</vt:lpstr>
      <vt:lpstr>1. Millennial User Experience</vt:lpstr>
      <vt:lpstr>PowerPoint Presentation</vt:lpstr>
      <vt:lpstr>PowerPoint Presentation</vt:lpstr>
      <vt:lpstr>PowerPoint Presentation</vt:lpstr>
      <vt:lpstr>2. Social Enable Core Processes</vt:lpstr>
      <vt:lpstr>3. Gamify Outcomes</vt:lpstr>
      <vt:lpstr>Outcomes</vt:lpstr>
      <vt:lpstr>V+ adoption grew from 0 to 10000+ users in less than 3 years </vt:lpstr>
      <vt:lpstr>We are proud of the accolades we are getting for the innovative use of technology for Millennial Employee engagement at Virtusa</vt:lpstr>
      <vt:lpstr>How we did it</vt:lpstr>
      <vt:lpstr>We started our journey 3 years ago</vt:lpstr>
      <vt:lpstr>We adopted a hybrid strategy</vt:lpstr>
      <vt:lpstr>Current Workload Distribution</vt:lpstr>
      <vt:lpstr>How we decided which work loads to migrate online</vt:lpstr>
      <vt:lpstr>Roadmap Workload Distribution</vt:lpstr>
      <vt:lpstr>What is SharePoint Hybrid</vt:lpstr>
      <vt:lpstr>Setting up Hybrid Search</vt:lpstr>
      <vt:lpstr>Hybrid topologies</vt:lpstr>
      <vt:lpstr>One way outbound</vt:lpstr>
      <vt:lpstr>One way inbound</vt:lpstr>
      <vt:lpstr>Two way</vt:lpstr>
      <vt:lpstr>PowerPoint Presentation</vt:lpstr>
      <vt:lpstr>1. Hybrid topology configuration</vt:lpstr>
      <vt:lpstr>2. Reverse Proxy configuration</vt:lpstr>
      <vt:lpstr>3. Identity Management</vt:lpstr>
      <vt:lpstr>4. Hybrid Search Configuration</vt:lpstr>
      <vt:lpstr>Hybrid Search – On Premise and Online</vt:lpstr>
      <vt:lpstr>Searching from the OnPremise Search Center</vt:lpstr>
      <vt:lpstr>Searching from the Online Search Center</vt:lpstr>
      <vt:lpstr>In conclusion, we have built a Social Business Platform using Sharepoint and Office365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Virtusa: Establishing SharePoint Hybrid for Social, Search and Personal Storage</dc:title>
  <dc:subject>Microsoft Ignite 2015</dc:subject>
  <dc:creator>Sudesh Priyankara Withanage</dc:creator>
  <cp:keywords>Microsoft Ignite 2015</cp:keywords>
  <dc:description>Template: Mitchell Derrey, Silver Fox Productions
Formatting: 
Audience Type: Internal/External</dc:description>
  <cp:lastModifiedBy>Brittany Hart</cp:lastModifiedBy>
  <cp:revision>55</cp:revision>
  <dcterms:created xsi:type="dcterms:W3CDTF">2015-04-23T14:20:35Z</dcterms:created>
  <dcterms:modified xsi:type="dcterms:W3CDTF">2015-05-06T17:08:45Z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0x01010046EBBE4F454C2C47A5E89CD935B1FC7800E83BCD34BAE21044A0567CF64FDFDE54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44;#McCormick Place|f42e8eaa-659e-42d3-85a5-a4ea6b6d2ed7</vt:lpwstr>
  </property>
  <property fmtid="{D5CDD505-2E9C-101B-9397-08002B2CF9AE}" pid="7" name="Track">
    <vt:lpwstr/>
  </property>
  <property fmtid="{D5CDD505-2E9C-101B-9397-08002B2CF9AE}" pid="8" name="Event Location">
    <vt:lpwstr>43;#Chicago|b2ea4b94-6e68-4e03-872e-ca2dcc35a47e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41;#Microsoft Ignite 2015|9eb2896f-7457-4443-a47b-f60d2d30355c</vt:lpwstr>
  </property>
  <property fmtid="{D5CDD505-2E9C-101B-9397-08002B2CF9AE}" pid="12" name="Audience1">
    <vt:lpwstr/>
  </property>
  <property fmtid="{D5CDD505-2E9C-101B-9397-08002B2CF9AE}" pid="13" name="Event Name">
    <vt:lpwstr>42;#Microsoft Ignite|9323c522-fe4b-4922-816b-10a1920d7afb</vt:lpwstr>
  </property>
</Properties>
</file>