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44"/>
  </p:notesMasterIdLst>
  <p:handoutMasterIdLst>
    <p:handoutMasterId r:id="rId45"/>
  </p:handoutMasterIdLst>
  <p:sldIdLst>
    <p:sldId id="1368" r:id="rId5"/>
    <p:sldId id="1510" r:id="rId6"/>
    <p:sldId id="1462" r:id="rId7"/>
    <p:sldId id="1494" r:id="rId8"/>
    <p:sldId id="1485" r:id="rId9"/>
    <p:sldId id="1483" r:id="rId10"/>
    <p:sldId id="1464" r:id="rId11"/>
    <p:sldId id="1500" r:id="rId12"/>
    <p:sldId id="1486" r:id="rId13"/>
    <p:sldId id="1487" r:id="rId14"/>
    <p:sldId id="1488" r:id="rId15"/>
    <p:sldId id="1495" r:id="rId16"/>
    <p:sldId id="1466" r:id="rId17"/>
    <p:sldId id="1496" r:id="rId18"/>
    <p:sldId id="1467" r:id="rId19"/>
    <p:sldId id="1501" r:id="rId20"/>
    <p:sldId id="1468" r:id="rId21"/>
    <p:sldId id="1469" r:id="rId22"/>
    <p:sldId id="1470" r:id="rId23"/>
    <p:sldId id="1471" r:id="rId24"/>
    <p:sldId id="1472" r:id="rId25"/>
    <p:sldId id="1473" r:id="rId26"/>
    <p:sldId id="1474" r:id="rId27"/>
    <p:sldId id="1479" r:id="rId28"/>
    <p:sldId id="1480" r:id="rId29"/>
    <p:sldId id="1497" r:id="rId30"/>
    <p:sldId id="1475" r:id="rId31"/>
    <p:sldId id="1476" r:id="rId32"/>
    <p:sldId id="1477" r:id="rId33"/>
    <p:sldId id="1478" r:id="rId34"/>
    <p:sldId id="1506" r:id="rId35"/>
    <p:sldId id="1502" r:id="rId36"/>
    <p:sldId id="1503" r:id="rId37"/>
    <p:sldId id="1508" r:id="rId38"/>
    <p:sldId id="1490" r:id="rId39"/>
    <p:sldId id="1509" r:id="rId40"/>
    <p:sldId id="1482" r:id="rId41"/>
    <p:sldId id="1511" r:id="rId42"/>
    <p:sldId id="1326"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10"/>
            <p14:sldId id="1462"/>
            <p14:sldId id="1494"/>
            <p14:sldId id="1485"/>
            <p14:sldId id="1483"/>
            <p14:sldId id="1464"/>
            <p14:sldId id="1500"/>
            <p14:sldId id="1486"/>
            <p14:sldId id="1487"/>
            <p14:sldId id="1488"/>
            <p14:sldId id="1495"/>
            <p14:sldId id="1466"/>
            <p14:sldId id="1496"/>
            <p14:sldId id="1467"/>
            <p14:sldId id="1501"/>
            <p14:sldId id="1468"/>
            <p14:sldId id="1469"/>
            <p14:sldId id="1470"/>
            <p14:sldId id="1471"/>
            <p14:sldId id="1472"/>
            <p14:sldId id="1473"/>
            <p14:sldId id="1474"/>
            <p14:sldId id="1479"/>
            <p14:sldId id="1480"/>
            <p14:sldId id="1497"/>
            <p14:sldId id="1475"/>
            <p14:sldId id="1476"/>
            <p14:sldId id="1477"/>
            <p14:sldId id="1478"/>
            <p14:sldId id="1506"/>
            <p14:sldId id="1502"/>
            <p14:sldId id="1503"/>
            <p14:sldId id="1508"/>
            <p14:sldId id="1490"/>
            <p14:sldId id="1509"/>
            <p14:sldId id="1482"/>
            <p14:sldId id="1511"/>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96433" autoAdjust="0"/>
  </p:normalViewPr>
  <p:slideViewPr>
    <p:cSldViewPr>
      <p:cViewPr varScale="1">
        <p:scale>
          <a:sx n="116" d="100"/>
          <a:sy n="116" d="100"/>
        </p:scale>
        <p:origin x="84" y="10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5:26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5:26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718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64986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884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7961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7179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149EC-3B52-4A55-8A45-2D7C85B23C5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4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149EC-3B52-4A55-8A45-2D7C85B23C5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66410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6444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50689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167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5/5/2015</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309209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29397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18874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8572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05225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7299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22667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121227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62707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5/5/2015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187951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5/5/2015 5:26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1255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7704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5/5/2015 5:26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810838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201E-DF3A-4906-92CE-6CFA3099AAA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2936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5/5/2015 5:26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67854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4382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694553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5/5/2015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201E-DF3A-4906-92CE-6CFA3099AAA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1124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412E-C76A-4E87-B850-6949A8DE5271}"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9781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5CEF9-4CD6-4E31-87D3-269EC2162C5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6488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4516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3EBEA-398D-482E-801F-A6794F8593F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7961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201E-DF3A-4906-92CE-6CFA3099AAA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55959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41233" y="6576907"/>
            <a:ext cx="1024004" cy="216290"/>
          </a:xfrm>
          <a:prstGeom prst="rect">
            <a:avLst/>
          </a:prstGeom>
        </p:spPr>
      </p:pic>
    </p:spTree>
    <p:extLst>
      <p:ext uri="{BB962C8B-B14F-4D97-AF65-F5344CB8AC3E}">
        <p14:creationId xmlns:p14="http://schemas.microsoft.com/office/powerpoint/2010/main" val="133484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eeringdb.com/view.php?asn=8075"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microsoft.com/peerin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peeringdb.com/view.php?asn=807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aka.ms/tun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43.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3.emf"/><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5.emf"/><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6.emf"/><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aka.ms/expressrouteoffice365"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aka.ms/ert" TargetMode="External"/><Relationship Id="rId5" Type="http://schemas.openxmlformats.org/officeDocument/2006/relationships/hyperlink" Target="http://azure.microsoft.com/en-us/documentation/articles/expressroute-prerequisites/" TargetMode="External"/><Relationship Id="rId4" Type="http://schemas.openxmlformats.org/officeDocument/2006/relationships/hyperlink" Target="https://msdn.microsoft.com/en-us/library/azure/dn957919.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49.png"/><Relationship Id="rId4" Type="http://schemas.openxmlformats.org/officeDocument/2006/relationships/hyperlink" Target="http://myignite.microsoft.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5791199" cy="5484811"/>
          </a:xfrm>
        </p:spPr>
        <p:txBody>
          <a:bodyPr>
            <a:normAutofit/>
          </a:bodyPr>
          <a:lstStyle/>
          <a:p>
            <a:pPr marL="0" indent="0">
              <a:buNone/>
            </a:pPr>
            <a:r>
              <a:rPr lang="en-US" sz="3199" dirty="0"/>
              <a:t>Microsoft has more than 50 connection points to the Internet in 23 countries with peering agreements with over 1,500 </a:t>
            </a:r>
            <a:r>
              <a:rPr lang="en-US" sz="3199" dirty="0" smtClean="0"/>
              <a:t>ISPs</a:t>
            </a:r>
          </a:p>
          <a:p>
            <a:pPr marL="0" indent="0">
              <a:buNone/>
            </a:pPr>
            <a:endParaRPr lang="en-US" sz="3199" dirty="0"/>
          </a:p>
          <a:p>
            <a:pPr marL="0" indent="0">
              <a:buNone/>
            </a:pPr>
            <a:r>
              <a:rPr lang="en-US" sz="3199" dirty="0"/>
              <a:t>Peering points are listed at: </a:t>
            </a:r>
            <a:r>
              <a:rPr lang="en-US" sz="1800" b="1" dirty="0">
                <a:hlinkClick r:id="rId3"/>
              </a:rPr>
              <a:t>http://</a:t>
            </a:r>
            <a:r>
              <a:rPr lang="en-US" sz="1800" b="1" dirty="0" smtClean="0">
                <a:hlinkClick r:id="rId3"/>
              </a:rPr>
              <a:t>www.peeringdb.com/view.php?asn=8075</a:t>
            </a:r>
            <a:endParaRPr lang="en-US" sz="1800" b="1" dirty="0" smtClean="0"/>
          </a:p>
          <a:p>
            <a:pPr marL="0" indent="0">
              <a:buNone/>
            </a:pPr>
            <a:endParaRPr lang="en-US" sz="3199" dirty="0"/>
          </a:p>
          <a:p>
            <a:pPr marL="0" indent="0">
              <a:buNone/>
            </a:pPr>
            <a:r>
              <a:rPr lang="en-US" sz="3199" dirty="0"/>
              <a:t>ISPs and Network Operators are invited to peer for routing</a:t>
            </a:r>
            <a:br>
              <a:rPr lang="en-US" sz="3199" dirty="0"/>
            </a:br>
            <a:r>
              <a:rPr lang="en-US" sz="1800" b="1" dirty="0">
                <a:hlinkClick r:id="rId4"/>
              </a:rPr>
              <a:t>http://</a:t>
            </a:r>
            <a:r>
              <a:rPr lang="en-US" sz="1800" b="1" dirty="0" smtClean="0">
                <a:hlinkClick r:id="rId4"/>
              </a:rPr>
              <a:t>microsoft.com/peering</a:t>
            </a:r>
            <a:endParaRPr lang="en-US" sz="1800" b="1" dirty="0" smtClean="0"/>
          </a:p>
          <a:p>
            <a:pPr marL="0" indent="0">
              <a:buNone/>
            </a:pPr>
            <a:endParaRPr lang="en-US" sz="1800" b="1" dirty="0"/>
          </a:p>
        </p:txBody>
      </p:sp>
      <p:sp>
        <p:nvSpPr>
          <p:cNvPr id="3" name="Title 2"/>
          <p:cNvSpPr>
            <a:spLocks noGrp="1"/>
          </p:cNvSpPr>
          <p:nvPr>
            <p:ph type="title"/>
          </p:nvPr>
        </p:nvSpPr>
        <p:spPr/>
        <p:txBody>
          <a:bodyPr/>
          <a:lstStyle/>
          <a:p>
            <a:r>
              <a:rPr lang="en-US" dirty="0" smtClean="0"/>
              <a:t>Internet Network Peering</a:t>
            </a:r>
            <a:endParaRPr lang="en-US" dirty="0"/>
          </a:p>
        </p:txBody>
      </p:sp>
      <p:pic>
        <p:nvPicPr>
          <p:cNvPr id="2" name="Picture 1"/>
          <p:cNvPicPr>
            <a:picLocks noChangeAspect="1"/>
          </p:cNvPicPr>
          <p:nvPr/>
        </p:nvPicPr>
        <p:blipFill rotWithShape="1">
          <a:blip r:embed="rId5"/>
          <a:srcRect r="33761" b="27172"/>
          <a:stretch/>
        </p:blipFill>
        <p:spPr>
          <a:xfrm>
            <a:off x="6375476" y="1213173"/>
            <a:ext cx="5790378" cy="3425916"/>
          </a:xfrm>
          <a:prstGeom prst="roundRect">
            <a:avLst>
              <a:gd name="adj" fmla="val 0"/>
            </a:avLst>
          </a:prstGeom>
          <a:solidFill>
            <a:srgbClr val="FFFFFF">
              <a:shade val="85000"/>
            </a:srgbClr>
          </a:solidFill>
          <a:ln w="38100">
            <a:solidFill>
              <a:schemeClr val="tx1"/>
            </a:solidFill>
          </a:ln>
          <a:effectLst/>
        </p:spPr>
      </p:pic>
      <p:pic>
        <p:nvPicPr>
          <p:cNvPr id="5" name="Picture 4"/>
          <p:cNvPicPr>
            <a:picLocks noChangeAspect="1"/>
          </p:cNvPicPr>
          <p:nvPr/>
        </p:nvPicPr>
        <p:blipFill rotWithShape="1">
          <a:blip r:embed="rId6"/>
          <a:srcRect l="1" r="62568" b="39076"/>
          <a:stretch/>
        </p:blipFill>
        <p:spPr>
          <a:xfrm>
            <a:off x="6259945" y="1163129"/>
            <a:ext cx="5977239" cy="5229323"/>
          </a:xfrm>
          <a:prstGeom prst="rect">
            <a:avLst/>
          </a:prstGeom>
        </p:spPr>
      </p:pic>
    </p:spTree>
    <p:extLst>
      <p:ext uri="{BB962C8B-B14F-4D97-AF65-F5344CB8AC3E}">
        <p14:creationId xmlns:p14="http://schemas.microsoft.com/office/powerpoint/2010/main" val="34588800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Network peering locations</a:t>
            </a:r>
            <a:endParaRPr lang="en-US" dirty="0"/>
          </a:p>
        </p:txBody>
      </p:sp>
      <p:sp>
        <p:nvSpPr>
          <p:cNvPr id="4" name="Slide Number Placeholder 3"/>
          <p:cNvSpPr>
            <a:spLocks noGrp="1"/>
          </p:cNvSpPr>
          <p:nvPr>
            <p:ph type="sldNum" sz="quarter" idx="4294967295"/>
          </p:nvPr>
        </p:nvSpPr>
        <p:spPr>
          <a:xfrm>
            <a:off x="0" y="6524625"/>
            <a:ext cx="569913" cy="223838"/>
          </a:xfrm>
          <a:prstGeom prst="rect">
            <a:avLst/>
          </a:prstGeom>
        </p:spPr>
        <p:txBody>
          <a:bodyPr/>
          <a:lstStyle/>
          <a:p>
            <a:pPr defTabSz="932022"/>
            <a:fld id="{727B4C2D-45E2-4621-8491-2995EB46A674}" type="slidenum">
              <a:rPr lang="en-US">
                <a:gradFill>
                  <a:gsLst>
                    <a:gs pos="100000">
                      <a:srgbClr val="797A7D"/>
                    </a:gs>
                    <a:gs pos="0">
                      <a:srgbClr val="797A7D"/>
                    </a:gs>
                  </a:gsLst>
                  <a:lin ang="5400000" scaled="0"/>
                </a:gradFill>
              </a:rPr>
              <a:pPr defTabSz="932022"/>
              <a:t>11</a:t>
            </a:fld>
            <a:endParaRPr lang="en-US" dirty="0">
              <a:gradFill>
                <a:gsLst>
                  <a:gs pos="100000">
                    <a:srgbClr val="797A7D"/>
                  </a:gs>
                  <a:gs pos="0">
                    <a:srgbClr val="797A7D"/>
                  </a:gs>
                </a:gsLst>
                <a:lin ang="5400000" scaled="0"/>
              </a:gradFill>
            </a:endParaRPr>
          </a:p>
        </p:txBody>
      </p:sp>
      <p:sp>
        <p:nvSpPr>
          <p:cNvPr id="8" name="TextBox 7"/>
          <p:cNvSpPr txBox="1"/>
          <p:nvPr/>
        </p:nvSpPr>
        <p:spPr>
          <a:xfrm>
            <a:off x="8366786" y="3326795"/>
            <a:ext cx="3641009" cy="3305072"/>
          </a:xfrm>
          <a:prstGeom prst="rect">
            <a:avLst/>
          </a:prstGeom>
          <a:noFill/>
        </p:spPr>
        <p:txBody>
          <a:bodyPr wrap="square" lIns="0" tIns="0" rIns="0" bIns="0" rtlCol="0" anchor="t" anchorCtr="0">
            <a:spAutoFit/>
          </a:bodyPr>
          <a:lstStyle/>
          <a:p>
            <a:pPr defTabSz="932060">
              <a:lnSpc>
                <a:spcPct val="90000"/>
              </a:lnSpc>
            </a:pPr>
            <a:r>
              <a:rPr lang="en-US" sz="1836" spc="-71" dirty="0">
                <a:latin typeface="Segoe UI Light" panose="020B0502040204020203" pitchFamily="34" charset="0"/>
                <a:cs typeface="Segoe UI Light" panose="020B0502040204020203" pitchFamily="34" charset="0"/>
              </a:rPr>
              <a:t>Site data is published at </a:t>
            </a:r>
            <a:r>
              <a:rPr lang="en-US" sz="1836" spc="-71" dirty="0">
                <a:latin typeface="Segoe UI Light" panose="020B0502040204020203" pitchFamily="34" charset="0"/>
                <a:cs typeface="Segoe UI Light" panose="020B0502040204020203" pitchFamily="34" charset="0"/>
                <a:hlinkClick r:id="rId2"/>
              </a:rPr>
              <a:t>http://www.peeringdb.com/view.php?asn=8075</a:t>
            </a:r>
            <a:r>
              <a:rPr lang="en-US" sz="1836" spc="-71" dirty="0">
                <a:latin typeface="Segoe UI Light" panose="020B0502040204020203" pitchFamily="34" charset="0"/>
                <a:cs typeface="Segoe UI Light" panose="020B0502040204020203" pitchFamily="34" charset="0"/>
              </a:rPr>
              <a:t> </a:t>
            </a:r>
            <a:endParaRPr lang="en-US" sz="1836" spc="-71" dirty="0" smtClean="0">
              <a:latin typeface="Segoe UI Light" panose="020B0502040204020203" pitchFamily="34" charset="0"/>
              <a:cs typeface="Segoe UI Light" panose="020B0502040204020203" pitchFamily="34" charset="0"/>
            </a:endParaRPr>
          </a:p>
          <a:p>
            <a:pPr defTabSz="932060">
              <a:lnSpc>
                <a:spcPct val="90000"/>
              </a:lnSpc>
            </a:pPr>
            <a:endParaRPr lang="en-US" sz="1836" spc="-71" dirty="0">
              <a:latin typeface="Segoe UI Light" panose="020B0502040204020203" pitchFamily="34" charset="0"/>
              <a:cs typeface="Segoe UI Light" panose="020B0502040204020203" pitchFamily="34" charset="0"/>
            </a:endParaRPr>
          </a:p>
          <a:p>
            <a:pPr defTabSz="932060">
              <a:lnSpc>
                <a:spcPct val="90000"/>
              </a:lnSpc>
            </a:pPr>
            <a:r>
              <a:rPr lang="en-US" sz="1836" spc="-71" dirty="0">
                <a:latin typeface="Segoe UI Light" panose="020B0502040204020203" pitchFamily="34" charset="0"/>
                <a:cs typeface="Segoe UI Light" panose="020B0502040204020203" pitchFamily="34" charset="0"/>
              </a:rPr>
              <a:t>Some cities have multiple peering </a:t>
            </a:r>
            <a:r>
              <a:rPr lang="en-US" sz="1836" spc="-71" dirty="0" smtClean="0">
                <a:latin typeface="Segoe UI Light" panose="020B0502040204020203" pitchFamily="34" charset="0"/>
                <a:cs typeface="Segoe UI Light" panose="020B0502040204020203" pitchFamily="34" charset="0"/>
              </a:rPr>
              <a:t>points</a:t>
            </a:r>
          </a:p>
          <a:p>
            <a:pPr defTabSz="932060">
              <a:lnSpc>
                <a:spcPct val="90000"/>
              </a:lnSpc>
            </a:pPr>
            <a:endParaRPr lang="en-US" sz="1836" spc="-71" dirty="0">
              <a:latin typeface="Segoe UI Light" panose="020B0502040204020203" pitchFamily="34" charset="0"/>
              <a:cs typeface="Segoe UI Light" panose="020B0502040204020203" pitchFamily="34" charset="0"/>
            </a:endParaRPr>
          </a:p>
          <a:p>
            <a:pPr defTabSz="932060">
              <a:lnSpc>
                <a:spcPct val="90000"/>
              </a:lnSpc>
            </a:pPr>
            <a:r>
              <a:rPr lang="en-US" sz="1836" spc="-71" dirty="0">
                <a:latin typeface="Segoe UI Light" panose="020B0502040204020203" pitchFamily="34" charset="0"/>
                <a:cs typeface="Segoe UI Light" panose="020B0502040204020203" pitchFamily="34" charset="0"/>
              </a:rPr>
              <a:t>Peering locations may be on-net or </a:t>
            </a:r>
            <a:r>
              <a:rPr lang="en-US" sz="1836" spc="-71" dirty="0" smtClean="0">
                <a:latin typeface="Segoe UI Light" panose="020B0502040204020203" pitchFamily="34" charset="0"/>
                <a:cs typeface="Segoe UI Light" panose="020B0502040204020203" pitchFamily="34" charset="0"/>
              </a:rPr>
              <a:t>off-net</a:t>
            </a:r>
          </a:p>
          <a:p>
            <a:pPr defTabSz="932060">
              <a:lnSpc>
                <a:spcPct val="90000"/>
              </a:lnSpc>
            </a:pPr>
            <a:endParaRPr lang="en-US" sz="1836" spc="-71" dirty="0">
              <a:latin typeface="Segoe UI Light" panose="020B0502040204020203" pitchFamily="34" charset="0"/>
              <a:cs typeface="Segoe UI Light" panose="020B0502040204020203" pitchFamily="34" charset="0"/>
            </a:endParaRPr>
          </a:p>
          <a:p>
            <a:pPr defTabSz="932060">
              <a:lnSpc>
                <a:spcPct val="90000"/>
              </a:lnSpc>
            </a:pPr>
            <a:r>
              <a:rPr lang="en-US" sz="1836" spc="-71" dirty="0">
                <a:latin typeface="Segoe UI Light" panose="020B0502040204020203" pitchFamily="34" charset="0"/>
                <a:cs typeface="Segoe UI Light" panose="020B0502040204020203" pitchFamily="34" charset="0"/>
              </a:rPr>
              <a:t>Peering may involve physical connection and/or routing </a:t>
            </a:r>
            <a:r>
              <a:rPr lang="en-US" sz="1836" spc="-71" dirty="0" smtClean="0">
                <a:latin typeface="Segoe UI Light" panose="020B0502040204020203" pitchFamily="34" charset="0"/>
                <a:cs typeface="Segoe UI Light" panose="020B0502040204020203" pitchFamily="34" charset="0"/>
              </a:rPr>
              <a:t>advertisements</a:t>
            </a:r>
          </a:p>
          <a:p>
            <a:pPr defTabSz="932060">
              <a:lnSpc>
                <a:spcPct val="90000"/>
              </a:lnSpc>
            </a:pPr>
            <a:endParaRPr lang="en-US" sz="1836" spc="-71" dirty="0">
              <a:latin typeface="Segoe UI Light" panose="020B0502040204020203" pitchFamily="34" charset="0"/>
              <a:cs typeface="Segoe UI Light" panose="020B0502040204020203" pitchFamily="34" charset="0"/>
            </a:endParaRPr>
          </a:p>
          <a:p>
            <a:pPr defTabSz="932060">
              <a:lnSpc>
                <a:spcPct val="90000"/>
              </a:lnSpc>
            </a:pPr>
            <a:r>
              <a:rPr lang="en-US" sz="1836" spc="-71" dirty="0">
                <a:latin typeface="Segoe UI Light" panose="020B0502040204020203" pitchFamily="34" charset="0"/>
                <a:cs typeface="Segoe UI Light" panose="020B0502040204020203" pitchFamily="34" charset="0"/>
              </a:rPr>
              <a:t>Data as of July 2014 is subject to </a:t>
            </a:r>
            <a:r>
              <a:rPr lang="en-US" sz="1836" spc="-71" dirty="0" smtClean="0">
                <a:latin typeface="Segoe UI Light" panose="020B0502040204020203" pitchFamily="34" charset="0"/>
                <a:cs typeface="Segoe UI Light" panose="020B0502040204020203" pitchFamily="34" charset="0"/>
              </a:rPr>
              <a:t>change</a:t>
            </a:r>
            <a:endParaRPr lang="en-US" sz="1836" spc="-71" dirty="0">
              <a:latin typeface="Segoe UI Light" panose="020B0502040204020203" pitchFamily="34" charset="0"/>
              <a:cs typeface="Segoe UI Light" panose="020B0502040204020203"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619159815"/>
              </p:ext>
            </p:extLst>
          </p:nvPr>
        </p:nvGraphicFramePr>
        <p:xfrm>
          <a:off x="428681" y="1135302"/>
          <a:ext cx="3656564" cy="5562360"/>
        </p:xfrm>
        <a:graphic>
          <a:graphicData uri="http://schemas.openxmlformats.org/drawingml/2006/table">
            <a:tbl>
              <a:tblPr bandRow="1"/>
              <a:tblGrid>
                <a:gridCol w="1828282"/>
                <a:gridCol w="1828282"/>
              </a:tblGrid>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Brisbane</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Australia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Melbourne</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Australia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Perth</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Australia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Sydney</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Australia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Vienna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Austria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Luxembourg</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smtClean="0">
                          <a:effectLst/>
                        </a:rPr>
                        <a:t>Luxembourg</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Sao Paulo</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Brazil</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Montreal</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Canada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Toronto</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Canada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Prague</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Czechoslovakia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Paris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France</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Frankfurt</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Germany</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Hong Kong</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Hong Kong</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Dublin</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Ireland</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Milan</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Italy</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Turin</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Italy</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Tokyo</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Japan</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Seoul</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Korea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23646738"/>
              </p:ext>
            </p:extLst>
          </p:nvPr>
        </p:nvGraphicFramePr>
        <p:xfrm>
          <a:off x="4389956" y="1135302"/>
          <a:ext cx="3656564" cy="5562360"/>
        </p:xfrm>
        <a:graphic>
          <a:graphicData uri="http://schemas.openxmlformats.org/drawingml/2006/table">
            <a:tbl>
              <a:tblPr bandRow="1"/>
              <a:tblGrid>
                <a:gridCol w="1828282"/>
                <a:gridCol w="1828282"/>
              </a:tblGrid>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Kuala Lumpur</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Malaysia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Amsterdam</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Netherlands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Auckland</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New Zealand</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Wellington</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New Zealand</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Moscow</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Russia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Singapore</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Singapore</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Stockholm</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Sweden</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Zurich</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Switzerland</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Taipei</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Taiwan</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London</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UK</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Ashburn</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USA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Atlanta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Boston</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Chicago</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Dallas</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Denver</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Honolulu</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Las Vegas</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USA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80754445"/>
              </p:ext>
            </p:extLst>
          </p:nvPr>
        </p:nvGraphicFramePr>
        <p:xfrm>
          <a:off x="8351232" y="1135301"/>
          <a:ext cx="3656564" cy="1854120"/>
        </p:xfrm>
        <a:graphic>
          <a:graphicData uri="http://schemas.openxmlformats.org/drawingml/2006/table">
            <a:tbl>
              <a:tblPr bandRow="1"/>
              <a:tblGrid>
                <a:gridCol w="1828282"/>
                <a:gridCol w="1828282"/>
              </a:tblGrid>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Los Angeles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Miami</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New York</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Palo Alto</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USA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San Jose</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a:effectLst/>
                        </a:rPr>
                        <a:t>USA</a:t>
                      </a:r>
                      <a:endParaRPr lang="en-US" sz="14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hade val="60000"/>
                      </a:srgbClr>
                    </a:solidFill>
                  </a:tcPr>
                </a:tc>
              </a:tr>
              <a:tr h="309020">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Seattle</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c>
                  <a:txBody>
                    <a:bodyPr/>
                    <a:lstStyle>
                      <a:lvl1pPr marL="0" algn="l" defTabSz="932667" rtl="0" eaLnBrk="1" latinLnBrk="0" hangingPunct="1">
                        <a:defRPr sz="1800" kern="1200">
                          <a:solidFill>
                            <a:schemeClr val="lt1"/>
                          </a:solidFill>
                          <a:latin typeface="Segoe UI Light"/>
                        </a:defRPr>
                      </a:lvl1pPr>
                      <a:lvl2pPr marL="466334" algn="l" defTabSz="932667" rtl="0" eaLnBrk="1" latinLnBrk="0" hangingPunct="1">
                        <a:defRPr sz="1800" kern="1200">
                          <a:solidFill>
                            <a:schemeClr val="lt1"/>
                          </a:solidFill>
                          <a:latin typeface="Segoe UI Light"/>
                        </a:defRPr>
                      </a:lvl2pPr>
                      <a:lvl3pPr marL="932667" algn="l" defTabSz="932667" rtl="0" eaLnBrk="1" latinLnBrk="0" hangingPunct="1">
                        <a:defRPr sz="1800" kern="1200">
                          <a:solidFill>
                            <a:schemeClr val="lt1"/>
                          </a:solidFill>
                          <a:latin typeface="Segoe UI Light"/>
                        </a:defRPr>
                      </a:lvl3pPr>
                      <a:lvl4pPr marL="1399001" algn="l" defTabSz="932667" rtl="0" eaLnBrk="1" latinLnBrk="0" hangingPunct="1">
                        <a:defRPr sz="1800" kern="1200">
                          <a:solidFill>
                            <a:schemeClr val="lt1"/>
                          </a:solidFill>
                          <a:latin typeface="Segoe UI Light"/>
                        </a:defRPr>
                      </a:lvl4pPr>
                      <a:lvl5pPr marL="1865334" algn="l" defTabSz="932667" rtl="0" eaLnBrk="1" latinLnBrk="0" hangingPunct="1">
                        <a:defRPr sz="1800" kern="1200">
                          <a:solidFill>
                            <a:schemeClr val="lt1"/>
                          </a:solidFill>
                          <a:latin typeface="Segoe UI Light"/>
                        </a:defRPr>
                      </a:lvl5pPr>
                      <a:lvl6pPr marL="2331670" algn="l" defTabSz="932667" rtl="0" eaLnBrk="1" latinLnBrk="0" hangingPunct="1">
                        <a:defRPr sz="1800" kern="1200">
                          <a:solidFill>
                            <a:schemeClr val="lt1"/>
                          </a:solidFill>
                          <a:latin typeface="Segoe UI Light"/>
                        </a:defRPr>
                      </a:lvl6pPr>
                      <a:lvl7pPr marL="2798002" algn="l" defTabSz="932667" rtl="0" eaLnBrk="1" latinLnBrk="0" hangingPunct="1">
                        <a:defRPr sz="1800" kern="1200">
                          <a:solidFill>
                            <a:schemeClr val="lt1"/>
                          </a:solidFill>
                          <a:latin typeface="Segoe UI Light"/>
                        </a:defRPr>
                      </a:lvl7pPr>
                      <a:lvl8pPr marL="3264336" algn="l" defTabSz="932667" rtl="0" eaLnBrk="1" latinLnBrk="0" hangingPunct="1">
                        <a:defRPr sz="1800" kern="1200">
                          <a:solidFill>
                            <a:schemeClr val="lt1"/>
                          </a:solidFill>
                          <a:latin typeface="Segoe UI Light"/>
                        </a:defRPr>
                      </a:lvl8pPr>
                      <a:lvl9pPr marL="3730670" algn="l" defTabSz="932667" rtl="0" eaLnBrk="1" latinLnBrk="0" hangingPunct="1">
                        <a:defRPr sz="1800" kern="1200">
                          <a:solidFill>
                            <a:schemeClr val="lt1"/>
                          </a:solidFill>
                          <a:latin typeface="Segoe UI Light"/>
                        </a:defRPr>
                      </a:lvl9pPr>
                    </a:lstStyle>
                    <a:p>
                      <a:pPr marL="0" marR="0">
                        <a:spcBef>
                          <a:spcPts val="0"/>
                        </a:spcBef>
                        <a:spcAft>
                          <a:spcPts val="0"/>
                        </a:spcAft>
                      </a:pPr>
                      <a:r>
                        <a:rPr lang="en-US" sz="1400" dirty="0">
                          <a:effectLst/>
                        </a:rPr>
                        <a:t>USA</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14" marR="91414" marT="45706" marB="45706">
                    <a:lnL>
                      <a:noFill/>
                    </a:lnL>
                    <a:lnR>
                      <a:noFill/>
                    </a:lnR>
                    <a:lnT>
                      <a:noFill/>
                    </a:lnT>
                    <a:lnB>
                      <a:noFill/>
                    </a:lnB>
                    <a:lnTlToBr w="12700" cmpd="sng">
                      <a:noFill/>
                      <a:prstDash val="solid"/>
                    </a:lnTlToBr>
                    <a:lnBlToTr w="12700" cmpd="sng">
                      <a:noFill/>
                      <a:prstDash val="solid"/>
                    </a:lnBlToTr>
                    <a:solidFill>
                      <a:srgbClr val="7F7F7F"/>
                    </a:solidFill>
                  </a:tcPr>
                </a:tc>
              </a:tr>
            </a:tbl>
          </a:graphicData>
        </a:graphic>
      </p:graphicFrame>
    </p:spTree>
    <p:extLst>
      <p:ext uri="{BB962C8B-B14F-4D97-AF65-F5344CB8AC3E}">
        <p14:creationId xmlns:p14="http://schemas.microsoft.com/office/powerpoint/2010/main" val="32919908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Connecting your network to Office 365</a:t>
            </a:r>
            <a:endParaRPr lang="en-US" dirty="0"/>
          </a:p>
        </p:txBody>
      </p:sp>
    </p:spTree>
    <p:extLst>
      <p:ext uri="{BB962C8B-B14F-4D97-AF65-F5344CB8AC3E}">
        <p14:creationId xmlns:p14="http://schemas.microsoft.com/office/powerpoint/2010/main" val="14801111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1800" dirty="0">
                <a:solidFill>
                  <a:schemeClr val="tx1"/>
                </a:solidFill>
                <a:latin typeface="Segoe UI" panose="020B0502040204020203" pitchFamily="34" charset="0"/>
                <a:cs typeface="Segoe UI" panose="020B0502040204020203" pitchFamily="34" charset="0"/>
              </a:rPr>
              <a:t>Required for Internet or ExpressRoute connections</a:t>
            </a:r>
            <a:endParaRPr lang="en-US" sz="1800" dirty="0" smtClean="0">
              <a:solidFill>
                <a:schemeClr val="tx1"/>
              </a:solidFill>
              <a:latin typeface="Segoe UI" panose="020B0502040204020203" pitchFamily="34" charset="0"/>
              <a:cs typeface="Segoe UI" panose="020B0502040204020203" pitchFamily="34" charset="0"/>
            </a:endParaRPr>
          </a:p>
        </p:txBody>
      </p:sp>
      <p:sp>
        <p:nvSpPr>
          <p:cNvPr id="3" name="Title 2"/>
          <p:cNvSpPr>
            <a:spLocks noGrp="1"/>
          </p:cNvSpPr>
          <p:nvPr>
            <p:ph type="title"/>
          </p:nvPr>
        </p:nvSpPr>
        <p:spPr/>
        <p:txBody>
          <a:bodyPr/>
          <a:lstStyle/>
          <a:p>
            <a:r>
              <a:rPr lang="en-US" sz="4800" spc="-100" dirty="0" smtClean="0"/>
              <a:t>Network capacity planning for Office 365</a:t>
            </a:r>
            <a:endParaRPr lang="en-US" sz="4800" spc="-100" dirty="0">
              <a:solidFill>
                <a:schemeClr val="bg2"/>
              </a:solidFill>
            </a:endParaRPr>
          </a:p>
        </p:txBody>
      </p:sp>
      <p:pic>
        <p:nvPicPr>
          <p:cNvPr id="6" name="Picture 5"/>
          <p:cNvPicPr>
            <a:picLocks noChangeAspect="1"/>
          </p:cNvPicPr>
          <p:nvPr/>
        </p:nvPicPr>
        <p:blipFill>
          <a:blip r:embed="rId3"/>
          <a:stretch>
            <a:fillRect/>
          </a:stretch>
        </p:blipFill>
        <p:spPr>
          <a:xfrm>
            <a:off x="8304641" y="1756602"/>
            <a:ext cx="3666253" cy="3124200"/>
          </a:xfrm>
          <a:prstGeom prst="rect">
            <a:avLst/>
          </a:prstGeom>
          <a:ln w="19050">
            <a:solidFill>
              <a:schemeClr val="accent1"/>
            </a:solidFill>
          </a:ln>
        </p:spPr>
      </p:pic>
      <p:graphicFrame>
        <p:nvGraphicFramePr>
          <p:cNvPr id="8" name="Table 7"/>
          <p:cNvGraphicFramePr>
            <a:graphicFrameLocks noGrp="1"/>
          </p:cNvGraphicFramePr>
          <p:nvPr>
            <p:extLst/>
          </p:nvPr>
        </p:nvGraphicFramePr>
        <p:xfrm>
          <a:off x="427038" y="1744662"/>
          <a:ext cx="7467599" cy="4785360"/>
        </p:xfrm>
        <a:graphic>
          <a:graphicData uri="http://schemas.openxmlformats.org/drawingml/2006/table">
            <a:tbl>
              <a:tblPr firstRow="1" bandRow="1">
                <a:tableStyleId>{5C22544A-7EE6-4342-B048-85BDC9FD1C3A}</a:tableStyleId>
              </a:tblPr>
              <a:tblGrid>
                <a:gridCol w="3516137"/>
                <a:gridCol w="3951462"/>
              </a:tblGrid>
              <a:tr h="528510">
                <a:tc>
                  <a:txBody>
                    <a:bodyPr/>
                    <a:lstStyle/>
                    <a:p>
                      <a:r>
                        <a:rPr lang="en-US" sz="2000" b="0" dirty="0" smtClean="0"/>
                        <a:t>Know your Office 365   network connection</a:t>
                      </a:r>
                    </a:p>
                  </a:txBody>
                  <a:tcPr marL="182880" marR="93247" marT="91440" marB="182880"/>
                </a:tc>
                <a:tc>
                  <a:txBody>
                    <a:bodyPr/>
                    <a:lstStyle/>
                    <a:p>
                      <a:pPr>
                        <a:lnSpc>
                          <a:spcPct val="100000"/>
                        </a:lnSpc>
                      </a:pPr>
                      <a:r>
                        <a:rPr lang="en-US" sz="2000" b="0" dirty="0" smtClean="0">
                          <a:cs typeface="Segoe UI Light" panose="020B0502040204020203" pitchFamily="34" charset="0"/>
                        </a:rPr>
                        <a:t>Network capacity planning steps</a:t>
                      </a:r>
                      <a:endParaRPr lang="en-US" sz="2000" b="0" dirty="0">
                        <a:cs typeface="Segoe UI Light" panose="020B0502040204020203" pitchFamily="34" charset="0"/>
                      </a:endParaRPr>
                    </a:p>
                  </a:txBody>
                  <a:tcPr marL="182880" marR="93247" marT="91440" marB="74597">
                    <a:solidFill>
                      <a:schemeClr val="accent1"/>
                    </a:solidFill>
                  </a:tcPr>
                </a:tc>
              </a:tr>
              <a:tr h="2387262">
                <a:tc>
                  <a:txBody>
                    <a:bodyPr/>
                    <a:lstStyle/>
                    <a:p>
                      <a:pPr marL="0" lvl="1" indent="0">
                        <a:spcBef>
                          <a:spcPts val="600"/>
                        </a:spcBef>
                        <a:spcAft>
                          <a:spcPts val="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Commercial Internet ISPs</a:t>
                      </a:r>
                    </a:p>
                    <a:p>
                      <a:pPr marL="238007" lvl="2" indent="0">
                        <a:spcBef>
                          <a:spcPts val="600"/>
                        </a:spcBef>
                        <a:spcAft>
                          <a:spcPts val="600"/>
                        </a:spcAft>
                        <a:buFont typeface="Arial" panose="020B0604020202020204" pitchFamily="34" charset="0"/>
                        <a:buNone/>
                      </a:pPr>
                      <a:r>
                        <a:rPr lang="en-US" sz="1200" dirty="0" smtClean="0">
                          <a:solidFill>
                            <a:srgbClr val="505050"/>
                          </a:solidFill>
                          <a:latin typeface="Segoe UI" panose="020B0502040204020203" pitchFamily="34" charset="0"/>
                          <a:cs typeface="Segoe UI" panose="020B0502040204020203" pitchFamily="34" charset="0"/>
                        </a:rPr>
                        <a:t>How is the ISP connected to the Microsoft network?</a:t>
                      </a:r>
                    </a:p>
                    <a:p>
                      <a:pPr marL="238007" lvl="2" indent="0">
                        <a:spcBef>
                          <a:spcPts val="600"/>
                        </a:spcBef>
                        <a:spcAft>
                          <a:spcPts val="1200"/>
                        </a:spcAft>
                        <a:buFont typeface="Arial" panose="020B0604020202020204" pitchFamily="34" charset="0"/>
                        <a:buNone/>
                      </a:pPr>
                      <a:r>
                        <a:rPr lang="en-US" sz="1200" dirty="0" smtClean="0">
                          <a:solidFill>
                            <a:srgbClr val="505050"/>
                          </a:solidFill>
                          <a:latin typeface="Segoe UI" panose="020B0502040204020203" pitchFamily="34" charset="0"/>
                          <a:cs typeface="Segoe UI" panose="020B0502040204020203" pitchFamily="34" charset="0"/>
                        </a:rPr>
                        <a:t>Bandwidth headroom available</a:t>
                      </a:r>
                    </a:p>
                    <a:p>
                      <a:pPr marL="0" lvl="1" indent="0">
                        <a:spcBef>
                          <a:spcPts val="600"/>
                        </a:spcBef>
                        <a:spcAft>
                          <a:spcPts val="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Multi office managed WAN (MPLS)</a:t>
                      </a:r>
                    </a:p>
                    <a:p>
                      <a:pPr marL="238007" lvl="2" indent="0">
                        <a:spcBef>
                          <a:spcPts val="600"/>
                        </a:spcBef>
                        <a:spcAft>
                          <a:spcPts val="600"/>
                        </a:spcAft>
                        <a:buFont typeface="Arial" panose="020B0604020202020204" pitchFamily="34" charset="0"/>
                        <a:buNone/>
                      </a:pPr>
                      <a:r>
                        <a:rPr lang="en-US" sz="1200" dirty="0" smtClean="0">
                          <a:solidFill>
                            <a:srgbClr val="505050"/>
                          </a:solidFill>
                          <a:latin typeface="Segoe UI" panose="020B0502040204020203" pitchFamily="34" charset="0"/>
                          <a:cs typeface="Segoe UI" panose="020B0502040204020203" pitchFamily="34" charset="0"/>
                        </a:rPr>
                        <a:t>Offsite datacenter on this WAN</a:t>
                      </a:r>
                    </a:p>
                    <a:p>
                      <a:pPr marL="0" lvl="1" indent="0">
                        <a:spcBef>
                          <a:spcPts val="600"/>
                        </a:spcBef>
                        <a:spcAft>
                          <a:spcPts val="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VPN Connection to head office</a:t>
                      </a:r>
                    </a:p>
                    <a:p>
                      <a:pPr marL="238007" lvl="2" indent="0">
                        <a:spcBef>
                          <a:spcPts val="600"/>
                        </a:spcBef>
                        <a:spcAft>
                          <a:spcPts val="0"/>
                        </a:spcAft>
                        <a:buFont typeface="Arial" panose="020B0604020202020204" pitchFamily="34" charset="0"/>
                        <a:buNone/>
                      </a:pPr>
                      <a:r>
                        <a:rPr lang="en-US" sz="1200" dirty="0" smtClean="0">
                          <a:solidFill>
                            <a:srgbClr val="505050"/>
                          </a:solidFill>
                          <a:latin typeface="Segoe UI" panose="020B0502040204020203" pitchFamily="34" charset="0"/>
                          <a:cs typeface="Segoe UI" panose="020B0502040204020203" pitchFamily="34" charset="0"/>
                        </a:rPr>
                        <a:t>Head office Internet connection</a:t>
                      </a:r>
                    </a:p>
                  </a:txBody>
                  <a:tcPr marL="182880" marR="93247" marT="91440" marB="182880">
                    <a:solidFill>
                      <a:srgbClr val="F5F5F5"/>
                    </a:solidFill>
                  </a:tcPr>
                </a:tc>
                <a:tc>
                  <a:txBody>
                    <a:bodyPr/>
                    <a:lstStyle/>
                    <a:p>
                      <a:pPr marL="0" lvl="1" indent="0" defTabSz="932597">
                        <a:spcBef>
                          <a:spcPts val="600"/>
                        </a:spcBef>
                        <a:spcAft>
                          <a:spcPts val="6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Plan Office 365 bandwidth before deployment</a:t>
                      </a:r>
                    </a:p>
                    <a:p>
                      <a:pPr marL="0" lvl="1" indent="0" defTabSz="932597">
                        <a:spcBef>
                          <a:spcPts val="600"/>
                        </a:spcBef>
                        <a:spcAft>
                          <a:spcPts val="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Use our planning calculators for customers up to 25 users</a:t>
                      </a:r>
                    </a:p>
                    <a:p>
                      <a:pPr marL="0" lvl="1" indent="0" defTabSz="932597">
                        <a:spcBef>
                          <a:spcPts val="0"/>
                        </a:spcBef>
                        <a:spcAft>
                          <a:spcPts val="600"/>
                        </a:spcAft>
                        <a:buFont typeface="Arial" panose="020B0604020202020204" pitchFamily="34" charset="0"/>
                        <a:buNone/>
                      </a:pPr>
                      <a:r>
                        <a:rPr lang="en-US" sz="1200" dirty="0" smtClean="0">
                          <a:solidFill>
                            <a:schemeClr val="bg2"/>
                          </a:solidFill>
                          <a:latin typeface="Segoe UI" panose="020B0502040204020203" pitchFamily="34" charset="0"/>
                          <a:cs typeface="Segoe UI" panose="020B0502040204020203" pitchFamily="34" charset="0"/>
                        </a:rPr>
                        <a:t>Don’t rely</a:t>
                      </a:r>
                      <a:r>
                        <a:rPr lang="en-US" sz="1200" baseline="0" dirty="0" smtClean="0">
                          <a:solidFill>
                            <a:schemeClr val="bg2"/>
                          </a:solidFill>
                          <a:latin typeface="Segoe UI" panose="020B0502040204020203" pitchFamily="34" charset="0"/>
                          <a:cs typeface="Segoe UI" panose="020B0502040204020203" pitchFamily="34" charset="0"/>
                        </a:rPr>
                        <a:t> on these for larger customers</a:t>
                      </a:r>
                      <a:endParaRPr lang="en-US" sz="1200" dirty="0" smtClean="0">
                        <a:solidFill>
                          <a:schemeClr val="bg2"/>
                        </a:solidFill>
                        <a:latin typeface="Segoe UI" panose="020B0502040204020203" pitchFamily="34" charset="0"/>
                        <a:cs typeface="Segoe UI" panose="020B0502040204020203" pitchFamily="34" charset="0"/>
                      </a:endParaRPr>
                    </a:p>
                    <a:p>
                      <a:pPr marL="0" lvl="1" indent="0" defTabSz="932597">
                        <a:spcBef>
                          <a:spcPts val="600"/>
                        </a:spcBef>
                        <a:spcAft>
                          <a:spcPts val="6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Find existing Internet capacity headroom</a:t>
                      </a:r>
                    </a:p>
                    <a:p>
                      <a:pPr marL="0" lvl="1" indent="0" defTabSz="932597">
                        <a:spcBef>
                          <a:spcPts val="600"/>
                        </a:spcBef>
                        <a:spcAft>
                          <a:spcPts val="6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Measure baseline requirement for workloads</a:t>
                      </a:r>
                    </a:p>
                    <a:p>
                      <a:pPr marL="0" lvl="1" indent="0" defTabSz="932597">
                        <a:spcBef>
                          <a:spcPts val="600"/>
                        </a:spcBef>
                        <a:spcAft>
                          <a:spcPts val="6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Use pilot and extrapolate to full user base</a:t>
                      </a:r>
                    </a:p>
                    <a:p>
                      <a:pPr marL="0" lvl="1" indent="0" defTabSz="932597">
                        <a:spcBef>
                          <a:spcPts val="600"/>
                        </a:spcBef>
                        <a:spcAft>
                          <a:spcPts val="6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Planning help on TechNet </a:t>
                      </a:r>
                      <a:r>
                        <a:rPr lang="en-US" sz="1600" dirty="0" smtClean="0">
                          <a:solidFill>
                            <a:schemeClr val="bg2"/>
                          </a:solidFill>
                          <a:latin typeface="Segoe UI" panose="020B0502040204020203" pitchFamily="34" charset="0"/>
                          <a:cs typeface="Segoe UI" panose="020B0502040204020203" pitchFamily="34" charset="0"/>
                          <a:hlinkClick r:id="rId4"/>
                        </a:rPr>
                        <a:t>http://aka.ms/tune</a:t>
                      </a:r>
                      <a:endParaRPr lang="en-US" sz="1600" dirty="0">
                        <a:solidFill>
                          <a:schemeClr val="bg2"/>
                        </a:solidFill>
                        <a:latin typeface="Segoe UI" panose="020B0502040204020203" pitchFamily="34" charset="0"/>
                        <a:cs typeface="Segoe UI" panose="020B0502040204020203" pitchFamily="34" charset="0"/>
                      </a:endParaRPr>
                    </a:p>
                  </a:txBody>
                  <a:tcPr marL="182880" marR="93247" marT="91440" marB="182880">
                    <a:solidFill>
                      <a:srgbClr val="F5F5F5"/>
                    </a:solidFill>
                  </a:tcPr>
                </a:tc>
              </a:tr>
            </a:tbl>
          </a:graphicData>
        </a:graphic>
      </p:graphicFrame>
    </p:spTree>
    <p:extLst>
      <p:ext uri="{BB962C8B-B14F-4D97-AF65-F5344CB8AC3E}">
        <p14:creationId xmlns:p14="http://schemas.microsoft.com/office/powerpoint/2010/main" val="11139874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ExpressRoute for Office 365</a:t>
            </a:r>
            <a:endParaRPr lang="en-US" dirty="0"/>
          </a:p>
        </p:txBody>
      </p:sp>
    </p:spTree>
    <p:extLst>
      <p:ext uri="{BB962C8B-B14F-4D97-AF65-F5344CB8AC3E}">
        <p14:creationId xmlns:p14="http://schemas.microsoft.com/office/powerpoint/2010/main" val="29801104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ExpressRoute for Office 365 announcement timeline</a:t>
            </a:r>
            <a:endParaRPr lang="en-US" sz="4400" dirty="0"/>
          </a:p>
        </p:txBody>
      </p:sp>
      <p:sp>
        <p:nvSpPr>
          <p:cNvPr id="26" name="Rectangle 25"/>
          <p:cNvSpPr/>
          <p:nvPr/>
        </p:nvSpPr>
        <p:spPr bwMode="auto">
          <a:xfrm>
            <a:off x="199759" y="983912"/>
            <a:ext cx="12038278" cy="586615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0" name="Text Placeholder 5"/>
          <p:cNvSpPr txBox="1">
            <a:spLocks/>
          </p:cNvSpPr>
          <p:nvPr/>
        </p:nvSpPr>
        <p:spPr>
          <a:xfrm>
            <a:off x="301751" y="3949148"/>
            <a:ext cx="11707685" cy="2656417"/>
          </a:xfrm>
          <a:prstGeom prst="rect">
            <a:avLst/>
          </a:prstGeom>
        </p:spPr>
        <p:txBody>
          <a:bodyPr vert="horz" lIns="91440" tIns="45720" rIns="91440" bIns="45720" rtlCol="0">
            <a:normAutofit/>
          </a:bodyPr>
          <a:lstStyle>
            <a:lvl1pPr marL="0" indent="0" algn="l" defTabSz="932597" rtl="0" eaLnBrk="1" latinLnBrk="0" hangingPunct="1">
              <a:lnSpc>
                <a:spcPct val="90000"/>
              </a:lnSpc>
              <a:spcBef>
                <a:spcPts val="2448"/>
              </a:spcBef>
              <a:buFont typeface="Arial" panose="020B0604020202020204" pitchFamily="34" charset="0"/>
              <a:buNone/>
              <a:defRPr sz="40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6387"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66298"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707543"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342900" marR="0" lvl="0" indent="-342900" algn="l" defTabSz="932597"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AT&amp;T</a:t>
            </a:r>
          </a:p>
          <a:p>
            <a:pPr marL="342900" marR="0" lvl="0" indent="-342900" algn="l" defTabSz="932597"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British Telecom</a:t>
            </a:r>
          </a:p>
          <a:p>
            <a:pPr marL="342900" marR="0" lvl="0" indent="-342900" algn="l" defTabSz="932597"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Equinix</a:t>
            </a:r>
            <a:br>
              <a:rPr kumimoji="0" lang="en-US" sz="20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br>
            <a:endParaRPr kumimoji="0" lang="en-US" sz="20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endParaRPr>
          </a:p>
          <a:p>
            <a:pPr marL="342900" marR="0" lvl="0" indent="-342900" algn="l" defTabSz="932597"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Other Azure ExpressRoute service provider partners will follow</a:t>
            </a:r>
            <a:endParaRPr kumimoji="0" lang="en-US" sz="2000" b="0" i="0" u="none" strike="noStrike" kern="1200" cap="none" spc="0" normalizeH="0" baseline="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endParaRPr>
          </a:p>
        </p:txBody>
      </p:sp>
      <p:sp>
        <p:nvSpPr>
          <p:cNvPr id="51" name="Text Box 10"/>
          <p:cNvSpPr txBox="1">
            <a:spLocks noChangeArrowheads="1"/>
          </p:cNvSpPr>
          <p:nvPr/>
        </p:nvSpPr>
        <p:spPr bwMode="auto">
          <a:xfrm>
            <a:off x="169492" y="2770430"/>
            <a:ext cx="1226235" cy="531812"/>
          </a:xfrm>
          <a:prstGeom prst="rect">
            <a:avLst/>
          </a:prstGeom>
          <a:noFill/>
          <a:ln w="9525">
            <a:noFill/>
            <a:miter lim="800000"/>
            <a:headEnd/>
            <a:tailEnd/>
          </a:ln>
        </p:spPr>
        <p:txBody>
          <a:bodyPr wrap="square">
            <a:spAutoFit/>
          </a:bodyPr>
          <a:lstStyle/>
          <a:p>
            <a:pPr algn="ctr" defTabSz="932467"/>
            <a:r>
              <a:rPr lang="en-US" sz="1428" spc="-52" dirty="0" smtClean="0">
                <a:solidFill>
                  <a:srgbClr val="0070C0"/>
                </a:solidFill>
                <a:cs typeface="Segoe UI" panose="020B0502040204020203" pitchFamily="34" charset="0"/>
              </a:rPr>
              <a:t>March 17 2015</a:t>
            </a:r>
            <a:endParaRPr lang="en-US" sz="1428" spc="-52" dirty="0">
              <a:solidFill>
                <a:srgbClr val="0070C0"/>
              </a:solidFill>
              <a:cs typeface="Segoe UI" panose="020B0502040204020203" pitchFamily="34" charset="0"/>
            </a:endParaRPr>
          </a:p>
        </p:txBody>
      </p:sp>
      <p:sp>
        <p:nvSpPr>
          <p:cNvPr id="52" name="Text Box 10"/>
          <p:cNvSpPr txBox="1">
            <a:spLocks noChangeArrowheads="1"/>
          </p:cNvSpPr>
          <p:nvPr/>
        </p:nvSpPr>
        <p:spPr bwMode="auto">
          <a:xfrm>
            <a:off x="1360659" y="2774166"/>
            <a:ext cx="1105559" cy="584775"/>
          </a:xfrm>
          <a:prstGeom prst="rect">
            <a:avLst/>
          </a:prstGeom>
          <a:noFill/>
          <a:ln w="9525">
            <a:noFill/>
            <a:miter lim="800000"/>
            <a:headEnd/>
            <a:tailEnd/>
          </a:ln>
        </p:spPr>
        <p:txBody>
          <a:bodyPr wrap="square">
            <a:spAutoFit/>
          </a:bodyPr>
          <a:lstStyle/>
          <a:p>
            <a:pPr algn="ctr" defTabSz="932467"/>
            <a:r>
              <a:rPr lang="en-US" sz="1600" dirty="0">
                <a:solidFill>
                  <a:srgbClr val="EB3C00"/>
                </a:solidFill>
                <a:cs typeface="Segoe UI" panose="020B0502040204020203" pitchFamily="34" charset="0"/>
              </a:rPr>
              <a:t>Q3 CY 2015</a:t>
            </a:r>
            <a:endParaRPr lang="en-US" sz="1428" spc="-52" dirty="0">
              <a:solidFill>
                <a:srgbClr val="EB3C00"/>
              </a:solidFill>
              <a:cs typeface="Segoe UI" panose="020B0502040204020203" pitchFamily="34" charset="0"/>
            </a:endParaRP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03" y="1219476"/>
            <a:ext cx="4690850" cy="2729672"/>
          </a:xfrm>
          <a:prstGeom prst="rect">
            <a:avLst/>
          </a:prstGeom>
        </p:spPr>
      </p:pic>
      <p:sp>
        <p:nvSpPr>
          <p:cNvPr id="54" name="Oval 53"/>
          <p:cNvSpPr/>
          <p:nvPr/>
        </p:nvSpPr>
        <p:spPr bwMode="auto">
          <a:xfrm>
            <a:off x="1047741" y="1110300"/>
            <a:ext cx="1731395" cy="1731395"/>
          </a:xfrm>
          <a:prstGeom prst="ellipse">
            <a:avLst/>
          </a:prstGeom>
          <a:solidFill>
            <a:srgbClr val="EB3C00">
              <a:alpha val="85000"/>
            </a:srgbClr>
          </a:solidFill>
          <a:ln w="19050" cap="flat" cmpd="sng" algn="ctr">
            <a:noFill/>
            <a:prstDash val="sysDash"/>
            <a:miter lim="800000"/>
            <a:headEnd type="none" w="med" len="med"/>
            <a:tailEnd type="none" w="med" len="med"/>
          </a:ln>
          <a:effectLst/>
        </p:spPr>
        <p:txBody>
          <a:bodyPr vert="horz" wrap="square" lIns="77703" tIns="38850" rIns="77703" bIns="38850" numCol="1" rtlCol="0" anchor="ctr" anchorCtr="0" compatLnSpc="1">
            <a:prstTxWarp prst="textNoShape">
              <a:avLst/>
            </a:prstTxWarp>
          </a:bodyPr>
          <a:lstStyle/>
          <a:p>
            <a:pPr marL="0" marR="0" lvl="0" indent="0" algn="ctr" defTabSz="776728"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smtClean="0">
              <a:ln>
                <a:noFill/>
              </a:ln>
              <a:gradFill>
                <a:gsLst>
                  <a:gs pos="0">
                    <a:srgbClr val="EFEFEF"/>
                  </a:gs>
                  <a:gs pos="100000">
                    <a:srgbClr val="EFEFEF"/>
                  </a:gs>
                </a:gsLst>
                <a:lin ang="5400000" scaled="0"/>
              </a:gradFill>
              <a:effectLst/>
              <a:uLnTx/>
              <a:uFillTx/>
              <a:latin typeface="Segoe UI Light"/>
              <a:ea typeface="+mn-ea"/>
              <a:cs typeface="+mn-cs"/>
            </a:endParaRPr>
          </a:p>
        </p:txBody>
      </p:sp>
      <p:sp>
        <p:nvSpPr>
          <p:cNvPr id="55" name="Text Box 10"/>
          <p:cNvSpPr txBox="1">
            <a:spLocks noChangeArrowheads="1"/>
          </p:cNvSpPr>
          <p:nvPr/>
        </p:nvSpPr>
        <p:spPr bwMode="auto">
          <a:xfrm>
            <a:off x="1069105" y="1648474"/>
            <a:ext cx="1688667" cy="523220"/>
          </a:xfrm>
          <a:prstGeom prst="rect">
            <a:avLst/>
          </a:prstGeom>
          <a:noFill/>
          <a:ln w="9525">
            <a:noFill/>
            <a:miter lim="800000"/>
            <a:headEnd/>
            <a:tailEnd/>
          </a:ln>
        </p:spPr>
        <p:txBody>
          <a:bodyPr wrap="square">
            <a:spAutoFit/>
          </a:bodyPr>
          <a:lstStyle/>
          <a:p>
            <a:pPr algn="ctr" defTabSz="932467"/>
            <a:r>
              <a:rPr lang="en-US" sz="1400" dirty="0">
                <a:solidFill>
                  <a:srgbClr val="FFFFFF"/>
                </a:solidFill>
                <a:cs typeface="Segoe UI" panose="020B0502040204020203" pitchFamily="34" charset="0"/>
              </a:rPr>
              <a:t>ExpressRoute for Office 365 GA</a:t>
            </a:r>
            <a:endParaRPr lang="en-US" sz="1400" spc="-52" dirty="0">
              <a:solidFill>
                <a:srgbClr val="FFFFFF"/>
              </a:solidFill>
              <a:cs typeface="Segoe UI" panose="020B0502040204020203" pitchFamily="34" charset="0"/>
            </a:endParaRPr>
          </a:p>
        </p:txBody>
      </p:sp>
      <p:cxnSp>
        <p:nvCxnSpPr>
          <p:cNvPr id="59" name="Straight Arrow Connector 58"/>
          <p:cNvCxnSpPr/>
          <p:nvPr/>
        </p:nvCxnSpPr>
        <p:spPr>
          <a:xfrm>
            <a:off x="782609" y="2536294"/>
            <a:ext cx="6614771" cy="0"/>
          </a:xfrm>
          <a:prstGeom prst="straightConnector1">
            <a:avLst/>
          </a:prstGeom>
          <a:noFill/>
          <a:ln w="63500" cap="flat" cmpd="sng" algn="ctr">
            <a:solidFill>
              <a:srgbClr val="505050"/>
            </a:solidFill>
            <a:prstDash val="solid"/>
            <a:miter lim="800000"/>
            <a:headEnd w="sm" len="sm"/>
            <a:tailEnd type="triangle" w="med" len="sm"/>
          </a:ln>
          <a:effectLst/>
        </p:spPr>
      </p:cxnSp>
      <p:sp>
        <p:nvSpPr>
          <p:cNvPr id="61" name="Oval 60"/>
          <p:cNvSpPr/>
          <p:nvPr/>
        </p:nvSpPr>
        <p:spPr bwMode="auto">
          <a:xfrm>
            <a:off x="2790774"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62" name="Oval 61"/>
          <p:cNvSpPr/>
          <p:nvPr/>
        </p:nvSpPr>
        <p:spPr bwMode="auto">
          <a:xfrm>
            <a:off x="3354700"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0" name="Oval 69"/>
          <p:cNvSpPr/>
          <p:nvPr/>
        </p:nvSpPr>
        <p:spPr bwMode="auto">
          <a:xfrm>
            <a:off x="3920567"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2" name="Oval 71"/>
          <p:cNvSpPr/>
          <p:nvPr/>
        </p:nvSpPr>
        <p:spPr bwMode="auto">
          <a:xfrm>
            <a:off x="4484493"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3" name="Oval 72"/>
          <p:cNvSpPr/>
          <p:nvPr/>
        </p:nvSpPr>
        <p:spPr bwMode="auto">
          <a:xfrm>
            <a:off x="5048419"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4" name="Oval 73"/>
          <p:cNvSpPr/>
          <p:nvPr/>
        </p:nvSpPr>
        <p:spPr bwMode="auto">
          <a:xfrm>
            <a:off x="5612345"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5" name="Oval 74"/>
          <p:cNvSpPr/>
          <p:nvPr/>
        </p:nvSpPr>
        <p:spPr bwMode="auto">
          <a:xfrm>
            <a:off x="6176271"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6" name="Oval 75"/>
          <p:cNvSpPr/>
          <p:nvPr/>
        </p:nvSpPr>
        <p:spPr bwMode="auto">
          <a:xfrm>
            <a:off x="6740197" y="2434696"/>
            <a:ext cx="186521" cy="186521"/>
          </a:xfrm>
          <a:prstGeom prst="ellipse">
            <a:avLst/>
          </a:prstGeom>
          <a:solidFill>
            <a:srgbClr val="5D5D5D"/>
          </a:solidFill>
          <a:ln w="2222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77" name="Oval 76"/>
          <p:cNvSpPr/>
          <p:nvPr/>
        </p:nvSpPr>
        <p:spPr bwMode="auto">
          <a:xfrm>
            <a:off x="1695690" y="2258142"/>
            <a:ext cx="435496" cy="435496"/>
          </a:xfrm>
          <a:prstGeom prst="ellipse">
            <a:avLst/>
          </a:prstGeom>
          <a:solidFill>
            <a:srgbClr val="EB3C00"/>
          </a:solidFill>
          <a:ln w="28575" cap="flat" cmpd="sng" algn="ctr">
            <a:solidFill>
              <a:srgbClr val="FFFFFF"/>
            </a:solidFill>
            <a:prstDash val="solid"/>
            <a:miter lim="800000"/>
            <a:headEnd type="none" w="med" len="med"/>
            <a:tailEnd type="none" w="med" len="med"/>
          </a:ln>
          <a:effectLst/>
        </p:spPr>
        <p:txBody>
          <a:bodyPr vert="horz" wrap="square" lIns="77703" tIns="38850" rIns="77703" bIns="38850" numCol="1" rtlCol="0" anchor="ctr" anchorCtr="0" compatLnSpc="1">
            <a:prstTxWarp prst="textNoShape">
              <a:avLst/>
            </a:prstTxWarp>
          </a:bodyPr>
          <a:lstStyle/>
          <a:p>
            <a:pPr marL="0" marR="0" lvl="0" indent="0" algn="ctr" defTabSz="776728"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smtClean="0">
              <a:ln>
                <a:noFill/>
              </a:ln>
              <a:gradFill>
                <a:gsLst>
                  <a:gs pos="0">
                    <a:srgbClr val="EFEFEF"/>
                  </a:gs>
                  <a:gs pos="100000">
                    <a:srgbClr val="EFEFEF"/>
                  </a:gs>
                </a:gsLst>
                <a:lin ang="5400000" scaled="0"/>
              </a:gradFill>
              <a:effectLst/>
              <a:uLnTx/>
              <a:uFillTx/>
              <a:latin typeface="Segoe UI Light"/>
              <a:ea typeface="+mn-ea"/>
              <a:cs typeface="+mn-cs"/>
            </a:endParaRPr>
          </a:p>
        </p:txBody>
      </p:sp>
      <p:sp>
        <p:nvSpPr>
          <p:cNvPr id="78" name="Oval 77"/>
          <p:cNvSpPr/>
          <p:nvPr/>
        </p:nvSpPr>
        <p:spPr bwMode="auto">
          <a:xfrm>
            <a:off x="629583" y="2374945"/>
            <a:ext cx="306052" cy="306052"/>
          </a:xfrm>
          <a:prstGeom prst="ellipse">
            <a:avLst/>
          </a:prstGeom>
          <a:solidFill>
            <a:srgbClr val="0070C0"/>
          </a:solidFill>
          <a:ln w="22225" cap="flat" cmpd="sng" algn="ctr">
            <a:solidFill>
              <a:srgbClr val="FFFFFF"/>
            </a:solidFill>
            <a:prstDash val="solid"/>
            <a:miter lim="800000"/>
            <a:headEnd type="none" w="med" len="med"/>
            <a:tailEnd type="none" w="med" len="med"/>
          </a:ln>
          <a:effectLst/>
        </p:spPr>
        <p:txBody>
          <a:bodyPr vert="horz" wrap="square" lIns="77703" tIns="38850" rIns="77703" bIns="38850" numCol="1" rtlCol="0" anchor="ctr" anchorCtr="0" compatLnSpc="1">
            <a:prstTxWarp prst="textNoShape">
              <a:avLst/>
            </a:prstTxWarp>
          </a:bodyPr>
          <a:lstStyle/>
          <a:p>
            <a:pPr marL="0" marR="0" lvl="0" indent="0" algn="ctr" defTabSz="776728" eaLnBrk="1" fontAlgn="base" latinLnBrk="0" hangingPunct="1">
              <a:lnSpc>
                <a:spcPct val="90000"/>
              </a:lnSpc>
              <a:spcBef>
                <a:spcPct val="0"/>
              </a:spcBef>
              <a:spcAft>
                <a:spcPct val="0"/>
              </a:spcAft>
              <a:buClrTx/>
              <a:buSzTx/>
              <a:buFontTx/>
              <a:buNone/>
              <a:tabLst/>
              <a:defRPr/>
            </a:pPr>
            <a:endParaRPr kumimoji="0" lang="en-US" sz="1700" b="0" i="0" u="none" strike="noStrike" kern="0" cap="none" spc="-43" normalizeH="0" baseline="0" noProof="0" dirty="0" smtClean="0">
              <a:ln>
                <a:noFill/>
              </a:ln>
              <a:gradFill>
                <a:gsLst>
                  <a:gs pos="0">
                    <a:srgbClr val="EFEFEF"/>
                  </a:gs>
                  <a:gs pos="100000">
                    <a:srgbClr val="EFEFEF"/>
                  </a:gs>
                </a:gsLst>
                <a:lin ang="5400000" scaled="0"/>
              </a:gradFill>
              <a:effectLst/>
              <a:uLnTx/>
              <a:uFillTx/>
              <a:latin typeface="Segoe UI Light"/>
              <a:ea typeface="+mn-ea"/>
              <a:cs typeface="+mn-cs"/>
            </a:endParaRPr>
          </a:p>
        </p:txBody>
      </p:sp>
      <p:pic>
        <p:nvPicPr>
          <p:cNvPr id="79" name="Picture 78"/>
          <p:cNvPicPr>
            <a:picLocks noChangeAspect="1"/>
          </p:cNvPicPr>
          <p:nvPr/>
        </p:nvPicPr>
        <p:blipFill>
          <a:blip r:embed="rId4"/>
          <a:stretch>
            <a:fillRect/>
          </a:stretch>
        </p:blipFill>
        <p:spPr>
          <a:xfrm>
            <a:off x="3763195" y="1597688"/>
            <a:ext cx="2461456" cy="665258"/>
          </a:xfrm>
          <a:prstGeom prst="rect">
            <a:avLst/>
          </a:prstGeom>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59" y="3303691"/>
            <a:ext cx="2133600" cy="2143125"/>
          </a:xfrm>
          <a:prstGeom prst="rect">
            <a:avLst/>
          </a:prstGeom>
        </p:spPr>
      </p:pic>
      <p:pic>
        <p:nvPicPr>
          <p:cNvPr id="81" name="Picture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1453" y="4030662"/>
            <a:ext cx="3177184" cy="1633980"/>
          </a:xfrm>
          <a:prstGeom prst="rect">
            <a:avLst/>
          </a:prstGeom>
        </p:spPr>
      </p:pic>
      <p:pic>
        <p:nvPicPr>
          <p:cNvPr id="82" name="Pictur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8637" y="3878262"/>
            <a:ext cx="2771775" cy="1600200"/>
          </a:xfrm>
          <a:prstGeom prst="rect">
            <a:avLst/>
          </a:prstGeom>
        </p:spPr>
      </p:pic>
    </p:spTree>
    <p:extLst>
      <p:ext uri="{BB962C8B-B14F-4D97-AF65-F5344CB8AC3E}">
        <p14:creationId xmlns:p14="http://schemas.microsoft.com/office/powerpoint/2010/main" val="41231522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99759" y="983912"/>
            <a:ext cx="12038278" cy="586615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Text Placeholder 5"/>
          <p:cNvSpPr>
            <a:spLocks noGrp="1"/>
          </p:cNvSpPr>
          <p:nvPr>
            <p:ph type="body" sz="quarter" idx="10"/>
          </p:nvPr>
        </p:nvSpPr>
        <p:spPr>
          <a:xfrm>
            <a:off x="503237" y="3421061"/>
            <a:ext cx="11887200" cy="3573463"/>
          </a:xfrm>
        </p:spPr>
        <p:txBody>
          <a:bodyPr numCol="3" spcCol="640080">
            <a:normAutofit fontScale="62500" lnSpcReduction="20000"/>
          </a:bodyPr>
          <a:lstStyle/>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Dallas</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Silicon Valley</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Washington DC</a:t>
            </a: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Amsterdam</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London</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Silicon Valley</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Washington DC</a:t>
            </a: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a:solidFill>
                <a:schemeClr val="bg2"/>
              </a:solidFill>
            </a:endParaRPr>
          </a:p>
          <a:p>
            <a:pPr marL="342900" indent="-342900">
              <a:lnSpc>
                <a:spcPct val="120000"/>
              </a:lnSpc>
              <a:spcBef>
                <a:spcPts val="0"/>
              </a:spcBef>
              <a:buClr>
                <a:schemeClr val="bg2"/>
              </a:buClr>
              <a:buFont typeface="Arial" panose="020B0604020202020204" pitchFamily="34" charset="0"/>
              <a:buChar char="•"/>
            </a:pPr>
            <a:endParaRPr lang="en-US" sz="2000" b="1" dirty="0" smtClean="0">
              <a:solidFill>
                <a:schemeClr val="bg2"/>
              </a:solidFill>
            </a:endParaRP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Amsterdam</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Atlanta</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Chicago</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Dallas</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Hong Kong</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London</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Los Angeles</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New York</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Sao Paulo</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Seattle</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Silicon Valley</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Singapore</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Sydney</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Tokyo</a:t>
            </a:r>
          </a:p>
          <a:p>
            <a:pPr marL="342900" indent="-342900">
              <a:lnSpc>
                <a:spcPct val="120000"/>
              </a:lnSpc>
              <a:spcBef>
                <a:spcPts val="0"/>
              </a:spcBef>
              <a:buClr>
                <a:schemeClr val="bg2"/>
              </a:buClr>
              <a:buFont typeface="Arial" panose="020B0604020202020204" pitchFamily="34" charset="0"/>
              <a:buChar char="•"/>
            </a:pPr>
            <a:r>
              <a:rPr lang="en-US" sz="2000" b="1" dirty="0" smtClean="0">
                <a:solidFill>
                  <a:schemeClr val="bg2"/>
                </a:solidFill>
              </a:rPr>
              <a:t>Washington DC</a:t>
            </a:r>
            <a:endParaRPr lang="en-US" sz="2000" b="1" dirty="0">
              <a:solidFill>
                <a:schemeClr val="bg2"/>
              </a:solidFill>
            </a:endParaRPr>
          </a:p>
        </p:txBody>
      </p:sp>
      <p:sp>
        <p:nvSpPr>
          <p:cNvPr id="5" name="Title 4"/>
          <p:cNvSpPr>
            <a:spLocks noGrp="1"/>
          </p:cNvSpPr>
          <p:nvPr>
            <p:ph type="title"/>
          </p:nvPr>
        </p:nvSpPr>
        <p:spPr/>
        <p:txBody>
          <a:bodyPr/>
          <a:lstStyle/>
          <a:p>
            <a:r>
              <a:rPr lang="en-US" sz="4400" dirty="0" smtClean="0"/>
              <a:t>Carrier Neutral Facility Locations</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59" y="1363662"/>
            <a:ext cx="2133600" cy="2143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124" y="1806192"/>
            <a:ext cx="3177184" cy="16339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7661" y="1751345"/>
            <a:ext cx="2771775" cy="1600200"/>
          </a:xfrm>
          <a:prstGeom prst="rect">
            <a:avLst/>
          </a:prstGeom>
        </p:spPr>
      </p:pic>
      <p:sp>
        <p:nvSpPr>
          <p:cNvPr id="10" name="Rectangle 9"/>
          <p:cNvSpPr/>
          <p:nvPr/>
        </p:nvSpPr>
        <p:spPr bwMode="auto">
          <a:xfrm>
            <a:off x="311967" y="1060110"/>
            <a:ext cx="7696200" cy="53215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Network Service Providers</a:t>
            </a:r>
            <a:endParaRPr lang="en-US" sz="2000" dirty="0">
              <a:gradFill>
                <a:gsLst>
                  <a:gs pos="16814">
                    <a:srgbClr val="FFFFFF"/>
                  </a:gs>
                  <a:gs pos="46000">
                    <a:srgbClr val="FFFFFF"/>
                  </a:gs>
                </a:gsLst>
                <a:lin ang="5400000" scaled="0"/>
              </a:gradFill>
            </a:endParaRPr>
          </a:p>
        </p:txBody>
      </p:sp>
      <p:sp>
        <p:nvSpPr>
          <p:cNvPr id="12" name="Rectangle 11"/>
          <p:cNvSpPr/>
          <p:nvPr/>
        </p:nvSpPr>
        <p:spPr bwMode="auto">
          <a:xfrm>
            <a:off x="8275637" y="1060111"/>
            <a:ext cx="3849283" cy="53215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Exchange Provider</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2547010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ExpressRoute for Office 365?</a:t>
            </a:r>
            <a:endParaRPr lang="en-US" dirty="0"/>
          </a:p>
        </p:txBody>
      </p:sp>
      <p:sp>
        <p:nvSpPr>
          <p:cNvPr id="47" name="Rectangle 46"/>
          <p:cNvSpPr/>
          <p:nvPr/>
        </p:nvSpPr>
        <p:spPr bwMode="auto">
          <a:xfrm>
            <a:off x="199759" y="983912"/>
            <a:ext cx="12038278" cy="586615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1" name="Text Placeholder 2"/>
          <p:cNvSpPr txBox="1">
            <a:spLocks/>
          </p:cNvSpPr>
          <p:nvPr/>
        </p:nvSpPr>
        <p:spPr>
          <a:xfrm>
            <a:off x="274320" y="1737959"/>
            <a:ext cx="4022559" cy="4339650"/>
          </a:xfrm>
          <a:prstGeom prst="rect">
            <a:avLst/>
          </a:prstGeom>
        </p:spPr>
        <p:txBody>
          <a:bodyPr vert="horz" lIns="91440" tIns="45720" rIns="91440" bIns="45720" rtlCol="0">
            <a:spAutoFit/>
          </a:bodyPr>
          <a:lstStyle>
            <a:lvl1pPr marL="0" indent="0" algn="l" defTabSz="932597" rtl="0" eaLnBrk="1" latinLnBrk="0" hangingPunct="1">
              <a:lnSpc>
                <a:spcPct val="100000"/>
              </a:lnSpc>
              <a:spcBef>
                <a:spcPts val="600"/>
              </a:spcBef>
              <a:spcAft>
                <a:spcPts val="1200"/>
              </a:spcAft>
              <a:buFont typeface="Arial" panose="020B0604020202020204" pitchFamily="34" charset="0"/>
              <a:buNone/>
              <a:defRPr sz="24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6387"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66298"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707543"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An alternative to the public Internet connection</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Premium network connection to Microsoft datacenters</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Private networking for primary Office 365 workloads</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Predictable performance with managed connectivity</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SLA of 99.9% for availability</a:t>
            </a:r>
            <a:endParaRPr kumimoji="0" lang="en-US" sz="2400" b="0" i="0" u="none" strike="noStrike" kern="1200" cap="none" spc="0" normalizeH="0" baseline="0" noProof="0" dirty="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endParaRPr>
          </a:p>
        </p:txBody>
      </p:sp>
      <p:cxnSp>
        <p:nvCxnSpPr>
          <p:cNvPr id="122" name="Straight Arrow Connector 121"/>
          <p:cNvCxnSpPr/>
          <p:nvPr/>
        </p:nvCxnSpPr>
        <p:spPr>
          <a:xfrm flipH="1" flipV="1">
            <a:off x="5681314" y="3566397"/>
            <a:ext cx="738604" cy="598194"/>
          </a:xfrm>
          <a:prstGeom prst="straightConnector1">
            <a:avLst/>
          </a:prstGeom>
          <a:noFill/>
          <a:ln w="44450" cap="sq" cmpd="sng" algn="ctr">
            <a:solidFill>
              <a:srgbClr val="5D5D5D"/>
            </a:solidFill>
            <a:prstDash val="solid"/>
            <a:headEnd type="none" w="med" len="lg"/>
            <a:tailEnd type="triangle" w="lg" len="lg"/>
          </a:ln>
          <a:effectLst/>
        </p:spPr>
      </p:cxnSp>
      <p:cxnSp>
        <p:nvCxnSpPr>
          <p:cNvPr id="123" name="Straight Arrow Connector 122"/>
          <p:cNvCxnSpPr/>
          <p:nvPr/>
        </p:nvCxnSpPr>
        <p:spPr>
          <a:xfrm flipH="1">
            <a:off x="5534577" y="4483405"/>
            <a:ext cx="637470" cy="27685"/>
          </a:xfrm>
          <a:prstGeom prst="straightConnector1">
            <a:avLst/>
          </a:prstGeom>
          <a:noFill/>
          <a:ln w="44450" cap="sq" cmpd="sng" algn="ctr">
            <a:solidFill>
              <a:srgbClr val="5D5D5D"/>
            </a:solidFill>
            <a:prstDash val="solid"/>
            <a:headEnd type="none" w="med" len="lg"/>
            <a:tailEnd type="triangle" w="lg" len="lg"/>
          </a:ln>
          <a:effectLst/>
        </p:spPr>
      </p:cxnSp>
      <p:cxnSp>
        <p:nvCxnSpPr>
          <p:cNvPr id="124" name="Straight Arrow Connector 123"/>
          <p:cNvCxnSpPr/>
          <p:nvPr/>
        </p:nvCxnSpPr>
        <p:spPr>
          <a:xfrm flipH="1" flipV="1">
            <a:off x="6629604" y="3021662"/>
            <a:ext cx="285138" cy="938697"/>
          </a:xfrm>
          <a:prstGeom prst="straightConnector1">
            <a:avLst/>
          </a:prstGeom>
          <a:noFill/>
          <a:ln w="44450" cap="sq" cmpd="sng" algn="ctr">
            <a:solidFill>
              <a:srgbClr val="5D5D5D"/>
            </a:solidFill>
            <a:prstDash val="solid"/>
            <a:headEnd type="none" w="med" len="lg"/>
            <a:tailEnd type="triangle" w="lg" len="lg"/>
          </a:ln>
          <a:effectLst/>
        </p:spPr>
      </p:cxnSp>
      <p:cxnSp>
        <p:nvCxnSpPr>
          <p:cNvPr id="125" name="Straight Arrow Connector 124"/>
          <p:cNvCxnSpPr/>
          <p:nvPr/>
        </p:nvCxnSpPr>
        <p:spPr>
          <a:xfrm>
            <a:off x="9505693" y="1982044"/>
            <a:ext cx="599329" cy="125558"/>
          </a:xfrm>
          <a:prstGeom prst="straightConnector1">
            <a:avLst/>
          </a:prstGeom>
          <a:noFill/>
          <a:ln w="44450" cap="sq" cmpd="sng" algn="ctr">
            <a:solidFill>
              <a:srgbClr val="FFFFFF"/>
            </a:solidFill>
            <a:prstDash val="solid"/>
            <a:headEnd type="none" w="med" len="lg"/>
            <a:tailEnd type="triangle" w="lg" len="lg"/>
          </a:ln>
          <a:effectLst/>
        </p:spPr>
      </p:cxnSp>
      <p:sp>
        <p:nvSpPr>
          <p:cNvPr id="126" name="TextBox 125"/>
          <p:cNvSpPr txBox="1"/>
          <p:nvPr/>
        </p:nvSpPr>
        <p:spPr>
          <a:xfrm>
            <a:off x="4670884" y="5252498"/>
            <a:ext cx="1178508" cy="689147"/>
          </a:xfrm>
          <a:prstGeom prst="rect">
            <a:avLst/>
          </a:prstGeom>
          <a:noFill/>
        </p:spPr>
        <p:txBody>
          <a:bodyPr wrap="none" lIns="186521" tIns="149217" rIns="186521" bIns="149217" rtlCol="0">
            <a:spAutoFit/>
          </a:bodyPr>
          <a:lstStyle/>
          <a:p>
            <a:pPr defTabSz="951060">
              <a:lnSpc>
                <a:spcPct val="90000"/>
              </a:lnSpc>
              <a:defRPr/>
            </a:pPr>
            <a:r>
              <a:rPr lang="en-US" sz="1400" kern="0" spc="-51" dirty="0">
                <a:solidFill>
                  <a:srgbClr val="0070C0"/>
                </a:solidFill>
                <a:cs typeface="Segoe UI" panose="020B0502040204020203" pitchFamily="34" charset="0"/>
              </a:rPr>
              <a:t>Customer</a:t>
            </a:r>
          </a:p>
          <a:p>
            <a:pPr defTabSz="951060">
              <a:lnSpc>
                <a:spcPct val="90000"/>
              </a:lnSpc>
              <a:defRPr/>
            </a:pPr>
            <a:r>
              <a:rPr lang="en-US" sz="1400" kern="0" spc="-51" dirty="0">
                <a:solidFill>
                  <a:srgbClr val="0070C0"/>
                </a:solidFill>
                <a:cs typeface="Segoe UI" panose="020B0502040204020203" pitchFamily="34" charset="0"/>
              </a:rPr>
              <a:t>Datacenter</a:t>
            </a:r>
          </a:p>
        </p:txBody>
      </p:sp>
      <p:sp>
        <p:nvSpPr>
          <p:cNvPr id="127" name="TextBox 126"/>
          <p:cNvSpPr txBox="1"/>
          <p:nvPr/>
        </p:nvSpPr>
        <p:spPr>
          <a:xfrm>
            <a:off x="4450125" y="3640805"/>
            <a:ext cx="1535336" cy="495248"/>
          </a:xfrm>
          <a:prstGeom prst="rect">
            <a:avLst/>
          </a:prstGeom>
          <a:noFill/>
        </p:spPr>
        <p:txBody>
          <a:bodyPr wrap="none" lIns="186521" tIns="149217" rIns="186521" bIns="149217" rtlCol="0">
            <a:spAutoFit/>
          </a:bodyPr>
          <a:lstStyle/>
          <a:p>
            <a:pPr defTabSz="951060">
              <a:lnSpc>
                <a:spcPct val="90000"/>
              </a:lnSpc>
              <a:defRPr/>
            </a:pPr>
            <a:r>
              <a:rPr lang="en-US" sz="1400" kern="0" spc="-51" dirty="0">
                <a:solidFill>
                  <a:srgbClr val="0070C0"/>
                </a:solidFill>
                <a:cs typeface="Segoe UI" panose="020B0502040204020203" pitchFamily="34" charset="0"/>
              </a:rPr>
              <a:t>Customer Site 1</a:t>
            </a:r>
          </a:p>
        </p:txBody>
      </p:sp>
      <p:sp>
        <p:nvSpPr>
          <p:cNvPr id="128" name="TextBox 127"/>
          <p:cNvSpPr txBox="1"/>
          <p:nvPr/>
        </p:nvSpPr>
        <p:spPr>
          <a:xfrm>
            <a:off x="5801332" y="2598279"/>
            <a:ext cx="1535336" cy="495248"/>
          </a:xfrm>
          <a:prstGeom prst="rect">
            <a:avLst/>
          </a:prstGeom>
          <a:noFill/>
        </p:spPr>
        <p:txBody>
          <a:bodyPr wrap="none" lIns="186521" tIns="149217" rIns="186521" bIns="149217" rtlCol="0">
            <a:spAutoFit/>
          </a:bodyPr>
          <a:lstStyle/>
          <a:p>
            <a:pPr defTabSz="951060">
              <a:lnSpc>
                <a:spcPct val="90000"/>
              </a:lnSpc>
              <a:defRPr/>
            </a:pPr>
            <a:r>
              <a:rPr lang="en-US" sz="1400" kern="0" spc="-51" dirty="0">
                <a:solidFill>
                  <a:srgbClr val="0070C0"/>
                </a:solidFill>
                <a:cs typeface="Segoe UI" panose="020B0502040204020203" pitchFamily="34" charset="0"/>
              </a:rPr>
              <a:t>Customer Site 2</a:t>
            </a:r>
          </a:p>
        </p:txBody>
      </p:sp>
      <p:grpSp>
        <p:nvGrpSpPr>
          <p:cNvPr id="129" name="Group 128"/>
          <p:cNvGrpSpPr/>
          <p:nvPr/>
        </p:nvGrpSpPr>
        <p:grpSpPr>
          <a:xfrm>
            <a:off x="6660846" y="5044643"/>
            <a:ext cx="1375332" cy="1375332"/>
            <a:chOff x="10447380" y="3300874"/>
            <a:chExt cx="1348487" cy="1348487"/>
          </a:xfrm>
          <a:solidFill>
            <a:srgbClr val="0070C0"/>
          </a:solidFill>
        </p:grpSpPr>
        <p:sp>
          <p:nvSpPr>
            <p:cNvPr id="130" name="Oval 129"/>
            <p:cNvSpPr/>
            <p:nvPr/>
          </p:nvSpPr>
          <p:spPr bwMode="auto">
            <a:xfrm>
              <a:off x="10447380" y="3300874"/>
              <a:ext cx="1348487" cy="1348487"/>
            </a:xfrm>
            <a:prstGeom prst="ellipse">
              <a:avLst/>
            </a:prstGeom>
            <a:grp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448"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131" name="Freeform 61"/>
            <p:cNvSpPr>
              <a:spLocks noChangeAspect="1" noEditPoints="1"/>
            </p:cNvSpPr>
            <p:nvPr/>
          </p:nvSpPr>
          <p:spPr bwMode="auto">
            <a:xfrm>
              <a:off x="10847497" y="3450693"/>
              <a:ext cx="548247" cy="411764"/>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marL="0" marR="0" lvl="0" indent="0" defTabSz="95106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Light"/>
              </a:endParaRPr>
            </a:p>
          </p:txBody>
        </p:sp>
        <p:sp>
          <p:nvSpPr>
            <p:cNvPr id="132" name="TextBox 131"/>
            <p:cNvSpPr txBox="1"/>
            <p:nvPr/>
          </p:nvSpPr>
          <p:spPr>
            <a:xfrm>
              <a:off x="10616824" y="3862456"/>
              <a:ext cx="1009585" cy="730014"/>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1600" b="0" i="0" u="none" strike="noStrike" kern="0" cap="none" spc="-51" normalizeH="0" baseline="0" noProof="0" dirty="0">
                  <a:ln>
                    <a:noFill/>
                  </a:ln>
                  <a:solidFill>
                    <a:srgbClr val="FFFFFF"/>
                  </a:solidFill>
                  <a:effectLst/>
                  <a:uLnTx/>
                  <a:uFillTx/>
                  <a:cs typeface="Segoe UI" panose="020B0502040204020203" pitchFamily="34" charset="0"/>
                </a:rPr>
                <a:t>Public </a:t>
              </a:r>
              <a:br>
                <a:rPr kumimoji="0" lang="en-US" sz="1600" b="0" i="0" u="none" strike="noStrike" kern="0" cap="none" spc="-51" normalizeH="0" baseline="0" noProof="0" dirty="0">
                  <a:ln>
                    <a:noFill/>
                  </a:ln>
                  <a:solidFill>
                    <a:srgbClr val="FFFFFF"/>
                  </a:solidFill>
                  <a:effectLst/>
                  <a:uLnTx/>
                  <a:uFillTx/>
                  <a:cs typeface="Segoe UI" panose="020B0502040204020203" pitchFamily="34" charset="0"/>
                </a:rPr>
              </a:br>
              <a:r>
                <a:rPr kumimoji="0" lang="en-US" sz="1600" b="0" i="0" u="none" strike="noStrike" kern="0" cap="none" spc="-51" normalizeH="0" baseline="0" noProof="0" dirty="0">
                  <a:ln>
                    <a:noFill/>
                  </a:ln>
                  <a:solidFill>
                    <a:srgbClr val="FFFFFF"/>
                  </a:solidFill>
                  <a:effectLst/>
                  <a:uLnTx/>
                  <a:uFillTx/>
                  <a:cs typeface="Segoe UI" panose="020B0502040204020203" pitchFamily="34" charset="0"/>
                </a:rPr>
                <a:t>internet</a:t>
              </a:r>
            </a:p>
          </p:txBody>
        </p:sp>
      </p:grpSp>
      <p:cxnSp>
        <p:nvCxnSpPr>
          <p:cNvPr id="133" name="Straight Arrow Connector 132"/>
          <p:cNvCxnSpPr/>
          <p:nvPr/>
        </p:nvCxnSpPr>
        <p:spPr>
          <a:xfrm>
            <a:off x="5645566" y="4991832"/>
            <a:ext cx="1013415" cy="370703"/>
          </a:xfrm>
          <a:prstGeom prst="straightConnector1">
            <a:avLst/>
          </a:prstGeom>
          <a:noFill/>
          <a:ln w="44450" cap="sq" cmpd="sng" algn="ctr">
            <a:solidFill>
              <a:srgbClr val="0070C0"/>
            </a:solidFill>
            <a:prstDash val="solid"/>
            <a:headEnd type="none" w="med" len="lg"/>
            <a:tailEnd type="triangle" w="lg" len="lg"/>
          </a:ln>
          <a:effectLst/>
        </p:spPr>
      </p:cxnSp>
      <p:cxnSp>
        <p:nvCxnSpPr>
          <p:cNvPr id="134" name="Straight Arrow Connector 133"/>
          <p:cNvCxnSpPr/>
          <p:nvPr/>
        </p:nvCxnSpPr>
        <p:spPr>
          <a:xfrm flipV="1">
            <a:off x="7904415" y="4743459"/>
            <a:ext cx="250932" cy="248373"/>
          </a:xfrm>
          <a:prstGeom prst="straightConnector1">
            <a:avLst/>
          </a:prstGeom>
          <a:noFill/>
          <a:ln w="44450" cap="sq" cmpd="sng" algn="ctr">
            <a:solidFill>
              <a:srgbClr val="FFFFFF"/>
            </a:solidFill>
            <a:prstDash val="solid"/>
            <a:headEnd type="none" w="med" len="lg"/>
            <a:tailEnd type="triangle" w="lg" len="lg"/>
          </a:ln>
          <a:effectLst/>
        </p:spPr>
      </p:cxnSp>
      <p:sp>
        <p:nvSpPr>
          <p:cNvPr id="135" name="TextBox 134"/>
          <p:cNvSpPr txBox="1"/>
          <p:nvPr/>
        </p:nvSpPr>
        <p:spPr>
          <a:xfrm>
            <a:off x="9505693" y="1199266"/>
            <a:ext cx="2820643" cy="550647"/>
          </a:xfrm>
          <a:prstGeom prst="rect">
            <a:avLst/>
          </a:prstGeom>
          <a:noFill/>
        </p:spPr>
        <p:txBody>
          <a:bodyPr wrap="square" lIns="186521" tIns="149217" rIns="186521" bIns="149217" rtlCol="0">
            <a:spAutoFit/>
          </a:bodyPr>
          <a:lstStyle/>
          <a:p>
            <a:pPr algn="ctr" defTabSz="951060">
              <a:lnSpc>
                <a:spcPct val="90000"/>
              </a:lnSpc>
              <a:defRPr/>
            </a:pPr>
            <a:r>
              <a:rPr lang="en-US" kern="0" spc="-50" dirty="0">
                <a:solidFill>
                  <a:srgbClr val="0070C0"/>
                </a:solidFill>
                <a:latin typeface="Segoe UI Semibold" panose="020B0702040204020203" pitchFamily="34" charset="0"/>
                <a:cs typeface="Segoe UI Semibold" panose="020B0702040204020203" pitchFamily="34" charset="0"/>
              </a:rPr>
              <a:t>Microsoft Datacenter</a:t>
            </a:r>
          </a:p>
        </p:txBody>
      </p:sp>
      <p:cxnSp>
        <p:nvCxnSpPr>
          <p:cNvPr id="136" name="Straight Arrow Connector 135"/>
          <p:cNvCxnSpPr/>
          <p:nvPr/>
        </p:nvCxnSpPr>
        <p:spPr>
          <a:xfrm flipV="1">
            <a:off x="9381948" y="3709883"/>
            <a:ext cx="402400" cy="158852"/>
          </a:xfrm>
          <a:prstGeom prst="straightConnector1">
            <a:avLst/>
          </a:prstGeom>
          <a:noFill/>
          <a:ln w="44450" cap="sq" cmpd="sng" algn="ctr">
            <a:solidFill>
              <a:srgbClr val="FFFFFF"/>
            </a:solidFill>
            <a:prstDash val="solid"/>
            <a:headEnd type="none" w="med" len="lg"/>
            <a:tailEnd type="triangle" w="lg" len="lg"/>
          </a:ln>
          <a:effectLst/>
        </p:spPr>
      </p:cxnSp>
      <p:sp>
        <p:nvSpPr>
          <p:cNvPr id="137" name="Oval 136"/>
          <p:cNvSpPr/>
          <p:nvPr/>
        </p:nvSpPr>
        <p:spPr bwMode="auto">
          <a:xfrm>
            <a:off x="8123237" y="4026930"/>
            <a:ext cx="1170515" cy="1170515"/>
          </a:xfrm>
          <a:prstGeom prst="ellipse">
            <a:avLst/>
          </a:prstGeom>
          <a:solidFill>
            <a:srgbClr val="0070C0"/>
          </a:solid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448"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138" name="TextBox 137"/>
          <p:cNvSpPr txBox="1"/>
          <p:nvPr/>
        </p:nvSpPr>
        <p:spPr>
          <a:xfrm>
            <a:off x="8022634" y="4564062"/>
            <a:ext cx="1396003" cy="495248"/>
          </a:xfrm>
          <a:prstGeom prst="rect">
            <a:avLst/>
          </a:prstGeom>
          <a:noFill/>
        </p:spPr>
        <p:txBody>
          <a:bodyPr wrap="none" lIns="186521" tIns="149217" rIns="186521" bIns="149217" rtlCol="0">
            <a:spAutoFit/>
          </a:bodyPr>
          <a:lstStyle/>
          <a:p>
            <a:pPr algn="ctr" defTabSz="951060">
              <a:lnSpc>
                <a:spcPct val="90000"/>
              </a:lnSpc>
              <a:defRPr/>
            </a:pPr>
            <a:r>
              <a:rPr lang="en-US" sz="1400" kern="0" spc="-51" dirty="0" smtClean="0">
                <a:solidFill>
                  <a:srgbClr val="FFFFFF"/>
                </a:solidFill>
                <a:cs typeface="Segoe UI" panose="020B0502040204020203" pitchFamily="34" charset="0"/>
              </a:rPr>
              <a:t>Internet Co-lo</a:t>
            </a:r>
            <a:endParaRPr lang="en-US" sz="1400" kern="0" spc="-51" dirty="0">
              <a:solidFill>
                <a:srgbClr val="FFFFFF"/>
              </a:solidFill>
              <a:cs typeface="Segoe UI" panose="020B0502040204020203" pitchFamily="34" charset="0"/>
            </a:endParaRPr>
          </a:p>
        </p:txBody>
      </p:sp>
      <p:sp>
        <p:nvSpPr>
          <p:cNvPr id="139" name="Freeform 114"/>
          <p:cNvSpPr>
            <a:spLocks noChangeAspect="1" noEditPoints="1"/>
          </p:cNvSpPr>
          <p:nvPr/>
        </p:nvSpPr>
        <p:spPr bwMode="black">
          <a:xfrm>
            <a:off x="8469257" y="4203640"/>
            <a:ext cx="466302" cy="466302"/>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cxnSp>
        <p:nvCxnSpPr>
          <p:cNvPr id="140" name="Straight Arrow Connector 139"/>
          <p:cNvCxnSpPr/>
          <p:nvPr/>
        </p:nvCxnSpPr>
        <p:spPr>
          <a:xfrm flipV="1">
            <a:off x="9062438" y="3101607"/>
            <a:ext cx="785443" cy="946371"/>
          </a:xfrm>
          <a:prstGeom prst="straightConnector1">
            <a:avLst/>
          </a:prstGeom>
          <a:noFill/>
          <a:ln w="44450" cap="sq" cmpd="sng" algn="ctr">
            <a:solidFill>
              <a:srgbClr val="0078D7"/>
            </a:solidFill>
            <a:prstDash val="dash"/>
            <a:headEnd type="none" w="med" len="lg"/>
            <a:tailEnd type="triangle" w="lg" len="lg"/>
          </a:ln>
          <a:effectLst/>
        </p:spPr>
      </p:cxnSp>
      <p:cxnSp>
        <p:nvCxnSpPr>
          <p:cNvPr id="141" name="Straight Arrow Connector 140"/>
          <p:cNvCxnSpPr/>
          <p:nvPr/>
        </p:nvCxnSpPr>
        <p:spPr>
          <a:xfrm flipV="1">
            <a:off x="9968371" y="5761330"/>
            <a:ext cx="1817517" cy="1251"/>
          </a:xfrm>
          <a:prstGeom prst="straightConnector1">
            <a:avLst/>
          </a:prstGeom>
          <a:noFill/>
          <a:ln w="44450" cap="sq" cmpd="sng" algn="ctr">
            <a:solidFill>
              <a:srgbClr val="0078D7"/>
            </a:solidFill>
            <a:prstDash val="dash"/>
            <a:headEnd type="none" w="med" len="lg"/>
            <a:tailEnd type="triangle" w="lg" len="lg"/>
          </a:ln>
          <a:effectLst/>
        </p:spPr>
      </p:cxnSp>
      <p:sp>
        <p:nvSpPr>
          <p:cNvPr id="142" name="TextBox 141"/>
          <p:cNvSpPr txBox="1"/>
          <p:nvPr/>
        </p:nvSpPr>
        <p:spPr>
          <a:xfrm>
            <a:off x="9715294" y="5788884"/>
            <a:ext cx="2258226" cy="522948"/>
          </a:xfrm>
          <a:prstGeom prst="rect">
            <a:avLst/>
          </a:prstGeom>
          <a:noFill/>
        </p:spPr>
        <p:txBody>
          <a:bodyPr wrap="none" lIns="186521" tIns="149217" rIns="186521" bIns="149217" rtlCol="0">
            <a:spAutoFit/>
          </a:bodyPr>
          <a:lstStyle/>
          <a:p>
            <a:pPr>
              <a:lnSpc>
                <a:spcPct val="90000"/>
              </a:lnSpc>
              <a:spcAft>
                <a:spcPts val="612"/>
              </a:spcAft>
            </a:pPr>
            <a:r>
              <a:rPr lang="en-US" sz="1600" dirty="0" smtClean="0">
                <a:solidFill>
                  <a:srgbClr val="0070C0"/>
                </a:solidFill>
                <a:cs typeface="Segoe UI" panose="020B0502040204020203" pitchFamily="34" charset="0"/>
              </a:rPr>
              <a:t>Alternate </a:t>
            </a:r>
            <a:r>
              <a:rPr lang="en-US" sz="1600" dirty="0">
                <a:solidFill>
                  <a:srgbClr val="0070C0"/>
                </a:solidFill>
                <a:cs typeface="Segoe UI" panose="020B0502040204020203" pitchFamily="34" charset="0"/>
              </a:rPr>
              <a:t>connection</a:t>
            </a:r>
          </a:p>
        </p:txBody>
      </p:sp>
      <p:cxnSp>
        <p:nvCxnSpPr>
          <p:cNvPr id="143" name="Straight Arrow Connector 142"/>
          <p:cNvCxnSpPr/>
          <p:nvPr/>
        </p:nvCxnSpPr>
        <p:spPr>
          <a:xfrm flipV="1">
            <a:off x="6250618" y="5941645"/>
            <a:ext cx="378985" cy="88731"/>
          </a:xfrm>
          <a:prstGeom prst="straightConnector1">
            <a:avLst/>
          </a:prstGeom>
          <a:noFill/>
          <a:ln w="44450" cap="sq" cmpd="sng" algn="ctr">
            <a:solidFill>
              <a:srgbClr val="0070C0"/>
            </a:solidFill>
            <a:prstDash val="solid"/>
            <a:headEnd type="none" w="med" len="lg"/>
            <a:tailEnd type="triangle" w="lg" len="lg"/>
          </a:ln>
          <a:effectLst/>
        </p:spPr>
      </p:cxnSp>
      <p:sp>
        <p:nvSpPr>
          <p:cNvPr id="144" name="Freeform 143"/>
          <p:cNvSpPr>
            <a:spLocks noChangeAspect="1"/>
          </p:cNvSpPr>
          <p:nvPr/>
        </p:nvSpPr>
        <p:spPr bwMode="black">
          <a:xfrm>
            <a:off x="9919565" y="1729455"/>
            <a:ext cx="1927668" cy="1140021"/>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a:noFill/>
          </a:ln>
        </p:spPr>
        <p:txBody>
          <a:bodyPr vert="horz" wrap="square" lIns="548640" tIns="27432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Office 365 </a:t>
            </a:r>
          </a:p>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Services on</a:t>
            </a:r>
            <a:b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b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ExpressRoute</a:t>
            </a:r>
          </a:p>
        </p:txBody>
      </p:sp>
      <p:sp>
        <p:nvSpPr>
          <p:cNvPr id="145" name="Freeform 144"/>
          <p:cNvSpPr>
            <a:spLocks noChangeAspect="1"/>
          </p:cNvSpPr>
          <p:nvPr/>
        </p:nvSpPr>
        <p:spPr bwMode="black">
          <a:xfrm>
            <a:off x="9933256" y="2947023"/>
            <a:ext cx="1927668" cy="1140021"/>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a:noFill/>
          </a:ln>
        </p:spPr>
        <p:txBody>
          <a:bodyPr vert="horz" wrap="square" lIns="548640" tIns="27432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Office 365 </a:t>
            </a:r>
          </a:p>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Services Require</a:t>
            </a:r>
          </a:p>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Internet</a:t>
            </a:r>
          </a:p>
        </p:txBody>
      </p:sp>
      <p:sp>
        <p:nvSpPr>
          <p:cNvPr id="146" name="Freeform 145"/>
          <p:cNvSpPr>
            <a:spLocks noChangeAspect="1"/>
          </p:cNvSpPr>
          <p:nvPr/>
        </p:nvSpPr>
        <p:spPr bwMode="black">
          <a:xfrm>
            <a:off x="9899289" y="4164591"/>
            <a:ext cx="1927668" cy="1140021"/>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a:noFill/>
          </a:ln>
        </p:spPr>
        <p:txBody>
          <a:bodyPr vert="horz" wrap="square" lIns="457200" tIns="27432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Azure services</a:t>
            </a:r>
          </a:p>
        </p:txBody>
      </p:sp>
      <p:pic>
        <p:nvPicPr>
          <p:cNvPr id="147" name="Picture 146"/>
          <p:cNvPicPr>
            <a:picLocks noChangeAspect="1"/>
          </p:cNvPicPr>
          <p:nvPr/>
        </p:nvPicPr>
        <p:blipFill>
          <a:blip r:embed="rId3"/>
          <a:stretch>
            <a:fillRect/>
          </a:stretch>
        </p:blipFill>
        <p:spPr>
          <a:xfrm>
            <a:off x="5675353" y="5862464"/>
            <a:ext cx="430467" cy="848274"/>
          </a:xfrm>
          <a:prstGeom prst="rect">
            <a:avLst/>
          </a:prstGeom>
          <a:ln>
            <a:solidFill>
              <a:srgbClr val="0070C0"/>
            </a:solidFill>
          </a:ln>
        </p:spPr>
      </p:pic>
      <p:grpSp>
        <p:nvGrpSpPr>
          <p:cNvPr id="148" name="Group 147"/>
          <p:cNvGrpSpPr/>
          <p:nvPr/>
        </p:nvGrpSpPr>
        <p:grpSpPr>
          <a:xfrm>
            <a:off x="8037121" y="2055802"/>
            <a:ext cx="1643720" cy="1282003"/>
            <a:chOff x="8233151" y="1712594"/>
            <a:chExt cx="1643720" cy="1282003"/>
          </a:xfrm>
        </p:grpSpPr>
        <p:cxnSp>
          <p:nvCxnSpPr>
            <p:cNvPr id="149" name="Straight Arrow Connector 148"/>
            <p:cNvCxnSpPr/>
            <p:nvPr/>
          </p:nvCxnSpPr>
          <p:spPr>
            <a:xfrm flipV="1">
              <a:off x="8314429" y="1712594"/>
              <a:ext cx="1215454" cy="944972"/>
            </a:xfrm>
            <a:prstGeom prst="straightConnector1">
              <a:avLst/>
            </a:prstGeom>
            <a:noFill/>
            <a:ln w="50800" cap="sq" cmpd="sng" algn="ctr">
              <a:solidFill>
                <a:srgbClr val="00B050"/>
              </a:solidFill>
              <a:prstDash val="solid"/>
              <a:headEnd type="none" w="med" len="lg"/>
              <a:tailEnd type="triangle" w="lg" len="lg"/>
            </a:ln>
            <a:effectLst/>
          </p:spPr>
        </p:cxnSp>
        <p:sp>
          <p:nvSpPr>
            <p:cNvPr id="150" name="TextBox 149"/>
            <p:cNvSpPr txBox="1"/>
            <p:nvPr/>
          </p:nvSpPr>
          <p:spPr>
            <a:xfrm rot="19679095">
              <a:off x="8233151" y="2246934"/>
              <a:ext cx="164372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B050"/>
                  </a:solidFill>
                  <a:effectLst/>
                  <a:uLnTx/>
                  <a:uFillTx/>
                  <a:latin typeface="Segoe UI Semibold" panose="020B0702040204020203" pitchFamily="34" charset="0"/>
                  <a:cs typeface="Segoe UI Semibold" panose="020B0702040204020203" pitchFamily="34" charset="0"/>
                </a:rPr>
                <a:t>EXPRESSROUTE</a:t>
              </a:r>
            </a:p>
          </p:txBody>
        </p:sp>
        <p:cxnSp>
          <p:nvCxnSpPr>
            <p:cNvPr id="151" name="Straight Arrow Connector 150"/>
            <p:cNvCxnSpPr/>
            <p:nvPr/>
          </p:nvCxnSpPr>
          <p:spPr>
            <a:xfrm flipV="1">
              <a:off x="8508535" y="2337202"/>
              <a:ext cx="1332815" cy="657395"/>
            </a:xfrm>
            <a:prstGeom prst="straightConnector1">
              <a:avLst/>
            </a:prstGeom>
            <a:noFill/>
            <a:ln w="50800" cap="sq" cmpd="sng" algn="ctr">
              <a:solidFill>
                <a:srgbClr val="00B050"/>
              </a:solidFill>
              <a:prstDash val="solid"/>
              <a:headEnd type="none" w="med" len="lg"/>
              <a:tailEnd type="triangle" w="lg" len="lg"/>
            </a:ln>
            <a:effectLst/>
          </p:spPr>
        </p:cxnSp>
      </p:grpSp>
      <p:pic>
        <p:nvPicPr>
          <p:cNvPr id="152" name="Picture 151"/>
          <p:cNvPicPr>
            <a:picLocks noChangeAspect="1"/>
          </p:cNvPicPr>
          <p:nvPr/>
        </p:nvPicPr>
        <p:blipFill>
          <a:blip r:embed="rId4"/>
          <a:stretch>
            <a:fillRect/>
          </a:stretch>
        </p:blipFill>
        <p:spPr>
          <a:xfrm>
            <a:off x="6118606" y="1427355"/>
            <a:ext cx="947128" cy="1235106"/>
          </a:xfrm>
          <a:prstGeom prst="rect">
            <a:avLst/>
          </a:prstGeom>
        </p:spPr>
      </p:pic>
      <p:pic>
        <p:nvPicPr>
          <p:cNvPr id="153" name="Picture 152"/>
          <p:cNvPicPr>
            <a:picLocks noChangeAspect="1"/>
          </p:cNvPicPr>
          <p:nvPr/>
        </p:nvPicPr>
        <p:blipFill>
          <a:blip r:embed="rId5"/>
          <a:stretch>
            <a:fillRect/>
          </a:stretch>
        </p:blipFill>
        <p:spPr>
          <a:xfrm>
            <a:off x="4997446" y="4199704"/>
            <a:ext cx="461250" cy="1170000"/>
          </a:xfrm>
          <a:prstGeom prst="rect">
            <a:avLst/>
          </a:prstGeom>
          <a:ln>
            <a:solidFill>
              <a:srgbClr val="0070C0"/>
            </a:solidFill>
          </a:ln>
        </p:spPr>
      </p:pic>
      <p:pic>
        <p:nvPicPr>
          <p:cNvPr id="154" name="Picture 153"/>
          <p:cNvPicPr>
            <a:picLocks noChangeAspect="1"/>
          </p:cNvPicPr>
          <p:nvPr/>
        </p:nvPicPr>
        <p:blipFill>
          <a:blip r:embed="rId6"/>
          <a:stretch>
            <a:fillRect/>
          </a:stretch>
        </p:blipFill>
        <p:spPr>
          <a:xfrm>
            <a:off x="4819415" y="2321508"/>
            <a:ext cx="796757" cy="1401889"/>
          </a:xfrm>
          <a:prstGeom prst="rect">
            <a:avLst/>
          </a:prstGeom>
        </p:spPr>
      </p:pic>
      <p:sp>
        <p:nvSpPr>
          <p:cNvPr id="155" name="Rectangle 154"/>
          <p:cNvSpPr/>
          <p:nvPr/>
        </p:nvSpPr>
        <p:spPr>
          <a:xfrm>
            <a:off x="9708254" y="1240468"/>
            <a:ext cx="2435954" cy="4243468"/>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a typeface="+mn-ea"/>
              <a:cs typeface="+mn-cs"/>
            </a:endParaRPr>
          </a:p>
        </p:txBody>
      </p:sp>
      <p:cxnSp>
        <p:nvCxnSpPr>
          <p:cNvPr id="156" name="Straight Arrow Connector 155"/>
          <p:cNvCxnSpPr/>
          <p:nvPr/>
        </p:nvCxnSpPr>
        <p:spPr>
          <a:xfrm flipV="1">
            <a:off x="7967167" y="5023903"/>
            <a:ext cx="271572" cy="325565"/>
          </a:xfrm>
          <a:prstGeom prst="straightConnector1">
            <a:avLst/>
          </a:prstGeom>
          <a:noFill/>
          <a:ln w="44450" cap="sq" cmpd="sng" algn="ctr">
            <a:solidFill>
              <a:srgbClr val="0070C0"/>
            </a:solidFill>
            <a:prstDash val="solid"/>
            <a:headEnd type="none" w="med" len="lg"/>
            <a:tailEnd type="triangle" w="lg" len="lg"/>
          </a:ln>
          <a:effectLst/>
        </p:spPr>
      </p:cxnSp>
      <p:cxnSp>
        <p:nvCxnSpPr>
          <p:cNvPr id="157" name="Straight Arrow Connector 156"/>
          <p:cNvCxnSpPr/>
          <p:nvPr/>
        </p:nvCxnSpPr>
        <p:spPr>
          <a:xfrm flipV="1">
            <a:off x="9293752" y="3878375"/>
            <a:ext cx="541080" cy="417225"/>
          </a:xfrm>
          <a:prstGeom prst="straightConnector1">
            <a:avLst/>
          </a:prstGeom>
          <a:noFill/>
          <a:ln w="44450" cap="sq" cmpd="sng" algn="ctr">
            <a:solidFill>
              <a:srgbClr val="0070C0"/>
            </a:solidFill>
            <a:prstDash val="solid"/>
            <a:headEnd type="none" w="med" len="lg"/>
            <a:tailEnd type="triangle" w="lg" len="lg"/>
          </a:ln>
          <a:effectLst/>
        </p:spPr>
      </p:cxnSp>
      <p:cxnSp>
        <p:nvCxnSpPr>
          <p:cNvPr id="158" name="Straight Arrow Connector 157"/>
          <p:cNvCxnSpPr/>
          <p:nvPr/>
        </p:nvCxnSpPr>
        <p:spPr>
          <a:xfrm flipV="1">
            <a:off x="7303034" y="3742758"/>
            <a:ext cx="396469" cy="470661"/>
          </a:xfrm>
          <a:prstGeom prst="straightConnector1">
            <a:avLst/>
          </a:prstGeom>
          <a:noFill/>
          <a:ln w="44450" cap="sq" cmpd="sng" algn="ctr">
            <a:solidFill>
              <a:srgbClr val="5D5D5D"/>
            </a:solidFill>
            <a:prstDash val="solid"/>
            <a:headEnd type="none" w="med" len="lg"/>
            <a:tailEnd type="triangle" w="lg" len="lg"/>
          </a:ln>
          <a:effectLst/>
        </p:spPr>
      </p:cxnSp>
      <p:grpSp>
        <p:nvGrpSpPr>
          <p:cNvPr id="159" name="Group 158"/>
          <p:cNvGrpSpPr/>
          <p:nvPr/>
        </p:nvGrpSpPr>
        <p:grpSpPr>
          <a:xfrm>
            <a:off x="6254521" y="4023284"/>
            <a:ext cx="1336861" cy="744817"/>
            <a:chOff x="6317165" y="3334613"/>
            <a:chExt cx="1336861" cy="744817"/>
          </a:xfrm>
        </p:grpSpPr>
        <p:sp>
          <p:nvSpPr>
            <p:cNvPr id="160" name="Freeform 159"/>
            <p:cNvSpPr>
              <a:spLocks noChangeAspect="1"/>
            </p:cNvSpPr>
            <p:nvPr/>
          </p:nvSpPr>
          <p:spPr bwMode="black">
            <a:xfrm>
              <a:off x="6317165" y="3334613"/>
              <a:ext cx="1155365" cy="683282"/>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5D5D5D"/>
            </a:solidFill>
            <a:ln>
              <a:noFill/>
            </a:ln>
          </p:spPr>
          <p:txBody>
            <a:bodyPr vert="horz" wrap="square" lIns="548640" tIns="27432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060" rtl="0" eaLnBrk="1" fontAlgn="auto" latinLnBrk="0" hangingPunct="1">
                <a:lnSpc>
                  <a:spcPct val="90000"/>
                </a:lnSpc>
                <a:spcBef>
                  <a:spcPts val="0"/>
                </a:spcBef>
                <a:spcAft>
                  <a:spcPts val="0"/>
                </a:spcAft>
                <a:buClrTx/>
                <a:buSzTx/>
                <a:buFontTx/>
                <a:buNone/>
                <a:tabLst/>
                <a:defRPr/>
              </a:pPr>
              <a:endParaRPr kumimoji="0" lang="en-US" sz="1500" b="1"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endParaRPr>
            </a:p>
          </p:txBody>
        </p:sp>
        <p:sp>
          <p:nvSpPr>
            <p:cNvPr id="161" name="TextBox 160"/>
            <p:cNvSpPr txBox="1"/>
            <p:nvPr/>
          </p:nvSpPr>
          <p:spPr>
            <a:xfrm>
              <a:off x="6396471" y="3556210"/>
              <a:ext cx="125755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51" normalizeH="0" baseline="0" noProof="0" dirty="0" smtClean="0">
                  <a:ln>
                    <a:noFill/>
                  </a:ln>
                  <a:solidFill>
                    <a:srgbClr val="FFFFFF"/>
                  </a:solidFill>
                  <a:effectLst/>
                  <a:uLnTx/>
                  <a:uFillTx/>
                  <a:cs typeface="Segoe UI" panose="020B0502040204020203" pitchFamily="34" charset="0"/>
                </a:rPr>
                <a:t>MPLS VPN WAN</a:t>
              </a:r>
            </a:p>
          </p:txBody>
        </p:sp>
      </p:grpSp>
      <p:pic>
        <p:nvPicPr>
          <p:cNvPr id="162" name="Picture 161"/>
          <p:cNvPicPr>
            <a:picLocks noChangeAspect="1"/>
          </p:cNvPicPr>
          <p:nvPr/>
        </p:nvPicPr>
        <p:blipFill>
          <a:blip r:embed="rId7">
            <a:duotone>
              <a:srgbClr val="0070C0">
                <a:shade val="45000"/>
                <a:satMod val="135000"/>
              </a:srgbClr>
              <a:prstClr val="white"/>
            </a:duotone>
          </a:blip>
          <a:stretch>
            <a:fillRect/>
          </a:stretch>
        </p:blipFill>
        <p:spPr>
          <a:xfrm>
            <a:off x="7593117" y="3206484"/>
            <a:ext cx="622596" cy="536274"/>
          </a:xfrm>
          <a:prstGeom prst="rect">
            <a:avLst/>
          </a:prstGeom>
        </p:spPr>
      </p:pic>
    </p:spTree>
    <p:extLst>
      <p:ext uri="{BB962C8B-B14F-4D97-AF65-F5344CB8AC3E}">
        <p14:creationId xmlns:p14="http://schemas.microsoft.com/office/powerpoint/2010/main" val="30458004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spc="-100" dirty="0" smtClean="0"/>
              <a:t>How do networks connect?</a:t>
            </a:r>
            <a:endParaRPr lang="en-US" sz="4800" spc="-100" dirty="0"/>
          </a:p>
        </p:txBody>
      </p:sp>
      <p:sp>
        <p:nvSpPr>
          <p:cNvPr id="102" name="Rectangle 101"/>
          <p:cNvSpPr/>
          <p:nvPr/>
        </p:nvSpPr>
        <p:spPr bwMode="auto">
          <a:xfrm>
            <a:off x="199759" y="983912"/>
            <a:ext cx="12038278" cy="586615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60" name="Straight Arrow Connector 159"/>
          <p:cNvCxnSpPr/>
          <p:nvPr/>
        </p:nvCxnSpPr>
        <p:spPr>
          <a:xfrm flipH="1">
            <a:off x="871093" y="3101707"/>
            <a:ext cx="86448" cy="702105"/>
          </a:xfrm>
          <a:prstGeom prst="straightConnector1">
            <a:avLst/>
          </a:prstGeom>
          <a:noFill/>
          <a:ln w="44450" cap="sq" cmpd="sng" algn="ctr">
            <a:solidFill>
              <a:srgbClr val="0070C0"/>
            </a:solidFill>
            <a:prstDash val="solid"/>
            <a:headEnd type="none" w="med" len="lg"/>
            <a:tailEnd type="triangle" w="lg" len="lg"/>
          </a:ln>
          <a:effectLst/>
        </p:spPr>
      </p:cxnSp>
      <p:cxnSp>
        <p:nvCxnSpPr>
          <p:cNvPr id="161" name="Straight Arrow Connector 160"/>
          <p:cNvCxnSpPr/>
          <p:nvPr/>
        </p:nvCxnSpPr>
        <p:spPr>
          <a:xfrm flipV="1">
            <a:off x="6719347" y="1674013"/>
            <a:ext cx="1577004" cy="300314"/>
          </a:xfrm>
          <a:prstGeom prst="straightConnector1">
            <a:avLst/>
          </a:prstGeom>
          <a:noFill/>
          <a:ln w="44450" cap="sq" cmpd="sng" algn="ctr">
            <a:solidFill>
              <a:srgbClr val="0070C0"/>
            </a:solidFill>
            <a:prstDash val="solid"/>
            <a:headEnd type="none" w="med" len="lg"/>
            <a:tailEnd type="triangle" w="lg" len="lg"/>
          </a:ln>
          <a:effectLst/>
        </p:spPr>
      </p:cxnSp>
      <p:cxnSp>
        <p:nvCxnSpPr>
          <p:cNvPr id="162" name="Straight Arrow Connector 161"/>
          <p:cNvCxnSpPr/>
          <p:nvPr/>
        </p:nvCxnSpPr>
        <p:spPr>
          <a:xfrm>
            <a:off x="1717978" y="2542246"/>
            <a:ext cx="537859" cy="112234"/>
          </a:xfrm>
          <a:prstGeom prst="straightConnector1">
            <a:avLst/>
          </a:prstGeom>
          <a:noFill/>
          <a:ln w="44450" cap="sq" cmpd="sng" algn="ctr">
            <a:solidFill>
              <a:srgbClr val="0070C0"/>
            </a:solidFill>
            <a:prstDash val="solid"/>
            <a:headEnd type="none" w="med" len="lg"/>
            <a:tailEnd type="triangle" w="lg" len="lg"/>
          </a:ln>
          <a:effectLst/>
        </p:spPr>
      </p:cxnSp>
      <p:cxnSp>
        <p:nvCxnSpPr>
          <p:cNvPr id="163" name="Straight Connector 162"/>
          <p:cNvCxnSpPr/>
          <p:nvPr/>
        </p:nvCxnSpPr>
        <p:spPr>
          <a:xfrm>
            <a:off x="4397568" y="1463003"/>
            <a:ext cx="0" cy="649322"/>
          </a:xfrm>
          <a:prstGeom prst="line">
            <a:avLst/>
          </a:prstGeom>
          <a:noFill/>
          <a:ln w="38100" cap="flat" cmpd="sng" algn="ctr">
            <a:solidFill>
              <a:srgbClr val="0070C0"/>
            </a:solidFill>
            <a:prstDash val="solid"/>
            <a:miter lim="800000"/>
            <a:headEnd type="none"/>
            <a:tailEnd type="none"/>
          </a:ln>
          <a:effectLst/>
        </p:spPr>
      </p:cxnSp>
      <p:cxnSp>
        <p:nvCxnSpPr>
          <p:cNvPr id="164" name="Straight Connector 163"/>
          <p:cNvCxnSpPr/>
          <p:nvPr/>
        </p:nvCxnSpPr>
        <p:spPr>
          <a:xfrm>
            <a:off x="4709638" y="1463003"/>
            <a:ext cx="0" cy="649322"/>
          </a:xfrm>
          <a:prstGeom prst="line">
            <a:avLst/>
          </a:prstGeom>
          <a:noFill/>
          <a:ln w="38100" cap="flat" cmpd="sng" algn="ctr">
            <a:solidFill>
              <a:srgbClr val="0070C0"/>
            </a:solidFill>
            <a:prstDash val="solid"/>
            <a:miter lim="800000"/>
            <a:headEnd type="none"/>
            <a:tailEnd type="none"/>
          </a:ln>
          <a:effectLst/>
        </p:spPr>
      </p:cxnSp>
      <p:sp>
        <p:nvSpPr>
          <p:cNvPr id="165" name="Oval 164"/>
          <p:cNvSpPr/>
          <p:nvPr/>
        </p:nvSpPr>
        <p:spPr bwMode="auto">
          <a:xfrm>
            <a:off x="485278" y="1885342"/>
            <a:ext cx="1139288" cy="1139287"/>
          </a:xfrm>
          <a:prstGeom prst="ellipse">
            <a:avLst/>
          </a:prstGeom>
          <a:solidFill>
            <a:srgbClr val="0070C0"/>
          </a:solid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r>
              <a:rPr kumimoji="0" lang="en-US" sz="2448" b="1" i="0" u="none" strike="noStrike" kern="0" cap="none" spc="-51" normalizeH="0" baseline="0" noProof="0" dirty="0">
                <a:ln>
                  <a:noFill/>
                </a:ln>
                <a:solidFill>
                  <a:srgbClr val="FFFFFF"/>
                </a:solidFill>
                <a:effectLst/>
                <a:uLnTx/>
                <a:uFillTx/>
              </a:rPr>
              <a:t>MPLSWAN</a:t>
            </a:r>
          </a:p>
        </p:txBody>
      </p:sp>
      <p:sp>
        <p:nvSpPr>
          <p:cNvPr id="166" name="TextBox 165"/>
          <p:cNvSpPr txBox="1"/>
          <p:nvPr/>
        </p:nvSpPr>
        <p:spPr>
          <a:xfrm>
            <a:off x="274637" y="5197940"/>
            <a:ext cx="1178508" cy="689147"/>
          </a:xfrm>
          <a:prstGeom prst="rect">
            <a:avLst/>
          </a:prstGeom>
          <a:noFill/>
        </p:spPr>
        <p:txBody>
          <a:bodyPr wrap="none" lIns="186521" tIns="149217" rIns="186521" bIns="149217" rtlCol="0">
            <a:spAutoFit/>
          </a:bodyPr>
          <a:lstStyle/>
          <a:p>
            <a:pPr defTabSz="951060">
              <a:lnSpc>
                <a:spcPct val="90000"/>
              </a:lnSpc>
              <a:defRPr/>
            </a:pPr>
            <a:r>
              <a:rPr lang="en-US" sz="1400" kern="0" spc="-51" dirty="0">
                <a:solidFill>
                  <a:srgbClr val="0070C0"/>
                </a:solidFill>
                <a:cs typeface="Segoe UI" panose="020B0502040204020203" pitchFamily="34" charset="0"/>
              </a:rPr>
              <a:t>Customer</a:t>
            </a:r>
          </a:p>
          <a:p>
            <a:pPr defTabSz="951060">
              <a:lnSpc>
                <a:spcPct val="90000"/>
              </a:lnSpc>
              <a:defRPr/>
            </a:pPr>
            <a:r>
              <a:rPr lang="en-US" sz="1400" kern="0" spc="-51" dirty="0">
                <a:solidFill>
                  <a:srgbClr val="0070C0"/>
                </a:solidFill>
                <a:cs typeface="Segoe UI" panose="020B0502040204020203" pitchFamily="34" charset="0"/>
              </a:rPr>
              <a:t>Datacenter</a:t>
            </a:r>
          </a:p>
        </p:txBody>
      </p:sp>
      <p:pic>
        <p:nvPicPr>
          <p:cNvPr id="167" name="Picture 166"/>
          <p:cNvPicPr>
            <a:picLocks noChangeAspect="1"/>
          </p:cNvPicPr>
          <p:nvPr/>
        </p:nvPicPr>
        <p:blipFill>
          <a:blip r:embed="rId3"/>
          <a:stretch>
            <a:fillRect/>
          </a:stretch>
        </p:blipFill>
        <p:spPr>
          <a:xfrm>
            <a:off x="590529" y="3858652"/>
            <a:ext cx="561128" cy="1423349"/>
          </a:xfrm>
          <a:prstGeom prst="rect">
            <a:avLst/>
          </a:prstGeom>
        </p:spPr>
      </p:pic>
      <p:sp>
        <p:nvSpPr>
          <p:cNvPr id="168" name="TextBox 167"/>
          <p:cNvSpPr txBox="1"/>
          <p:nvPr/>
        </p:nvSpPr>
        <p:spPr>
          <a:xfrm>
            <a:off x="8731594" y="1081165"/>
            <a:ext cx="2820643" cy="578347"/>
          </a:xfrm>
          <a:prstGeom prst="rect">
            <a:avLst/>
          </a:prstGeom>
          <a:noFill/>
        </p:spPr>
        <p:txBody>
          <a:bodyPr wrap="square" lIns="186521" tIns="149217" rIns="186521" bIns="149217" rtlCol="0">
            <a:spAutoFit/>
          </a:bodyPr>
          <a:lstStyle/>
          <a:p>
            <a:pPr algn="ctr" defTabSz="951060">
              <a:lnSpc>
                <a:spcPct val="90000"/>
              </a:lnSpc>
              <a:defRPr/>
            </a:pPr>
            <a:r>
              <a:rPr lang="en-US" sz="2000" kern="0" spc="-50" dirty="0">
                <a:solidFill>
                  <a:srgbClr val="0070C0"/>
                </a:solidFill>
                <a:latin typeface="Segoe UI Semibold" panose="020B0702040204020203" pitchFamily="34" charset="0"/>
                <a:cs typeface="Segoe UI Semibold" panose="020B0702040204020203" pitchFamily="34" charset="0"/>
              </a:rPr>
              <a:t>Microsoft Datacenter</a:t>
            </a:r>
          </a:p>
        </p:txBody>
      </p:sp>
      <p:sp>
        <p:nvSpPr>
          <p:cNvPr id="169" name="Freeform 168"/>
          <p:cNvSpPr>
            <a:spLocks noChangeAspect="1"/>
          </p:cNvSpPr>
          <p:nvPr/>
        </p:nvSpPr>
        <p:spPr bwMode="black">
          <a:xfrm>
            <a:off x="9145466" y="1792139"/>
            <a:ext cx="1927668" cy="1140021"/>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a:noFill/>
          </a:ln>
        </p:spPr>
        <p:txBody>
          <a:bodyPr vert="horz" wrap="square" lIns="548640" tIns="27432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Office 365 </a:t>
            </a:r>
          </a:p>
          <a:p>
            <a:pPr marL="0" marR="0" lvl="0" indent="0" algn="l" defTabSz="951060" rtl="0" eaLnBrk="1" fontAlgn="auto" latinLnBrk="0" hangingPunct="1">
              <a:lnSpc>
                <a:spcPct val="90000"/>
              </a:lnSpc>
              <a:spcBef>
                <a:spcPts val="0"/>
              </a:spcBef>
              <a:spcAft>
                <a:spcPts val="0"/>
              </a:spcAft>
              <a:buClrTx/>
              <a:buSzTx/>
              <a:buFontTx/>
              <a:buNone/>
              <a:tabLst/>
              <a:defRPr/>
            </a:pP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Services on</a:t>
            </a:r>
            <a:b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br>
            <a:r>
              <a:rPr kumimoji="0" lang="en-US" sz="1500" b="0" i="0" u="none" strike="noStrike" kern="0" cap="none" spc="-51" normalizeH="0" baseline="0" noProof="0" dirty="0">
                <a:ln>
                  <a:noFill/>
                </a:ln>
                <a:solidFill>
                  <a:srgbClr val="FFFFFF"/>
                </a:solidFill>
                <a:effectLst/>
                <a:uLnTx/>
                <a:uFillTx/>
                <a:latin typeface="Segoe UI Light"/>
                <a:ea typeface="+mn-ea"/>
                <a:cs typeface="Segoe UI" panose="020B0502040204020203" pitchFamily="34" charset="0"/>
              </a:rPr>
              <a:t>ExpressRoute</a:t>
            </a:r>
          </a:p>
        </p:txBody>
      </p:sp>
      <p:sp>
        <p:nvSpPr>
          <p:cNvPr id="170" name="Rectangle 169"/>
          <p:cNvSpPr/>
          <p:nvPr/>
        </p:nvSpPr>
        <p:spPr>
          <a:xfrm>
            <a:off x="8731594" y="1063444"/>
            <a:ext cx="2820643" cy="2129018"/>
          </a:xfrm>
          <a:prstGeom prst="rect">
            <a:avLst/>
          </a:prstGeom>
          <a:noFill/>
          <a:ln w="254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a typeface="+mn-ea"/>
              <a:cs typeface="+mn-cs"/>
            </a:endParaRPr>
          </a:p>
        </p:txBody>
      </p:sp>
      <p:sp>
        <p:nvSpPr>
          <p:cNvPr id="171" name="Oval 170"/>
          <p:cNvSpPr/>
          <p:nvPr/>
        </p:nvSpPr>
        <p:spPr bwMode="auto">
          <a:xfrm>
            <a:off x="2255837" y="1211262"/>
            <a:ext cx="4936334" cy="4855768"/>
          </a:xfrm>
          <a:prstGeom prst="ellipse">
            <a:avLst/>
          </a:prstGeom>
          <a:solidFill>
            <a:srgbClr val="0070C0"/>
          </a:solid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400" b="1" i="0" u="none" strike="noStrike" kern="0" cap="none" spc="-50" normalizeH="0" baseline="0" noProof="0" dirty="0" smtClean="0">
              <a:ln>
                <a:noFill/>
              </a:ln>
              <a:gradFill>
                <a:gsLst>
                  <a:gs pos="36283">
                    <a:srgbClr val="505050"/>
                  </a:gs>
                  <a:gs pos="28000">
                    <a:srgbClr val="505050"/>
                  </a:gs>
                </a:gsLst>
                <a:lin ang="5400000" scaled="0"/>
              </a:gradFill>
              <a:effectLst/>
              <a:uLnTx/>
              <a:uFillTx/>
            </a:endParaRPr>
          </a:p>
        </p:txBody>
      </p:sp>
      <p:sp>
        <p:nvSpPr>
          <p:cNvPr id="172" name="TextBox 171"/>
          <p:cNvSpPr txBox="1"/>
          <p:nvPr/>
        </p:nvSpPr>
        <p:spPr>
          <a:xfrm>
            <a:off x="3591966" y="5003941"/>
            <a:ext cx="2264082" cy="960263"/>
          </a:xfrm>
          <a:prstGeom prst="rect">
            <a:avLst/>
          </a:prstGeom>
          <a:noFill/>
        </p:spPr>
        <p:txBody>
          <a:bodyPr wrap="none" lIns="182880" tIns="146304" rIns="182880" bIns="146304" rtlCol="0">
            <a:spAutoFit/>
          </a:bodyPr>
          <a:lstStyle/>
          <a:p>
            <a:pPr algn="ctr" defTabSz="932503">
              <a:lnSpc>
                <a:spcPct val="90000"/>
              </a:lnSpc>
              <a:defRPr/>
            </a:pPr>
            <a:r>
              <a:rPr lang="en-US" sz="2400" kern="0" dirty="0" smtClean="0">
                <a:solidFill>
                  <a:srgbClr val="FFFFFF"/>
                </a:solidFill>
                <a:latin typeface="Segoe UI Light"/>
                <a:cs typeface="Segoe UI" panose="020B0502040204020203" pitchFamily="34" charset="0"/>
              </a:rPr>
              <a:t>Carrier Neutral</a:t>
            </a:r>
          </a:p>
          <a:p>
            <a:pPr algn="ctr" defTabSz="932503">
              <a:lnSpc>
                <a:spcPct val="90000"/>
              </a:lnSpc>
              <a:defRPr/>
            </a:pPr>
            <a:r>
              <a:rPr lang="en-US" sz="2400" kern="0" dirty="0" smtClean="0">
                <a:solidFill>
                  <a:srgbClr val="FFFFFF"/>
                </a:solidFill>
                <a:latin typeface="Segoe UI Light"/>
                <a:cs typeface="Segoe UI" panose="020B0502040204020203" pitchFamily="34" charset="0"/>
              </a:rPr>
              <a:t>Facility</a:t>
            </a:r>
          </a:p>
        </p:txBody>
      </p:sp>
      <p:sp>
        <p:nvSpPr>
          <p:cNvPr id="173" name="TextBox 172"/>
          <p:cNvSpPr txBox="1"/>
          <p:nvPr/>
        </p:nvSpPr>
        <p:spPr>
          <a:xfrm>
            <a:off x="3902529" y="2542246"/>
            <a:ext cx="1642948" cy="435987"/>
          </a:xfrm>
          <a:prstGeom prst="rect">
            <a:avLst/>
          </a:prstGeom>
          <a:noFill/>
        </p:spPr>
        <p:txBody>
          <a:bodyPr wrap="none" lIns="182880" tIns="146304" rIns="182880" bIns="146304" rtlCol="0">
            <a:spAutoFit/>
          </a:bodyPr>
          <a:lstStyle/>
          <a:p>
            <a:pPr algn="ctr" defTabSz="932503">
              <a:lnSpc>
                <a:spcPct val="90000"/>
              </a:lnSpc>
              <a:defRPr/>
            </a:pPr>
            <a:r>
              <a:rPr lang="en-US" sz="1400" kern="0" spc="-50" dirty="0" smtClean="0">
                <a:solidFill>
                  <a:srgbClr val="FFFFFF"/>
                </a:solidFill>
                <a:cs typeface="Segoe UI" panose="020B0502040204020203" pitchFamily="34" charset="0"/>
              </a:rPr>
              <a:t>ExpressRoute router</a:t>
            </a:r>
          </a:p>
        </p:txBody>
      </p:sp>
      <p:sp>
        <p:nvSpPr>
          <p:cNvPr id="174" name="TextBox 173"/>
          <p:cNvSpPr txBox="1"/>
          <p:nvPr/>
        </p:nvSpPr>
        <p:spPr>
          <a:xfrm>
            <a:off x="3799702" y="3720032"/>
            <a:ext cx="1848601" cy="435987"/>
          </a:xfrm>
          <a:prstGeom prst="rect">
            <a:avLst/>
          </a:prstGeom>
          <a:noFill/>
        </p:spPr>
        <p:txBody>
          <a:bodyPr wrap="none" lIns="182880" tIns="146304" rIns="182880" bIns="146304" rtlCol="0">
            <a:spAutoFit/>
          </a:bodyPr>
          <a:lstStyle/>
          <a:p>
            <a:pPr algn="ctr" defTabSz="932503">
              <a:lnSpc>
                <a:spcPct val="90000"/>
              </a:lnSpc>
              <a:defRPr/>
            </a:pPr>
            <a:r>
              <a:rPr lang="en-US" sz="1400" kern="0" spc="-50" dirty="0" smtClean="0">
                <a:solidFill>
                  <a:srgbClr val="FFFFFF"/>
                </a:solidFill>
                <a:cs typeface="Segoe UI" panose="020B0502040204020203" pitchFamily="34" charset="0"/>
              </a:rPr>
              <a:t>Other Network Routers</a:t>
            </a:r>
          </a:p>
        </p:txBody>
      </p:sp>
      <p:pic>
        <p:nvPicPr>
          <p:cNvPr id="175" name="Picture 174"/>
          <p:cNvPicPr>
            <a:picLocks noChangeAspect="1"/>
          </p:cNvPicPr>
          <p:nvPr/>
        </p:nvPicPr>
        <p:blipFill>
          <a:blip r:embed="rId4"/>
          <a:stretch>
            <a:fillRect/>
          </a:stretch>
        </p:blipFill>
        <p:spPr>
          <a:xfrm>
            <a:off x="4067595" y="1545839"/>
            <a:ext cx="1312817" cy="1030312"/>
          </a:xfrm>
          <a:prstGeom prst="rect">
            <a:avLst/>
          </a:prstGeom>
        </p:spPr>
      </p:pic>
      <p:grpSp>
        <p:nvGrpSpPr>
          <p:cNvPr id="176" name="Group 10"/>
          <p:cNvGrpSpPr>
            <a:grpSpLocks noChangeAspect="1"/>
          </p:cNvGrpSpPr>
          <p:nvPr/>
        </p:nvGrpSpPr>
        <p:grpSpPr bwMode="auto">
          <a:xfrm>
            <a:off x="5012415" y="4127226"/>
            <a:ext cx="153988" cy="682625"/>
            <a:chOff x="3719" y="2723"/>
            <a:chExt cx="97" cy="430"/>
          </a:xfrm>
        </p:grpSpPr>
        <p:sp>
          <p:nvSpPr>
            <p:cNvPr id="177"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78"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79"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180" name="Group 10"/>
          <p:cNvGrpSpPr>
            <a:grpSpLocks noChangeAspect="1"/>
          </p:cNvGrpSpPr>
          <p:nvPr/>
        </p:nvGrpSpPr>
        <p:grpSpPr bwMode="auto">
          <a:xfrm>
            <a:off x="5386763" y="4127226"/>
            <a:ext cx="153988" cy="682625"/>
            <a:chOff x="3719" y="2723"/>
            <a:chExt cx="97" cy="430"/>
          </a:xfrm>
        </p:grpSpPr>
        <p:sp>
          <p:nvSpPr>
            <p:cNvPr id="181"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82"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83"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184" name="Group 10"/>
          <p:cNvGrpSpPr>
            <a:grpSpLocks noChangeAspect="1"/>
          </p:cNvGrpSpPr>
          <p:nvPr/>
        </p:nvGrpSpPr>
        <p:grpSpPr bwMode="auto">
          <a:xfrm>
            <a:off x="4638066" y="4127226"/>
            <a:ext cx="153988" cy="682625"/>
            <a:chOff x="3719" y="2723"/>
            <a:chExt cx="97" cy="430"/>
          </a:xfrm>
        </p:grpSpPr>
        <p:sp>
          <p:nvSpPr>
            <p:cNvPr id="185"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86"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87"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188" name="Group 10"/>
          <p:cNvGrpSpPr>
            <a:grpSpLocks noChangeAspect="1"/>
          </p:cNvGrpSpPr>
          <p:nvPr/>
        </p:nvGrpSpPr>
        <p:grpSpPr bwMode="auto">
          <a:xfrm>
            <a:off x="4263717" y="4127226"/>
            <a:ext cx="153988" cy="682625"/>
            <a:chOff x="3719" y="2723"/>
            <a:chExt cx="97" cy="430"/>
          </a:xfrm>
        </p:grpSpPr>
        <p:sp>
          <p:nvSpPr>
            <p:cNvPr id="189"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90"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91"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192" name="Group 10"/>
          <p:cNvGrpSpPr>
            <a:grpSpLocks noChangeAspect="1"/>
          </p:cNvGrpSpPr>
          <p:nvPr/>
        </p:nvGrpSpPr>
        <p:grpSpPr bwMode="auto">
          <a:xfrm>
            <a:off x="3889368" y="4127226"/>
            <a:ext cx="153988" cy="682625"/>
            <a:chOff x="3719" y="2723"/>
            <a:chExt cx="97" cy="430"/>
          </a:xfrm>
        </p:grpSpPr>
        <p:sp>
          <p:nvSpPr>
            <p:cNvPr id="193"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94"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95"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196" name="Group 10"/>
          <p:cNvGrpSpPr>
            <a:grpSpLocks noChangeAspect="1"/>
          </p:cNvGrpSpPr>
          <p:nvPr/>
        </p:nvGrpSpPr>
        <p:grpSpPr bwMode="auto">
          <a:xfrm>
            <a:off x="5012415" y="3121187"/>
            <a:ext cx="153988" cy="682625"/>
            <a:chOff x="3719" y="2723"/>
            <a:chExt cx="97" cy="430"/>
          </a:xfrm>
        </p:grpSpPr>
        <p:sp>
          <p:nvSpPr>
            <p:cNvPr id="197"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98"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199"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200" name="Group 10"/>
          <p:cNvGrpSpPr>
            <a:grpSpLocks noChangeAspect="1"/>
          </p:cNvGrpSpPr>
          <p:nvPr/>
        </p:nvGrpSpPr>
        <p:grpSpPr bwMode="auto">
          <a:xfrm>
            <a:off x="5386763" y="3121187"/>
            <a:ext cx="153988" cy="682625"/>
            <a:chOff x="3719" y="2723"/>
            <a:chExt cx="97" cy="430"/>
          </a:xfrm>
        </p:grpSpPr>
        <p:sp>
          <p:nvSpPr>
            <p:cNvPr id="201"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02"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03"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204" name="Group 10"/>
          <p:cNvGrpSpPr>
            <a:grpSpLocks noChangeAspect="1"/>
          </p:cNvGrpSpPr>
          <p:nvPr/>
        </p:nvGrpSpPr>
        <p:grpSpPr bwMode="auto">
          <a:xfrm>
            <a:off x="4638066" y="3121187"/>
            <a:ext cx="153988" cy="682625"/>
            <a:chOff x="3719" y="2723"/>
            <a:chExt cx="97" cy="430"/>
          </a:xfrm>
        </p:grpSpPr>
        <p:sp>
          <p:nvSpPr>
            <p:cNvPr id="205"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06"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07"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208" name="Group 10"/>
          <p:cNvGrpSpPr>
            <a:grpSpLocks noChangeAspect="1"/>
          </p:cNvGrpSpPr>
          <p:nvPr/>
        </p:nvGrpSpPr>
        <p:grpSpPr bwMode="auto">
          <a:xfrm>
            <a:off x="4263717" y="3121187"/>
            <a:ext cx="153988" cy="682625"/>
            <a:chOff x="3719" y="2723"/>
            <a:chExt cx="97" cy="430"/>
          </a:xfrm>
        </p:grpSpPr>
        <p:sp>
          <p:nvSpPr>
            <p:cNvPr id="209"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10"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11"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grpSp>
        <p:nvGrpSpPr>
          <p:cNvPr id="212" name="Group 10"/>
          <p:cNvGrpSpPr>
            <a:grpSpLocks noChangeAspect="1"/>
          </p:cNvGrpSpPr>
          <p:nvPr/>
        </p:nvGrpSpPr>
        <p:grpSpPr bwMode="auto">
          <a:xfrm>
            <a:off x="3889368" y="3121187"/>
            <a:ext cx="153988" cy="682625"/>
            <a:chOff x="3719" y="2723"/>
            <a:chExt cx="97" cy="430"/>
          </a:xfrm>
        </p:grpSpPr>
        <p:sp>
          <p:nvSpPr>
            <p:cNvPr id="213" name="Freeform 11"/>
            <p:cNvSpPr>
              <a:spLocks/>
            </p:cNvSpPr>
            <p:nvPr/>
          </p:nvSpPr>
          <p:spPr bwMode="auto">
            <a:xfrm>
              <a:off x="3719" y="2723"/>
              <a:ext cx="97" cy="392"/>
            </a:xfrm>
            <a:custGeom>
              <a:avLst/>
              <a:gdLst>
                <a:gd name="T0" fmla="*/ 36 w 36"/>
                <a:gd name="T1" fmla="*/ 136 h 154"/>
                <a:gd name="T2" fmla="*/ 18 w 36"/>
                <a:gd name="T3" fmla="*/ 154 h 154"/>
                <a:gd name="T4" fmla="*/ 18 w 36"/>
                <a:gd name="T5" fmla="*/ 154 h 154"/>
                <a:gd name="T6" fmla="*/ 0 w 36"/>
                <a:gd name="T7" fmla="*/ 136 h 154"/>
                <a:gd name="T8" fmla="*/ 0 w 36"/>
                <a:gd name="T9" fmla="*/ 18 h 154"/>
                <a:gd name="T10" fmla="*/ 18 w 36"/>
                <a:gd name="T11" fmla="*/ 0 h 154"/>
                <a:gd name="T12" fmla="*/ 18 w 36"/>
                <a:gd name="T13" fmla="*/ 0 h 154"/>
                <a:gd name="T14" fmla="*/ 36 w 36"/>
                <a:gd name="T15" fmla="*/ 18 h 154"/>
                <a:gd name="T16" fmla="*/ 36 w 36"/>
                <a:gd name="T17"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36" y="136"/>
                  </a:moveTo>
                  <a:cubicBezTo>
                    <a:pt x="36" y="146"/>
                    <a:pt x="28" y="154"/>
                    <a:pt x="18" y="154"/>
                  </a:cubicBezTo>
                  <a:cubicBezTo>
                    <a:pt x="18" y="154"/>
                    <a:pt x="18" y="154"/>
                    <a:pt x="18" y="154"/>
                  </a:cubicBezTo>
                  <a:cubicBezTo>
                    <a:pt x="8" y="154"/>
                    <a:pt x="0" y="146"/>
                    <a:pt x="0" y="136"/>
                  </a:cubicBezTo>
                  <a:cubicBezTo>
                    <a:pt x="0" y="18"/>
                    <a:pt x="0" y="18"/>
                    <a:pt x="0" y="18"/>
                  </a:cubicBezTo>
                  <a:cubicBezTo>
                    <a:pt x="0" y="8"/>
                    <a:pt x="8" y="0"/>
                    <a:pt x="18" y="0"/>
                  </a:cubicBezTo>
                  <a:cubicBezTo>
                    <a:pt x="18" y="0"/>
                    <a:pt x="18" y="0"/>
                    <a:pt x="18" y="0"/>
                  </a:cubicBezTo>
                  <a:cubicBezTo>
                    <a:pt x="28" y="0"/>
                    <a:pt x="36" y="8"/>
                    <a:pt x="36" y="18"/>
                  </a:cubicBezTo>
                  <a:lnTo>
                    <a:pt x="3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14" name="Oval 12"/>
            <p:cNvSpPr>
              <a:spLocks noChangeArrowheads="1"/>
            </p:cNvSpPr>
            <p:nvPr/>
          </p:nvSpPr>
          <p:spPr bwMode="auto">
            <a:xfrm>
              <a:off x="3746" y="2749"/>
              <a:ext cx="44" cy="38"/>
            </a:xfrm>
            <a:prstGeom prst="ellipse">
              <a:avLst/>
            </a:pr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sp>
          <p:nvSpPr>
            <p:cNvPr id="215" name="Freeform 13"/>
            <p:cNvSpPr>
              <a:spLocks/>
            </p:cNvSpPr>
            <p:nvPr/>
          </p:nvSpPr>
          <p:spPr bwMode="auto">
            <a:xfrm>
              <a:off x="3722" y="3123"/>
              <a:ext cx="92" cy="30"/>
            </a:xfrm>
            <a:custGeom>
              <a:avLst/>
              <a:gdLst>
                <a:gd name="T0" fmla="*/ 31 w 34"/>
                <a:gd name="T1" fmla="*/ 12 h 12"/>
                <a:gd name="T2" fmla="*/ 29 w 34"/>
                <a:gd name="T3" fmla="*/ 11 h 12"/>
                <a:gd name="T4" fmla="*/ 17 w 34"/>
                <a:gd name="T5" fmla="*/ 5 h 12"/>
                <a:gd name="T6" fmla="*/ 5 w 34"/>
                <a:gd name="T7" fmla="*/ 11 h 12"/>
                <a:gd name="T8" fmla="*/ 1 w 34"/>
                <a:gd name="T9" fmla="*/ 11 h 12"/>
                <a:gd name="T10" fmla="*/ 1 w 34"/>
                <a:gd name="T11" fmla="*/ 7 h 12"/>
                <a:gd name="T12" fmla="*/ 17 w 34"/>
                <a:gd name="T13" fmla="*/ 0 h 12"/>
                <a:gd name="T14" fmla="*/ 33 w 34"/>
                <a:gd name="T15" fmla="*/ 7 h 12"/>
                <a:gd name="T16" fmla="*/ 33 w 34"/>
                <a:gd name="T17" fmla="*/ 11 h 12"/>
                <a:gd name="T18" fmla="*/ 31 w 3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
                  <a:moveTo>
                    <a:pt x="31" y="12"/>
                  </a:moveTo>
                  <a:cubicBezTo>
                    <a:pt x="30" y="12"/>
                    <a:pt x="29" y="12"/>
                    <a:pt x="29" y="11"/>
                  </a:cubicBezTo>
                  <a:cubicBezTo>
                    <a:pt x="26" y="7"/>
                    <a:pt x="22" y="5"/>
                    <a:pt x="17" y="5"/>
                  </a:cubicBezTo>
                  <a:cubicBezTo>
                    <a:pt x="12" y="5"/>
                    <a:pt x="8" y="7"/>
                    <a:pt x="5" y="11"/>
                  </a:cubicBezTo>
                  <a:cubicBezTo>
                    <a:pt x="4" y="12"/>
                    <a:pt x="2" y="12"/>
                    <a:pt x="1" y="11"/>
                  </a:cubicBezTo>
                  <a:cubicBezTo>
                    <a:pt x="0" y="10"/>
                    <a:pt x="0" y="9"/>
                    <a:pt x="1" y="7"/>
                  </a:cubicBezTo>
                  <a:cubicBezTo>
                    <a:pt x="5" y="2"/>
                    <a:pt x="11" y="0"/>
                    <a:pt x="17" y="0"/>
                  </a:cubicBezTo>
                  <a:cubicBezTo>
                    <a:pt x="23" y="0"/>
                    <a:pt x="29" y="2"/>
                    <a:pt x="33" y="7"/>
                  </a:cubicBezTo>
                  <a:cubicBezTo>
                    <a:pt x="34" y="9"/>
                    <a:pt x="34" y="10"/>
                    <a:pt x="33" y="11"/>
                  </a:cubicBezTo>
                  <a:cubicBezTo>
                    <a:pt x="32" y="12"/>
                    <a:pt x="32" y="12"/>
                    <a:pt x="3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ndParaRPr>
            </a:p>
          </p:txBody>
        </p:sp>
      </p:grpSp>
      <p:sp>
        <p:nvSpPr>
          <p:cNvPr id="216" name="Text Placeholder 3"/>
          <p:cNvSpPr txBox="1">
            <a:spLocks/>
          </p:cNvSpPr>
          <p:nvPr/>
        </p:nvSpPr>
        <p:spPr>
          <a:xfrm>
            <a:off x="7513637" y="3249076"/>
            <a:ext cx="4799627" cy="3600986"/>
          </a:xfrm>
          <a:prstGeom prst="rect">
            <a:avLst/>
          </a:prstGeom>
        </p:spPr>
        <p:txBody>
          <a:bodyPr vert="horz" lIns="91440" tIns="45720" rIns="91440" bIns="45720" rtlCol="0">
            <a:normAutofit fontScale="92500" lnSpcReduction="10000"/>
          </a:bodyPr>
          <a:lstStyle>
            <a:lvl1pPr marL="0" indent="0" algn="l" defTabSz="932597" rtl="0" eaLnBrk="1" latinLnBrk="0" hangingPunct="1">
              <a:lnSpc>
                <a:spcPct val="100000"/>
              </a:lnSpc>
              <a:spcBef>
                <a:spcPts val="600"/>
              </a:spcBef>
              <a:spcAft>
                <a:spcPts val="1200"/>
              </a:spcAft>
              <a:buFont typeface="Arial" panose="020B0604020202020204" pitchFamily="34" charset="0"/>
              <a:buNone/>
              <a:defRPr sz="24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6387"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66298"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707543"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Using a network service</a:t>
            </a:r>
            <a:r>
              <a:rPr kumimoji="0" lang="en-US" sz="2400" b="0" i="0" u="none" strike="noStrike" kern="1200" cap="none" spc="0" normalizeH="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 provider you don’t use this.</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baseline="0" dirty="0" smtClean="0">
                <a:gradFill>
                  <a:gsLst>
                    <a:gs pos="100000">
                      <a:srgbClr val="5D5D5D"/>
                    </a:gs>
                    <a:gs pos="0">
                      <a:srgbClr val="5D5D5D"/>
                    </a:gs>
                  </a:gsLst>
                  <a:lin ang="5400000" scaled="0"/>
                </a:gradFill>
                <a:latin typeface="Segoe UI Light"/>
              </a:rPr>
              <a:t>Using</a:t>
            </a:r>
            <a:r>
              <a:rPr lang="en-US" dirty="0" smtClean="0">
                <a:gradFill>
                  <a:gsLst>
                    <a:gs pos="100000">
                      <a:srgbClr val="5D5D5D"/>
                    </a:gs>
                    <a:gs pos="0">
                      <a:srgbClr val="5D5D5D"/>
                    </a:gs>
                  </a:gsLst>
                  <a:lin ang="5400000" scaled="0"/>
                </a:gradFill>
                <a:latin typeface="Segoe UI Light"/>
              </a:rPr>
              <a:t> an exchange provider you are responsible for the connection here.</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Can also use an </a:t>
            </a:r>
            <a:r>
              <a:rPr kumimoji="0" lang="en-US" sz="2400" b="0" i="0" u="none" strike="noStrike" kern="1200" cap="none" spc="0" normalizeH="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exchange provider and a regional network provider in combination.</a:t>
            </a:r>
            <a:endParaRPr kumimoji="0" lang="en-US" sz="2400" b="0" i="0" u="none" strike="noStrike" kern="1200" cap="none" spc="0" normalizeH="0" baseline="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endParaRP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smtClean="0">
                <a:ln>
                  <a:noFill/>
                </a:ln>
                <a:gradFill>
                  <a:gsLst>
                    <a:gs pos="100000">
                      <a:srgbClr val="5D5D5D"/>
                    </a:gs>
                    <a:gs pos="0">
                      <a:srgbClr val="5D5D5D"/>
                    </a:gs>
                  </a:gsLst>
                  <a:lin ang="5400000" scaled="0"/>
                </a:gradFill>
                <a:effectLst/>
                <a:uLnTx/>
                <a:uFillTx/>
                <a:latin typeface="Segoe UI Light"/>
                <a:ea typeface="+mn-ea"/>
                <a:cs typeface="Segoe UI Light" panose="020B0502040204020203" pitchFamily="34" charset="0"/>
              </a:rPr>
              <a:t>AKA Meet Me Location or Co-location facility</a:t>
            </a:r>
          </a:p>
        </p:txBody>
      </p:sp>
    </p:spTree>
    <p:extLst>
      <p:ext uri="{BB962C8B-B14F-4D97-AF65-F5344CB8AC3E}">
        <p14:creationId xmlns:p14="http://schemas.microsoft.com/office/powerpoint/2010/main" val="41726789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t>
            </a:r>
            <a:r>
              <a:rPr lang="en-US" dirty="0"/>
              <a:t>network </a:t>
            </a:r>
            <a:r>
              <a:rPr lang="en-US" dirty="0" smtClean="0"/>
              <a:t>connection</a:t>
            </a:r>
            <a:endParaRPr lang="en-US" dirty="0">
              <a:solidFill>
                <a:schemeClr val="bg2"/>
              </a:solidFill>
            </a:endParaRPr>
          </a:p>
        </p:txBody>
      </p:sp>
      <p:pic>
        <p:nvPicPr>
          <p:cNvPr id="27" name="Picture 26"/>
          <p:cNvPicPr>
            <a:picLocks noChangeAspect="1"/>
          </p:cNvPicPr>
          <p:nvPr/>
        </p:nvPicPr>
        <p:blipFill>
          <a:blip r:embed="rId3">
            <a:duotone>
              <a:srgbClr val="5D5D5D">
                <a:shade val="45000"/>
                <a:satMod val="135000"/>
              </a:srgbClr>
              <a:prstClr val="white"/>
            </a:duotone>
            <a:lum bright="40000" contrast="-40000"/>
          </a:blip>
          <a:stretch>
            <a:fillRect/>
          </a:stretch>
        </p:blipFill>
        <p:spPr>
          <a:xfrm>
            <a:off x="8644266" y="3268662"/>
            <a:ext cx="4261413" cy="2852261"/>
          </a:xfrm>
          <a:prstGeom prst="rect">
            <a:avLst/>
          </a:prstGeom>
        </p:spPr>
      </p:pic>
      <p:sp>
        <p:nvSpPr>
          <p:cNvPr id="28" name="Text Placeholder 3"/>
          <p:cNvSpPr txBox="1">
            <a:spLocks/>
          </p:cNvSpPr>
          <p:nvPr/>
        </p:nvSpPr>
        <p:spPr>
          <a:xfrm>
            <a:off x="301752" y="1737958"/>
            <a:ext cx="5817198" cy="3667671"/>
          </a:xfrm>
          <a:prstGeom prst="rect">
            <a:avLst/>
          </a:prstGeom>
        </p:spPr>
        <p:txBody>
          <a:bodyPr vert="horz" lIns="91440" tIns="45720" rIns="91440" bIns="45720" rtlCol="0">
            <a:spAutoFit/>
          </a:bodyPr>
          <a:lstStyle>
            <a:lvl1pPr marL="0" indent="0" algn="l" defTabSz="932597" rtl="0" eaLnBrk="1" latinLnBrk="0" hangingPunct="1">
              <a:lnSpc>
                <a:spcPct val="100000"/>
              </a:lnSpc>
              <a:spcBef>
                <a:spcPts val="600"/>
              </a:spcBef>
              <a:spcAft>
                <a:spcPts val="1200"/>
              </a:spcAft>
              <a:buFont typeface="Arial" panose="020B0604020202020204" pitchFamily="34" charset="0"/>
              <a:buNone/>
              <a:defRPr sz="24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6387"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66298"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707543"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Segoe UI Light"/>
                <a:ea typeface="+mn-ea"/>
                <a:cs typeface="Segoe UI Light" panose="020B0502040204020203" pitchFamily="34" charset="0"/>
              </a:rPr>
              <a:t>Extend your existing managed network</a:t>
            </a:r>
          </a:p>
          <a:p>
            <a:pPr marL="0" marR="0" lvl="1" indent="0" algn="l" defTabSz="932597" rtl="0" eaLnBrk="1" fontAlgn="auto" latinLnBrk="0" hangingPunct="1">
              <a:lnSpc>
                <a:spcPct val="90000"/>
              </a:lnSpc>
              <a:spcBef>
                <a:spcPts val="51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Segoe UI Light"/>
                <a:ea typeface="+mn-ea"/>
                <a:cs typeface="Segoe UI Light" panose="020B0502040204020203" pitchFamily="34" charset="0"/>
              </a:rPr>
              <a:t>Your existing managed VPN WAN can be extended to Microsoft datacenters</a:t>
            </a: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Segoe UI Light"/>
              <a:ea typeface="+mn-ea"/>
              <a:cs typeface="Segoe UI" panose="020B0502040204020203" pitchFamily="34" charset="0"/>
            </a:endParaRPr>
          </a:p>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Segoe UI Light"/>
                <a:ea typeface="+mn-ea"/>
                <a:cs typeface="Segoe UI" panose="020B0502040204020203" pitchFamily="34" charset="0"/>
              </a:rPr>
              <a:t>One connection</a:t>
            </a:r>
          </a:p>
          <a:p>
            <a:pPr marL="0" marR="0" lvl="1" indent="0" algn="l" defTabSz="932597" rtl="0" eaLnBrk="1" fontAlgn="auto" latinLnBrk="0" hangingPunct="1">
              <a:lnSpc>
                <a:spcPct val="90000"/>
              </a:lnSpc>
              <a:spcBef>
                <a:spcPts val="51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Segoe UI Light"/>
                <a:ea typeface="+mn-ea"/>
                <a:cs typeface="Segoe UI Light" panose="020B0502040204020203" pitchFamily="34" charset="0"/>
              </a:rPr>
              <a:t>Connect both Office 365 and Azure workloads over a single ExpressRoute circuit</a:t>
            </a:r>
            <a:endParaRPr kumimoji="0" lang="en-US" sz="2000" b="0" i="0" u="none" strike="noStrike" kern="1200" cap="none" spc="0" normalizeH="0" baseline="0" noProof="0" dirty="0">
              <a:ln>
                <a:noFill/>
              </a:ln>
              <a:solidFill>
                <a:schemeClr val="tx1"/>
              </a:solidFill>
              <a:effectLst/>
              <a:uLnTx/>
              <a:uFillTx/>
              <a:latin typeface="Segoe UI Light"/>
              <a:ea typeface="+mn-ea"/>
              <a:cs typeface="Segoe UI Light" panose="020B0502040204020203" pitchFamily="34" charset="0"/>
            </a:endParaRPr>
          </a:p>
        </p:txBody>
      </p:sp>
      <p:grpSp>
        <p:nvGrpSpPr>
          <p:cNvPr id="29" name="Group 28"/>
          <p:cNvGrpSpPr/>
          <p:nvPr/>
        </p:nvGrpSpPr>
        <p:grpSpPr>
          <a:xfrm>
            <a:off x="8730558" y="1974553"/>
            <a:ext cx="2693812" cy="1593117"/>
            <a:chOff x="9383149" y="1974553"/>
            <a:chExt cx="2693812" cy="1593117"/>
          </a:xfrm>
        </p:grpSpPr>
        <p:sp>
          <p:nvSpPr>
            <p:cNvPr id="30" name="Freeform 29"/>
            <p:cNvSpPr>
              <a:spLocks noChangeAspect="1"/>
            </p:cNvSpPr>
            <p:nvPr/>
          </p:nvSpPr>
          <p:spPr bwMode="black">
            <a:xfrm>
              <a:off x="9383149" y="1974553"/>
              <a:ext cx="2693812" cy="159311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w="50800">
              <a:solidFill>
                <a:srgbClr val="FFFFFF"/>
              </a:solid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582" y="2956344"/>
              <a:ext cx="2114094" cy="490170"/>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7464" y="2489453"/>
              <a:ext cx="1409241" cy="488160"/>
            </a:xfrm>
            <a:prstGeom prst="rect">
              <a:avLst/>
            </a:prstGeom>
          </p:spPr>
        </p:pic>
      </p:grpSp>
      <p:sp>
        <p:nvSpPr>
          <p:cNvPr id="33" name="TextBox 17"/>
          <p:cNvSpPr txBox="1"/>
          <p:nvPr/>
        </p:nvSpPr>
        <p:spPr>
          <a:xfrm>
            <a:off x="6868821" y="6113499"/>
            <a:ext cx="1752599" cy="338554"/>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sz="1600" dirty="0" smtClean="0">
                <a:solidFill>
                  <a:srgbClr val="505050"/>
                </a:solidFill>
                <a:cs typeface="Segoe UI" panose="020B0502040204020203" pitchFamily="34" charset="0"/>
              </a:rPr>
              <a:t>Customer</a:t>
            </a:r>
          </a:p>
        </p:txBody>
      </p:sp>
      <p:sp>
        <p:nvSpPr>
          <p:cNvPr id="34" name="Arc 33"/>
          <p:cNvSpPr/>
          <p:nvPr/>
        </p:nvSpPr>
        <p:spPr>
          <a:xfrm>
            <a:off x="6623864" y="1530988"/>
            <a:ext cx="3404373" cy="3511904"/>
          </a:xfrm>
          <a:prstGeom prst="arc">
            <a:avLst>
              <a:gd name="adj1" fmla="val 300389"/>
              <a:gd name="adj2" fmla="val 5151707"/>
            </a:avLst>
          </a:prstGeom>
          <a:no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a typeface="+mn-ea"/>
              <a:cs typeface="+mn-cs"/>
            </a:endParaRPr>
          </a:p>
        </p:txBody>
      </p:sp>
      <p:pic>
        <p:nvPicPr>
          <p:cNvPr id="35" name="Picture 34"/>
          <p:cNvPicPr>
            <a:picLocks noChangeAspect="1"/>
          </p:cNvPicPr>
          <p:nvPr/>
        </p:nvPicPr>
        <p:blipFill>
          <a:blip r:embed="rId6"/>
          <a:stretch>
            <a:fillRect/>
          </a:stretch>
        </p:blipFill>
        <p:spPr>
          <a:xfrm>
            <a:off x="6868821" y="3037235"/>
            <a:ext cx="1752600" cy="3083688"/>
          </a:xfrm>
          <a:prstGeom prst="rect">
            <a:avLst/>
          </a:prstGeom>
        </p:spPr>
      </p:pic>
      <p:sp>
        <p:nvSpPr>
          <p:cNvPr id="36" name="Oval 35"/>
          <p:cNvSpPr/>
          <p:nvPr/>
        </p:nvSpPr>
        <p:spPr>
          <a:xfrm>
            <a:off x="12238037" y="6773862"/>
            <a:ext cx="152400" cy="152400"/>
          </a:xfrm>
          <a:prstGeom prst="ellipse">
            <a:avLst/>
          </a:prstGeom>
          <a:solidFill>
            <a:srgbClr val="0070C0"/>
          </a:solidFill>
          <a:ln w="12700" cap="flat" cmpd="sng" algn="ctr">
            <a:solidFill>
              <a:srgbClr val="0070C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UI Light"/>
                <a:ea typeface="+mn-ea"/>
                <a:cs typeface="+mn-cs"/>
              </a:rPr>
              <a:t>1</a:t>
            </a:r>
          </a:p>
        </p:txBody>
      </p:sp>
    </p:spTree>
    <p:extLst>
      <p:ext uri="{BB962C8B-B14F-4D97-AF65-F5344CB8AC3E}">
        <p14:creationId xmlns:p14="http://schemas.microsoft.com/office/powerpoint/2010/main" val="16213529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0210736" cy="1828786"/>
          </a:xfrm>
        </p:spPr>
        <p:txBody>
          <a:bodyPr/>
          <a:lstStyle/>
          <a:p>
            <a:r>
              <a:rPr lang="en-US" dirty="0"/>
              <a:t>ExpressRoute for Office 365 and other Network Connection Options </a:t>
            </a:r>
          </a:p>
        </p:txBody>
      </p:sp>
      <p:sp>
        <p:nvSpPr>
          <p:cNvPr id="5" name="Text Placeholder 4"/>
          <p:cNvSpPr>
            <a:spLocks noGrp="1"/>
          </p:cNvSpPr>
          <p:nvPr>
            <p:ph type="body" sz="quarter" idx="12"/>
          </p:nvPr>
        </p:nvSpPr>
        <p:spPr>
          <a:xfrm>
            <a:off x="274702" y="3955785"/>
            <a:ext cx="9143935" cy="1828007"/>
          </a:xfrm>
        </p:spPr>
        <p:txBody>
          <a:bodyPr/>
          <a:lstStyle/>
          <a:p>
            <a:r>
              <a:rPr lang="en-US" dirty="0" smtClean="0"/>
              <a:t>Paul Andrew			       Twitter @</a:t>
            </a:r>
            <a:r>
              <a:rPr lang="en-US" dirty="0" err="1" smtClean="0"/>
              <a:t>pndrw</a:t>
            </a:r>
            <a:endParaRPr lang="en-US" dirty="0" smtClean="0"/>
          </a:p>
          <a:p>
            <a:r>
              <a:rPr lang="en-US" dirty="0" smtClean="0"/>
              <a:t>Technical Product Manager</a:t>
            </a:r>
          </a:p>
          <a:p>
            <a:r>
              <a:rPr lang="en-US" dirty="0" smtClean="0"/>
              <a:t>Office 365</a:t>
            </a:r>
          </a:p>
          <a:p>
            <a:r>
              <a:rPr lang="en-US" dirty="0" smtClean="0"/>
              <a:t>Microsoft</a:t>
            </a:r>
            <a:endParaRPr lang="en-US" dirty="0"/>
          </a:p>
        </p:txBody>
      </p:sp>
      <p:sp>
        <p:nvSpPr>
          <p:cNvPr id="6" name="Text Placeholder 6"/>
          <p:cNvSpPr txBox="1">
            <a:spLocks/>
          </p:cNvSpPr>
          <p:nvPr/>
        </p:nvSpPr>
        <p:spPr>
          <a:xfrm>
            <a:off x="322262" y="360323"/>
            <a:ext cx="2667000" cy="40626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Font typeface="Wingdings" panose="05000000000000000000" pitchFamily="2" charset="2"/>
              <a:buNone/>
            </a:pPr>
            <a:r>
              <a:rPr lang="en-US" sz="1600" dirty="0">
                <a:gradFill>
                  <a:gsLst>
                    <a:gs pos="1250">
                      <a:srgbClr val="000000"/>
                    </a:gs>
                    <a:gs pos="100000">
                      <a:srgbClr val="000000"/>
                    </a:gs>
                  </a:gsLst>
                  <a:lin ang="5400000" scaled="0"/>
                </a:gradFill>
                <a:latin typeface="Segoe UI"/>
              </a:rPr>
              <a:t>BRK2161</a:t>
            </a:r>
          </a:p>
        </p:txBody>
      </p:sp>
    </p:spTree>
    <p:extLst>
      <p:ext uri="{BB962C8B-B14F-4D97-AF65-F5344CB8AC3E}">
        <p14:creationId xmlns:p14="http://schemas.microsoft.com/office/powerpoint/2010/main" val="968790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8036860" cy="5096780"/>
          </a:xfrm>
        </p:spPr>
        <p:txBody>
          <a:bodyPr/>
          <a:lstStyle/>
          <a:p>
            <a:pPr marL="0" indent="0" defTabSz="914400">
              <a:buNone/>
            </a:pPr>
            <a:r>
              <a:rPr lang="en-US" sz="2400" dirty="0">
                <a:latin typeface="+mn-lt"/>
                <a:cs typeface="Segoe UI" panose="020B0502040204020203" pitchFamily="34" charset="0"/>
              </a:rPr>
              <a:t>Private </a:t>
            </a:r>
            <a:r>
              <a:rPr lang="en-US" sz="2400" dirty="0" smtClean="0">
                <a:latin typeface="+mn-lt"/>
                <a:cs typeface="Segoe UI" panose="020B0502040204020203" pitchFamily="34" charset="0"/>
              </a:rPr>
              <a:t>circuits</a:t>
            </a:r>
          </a:p>
          <a:p>
            <a:pPr marL="0" lvl="1" indent="0" defTabSz="914400">
              <a:buNone/>
            </a:pPr>
            <a:r>
              <a:rPr lang="en-US" sz="1600" dirty="0">
                <a:cs typeface="Segoe UI" panose="020B0502040204020203" pitchFamily="34" charset="0"/>
              </a:rPr>
              <a:t>Traffic flows from your network to Microsoft’s network over private VLAN circuits maintained by service providers that you work with directly. </a:t>
            </a:r>
          </a:p>
          <a:p>
            <a:pPr marL="342873" lvl="1" indent="0" defTabSz="914400">
              <a:buNone/>
            </a:pPr>
            <a:endParaRPr lang="en-US" sz="1600" dirty="0">
              <a:latin typeface="+mn-lt"/>
              <a:cs typeface="Segoe UI" panose="020B0502040204020203" pitchFamily="34" charset="0"/>
            </a:endParaRPr>
          </a:p>
          <a:p>
            <a:pPr marL="0" indent="0" defTabSz="914400">
              <a:buNone/>
            </a:pPr>
            <a:r>
              <a:rPr lang="en-US" sz="2400" dirty="0">
                <a:latin typeface="+mn-lt"/>
                <a:cs typeface="Segoe UI" panose="020B0502040204020203" pitchFamily="34" charset="0"/>
              </a:rPr>
              <a:t>Avoiding the </a:t>
            </a:r>
            <a:r>
              <a:rPr lang="en-US" sz="2400" dirty="0" smtClean="0">
                <a:latin typeface="+mn-lt"/>
                <a:cs typeface="Segoe UI" panose="020B0502040204020203" pitchFamily="34" charset="0"/>
              </a:rPr>
              <a:t>Internet</a:t>
            </a:r>
          </a:p>
          <a:p>
            <a:pPr marL="0" lvl="1" indent="0" defTabSz="914400">
              <a:buNone/>
            </a:pPr>
            <a:r>
              <a:rPr lang="en-US" sz="1600" dirty="0">
                <a:cs typeface="Segoe UI" panose="020B0502040204020203" pitchFamily="34" charset="0"/>
              </a:rPr>
              <a:t>Traffic from your network to Microsoft datacenters for most Office 365 workloads does not traverse Internet routers. Traffic doesn’t traverse any third party networks or the public Internet.</a:t>
            </a:r>
          </a:p>
          <a:p>
            <a:pPr marL="342873" lvl="1" indent="0" defTabSz="914400">
              <a:buNone/>
            </a:pPr>
            <a:endParaRPr lang="en-US" sz="1600" dirty="0">
              <a:latin typeface="+mn-lt"/>
              <a:cs typeface="Segoe UI" panose="020B0502040204020203" pitchFamily="34" charset="0"/>
            </a:endParaRPr>
          </a:p>
          <a:p>
            <a:pPr marL="0" indent="0" defTabSz="914400">
              <a:buNone/>
            </a:pPr>
            <a:r>
              <a:rPr lang="en-US" sz="2400" dirty="0">
                <a:latin typeface="+mn-lt"/>
                <a:cs typeface="Segoe UI" panose="020B0502040204020203" pitchFamily="34" charset="0"/>
              </a:rPr>
              <a:t>Privacy </a:t>
            </a:r>
            <a:r>
              <a:rPr lang="en-US" sz="2400" dirty="0" smtClean="0">
                <a:latin typeface="+mn-lt"/>
                <a:cs typeface="Segoe UI" panose="020B0502040204020203" pitchFamily="34" charset="0"/>
              </a:rPr>
              <a:t>Considerations</a:t>
            </a:r>
          </a:p>
          <a:p>
            <a:pPr marL="0" indent="0" defTabSz="914400">
              <a:buNone/>
            </a:pPr>
            <a:r>
              <a:rPr lang="en-US" sz="1600" dirty="0">
                <a:latin typeface="+mn-lt"/>
                <a:cs typeface="Segoe UI" panose="020B0502040204020203" pitchFamily="34" charset="0"/>
              </a:rPr>
              <a:t>Internet connectivity is still required and only specific Office 365 workloads can avoid the Internet when connecting from the ExpressRoute connected Office</a:t>
            </a:r>
          </a:p>
          <a:p>
            <a:pPr marL="0" indent="0" defTabSz="914400">
              <a:buNone/>
            </a:pPr>
            <a:endParaRPr lang="en-US" sz="1600" dirty="0" smtClean="0">
              <a:latin typeface="+mn-lt"/>
              <a:cs typeface="Segoe UI" panose="020B0502040204020203" pitchFamily="34" charset="0"/>
            </a:endParaRPr>
          </a:p>
          <a:p>
            <a:pPr marL="0" indent="0" defTabSz="914400">
              <a:buNone/>
            </a:pPr>
            <a:r>
              <a:rPr lang="en-US" sz="1600" dirty="0" smtClean="0">
                <a:latin typeface="+mn-lt"/>
                <a:cs typeface="Segoe UI" panose="020B0502040204020203" pitchFamily="34" charset="0"/>
              </a:rPr>
              <a:t>The </a:t>
            </a:r>
            <a:r>
              <a:rPr lang="en-US" sz="1600" dirty="0">
                <a:latin typeface="+mn-lt"/>
                <a:cs typeface="Segoe UI" panose="020B0502040204020203" pitchFamily="34" charset="0"/>
              </a:rPr>
              <a:t>Office 365 tenant can still be accessed from the Internet. Learn more about Conditional Access to find out how to block users who are not connecting from an ExpressRoute </a:t>
            </a:r>
            <a:r>
              <a:rPr lang="en-US" sz="1600" dirty="0" smtClean="0">
                <a:latin typeface="+mn-lt"/>
                <a:cs typeface="Segoe UI" panose="020B0502040204020203" pitchFamily="34" charset="0"/>
              </a:rPr>
              <a:t>connection</a:t>
            </a:r>
          </a:p>
          <a:p>
            <a:pPr marL="0" indent="0" defTabSz="914400">
              <a:buNone/>
            </a:pPr>
            <a:endParaRPr lang="en-US" sz="1600" dirty="0">
              <a:latin typeface="+mn-lt"/>
              <a:cs typeface="Segoe UI" panose="020B0502040204020203" pitchFamily="34" charset="0"/>
            </a:endParaRPr>
          </a:p>
          <a:p>
            <a:pPr marL="0" indent="0" defTabSz="914400">
              <a:buNone/>
            </a:pPr>
            <a:r>
              <a:rPr lang="en-US" sz="1600" dirty="0" smtClean="0">
                <a:latin typeface="+mn-lt"/>
                <a:cs typeface="Segoe UI" panose="020B0502040204020203" pitchFamily="34" charset="0"/>
              </a:rPr>
              <a:t>Public </a:t>
            </a:r>
            <a:r>
              <a:rPr lang="en-US" sz="1600" dirty="0">
                <a:latin typeface="+mn-lt"/>
                <a:cs typeface="Segoe UI" panose="020B0502040204020203" pitchFamily="34" charset="0"/>
              </a:rPr>
              <a:t>IP addresses are still used for Office 365 front end servers</a:t>
            </a:r>
          </a:p>
        </p:txBody>
      </p:sp>
      <p:sp>
        <p:nvSpPr>
          <p:cNvPr id="2" name="Title 1"/>
          <p:cNvSpPr>
            <a:spLocks noGrp="1"/>
          </p:cNvSpPr>
          <p:nvPr>
            <p:ph type="title"/>
          </p:nvPr>
        </p:nvSpPr>
        <p:spPr/>
        <p:txBody>
          <a:bodyPr/>
          <a:lstStyle/>
          <a:p>
            <a:r>
              <a:rPr lang="en-US" dirty="0" smtClean="0"/>
              <a:t>Private </a:t>
            </a:r>
            <a:r>
              <a:rPr lang="en-US" dirty="0"/>
              <a:t>networking for primary </a:t>
            </a:r>
            <a:r>
              <a:rPr lang="en-US" dirty="0" smtClean="0"/>
              <a:t>workloads</a:t>
            </a:r>
            <a:endParaRPr lang="en-US" dirty="0"/>
          </a:p>
        </p:txBody>
      </p:sp>
      <p:sp>
        <p:nvSpPr>
          <p:cNvPr id="176" name="Oval 175"/>
          <p:cNvSpPr/>
          <p:nvPr/>
        </p:nvSpPr>
        <p:spPr>
          <a:xfrm>
            <a:off x="12238037" y="6773862"/>
            <a:ext cx="152400" cy="152400"/>
          </a:xfrm>
          <a:prstGeom prst="ellipse">
            <a:avLst/>
          </a:prstGeom>
          <a:solidFill>
            <a:srgbClr val="0070C0"/>
          </a:solidFill>
          <a:ln w="12700" cap="flat" cmpd="sng" algn="ctr">
            <a:solidFill>
              <a:srgbClr val="0070C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UI Light"/>
                <a:ea typeface="+mn-ea"/>
                <a:cs typeface="+mn-cs"/>
              </a:rPr>
              <a:t>2</a:t>
            </a:r>
          </a:p>
        </p:txBody>
      </p:sp>
      <p:cxnSp>
        <p:nvCxnSpPr>
          <p:cNvPr id="214" name="Straight Connector 213"/>
          <p:cNvCxnSpPr/>
          <p:nvPr/>
        </p:nvCxnSpPr>
        <p:spPr>
          <a:xfrm>
            <a:off x="9037637" y="4251014"/>
            <a:ext cx="0" cy="533400"/>
          </a:xfrm>
          <a:prstGeom prst="line">
            <a:avLst/>
          </a:prstGeom>
          <a:noFill/>
          <a:ln w="38100" cap="flat" cmpd="sng" algn="ctr">
            <a:solidFill>
              <a:srgbClr val="0070C0"/>
            </a:solidFill>
            <a:prstDash val="solid"/>
            <a:miter lim="800000"/>
          </a:ln>
          <a:effectLst/>
        </p:spPr>
      </p:cxnSp>
      <p:grpSp>
        <p:nvGrpSpPr>
          <p:cNvPr id="215" name="Group 214"/>
          <p:cNvGrpSpPr/>
          <p:nvPr/>
        </p:nvGrpSpPr>
        <p:grpSpPr>
          <a:xfrm>
            <a:off x="8594357" y="3360345"/>
            <a:ext cx="886560" cy="918366"/>
            <a:chOff x="8416466" y="2870650"/>
            <a:chExt cx="1253387" cy="1298355"/>
          </a:xfrm>
        </p:grpSpPr>
        <p:sp>
          <p:nvSpPr>
            <p:cNvPr id="216" name="Oval 215"/>
            <p:cNvSpPr/>
            <p:nvPr/>
          </p:nvSpPr>
          <p:spPr bwMode="auto">
            <a:xfrm>
              <a:off x="8416466" y="2870650"/>
              <a:ext cx="1253387" cy="1253387"/>
            </a:xfrm>
            <a:prstGeom prst="ellipse">
              <a:avLst/>
            </a:prstGeom>
            <a:solidFill>
              <a:srgbClr val="0070C0"/>
            </a:solid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1400"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217" name="TextBox 216"/>
            <p:cNvSpPr txBox="1"/>
            <p:nvPr/>
          </p:nvSpPr>
          <p:spPr>
            <a:xfrm>
              <a:off x="8447143" y="3390519"/>
              <a:ext cx="1192028" cy="778486"/>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cs typeface="Segoe UI" panose="020B0502040204020203" pitchFamily="34" charset="0"/>
                </a:rPr>
                <a:t>Network </a:t>
              </a:r>
            </a:p>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cs typeface="Segoe UI" panose="020B0502040204020203" pitchFamily="34" charset="0"/>
                </a:rPr>
                <a:t>Operator</a:t>
              </a:r>
              <a:endParaRPr kumimoji="0" lang="en-US" sz="900" b="0" i="0" u="none" strike="noStrike" kern="0" cap="none" spc="0" normalizeH="0" baseline="0" noProof="0" dirty="0">
                <a:ln>
                  <a:noFill/>
                </a:ln>
                <a:solidFill>
                  <a:srgbClr val="FFFFFF"/>
                </a:solidFill>
                <a:effectLst/>
                <a:uLnTx/>
                <a:uFillTx/>
                <a:cs typeface="Segoe UI" panose="020B0502040204020203" pitchFamily="34" charset="0"/>
              </a:endParaRPr>
            </a:p>
          </p:txBody>
        </p:sp>
        <p:sp>
          <p:nvSpPr>
            <p:cNvPr id="218" name="Freeform 114"/>
            <p:cNvSpPr>
              <a:spLocks noChangeAspect="1" noEditPoints="1"/>
            </p:cNvSpPr>
            <p:nvPr/>
          </p:nvSpPr>
          <p:spPr bwMode="black">
            <a:xfrm>
              <a:off x="8810009" y="3084870"/>
              <a:ext cx="466302" cy="466303"/>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cxnSp>
        <p:nvCxnSpPr>
          <p:cNvPr id="219" name="Straight Connector 218"/>
          <p:cNvCxnSpPr/>
          <p:nvPr/>
        </p:nvCxnSpPr>
        <p:spPr>
          <a:xfrm>
            <a:off x="10427165" y="4106862"/>
            <a:ext cx="0" cy="533400"/>
          </a:xfrm>
          <a:prstGeom prst="line">
            <a:avLst/>
          </a:prstGeom>
          <a:noFill/>
          <a:ln w="38100" cap="flat" cmpd="sng" algn="ctr">
            <a:solidFill>
              <a:srgbClr val="0070C0"/>
            </a:solidFill>
            <a:prstDash val="solid"/>
            <a:miter lim="800000"/>
          </a:ln>
          <a:effectLst/>
        </p:spPr>
      </p:cxnSp>
      <p:sp>
        <p:nvSpPr>
          <p:cNvPr id="222" name="TextBox 221"/>
          <p:cNvSpPr txBox="1"/>
          <p:nvPr/>
        </p:nvSpPr>
        <p:spPr>
          <a:xfrm>
            <a:off x="8329859" y="6008734"/>
            <a:ext cx="1351632" cy="522948"/>
          </a:xfrm>
          <a:prstGeom prst="rect">
            <a:avLst/>
          </a:prstGeom>
          <a:noFill/>
        </p:spPr>
        <p:txBody>
          <a:bodyPr wrap="none" lIns="186521" tIns="149217" rIns="186521" bIns="149217" rtlCol="0">
            <a:spAutoFit/>
          </a:bodyPr>
          <a:lstStyle/>
          <a:p>
            <a:pPr defTabSz="951060">
              <a:lnSpc>
                <a:spcPct val="90000"/>
              </a:lnSpc>
              <a:defRPr/>
            </a:pPr>
            <a:r>
              <a:rPr lang="en-US" sz="1600" kern="0" spc="-51" dirty="0" smtClean="0">
                <a:solidFill>
                  <a:srgbClr val="505050"/>
                </a:solidFill>
                <a:cs typeface="Segoe UI" panose="020B0502040204020203" pitchFamily="34" charset="0"/>
              </a:rPr>
              <a:t>Customer 1</a:t>
            </a:r>
            <a:endParaRPr lang="en-US" sz="1600" kern="0" spc="-51" dirty="0">
              <a:solidFill>
                <a:srgbClr val="505050"/>
              </a:solidFill>
              <a:cs typeface="Segoe UI" panose="020B0502040204020203" pitchFamily="34" charset="0"/>
            </a:endParaRPr>
          </a:p>
        </p:txBody>
      </p:sp>
      <p:sp>
        <p:nvSpPr>
          <p:cNvPr id="223" name="TextBox 222"/>
          <p:cNvSpPr txBox="1"/>
          <p:nvPr/>
        </p:nvSpPr>
        <p:spPr>
          <a:xfrm>
            <a:off x="9708858" y="6008734"/>
            <a:ext cx="1351632" cy="522948"/>
          </a:xfrm>
          <a:prstGeom prst="rect">
            <a:avLst/>
          </a:prstGeom>
          <a:noFill/>
        </p:spPr>
        <p:txBody>
          <a:bodyPr wrap="none" lIns="186521" tIns="149217" rIns="186521" bIns="149217" rtlCol="0">
            <a:spAutoFit/>
          </a:bodyPr>
          <a:lstStyle/>
          <a:p>
            <a:pPr defTabSz="951060">
              <a:lnSpc>
                <a:spcPct val="90000"/>
              </a:lnSpc>
              <a:defRPr/>
            </a:pPr>
            <a:r>
              <a:rPr lang="en-US" sz="1600" kern="0" spc="-51" dirty="0" smtClean="0">
                <a:solidFill>
                  <a:srgbClr val="505050"/>
                </a:solidFill>
                <a:cs typeface="Segoe UI" panose="020B0502040204020203" pitchFamily="34" charset="0"/>
              </a:rPr>
              <a:t>Customer 2</a:t>
            </a:r>
            <a:endParaRPr lang="en-US" sz="1600" kern="0" spc="-51" dirty="0">
              <a:solidFill>
                <a:srgbClr val="505050"/>
              </a:solidFill>
              <a:cs typeface="Segoe UI" panose="020B0502040204020203" pitchFamily="34" charset="0"/>
            </a:endParaRPr>
          </a:p>
        </p:txBody>
      </p:sp>
      <p:pic>
        <p:nvPicPr>
          <p:cNvPr id="224" name="Picture 223"/>
          <p:cNvPicPr>
            <a:picLocks noChangeAspect="1"/>
          </p:cNvPicPr>
          <p:nvPr/>
        </p:nvPicPr>
        <p:blipFill>
          <a:blip r:embed="rId3"/>
          <a:stretch>
            <a:fillRect/>
          </a:stretch>
        </p:blipFill>
        <p:spPr>
          <a:xfrm>
            <a:off x="8482783" y="4688026"/>
            <a:ext cx="1065743" cy="1389787"/>
          </a:xfrm>
          <a:prstGeom prst="rect">
            <a:avLst/>
          </a:prstGeom>
        </p:spPr>
      </p:pic>
      <p:pic>
        <p:nvPicPr>
          <p:cNvPr id="225" name="Picture 224"/>
          <p:cNvPicPr>
            <a:picLocks noChangeAspect="1"/>
          </p:cNvPicPr>
          <p:nvPr/>
        </p:nvPicPr>
        <p:blipFill>
          <a:blip r:embed="rId4"/>
          <a:stretch>
            <a:fillRect/>
          </a:stretch>
        </p:blipFill>
        <p:spPr>
          <a:xfrm>
            <a:off x="9873899" y="4532289"/>
            <a:ext cx="880117" cy="1548560"/>
          </a:xfrm>
          <a:prstGeom prst="rect">
            <a:avLst/>
          </a:prstGeom>
        </p:spPr>
      </p:pic>
      <p:grpSp>
        <p:nvGrpSpPr>
          <p:cNvPr id="226" name="Group 225"/>
          <p:cNvGrpSpPr/>
          <p:nvPr/>
        </p:nvGrpSpPr>
        <p:grpSpPr>
          <a:xfrm>
            <a:off x="9951303" y="3593382"/>
            <a:ext cx="886560" cy="918366"/>
            <a:chOff x="8416466" y="2870650"/>
            <a:chExt cx="1253387" cy="1298355"/>
          </a:xfrm>
        </p:grpSpPr>
        <p:sp>
          <p:nvSpPr>
            <p:cNvPr id="227" name="Oval 226"/>
            <p:cNvSpPr/>
            <p:nvPr/>
          </p:nvSpPr>
          <p:spPr bwMode="auto">
            <a:xfrm>
              <a:off x="8416466" y="2870650"/>
              <a:ext cx="1253387" cy="1253387"/>
            </a:xfrm>
            <a:prstGeom prst="ellipse">
              <a:avLst/>
            </a:prstGeom>
            <a:solidFill>
              <a:srgbClr val="0070C0"/>
            </a:solid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1400"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228" name="TextBox 227"/>
            <p:cNvSpPr txBox="1"/>
            <p:nvPr/>
          </p:nvSpPr>
          <p:spPr>
            <a:xfrm>
              <a:off x="8447143" y="3390519"/>
              <a:ext cx="1192028" cy="778486"/>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cs typeface="Segoe UI" panose="020B0502040204020203" pitchFamily="34" charset="0"/>
                </a:rPr>
                <a:t>Network </a:t>
              </a:r>
            </a:p>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cs typeface="Segoe UI" panose="020B0502040204020203" pitchFamily="34" charset="0"/>
                </a:rPr>
                <a:t>Operator</a:t>
              </a:r>
              <a:endParaRPr kumimoji="0" lang="en-US" sz="900" b="0" i="0" u="none" strike="noStrike" kern="0" cap="none" spc="0" normalizeH="0" baseline="0" noProof="0" dirty="0">
                <a:ln>
                  <a:noFill/>
                </a:ln>
                <a:solidFill>
                  <a:srgbClr val="FFFFFF"/>
                </a:solidFill>
                <a:effectLst/>
                <a:uLnTx/>
                <a:uFillTx/>
                <a:cs typeface="Segoe UI" panose="020B0502040204020203" pitchFamily="34" charset="0"/>
              </a:endParaRPr>
            </a:p>
          </p:txBody>
        </p:sp>
        <p:sp>
          <p:nvSpPr>
            <p:cNvPr id="229" name="Freeform 114"/>
            <p:cNvSpPr>
              <a:spLocks noChangeAspect="1" noEditPoints="1"/>
            </p:cNvSpPr>
            <p:nvPr/>
          </p:nvSpPr>
          <p:spPr bwMode="black">
            <a:xfrm>
              <a:off x="8810009" y="3084870"/>
              <a:ext cx="466302" cy="466303"/>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cxnSp>
        <p:nvCxnSpPr>
          <p:cNvPr id="230" name="Straight Connector 229"/>
          <p:cNvCxnSpPr/>
          <p:nvPr/>
        </p:nvCxnSpPr>
        <p:spPr>
          <a:xfrm>
            <a:off x="10044107" y="3306118"/>
            <a:ext cx="200673" cy="367619"/>
          </a:xfrm>
          <a:prstGeom prst="line">
            <a:avLst/>
          </a:prstGeom>
          <a:noFill/>
          <a:ln w="38100" cap="flat" cmpd="sng" algn="ctr">
            <a:solidFill>
              <a:srgbClr val="0070C0"/>
            </a:solidFill>
            <a:prstDash val="solid"/>
            <a:miter lim="800000"/>
          </a:ln>
          <a:effectLst/>
        </p:spPr>
      </p:cxnSp>
      <p:cxnSp>
        <p:nvCxnSpPr>
          <p:cNvPr id="231" name="Straight Connector 230"/>
          <p:cNvCxnSpPr/>
          <p:nvPr/>
        </p:nvCxnSpPr>
        <p:spPr>
          <a:xfrm>
            <a:off x="10251963" y="3047571"/>
            <a:ext cx="891372" cy="397773"/>
          </a:xfrm>
          <a:prstGeom prst="line">
            <a:avLst/>
          </a:prstGeom>
          <a:noFill/>
          <a:ln w="38100" cap="flat" cmpd="sng" algn="ctr">
            <a:solidFill>
              <a:srgbClr val="5D5D5D"/>
            </a:solidFill>
            <a:prstDash val="solid"/>
            <a:miter lim="800000"/>
          </a:ln>
          <a:effectLst/>
        </p:spPr>
      </p:cxnSp>
      <p:cxnSp>
        <p:nvCxnSpPr>
          <p:cNvPr id="232" name="Straight Connector 231"/>
          <p:cNvCxnSpPr/>
          <p:nvPr/>
        </p:nvCxnSpPr>
        <p:spPr>
          <a:xfrm>
            <a:off x="11143335" y="2811462"/>
            <a:ext cx="209244" cy="365339"/>
          </a:xfrm>
          <a:prstGeom prst="line">
            <a:avLst/>
          </a:prstGeom>
          <a:noFill/>
          <a:ln w="38100" cap="flat" cmpd="sng" algn="ctr">
            <a:solidFill>
              <a:srgbClr val="5D5D5D"/>
            </a:solidFill>
            <a:prstDash val="solid"/>
            <a:miter lim="800000"/>
          </a:ln>
          <a:effectLst/>
        </p:spPr>
      </p:cxnSp>
      <p:cxnSp>
        <p:nvCxnSpPr>
          <p:cNvPr id="233" name="Straight Connector 232"/>
          <p:cNvCxnSpPr/>
          <p:nvPr/>
        </p:nvCxnSpPr>
        <p:spPr>
          <a:xfrm>
            <a:off x="10677267" y="1775376"/>
            <a:ext cx="160596" cy="355135"/>
          </a:xfrm>
          <a:prstGeom prst="line">
            <a:avLst/>
          </a:prstGeom>
          <a:noFill/>
          <a:ln w="38100" cap="flat" cmpd="sng" algn="ctr">
            <a:solidFill>
              <a:srgbClr val="0070C0"/>
            </a:solidFill>
            <a:prstDash val="solid"/>
            <a:miter lim="800000"/>
          </a:ln>
          <a:effectLst/>
        </p:spPr>
      </p:cxnSp>
      <p:grpSp>
        <p:nvGrpSpPr>
          <p:cNvPr id="234" name="Group 233"/>
          <p:cNvGrpSpPr/>
          <p:nvPr/>
        </p:nvGrpSpPr>
        <p:grpSpPr>
          <a:xfrm>
            <a:off x="9708858" y="1011205"/>
            <a:ext cx="1545438" cy="913970"/>
            <a:chOff x="6160801" y="2228487"/>
            <a:chExt cx="2693812" cy="1593117"/>
          </a:xfrm>
        </p:grpSpPr>
        <p:sp>
          <p:nvSpPr>
            <p:cNvPr id="235" name="Freeform 234"/>
            <p:cNvSpPr>
              <a:spLocks noChangeAspect="1"/>
            </p:cNvSpPr>
            <p:nvPr/>
          </p:nvSpPr>
          <p:spPr bwMode="black">
            <a:xfrm>
              <a:off x="6160801" y="2228487"/>
              <a:ext cx="2693812" cy="159311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EB3C00"/>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236" name="Picture 2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029" y="2932440"/>
              <a:ext cx="1946378" cy="674222"/>
            </a:xfrm>
            <a:prstGeom prst="rect">
              <a:avLst/>
            </a:prstGeom>
          </p:spPr>
        </p:pic>
      </p:grpSp>
      <p:grpSp>
        <p:nvGrpSpPr>
          <p:cNvPr id="237" name="Group 236"/>
          <p:cNvGrpSpPr/>
          <p:nvPr/>
        </p:nvGrpSpPr>
        <p:grpSpPr>
          <a:xfrm>
            <a:off x="11002614" y="3094774"/>
            <a:ext cx="886888" cy="918366"/>
            <a:chOff x="8416233" y="2870650"/>
            <a:chExt cx="1253851" cy="1298355"/>
          </a:xfrm>
        </p:grpSpPr>
        <p:sp>
          <p:nvSpPr>
            <p:cNvPr id="238" name="Oval 237"/>
            <p:cNvSpPr/>
            <p:nvPr/>
          </p:nvSpPr>
          <p:spPr bwMode="auto">
            <a:xfrm>
              <a:off x="8416466" y="2870650"/>
              <a:ext cx="1253387" cy="1253387"/>
            </a:xfrm>
            <a:prstGeom prst="ellipse">
              <a:avLst/>
            </a:prstGeom>
            <a:solidFill>
              <a:srgbClr val="7F7F7F"/>
            </a:solid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1400"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239" name="TextBox 238"/>
            <p:cNvSpPr txBox="1"/>
            <p:nvPr/>
          </p:nvSpPr>
          <p:spPr>
            <a:xfrm>
              <a:off x="8416233" y="3390519"/>
              <a:ext cx="1253851" cy="778486"/>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51" normalizeH="0" baseline="0" noProof="0" dirty="0">
                  <a:ln>
                    <a:noFill/>
                  </a:ln>
                  <a:solidFill>
                    <a:srgbClr val="FFFFFF"/>
                  </a:solidFill>
                  <a:effectLst/>
                  <a:uLnTx/>
                  <a:uFillTx/>
                  <a:cs typeface="Segoe UI" panose="020B0502040204020203" pitchFamily="34" charset="0"/>
                </a:rPr>
                <a:t>Unknown </a:t>
              </a:r>
            </a:p>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51" normalizeH="0" baseline="0" noProof="0" dirty="0">
                  <a:ln>
                    <a:noFill/>
                  </a:ln>
                  <a:solidFill>
                    <a:srgbClr val="FFFFFF"/>
                  </a:solidFill>
                  <a:effectLst/>
                  <a:uLnTx/>
                  <a:uFillTx/>
                  <a:cs typeface="Segoe UI" panose="020B0502040204020203" pitchFamily="34" charset="0"/>
                </a:rPr>
                <a:t>Companies</a:t>
              </a:r>
            </a:p>
          </p:txBody>
        </p:sp>
        <p:sp>
          <p:nvSpPr>
            <p:cNvPr id="240" name="Freeform 114"/>
            <p:cNvSpPr>
              <a:spLocks noChangeAspect="1" noEditPoints="1"/>
            </p:cNvSpPr>
            <p:nvPr/>
          </p:nvSpPr>
          <p:spPr bwMode="black">
            <a:xfrm>
              <a:off x="8810009" y="3084870"/>
              <a:ext cx="466302" cy="466303"/>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241" name="Group 240"/>
          <p:cNvGrpSpPr/>
          <p:nvPr/>
        </p:nvGrpSpPr>
        <p:grpSpPr>
          <a:xfrm>
            <a:off x="9435747" y="2533150"/>
            <a:ext cx="886888" cy="918366"/>
            <a:chOff x="8416233" y="2870650"/>
            <a:chExt cx="1253851" cy="1298355"/>
          </a:xfrm>
        </p:grpSpPr>
        <p:sp>
          <p:nvSpPr>
            <p:cNvPr id="242" name="Oval 241"/>
            <p:cNvSpPr/>
            <p:nvPr/>
          </p:nvSpPr>
          <p:spPr bwMode="auto">
            <a:xfrm>
              <a:off x="8416466" y="2870650"/>
              <a:ext cx="1253387" cy="1253387"/>
            </a:xfrm>
            <a:prstGeom prst="ellipse">
              <a:avLst/>
            </a:prstGeom>
            <a:solidFill>
              <a:srgbClr val="7F7F7F"/>
            </a:solid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1400"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243" name="TextBox 242"/>
            <p:cNvSpPr txBox="1"/>
            <p:nvPr/>
          </p:nvSpPr>
          <p:spPr>
            <a:xfrm>
              <a:off x="8416233" y="3390519"/>
              <a:ext cx="1253851" cy="778486"/>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51" normalizeH="0" baseline="0" noProof="0" dirty="0">
                  <a:ln>
                    <a:noFill/>
                  </a:ln>
                  <a:solidFill>
                    <a:srgbClr val="FFFFFF"/>
                  </a:solidFill>
                  <a:effectLst/>
                  <a:uLnTx/>
                  <a:uFillTx/>
                  <a:cs typeface="Segoe UI" panose="020B0502040204020203" pitchFamily="34" charset="0"/>
                </a:rPr>
                <a:t>Unknown </a:t>
              </a:r>
            </a:p>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51" normalizeH="0" baseline="0" noProof="0" dirty="0">
                  <a:ln>
                    <a:noFill/>
                  </a:ln>
                  <a:solidFill>
                    <a:srgbClr val="FFFFFF"/>
                  </a:solidFill>
                  <a:effectLst/>
                  <a:uLnTx/>
                  <a:uFillTx/>
                  <a:cs typeface="Segoe UI" panose="020B0502040204020203" pitchFamily="34" charset="0"/>
                </a:rPr>
                <a:t>Companies</a:t>
              </a:r>
            </a:p>
          </p:txBody>
        </p:sp>
        <p:sp>
          <p:nvSpPr>
            <p:cNvPr id="244" name="Freeform 114"/>
            <p:cNvSpPr>
              <a:spLocks noChangeAspect="1" noEditPoints="1"/>
            </p:cNvSpPr>
            <p:nvPr/>
          </p:nvSpPr>
          <p:spPr bwMode="black">
            <a:xfrm>
              <a:off x="8810009" y="3084870"/>
              <a:ext cx="466302" cy="466303"/>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grpSp>
        <p:nvGrpSpPr>
          <p:cNvPr id="245" name="Group 244"/>
          <p:cNvGrpSpPr/>
          <p:nvPr/>
        </p:nvGrpSpPr>
        <p:grpSpPr>
          <a:xfrm>
            <a:off x="10530165" y="2031974"/>
            <a:ext cx="886888" cy="918366"/>
            <a:chOff x="8416233" y="2870650"/>
            <a:chExt cx="1253851" cy="1298355"/>
          </a:xfrm>
        </p:grpSpPr>
        <p:sp>
          <p:nvSpPr>
            <p:cNvPr id="246" name="Oval 245"/>
            <p:cNvSpPr/>
            <p:nvPr/>
          </p:nvSpPr>
          <p:spPr bwMode="auto">
            <a:xfrm>
              <a:off x="8416466" y="2870650"/>
              <a:ext cx="1253387" cy="1253387"/>
            </a:xfrm>
            <a:prstGeom prst="ellipse">
              <a:avLst/>
            </a:prstGeom>
            <a:solidFill>
              <a:srgbClr val="7F7F7F"/>
            </a:solidFill>
            <a:ln w="57150" cap="flat" cmpd="sng" algn="ctr">
              <a:solidFill>
                <a:srgbClr val="FFFFFF"/>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1400"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247" name="TextBox 246"/>
            <p:cNvSpPr txBox="1"/>
            <p:nvPr/>
          </p:nvSpPr>
          <p:spPr>
            <a:xfrm>
              <a:off x="8416233" y="3390519"/>
              <a:ext cx="1253851" cy="778486"/>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51" normalizeH="0" baseline="0" noProof="0" dirty="0">
                  <a:ln>
                    <a:noFill/>
                  </a:ln>
                  <a:solidFill>
                    <a:srgbClr val="FFFFFF"/>
                  </a:solidFill>
                  <a:effectLst/>
                  <a:uLnTx/>
                  <a:uFillTx/>
                  <a:cs typeface="Segoe UI" panose="020B0502040204020203" pitchFamily="34" charset="0"/>
                </a:rPr>
                <a:t>Unknown </a:t>
              </a:r>
            </a:p>
            <a:p>
              <a:pPr marL="0" marR="0" lvl="0" indent="0" algn="ctr" defTabSz="951060" eaLnBrk="1" fontAlgn="auto" latinLnBrk="0" hangingPunct="1">
                <a:lnSpc>
                  <a:spcPct val="90000"/>
                </a:lnSpc>
                <a:spcBef>
                  <a:spcPts val="0"/>
                </a:spcBef>
                <a:spcAft>
                  <a:spcPts val="0"/>
                </a:spcAft>
                <a:buClrTx/>
                <a:buSzTx/>
                <a:buFontTx/>
                <a:buNone/>
                <a:tabLst/>
                <a:defRPr/>
              </a:pPr>
              <a:r>
                <a:rPr kumimoji="0" lang="en-US" sz="900" b="0" i="0" u="none" strike="noStrike" kern="0" cap="none" spc="-51" normalizeH="0" baseline="0" noProof="0" dirty="0">
                  <a:ln>
                    <a:noFill/>
                  </a:ln>
                  <a:solidFill>
                    <a:srgbClr val="FFFFFF"/>
                  </a:solidFill>
                  <a:effectLst/>
                  <a:uLnTx/>
                  <a:uFillTx/>
                  <a:cs typeface="Segoe UI" panose="020B0502040204020203" pitchFamily="34" charset="0"/>
                </a:rPr>
                <a:t>Companies</a:t>
              </a:r>
            </a:p>
          </p:txBody>
        </p:sp>
        <p:sp>
          <p:nvSpPr>
            <p:cNvPr id="248" name="Freeform 114"/>
            <p:cNvSpPr>
              <a:spLocks noChangeAspect="1" noEditPoints="1"/>
            </p:cNvSpPr>
            <p:nvPr/>
          </p:nvSpPr>
          <p:spPr bwMode="black">
            <a:xfrm>
              <a:off x="8810009" y="3084870"/>
              <a:ext cx="466302" cy="466303"/>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rgbClr val="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grpSp>
      <p:cxnSp>
        <p:nvCxnSpPr>
          <p:cNvPr id="249" name="Straight Connector 248"/>
          <p:cNvCxnSpPr/>
          <p:nvPr/>
        </p:nvCxnSpPr>
        <p:spPr>
          <a:xfrm flipH="1">
            <a:off x="8904581" y="1876933"/>
            <a:ext cx="873313" cy="1389664"/>
          </a:xfrm>
          <a:prstGeom prst="line">
            <a:avLst/>
          </a:prstGeom>
          <a:noFill/>
          <a:ln w="38100" cap="flat" cmpd="sng" algn="ctr">
            <a:solidFill>
              <a:srgbClr val="0070C0"/>
            </a:solidFill>
            <a:prstDash val="solid"/>
            <a:miter lim="800000"/>
          </a:ln>
          <a:effectLst/>
        </p:spPr>
      </p:cxnSp>
      <p:sp>
        <p:nvSpPr>
          <p:cNvPr id="250" name="TextBox 249"/>
          <p:cNvSpPr txBox="1"/>
          <p:nvPr/>
        </p:nvSpPr>
        <p:spPr>
          <a:xfrm rot="18128061">
            <a:off x="8385771" y="2313391"/>
            <a:ext cx="1643720" cy="338554"/>
          </a:xfrm>
          <a:prstGeom prst="rect">
            <a:avLst/>
          </a:prstGeom>
          <a:noFill/>
        </p:spPr>
        <p:txBody>
          <a:bodyPr wrap="none" rtlCol="0">
            <a:spAutoFit/>
          </a:bodyPr>
          <a:lstStyle/>
          <a:p>
            <a:r>
              <a:rPr lang="en-US" sz="1600" dirty="0" smtClean="0">
                <a:solidFill>
                  <a:srgbClr val="0078D7"/>
                </a:solidFill>
                <a:latin typeface="Segoe UI Semibold" panose="020B0702040204020203" pitchFamily="34" charset="0"/>
                <a:cs typeface="Segoe UI Semibold" panose="020B0702040204020203" pitchFamily="34" charset="0"/>
              </a:rPr>
              <a:t>EXPRESSROUTE</a:t>
            </a:r>
            <a:endParaRPr lang="en-US" sz="1600" dirty="0">
              <a:solidFill>
                <a:srgbClr val="0078D7"/>
              </a:solidFill>
              <a:latin typeface="Segoe UI Semibold" panose="020B0702040204020203" pitchFamily="34" charset="0"/>
              <a:cs typeface="Segoe UI Semibold" panose="020B0702040204020203" pitchFamily="34" charset="0"/>
            </a:endParaRPr>
          </a:p>
        </p:txBody>
      </p:sp>
      <p:sp>
        <p:nvSpPr>
          <p:cNvPr id="3" name="Rectangle 2"/>
          <p:cNvSpPr/>
          <p:nvPr/>
        </p:nvSpPr>
        <p:spPr bwMode="auto">
          <a:xfrm>
            <a:off x="274638" y="6230955"/>
            <a:ext cx="5714999" cy="69530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Conditional Access talks BRK3113 and BRK3863</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84022649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8619920" cy="5561011"/>
          </a:xfrm>
        </p:spPr>
        <p:txBody>
          <a:bodyPr/>
          <a:lstStyle/>
          <a:p>
            <a:pPr defTabSz="914400">
              <a:spcBef>
                <a:spcPts val="0"/>
              </a:spcBef>
              <a:defRPr/>
            </a:pPr>
            <a:r>
              <a:rPr lang="en-US" dirty="0"/>
              <a:t>Predictable </a:t>
            </a:r>
            <a:r>
              <a:rPr lang="en-US" dirty="0" smtClean="0"/>
              <a:t>performance</a:t>
            </a:r>
          </a:p>
          <a:p>
            <a:pPr lvl="1" defTabSz="914400">
              <a:spcBef>
                <a:spcPts val="0"/>
              </a:spcBef>
              <a:defRPr/>
            </a:pPr>
            <a:r>
              <a:rPr lang="en-US" dirty="0" smtClean="0"/>
              <a:t>With </a:t>
            </a:r>
            <a:r>
              <a:rPr lang="en-US" dirty="0"/>
              <a:t>ExpressRoute you have dedicated bandwidth, traffic goes over managed </a:t>
            </a:r>
            <a:r>
              <a:rPr lang="en-US" dirty="0" smtClean="0"/>
              <a:t>infrastructure</a:t>
            </a:r>
          </a:p>
          <a:p>
            <a:pPr lvl="1" defTabSz="914400">
              <a:spcBef>
                <a:spcPts val="600"/>
              </a:spcBef>
              <a:defRPr/>
            </a:pPr>
            <a:r>
              <a:rPr lang="en-US" dirty="0" smtClean="0"/>
              <a:t>Control over network routing and number of routing hops, and by implication control over network latency</a:t>
            </a:r>
          </a:p>
          <a:p>
            <a:pPr lvl="1" defTabSz="914400">
              <a:spcBef>
                <a:spcPts val="600"/>
              </a:spcBef>
              <a:defRPr/>
            </a:pPr>
            <a:r>
              <a:rPr lang="en-US" dirty="0" smtClean="0"/>
              <a:t>No congestion with public Internet customers</a:t>
            </a:r>
          </a:p>
          <a:p>
            <a:pPr lvl="1" defTabSz="914400">
              <a:spcBef>
                <a:spcPts val="0"/>
              </a:spcBef>
              <a:defRPr/>
            </a:pPr>
            <a:endParaRPr lang="en-US" dirty="0"/>
          </a:p>
          <a:p>
            <a:r>
              <a:rPr lang="en-US" dirty="0" smtClean="0"/>
              <a:t>Performance considerations</a:t>
            </a:r>
          </a:p>
          <a:p>
            <a:pPr lvl="1"/>
            <a:r>
              <a:rPr lang="en-US" dirty="0" smtClean="0"/>
              <a:t>Capacity planning is still required</a:t>
            </a:r>
          </a:p>
          <a:p>
            <a:pPr lvl="1"/>
            <a:r>
              <a:rPr lang="en-US" dirty="0" smtClean="0"/>
              <a:t>Depends </a:t>
            </a:r>
            <a:r>
              <a:rPr lang="en-US" dirty="0"/>
              <a:t>on the network capacity you have from user locations to </a:t>
            </a:r>
            <a:r>
              <a:rPr lang="en-US" dirty="0" smtClean="0"/>
              <a:t>the </a:t>
            </a:r>
            <a:r>
              <a:rPr lang="en-US" dirty="0"/>
              <a:t>Microsoft </a:t>
            </a:r>
            <a:r>
              <a:rPr lang="en-US" dirty="0" smtClean="0"/>
              <a:t>network</a:t>
            </a:r>
          </a:p>
          <a:p>
            <a:pPr lvl="1"/>
            <a:r>
              <a:rPr lang="en-US" dirty="0" smtClean="0"/>
              <a:t>Network </a:t>
            </a:r>
            <a:r>
              <a:rPr lang="en-US" dirty="0"/>
              <a:t>distance, routing path and DNS must be carefully planned for ExpressRoute</a:t>
            </a:r>
          </a:p>
        </p:txBody>
      </p:sp>
      <p:sp>
        <p:nvSpPr>
          <p:cNvPr id="2" name="Title 1"/>
          <p:cNvSpPr>
            <a:spLocks noGrp="1"/>
          </p:cNvSpPr>
          <p:nvPr>
            <p:ph type="title"/>
          </p:nvPr>
        </p:nvSpPr>
        <p:spPr/>
        <p:txBody>
          <a:bodyPr/>
          <a:lstStyle/>
          <a:p>
            <a:r>
              <a:rPr lang="en-US" dirty="0" smtClean="0"/>
              <a:t>Predictable </a:t>
            </a:r>
            <a:r>
              <a:rPr lang="en-US" dirty="0"/>
              <a:t>performance </a:t>
            </a:r>
            <a:r>
              <a:rPr lang="en-US" dirty="0" smtClean="0"/>
              <a:t>profile</a:t>
            </a:r>
            <a:endParaRPr lang="en-US" dirty="0"/>
          </a:p>
        </p:txBody>
      </p:sp>
      <p:sp>
        <p:nvSpPr>
          <p:cNvPr id="15" name="Oval 14"/>
          <p:cNvSpPr/>
          <p:nvPr/>
        </p:nvSpPr>
        <p:spPr>
          <a:xfrm>
            <a:off x="12238037" y="67738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3</a:t>
            </a:r>
          </a:p>
        </p:txBody>
      </p:sp>
      <p:cxnSp>
        <p:nvCxnSpPr>
          <p:cNvPr id="25" name="Straight Connector 24"/>
          <p:cNvCxnSpPr/>
          <p:nvPr/>
        </p:nvCxnSpPr>
        <p:spPr>
          <a:xfrm>
            <a:off x="10565330" y="2430462"/>
            <a:ext cx="0" cy="2286000"/>
          </a:xfrm>
          <a:prstGeom prst="line">
            <a:avLst/>
          </a:prstGeom>
          <a:noFill/>
          <a:ln w="41275" cap="flat" cmpd="sng" algn="ctr">
            <a:solidFill>
              <a:srgbClr val="0070C0"/>
            </a:solidFill>
            <a:prstDash val="dashDot"/>
            <a:miter lim="800000"/>
          </a:ln>
          <a:effectLst/>
        </p:spPr>
      </p:cxnSp>
      <p:sp>
        <p:nvSpPr>
          <p:cNvPr id="26" name="TextBox 25"/>
          <p:cNvSpPr txBox="1"/>
          <p:nvPr/>
        </p:nvSpPr>
        <p:spPr>
          <a:xfrm>
            <a:off x="9966330" y="5950891"/>
            <a:ext cx="1198000" cy="522948"/>
          </a:xfrm>
          <a:prstGeom prst="rect">
            <a:avLst/>
          </a:prstGeom>
          <a:noFill/>
        </p:spPr>
        <p:txBody>
          <a:bodyPr wrap="none" lIns="186521" tIns="149217" rIns="186521" bIns="149217" rtlCol="0">
            <a:spAutoFit/>
          </a:bodyPr>
          <a:lstStyle/>
          <a:p>
            <a:pPr defTabSz="951060">
              <a:lnSpc>
                <a:spcPct val="90000"/>
              </a:lnSpc>
              <a:defRPr/>
            </a:pPr>
            <a:r>
              <a:rPr lang="en-US" sz="1600" kern="0" spc="-51" dirty="0" smtClean="0">
                <a:cs typeface="Segoe UI" panose="020B0502040204020203" pitchFamily="34" charset="0"/>
              </a:rPr>
              <a:t>Customer</a:t>
            </a:r>
            <a:endParaRPr lang="en-US" sz="1600" kern="0" spc="-51" dirty="0">
              <a:cs typeface="Segoe UI" panose="020B0502040204020203" pitchFamily="34" charset="0"/>
            </a:endParaRPr>
          </a:p>
        </p:txBody>
      </p:sp>
      <p:grpSp>
        <p:nvGrpSpPr>
          <p:cNvPr id="27" name="Group 26"/>
          <p:cNvGrpSpPr/>
          <p:nvPr/>
        </p:nvGrpSpPr>
        <p:grpSpPr>
          <a:xfrm>
            <a:off x="9195664" y="993529"/>
            <a:ext cx="2598186" cy="1536564"/>
            <a:chOff x="8885237" y="815845"/>
            <a:chExt cx="3360186" cy="1987210"/>
          </a:xfrm>
        </p:grpSpPr>
        <p:sp>
          <p:nvSpPr>
            <p:cNvPr id="28" name="Freeform 27"/>
            <p:cNvSpPr>
              <a:spLocks noChangeAspect="1"/>
            </p:cNvSpPr>
            <p:nvPr/>
          </p:nvSpPr>
          <p:spPr bwMode="black">
            <a:xfrm>
              <a:off x="8885237" y="815845"/>
              <a:ext cx="3360186" cy="1987210"/>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740" y="1737959"/>
              <a:ext cx="2251181" cy="828082"/>
            </a:xfrm>
            <a:prstGeom prst="rect">
              <a:avLst/>
            </a:prstGeom>
          </p:spPr>
        </p:pic>
      </p:grpSp>
      <p:pic>
        <p:nvPicPr>
          <p:cNvPr id="30" name="Picture 29"/>
          <p:cNvPicPr>
            <a:picLocks noChangeAspect="1"/>
          </p:cNvPicPr>
          <p:nvPr/>
        </p:nvPicPr>
        <p:blipFill>
          <a:blip r:embed="rId4"/>
          <a:stretch>
            <a:fillRect/>
          </a:stretch>
        </p:blipFill>
        <p:spPr>
          <a:xfrm>
            <a:off x="10032458" y="4640649"/>
            <a:ext cx="1065743" cy="1389787"/>
          </a:xfrm>
          <a:prstGeom prst="rect">
            <a:avLst/>
          </a:prstGeom>
        </p:spPr>
      </p:pic>
      <p:cxnSp>
        <p:nvCxnSpPr>
          <p:cNvPr id="31" name="Straight Connector 30"/>
          <p:cNvCxnSpPr/>
          <p:nvPr/>
        </p:nvCxnSpPr>
        <p:spPr>
          <a:xfrm>
            <a:off x="10256837" y="2430462"/>
            <a:ext cx="0" cy="2286000"/>
          </a:xfrm>
          <a:prstGeom prst="line">
            <a:avLst/>
          </a:prstGeom>
          <a:noFill/>
          <a:ln w="76200" cap="flat" cmpd="sng" algn="ctr">
            <a:solidFill>
              <a:srgbClr val="0070C0"/>
            </a:solidFill>
            <a:prstDash val="solid"/>
            <a:miter lim="800000"/>
          </a:ln>
          <a:effectLst/>
        </p:spPr>
      </p:cxnSp>
      <p:cxnSp>
        <p:nvCxnSpPr>
          <p:cNvPr id="32" name="Straight Connector 31"/>
          <p:cNvCxnSpPr/>
          <p:nvPr/>
        </p:nvCxnSpPr>
        <p:spPr>
          <a:xfrm>
            <a:off x="10866437" y="2430462"/>
            <a:ext cx="0" cy="2286000"/>
          </a:xfrm>
          <a:prstGeom prst="line">
            <a:avLst/>
          </a:prstGeom>
          <a:noFill/>
          <a:ln w="76200" cap="flat" cmpd="sng" algn="ctr">
            <a:solidFill>
              <a:srgbClr val="0070C0"/>
            </a:solidFill>
            <a:prstDash val="solid"/>
            <a:miter lim="800000"/>
          </a:ln>
          <a:effectLst/>
        </p:spPr>
      </p:cxnSp>
    </p:spTree>
    <p:extLst>
      <p:ext uri="{BB962C8B-B14F-4D97-AF65-F5344CB8AC3E}">
        <p14:creationId xmlns:p14="http://schemas.microsoft.com/office/powerpoint/2010/main" val="10241855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274638" y="1212851"/>
            <a:ext cx="7403375" cy="5713411"/>
          </a:xfrm>
        </p:spPr>
        <p:txBody>
          <a:bodyPr>
            <a:normAutofit fontScale="85000" lnSpcReduction="10000"/>
          </a:bodyPr>
          <a:lstStyle/>
          <a:p>
            <a:pPr marL="0" indent="0" defTabSz="914400">
              <a:spcBef>
                <a:spcPts val="0"/>
              </a:spcBef>
              <a:buNone/>
              <a:defRPr/>
            </a:pPr>
            <a:r>
              <a:rPr lang="en-US" dirty="0"/>
              <a:t>Guaranteed </a:t>
            </a:r>
            <a:r>
              <a:rPr lang="en-US" dirty="0" smtClean="0"/>
              <a:t>availability</a:t>
            </a:r>
          </a:p>
          <a:p>
            <a:pPr marL="0" lvl="1" indent="0" defTabSz="914400">
              <a:spcBef>
                <a:spcPts val="0"/>
              </a:spcBef>
              <a:buNone/>
              <a:defRPr/>
            </a:pPr>
            <a:r>
              <a:rPr lang="en-US" dirty="0" smtClean="0"/>
              <a:t/>
            </a:r>
            <a:br>
              <a:rPr lang="en-US" dirty="0" smtClean="0"/>
            </a:br>
            <a:r>
              <a:rPr lang="en-US" dirty="0" smtClean="0"/>
              <a:t>Uptime </a:t>
            </a:r>
            <a:r>
              <a:rPr lang="en-US" dirty="0"/>
              <a:t>SLA of 99.9% for the Microsoft networking elements. Ask your service provider for information about their </a:t>
            </a:r>
            <a:r>
              <a:rPr lang="en-US" dirty="0" smtClean="0"/>
              <a:t>SLA</a:t>
            </a:r>
          </a:p>
          <a:p>
            <a:pPr marL="0" lvl="1" indent="0" defTabSz="914400">
              <a:spcBef>
                <a:spcPts val="0"/>
              </a:spcBef>
              <a:buNone/>
              <a:defRPr/>
            </a:pPr>
            <a:endParaRPr lang="en-US" dirty="0"/>
          </a:p>
          <a:p>
            <a:pPr marL="342873" lvl="1" indent="0" defTabSz="914400">
              <a:spcBef>
                <a:spcPts val="0"/>
              </a:spcBef>
              <a:buNone/>
              <a:defRPr/>
            </a:pPr>
            <a:endParaRPr lang="en-US" dirty="0"/>
          </a:p>
          <a:p>
            <a:pPr marL="0" indent="0" defTabSz="914400">
              <a:spcBef>
                <a:spcPts val="0"/>
              </a:spcBef>
              <a:buNone/>
              <a:defRPr/>
            </a:pPr>
            <a:r>
              <a:rPr lang="en-US" dirty="0"/>
              <a:t>Multiple circuits for higher </a:t>
            </a:r>
            <a:r>
              <a:rPr lang="en-US" dirty="0" smtClean="0"/>
              <a:t>availability</a:t>
            </a:r>
          </a:p>
          <a:p>
            <a:pPr marL="0" lvl="1" indent="0" defTabSz="914400">
              <a:spcBef>
                <a:spcPts val="0"/>
              </a:spcBef>
              <a:buNone/>
              <a:defRPr/>
            </a:pPr>
            <a:r>
              <a:rPr lang="en-US" dirty="0" smtClean="0"/>
              <a:t/>
            </a:r>
            <a:br>
              <a:rPr lang="en-US" dirty="0" smtClean="0"/>
            </a:br>
            <a:r>
              <a:rPr lang="en-US" dirty="0" smtClean="0"/>
              <a:t>Two physical connections for each ExpressRoute circuit</a:t>
            </a:r>
          </a:p>
          <a:p>
            <a:pPr marL="0" lvl="1" indent="0" defTabSz="914400">
              <a:spcBef>
                <a:spcPts val="0"/>
              </a:spcBef>
              <a:buNone/>
              <a:defRPr/>
            </a:pPr>
            <a:r>
              <a:rPr lang="en-US" dirty="0"/>
              <a:t>Our advanced networking enables multiple connections even from different network operators and in different </a:t>
            </a:r>
            <a:r>
              <a:rPr lang="en-US" dirty="0" smtClean="0"/>
              <a:t>locations</a:t>
            </a:r>
            <a:br>
              <a:rPr lang="en-US" dirty="0" smtClean="0"/>
            </a:br>
            <a:endParaRPr lang="en-US" dirty="0"/>
          </a:p>
          <a:p>
            <a:pPr marL="342873" lvl="1" indent="0" defTabSz="914400">
              <a:spcBef>
                <a:spcPts val="0"/>
              </a:spcBef>
              <a:buNone/>
              <a:defRPr/>
            </a:pPr>
            <a:endParaRPr lang="en-US" dirty="0"/>
          </a:p>
          <a:p>
            <a:pPr marL="0" indent="0" defTabSz="914400">
              <a:spcBef>
                <a:spcPts val="0"/>
              </a:spcBef>
              <a:buNone/>
              <a:defRPr/>
            </a:pPr>
            <a:r>
              <a:rPr lang="en-US" dirty="0" smtClean="0"/>
              <a:t>Flexibility</a:t>
            </a:r>
          </a:p>
          <a:p>
            <a:pPr marL="0" lvl="1" indent="0" defTabSz="914400">
              <a:spcBef>
                <a:spcPts val="0"/>
              </a:spcBef>
              <a:buNone/>
              <a:defRPr/>
            </a:pPr>
            <a:r>
              <a:rPr lang="en-US" dirty="0" smtClean="0"/>
              <a:t/>
            </a:r>
            <a:br>
              <a:rPr lang="en-US" dirty="0" smtClean="0"/>
            </a:br>
            <a:r>
              <a:rPr lang="en-US" dirty="0" smtClean="0"/>
              <a:t>You </a:t>
            </a:r>
            <a:r>
              <a:rPr lang="en-US" dirty="0"/>
              <a:t>may rely on public Internet as a redundant path. Users can access Office 365 workloads from other Internet connected locations</a:t>
            </a:r>
          </a:p>
        </p:txBody>
      </p:sp>
      <p:sp>
        <p:nvSpPr>
          <p:cNvPr id="2" name="Title 1"/>
          <p:cNvSpPr>
            <a:spLocks noGrp="1"/>
          </p:cNvSpPr>
          <p:nvPr>
            <p:ph type="title"/>
          </p:nvPr>
        </p:nvSpPr>
        <p:spPr/>
        <p:txBody>
          <a:bodyPr/>
          <a:lstStyle/>
          <a:p>
            <a:r>
              <a:rPr lang="en-US" dirty="0" smtClean="0"/>
              <a:t>SLA </a:t>
            </a:r>
            <a:r>
              <a:rPr lang="en-US" dirty="0"/>
              <a:t>for premium availability</a:t>
            </a:r>
          </a:p>
        </p:txBody>
      </p:sp>
      <p:sp>
        <p:nvSpPr>
          <p:cNvPr id="11" name="TextBox 10"/>
          <p:cNvSpPr txBox="1"/>
          <p:nvPr/>
        </p:nvSpPr>
        <p:spPr>
          <a:xfrm>
            <a:off x="9422190" y="5834317"/>
            <a:ext cx="1133752" cy="495248"/>
          </a:xfrm>
          <a:prstGeom prst="rect">
            <a:avLst/>
          </a:prstGeom>
          <a:noFill/>
        </p:spPr>
        <p:txBody>
          <a:bodyPr wrap="none" lIns="186521" tIns="149217" rIns="186521" bIns="149217" rtlCol="0">
            <a:spAutoFit/>
          </a:bodyPr>
          <a:lstStyle/>
          <a:p>
            <a:pPr defTabSz="951060">
              <a:lnSpc>
                <a:spcPct val="90000"/>
              </a:lnSpc>
              <a:defRPr/>
            </a:pPr>
            <a:r>
              <a:rPr lang="en-US" sz="1400" kern="0" spc="-51" dirty="0" smtClean="0">
                <a:latin typeface="Segoe UI" panose="020B0502040204020203" pitchFamily="34" charset="0"/>
                <a:cs typeface="Segoe UI" panose="020B0502040204020203" pitchFamily="34" charset="0"/>
              </a:rPr>
              <a:t>Customer</a:t>
            </a:r>
            <a:endParaRPr lang="en-US" sz="1400" kern="0" spc="-51" dirty="0">
              <a:latin typeface="Segoe UI" panose="020B0502040204020203" pitchFamily="34" charset="0"/>
              <a:cs typeface="Segoe UI" panose="020B0502040204020203" pitchFamily="34" charset="0"/>
            </a:endParaRPr>
          </a:p>
        </p:txBody>
      </p:sp>
      <p:grpSp>
        <p:nvGrpSpPr>
          <p:cNvPr id="4" name="Group 3"/>
          <p:cNvGrpSpPr/>
          <p:nvPr/>
        </p:nvGrpSpPr>
        <p:grpSpPr>
          <a:xfrm>
            <a:off x="8843235" y="535068"/>
            <a:ext cx="2155746" cy="1274906"/>
            <a:chOff x="9159439" y="1602255"/>
            <a:chExt cx="2795944" cy="1653518"/>
          </a:xfrm>
        </p:grpSpPr>
        <p:sp>
          <p:nvSpPr>
            <p:cNvPr id="12" name="Freeform 11"/>
            <p:cNvSpPr>
              <a:spLocks noChangeAspect="1"/>
            </p:cNvSpPr>
            <p:nvPr/>
          </p:nvSpPr>
          <p:spPr bwMode="black">
            <a:xfrm>
              <a:off x="9159439" y="1602255"/>
              <a:ext cx="2795944" cy="1653518"/>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accent1"/>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spcBef>
                  <a:spcPts val="600"/>
                </a:spcBef>
              </a:pPr>
              <a:endParaRPr lang="en-US" sz="2800" dirty="0">
                <a:solidFill>
                  <a:srgbClr val="7030A0"/>
                </a:solidFill>
                <a:cs typeface="Segoe UI Light" panose="020B0502040204020203"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689" y="2329728"/>
              <a:ext cx="1873164" cy="689031"/>
            </a:xfrm>
            <a:prstGeom prst="rect">
              <a:avLst/>
            </a:prstGeom>
          </p:spPr>
        </p:pic>
      </p:grpSp>
      <p:sp>
        <p:nvSpPr>
          <p:cNvPr id="14" name="Oval 13"/>
          <p:cNvSpPr/>
          <p:nvPr/>
        </p:nvSpPr>
        <p:spPr bwMode="auto">
          <a:xfrm>
            <a:off x="7540755" y="4654027"/>
            <a:ext cx="1230433" cy="1230433"/>
          </a:xfrm>
          <a:prstGeom prst="ellipse">
            <a:avLst/>
          </a:prstGeom>
          <a:solidFill>
            <a:schemeClr val="accent1"/>
          </a:solidFill>
          <a:ln w="25400" cap="rnd" cmpd="sng" algn="ctr">
            <a:noFill/>
            <a:prstDash val="sysDot"/>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defRPr/>
            </a:pPr>
            <a:endParaRPr lang="en-US" sz="2448" b="1" kern="0" spc="-51" dirty="0">
              <a:gradFill>
                <a:gsLst>
                  <a:gs pos="36283">
                    <a:srgbClr val="505050"/>
                  </a:gs>
                  <a:gs pos="28000">
                    <a:srgbClr val="505050"/>
                  </a:gs>
                </a:gsLst>
                <a:lin ang="5400000" scaled="0"/>
              </a:gradFill>
              <a:latin typeface="Segoe UI"/>
            </a:endParaRPr>
          </a:p>
        </p:txBody>
      </p:sp>
      <p:sp>
        <p:nvSpPr>
          <p:cNvPr id="15" name="TextBox 14"/>
          <p:cNvSpPr txBox="1"/>
          <p:nvPr/>
        </p:nvSpPr>
        <p:spPr>
          <a:xfrm>
            <a:off x="7613205" y="5250714"/>
            <a:ext cx="1085533" cy="633747"/>
          </a:xfrm>
          <a:prstGeom prst="rect">
            <a:avLst/>
          </a:prstGeom>
          <a:noFill/>
        </p:spPr>
        <p:txBody>
          <a:bodyPr wrap="none" lIns="186521" tIns="149217" rIns="186521" bIns="149217" rtlCol="0">
            <a:spAutoFit/>
          </a:bodyPr>
          <a:lstStyle/>
          <a:p>
            <a:pPr algn="ctr" defTabSz="951060">
              <a:lnSpc>
                <a:spcPct val="90000"/>
              </a:lnSpc>
              <a:defRPr/>
            </a:pPr>
            <a:r>
              <a:rPr lang="en-US" sz="1200" kern="0" spc="-51" dirty="0" smtClean="0">
                <a:solidFill>
                  <a:srgbClr val="FFFFFF"/>
                </a:solidFill>
                <a:latin typeface="Segoe UI" panose="020B0502040204020203" pitchFamily="34" charset="0"/>
                <a:cs typeface="Segoe UI" panose="020B0502040204020203" pitchFamily="34" charset="0"/>
              </a:rPr>
              <a:t>Internet</a:t>
            </a:r>
          </a:p>
          <a:p>
            <a:pPr algn="ctr" defTabSz="951060">
              <a:lnSpc>
                <a:spcPct val="90000"/>
              </a:lnSpc>
              <a:defRPr/>
            </a:pPr>
            <a:r>
              <a:rPr lang="en-US" sz="1200" kern="0" spc="-51" dirty="0" smtClean="0">
                <a:solidFill>
                  <a:srgbClr val="FFFFFF"/>
                </a:solidFill>
                <a:latin typeface="Segoe UI" panose="020B0502040204020203" pitchFamily="34" charset="0"/>
                <a:cs typeface="Segoe UI" panose="020B0502040204020203" pitchFamily="34" charset="0"/>
              </a:rPr>
              <a:t>Connection</a:t>
            </a:r>
            <a:endParaRPr lang="en-US" sz="1200" kern="0" spc="-51" dirty="0">
              <a:solidFill>
                <a:srgbClr val="FFFFFF"/>
              </a:solidFill>
              <a:latin typeface="Segoe UI" panose="020B0502040204020203" pitchFamily="34" charset="0"/>
              <a:cs typeface="Segoe UI" panose="020B0502040204020203" pitchFamily="34" charset="0"/>
            </a:endParaRPr>
          </a:p>
        </p:txBody>
      </p:sp>
      <p:sp>
        <p:nvSpPr>
          <p:cNvPr id="16" name="Freeform 114"/>
          <p:cNvSpPr>
            <a:spLocks noChangeAspect="1" noEditPoints="1"/>
          </p:cNvSpPr>
          <p:nvPr/>
        </p:nvSpPr>
        <p:spPr bwMode="black">
          <a:xfrm>
            <a:off x="7947384" y="4882859"/>
            <a:ext cx="417174" cy="417174"/>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chemeClr val="tx1"/>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a:solidFill>
                <a:srgbClr val="FFFFFF"/>
              </a:solidFill>
              <a:ea typeface="Segoe UI" pitchFamily="34" charset="0"/>
              <a:cs typeface="Segoe UI" pitchFamily="34" charset="0"/>
            </a:endParaRPr>
          </a:p>
        </p:txBody>
      </p:sp>
      <p:grpSp>
        <p:nvGrpSpPr>
          <p:cNvPr id="6" name="Group 5"/>
          <p:cNvGrpSpPr/>
          <p:nvPr/>
        </p:nvGrpSpPr>
        <p:grpSpPr>
          <a:xfrm>
            <a:off x="11046154" y="2490628"/>
            <a:ext cx="853173" cy="2133600"/>
            <a:chOff x="10760846" y="3507851"/>
            <a:chExt cx="1017587" cy="2544763"/>
          </a:xfrm>
        </p:grpSpPr>
        <p:grpSp>
          <p:nvGrpSpPr>
            <p:cNvPr id="19" name="Group 4"/>
            <p:cNvGrpSpPr>
              <a:grpSpLocks noChangeAspect="1"/>
            </p:cNvGrpSpPr>
            <p:nvPr/>
          </p:nvGrpSpPr>
          <p:grpSpPr bwMode="auto">
            <a:xfrm>
              <a:off x="10760846" y="3507851"/>
              <a:ext cx="1017587" cy="2544763"/>
              <a:chOff x="7033" y="2370"/>
              <a:chExt cx="641" cy="1603"/>
            </a:xfrm>
          </p:grpSpPr>
          <p:sp>
            <p:nvSpPr>
              <p:cNvPr id="20" name="AutoShape 3"/>
              <p:cNvSpPr>
                <a:spLocks noChangeAspect="1" noChangeArrowheads="1" noTextEdit="1"/>
              </p:cNvSpPr>
              <p:nvPr/>
            </p:nvSpPr>
            <p:spPr bwMode="auto">
              <a:xfrm>
                <a:off x="7033" y="2378"/>
                <a:ext cx="641" cy="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1" name="Freeform 5"/>
              <p:cNvSpPr>
                <a:spLocks/>
              </p:cNvSpPr>
              <p:nvPr/>
            </p:nvSpPr>
            <p:spPr bwMode="auto">
              <a:xfrm>
                <a:off x="7176" y="2915"/>
                <a:ext cx="345" cy="260"/>
              </a:xfrm>
              <a:custGeom>
                <a:avLst/>
                <a:gdLst>
                  <a:gd name="T0" fmla="*/ 191 w 244"/>
                  <a:gd name="T1" fmla="*/ 0 h 184"/>
                  <a:gd name="T2" fmla="*/ 191 w 244"/>
                  <a:gd name="T3" fmla="*/ 138 h 184"/>
                  <a:gd name="T4" fmla="*/ 0 w 244"/>
                  <a:gd name="T5" fmla="*/ 138 h 184"/>
                  <a:gd name="T6" fmla="*/ 45 w 244"/>
                  <a:gd name="T7" fmla="*/ 184 h 184"/>
                  <a:gd name="T8" fmla="*/ 45 w 244"/>
                  <a:gd name="T9" fmla="*/ 184 h 184"/>
                  <a:gd name="T10" fmla="*/ 45 w 244"/>
                  <a:gd name="T11" fmla="*/ 184 h 184"/>
                  <a:gd name="T12" fmla="*/ 198 w 244"/>
                  <a:gd name="T13" fmla="*/ 184 h 184"/>
                  <a:gd name="T14" fmla="*/ 244 w 244"/>
                  <a:gd name="T15" fmla="*/ 138 h 184"/>
                  <a:gd name="T16" fmla="*/ 244 w 244"/>
                  <a:gd name="T17" fmla="*/ 0 h 184"/>
                  <a:gd name="T18" fmla="*/ 191 w 244"/>
                  <a:gd name="T1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4">
                    <a:moveTo>
                      <a:pt x="191" y="0"/>
                    </a:moveTo>
                    <a:cubicBezTo>
                      <a:pt x="191" y="138"/>
                      <a:pt x="191" y="138"/>
                      <a:pt x="191" y="138"/>
                    </a:cubicBezTo>
                    <a:cubicBezTo>
                      <a:pt x="0" y="138"/>
                      <a:pt x="0" y="138"/>
                      <a:pt x="0" y="138"/>
                    </a:cubicBezTo>
                    <a:cubicBezTo>
                      <a:pt x="0" y="163"/>
                      <a:pt x="20" y="184"/>
                      <a:pt x="45" y="184"/>
                    </a:cubicBezTo>
                    <a:cubicBezTo>
                      <a:pt x="45" y="184"/>
                      <a:pt x="45" y="184"/>
                      <a:pt x="45" y="184"/>
                    </a:cubicBezTo>
                    <a:cubicBezTo>
                      <a:pt x="45" y="184"/>
                      <a:pt x="45" y="184"/>
                      <a:pt x="45" y="184"/>
                    </a:cubicBezTo>
                    <a:cubicBezTo>
                      <a:pt x="198" y="184"/>
                      <a:pt x="198" y="184"/>
                      <a:pt x="198" y="184"/>
                    </a:cubicBezTo>
                    <a:cubicBezTo>
                      <a:pt x="223" y="184"/>
                      <a:pt x="244" y="163"/>
                      <a:pt x="244" y="138"/>
                    </a:cubicBezTo>
                    <a:cubicBezTo>
                      <a:pt x="244" y="0"/>
                      <a:pt x="244" y="0"/>
                      <a:pt x="244" y="0"/>
                    </a:cubicBezTo>
                    <a:lnTo>
                      <a:pt x="191" y="0"/>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2" name="Freeform 6"/>
              <p:cNvSpPr>
                <a:spLocks/>
              </p:cNvSpPr>
              <p:nvPr/>
            </p:nvSpPr>
            <p:spPr bwMode="auto">
              <a:xfrm>
                <a:off x="7456" y="3286"/>
                <a:ext cx="123" cy="598"/>
              </a:xfrm>
              <a:custGeom>
                <a:avLst/>
                <a:gdLst>
                  <a:gd name="T0" fmla="*/ 123 w 123"/>
                  <a:gd name="T1" fmla="*/ 598 h 598"/>
                  <a:gd name="T2" fmla="*/ 34 w 123"/>
                  <a:gd name="T3" fmla="*/ 598 h 598"/>
                  <a:gd name="T4" fmla="*/ 0 w 123"/>
                  <a:gd name="T5" fmla="*/ 0 h 598"/>
                  <a:gd name="T6" fmla="*/ 123 w 123"/>
                  <a:gd name="T7" fmla="*/ 0 h 598"/>
                  <a:gd name="T8" fmla="*/ 123 w 123"/>
                  <a:gd name="T9" fmla="*/ 598 h 598"/>
                </a:gdLst>
                <a:ahLst/>
                <a:cxnLst>
                  <a:cxn ang="0">
                    <a:pos x="T0" y="T1"/>
                  </a:cxn>
                  <a:cxn ang="0">
                    <a:pos x="T2" y="T3"/>
                  </a:cxn>
                  <a:cxn ang="0">
                    <a:pos x="T4" y="T5"/>
                  </a:cxn>
                  <a:cxn ang="0">
                    <a:pos x="T6" y="T7"/>
                  </a:cxn>
                  <a:cxn ang="0">
                    <a:pos x="T8" y="T9"/>
                  </a:cxn>
                </a:cxnLst>
                <a:rect l="0" t="0" r="r" b="b"/>
                <a:pathLst>
                  <a:path w="123" h="598">
                    <a:moveTo>
                      <a:pt x="123" y="598"/>
                    </a:moveTo>
                    <a:lnTo>
                      <a:pt x="34" y="598"/>
                    </a:lnTo>
                    <a:lnTo>
                      <a:pt x="0" y="0"/>
                    </a:lnTo>
                    <a:lnTo>
                      <a:pt x="123" y="0"/>
                    </a:lnTo>
                    <a:lnTo>
                      <a:pt x="123" y="598"/>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3" name="Freeform 7"/>
              <p:cNvSpPr>
                <a:spLocks/>
              </p:cNvSpPr>
              <p:nvPr/>
            </p:nvSpPr>
            <p:spPr bwMode="auto">
              <a:xfrm>
                <a:off x="7412" y="3884"/>
                <a:ext cx="169" cy="88"/>
              </a:xfrm>
              <a:custGeom>
                <a:avLst/>
                <a:gdLst>
                  <a:gd name="T0" fmla="*/ 67 w 119"/>
                  <a:gd name="T1" fmla="*/ 0 h 62"/>
                  <a:gd name="T2" fmla="*/ 0 w 119"/>
                  <a:gd name="T3" fmla="*/ 62 h 62"/>
                  <a:gd name="T4" fmla="*/ 67 w 119"/>
                  <a:gd name="T5" fmla="*/ 62 h 62"/>
                  <a:gd name="T6" fmla="*/ 119 w 119"/>
                  <a:gd name="T7" fmla="*/ 62 h 62"/>
                  <a:gd name="T8" fmla="*/ 119 w 119"/>
                  <a:gd name="T9" fmla="*/ 0 h 62"/>
                  <a:gd name="T10" fmla="*/ 67 w 119"/>
                  <a:gd name="T11" fmla="*/ 0 h 62"/>
                </a:gdLst>
                <a:ahLst/>
                <a:cxnLst>
                  <a:cxn ang="0">
                    <a:pos x="T0" y="T1"/>
                  </a:cxn>
                  <a:cxn ang="0">
                    <a:pos x="T2" y="T3"/>
                  </a:cxn>
                  <a:cxn ang="0">
                    <a:pos x="T4" y="T5"/>
                  </a:cxn>
                  <a:cxn ang="0">
                    <a:pos x="T6" y="T7"/>
                  </a:cxn>
                  <a:cxn ang="0">
                    <a:pos x="T8" y="T9"/>
                  </a:cxn>
                  <a:cxn ang="0">
                    <a:pos x="T10" y="T11"/>
                  </a:cxn>
                </a:cxnLst>
                <a:rect l="0" t="0" r="r" b="b"/>
                <a:pathLst>
                  <a:path w="119" h="62">
                    <a:moveTo>
                      <a:pt x="67" y="0"/>
                    </a:moveTo>
                    <a:cubicBezTo>
                      <a:pt x="32" y="0"/>
                      <a:pt x="3" y="27"/>
                      <a:pt x="0" y="62"/>
                    </a:cubicBezTo>
                    <a:cubicBezTo>
                      <a:pt x="67" y="62"/>
                      <a:pt x="67" y="62"/>
                      <a:pt x="67" y="62"/>
                    </a:cubicBezTo>
                    <a:cubicBezTo>
                      <a:pt x="119" y="62"/>
                      <a:pt x="119" y="62"/>
                      <a:pt x="119" y="62"/>
                    </a:cubicBezTo>
                    <a:cubicBezTo>
                      <a:pt x="119" y="0"/>
                      <a:pt x="119" y="0"/>
                      <a:pt x="119" y="0"/>
                    </a:cubicBezTo>
                    <a:lnTo>
                      <a:pt x="67"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4" name="Freeform 8"/>
              <p:cNvSpPr>
                <a:spLocks/>
              </p:cNvSpPr>
              <p:nvPr/>
            </p:nvSpPr>
            <p:spPr bwMode="auto">
              <a:xfrm>
                <a:off x="7458" y="2687"/>
                <a:ext cx="121" cy="124"/>
              </a:xfrm>
              <a:custGeom>
                <a:avLst/>
                <a:gdLst>
                  <a:gd name="T0" fmla="*/ 121 w 121"/>
                  <a:gd name="T1" fmla="*/ 124 h 124"/>
                  <a:gd name="T2" fmla="*/ 32 w 121"/>
                  <a:gd name="T3" fmla="*/ 124 h 124"/>
                  <a:gd name="T4" fmla="*/ 32 w 121"/>
                  <a:gd name="T5" fmla="*/ 83 h 124"/>
                  <a:gd name="T6" fmla="*/ 0 w 121"/>
                  <a:gd name="T7" fmla="*/ 45 h 124"/>
                  <a:gd name="T8" fmla="*/ 121 w 121"/>
                  <a:gd name="T9" fmla="*/ 0 h 124"/>
                  <a:gd name="T10" fmla="*/ 121 w 121"/>
                  <a:gd name="T11" fmla="*/ 124 h 124"/>
                </a:gdLst>
                <a:ahLst/>
                <a:cxnLst>
                  <a:cxn ang="0">
                    <a:pos x="T0" y="T1"/>
                  </a:cxn>
                  <a:cxn ang="0">
                    <a:pos x="T2" y="T3"/>
                  </a:cxn>
                  <a:cxn ang="0">
                    <a:pos x="T4" y="T5"/>
                  </a:cxn>
                  <a:cxn ang="0">
                    <a:pos x="T6" y="T7"/>
                  </a:cxn>
                  <a:cxn ang="0">
                    <a:pos x="T8" y="T9"/>
                  </a:cxn>
                  <a:cxn ang="0">
                    <a:pos x="T10" y="T11"/>
                  </a:cxn>
                </a:cxnLst>
                <a:rect l="0" t="0" r="r" b="b"/>
                <a:pathLst>
                  <a:path w="121" h="124">
                    <a:moveTo>
                      <a:pt x="121" y="124"/>
                    </a:moveTo>
                    <a:lnTo>
                      <a:pt x="32" y="124"/>
                    </a:lnTo>
                    <a:lnTo>
                      <a:pt x="32" y="83"/>
                    </a:lnTo>
                    <a:lnTo>
                      <a:pt x="0" y="45"/>
                    </a:lnTo>
                    <a:lnTo>
                      <a:pt x="121" y="0"/>
                    </a:lnTo>
                    <a:lnTo>
                      <a:pt x="121" y="124"/>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5" name="Freeform 9"/>
              <p:cNvSpPr>
                <a:spLocks/>
              </p:cNvSpPr>
              <p:nvPr/>
            </p:nvSpPr>
            <p:spPr bwMode="auto">
              <a:xfrm>
                <a:off x="7370" y="2485"/>
                <a:ext cx="262" cy="254"/>
              </a:xfrm>
              <a:custGeom>
                <a:avLst/>
                <a:gdLst>
                  <a:gd name="T0" fmla="*/ 185 w 185"/>
                  <a:gd name="T1" fmla="*/ 102 h 180"/>
                  <a:gd name="T2" fmla="*/ 185 w 185"/>
                  <a:gd name="T3" fmla="*/ 26 h 180"/>
                  <a:gd name="T4" fmla="*/ 117 w 185"/>
                  <a:gd name="T5" fmla="*/ 0 h 180"/>
                  <a:gd name="T6" fmla="*/ 40 w 185"/>
                  <a:gd name="T7" fmla="*/ 0 h 180"/>
                  <a:gd name="T8" fmla="*/ 18 w 185"/>
                  <a:gd name="T9" fmla="*/ 75 h 180"/>
                  <a:gd name="T10" fmla="*/ 0 w 185"/>
                  <a:gd name="T11" fmla="*/ 93 h 180"/>
                  <a:gd name="T12" fmla="*/ 0 w 185"/>
                  <a:gd name="T13" fmla="*/ 110 h 180"/>
                  <a:gd name="T14" fmla="*/ 20 w 185"/>
                  <a:gd name="T15" fmla="*/ 110 h 180"/>
                  <a:gd name="T16" fmla="*/ 20 w 185"/>
                  <a:gd name="T17" fmla="*/ 180 h 180"/>
                  <a:gd name="T18" fmla="*/ 118 w 185"/>
                  <a:gd name="T19" fmla="*/ 180 h 180"/>
                  <a:gd name="T20" fmla="*/ 185 w 185"/>
                  <a:gd name="T21" fmla="*/ 10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80">
                    <a:moveTo>
                      <a:pt x="185" y="102"/>
                    </a:moveTo>
                    <a:cubicBezTo>
                      <a:pt x="185" y="91"/>
                      <a:pt x="185" y="26"/>
                      <a:pt x="185" y="26"/>
                    </a:cubicBezTo>
                    <a:cubicBezTo>
                      <a:pt x="185" y="26"/>
                      <a:pt x="153" y="0"/>
                      <a:pt x="117" y="0"/>
                    </a:cubicBezTo>
                    <a:cubicBezTo>
                      <a:pt x="40" y="0"/>
                      <a:pt x="40" y="0"/>
                      <a:pt x="40" y="0"/>
                    </a:cubicBezTo>
                    <a:cubicBezTo>
                      <a:pt x="40" y="0"/>
                      <a:pt x="19" y="72"/>
                      <a:pt x="18" y="75"/>
                    </a:cubicBezTo>
                    <a:cubicBezTo>
                      <a:pt x="16" y="83"/>
                      <a:pt x="9" y="90"/>
                      <a:pt x="0" y="93"/>
                    </a:cubicBezTo>
                    <a:cubicBezTo>
                      <a:pt x="0" y="110"/>
                      <a:pt x="0" y="110"/>
                      <a:pt x="0" y="110"/>
                    </a:cubicBezTo>
                    <a:cubicBezTo>
                      <a:pt x="20" y="110"/>
                      <a:pt x="20" y="110"/>
                      <a:pt x="20" y="110"/>
                    </a:cubicBezTo>
                    <a:cubicBezTo>
                      <a:pt x="20" y="180"/>
                      <a:pt x="20" y="180"/>
                      <a:pt x="20" y="180"/>
                    </a:cubicBezTo>
                    <a:cubicBezTo>
                      <a:pt x="118" y="180"/>
                      <a:pt x="118" y="180"/>
                      <a:pt x="118" y="180"/>
                    </a:cubicBezTo>
                    <a:cubicBezTo>
                      <a:pt x="118" y="180"/>
                      <a:pt x="185" y="180"/>
                      <a:pt x="185" y="102"/>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6" name="Freeform 10"/>
              <p:cNvSpPr>
                <a:spLocks/>
              </p:cNvSpPr>
              <p:nvPr/>
            </p:nvSpPr>
            <p:spPr bwMode="auto">
              <a:xfrm>
                <a:off x="7398" y="2674"/>
                <a:ext cx="48" cy="28"/>
              </a:xfrm>
              <a:custGeom>
                <a:avLst/>
                <a:gdLst>
                  <a:gd name="T0" fmla="*/ 0 w 34"/>
                  <a:gd name="T1" fmla="*/ 0 h 20"/>
                  <a:gd name="T2" fmla="*/ 0 w 34"/>
                  <a:gd name="T3" fmla="*/ 20 h 20"/>
                  <a:gd name="T4" fmla="*/ 34 w 34"/>
                  <a:gd name="T5" fmla="*/ 0 h 20"/>
                  <a:gd name="T6" fmla="*/ 0 w 34"/>
                  <a:gd name="T7" fmla="*/ 0 h 20"/>
                </a:gdLst>
                <a:ahLst/>
                <a:cxnLst>
                  <a:cxn ang="0">
                    <a:pos x="T0" y="T1"/>
                  </a:cxn>
                  <a:cxn ang="0">
                    <a:pos x="T2" y="T3"/>
                  </a:cxn>
                  <a:cxn ang="0">
                    <a:pos x="T4" y="T5"/>
                  </a:cxn>
                  <a:cxn ang="0">
                    <a:pos x="T6" y="T7"/>
                  </a:cxn>
                </a:cxnLst>
                <a:rect l="0" t="0" r="r" b="b"/>
                <a:pathLst>
                  <a:path w="34" h="20">
                    <a:moveTo>
                      <a:pt x="0" y="0"/>
                    </a:moveTo>
                    <a:cubicBezTo>
                      <a:pt x="0" y="20"/>
                      <a:pt x="0" y="20"/>
                      <a:pt x="0" y="20"/>
                    </a:cubicBezTo>
                    <a:cubicBezTo>
                      <a:pt x="15" y="20"/>
                      <a:pt x="27" y="12"/>
                      <a:pt x="3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7" name="Freeform 11"/>
              <p:cNvSpPr>
                <a:spLocks/>
              </p:cNvSpPr>
              <p:nvPr/>
            </p:nvSpPr>
            <p:spPr bwMode="auto">
              <a:xfrm>
                <a:off x="7428" y="2784"/>
                <a:ext cx="174" cy="502"/>
              </a:xfrm>
              <a:custGeom>
                <a:avLst/>
                <a:gdLst>
                  <a:gd name="T0" fmla="*/ 75 w 123"/>
                  <a:gd name="T1" fmla="*/ 0 h 356"/>
                  <a:gd name="T2" fmla="*/ 0 w 123"/>
                  <a:gd name="T3" fmla="*/ 124 h 356"/>
                  <a:gd name="T4" fmla="*/ 0 w 123"/>
                  <a:gd name="T5" fmla="*/ 356 h 356"/>
                  <a:gd name="T6" fmla="*/ 123 w 123"/>
                  <a:gd name="T7" fmla="*/ 356 h 356"/>
                  <a:gd name="T8" fmla="*/ 123 w 123"/>
                  <a:gd name="T9" fmla="*/ 73 h 356"/>
                  <a:gd name="T10" fmla="*/ 75 w 123"/>
                  <a:gd name="T11" fmla="*/ 0 h 356"/>
                </a:gdLst>
                <a:ahLst/>
                <a:cxnLst>
                  <a:cxn ang="0">
                    <a:pos x="T0" y="T1"/>
                  </a:cxn>
                  <a:cxn ang="0">
                    <a:pos x="T2" y="T3"/>
                  </a:cxn>
                  <a:cxn ang="0">
                    <a:pos x="T4" y="T5"/>
                  </a:cxn>
                  <a:cxn ang="0">
                    <a:pos x="T6" y="T7"/>
                  </a:cxn>
                  <a:cxn ang="0">
                    <a:pos x="T8" y="T9"/>
                  </a:cxn>
                  <a:cxn ang="0">
                    <a:pos x="T10" y="T11"/>
                  </a:cxn>
                </a:cxnLst>
                <a:rect l="0" t="0" r="r" b="b"/>
                <a:pathLst>
                  <a:path w="123" h="356">
                    <a:moveTo>
                      <a:pt x="75" y="0"/>
                    </a:moveTo>
                    <a:cubicBezTo>
                      <a:pt x="9" y="0"/>
                      <a:pt x="0" y="76"/>
                      <a:pt x="0" y="124"/>
                    </a:cubicBezTo>
                    <a:cubicBezTo>
                      <a:pt x="0" y="356"/>
                      <a:pt x="0" y="356"/>
                      <a:pt x="0" y="356"/>
                    </a:cubicBezTo>
                    <a:cubicBezTo>
                      <a:pt x="123" y="356"/>
                      <a:pt x="123" y="356"/>
                      <a:pt x="123" y="356"/>
                    </a:cubicBezTo>
                    <a:cubicBezTo>
                      <a:pt x="123" y="356"/>
                      <a:pt x="123" y="86"/>
                      <a:pt x="123" y="73"/>
                    </a:cubicBezTo>
                    <a:cubicBezTo>
                      <a:pt x="123" y="16"/>
                      <a:pt x="104" y="0"/>
                      <a:pt x="7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8" name="Freeform 12"/>
              <p:cNvSpPr>
                <a:spLocks/>
              </p:cNvSpPr>
              <p:nvPr/>
            </p:nvSpPr>
            <p:spPr bwMode="auto">
              <a:xfrm>
                <a:off x="7489" y="2855"/>
                <a:ext cx="73" cy="330"/>
              </a:xfrm>
              <a:custGeom>
                <a:avLst/>
                <a:gdLst>
                  <a:gd name="T0" fmla="*/ 52 w 52"/>
                  <a:gd name="T1" fmla="*/ 208 h 234"/>
                  <a:gd name="T2" fmla="*/ 26 w 52"/>
                  <a:gd name="T3" fmla="*/ 234 h 234"/>
                  <a:gd name="T4" fmla="*/ 26 w 52"/>
                  <a:gd name="T5" fmla="*/ 234 h 234"/>
                  <a:gd name="T6" fmla="*/ 0 w 52"/>
                  <a:gd name="T7" fmla="*/ 208 h 234"/>
                  <a:gd name="T8" fmla="*/ 0 w 52"/>
                  <a:gd name="T9" fmla="*/ 26 h 234"/>
                  <a:gd name="T10" fmla="*/ 26 w 52"/>
                  <a:gd name="T11" fmla="*/ 0 h 234"/>
                  <a:gd name="T12" fmla="*/ 26 w 52"/>
                  <a:gd name="T13" fmla="*/ 0 h 234"/>
                  <a:gd name="T14" fmla="*/ 52 w 52"/>
                  <a:gd name="T15" fmla="*/ 26 h 234"/>
                  <a:gd name="T16" fmla="*/ 52 w 52"/>
                  <a:gd name="T17" fmla="*/ 20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4">
                    <a:moveTo>
                      <a:pt x="52" y="208"/>
                    </a:moveTo>
                    <a:cubicBezTo>
                      <a:pt x="52" y="223"/>
                      <a:pt x="40" y="234"/>
                      <a:pt x="26" y="234"/>
                    </a:cubicBezTo>
                    <a:cubicBezTo>
                      <a:pt x="26" y="234"/>
                      <a:pt x="26" y="234"/>
                      <a:pt x="26" y="234"/>
                    </a:cubicBezTo>
                    <a:cubicBezTo>
                      <a:pt x="12" y="234"/>
                      <a:pt x="0" y="223"/>
                      <a:pt x="0" y="208"/>
                    </a:cubicBezTo>
                    <a:cubicBezTo>
                      <a:pt x="0" y="26"/>
                      <a:pt x="0" y="26"/>
                      <a:pt x="0" y="26"/>
                    </a:cubicBezTo>
                    <a:cubicBezTo>
                      <a:pt x="0" y="12"/>
                      <a:pt x="12" y="0"/>
                      <a:pt x="26" y="0"/>
                    </a:cubicBezTo>
                    <a:cubicBezTo>
                      <a:pt x="26" y="0"/>
                      <a:pt x="26" y="0"/>
                      <a:pt x="26" y="0"/>
                    </a:cubicBezTo>
                    <a:cubicBezTo>
                      <a:pt x="40" y="0"/>
                      <a:pt x="52" y="12"/>
                      <a:pt x="52" y="26"/>
                    </a:cubicBezTo>
                    <a:lnTo>
                      <a:pt x="52" y="208"/>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0" name="Rectangle 14"/>
              <p:cNvSpPr>
                <a:spLocks noChangeArrowheads="1"/>
              </p:cNvSpPr>
              <p:nvPr/>
            </p:nvSpPr>
            <p:spPr bwMode="auto">
              <a:xfrm>
                <a:off x="7470" y="2839"/>
                <a:ext cx="109" cy="13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1" name="Freeform 15"/>
              <p:cNvSpPr>
                <a:spLocks/>
              </p:cNvSpPr>
              <p:nvPr/>
            </p:nvSpPr>
            <p:spPr bwMode="auto">
              <a:xfrm>
                <a:off x="7385" y="2498"/>
                <a:ext cx="289" cy="70"/>
              </a:xfrm>
              <a:custGeom>
                <a:avLst/>
                <a:gdLst>
                  <a:gd name="T0" fmla="*/ 203 w 204"/>
                  <a:gd name="T1" fmla="*/ 41 h 50"/>
                  <a:gd name="T2" fmla="*/ 191 w 204"/>
                  <a:gd name="T3" fmla="*/ 49 h 50"/>
                  <a:gd name="T4" fmla="*/ 10 w 204"/>
                  <a:gd name="T5" fmla="*/ 21 h 50"/>
                  <a:gd name="T6" fmla="*/ 1 w 204"/>
                  <a:gd name="T7" fmla="*/ 9 h 50"/>
                  <a:gd name="T8" fmla="*/ 1 w 204"/>
                  <a:gd name="T9" fmla="*/ 9 h 50"/>
                  <a:gd name="T10" fmla="*/ 13 w 204"/>
                  <a:gd name="T11" fmla="*/ 1 h 50"/>
                  <a:gd name="T12" fmla="*/ 194 w 204"/>
                  <a:gd name="T13" fmla="*/ 29 h 50"/>
                  <a:gd name="T14" fmla="*/ 203 w 204"/>
                  <a:gd name="T15" fmla="*/ 4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50">
                    <a:moveTo>
                      <a:pt x="203" y="41"/>
                    </a:moveTo>
                    <a:cubicBezTo>
                      <a:pt x="202" y="46"/>
                      <a:pt x="197" y="50"/>
                      <a:pt x="191" y="49"/>
                    </a:cubicBezTo>
                    <a:cubicBezTo>
                      <a:pt x="10" y="21"/>
                      <a:pt x="10" y="21"/>
                      <a:pt x="10" y="21"/>
                    </a:cubicBezTo>
                    <a:cubicBezTo>
                      <a:pt x="4" y="20"/>
                      <a:pt x="0" y="15"/>
                      <a:pt x="1" y="9"/>
                    </a:cubicBezTo>
                    <a:cubicBezTo>
                      <a:pt x="1" y="9"/>
                      <a:pt x="1" y="9"/>
                      <a:pt x="1" y="9"/>
                    </a:cubicBezTo>
                    <a:cubicBezTo>
                      <a:pt x="2" y="4"/>
                      <a:pt x="7" y="0"/>
                      <a:pt x="13" y="1"/>
                    </a:cubicBezTo>
                    <a:cubicBezTo>
                      <a:pt x="194" y="29"/>
                      <a:pt x="194" y="29"/>
                      <a:pt x="194" y="29"/>
                    </a:cubicBezTo>
                    <a:cubicBezTo>
                      <a:pt x="200" y="30"/>
                      <a:pt x="204" y="35"/>
                      <a:pt x="203"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2" name="Freeform 16"/>
              <p:cNvSpPr>
                <a:spLocks/>
              </p:cNvSpPr>
              <p:nvPr/>
            </p:nvSpPr>
            <p:spPr bwMode="auto">
              <a:xfrm>
                <a:off x="7419" y="2370"/>
                <a:ext cx="242" cy="169"/>
              </a:xfrm>
              <a:custGeom>
                <a:avLst/>
                <a:gdLst>
                  <a:gd name="T0" fmla="*/ 95 w 171"/>
                  <a:gd name="T1" fmla="*/ 7 h 120"/>
                  <a:gd name="T2" fmla="*/ 4 w 171"/>
                  <a:gd name="T3" fmla="*/ 68 h 120"/>
                  <a:gd name="T4" fmla="*/ 0 w 171"/>
                  <a:gd name="T5" fmla="*/ 95 h 120"/>
                  <a:gd name="T6" fmla="*/ 160 w 171"/>
                  <a:gd name="T7" fmla="*/ 120 h 120"/>
                  <a:gd name="T8" fmla="*/ 164 w 171"/>
                  <a:gd name="T9" fmla="*/ 93 h 120"/>
                  <a:gd name="T10" fmla="*/ 95 w 171"/>
                  <a:gd name="T11" fmla="*/ 7 h 120"/>
                </a:gdLst>
                <a:ahLst/>
                <a:cxnLst>
                  <a:cxn ang="0">
                    <a:pos x="T0" y="T1"/>
                  </a:cxn>
                  <a:cxn ang="0">
                    <a:pos x="T2" y="T3"/>
                  </a:cxn>
                  <a:cxn ang="0">
                    <a:pos x="T4" y="T5"/>
                  </a:cxn>
                  <a:cxn ang="0">
                    <a:pos x="T6" y="T7"/>
                  </a:cxn>
                  <a:cxn ang="0">
                    <a:pos x="T8" y="T9"/>
                  </a:cxn>
                  <a:cxn ang="0">
                    <a:pos x="T10" y="T11"/>
                  </a:cxn>
                </a:cxnLst>
                <a:rect l="0" t="0" r="r" b="b"/>
                <a:pathLst>
                  <a:path w="171" h="120">
                    <a:moveTo>
                      <a:pt x="95" y="7"/>
                    </a:moveTo>
                    <a:cubicBezTo>
                      <a:pt x="51" y="0"/>
                      <a:pt x="10" y="27"/>
                      <a:pt x="4" y="68"/>
                    </a:cubicBezTo>
                    <a:cubicBezTo>
                      <a:pt x="0" y="95"/>
                      <a:pt x="0" y="95"/>
                      <a:pt x="0" y="95"/>
                    </a:cubicBezTo>
                    <a:cubicBezTo>
                      <a:pt x="160" y="120"/>
                      <a:pt x="160" y="120"/>
                      <a:pt x="160" y="120"/>
                    </a:cubicBezTo>
                    <a:cubicBezTo>
                      <a:pt x="164" y="93"/>
                      <a:pt x="164" y="93"/>
                      <a:pt x="164" y="93"/>
                    </a:cubicBezTo>
                    <a:cubicBezTo>
                      <a:pt x="171" y="52"/>
                      <a:pt x="140" y="13"/>
                      <a:pt x="95"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3" name="Freeform 17"/>
              <p:cNvSpPr>
                <a:spLocks/>
              </p:cNvSpPr>
              <p:nvPr/>
            </p:nvSpPr>
            <p:spPr bwMode="auto">
              <a:xfrm>
                <a:off x="7419" y="2465"/>
                <a:ext cx="232" cy="72"/>
              </a:xfrm>
              <a:custGeom>
                <a:avLst/>
                <a:gdLst>
                  <a:gd name="T0" fmla="*/ 232 w 232"/>
                  <a:gd name="T1" fmla="*/ 36 h 72"/>
                  <a:gd name="T2" fmla="*/ 6 w 232"/>
                  <a:gd name="T3" fmla="*/ 0 h 72"/>
                  <a:gd name="T4" fmla="*/ 0 w 232"/>
                  <a:gd name="T5" fmla="*/ 37 h 72"/>
                  <a:gd name="T6" fmla="*/ 227 w 232"/>
                  <a:gd name="T7" fmla="*/ 72 h 72"/>
                  <a:gd name="T8" fmla="*/ 232 w 232"/>
                  <a:gd name="T9" fmla="*/ 36 h 72"/>
                </a:gdLst>
                <a:ahLst/>
                <a:cxnLst>
                  <a:cxn ang="0">
                    <a:pos x="T0" y="T1"/>
                  </a:cxn>
                  <a:cxn ang="0">
                    <a:pos x="T2" y="T3"/>
                  </a:cxn>
                  <a:cxn ang="0">
                    <a:pos x="T4" y="T5"/>
                  </a:cxn>
                  <a:cxn ang="0">
                    <a:pos x="T6" y="T7"/>
                  </a:cxn>
                  <a:cxn ang="0">
                    <a:pos x="T8" y="T9"/>
                  </a:cxn>
                </a:cxnLst>
                <a:rect l="0" t="0" r="r" b="b"/>
                <a:pathLst>
                  <a:path w="232" h="72">
                    <a:moveTo>
                      <a:pt x="232" y="36"/>
                    </a:moveTo>
                    <a:lnTo>
                      <a:pt x="6" y="0"/>
                    </a:lnTo>
                    <a:lnTo>
                      <a:pt x="0" y="37"/>
                    </a:lnTo>
                    <a:lnTo>
                      <a:pt x="227" y="72"/>
                    </a:lnTo>
                    <a:lnTo>
                      <a:pt x="232" y="36"/>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4" name="Freeform 18"/>
              <p:cNvSpPr>
                <a:spLocks/>
              </p:cNvSpPr>
              <p:nvPr/>
            </p:nvSpPr>
            <p:spPr bwMode="auto">
              <a:xfrm>
                <a:off x="7391" y="2642"/>
                <a:ext cx="74" cy="32"/>
              </a:xfrm>
              <a:custGeom>
                <a:avLst/>
                <a:gdLst>
                  <a:gd name="T0" fmla="*/ 41 w 52"/>
                  <a:gd name="T1" fmla="*/ 0 h 23"/>
                  <a:gd name="T2" fmla="*/ 40 w 52"/>
                  <a:gd name="T3" fmla="*/ 0 h 23"/>
                  <a:gd name="T4" fmla="*/ 47 w 52"/>
                  <a:gd name="T5" fmla="*/ 9 h 23"/>
                  <a:gd name="T6" fmla="*/ 42 w 52"/>
                  <a:gd name="T7" fmla="*/ 17 h 23"/>
                  <a:gd name="T8" fmla="*/ 15 w 52"/>
                  <a:gd name="T9" fmla="*/ 7 h 23"/>
                  <a:gd name="T10" fmla="*/ 0 w 52"/>
                  <a:gd name="T11" fmla="*/ 16 h 23"/>
                  <a:gd name="T12" fmla="*/ 0 w 52"/>
                  <a:gd name="T13" fmla="*/ 16 h 23"/>
                  <a:gd name="T14" fmla="*/ 0 w 52"/>
                  <a:gd name="T15" fmla="*/ 23 h 23"/>
                  <a:gd name="T16" fmla="*/ 2 w 52"/>
                  <a:gd name="T17" fmla="*/ 23 h 23"/>
                  <a:gd name="T18" fmla="*/ 42 w 52"/>
                  <a:gd name="T19" fmla="*/ 23 h 23"/>
                  <a:gd name="T20" fmla="*/ 52 w 52"/>
                  <a:gd name="T21" fmla="*/ 11 h 23"/>
                  <a:gd name="T22" fmla="*/ 41 w 5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3">
                    <a:moveTo>
                      <a:pt x="41" y="0"/>
                    </a:moveTo>
                    <a:cubicBezTo>
                      <a:pt x="41" y="0"/>
                      <a:pt x="40" y="0"/>
                      <a:pt x="40" y="0"/>
                    </a:cubicBezTo>
                    <a:cubicBezTo>
                      <a:pt x="44" y="0"/>
                      <a:pt x="47" y="4"/>
                      <a:pt x="47" y="9"/>
                    </a:cubicBezTo>
                    <a:cubicBezTo>
                      <a:pt x="47" y="13"/>
                      <a:pt x="46" y="17"/>
                      <a:pt x="42" y="17"/>
                    </a:cubicBezTo>
                    <a:cubicBezTo>
                      <a:pt x="28" y="17"/>
                      <a:pt x="26" y="7"/>
                      <a:pt x="15" y="7"/>
                    </a:cubicBezTo>
                    <a:cubicBezTo>
                      <a:pt x="6" y="7"/>
                      <a:pt x="2" y="12"/>
                      <a:pt x="0" y="16"/>
                    </a:cubicBezTo>
                    <a:cubicBezTo>
                      <a:pt x="0" y="16"/>
                      <a:pt x="0" y="16"/>
                      <a:pt x="0" y="16"/>
                    </a:cubicBezTo>
                    <a:cubicBezTo>
                      <a:pt x="0" y="23"/>
                      <a:pt x="0" y="23"/>
                      <a:pt x="0" y="23"/>
                    </a:cubicBezTo>
                    <a:cubicBezTo>
                      <a:pt x="1" y="23"/>
                      <a:pt x="2" y="23"/>
                      <a:pt x="2" y="23"/>
                    </a:cubicBezTo>
                    <a:cubicBezTo>
                      <a:pt x="11" y="23"/>
                      <a:pt x="35" y="23"/>
                      <a:pt x="42" y="23"/>
                    </a:cubicBezTo>
                    <a:cubicBezTo>
                      <a:pt x="47" y="23"/>
                      <a:pt x="52" y="18"/>
                      <a:pt x="52" y="11"/>
                    </a:cubicBezTo>
                    <a:cubicBezTo>
                      <a:pt x="52" y="5"/>
                      <a:pt x="47"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5" name="Freeform 19"/>
              <p:cNvSpPr>
                <a:spLocks/>
              </p:cNvSpPr>
              <p:nvPr/>
            </p:nvSpPr>
            <p:spPr bwMode="auto">
              <a:xfrm>
                <a:off x="7452" y="2533"/>
                <a:ext cx="180" cy="206"/>
              </a:xfrm>
              <a:custGeom>
                <a:avLst/>
                <a:gdLst>
                  <a:gd name="T0" fmla="*/ 52 w 127"/>
                  <a:gd name="T1" fmla="*/ 0 h 146"/>
                  <a:gd name="T2" fmla="*/ 52 w 127"/>
                  <a:gd name="T3" fmla="*/ 7 h 146"/>
                  <a:gd name="T4" fmla="*/ 35 w 127"/>
                  <a:gd name="T5" fmla="*/ 7 h 146"/>
                  <a:gd name="T6" fmla="*/ 35 w 127"/>
                  <a:gd name="T7" fmla="*/ 110 h 146"/>
                  <a:gd name="T8" fmla="*/ 0 w 127"/>
                  <a:gd name="T9" fmla="*/ 132 h 146"/>
                  <a:gd name="T10" fmla="*/ 0 w 127"/>
                  <a:gd name="T11" fmla="*/ 146 h 146"/>
                  <a:gd name="T12" fmla="*/ 55 w 127"/>
                  <a:gd name="T13" fmla="*/ 102 h 146"/>
                  <a:gd name="T14" fmla="*/ 55 w 127"/>
                  <a:gd name="T15" fmla="*/ 102 h 146"/>
                  <a:gd name="T16" fmla="*/ 118 w 127"/>
                  <a:gd name="T17" fmla="*/ 146 h 146"/>
                  <a:gd name="T18" fmla="*/ 118 w 127"/>
                  <a:gd name="T19" fmla="*/ 120 h 146"/>
                  <a:gd name="T20" fmla="*/ 127 w 127"/>
                  <a:gd name="T21" fmla="*/ 129 h 146"/>
                  <a:gd name="T22" fmla="*/ 127 w 127"/>
                  <a:gd name="T23" fmla="*/ 7 h 146"/>
                  <a:gd name="T24" fmla="*/ 52 w 127"/>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46">
                    <a:moveTo>
                      <a:pt x="52" y="0"/>
                    </a:moveTo>
                    <a:cubicBezTo>
                      <a:pt x="52" y="7"/>
                      <a:pt x="52" y="7"/>
                      <a:pt x="52" y="7"/>
                    </a:cubicBezTo>
                    <a:cubicBezTo>
                      <a:pt x="35" y="7"/>
                      <a:pt x="35" y="7"/>
                      <a:pt x="35" y="7"/>
                    </a:cubicBezTo>
                    <a:cubicBezTo>
                      <a:pt x="35" y="110"/>
                      <a:pt x="35" y="110"/>
                      <a:pt x="35" y="110"/>
                    </a:cubicBezTo>
                    <a:cubicBezTo>
                      <a:pt x="35" y="116"/>
                      <a:pt x="0" y="132"/>
                      <a:pt x="0" y="132"/>
                    </a:cubicBezTo>
                    <a:cubicBezTo>
                      <a:pt x="0" y="146"/>
                      <a:pt x="0" y="146"/>
                      <a:pt x="0" y="146"/>
                    </a:cubicBezTo>
                    <a:cubicBezTo>
                      <a:pt x="33" y="146"/>
                      <a:pt x="55" y="130"/>
                      <a:pt x="55" y="102"/>
                    </a:cubicBezTo>
                    <a:cubicBezTo>
                      <a:pt x="55" y="102"/>
                      <a:pt x="55" y="102"/>
                      <a:pt x="55" y="102"/>
                    </a:cubicBezTo>
                    <a:cubicBezTo>
                      <a:pt x="55" y="102"/>
                      <a:pt x="69" y="146"/>
                      <a:pt x="118" y="146"/>
                    </a:cubicBezTo>
                    <a:cubicBezTo>
                      <a:pt x="118" y="120"/>
                      <a:pt x="118" y="120"/>
                      <a:pt x="118" y="120"/>
                    </a:cubicBezTo>
                    <a:cubicBezTo>
                      <a:pt x="127" y="129"/>
                      <a:pt x="127" y="129"/>
                      <a:pt x="127" y="129"/>
                    </a:cubicBezTo>
                    <a:cubicBezTo>
                      <a:pt x="127" y="7"/>
                      <a:pt x="127" y="7"/>
                      <a:pt x="127" y="7"/>
                    </a:cubicBez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6" name="Freeform 20"/>
              <p:cNvSpPr>
                <a:spLocks/>
              </p:cNvSpPr>
              <p:nvPr/>
            </p:nvSpPr>
            <p:spPr bwMode="auto">
              <a:xfrm>
                <a:off x="7398" y="2571"/>
                <a:ext cx="157" cy="58"/>
              </a:xfrm>
              <a:custGeom>
                <a:avLst/>
                <a:gdLst>
                  <a:gd name="T0" fmla="*/ 87 w 111"/>
                  <a:gd name="T1" fmla="*/ 0 h 41"/>
                  <a:gd name="T2" fmla="*/ 87 w 111"/>
                  <a:gd name="T3" fmla="*/ 0 h 41"/>
                  <a:gd name="T4" fmla="*/ 6 w 111"/>
                  <a:gd name="T5" fmla="*/ 0 h 41"/>
                  <a:gd name="T6" fmla="*/ 0 w 111"/>
                  <a:gd name="T7" fmla="*/ 6 h 41"/>
                  <a:gd name="T8" fmla="*/ 0 w 111"/>
                  <a:gd name="T9" fmla="*/ 34 h 41"/>
                  <a:gd name="T10" fmla="*/ 6 w 111"/>
                  <a:gd name="T11" fmla="*/ 41 h 41"/>
                  <a:gd name="T12" fmla="*/ 6 w 111"/>
                  <a:gd name="T13" fmla="*/ 13 h 41"/>
                  <a:gd name="T14" fmla="*/ 90 w 111"/>
                  <a:gd name="T15" fmla="*/ 9 h 41"/>
                  <a:gd name="T16" fmla="*/ 90 w 111"/>
                  <a:gd name="T17" fmla="*/ 8 h 41"/>
                  <a:gd name="T18" fmla="*/ 106 w 111"/>
                  <a:gd name="T19" fmla="*/ 31 h 41"/>
                  <a:gd name="T20" fmla="*/ 108 w 111"/>
                  <a:gd name="T21" fmla="*/ 34 h 41"/>
                  <a:gd name="T22" fmla="*/ 111 w 111"/>
                  <a:gd name="T23" fmla="*/ 31 h 41"/>
                  <a:gd name="T24" fmla="*/ 87 w 11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41">
                    <a:moveTo>
                      <a:pt x="87" y="0"/>
                    </a:moveTo>
                    <a:cubicBezTo>
                      <a:pt x="87" y="0"/>
                      <a:pt x="87" y="0"/>
                      <a:pt x="87" y="0"/>
                    </a:cubicBezTo>
                    <a:cubicBezTo>
                      <a:pt x="6" y="0"/>
                      <a:pt x="6" y="0"/>
                      <a:pt x="6" y="0"/>
                    </a:cubicBezTo>
                    <a:cubicBezTo>
                      <a:pt x="3" y="0"/>
                      <a:pt x="0" y="3"/>
                      <a:pt x="0" y="6"/>
                    </a:cubicBezTo>
                    <a:cubicBezTo>
                      <a:pt x="0" y="34"/>
                      <a:pt x="0" y="34"/>
                      <a:pt x="0" y="34"/>
                    </a:cubicBezTo>
                    <a:cubicBezTo>
                      <a:pt x="0" y="38"/>
                      <a:pt x="3" y="41"/>
                      <a:pt x="6" y="41"/>
                    </a:cubicBezTo>
                    <a:cubicBezTo>
                      <a:pt x="6" y="13"/>
                      <a:pt x="6" y="13"/>
                      <a:pt x="6" y="13"/>
                    </a:cubicBezTo>
                    <a:cubicBezTo>
                      <a:pt x="90" y="9"/>
                      <a:pt x="90" y="9"/>
                      <a:pt x="90" y="9"/>
                    </a:cubicBezTo>
                    <a:cubicBezTo>
                      <a:pt x="90" y="8"/>
                      <a:pt x="90" y="8"/>
                      <a:pt x="90" y="8"/>
                    </a:cubicBezTo>
                    <a:cubicBezTo>
                      <a:pt x="106" y="10"/>
                      <a:pt x="106" y="28"/>
                      <a:pt x="106" y="31"/>
                    </a:cubicBezTo>
                    <a:cubicBezTo>
                      <a:pt x="106" y="33"/>
                      <a:pt x="106" y="34"/>
                      <a:pt x="108" y="34"/>
                    </a:cubicBezTo>
                    <a:cubicBezTo>
                      <a:pt x="110" y="34"/>
                      <a:pt x="111" y="33"/>
                      <a:pt x="111" y="31"/>
                    </a:cubicBezTo>
                    <a:cubicBezTo>
                      <a:pt x="111" y="9"/>
                      <a:pt x="99" y="0"/>
                      <a:pt x="87"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7" name="Freeform 21"/>
              <p:cNvSpPr>
                <a:spLocks/>
              </p:cNvSpPr>
              <p:nvPr/>
            </p:nvSpPr>
            <p:spPr bwMode="auto">
              <a:xfrm>
                <a:off x="7516" y="2578"/>
                <a:ext cx="35" cy="68"/>
              </a:xfrm>
              <a:custGeom>
                <a:avLst/>
                <a:gdLst>
                  <a:gd name="T0" fmla="*/ 0 w 25"/>
                  <a:gd name="T1" fmla="*/ 0 h 48"/>
                  <a:gd name="T2" fmla="*/ 0 w 25"/>
                  <a:gd name="T3" fmla="*/ 48 h 48"/>
                  <a:gd name="T4" fmla="*/ 24 w 25"/>
                  <a:gd name="T5" fmla="*/ 24 h 48"/>
                  <a:gd name="T6" fmla="*/ 0 w 25"/>
                  <a:gd name="T7" fmla="*/ 0 h 48"/>
                </a:gdLst>
                <a:ahLst/>
                <a:cxnLst>
                  <a:cxn ang="0">
                    <a:pos x="T0" y="T1"/>
                  </a:cxn>
                  <a:cxn ang="0">
                    <a:pos x="T2" y="T3"/>
                  </a:cxn>
                  <a:cxn ang="0">
                    <a:pos x="T4" y="T5"/>
                  </a:cxn>
                  <a:cxn ang="0">
                    <a:pos x="T6" y="T7"/>
                  </a:cxn>
                </a:cxnLst>
                <a:rect l="0" t="0" r="r" b="b"/>
                <a:pathLst>
                  <a:path w="25" h="48">
                    <a:moveTo>
                      <a:pt x="0" y="0"/>
                    </a:moveTo>
                    <a:cubicBezTo>
                      <a:pt x="0" y="48"/>
                      <a:pt x="0" y="48"/>
                      <a:pt x="0" y="48"/>
                    </a:cubicBezTo>
                    <a:cubicBezTo>
                      <a:pt x="14" y="48"/>
                      <a:pt x="25" y="37"/>
                      <a:pt x="24" y="24"/>
                    </a:cubicBezTo>
                    <a:cubicBezTo>
                      <a:pt x="24" y="11"/>
                      <a:pt x="14" y="0"/>
                      <a:pt x="0" y="0"/>
                    </a:cubicBez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9" name="Rectangle 23"/>
              <p:cNvSpPr>
                <a:spLocks noChangeArrowheads="1"/>
              </p:cNvSpPr>
              <p:nvPr/>
            </p:nvSpPr>
            <p:spPr bwMode="auto">
              <a:xfrm>
                <a:off x="7489" y="2972"/>
                <a:ext cx="73" cy="21"/>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40" name="Freeform 24"/>
              <p:cNvSpPr>
                <a:spLocks/>
              </p:cNvSpPr>
              <p:nvPr/>
            </p:nvSpPr>
            <p:spPr bwMode="auto">
              <a:xfrm>
                <a:off x="7170" y="3110"/>
                <a:ext cx="211" cy="63"/>
              </a:xfrm>
              <a:custGeom>
                <a:avLst/>
                <a:gdLst>
                  <a:gd name="T0" fmla="*/ 149 w 149"/>
                  <a:gd name="T1" fmla="*/ 3 h 45"/>
                  <a:gd name="T2" fmla="*/ 145 w 149"/>
                  <a:gd name="T3" fmla="*/ 0 h 45"/>
                  <a:gd name="T4" fmla="*/ 0 w 149"/>
                  <a:gd name="T5" fmla="*/ 0 h 45"/>
                  <a:gd name="T6" fmla="*/ 41 w 149"/>
                  <a:gd name="T7" fmla="*/ 45 h 45"/>
                  <a:gd name="T8" fmla="*/ 149 w 149"/>
                  <a:gd name="T9" fmla="*/ 3 h 45"/>
                </a:gdLst>
                <a:ahLst/>
                <a:cxnLst>
                  <a:cxn ang="0">
                    <a:pos x="T0" y="T1"/>
                  </a:cxn>
                  <a:cxn ang="0">
                    <a:pos x="T2" y="T3"/>
                  </a:cxn>
                  <a:cxn ang="0">
                    <a:pos x="T4" y="T5"/>
                  </a:cxn>
                  <a:cxn ang="0">
                    <a:pos x="T6" y="T7"/>
                  </a:cxn>
                  <a:cxn ang="0">
                    <a:pos x="T8" y="T9"/>
                  </a:cxn>
                </a:cxnLst>
                <a:rect l="0" t="0" r="r" b="b"/>
                <a:pathLst>
                  <a:path w="149" h="45">
                    <a:moveTo>
                      <a:pt x="149" y="3"/>
                    </a:moveTo>
                    <a:cubicBezTo>
                      <a:pt x="145" y="0"/>
                      <a:pt x="145" y="0"/>
                      <a:pt x="145" y="0"/>
                    </a:cubicBezTo>
                    <a:cubicBezTo>
                      <a:pt x="0" y="0"/>
                      <a:pt x="0" y="0"/>
                      <a:pt x="0" y="0"/>
                    </a:cubicBezTo>
                    <a:cubicBezTo>
                      <a:pt x="0" y="24"/>
                      <a:pt x="18" y="44"/>
                      <a:pt x="41" y="45"/>
                    </a:cubicBezTo>
                    <a:lnTo>
                      <a:pt x="149" y="3"/>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41" name="Freeform 25"/>
              <p:cNvSpPr>
                <a:spLocks/>
              </p:cNvSpPr>
              <p:nvPr/>
            </p:nvSpPr>
            <p:spPr bwMode="auto">
              <a:xfrm>
                <a:off x="7135" y="3082"/>
                <a:ext cx="246" cy="32"/>
              </a:xfrm>
              <a:custGeom>
                <a:avLst/>
                <a:gdLst>
                  <a:gd name="T0" fmla="*/ 0 w 246"/>
                  <a:gd name="T1" fmla="*/ 0 h 32"/>
                  <a:gd name="T2" fmla="*/ 246 w 246"/>
                  <a:gd name="T3" fmla="*/ 11 h 32"/>
                  <a:gd name="T4" fmla="*/ 246 w 246"/>
                  <a:gd name="T5" fmla="*/ 32 h 32"/>
                  <a:gd name="T6" fmla="*/ 0 w 246"/>
                  <a:gd name="T7" fmla="*/ 32 h 32"/>
                  <a:gd name="T8" fmla="*/ 0 w 246"/>
                  <a:gd name="T9" fmla="*/ 0 h 32"/>
                </a:gdLst>
                <a:ahLst/>
                <a:cxnLst>
                  <a:cxn ang="0">
                    <a:pos x="T0" y="T1"/>
                  </a:cxn>
                  <a:cxn ang="0">
                    <a:pos x="T2" y="T3"/>
                  </a:cxn>
                  <a:cxn ang="0">
                    <a:pos x="T4" y="T5"/>
                  </a:cxn>
                  <a:cxn ang="0">
                    <a:pos x="T6" y="T7"/>
                  </a:cxn>
                  <a:cxn ang="0">
                    <a:pos x="T8" y="T9"/>
                  </a:cxn>
                </a:cxnLst>
                <a:rect l="0" t="0" r="r" b="b"/>
                <a:pathLst>
                  <a:path w="246" h="32">
                    <a:moveTo>
                      <a:pt x="0" y="0"/>
                    </a:moveTo>
                    <a:lnTo>
                      <a:pt x="246" y="11"/>
                    </a:lnTo>
                    <a:lnTo>
                      <a:pt x="246" y="32"/>
                    </a:lnTo>
                    <a:lnTo>
                      <a:pt x="0"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42" name="Freeform 26"/>
              <p:cNvSpPr>
                <a:spLocks/>
              </p:cNvSpPr>
              <p:nvPr/>
            </p:nvSpPr>
            <p:spPr bwMode="auto">
              <a:xfrm>
                <a:off x="7033" y="2881"/>
                <a:ext cx="120" cy="211"/>
              </a:xfrm>
              <a:custGeom>
                <a:avLst/>
                <a:gdLst>
                  <a:gd name="T0" fmla="*/ 0 w 120"/>
                  <a:gd name="T1" fmla="*/ 9 h 211"/>
                  <a:gd name="T2" fmla="*/ 16 w 120"/>
                  <a:gd name="T3" fmla="*/ 0 h 211"/>
                  <a:gd name="T4" fmla="*/ 120 w 120"/>
                  <a:gd name="T5" fmla="*/ 204 h 211"/>
                  <a:gd name="T6" fmla="*/ 105 w 120"/>
                  <a:gd name="T7" fmla="*/ 211 h 211"/>
                  <a:gd name="T8" fmla="*/ 0 w 120"/>
                  <a:gd name="T9" fmla="*/ 9 h 211"/>
                </a:gdLst>
                <a:ahLst/>
                <a:cxnLst>
                  <a:cxn ang="0">
                    <a:pos x="T0" y="T1"/>
                  </a:cxn>
                  <a:cxn ang="0">
                    <a:pos x="T2" y="T3"/>
                  </a:cxn>
                  <a:cxn ang="0">
                    <a:pos x="T4" y="T5"/>
                  </a:cxn>
                  <a:cxn ang="0">
                    <a:pos x="T6" y="T7"/>
                  </a:cxn>
                  <a:cxn ang="0">
                    <a:pos x="T8" y="T9"/>
                  </a:cxn>
                </a:cxnLst>
                <a:rect l="0" t="0" r="r" b="b"/>
                <a:pathLst>
                  <a:path w="120" h="211">
                    <a:moveTo>
                      <a:pt x="0" y="9"/>
                    </a:moveTo>
                    <a:lnTo>
                      <a:pt x="16" y="0"/>
                    </a:lnTo>
                    <a:lnTo>
                      <a:pt x="120" y="204"/>
                    </a:lnTo>
                    <a:lnTo>
                      <a:pt x="105" y="2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29" name="Freeform 13"/>
              <p:cNvSpPr>
                <a:spLocks/>
              </p:cNvSpPr>
              <p:nvPr/>
            </p:nvSpPr>
            <p:spPr bwMode="auto">
              <a:xfrm rot="6746514">
                <a:off x="7328" y="2877"/>
                <a:ext cx="114" cy="389"/>
              </a:xfrm>
              <a:custGeom>
                <a:avLst/>
                <a:gdLst>
                  <a:gd name="T0" fmla="*/ 27 w 80"/>
                  <a:gd name="T1" fmla="*/ 24 h 276"/>
                  <a:gd name="T2" fmla="*/ 56 w 80"/>
                  <a:gd name="T3" fmla="*/ 2 h 276"/>
                  <a:gd name="T4" fmla="*/ 56 w 80"/>
                  <a:gd name="T5" fmla="*/ 2 h 276"/>
                  <a:gd name="T6" fmla="*/ 78 w 80"/>
                  <a:gd name="T7" fmla="*/ 30 h 276"/>
                  <a:gd name="T8" fmla="*/ 53 w 80"/>
                  <a:gd name="T9" fmla="*/ 251 h 276"/>
                  <a:gd name="T10" fmla="*/ 25 w 80"/>
                  <a:gd name="T11" fmla="*/ 274 h 276"/>
                  <a:gd name="T12" fmla="*/ 25 w 80"/>
                  <a:gd name="T13" fmla="*/ 274 h 276"/>
                  <a:gd name="T14" fmla="*/ 2 w 80"/>
                  <a:gd name="T15" fmla="*/ 245 h 276"/>
                  <a:gd name="T16" fmla="*/ 27 w 80"/>
                  <a:gd name="T17" fmla="*/ 2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76">
                    <a:moveTo>
                      <a:pt x="27" y="24"/>
                    </a:moveTo>
                    <a:cubicBezTo>
                      <a:pt x="29" y="10"/>
                      <a:pt x="41" y="0"/>
                      <a:pt x="56" y="2"/>
                    </a:cubicBezTo>
                    <a:cubicBezTo>
                      <a:pt x="56" y="2"/>
                      <a:pt x="56" y="2"/>
                      <a:pt x="56" y="2"/>
                    </a:cubicBezTo>
                    <a:cubicBezTo>
                      <a:pt x="70" y="3"/>
                      <a:pt x="80" y="16"/>
                      <a:pt x="78" y="30"/>
                    </a:cubicBezTo>
                    <a:cubicBezTo>
                      <a:pt x="53" y="251"/>
                      <a:pt x="53" y="251"/>
                      <a:pt x="53" y="251"/>
                    </a:cubicBezTo>
                    <a:cubicBezTo>
                      <a:pt x="52" y="265"/>
                      <a:pt x="39" y="276"/>
                      <a:pt x="25" y="274"/>
                    </a:cubicBezTo>
                    <a:cubicBezTo>
                      <a:pt x="25" y="274"/>
                      <a:pt x="25" y="274"/>
                      <a:pt x="25" y="274"/>
                    </a:cubicBezTo>
                    <a:cubicBezTo>
                      <a:pt x="11" y="272"/>
                      <a:pt x="0" y="260"/>
                      <a:pt x="2" y="245"/>
                    </a:cubicBezTo>
                    <a:lnTo>
                      <a:pt x="27" y="24"/>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sp>
            <p:nvSpPr>
              <p:cNvPr id="38" name="Freeform 22"/>
              <p:cNvSpPr>
                <a:spLocks/>
              </p:cNvSpPr>
              <p:nvPr/>
            </p:nvSpPr>
            <p:spPr bwMode="auto">
              <a:xfrm rot="6506406">
                <a:off x="7228" y="2986"/>
                <a:ext cx="78" cy="50"/>
              </a:xfrm>
              <a:custGeom>
                <a:avLst/>
                <a:gdLst>
                  <a:gd name="T0" fmla="*/ 73 w 78"/>
                  <a:gd name="T1" fmla="*/ 50 h 50"/>
                  <a:gd name="T2" fmla="*/ 0 w 78"/>
                  <a:gd name="T3" fmla="*/ 41 h 50"/>
                  <a:gd name="T4" fmla="*/ 4 w 78"/>
                  <a:gd name="T5" fmla="*/ 0 h 50"/>
                  <a:gd name="T6" fmla="*/ 78 w 78"/>
                  <a:gd name="T7" fmla="*/ 9 h 50"/>
                  <a:gd name="T8" fmla="*/ 73 w 78"/>
                  <a:gd name="T9" fmla="*/ 50 h 50"/>
                </a:gdLst>
                <a:ahLst/>
                <a:cxnLst>
                  <a:cxn ang="0">
                    <a:pos x="T0" y="T1"/>
                  </a:cxn>
                  <a:cxn ang="0">
                    <a:pos x="T2" y="T3"/>
                  </a:cxn>
                  <a:cxn ang="0">
                    <a:pos x="T4" y="T5"/>
                  </a:cxn>
                  <a:cxn ang="0">
                    <a:pos x="T6" y="T7"/>
                  </a:cxn>
                  <a:cxn ang="0">
                    <a:pos x="T8" y="T9"/>
                  </a:cxn>
                </a:cxnLst>
                <a:rect l="0" t="0" r="r" b="b"/>
                <a:pathLst>
                  <a:path w="78" h="50">
                    <a:moveTo>
                      <a:pt x="73" y="50"/>
                    </a:moveTo>
                    <a:lnTo>
                      <a:pt x="0" y="41"/>
                    </a:lnTo>
                    <a:lnTo>
                      <a:pt x="4" y="0"/>
                    </a:lnTo>
                    <a:lnTo>
                      <a:pt x="78" y="9"/>
                    </a:lnTo>
                    <a:lnTo>
                      <a:pt x="73" y="5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B3C00"/>
                  </a:solidFill>
                </a:endParaRPr>
              </a:p>
            </p:txBody>
          </p:sp>
        </p:grpSp>
        <p:pic>
          <p:nvPicPr>
            <p:cNvPr id="45" name="Picture 44"/>
            <p:cNvPicPr>
              <a:picLocks noChangeAspect="1"/>
            </p:cNvPicPr>
            <p:nvPr/>
          </p:nvPicPr>
          <p:blipFill>
            <a:blip r:embed="rId4"/>
            <a:stretch>
              <a:fillRect/>
            </a:stretch>
          </p:blipFill>
          <p:spPr>
            <a:xfrm rot="741131">
              <a:off x="10927613" y="4324228"/>
              <a:ext cx="186955" cy="222676"/>
            </a:xfrm>
            <a:prstGeom prst="rect">
              <a:avLst/>
            </a:prstGeom>
          </p:spPr>
        </p:pic>
      </p:grpSp>
      <p:cxnSp>
        <p:nvCxnSpPr>
          <p:cNvPr id="49" name="Straight Connector 48"/>
          <p:cNvCxnSpPr/>
          <p:nvPr/>
        </p:nvCxnSpPr>
        <p:spPr>
          <a:xfrm rot="16200000">
            <a:off x="9003525" y="5197070"/>
            <a:ext cx="0" cy="36576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727300" y="5803402"/>
            <a:ext cx="911319" cy="495248"/>
          </a:xfrm>
          <a:prstGeom prst="rect">
            <a:avLst/>
          </a:prstGeom>
          <a:noFill/>
        </p:spPr>
        <p:txBody>
          <a:bodyPr wrap="none" lIns="186521" tIns="149217" rIns="186521" bIns="149217" rtlCol="0">
            <a:spAutoFit/>
          </a:bodyPr>
          <a:lstStyle/>
          <a:p>
            <a:pPr defTabSz="951060">
              <a:lnSpc>
                <a:spcPct val="90000"/>
              </a:lnSpc>
              <a:defRPr/>
            </a:pPr>
            <a:r>
              <a:rPr lang="en-US" sz="1400" kern="0" spc="-51" dirty="0" smtClean="0">
                <a:latin typeface="Segoe UI" panose="020B0502040204020203" pitchFamily="34" charset="0"/>
                <a:cs typeface="Segoe UI" panose="020B0502040204020203" pitchFamily="34" charset="0"/>
              </a:rPr>
              <a:t>Backup</a:t>
            </a:r>
            <a:endParaRPr lang="en-US" sz="1400" kern="0" spc="-51" dirty="0">
              <a:latin typeface="Segoe UI" panose="020B0502040204020203" pitchFamily="34" charset="0"/>
              <a:cs typeface="Segoe UI" panose="020B0502040204020203" pitchFamily="34" charset="0"/>
            </a:endParaRPr>
          </a:p>
        </p:txBody>
      </p:sp>
      <p:pic>
        <p:nvPicPr>
          <p:cNvPr id="44" name="Picture 43"/>
          <p:cNvPicPr>
            <a:picLocks noChangeAspect="1"/>
          </p:cNvPicPr>
          <p:nvPr/>
        </p:nvPicPr>
        <p:blipFill>
          <a:blip r:embed="rId5"/>
          <a:stretch>
            <a:fillRect/>
          </a:stretch>
        </p:blipFill>
        <p:spPr>
          <a:xfrm>
            <a:off x="9289208" y="4158867"/>
            <a:ext cx="1343854" cy="1752460"/>
          </a:xfrm>
          <a:prstGeom prst="rect">
            <a:avLst/>
          </a:prstGeom>
        </p:spPr>
      </p:pic>
      <p:sp>
        <p:nvSpPr>
          <p:cNvPr id="3" name="Rectangle 2"/>
          <p:cNvSpPr/>
          <p:nvPr/>
        </p:nvSpPr>
        <p:spPr>
          <a:xfrm>
            <a:off x="11205874" y="4622897"/>
            <a:ext cx="879763"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0" name="Straight Connector 9"/>
          <p:cNvCxnSpPr/>
          <p:nvPr/>
        </p:nvCxnSpPr>
        <p:spPr>
          <a:xfrm flipH="1" flipV="1">
            <a:off x="10637837" y="2490628"/>
            <a:ext cx="767758" cy="23930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637837" y="2819200"/>
            <a:ext cx="767759" cy="35157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016348" y="1789521"/>
            <a:ext cx="0" cy="2469741"/>
          </a:xfrm>
          <a:prstGeom prst="line">
            <a:avLst/>
          </a:prstGeom>
          <a:ln w="41275">
            <a:solidFill>
              <a:schemeClr val="accent1"/>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707855" y="1789521"/>
            <a:ext cx="0" cy="24697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17455" y="1789521"/>
            <a:ext cx="0" cy="24697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2238037" y="67738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Tree>
    <p:extLst>
      <p:ext uri="{BB962C8B-B14F-4D97-AF65-F5344CB8AC3E}">
        <p14:creationId xmlns:p14="http://schemas.microsoft.com/office/powerpoint/2010/main" val="28822500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p:cNvSpPr>
            <a:spLocks noGrp="1"/>
          </p:cNvSpPr>
          <p:nvPr>
            <p:ph type="body" sz="quarter" idx="10"/>
          </p:nvPr>
        </p:nvSpPr>
        <p:spPr>
          <a:xfrm>
            <a:off x="274638" y="1212851"/>
            <a:ext cx="6018359" cy="5561011"/>
          </a:xfrm>
        </p:spPr>
        <p:txBody>
          <a:bodyPr>
            <a:normAutofit lnSpcReduction="10000"/>
          </a:bodyPr>
          <a:lstStyle/>
          <a:p>
            <a:pPr marL="0" lvl="1" indent="0" defTabSz="914400">
              <a:spcBef>
                <a:spcPts val="0"/>
              </a:spcBef>
              <a:buNone/>
              <a:defRPr/>
            </a:pPr>
            <a:r>
              <a:rPr lang="en-US" dirty="0" smtClean="0"/>
              <a:t>ExpressRoute allows multiple customer configuration options to support high-availability</a:t>
            </a:r>
          </a:p>
          <a:p>
            <a:pPr marL="342873" lvl="1" indent="0" defTabSz="914400">
              <a:spcBef>
                <a:spcPts val="0"/>
              </a:spcBef>
              <a:buNone/>
              <a:defRPr/>
            </a:pPr>
            <a:endParaRPr lang="en-US" dirty="0"/>
          </a:p>
          <a:p>
            <a:pPr marL="0" indent="0" defTabSz="914400">
              <a:spcBef>
                <a:spcPts val="0"/>
              </a:spcBef>
              <a:buNone/>
              <a:defRPr/>
            </a:pPr>
            <a:r>
              <a:rPr lang="en-US" dirty="0" smtClean="0"/>
              <a:t>Internet</a:t>
            </a:r>
          </a:p>
          <a:p>
            <a:pPr marL="0" lvl="1" indent="0" defTabSz="914400">
              <a:lnSpc>
                <a:spcPct val="100000"/>
              </a:lnSpc>
              <a:spcBef>
                <a:spcPts val="600"/>
              </a:spcBef>
              <a:buNone/>
              <a:defRPr/>
            </a:pPr>
            <a:r>
              <a:rPr lang="en-US" dirty="0"/>
              <a:t>Route traffic to the internet on-demand when needed for maintenance and failure conditions</a:t>
            </a:r>
          </a:p>
          <a:p>
            <a:pPr marL="342873" lvl="1" indent="0" defTabSz="914400">
              <a:spcBef>
                <a:spcPts val="0"/>
              </a:spcBef>
              <a:buNone/>
              <a:defRPr/>
            </a:pPr>
            <a:endParaRPr lang="en-US" dirty="0"/>
          </a:p>
          <a:p>
            <a:pPr marL="0" indent="0" defTabSz="914400">
              <a:spcBef>
                <a:spcPts val="0"/>
              </a:spcBef>
              <a:buNone/>
              <a:defRPr/>
            </a:pPr>
            <a:r>
              <a:rPr lang="en-US" dirty="0" smtClean="0"/>
              <a:t>Multiple geographically diverse links</a:t>
            </a:r>
            <a:endParaRPr lang="en-US" dirty="0"/>
          </a:p>
          <a:p>
            <a:pPr marL="0" lvl="1" indent="0" defTabSz="914400">
              <a:lnSpc>
                <a:spcPct val="110000"/>
              </a:lnSpc>
              <a:spcBef>
                <a:spcPts val="600"/>
              </a:spcBef>
              <a:buNone/>
              <a:defRPr/>
            </a:pPr>
            <a:r>
              <a:rPr lang="en-US" dirty="0"/>
              <a:t>Utilize multiple links to continue to benefit from the advantages of ExpressRoute with the flexibility to failover as needed</a:t>
            </a:r>
          </a:p>
        </p:txBody>
      </p:sp>
      <p:sp>
        <p:nvSpPr>
          <p:cNvPr id="2" name="Title 1"/>
          <p:cNvSpPr>
            <a:spLocks noGrp="1"/>
          </p:cNvSpPr>
          <p:nvPr>
            <p:ph type="title"/>
          </p:nvPr>
        </p:nvSpPr>
        <p:spPr/>
        <p:txBody>
          <a:bodyPr/>
          <a:lstStyle/>
          <a:p>
            <a:r>
              <a:rPr lang="en-US" dirty="0" smtClean="0"/>
              <a:t>High-Availability options with ExpressRoute</a:t>
            </a:r>
            <a:endParaRPr lang="en-US" dirty="0"/>
          </a:p>
        </p:txBody>
      </p:sp>
      <p:grpSp>
        <p:nvGrpSpPr>
          <p:cNvPr id="50" name="Group 49"/>
          <p:cNvGrpSpPr/>
          <p:nvPr/>
        </p:nvGrpSpPr>
        <p:grpSpPr>
          <a:xfrm>
            <a:off x="8916283" y="4586051"/>
            <a:ext cx="1375332" cy="1375332"/>
            <a:chOff x="10447380" y="3300874"/>
            <a:chExt cx="1348487" cy="1348487"/>
          </a:xfrm>
          <a:solidFill>
            <a:srgbClr val="0070C0"/>
          </a:solidFill>
        </p:grpSpPr>
        <p:sp>
          <p:nvSpPr>
            <p:cNvPr id="51" name="Oval 50"/>
            <p:cNvSpPr/>
            <p:nvPr/>
          </p:nvSpPr>
          <p:spPr bwMode="auto">
            <a:xfrm>
              <a:off x="10447380" y="3300874"/>
              <a:ext cx="1348487" cy="1348487"/>
            </a:xfrm>
            <a:prstGeom prst="ellipse">
              <a:avLst/>
            </a:prstGeom>
            <a:grp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448"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52" name="Freeform 61"/>
            <p:cNvSpPr>
              <a:spLocks noChangeAspect="1" noEditPoints="1"/>
            </p:cNvSpPr>
            <p:nvPr/>
          </p:nvSpPr>
          <p:spPr bwMode="auto">
            <a:xfrm>
              <a:off x="10847497" y="3450693"/>
              <a:ext cx="548247" cy="411764"/>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marL="0" marR="0" lvl="0" indent="0" defTabSz="95106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Light"/>
              </a:endParaRPr>
            </a:p>
          </p:txBody>
        </p:sp>
        <p:sp>
          <p:nvSpPr>
            <p:cNvPr id="53" name="TextBox 52"/>
            <p:cNvSpPr txBox="1"/>
            <p:nvPr/>
          </p:nvSpPr>
          <p:spPr>
            <a:xfrm>
              <a:off x="10616824" y="3862456"/>
              <a:ext cx="1009585" cy="730014"/>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1600" b="0" i="0" u="none" strike="noStrike" kern="0" cap="none" spc="-51" normalizeH="0" baseline="0" noProof="0" dirty="0">
                  <a:ln>
                    <a:noFill/>
                  </a:ln>
                  <a:solidFill>
                    <a:srgbClr val="FFFFFF"/>
                  </a:solidFill>
                  <a:effectLst/>
                  <a:uLnTx/>
                  <a:uFillTx/>
                  <a:cs typeface="Segoe UI" panose="020B0502040204020203" pitchFamily="34" charset="0"/>
                </a:rPr>
                <a:t>Public </a:t>
              </a:r>
              <a:br>
                <a:rPr kumimoji="0" lang="en-US" sz="1600" b="0" i="0" u="none" strike="noStrike" kern="0" cap="none" spc="-51" normalizeH="0" baseline="0" noProof="0" dirty="0">
                  <a:ln>
                    <a:noFill/>
                  </a:ln>
                  <a:solidFill>
                    <a:srgbClr val="FFFFFF"/>
                  </a:solidFill>
                  <a:effectLst/>
                  <a:uLnTx/>
                  <a:uFillTx/>
                  <a:cs typeface="Segoe UI" panose="020B0502040204020203" pitchFamily="34" charset="0"/>
                </a:rPr>
              </a:br>
              <a:r>
                <a:rPr kumimoji="0" lang="en-US" sz="1600" b="0" i="0" u="none" strike="noStrike" kern="0" cap="none" spc="-51" normalizeH="0" baseline="0" noProof="0" dirty="0">
                  <a:ln>
                    <a:noFill/>
                  </a:ln>
                  <a:solidFill>
                    <a:srgbClr val="FFFFFF"/>
                  </a:solidFill>
                  <a:effectLst/>
                  <a:uLnTx/>
                  <a:uFillTx/>
                  <a:cs typeface="Segoe UI" panose="020B0502040204020203" pitchFamily="34" charset="0"/>
                </a:rPr>
                <a:t>internet</a:t>
              </a:r>
            </a:p>
          </p:txBody>
        </p:sp>
      </p:grpSp>
      <p:cxnSp>
        <p:nvCxnSpPr>
          <p:cNvPr id="57" name="Straight Arrow Connector 56"/>
          <p:cNvCxnSpPr/>
          <p:nvPr/>
        </p:nvCxnSpPr>
        <p:spPr>
          <a:xfrm>
            <a:off x="7804607" y="3783533"/>
            <a:ext cx="1219200" cy="834375"/>
          </a:xfrm>
          <a:prstGeom prst="straightConnector1">
            <a:avLst/>
          </a:prstGeom>
          <a:noFill/>
          <a:ln w="44450" cap="sq" cmpd="sng" algn="ctr">
            <a:solidFill>
              <a:srgbClr val="0070C0"/>
            </a:solidFill>
            <a:prstDash val="solid"/>
            <a:headEnd type="none" w="med" len="lg"/>
            <a:tailEnd type="triangle" w="lg" len="lg"/>
          </a:ln>
          <a:effectLst/>
        </p:spPr>
      </p:cxnSp>
      <p:grpSp>
        <p:nvGrpSpPr>
          <p:cNvPr id="58" name="Group 57"/>
          <p:cNvGrpSpPr/>
          <p:nvPr/>
        </p:nvGrpSpPr>
        <p:grpSpPr>
          <a:xfrm>
            <a:off x="9912923" y="1934412"/>
            <a:ext cx="2155746" cy="1274906"/>
            <a:chOff x="9159439" y="1602255"/>
            <a:chExt cx="2795944" cy="1653518"/>
          </a:xfrm>
        </p:grpSpPr>
        <p:sp>
          <p:nvSpPr>
            <p:cNvPr id="59" name="Freeform 58"/>
            <p:cNvSpPr>
              <a:spLocks noChangeAspect="1"/>
            </p:cNvSpPr>
            <p:nvPr/>
          </p:nvSpPr>
          <p:spPr bwMode="black">
            <a:xfrm>
              <a:off x="9159439" y="1602255"/>
              <a:ext cx="2795944" cy="1653518"/>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689" y="2329728"/>
              <a:ext cx="1873164" cy="689031"/>
            </a:xfrm>
            <a:prstGeom prst="rect">
              <a:avLst/>
            </a:prstGeom>
          </p:spPr>
        </p:pic>
      </p:grpSp>
      <p:grpSp>
        <p:nvGrpSpPr>
          <p:cNvPr id="61" name="Group 60"/>
          <p:cNvGrpSpPr/>
          <p:nvPr/>
        </p:nvGrpSpPr>
        <p:grpSpPr>
          <a:xfrm rot="5400000">
            <a:off x="8672022" y="1141835"/>
            <a:ext cx="308495" cy="1897124"/>
            <a:chOff x="3157294" y="3889617"/>
            <a:chExt cx="609600" cy="2469741"/>
          </a:xfrm>
        </p:grpSpPr>
        <p:cxnSp>
          <p:nvCxnSpPr>
            <p:cNvPr id="62" name="Straight Connector 61"/>
            <p:cNvCxnSpPr/>
            <p:nvPr/>
          </p:nvCxnSpPr>
          <p:spPr>
            <a:xfrm>
              <a:off x="3465787" y="3889617"/>
              <a:ext cx="0" cy="2469741"/>
            </a:xfrm>
            <a:prstGeom prst="line">
              <a:avLst/>
            </a:prstGeom>
            <a:noFill/>
            <a:ln w="41275" cap="flat" cmpd="sng" algn="ctr">
              <a:solidFill>
                <a:srgbClr val="0070C0"/>
              </a:solidFill>
              <a:prstDash val="dashDot"/>
              <a:miter lim="800000"/>
            </a:ln>
            <a:effectLst/>
          </p:spPr>
        </p:cxnSp>
        <p:cxnSp>
          <p:nvCxnSpPr>
            <p:cNvPr id="63" name="Straight Connector 62"/>
            <p:cNvCxnSpPr/>
            <p:nvPr/>
          </p:nvCxnSpPr>
          <p:spPr>
            <a:xfrm>
              <a:off x="3157294" y="3889617"/>
              <a:ext cx="0" cy="2469741"/>
            </a:xfrm>
            <a:prstGeom prst="line">
              <a:avLst/>
            </a:prstGeom>
            <a:noFill/>
            <a:ln w="76200" cap="flat" cmpd="sng" algn="ctr">
              <a:solidFill>
                <a:srgbClr val="0070C0"/>
              </a:solidFill>
              <a:prstDash val="solid"/>
              <a:miter lim="800000"/>
            </a:ln>
            <a:effectLst/>
          </p:spPr>
        </p:cxnSp>
        <p:cxnSp>
          <p:nvCxnSpPr>
            <p:cNvPr id="64" name="Straight Connector 63"/>
            <p:cNvCxnSpPr/>
            <p:nvPr/>
          </p:nvCxnSpPr>
          <p:spPr>
            <a:xfrm>
              <a:off x="3766894" y="3889617"/>
              <a:ext cx="0" cy="2469741"/>
            </a:xfrm>
            <a:prstGeom prst="line">
              <a:avLst/>
            </a:prstGeom>
            <a:noFill/>
            <a:ln w="76200" cap="flat" cmpd="sng" algn="ctr">
              <a:solidFill>
                <a:srgbClr val="0070C0"/>
              </a:solidFill>
              <a:prstDash val="solid"/>
              <a:miter lim="800000"/>
            </a:ln>
            <a:effectLst/>
          </p:spPr>
        </p:cxnSp>
      </p:grpSp>
      <p:sp>
        <p:nvSpPr>
          <p:cNvPr id="65" name="TextBox 64"/>
          <p:cNvSpPr txBox="1"/>
          <p:nvPr/>
        </p:nvSpPr>
        <p:spPr>
          <a:xfrm>
            <a:off x="6364959" y="3491113"/>
            <a:ext cx="1198000" cy="522948"/>
          </a:xfrm>
          <a:prstGeom prst="rect">
            <a:avLst/>
          </a:prstGeom>
          <a:noFill/>
        </p:spPr>
        <p:txBody>
          <a:bodyPr wrap="none" lIns="186521" tIns="149217" rIns="186521" bIns="149217" rtlCol="0">
            <a:spAutoFit/>
          </a:bodyPr>
          <a:lstStyle/>
          <a:p>
            <a:pPr defTabSz="951060">
              <a:lnSpc>
                <a:spcPct val="90000"/>
              </a:lnSpc>
              <a:defRPr/>
            </a:pPr>
            <a:r>
              <a:rPr lang="en-US" sz="1600" kern="0" spc="-51" dirty="0" smtClean="0">
                <a:cs typeface="Segoe UI" panose="020B0502040204020203" pitchFamily="34" charset="0"/>
              </a:rPr>
              <a:t>Customer</a:t>
            </a:r>
            <a:endParaRPr lang="en-US" sz="1600" kern="0" spc="-51" dirty="0">
              <a:cs typeface="Segoe UI" panose="020B0502040204020203" pitchFamily="34" charset="0"/>
            </a:endParaRPr>
          </a:p>
        </p:txBody>
      </p:sp>
      <p:pic>
        <p:nvPicPr>
          <p:cNvPr id="66" name="Picture 65"/>
          <p:cNvPicPr>
            <a:picLocks noChangeAspect="1"/>
          </p:cNvPicPr>
          <p:nvPr/>
        </p:nvPicPr>
        <p:blipFill>
          <a:blip r:embed="rId3"/>
          <a:stretch>
            <a:fillRect/>
          </a:stretch>
        </p:blipFill>
        <p:spPr>
          <a:xfrm>
            <a:off x="6431088" y="1491425"/>
            <a:ext cx="1065743" cy="2054085"/>
          </a:xfrm>
          <a:prstGeom prst="rect">
            <a:avLst/>
          </a:prstGeom>
        </p:spPr>
      </p:pic>
      <p:grpSp>
        <p:nvGrpSpPr>
          <p:cNvPr id="67" name="Group 66"/>
          <p:cNvGrpSpPr/>
          <p:nvPr/>
        </p:nvGrpSpPr>
        <p:grpSpPr>
          <a:xfrm rot="5400000">
            <a:off x="8648213" y="2448445"/>
            <a:ext cx="308495" cy="1885634"/>
            <a:chOff x="3157294" y="3889617"/>
            <a:chExt cx="609600" cy="2469741"/>
          </a:xfrm>
        </p:grpSpPr>
        <p:cxnSp>
          <p:nvCxnSpPr>
            <p:cNvPr id="68" name="Straight Connector 67"/>
            <p:cNvCxnSpPr/>
            <p:nvPr/>
          </p:nvCxnSpPr>
          <p:spPr>
            <a:xfrm>
              <a:off x="3465787" y="3889617"/>
              <a:ext cx="0" cy="2469741"/>
            </a:xfrm>
            <a:prstGeom prst="line">
              <a:avLst/>
            </a:prstGeom>
            <a:noFill/>
            <a:ln w="41275" cap="flat" cmpd="sng" algn="ctr">
              <a:solidFill>
                <a:srgbClr val="0070C0"/>
              </a:solidFill>
              <a:prstDash val="dashDot"/>
              <a:miter lim="800000"/>
            </a:ln>
            <a:effectLst/>
          </p:spPr>
        </p:cxnSp>
        <p:cxnSp>
          <p:nvCxnSpPr>
            <p:cNvPr id="73" name="Straight Connector 72"/>
            <p:cNvCxnSpPr/>
            <p:nvPr/>
          </p:nvCxnSpPr>
          <p:spPr>
            <a:xfrm>
              <a:off x="3157294" y="3889617"/>
              <a:ext cx="0" cy="2469741"/>
            </a:xfrm>
            <a:prstGeom prst="line">
              <a:avLst/>
            </a:prstGeom>
            <a:noFill/>
            <a:ln w="76200" cap="flat" cmpd="sng" algn="ctr">
              <a:solidFill>
                <a:srgbClr val="0070C0"/>
              </a:solidFill>
              <a:prstDash val="solid"/>
              <a:miter lim="800000"/>
            </a:ln>
            <a:effectLst/>
          </p:spPr>
        </p:cxnSp>
        <p:cxnSp>
          <p:nvCxnSpPr>
            <p:cNvPr id="74" name="Straight Connector 73"/>
            <p:cNvCxnSpPr/>
            <p:nvPr/>
          </p:nvCxnSpPr>
          <p:spPr>
            <a:xfrm>
              <a:off x="3766894" y="3889617"/>
              <a:ext cx="0" cy="2469741"/>
            </a:xfrm>
            <a:prstGeom prst="line">
              <a:avLst/>
            </a:prstGeom>
            <a:noFill/>
            <a:ln w="76200" cap="flat" cmpd="sng" algn="ctr">
              <a:solidFill>
                <a:srgbClr val="0070C0"/>
              </a:solidFill>
              <a:prstDash val="solid"/>
              <a:miter lim="800000"/>
            </a:ln>
            <a:effectLst/>
          </p:spPr>
        </p:cxnSp>
      </p:grpSp>
      <p:sp>
        <p:nvSpPr>
          <p:cNvPr id="75" name="TextBox 74"/>
          <p:cNvSpPr txBox="1"/>
          <p:nvPr/>
        </p:nvSpPr>
        <p:spPr>
          <a:xfrm>
            <a:off x="8033493" y="2332155"/>
            <a:ext cx="1537936" cy="877163"/>
          </a:xfrm>
          <a:prstGeom prst="rect">
            <a:avLst/>
          </a:prstGeom>
          <a:noFill/>
        </p:spPr>
        <p:txBody>
          <a:bodyPr wrap="square" lIns="0" tIns="146304" rIns="0" bIns="146304" rtlCol="0">
            <a:spAutoFit/>
          </a:bodyPr>
          <a:lstStyle/>
          <a:p>
            <a:pPr algn="ctr" defTabSz="932503">
              <a:lnSpc>
                <a:spcPct val="90000"/>
              </a:lnSpc>
              <a:defRPr/>
            </a:pPr>
            <a:r>
              <a:rPr lang="en-US" sz="1400" kern="0" dirty="0" smtClean="0">
                <a:solidFill>
                  <a:schemeClr val="tx2"/>
                </a:solidFill>
                <a:cs typeface="Segoe UI" panose="020B0502040204020203" pitchFamily="34" charset="0"/>
              </a:rPr>
              <a:t>Multiple </a:t>
            </a:r>
            <a:r>
              <a:rPr lang="en-US" sz="1400" kern="0" dirty="0" err="1" smtClean="0">
                <a:solidFill>
                  <a:schemeClr val="tx2"/>
                </a:solidFill>
                <a:cs typeface="Segoe UI" panose="020B0502040204020203" pitchFamily="34" charset="0"/>
              </a:rPr>
              <a:t>ExpressRouteLinks</a:t>
            </a:r>
            <a:r>
              <a:rPr lang="en-US" sz="1400" kern="0" dirty="0" smtClean="0">
                <a:solidFill>
                  <a:schemeClr val="tx2"/>
                </a:solidFill>
                <a:cs typeface="Segoe UI" panose="020B0502040204020203" pitchFamily="34" charset="0"/>
              </a:rPr>
              <a:t> for redundancy</a:t>
            </a:r>
          </a:p>
        </p:txBody>
      </p:sp>
      <p:cxnSp>
        <p:nvCxnSpPr>
          <p:cNvPr id="77" name="Straight Arrow Connector 76"/>
          <p:cNvCxnSpPr/>
          <p:nvPr/>
        </p:nvCxnSpPr>
        <p:spPr>
          <a:xfrm flipV="1">
            <a:off x="10291615" y="3344862"/>
            <a:ext cx="928162" cy="1447801"/>
          </a:xfrm>
          <a:prstGeom prst="straightConnector1">
            <a:avLst/>
          </a:prstGeom>
          <a:noFill/>
          <a:ln w="44450" cap="sq" cmpd="sng" algn="ctr">
            <a:solidFill>
              <a:srgbClr val="0070C0"/>
            </a:solidFill>
            <a:prstDash val="solid"/>
            <a:headEnd type="none" w="med" len="lg"/>
            <a:tailEnd type="triangle" w="lg" len="lg"/>
          </a:ln>
          <a:effectLst/>
        </p:spPr>
      </p:cxnSp>
    </p:spTree>
    <p:extLst>
      <p:ext uri="{BB962C8B-B14F-4D97-AF65-F5344CB8AC3E}">
        <p14:creationId xmlns:p14="http://schemas.microsoft.com/office/powerpoint/2010/main" val="29523384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spc="-100" dirty="0" smtClean="0"/>
              <a:t>Two connection models</a:t>
            </a:r>
            <a:endParaRPr lang="en-US" sz="4800" spc="-100" dirty="0"/>
          </a:p>
        </p:txBody>
      </p:sp>
      <p:graphicFrame>
        <p:nvGraphicFramePr>
          <p:cNvPr id="68" name="Table 67"/>
          <p:cNvGraphicFramePr>
            <a:graphicFrameLocks noGrp="1"/>
          </p:cNvGraphicFramePr>
          <p:nvPr>
            <p:extLst>
              <p:ext uri="{D42A27DB-BD31-4B8C-83A1-F6EECF244321}">
                <p14:modId xmlns:p14="http://schemas.microsoft.com/office/powerpoint/2010/main" val="3684225858"/>
              </p:ext>
            </p:extLst>
          </p:nvPr>
        </p:nvGraphicFramePr>
        <p:xfrm>
          <a:off x="427037" y="976763"/>
          <a:ext cx="11582400" cy="5797100"/>
        </p:xfrm>
        <a:graphic>
          <a:graphicData uri="http://schemas.openxmlformats.org/drawingml/2006/table">
            <a:tbl>
              <a:tblPr firstRow="1" bandRow="1"/>
              <a:tblGrid>
                <a:gridCol w="533400"/>
                <a:gridCol w="5562600"/>
                <a:gridCol w="5486400"/>
              </a:tblGrid>
              <a:tr h="426966">
                <a:tc rowSpan="2">
                  <a:txBody>
                    <a:bodyPr/>
                    <a:lstStyle>
                      <a:lvl1pPr marL="0" algn="l" defTabSz="932667" rtl="0" eaLnBrk="1" latinLnBrk="0" hangingPunct="1">
                        <a:defRPr sz="1800" b="1" kern="1200">
                          <a:solidFill>
                            <a:schemeClr val="lt1"/>
                          </a:solidFill>
                          <a:latin typeface="Segoe UI Light"/>
                        </a:defRPr>
                      </a:lvl1pPr>
                      <a:lvl2pPr marL="466334" algn="l" defTabSz="932667" rtl="0" eaLnBrk="1" latinLnBrk="0" hangingPunct="1">
                        <a:defRPr sz="1800" b="1" kern="1200">
                          <a:solidFill>
                            <a:schemeClr val="lt1"/>
                          </a:solidFill>
                          <a:latin typeface="Segoe UI Light"/>
                        </a:defRPr>
                      </a:lvl2pPr>
                      <a:lvl3pPr marL="932667" algn="l" defTabSz="932667" rtl="0" eaLnBrk="1" latinLnBrk="0" hangingPunct="1">
                        <a:defRPr sz="1800" b="1" kern="1200">
                          <a:solidFill>
                            <a:schemeClr val="lt1"/>
                          </a:solidFill>
                          <a:latin typeface="Segoe UI Light"/>
                        </a:defRPr>
                      </a:lvl3pPr>
                      <a:lvl4pPr marL="1399001" algn="l" defTabSz="932667" rtl="0" eaLnBrk="1" latinLnBrk="0" hangingPunct="1">
                        <a:defRPr sz="1800" b="1" kern="1200">
                          <a:solidFill>
                            <a:schemeClr val="lt1"/>
                          </a:solidFill>
                          <a:latin typeface="Segoe UI Light"/>
                        </a:defRPr>
                      </a:lvl4pPr>
                      <a:lvl5pPr marL="1865334" algn="l" defTabSz="932667" rtl="0" eaLnBrk="1" latinLnBrk="0" hangingPunct="1">
                        <a:defRPr sz="1800" b="1" kern="1200">
                          <a:solidFill>
                            <a:schemeClr val="lt1"/>
                          </a:solidFill>
                          <a:latin typeface="Segoe UI Light"/>
                        </a:defRPr>
                      </a:lvl5pPr>
                      <a:lvl6pPr marL="2331670" algn="l" defTabSz="932667" rtl="0" eaLnBrk="1" latinLnBrk="0" hangingPunct="1">
                        <a:defRPr sz="1800" b="1" kern="1200">
                          <a:solidFill>
                            <a:schemeClr val="lt1"/>
                          </a:solidFill>
                          <a:latin typeface="Segoe UI Light"/>
                        </a:defRPr>
                      </a:lvl6pPr>
                      <a:lvl7pPr marL="2798002" algn="l" defTabSz="932667" rtl="0" eaLnBrk="1" latinLnBrk="0" hangingPunct="1">
                        <a:defRPr sz="1800" b="1" kern="1200">
                          <a:solidFill>
                            <a:schemeClr val="lt1"/>
                          </a:solidFill>
                          <a:latin typeface="Segoe UI Light"/>
                        </a:defRPr>
                      </a:lvl7pPr>
                      <a:lvl8pPr marL="3264336" algn="l" defTabSz="932667" rtl="0" eaLnBrk="1" latinLnBrk="0" hangingPunct="1">
                        <a:defRPr sz="1800" b="1" kern="1200">
                          <a:solidFill>
                            <a:schemeClr val="lt1"/>
                          </a:solidFill>
                          <a:latin typeface="Segoe UI Light"/>
                        </a:defRPr>
                      </a:lvl8pPr>
                      <a:lvl9pPr marL="3730670" algn="l" defTabSz="932667" rtl="0" eaLnBrk="1" latinLnBrk="0" hangingPunct="1">
                        <a:defRPr sz="1800" b="1" kern="1200">
                          <a:solidFill>
                            <a:schemeClr val="lt1"/>
                          </a:solidFill>
                          <a:latin typeface="Segoe UI Light"/>
                        </a:defRPr>
                      </a:lvl9pPr>
                    </a:lstStyle>
                    <a:p>
                      <a:endParaRPr lang="en-US" dirty="0"/>
                    </a:p>
                  </a:txBody>
                  <a:tcPr>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667" rtl="0" eaLnBrk="1" latinLnBrk="0" hangingPunct="1">
                        <a:defRPr sz="1800" b="1" kern="1200">
                          <a:solidFill>
                            <a:schemeClr val="lt1"/>
                          </a:solidFill>
                          <a:latin typeface="Segoe UI Light"/>
                        </a:defRPr>
                      </a:lvl1pPr>
                      <a:lvl2pPr marL="466334" algn="l" defTabSz="932667" rtl="0" eaLnBrk="1" latinLnBrk="0" hangingPunct="1">
                        <a:defRPr sz="1800" b="1" kern="1200">
                          <a:solidFill>
                            <a:schemeClr val="lt1"/>
                          </a:solidFill>
                          <a:latin typeface="Segoe UI Light"/>
                        </a:defRPr>
                      </a:lvl2pPr>
                      <a:lvl3pPr marL="932667" algn="l" defTabSz="932667" rtl="0" eaLnBrk="1" latinLnBrk="0" hangingPunct="1">
                        <a:defRPr sz="1800" b="1" kern="1200">
                          <a:solidFill>
                            <a:schemeClr val="lt1"/>
                          </a:solidFill>
                          <a:latin typeface="Segoe UI Light"/>
                        </a:defRPr>
                      </a:lvl3pPr>
                      <a:lvl4pPr marL="1399001" algn="l" defTabSz="932667" rtl="0" eaLnBrk="1" latinLnBrk="0" hangingPunct="1">
                        <a:defRPr sz="1800" b="1" kern="1200">
                          <a:solidFill>
                            <a:schemeClr val="lt1"/>
                          </a:solidFill>
                          <a:latin typeface="Segoe UI Light"/>
                        </a:defRPr>
                      </a:lvl4pPr>
                      <a:lvl5pPr marL="1865334" algn="l" defTabSz="932667" rtl="0" eaLnBrk="1" latinLnBrk="0" hangingPunct="1">
                        <a:defRPr sz="1800" b="1" kern="1200">
                          <a:solidFill>
                            <a:schemeClr val="lt1"/>
                          </a:solidFill>
                          <a:latin typeface="Segoe UI Light"/>
                        </a:defRPr>
                      </a:lvl5pPr>
                      <a:lvl6pPr marL="2331670" algn="l" defTabSz="932667" rtl="0" eaLnBrk="1" latinLnBrk="0" hangingPunct="1">
                        <a:defRPr sz="1800" b="1" kern="1200">
                          <a:solidFill>
                            <a:schemeClr val="lt1"/>
                          </a:solidFill>
                          <a:latin typeface="Segoe UI Light"/>
                        </a:defRPr>
                      </a:lvl6pPr>
                      <a:lvl7pPr marL="2798002" algn="l" defTabSz="932667" rtl="0" eaLnBrk="1" latinLnBrk="0" hangingPunct="1">
                        <a:defRPr sz="1800" b="1" kern="1200">
                          <a:solidFill>
                            <a:schemeClr val="lt1"/>
                          </a:solidFill>
                          <a:latin typeface="Segoe UI Light"/>
                        </a:defRPr>
                      </a:lvl7pPr>
                      <a:lvl8pPr marL="3264336" algn="l" defTabSz="932667" rtl="0" eaLnBrk="1" latinLnBrk="0" hangingPunct="1">
                        <a:defRPr sz="1800" b="1" kern="1200">
                          <a:solidFill>
                            <a:schemeClr val="lt1"/>
                          </a:solidFill>
                          <a:latin typeface="Segoe UI Light"/>
                        </a:defRPr>
                      </a:lvl8pPr>
                      <a:lvl9pPr marL="3730670" algn="l" defTabSz="932667" rtl="0" eaLnBrk="1" latinLnBrk="0" hangingPunct="1">
                        <a:defRPr sz="1800" b="1" kern="1200">
                          <a:solidFill>
                            <a:schemeClr val="lt1"/>
                          </a:solidFill>
                          <a:latin typeface="Segoe UI Light"/>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2000" b="0" i="0" u="none" strike="noStrike" kern="0" cap="none" spc="-50" normalizeH="0" baseline="0" noProof="0" dirty="0" smtClean="0">
                          <a:ln>
                            <a:noFill/>
                          </a:ln>
                          <a:solidFill>
                            <a:schemeClr val="bg1"/>
                          </a:solidFill>
                          <a:effectLst/>
                          <a:uLnTx/>
                          <a:uFillTx/>
                          <a:latin typeface="Segoe UI" panose="020B0502040204020203" pitchFamily="34" charset="0"/>
                          <a:ea typeface="+mn-ea"/>
                          <a:cs typeface="Segoe UI" panose="020B0502040204020203" pitchFamily="34" charset="0"/>
                        </a:rPr>
                        <a:t>Connecting via Exchange Provider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32667" rtl="0" eaLnBrk="1" latinLnBrk="0" hangingPunct="1">
                        <a:defRPr sz="1800" b="1" kern="1200">
                          <a:solidFill>
                            <a:schemeClr val="lt1"/>
                          </a:solidFill>
                          <a:latin typeface="Segoe UI Light"/>
                        </a:defRPr>
                      </a:lvl1pPr>
                      <a:lvl2pPr marL="466334" algn="l" defTabSz="932667" rtl="0" eaLnBrk="1" latinLnBrk="0" hangingPunct="1">
                        <a:defRPr sz="1800" b="1" kern="1200">
                          <a:solidFill>
                            <a:schemeClr val="lt1"/>
                          </a:solidFill>
                          <a:latin typeface="Segoe UI Light"/>
                        </a:defRPr>
                      </a:lvl2pPr>
                      <a:lvl3pPr marL="932667" algn="l" defTabSz="932667" rtl="0" eaLnBrk="1" latinLnBrk="0" hangingPunct="1">
                        <a:defRPr sz="1800" b="1" kern="1200">
                          <a:solidFill>
                            <a:schemeClr val="lt1"/>
                          </a:solidFill>
                          <a:latin typeface="Segoe UI Light"/>
                        </a:defRPr>
                      </a:lvl3pPr>
                      <a:lvl4pPr marL="1399001" algn="l" defTabSz="932667" rtl="0" eaLnBrk="1" latinLnBrk="0" hangingPunct="1">
                        <a:defRPr sz="1800" b="1" kern="1200">
                          <a:solidFill>
                            <a:schemeClr val="lt1"/>
                          </a:solidFill>
                          <a:latin typeface="Segoe UI Light"/>
                        </a:defRPr>
                      </a:lvl4pPr>
                      <a:lvl5pPr marL="1865334" algn="l" defTabSz="932667" rtl="0" eaLnBrk="1" latinLnBrk="0" hangingPunct="1">
                        <a:defRPr sz="1800" b="1" kern="1200">
                          <a:solidFill>
                            <a:schemeClr val="lt1"/>
                          </a:solidFill>
                          <a:latin typeface="Segoe UI Light"/>
                        </a:defRPr>
                      </a:lvl5pPr>
                      <a:lvl6pPr marL="2331670" algn="l" defTabSz="932667" rtl="0" eaLnBrk="1" latinLnBrk="0" hangingPunct="1">
                        <a:defRPr sz="1800" b="1" kern="1200">
                          <a:solidFill>
                            <a:schemeClr val="lt1"/>
                          </a:solidFill>
                          <a:latin typeface="Segoe UI Light"/>
                        </a:defRPr>
                      </a:lvl6pPr>
                      <a:lvl7pPr marL="2798002" algn="l" defTabSz="932667" rtl="0" eaLnBrk="1" latinLnBrk="0" hangingPunct="1">
                        <a:defRPr sz="1800" b="1" kern="1200">
                          <a:solidFill>
                            <a:schemeClr val="lt1"/>
                          </a:solidFill>
                          <a:latin typeface="Segoe UI Light"/>
                        </a:defRPr>
                      </a:lvl7pPr>
                      <a:lvl8pPr marL="3264336" algn="l" defTabSz="932667" rtl="0" eaLnBrk="1" latinLnBrk="0" hangingPunct="1">
                        <a:defRPr sz="1800" b="1" kern="1200">
                          <a:solidFill>
                            <a:schemeClr val="lt1"/>
                          </a:solidFill>
                          <a:latin typeface="Segoe UI Light"/>
                        </a:defRPr>
                      </a:lvl8pPr>
                      <a:lvl9pPr marL="3730670" algn="l" defTabSz="932667" rtl="0" eaLnBrk="1" latinLnBrk="0" hangingPunct="1">
                        <a:defRPr sz="1800" b="1" kern="1200">
                          <a:solidFill>
                            <a:schemeClr val="lt1"/>
                          </a:solidFill>
                          <a:latin typeface="Segoe UI Light"/>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2000" b="0" i="0" u="none" strike="noStrike" kern="0" cap="none" spc="-50" normalizeH="0" baseline="0" noProof="0" dirty="0" smtClean="0">
                          <a:ln>
                            <a:noFill/>
                          </a:ln>
                          <a:solidFill>
                            <a:schemeClr val="bg1"/>
                          </a:solidFill>
                          <a:effectLst/>
                          <a:uLnTx/>
                          <a:uFillTx/>
                          <a:latin typeface="Segoe UI" panose="020B0502040204020203" pitchFamily="34" charset="0"/>
                          <a:ea typeface="+mn-ea"/>
                          <a:cs typeface="Segoe UI" panose="020B0502040204020203" pitchFamily="34" charset="0"/>
                        </a:rPr>
                        <a:t>Connecting via Network Service Provider</a:t>
                      </a:r>
                    </a:p>
                  </a:txBody>
                  <a:tcPr>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840294">
                <a:tc vMerge="1">
                  <a:txBody>
                    <a:bodyPr/>
                    <a:lstStyle/>
                    <a:p>
                      <a:endParaRPr lang="en-US" dirty="0"/>
                    </a:p>
                  </a:txBody>
                  <a:tcPr/>
                </a:tc>
                <a:tc>
                  <a:txBody>
                    <a:bodyPr/>
                    <a:lstStyle>
                      <a:lvl1pPr marL="0" algn="l" defTabSz="932667" rtl="0" eaLnBrk="1" latinLnBrk="0" hangingPunct="1">
                        <a:defRPr sz="1800" kern="1200">
                          <a:solidFill>
                            <a:schemeClr val="dk1"/>
                          </a:solidFill>
                          <a:latin typeface="Segoe UI Light"/>
                        </a:defRPr>
                      </a:lvl1pPr>
                      <a:lvl2pPr marL="466334" algn="l" defTabSz="932667" rtl="0" eaLnBrk="1" latinLnBrk="0" hangingPunct="1">
                        <a:defRPr sz="1800" kern="1200">
                          <a:solidFill>
                            <a:schemeClr val="dk1"/>
                          </a:solidFill>
                          <a:latin typeface="Segoe UI Light"/>
                        </a:defRPr>
                      </a:lvl2pPr>
                      <a:lvl3pPr marL="932667" algn="l" defTabSz="932667" rtl="0" eaLnBrk="1" latinLnBrk="0" hangingPunct="1">
                        <a:defRPr sz="1800" kern="1200">
                          <a:solidFill>
                            <a:schemeClr val="dk1"/>
                          </a:solidFill>
                          <a:latin typeface="Segoe UI Light"/>
                        </a:defRPr>
                      </a:lvl3pPr>
                      <a:lvl4pPr marL="1399001" algn="l" defTabSz="932667" rtl="0" eaLnBrk="1" latinLnBrk="0" hangingPunct="1">
                        <a:defRPr sz="1800" kern="1200">
                          <a:solidFill>
                            <a:schemeClr val="dk1"/>
                          </a:solidFill>
                          <a:latin typeface="Segoe UI Light"/>
                        </a:defRPr>
                      </a:lvl4pPr>
                      <a:lvl5pPr marL="1865334" algn="l" defTabSz="932667" rtl="0" eaLnBrk="1" latinLnBrk="0" hangingPunct="1">
                        <a:defRPr sz="1800" kern="1200">
                          <a:solidFill>
                            <a:schemeClr val="dk1"/>
                          </a:solidFill>
                          <a:latin typeface="Segoe UI Light"/>
                        </a:defRPr>
                      </a:lvl5pPr>
                      <a:lvl6pPr marL="2331670" algn="l" defTabSz="932667" rtl="0" eaLnBrk="1" latinLnBrk="0" hangingPunct="1">
                        <a:defRPr sz="1800" kern="1200">
                          <a:solidFill>
                            <a:schemeClr val="dk1"/>
                          </a:solidFill>
                          <a:latin typeface="Segoe UI Light"/>
                        </a:defRPr>
                      </a:lvl6pPr>
                      <a:lvl7pPr marL="2798002" algn="l" defTabSz="932667" rtl="0" eaLnBrk="1" latinLnBrk="0" hangingPunct="1">
                        <a:defRPr sz="1800" kern="1200">
                          <a:solidFill>
                            <a:schemeClr val="dk1"/>
                          </a:solidFill>
                          <a:latin typeface="Segoe UI Light"/>
                        </a:defRPr>
                      </a:lvl7pPr>
                      <a:lvl8pPr marL="3264336" algn="l" defTabSz="932667" rtl="0" eaLnBrk="1" latinLnBrk="0" hangingPunct="1">
                        <a:defRPr sz="1800" kern="1200">
                          <a:solidFill>
                            <a:schemeClr val="dk1"/>
                          </a:solidFill>
                          <a:latin typeface="Segoe UI Light"/>
                        </a:defRPr>
                      </a:lvl8pPr>
                      <a:lvl9pPr marL="3730670" algn="l" defTabSz="932667" rtl="0" eaLnBrk="1" latinLnBrk="0" hangingPunct="1">
                        <a:defRPr sz="1800" kern="1200">
                          <a:solidFill>
                            <a:schemeClr val="dk1"/>
                          </a:solidFill>
                          <a:latin typeface="Segoe UI Light"/>
                        </a:defRPr>
                      </a:lvl9p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32667" rtl="0" eaLnBrk="1" latinLnBrk="0" hangingPunct="1">
                        <a:defRPr sz="1800" kern="1200">
                          <a:solidFill>
                            <a:schemeClr val="dk1"/>
                          </a:solidFill>
                          <a:latin typeface="Segoe UI Light"/>
                        </a:defRPr>
                      </a:lvl1pPr>
                      <a:lvl2pPr marL="466334" algn="l" defTabSz="932667" rtl="0" eaLnBrk="1" latinLnBrk="0" hangingPunct="1">
                        <a:defRPr sz="1800" kern="1200">
                          <a:solidFill>
                            <a:schemeClr val="dk1"/>
                          </a:solidFill>
                          <a:latin typeface="Segoe UI Light"/>
                        </a:defRPr>
                      </a:lvl2pPr>
                      <a:lvl3pPr marL="932667" algn="l" defTabSz="932667" rtl="0" eaLnBrk="1" latinLnBrk="0" hangingPunct="1">
                        <a:defRPr sz="1800" kern="1200">
                          <a:solidFill>
                            <a:schemeClr val="dk1"/>
                          </a:solidFill>
                          <a:latin typeface="Segoe UI Light"/>
                        </a:defRPr>
                      </a:lvl3pPr>
                      <a:lvl4pPr marL="1399001" algn="l" defTabSz="932667" rtl="0" eaLnBrk="1" latinLnBrk="0" hangingPunct="1">
                        <a:defRPr sz="1800" kern="1200">
                          <a:solidFill>
                            <a:schemeClr val="dk1"/>
                          </a:solidFill>
                          <a:latin typeface="Segoe UI Light"/>
                        </a:defRPr>
                      </a:lvl4pPr>
                      <a:lvl5pPr marL="1865334" algn="l" defTabSz="932667" rtl="0" eaLnBrk="1" latinLnBrk="0" hangingPunct="1">
                        <a:defRPr sz="1800" kern="1200">
                          <a:solidFill>
                            <a:schemeClr val="dk1"/>
                          </a:solidFill>
                          <a:latin typeface="Segoe UI Light"/>
                        </a:defRPr>
                      </a:lvl5pPr>
                      <a:lvl6pPr marL="2331670" algn="l" defTabSz="932667" rtl="0" eaLnBrk="1" latinLnBrk="0" hangingPunct="1">
                        <a:defRPr sz="1800" kern="1200">
                          <a:solidFill>
                            <a:schemeClr val="dk1"/>
                          </a:solidFill>
                          <a:latin typeface="Segoe UI Light"/>
                        </a:defRPr>
                      </a:lvl6pPr>
                      <a:lvl7pPr marL="2798002" algn="l" defTabSz="932667" rtl="0" eaLnBrk="1" latinLnBrk="0" hangingPunct="1">
                        <a:defRPr sz="1800" kern="1200">
                          <a:solidFill>
                            <a:schemeClr val="dk1"/>
                          </a:solidFill>
                          <a:latin typeface="Segoe UI Light"/>
                        </a:defRPr>
                      </a:lvl7pPr>
                      <a:lvl8pPr marL="3264336" algn="l" defTabSz="932667" rtl="0" eaLnBrk="1" latinLnBrk="0" hangingPunct="1">
                        <a:defRPr sz="1800" kern="1200">
                          <a:solidFill>
                            <a:schemeClr val="dk1"/>
                          </a:solidFill>
                          <a:latin typeface="Segoe UI Light"/>
                        </a:defRPr>
                      </a:lvl8pPr>
                      <a:lvl9pPr marL="3730670" algn="l" defTabSz="932667" rtl="0" eaLnBrk="1" latinLnBrk="0" hangingPunct="1">
                        <a:defRPr sz="1800" kern="1200">
                          <a:solidFill>
                            <a:schemeClr val="dk1"/>
                          </a:solidFill>
                          <a:latin typeface="Segoe UI Light"/>
                        </a:defRPr>
                      </a:lvl9pPr>
                    </a:lstStyle>
                    <a:p>
                      <a:endParaRPr lang="en-US" dirty="0"/>
                    </a:p>
                  </a:txBody>
                  <a:tcP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774887">
                <a:tc>
                  <a:txBody>
                    <a:bodyPr/>
                    <a:lstStyle>
                      <a:lvl1pPr marL="0" algn="l" defTabSz="932667" rtl="0" eaLnBrk="1" latinLnBrk="0" hangingPunct="1">
                        <a:defRPr sz="1800" kern="1200">
                          <a:solidFill>
                            <a:schemeClr val="dk1"/>
                          </a:solidFill>
                          <a:latin typeface="Segoe UI Light"/>
                        </a:defRPr>
                      </a:lvl1pPr>
                      <a:lvl2pPr marL="466334" algn="l" defTabSz="932667" rtl="0" eaLnBrk="1" latinLnBrk="0" hangingPunct="1">
                        <a:defRPr sz="1800" kern="1200">
                          <a:solidFill>
                            <a:schemeClr val="dk1"/>
                          </a:solidFill>
                          <a:latin typeface="Segoe UI Light"/>
                        </a:defRPr>
                      </a:lvl2pPr>
                      <a:lvl3pPr marL="932667" algn="l" defTabSz="932667" rtl="0" eaLnBrk="1" latinLnBrk="0" hangingPunct="1">
                        <a:defRPr sz="1800" kern="1200">
                          <a:solidFill>
                            <a:schemeClr val="dk1"/>
                          </a:solidFill>
                          <a:latin typeface="Segoe UI Light"/>
                        </a:defRPr>
                      </a:lvl3pPr>
                      <a:lvl4pPr marL="1399001" algn="l" defTabSz="932667" rtl="0" eaLnBrk="1" latinLnBrk="0" hangingPunct="1">
                        <a:defRPr sz="1800" kern="1200">
                          <a:solidFill>
                            <a:schemeClr val="dk1"/>
                          </a:solidFill>
                          <a:latin typeface="Segoe UI Light"/>
                        </a:defRPr>
                      </a:lvl4pPr>
                      <a:lvl5pPr marL="1865334" algn="l" defTabSz="932667" rtl="0" eaLnBrk="1" latinLnBrk="0" hangingPunct="1">
                        <a:defRPr sz="1800" kern="1200">
                          <a:solidFill>
                            <a:schemeClr val="dk1"/>
                          </a:solidFill>
                          <a:latin typeface="Segoe UI Light"/>
                        </a:defRPr>
                      </a:lvl5pPr>
                      <a:lvl6pPr marL="2331670" algn="l" defTabSz="932667" rtl="0" eaLnBrk="1" latinLnBrk="0" hangingPunct="1">
                        <a:defRPr sz="1800" kern="1200">
                          <a:solidFill>
                            <a:schemeClr val="dk1"/>
                          </a:solidFill>
                          <a:latin typeface="Segoe UI Light"/>
                        </a:defRPr>
                      </a:lvl6pPr>
                      <a:lvl7pPr marL="2798002" algn="l" defTabSz="932667" rtl="0" eaLnBrk="1" latinLnBrk="0" hangingPunct="1">
                        <a:defRPr sz="1800" kern="1200">
                          <a:solidFill>
                            <a:schemeClr val="dk1"/>
                          </a:solidFill>
                          <a:latin typeface="Segoe UI Light"/>
                        </a:defRPr>
                      </a:lvl7pPr>
                      <a:lvl8pPr marL="3264336" algn="l" defTabSz="932667" rtl="0" eaLnBrk="1" latinLnBrk="0" hangingPunct="1">
                        <a:defRPr sz="1800" kern="1200">
                          <a:solidFill>
                            <a:schemeClr val="dk1"/>
                          </a:solidFill>
                          <a:latin typeface="Segoe UI Light"/>
                        </a:defRPr>
                      </a:lvl8pPr>
                      <a:lvl9pPr marL="3730670" algn="l" defTabSz="932667" rtl="0" eaLnBrk="1" latinLnBrk="0" hangingPunct="1">
                        <a:defRPr sz="1800" kern="1200">
                          <a:solidFill>
                            <a:schemeClr val="dk1"/>
                          </a:solidFill>
                          <a:latin typeface="Segoe UI Light"/>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2400" b="0" i="0" u="none" strike="noStrike" kern="0" cap="none" spc="-50" normalizeH="0" baseline="0" noProof="0" dirty="0" smtClean="0">
                          <a:ln>
                            <a:noFill/>
                          </a:ln>
                          <a:solidFill>
                            <a:schemeClr val="bg1"/>
                          </a:solidFill>
                          <a:effectLst/>
                          <a:uLnTx/>
                          <a:uFillTx/>
                          <a:latin typeface="+mn-lt"/>
                          <a:ea typeface="+mn-ea"/>
                          <a:cs typeface="+mn-cs"/>
                        </a:rPr>
                        <a:t>Suitable for</a:t>
                      </a:r>
                    </a:p>
                    <a:p>
                      <a:endParaRPr lang="en-US" dirty="0">
                        <a:solidFill>
                          <a:srgbClr val="505050"/>
                        </a:solidFill>
                      </a:endParaRPr>
                    </a:p>
                  </a:txBody>
                  <a:tcPr vert="vert270">
                    <a:lnL w="12700" cmpd="sng">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32667" rtl="0" eaLnBrk="1" latinLnBrk="0" hangingPunct="1">
                        <a:defRPr sz="1800" kern="1200">
                          <a:solidFill>
                            <a:schemeClr val="dk1"/>
                          </a:solidFill>
                          <a:latin typeface="Segoe UI Light"/>
                        </a:defRPr>
                      </a:lvl1pPr>
                      <a:lvl2pPr marL="466334" algn="l" defTabSz="932667" rtl="0" eaLnBrk="1" latinLnBrk="0" hangingPunct="1">
                        <a:defRPr sz="1800" kern="1200">
                          <a:solidFill>
                            <a:schemeClr val="dk1"/>
                          </a:solidFill>
                          <a:latin typeface="Segoe UI Light"/>
                        </a:defRPr>
                      </a:lvl2pPr>
                      <a:lvl3pPr marL="932667" algn="l" defTabSz="932667" rtl="0" eaLnBrk="1" latinLnBrk="0" hangingPunct="1">
                        <a:defRPr sz="1800" kern="1200">
                          <a:solidFill>
                            <a:schemeClr val="dk1"/>
                          </a:solidFill>
                          <a:latin typeface="Segoe UI Light"/>
                        </a:defRPr>
                      </a:lvl3pPr>
                      <a:lvl4pPr marL="1399001" algn="l" defTabSz="932667" rtl="0" eaLnBrk="1" latinLnBrk="0" hangingPunct="1">
                        <a:defRPr sz="1800" kern="1200">
                          <a:solidFill>
                            <a:schemeClr val="dk1"/>
                          </a:solidFill>
                          <a:latin typeface="Segoe UI Light"/>
                        </a:defRPr>
                      </a:lvl4pPr>
                      <a:lvl5pPr marL="1865334" algn="l" defTabSz="932667" rtl="0" eaLnBrk="1" latinLnBrk="0" hangingPunct="1">
                        <a:defRPr sz="1800" kern="1200">
                          <a:solidFill>
                            <a:schemeClr val="dk1"/>
                          </a:solidFill>
                          <a:latin typeface="Segoe UI Light"/>
                        </a:defRPr>
                      </a:lvl5pPr>
                      <a:lvl6pPr marL="2331670" algn="l" defTabSz="932667" rtl="0" eaLnBrk="1" latinLnBrk="0" hangingPunct="1">
                        <a:defRPr sz="1800" kern="1200">
                          <a:solidFill>
                            <a:schemeClr val="dk1"/>
                          </a:solidFill>
                          <a:latin typeface="Segoe UI Light"/>
                        </a:defRPr>
                      </a:lvl6pPr>
                      <a:lvl7pPr marL="2798002" algn="l" defTabSz="932667" rtl="0" eaLnBrk="1" latinLnBrk="0" hangingPunct="1">
                        <a:defRPr sz="1800" kern="1200">
                          <a:solidFill>
                            <a:schemeClr val="dk1"/>
                          </a:solidFill>
                          <a:latin typeface="Segoe UI Light"/>
                        </a:defRPr>
                      </a:lvl7pPr>
                      <a:lvl8pPr marL="3264336" algn="l" defTabSz="932667" rtl="0" eaLnBrk="1" latinLnBrk="0" hangingPunct="1">
                        <a:defRPr sz="1800" kern="1200">
                          <a:solidFill>
                            <a:schemeClr val="dk1"/>
                          </a:solidFill>
                          <a:latin typeface="Segoe UI Light"/>
                        </a:defRPr>
                      </a:lvl8pPr>
                      <a:lvl9pPr marL="3730670" algn="l" defTabSz="932667" rtl="0" eaLnBrk="1" latinLnBrk="0" hangingPunct="1">
                        <a:defRPr sz="1800" kern="1200">
                          <a:solidFill>
                            <a:schemeClr val="dk1"/>
                          </a:solidFill>
                          <a:latin typeface="Segoe UI Light"/>
                        </a:defRPr>
                      </a:lvl9pPr>
                    </a:lstStyle>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Customer already using Exchange provider (co-location)</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Meet ExpressRoute at Exchange Provider location for a simple point to point connection</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Connect to ExpressRoute directly through a virtual cross connection</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Higher flexibility, Control over routing</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Install, configure, &amp; manage your hardware in the Exchange Provider’s datacenter</a:t>
                      </a:r>
                    </a:p>
                  </a:txBody>
                  <a:tcPr marT="91440" marB="914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lvl1pPr marL="0" algn="l" defTabSz="932667" rtl="0" eaLnBrk="1" latinLnBrk="0" hangingPunct="1">
                        <a:defRPr sz="1800" kern="1200">
                          <a:solidFill>
                            <a:schemeClr val="dk1"/>
                          </a:solidFill>
                          <a:latin typeface="Segoe UI Light"/>
                        </a:defRPr>
                      </a:lvl1pPr>
                      <a:lvl2pPr marL="466334" algn="l" defTabSz="932667" rtl="0" eaLnBrk="1" latinLnBrk="0" hangingPunct="1">
                        <a:defRPr sz="1800" kern="1200">
                          <a:solidFill>
                            <a:schemeClr val="dk1"/>
                          </a:solidFill>
                          <a:latin typeface="Segoe UI Light"/>
                        </a:defRPr>
                      </a:lvl2pPr>
                      <a:lvl3pPr marL="932667" algn="l" defTabSz="932667" rtl="0" eaLnBrk="1" latinLnBrk="0" hangingPunct="1">
                        <a:defRPr sz="1800" kern="1200">
                          <a:solidFill>
                            <a:schemeClr val="dk1"/>
                          </a:solidFill>
                          <a:latin typeface="Segoe UI Light"/>
                        </a:defRPr>
                      </a:lvl3pPr>
                      <a:lvl4pPr marL="1399001" algn="l" defTabSz="932667" rtl="0" eaLnBrk="1" latinLnBrk="0" hangingPunct="1">
                        <a:defRPr sz="1800" kern="1200">
                          <a:solidFill>
                            <a:schemeClr val="dk1"/>
                          </a:solidFill>
                          <a:latin typeface="Segoe UI Light"/>
                        </a:defRPr>
                      </a:lvl4pPr>
                      <a:lvl5pPr marL="1865334" algn="l" defTabSz="932667" rtl="0" eaLnBrk="1" latinLnBrk="0" hangingPunct="1">
                        <a:defRPr sz="1800" kern="1200">
                          <a:solidFill>
                            <a:schemeClr val="dk1"/>
                          </a:solidFill>
                          <a:latin typeface="Segoe UI Light"/>
                        </a:defRPr>
                      </a:lvl5pPr>
                      <a:lvl6pPr marL="2331670" algn="l" defTabSz="932667" rtl="0" eaLnBrk="1" latinLnBrk="0" hangingPunct="1">
                        <a:defRPr sz="1800" kern="1200">
                          <a:solidFill>
                            <a:schemeClr val="dk1"/>
                          </a:solidFill>
                          <a:latin typeface="Segoe UI Light"/>
                        </a:defRPr>
                      </a:lvl6pPr>
                      <a:lvl7pPr marL="2798002" algn="l" defTabSz="932667" rtl="0" eaLnBrk="1" latinLnBrk="0" hangingPunct="1">
                        <a:defRPr sz="1800" kern="1200">
                          <a:solidFill>
                            <a:schemeClr val="dk1"/>
                          </a:solidFill>
                          <a:latin typeface="Segoe UI Light"/>
                        </a:defRPr>
                      </a:lvl7pPr>
                      <a:lvl8pPr marL="3264336" algn="l" defTabSz="932667" rtl="0" eaLnBrk="1" latinLnBrk="0" hangingPunct="1">
                        <a:defRPr sz="1800" kern="1200">
                          <a:solidFill>
                            <a:schemeClr val="dk1"/>
                          </a:solidFill>
                          <a:latin typeface="Segoe UI Light"/>
                        </a:defRPr>
                      </a:lvl8pPr>
                      <a:lvl9pPr marL="3730670" algn="l" defTabSz="932667" rtl="0" eaLnBrk="1" latinLnBrk="0" hangingPunct="1">
                        <a:defRPr sz="1800" kern="1200">
                          <a:solidFill>
                            <a:schemeClr val="dk1"/>
                          </a:solidFill>
                          <a:latin typeface="Segoe UI Light"/>
                        </a:defRPr>
                      </a:lvl9pPr>
                    </a:lstStyle>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Customer already getting managed WAN services (like MPLS VPN) from Network Service Provider (e.g. telco carrier)</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Connect to ExpressRoute through managed WAN provider leveraging existing network infrastructure</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Use your existing managed WAN to connect to ExpressRoute</a:t>
                      </a:r>
                    </a:p>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Segoe UI"/>
                          <a:ea typeface="+mn-ea"/>
                          <a:cs typeface="+mn-cs"/>
                        </a:rPr>
                        <a:t>Access Office 365 from any site on the provider’s WAN</a:t>
                      </a:r>
                      <a:endParaRPr lang="en-US" sz="1400" dirty="0">
                        <a:solidFill>
                          <a:srgbClr val="505050"/>
                        </a:solidFill>
                      </a:endParaRPr>
                    </a:p>
                  </a:txBody>
                  <a:tcPr marT="91440" marB="91440">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04800">
                <a:tc>
                  <a:txBody>
                    <a:bodyPr/>
                    <a:lstStyle/>
                    <a:p>
                      <a:endParaRPr lang="en-US" dirty="0">
                        <a:solidFill>
                          <a:srgbClr val="505050"/>
                        </a:solidFill>
                      </a:endParaRPr>
                    </a:p>
                  </a:txBody>
                  <a:tcPr vert="vert270">
                    <a:lnL w="12700" cmpd="sng">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mn-lt"/>
                          <a:ea typeface="+mn-ea"/>
                          <a:cs typeface="+mn-cs"/>
                        </a:rPr>
                        <a:t>200 Mbps, 500Mbps, 1Gbps, 10Gbps</a:t>
                      </a:r>
                    </a:p>
                  </a:txBody>
                  <a:tcPr marT="91440" marB="914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c>
                  <a:txBody>
                    <a:bodyPr/>
                    <a:lstStyle/>
                    <a:p>
                      <a:pPr marL="0" marR="0" lvl="0" indent="0" defTabSz="914099" eaLnBrk="1" fontAlgn="base" latinLnBrk="0" hangingPunct="1">
                        <a:lnSpc>
                          <a:spcPct val="100000"/>
                        </a:lnSpc>
                        <a:spcBef>
                          <a:spcPts val="300"/>
                        </a:spcBef>
                        <a:spcAft>
                          <a:spcPts val="600"/>
                        </a:spcAft>
                        <a:buClrTx/>
                        <a:buSzTx/>
                        <a:buFont typeface="Arial" panose="020B0604020202020204" pitchFamily="34" charset="0"/>
                        <a:buNone/>
                        <a:tabLst/>
                        <a:defRPr/>
                      </a:pPr>
                      <a:r>
                        <a:rPr kumimoji="0" lang="en-US" sz="1400" b="0" i="0" u="none" strike="noStrike" kern="0" cap="none" spc="-50" normalizeH="0" baseline="0" noProof="0" dirty="0" smtClean="0">
                          <a:ln>
                            <a:noFill/>
                          </a:ln>
                          <a:solidFill>
                            <a:srgbClr val="505050"/>
                          </a:solidFill>
                          <a:effectLst/>
                          <a:uLnTx/>
                          <a:uFillTx/>
                          <a:latin typeface="+mn-lt"/>
                          <a:ea typeface="+mn-ea"/>
                          <a:cs typeface="+mn-cs"/>
                        </a:rPr>
                        <a:t>10 Mbps, 50 Mbps, 100 Mbps, 500 Mbps, 1 </a:t>
                      </a:r>
                      <a:r>
                        <a:rPr kumimoji="0" lang="en-US" sz="1400" b="0" i="0" u="none" strike="noStrike" kern="0" cap="none" spc="-50" normalizeH="0" baseline="0" noProof="0" dirty="0" err="1" smtClean="0">
                          <a:ln>
                            <a:noFill/>
                          </a:ln>
                          <a:solidFill>
                            <a:srgbClr val="505050"/>
                          </a:solidFill>
                          <a:effectLst/>
                          <a:uLnTx/>
                          <a:uFillTx/>
                          <a:latin typeface="+mn-lt"/>
                          <a:ea typeface="+mn-ea"/>
                          <a:cs typeface="+mn-cs"/>
                        </a:rPr>
                        <a:t>Gbps</a:t>
                      </a:r>
                      <a:endParaRPr lang="en-US" sz="1400" dirty="0" smtClean="0">
                        <a:solidFill>
                          <a:srgbClr val="505050"/>
                        </a:solidFill>
                      </a:endParaRPr>
                    </a:p>
                  </a:txBody>
                  <a:tcPr marT="91440" marB="91440">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F5F5"/>
                    </a:solidFill>
                  </a:tcPr>
                </a:tc>
              </a:tr>
            </a:tbl>
          </a:graphicData>
        </a:graphic>
      </p:graphicFrame>
      <p:sp>
        <p:nvSpPr>
          <p:cNvPr id="69" name="TextBox 50"/>
          <p:cNvSpPr txBox="1"/>
          <p:nvPr/>
        </p:nvSpPr>
        <p:spPr>
          <a:xfrm>
            <a:off x="4188563" y="3813647"/>
            <a:ext cx="1411805" cy="3323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1200" dirty="0" smtClean="0">
                <a:solidFill>
                  <a:srgbClr val="FFFFFF"/>
                </a:solidFill>
                <a:latin typeface="Segoe UI Semibold" panose="020B0702040204020203" pitchFamily="34" charset="0"/>
                <a:cs typeface="Segoe UI Semibold" panose="020B0702040204020203" pitchFamily="34" charset="0"/>
              </a:rPr>
              <a:t>ExpressRoute</a:t>
            </a:r>
            <a:r>
              <a:rPr lang="en-US" sz="1200" dirty="0">
                <a:solidFill>
                  <a:srgbClr val="FFFFFF"/>
                </a:solidFill>
                <a:latin typeface="Segoe UI Semibold" panose="020B0702040204020203" pitchFamily="34" charset="0"/>
                <a:cs typeface="Segoe UI Semibold" panose="020B0702040204020203" pitchFamily="34" charset="0"/>
              </a:rPr>
              <a:t> </a:t>
            </a:r>
            <a:r>
              <a:rPr lang="en-US" sz="1200" dirty="0" smtClean="0">
                <a:solidFill>
                  <a:srgbClr val="FFFFFF"/>
                </a:solidFill>
                <a:latin typeface="Segoe UI Semibold" panose="020B0702040204020203" pitchFamily="34" charset="0"/>
                <a:cs typeface="Segoe UI Semibold" panose="020B0702040204020203" pitchFamily="34" charset="0"/>
              </a:rPr>
              <a:t>partner location</a:t>
            </a:r>
            <a:endParaRPr lang="en-US" sz="1200" dirty="0">
              <a:solidFill>
                <a:srgbClr val="FFFFFF"/>
              </a:solidFill>
              <a:latin typeface="Segoe UI Semibold" panose="020B0702040204020203" pitchFamily="34" charset="0"/>
              <a:cs typeface="Segoe UI Semibold" panose="020B0702040204020203" pitchFamily="34" charset="0"/>
            </a:endParaRPr>
          </a:p>
        </p:txBody>
      </p:sp>
      <p:cxnSp>
        <p:nvCxnSpPr>
          <p:cNvPr id="70" name="Straight Arrow Connector 69"/>
          <p:cNvCxnSpPr/>
          <p:nvPr/>
        </p:nvCxnSpPr>
        <p:spPr>
          <a:xfrm flipH="1">
            <a:off x="2661938" y="3529142"/>
            <a:ext cx="1671084" cy="0"/>
          </a:xfrm>
          <a:prstGeom prst="straightConnector1">
            <a:avLst/>
          </a:prstGeom>
          <a:noFill/>
          <a:ln w="38100" cap="flat" cmpd="sng" algn="ctr">
            <a:solidFill>
              <a:srgbClr val="FFFFFF"/>
            </a:solidFill>
            <a:prstDash val="solid"/>
            <a:headEnd type="none"/>
            <a:tailEnd type="triangle"/>
          </a:ln>
          <a:effectLst/>
        </p:spPr>
      </p:cxnSp>
      <p:cxnSp>
        <p:nvCxnSpPr>
          <p:cNvPr id="71" name="Straight Arrow Connector 70"/>
          <p:cNvCxnSpPr/>
          <p:nvPr/>
        </p:nvCxnSpPr>
        <p:spPr>
          <a:xfrm flipV="1">
            <a:off x="4581195" y="2374293"/>
            <a:ext cx="0" cy="492682"/>
          </a:xfrm>
          <a:prstGeom prst="straightConnector1">
            <a:avLst/>
          </a:prstGeom>
          <a:noFill/>
          <a:ln w="38100" cap="flat" cmpd="sng" algn="ctr">
            <a:solidFill>
              <a:srgbClr val="FFFFFF"/>
            </a:solidFill>
            <a:prstDash val="solid"/>
            <a:headEnd type="none"/>
            <a:tailEnd type="triangle"/>
          </a:ln>
          <a:effectLst/>
        </p:spPr>
      </p:cxnSp>
      <p:sp>
        <p:nvSpPr>
          <p:cNvPr id="72" name="TextBox 50"/>
          <p:cNvSpPr txBox="1"/>
          <p:nvPr/>
        </p:nvSpPr>
        <p:spPr>
          <a:xfrm>
            <a:off x="4600882" y="2320872"/>
            <a:ext cx="1647680" cy="622056"/>
          </a:xfrm>
          <a:prstGeom prst="rect">
            <a:avLst/>
          </a:prstGeom>
          <a:noFill/>
        </p:spPr>
        <p:txBody>
          <a:bodyPr wrap="none" lIns="179285" tIns="143428" rIns="179285" bIns="143428" rtlCol="0">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a:defRPr/>
            </a:pPr>
            <a:r>
              <a:rPr lang="en-US" b="0" kern="0" dirty="0" smtClean="0">
                <a:solidFill>
                  <a:srgbClr val="FFFFFF"/>
                </a:solidFill>
                <a:latin typeface="Segoe UI Semibold" panose="020B0702040204020203" pitchFamily="34" charset="0"/>
                <a:cs typeface="Segoe UI Semibold" panose="020B0702040204020203" pitchFamily="34" charset="0"/>
              </a:rPr>
              <a:t>Microsoft network</a:t>
            </a:r>
            <a:r>
              <a:rPr lang="en-US" b="0" kern="0" dirty="0">
                <a:solidFill>
                  <a:srgbClr val="FFFFFF"/>
                </a:solidFill>
                <a:latin typeface="Segoe UI Semibold" panose="020B0702040204020203" pitchFamily="34" charset="0"/>
                <a:cs typeface="Segoe UI Semibold" panose="020B0702040204020203" pitchFamily="34" charset="0"/>
              </a:rPr>
              <a:t/>
            </a:r>
            <a:br>
              <a:rPr lang="en-US" b="0" kern="0" dirty="0">
                <a:solidFill>
                  <a:srgbClr val="FFFFFF"/>
                </a:solidFill>
                <a:latin typeface="Segoe UI Semibold" panose="020B0702040204020203" pitchFamily="34" charset="0"/>
                <a:cs typeface="Segoe UI Semibold" panose="020B0702040204020203" pitchFamily="34" charset="0"/>
              </a:rPr>
            </a:br>
            <a:r>
              <a:rPr lang="en-US" b="0" kern="0" dirty="0" smtClean="0">
                <a:solidFill>
                  <a:srgbClr val="FFFFFF"/>
                </a:solidFill>
                <a:latin typeface="Segoe UI Semibold" panose="020B0702040204020203" pitchFamily="34" charset="0"/>
                <a:cs typeface="Segoe UI Semibold" panose="020B0702040204020203" pitchFamily="34" charset="0"/>
              </a:rPr>
              <a:t>and datacenters</a:t>
            </a:r>
            <a:endParaRPr lang="en-US" b="0" kern="0" dirty="0">
              <a:solidFill>
                <a:srgbClr val="FFFFFF"/>
              </a:solidFill>
              <a:latin typeface="Segoe UI Semibold" panose="020B0702040204020203" pitchFamily="34" charset="0"/>
              <a:cs typeface="Segoe UI Semibold" panose="020B0702040204020203" pitchFamily="34" charset="0"/>
            </a:endParaRPr>
          </a:p>
        </p:txBody>
      </p:sp>
      <p:cxnSp>
        <p:nvCxnSpPr>
          <p:cNvPr id="73" name="Straight Arrow Connector 72"/>
          <p:cNvCxnSpPr/>
          <p:nvPr/>
        </p:nvCxnSpPr>
        <p:spPr>
          <a:xfrm flipH="1">
            <a:off x="8105451" y="3775445"/>
            <a:ext cx="612527" cy="0"/>
          </a:xfrm>
          <a:prstGeom prst="straightConnector1">
            <a:avLst/>
          </a:prstGeom>
          <a:noFill/>
          <a:ln w="38100" cap="flat" cmpd="sng" algn="ctr">
            <a:solidFill>
              <a:srgbClr val="FFFFFF"/>
            </a:solidFill>
            <a:prstDash val="solid"/>
            <a:headEnd type="none"/>
            <a:tailEnd type="triangle"/>
          </a:ln>
          <a:effectLst/>
        </p:spPr>
      </p:cxnSp>
      <p:cxnSp>
        <p:nvCxnSpPr>
          <p:cNvPr id="74" name="Straight Arrow Connector 73"/>
          <p:cNvCxnSpPr/>
          <p:nvPr/>
        </p:nvCxnSpPr>
        <p:spPr>
          <a:xfrm flipH="1" flipV="1">
            <a:off x="8343243" y="3161495"/>
            <a:ext cx="582831" cy="402439"/>
          </a:xfrm>
          <a:prstGeom prst="straightConnector1">
            <a:avLst/>
          </a:prstGeom>
          <a:noFill/>
          <a:ln w="38100" cap="flat" cmpd="sng" algn="ctr">
            <a:solidFill>
              <a:srgbClr val="FFFFFF"/>
            </a:solidFill>
            <a:prstDash val="solid"/>
            <a:headEnd type="none"/>
            <a:tailEnd type="triangle"/>
          </a:ln>
          <a:effectLst/>
        </p:spPr>
      </p:cxnSp>
      <p:cxnSp>
        <p:nvCxnSpPr>
          <p:cNvPr id="75" name="Straight Arrow Connector 74"/>
          <p:cNvCxnSpPr/>
          <p:nvPr/>
        </p:nvCxnSpPr>
        <p:spPr>
          <a:xfrm flipV="1">
            <a:off x="9123106" y="2748844"/>
            <a:ext cx="0" cy="532301"/>
          </a:xfrm>
          <a:prstGeom prst="straightConnector1">
            <a:avLst/>
          </a:prstGeom>
          <a:noFill/>
          <a:ln w="38100" cap="flat" cmpd="sng" algn="ctr">
            <a:solidFill>
              <a:srgbClr val="FFFFFF"/>
            </a:solidFill>
            <a:prstDash val="solid"/>
            <a:headEnd type="none"/>
            <a:tailEnd type="triangle"/>
          </a:ln>
          <a:effectLst/>
        </p:spPr>
      </p:cxnSp>
      <p:cxnSp>
        <p:nvCxnSpPr>
          <p:cNvPr id="76" name="Straight Arrow Connector 75"/>
          <p:cNvCxnSpPr/>
          <p:nvPr/>
        </p:nvCxnSpPr>
        <p:spPr>
          <a:xfrm flipV="1">
            <a:off x="9547620" y="2727369"/>
            <a:ext cx="442884" cy="649768"/>
          </a:xfrm>
          <a:prstGeom prst="straightConnector1">
            <a:avLst/>
          </a:prstGeom>
          <a:noFill/>
          <a:ln w="38100" cap="flat" cmpd="sng" algn="ctr">
            <a:solidFill>
              <a:srgbClr val="FFFFFF"/>
            </a:solidFill>
            <a:prstDash val="solid"/>
            <a:headEnd type="none"/>
            <a:tailEnd type="triangle"/>
          </a:ln>
          <a:effectLst/>
        </p:spPr>
      </p:cxnSp>
      <p:pic>
        <p:nvPicPr>
          <p:cNvPr id="77" name="Picture 76"/>
          <p:cNvPicPr>
            <a:picLocks noChangeAspect="1"/>
          </p:cNvPicPr>
          <p:nvPr/>
        </p:nvPicPr>
        <p:blipFill>
          <a:blip r:embed="rId3"/>
          <a:stretch>
            <a:fillRect/>
          </a:stretch>
        </p:blipFill>
        <p:spPr>
          <a:xfrm>
            <a:off x="4401109" y="2896291"/>
            <a:ext cx="350093" cy="888040"/>
          </a:xfrm>
          <a:prstGeom prst="rect">
            <a:avLst/>
          </a:prstGeom>
        </p:spPr>
      </p:pic>
      <p:sp>
        <p:nvSpPr>
          <p:cNvPr id="78" name="Freeform 77"/>
          <p:cNvSpPr>
            <a:spLocks noChangeAspect="1"/>
          </p:cNvSpPr>
          <p:nvPr/>
        </p:nvSpPr>
        <p:spPr bwMode="black">
          <a:xfrm>
            <a:off x="3990750" y="1725802"/>
            <a:ext cx="1023627" cy="605372"/>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w="31750">
            <a:solidFill>
              <a:srgbClr val="FFFFFF"/>
            </a:solid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670" y="1990934"/>
            <a:ext cx="730294" cy="268634"/>
          </a:xfrm>
          <a:prstGeom prst="rect">
            <a:avLst/>
          </a:prstGeom>
        </p:spPr>
      </p:pic>
      <p:grpSp>
        <p:nvGrpSpPr>
          <p:cNvPr id="80" name="Group 79"/>
          <p:cNvGrpSpPr/>
          <p:nvPr/>
        </p:nvGrpSpPr>
        <p:grpSpPr>
          <a:xfrm>
            <a:off x="1809006" y="1779115"/>
            <a:ext cx="889851" cy="889850"/>
            <a:chOff x="1682841" y="1720163"/>
            <a:chExt cx="1114335" cy="1114334"/>
          </a:xfrm>
        </p:grpSpPr>
        <p:sp>
          <p:nvSpPr>
            <p:cNvPr id="81" name="Oval 80"/>
            <p:cNvSpPr/>
            <p:nvPr/>
          </p:nvSpPr>
          <p:spPr bwMode="auto">
            <a:xfrm>
              <a:off x="1682841" y="1720163"/>
              <a:ext cx="1114335" cy="1114334"/>
            </a:xfrm>
            <a:prstGeom prst="ellipse">
              <a:avLst/>
            </a:prstGeom>
            <a:solidFill>
              <a:srgbClr val="FFFFFF"/>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448"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82" name="Freeform 61"/>
            <p:cNvSpPr>
              <a:spLocks noChangeAspect="1" noEditPoints="1"/>
            </p:cNvSpPr>
            <p:nvPr/>
          </p:nvSpPr>
          <p:spPr bwMode="auto">
            <a:xfrm>
              <a:off x="1960428" y="1828813"/>
              <a:ext cx="559161" cy="419961"/>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0070C0"/>
            </a:solidFill>
            <a:ln>
              <a:noFill/>
            </a:ln>
            <a:extLst/>
          </p:spPr>
          <p:txBody>
            <a:bodyPr vert="horz" wrap="square" lIns="93260" tIns="46630" rIns="93260" bIns="46630" numCol="1" anchor="t" anchorCtr="0" compatLnSpc="1">
              <a:prstTxWarp prst="textNoShape">
                <a:avLst/>
              </a:prstTxWarp>
            </a:bodyPr>
            <a:lstStyle/>
            <a:p>
              <a:pPr marL="0" marR="0" lvl="0" indent="0" defTabSz="95106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Light"/>
              </a:endParaRPr>
            </a:p>
          </p:txBody>
        </p:sp>
        <p:sp>
          <p:nvSpPr>
            <p:cNvPr id="83" name="TextBox 82"/>
            <p:cNvSpPr txBox="1"/>
            <p:nvPr/>
          </p:nvSpPr>
          <p:spPr>
            <a:xfrm>
              <a:off x="1813331" y="2113058"/>
              <a:ext cx="853354" cy="633747"/>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1200" b="0" i="0" u="none" strike="noStrike" kern="0" cap="none" spc="-51" normalizeH="0" baseline="0" noProof="0" dirty="0">
                  <a:ln>
                    <a:noFill/>
                  </a:ln>
                  <a:solidFill>
                    <a:srgbClr val="0070C0"/>
                  </a:solidFill>
                  <a:effectLst/>
                  <a:uLnTx/>
                  <a:uFillTx/>
                  <a:cs typeface="Segoe UI" panose="020B0502040204020203" pitchFamily="34" charset="0"/>
                </a:rPr>
                <a:t>Public </a:t>
              </a:r>
              <a:br>
                <a:rPr kumimoji="0" lang="en-US" sz="1200" b="0" i="0" u="none" strike="noStrike" kern="0" cap="none" spc="-51" normalizeH="0" baseline="0" noProof="0" dirty="0">
                  <a:ln>
                    <a:noFill/>
                  </a:ln>
                  <a:solidFill>
                    <a:srgbClr val="0070C0"/>
                  </a:solidFill>
                  <a:effectLst/>
                  <a:uLnTx/>
                  <a:uFillTx/>
                  <a:cs typeface="Segoe UI" panose="020B0502040204020203" pitchFamily="34" charset="0"/>
                </a:rPr>
              </a:br>
              <a:r>
                <a:rPr kumimoji="0" lang="en-US" sz="1200" b="0" i="0" u="none" strike="noStrike" kern="0" cap="none" spc="-51" normalizeH="0" baseline="0" noProof="0" dirty="0">
                  <a:ln>
                    <a:noFill/>
                  </a:ln>
                  <a:solidFill>
                    <a:srgbClr val="0070C0"/>
                  </a:solidFill>
                  <a:effectLst/>
                  <a:uLnTx/>
                  <a:uFillTx/>
                  <a:cs typeface="Segoe UI" panose="020B0502040204020203" pitchFamily="34" charset="0"/>
                </a:rPr>
                <a:t>internet</a:t>
              </a:r>
            </a:p>
          </p:txBody>
        </p:sp>
      </p:grpSp>
      <p:sp>
        <p:nvSpPr>
          <p:cNvPr id="88" name="TextBox 87"/>
          <p:cNvSpPr txBox="1"/>
          <p:nvPr/>
        </p:nvSpPr>
        <p:spPr>
          <a:xfrm>
            <a:off x="1599118" y="3710347"/>
            <a:ext cx="1304631" cy="467548"/>
          </a:xfrm>
          <a:prstGeom prst="rect">
            <a:avLst/>
          </a:prstGeom>
          <a:noFill/>
        </p:spPr>
        <p:txBody>
          <a:bodyPr wrap="none" lIns="186521" tIns="149217" rIns="186521" bIns="149217" rtlCol="0">
            <a:spAutoFit/>
          </a:bodyPr>
          <a:lstStyle/>
          <a:p>
            <a:pPr defTabSz="951060">
              <a:lnSpc>
                <a:spcPct val="90000"/>
              </a:lnSpc>
              <a:defRPr/>
            </a:pPr>
            <a:r>
              <a:rPr lang="en-US" sz="1200" kern="0" spc="-51" dirty="0">
                <a:solidFill>
                  <a:srgbClr val="FFFFFF"/>
                </a:solidFill>
                <a:latin typeface="Segoe UI Semibold" panose="020B0702040204020203" pitchFamily="34" charset="0"/>
                <a:cs typeface="Segoe UI Semibold" panose="020B0702040204020203" pitchFamily="34" charset="0"/>
              </a:rPr>
              <a:t>Customer Site </a:t>
            </a:r>
          </a:p>
        </p:txBody>
      </p:sp>
      <p:pic>
        <p:nvPicPr>
          <p:cNvPr id="89" name="Picture 88"/>
          <p:cNvPicPr>
            <a:picLocks noChangeAspect="1"/>
          </p:cNvPicPr>
          <p:nvPr/>
        </p:nvPicPr>
        <p:blipFill>
          <a:blip r:embed="rId5"/>
          <a:stretch>
            <a:fillRect/>
          </a:stretch>
        </p:blipFill>
        <p:spPr>
          <a:xfrm>
            <a:off x="1913209" y="2932489"/>
            <a:ext cx="664138" cy="866073"/>
          </a:xfrm>
          <a:prstGeom prst="rect">
            <a:avLst/>
          </a:prstGeom>
        </p:spPr>
      </p:pic>
      <p:sp>
        <p:nvSpPr>
          <p:cNvPr id="90" name="Freeform 89"/>
          <p:cNvSpPr>
            <a:spLocks noChangeAspect="1"/>
          </p:cNvSpPr>
          <p:nvPr/>
        </p:nvSpPr>
        <p:spPr bwMode="black">
          <a:xfrm>
            <a:off x="8461041" y="3100425"/>
            <a:ext cx="1515686" cy="896375"/>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FFFFFF"/>
          </a:solidFill>
          <a:ln>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Segoe UI Light"/>
                <a:ea typeface="+mn-ea"/>
                <a:cs typeface="Segoe UI Light" panose="020B0502040204020203" pitchFamily="34" charset="0"/>
              </a:rPr>
              <a:t>Wan</a:t>
            </a:r>
            <a:endParaRPr kumimoji="0" lang="en-US" sz="2800" b="0" i="0" u="none" strike="noStrike" kern="1200" cap="none" spc="0" normalizeH="0" baseline="0" noProof="0" dirty="0">
              <a:ln>
                <a:noFill/>
              </a:ln>
              <a:solidFill>
                <a:srgbClr val="0070C0"/>
              </a:solidFill>
              <a:effectLst/>
              <a:uLnTx/>
              <a:uFillTx/>
              <a:latin typeface="Segoe UI Light"/>
              <a:ea typeface="+mn-ea"/>
              <a:cs typeface="Segoe UI Light" panose="020B0502040204020203" pitchFamily="34" charset="0"/>
            </a:endParaRPr>
          </a:p>
        </p:txBody>
      </p:sp>
      <p:grpSp>
        <p:nvGrpSpPr>
          <p:cNvPr id="91" name="Group 90"/>
          <p:cNvGrpSpPr/>
          <p:nvPr/>
        </p:nvGrpSpPr>
        <p:grpSpPr>
          <a:xfrm>
            <a:off x="10415018" y="3223420"/>
            <a:ext cx="889851" cy="889850"/>
            <a:chOff x="1682842" y="1720162"/>
            <a:chExt cx="1114335" cy="1114334"/>
          </a:xfrm>
        </p:grpSpPr>
        <p:sp>
          <p:nvSpPr>
            <p:cNvPr id="92" name="Oval 91"/>
            <p:cNvSpPr/>
            <p:nvPr/>
          </p:nvSpPr>
          <p:spPr bwMode="auto">
            <a:xfrm>
              <a:off x="1682842" y="1720162"/>
              <a:ext cx="1114335" cy="1114334"/>
            </a:xfrm>
            <a:prstGeom prst="ellipse">
              <a:avLst/>
            </a:prstGeom>
            <a:solidFill>
              <a:srgbClr val="FFFFFF"/>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448" b="1" i="0" u="none" strike="noStrike" kern="0" cap="none" spc="-51" normalizeH="0" baseline="0" noProof="0" dirty="0">
                <a:ln>
                  <a:noFill/>
                </a:ln>
                <a:gradFill>
                  <a:gsLst>
                    <a:gs pos="36283">
                      <a:srgbClr val="505050"/>
                    </a:gs>
                    <a:gs pos="28000">
                      <a:srgbClr val="505050"/>
                    </a:gs>
                  </a:gsLst>
                  <a:lin ang="5400000" scaled="0"/>
                </a:gradFill>
                <a:effectLst/>
                <a:uLnTx/>
                <a:uFillTx/>
              </a:endParaRPr>
            </a:p>
          </p:txBody>
        </p:sp>
        <p:sp>
          <p:nvSpPr>
            <p:cNvPr id="93" name="Freeform 61"/>
            <p:cNvSpPr>
              <a:spLocks noChangeAspect="1" noEditPoints="1"/>
            </p:cNvSpPr>
            <p:nvPr/>
          </p:nvSpPr>
          <p:spPr bwMode="auto">
            <a:xfrm>
              <a:off x="1960428" y="1828813"/>
              <a:ext cx="559161" cy="419961"/>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0070C0"/>
            </a:solidFill>
            <a:ln>
              <a:noFill/>
            </a:ln>
            <a:extLst/>
          </p:spPr>
          <p:txBody>
            <a:bodyPr vert="horz" wrap="square" lIns="93260" tIns="46630" rIns="93260" bIns="46630" numCol="1" anchor="t" anchorCtr="0" compatLnSpc="1">
              <a:prstTxWarp prst="textNoShape">
                <a:avLst/>
              </a:prstTxWarp>
            </a:bodyPr>
            <a:lstStyle/>
            <a:p>
              <a:pPr marL="0" marR="0" lvl="0" indent="0" defTabSz="95106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Light"/>
              </a:endParaRPr>
            </a:p>
          </p:txBody>
        </p:sp>
        <p:sp>
          <p:nvSpPr>
            <p:cNvPr id="94" name="TextBox 93"/>
            <p:cNvSpPr txBox="1"/>
            <p:nvPr/>
          </p:nvSpPr>
          <p:spPr>
            <a:xfrm>
              <a:off x="1813331" y="2107267"/>
              <a:ext cx="853354" cy="633747"/>
            </a:xfrm>
            <a:prstGeom prst="rect">
              <a:avLst/>
            </a:prstGeom>
            <a:noFill/>
          </p:spPr>
          <p:txBody>
            <a:bodyPr wrap="none" lIns="186521" tIns="149217" rIns="186521" bIns="149217" rtlCol="0">
              <a:spAutoFit/>
            </a:bodyPr>
            <a:lstStyle/>
            <a:p>
              <a:pPr marL="0" marR="0" lvl="0" indent="0" algn="ctr" defTabSz="951060" eaLnBrk="1" fontAlgn="auto" latinLnBrk="0" hangingPunct="1">
                <a:lnSpc>
                  <a:spcPct val="90000"/>
                </a:lnSpc>
                <a:spcBef>
                  <a:spcPts val="0"/>
                </a:spcBef>
                <a:spcAft>
                  <a:spcPts val="0"/>
                </a:spcAft>
                <a:buClrTx/>
                <a:buSzTx/>
                <a:buFontTx/>
                <a:buNone/>
                <a:tabLst/>
                <a:defRPr/>
              </a:pPr>
              <a:r>
                <a:rPr kumimoji="0" lang="en-US" sz="1200" b="0" i="0" u="none" strike="noStrike" kern="0" cap="none" spc="-51" normalizeH="0" baseline="0" noProof="0" dirty="0">
                  <a:ln>
                    <a:noFill/>
                  </a:ln>
                  <a:solidFill>
                    <a:srgbClr val="0070C0"/>
                  </a:solidFill>
                  <a:effectLst/>
                  <a:uLnTx/>
                  <a:uFillTx/>
                  <a:cs typeface="Segoe UI" panose="020B0502040204020203" pitchFamily="34" charset="0"/>
                </a:rPr>
                <a:t>Public </a:t>
              </a:r>
              <a:br>
                <a:rPr kumimoji="0" lang="en-US" sz="1200" b="0" i="0" u="none" strike="noStrike" kern="0" cap="none" spc="-51" normalizeH="0" baseline="0" noProof="0" dirty="0">
                  <a:ln>
                    <a:noFill/>
                  </a:ln>
                  <a:solidFill>
                    <a:srgbClr val="0070C0"/>
                  </a:solidFill>
                  <a:effectLst/>
                  <a:uLnTx/>
                  <a:uFillTx/>
                  <a:cs typeface="Segoe UI" panose="020B0502040204020203" pitchFamily="34" charset="0"/>
                </a:rPr>
              </a:br>
              <a:r>
                <a:rPr kumimoji="0" lang="en-US" sz="1200" b="0" i="0" u="none" strike="noStrike" kern="0" cap="none" spc="-51" normalizeH="0" baseline="0" noProof="0" dirty="0">
                  <a:ln>
                    <a:noFill/>
                  </a:ln>
                  <a:solidFill>
                    <a:srgbClr val="0070C0"/>
                  </a:solidFill>
                  <a:effectLst/>
                  <a:uLnTx/>
                  <a:uFillTx/>
                  <a:cs typeface="Segoe UI" panose="020B0502040204020203" pitchFamily="34" charset="0"/>
                </a:rPr>
                <a:t>internet</a:t>
              </a:r>
            </a:p>
          </p:txBody>
        </p:sp>
      </p:grpSp>
      <p:sp>
        <p:nvSpPr>
          <p:cNvPr id="95" name="TextBox 50"/>
          <p:cNvSpPr txBox="1"/>
          <p:nvPr/>
        </p:nvSpPr>
        <p:spPr>
          <a:xfrm>
            <a:off x="9942314" y="2602869"/>
            <a:ext cx="1647680" cy="622056"/>
          </a:xfrm>
          <a:prstGeom prst="rect">
            <a:avLst/>
          </a:prstGeom>
          <a:noFill/>
        </p:spPr>
        <p:txBody>
          <a:bodyPr wrap="none" lIns="179285" tIns="143428" rIns="179285" bIns="143428" rtlCol="0">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a:defRPr/>
            </a:pPr>
            <a:r>
              <a:rPr lang="en-US" b="0" kern="0" dirty="0" smtClean="0">
                <a:solidFill>
                  <a:srgbClr val="FFFFFF"/>
                </a:solidFill>
                <a:latin typeface="Segoe UI Semibold" panose="020B0702040204020203" pitchFamily="34" charset="0"/>
                <a:cs typeface="Segoe UI Semibold" panose="020B0702040204020203" pitchFamily="34" charset="0"/>
              </a:rPr>
              <a:t>Microsoft network</a:t>
            </a:r>
            <a:r>
              <a:rPr lang="en-US" b="0" kern="0" dirty="0">
                <a:solidFill>
                  <a:srgbClr val="FFFFFF"/>
                </a:solidFill>
                <a:latin typeface="Segoe UI Semibold" panose="020B0702040204020203" pitchFamily="34" charset="0"/>
                <a:cs typeface="Segoe UI Semibold" panose="020B0702040204020203" pitchFamily="34" charset="0"/>
              </a:rPr>
              <a:t/>
            </a:r>
            <a:br>
              <a:rPr lang="en-US" b="0" kern="0" dirty="0">
                <a:solidFill>
                  <a:srgbClr val="FFFFFF"/>
                </a:solidFill>
                <a:latin typeface="Segoe UI Semibold" panose="020B0702040204020203" pitchFamily="34" charset="0"/>
                <a:cs typeface="Segoe UI Semibold" panose="020B0702040204020203" pitchFamily="34" charset="0"/>
              </a:rPr>
            </a:br>
            <a:r>
              <a:rPr lang="en-US" b="0" kern="0" dirty="0" smtClean="0">
                <a:solidFill>
                  <a:srgbClr val="FFFFFF"/>
                </a:solidFill>
                <a:latin typeface="Segoe UI Semibold" panose="020B0702040204020203" pitchFamily="34" charset="0"/>
                <a:cs typeface="Segoe UI Semibold" panose="020B0702040204020203" pitchFamily="34" charset="0"/>
              </a:rPr>
              <a:t>and datacenters</a:t>
            </a:r>
            <a:endParaRPr lang="en-US" b="0" kern="0" dirty="0">
              <a:solidFill>
                <a:srgbClr val="FFFFFF"/>
              </a:solidFill>
              <a:latin typeface="Segoe UI Semibold" panose="020B0702040204020203" pitchFamily="34" charset="0"/>
              <a:cs typeface="Segoe UI Semibold" panose="020B0702040204020203" pitchFamily="34" charset="0"/>
            </a:endParaRPr>
          </a:p>
        </p:txBody>
      </p:sp>
      <p:sp>
        <p:nvSpPr>
          <p:cNvPr id="96" name="Freeform 95"/>
          <p:cNvSpPr>
            <a:spLocks noChangeAspect="1"/>
          </p:cNvSpPr>
          <p:nvPr/>
        </p:nvSpPr>
        <p:spPr bwMode="black">
          <a:xfrm>
            <a:off x="9649229" y="2043214"/>
            <a:ext cx="1023627" cy="605372"/>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w="31750">
            <a:solidFill>
              <a:srgbClr val="FFFFFF"/>
            </a:solid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101" name="Picture 1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8149" y="2308346"/>
            <a:ext cx="730294" cy="268634"/>
          </a:xfrm>
          <a:prstGeom prst="rect">
            <a:avLst/>
          </a:prstGeom>
        </p:spPr>
      </p:pic>
      <p:sp>
        <p:nvSpPr>
          <p:cNvPr id="102" name="TextBox 101"/>
          <p:cNvSpPr txBox="1"/>
          <p:nvPr/>
        </p:nvSpPr>
        <p:spPr>
          <a:xfrm>
            <a:off x="7263051" y="2829289"/>
            <a:ext cx="1418189" cy="467548"/>
          </a:xfrm>
          <a:prstGeom prst="rect">
            <a:avLst/>
          </a:prstGeom>
          <a:noFill/>
        </p:spPr>
        <p:txBody>
          <a:bodyPr wrap="none" lIns="186521" tIns="149217" rIns="186521" bIns="149217" rtlCol="0">
            <a:spAutoFit/>
          </a:bodyPr>
          <a:lstStyle/>
          <a:p>
            <a:pPr defTabSz="951060">
              <a:lnSpc>
                <a:spcPct val="90000"/>
              </a:lnSpc>
              <a:defRPr/>
            </a:pPr>
            <a:r>
              <a:rPr lang="en-US" sz="1200" kern="0" spc="-51" dirty="0">
                <a:solidFill>
                  <a:srgbClr val="FFFFFF"/>
                </a:solidFill>
                <a:latin typeface="Segoe UI Semibold" panose="020B0702040204020203" pitchFamily="34" charset="0"/>
                <a:cs typeface="Segoe UI Semibold" panose="020B0702040204020203" pitchFamily="34" charset="0"/>
              </a:rPr>
              <a:t>Customer </a:t>
            </a:r>
            <a:r>
              <a:rPr lang="en-US" sz="1200" kern="0" spc="-51" dirty="0" smtClean="0">
                <a:solidFill>
                  <a:srgbClr val="FFFFFF"/>
                </a:solidFill>
                <a:latin typeface="Segoe UI Semibold" panose="020B0702040204020203" pitchFamily="34" charset="0"/>
                <a:cs typeface="Segoe UI Semibold" panose="020B0702040204020203" pitchFamily="34" charset="0"/>
              </a:rPr>
              <a:t>Site 2 </a:t>
            </a:r>
            <a:endParaRPr lang="en-US" sz="1200" kern="0" spc="-51" dirty="0">
              <a:solidFill>
                <a:srgbClr val="FFFFFF"/>
              </a:solidFill>
              <a:latin typeface="Segoe UI Semibold" panose="020B0702040204020203" pitchFamily="34" charset="0"/>
              <a:cs typeface="Segoe UI Semibold" panose="020B0702040204020203" pitchFamily="34" charset="0"/>
            </a:endParaRPr>
          </a:p>
        </p:txBody>
      </p:sp>
      <p:pic>
        <p:nvPicPr>
          <p:cNvPr id="103" name="Picture 102"/>
          <p:cNvPicPr>
            <a:picLocks noChangeAspect="1"/>
          </p:cNvPicPr>
          <p:nvPr/>
        </p:nvPicPr>
        <p:blipFill>
          <a:blip r:embed="rId6"/>
          <a:stretch>
            <a:fillRect/>
          </a:stretch>
        </p:blipFill>
        <p:spPr>
          <a:xfrm>
            <a:off x="8772144" y="1725802"/>
            <a:ext cx="481532" cy="847252"/>
          </a:xfrm>
          <a:prstGeom prst="rect">
            <a:avLst/>
          </a:prstGeom>
        </p:spPr>
      </p:pic>
      <p:sp>
        <p:nvSpPr>
          <p:cNvPr id="104" name="TextBox 103"/>
          <p:cNvSpPr txBox="1"/>
          <p:nvPr/>
        </p:nvSpPr>
        <p:spPr>
          <a:xfrm>
            <a:off x="8377582" y="2449957"/>
            <a:ext cx="1418189" cy="467548"/>
          </a:xfrm>
          <a:prstGeom prst="rect">
            <a:avLst/>
          </a:prstGeom>
          <a:noFill/>
        </p:spPr>
        <p:txBody>
          <a:bodyPr wrap="none" lIns="186521" tIns="149217" rIns="186521" bIns="149217" rtlCol="0">
            <a:spAutoFit/>
          </a:bodyPr>
          <a:lstStyle/>
          <a:p>
            <a:pPr defTabSz="951060">
              <a:lnSpc>
                <a:spcPct val="90000"/>
              </a:lnSpc>
              <a:defRPr/>
            </a:pPr>
            <a:r>
              <a:rPr lang="en-US" sz="1200" kern="0" spc="-51" dirty="0">
                <a:solidFill>
                  <a:srgbClr val="FFFFFF"/>
                </a:solidFill>
                <a:latin typeface="Segoe UI Semibold" panose="020B0702040204020203" pitchFamily="34" charset="0"/>
                <a:cs typeface="Segoe UI Semibold" panose="020B0702040204020203" pitchFamily="34" charset="0"/>
              </a:rPr>
              <a:t>Customer </a:t>
            </a:r>
            <a:r>
              <a:rPr lang="en-US" sz="1200" kern="0" spc="-51" dirty="0" smtClean="0">
                <a:solidFill>
                  <a:srgbClr val="FFFFFF"/>
                </a:solidFill>
                <a:latin typeface="Segoe UI Semibold" panose="020B0702040204020203" pitchFamily="34" charset="0"/>
                <a:cs typeface="Segoe UI Semibold" panose="020B0702040204020203" pitchFamily="34" charset="0"/>
              </a:rPr>
              <a:t>Site 1 </a:t>
            </a:r>
            <a:endParaRPr lang="en-US" sz="1200" kern="0" spc="-51" dirty="0">
              <a:solidFill>
                <a:srgbClr val="FFFFFF"/>
              </a:solidFill>
              <a:latin typeface="Segoe UI Semibold" panose="020B0702040204020203" pitchFamily="34" charset="0"/>
              <a:cs typeface="Segoe UI Semibold" panose="020B0702040204020203" pitchFamily="34" charset="0"/>
            </a:endParaRPr>
          </a:p>
        </p:txBody>
      </p:sp>
      <p:pic>
        <p:nvPicPr>
          <p:cNvPr id="105" name="Picture 104"/>
          <p:cNvPicPr>
            <a:picLocks noChangeAspect="1"/>
          </p:cNvPicPr>
          <p:nvPr/>
        </p:nvPicPr>
        <p:blipFill>
          <a:blip r:embed="rId7"/>
          <a:stretch>
            <a:fillRect/>
          </a:stretch>
        </p:blipFill>
        <p:spPr>
          <a:xfrm>
            <a:off x="7705011" y="3296811"/>
            <a:ext cx="326372" cy="644973"/>
          </a:xfrm>
          <a:prstGeom prst="rect">
            <a:avLst/>
          </a:prstGeom>
        </p:spPr>
      </p:pic>
      <p:sp>
        <p:nvSpPr>
          <p:cNvPr id="106" name="TextBox 105"/>
          <p:cNvSpPr txBox="1"/>
          <p:nvPr/>
        </p:nvSpPr>
        <p:spPr>
          <a:xfrm>
            <a:off x="7152952" y="3852254"/>
            <a:ext cx="1418189" cy="467548"/>
          </a:xfrm>
          <a:prstGeom prst="rect">
            <a:avLst/>
          </a:prstGeom>
          <a:noFill/>
        </p:spPr>
        <p:txBody>
          <a:bodyPr wrap="none" lIns="186521" tIns="149217" rIns="186521" bIns="149217" rtlCol="0">
            <a:spAutoFit/>
          </a:bodyPr>
          <a:lstStyle/>
          <a:p>
            <a:pPr defTabSz="951060">
              <a:lnSpc>
                <a:spcPct val="90000"/>
              </a:lnSpc>
              <a:defRPr/>
            </a:pPr>
            <a:r>
              <a:rPr lang="en-US" sz="1200" kern="0" spc="-51" dirty="0">
                <a:solidFill>
                  <a:srgbClr val="FFFFFF"/>
                </a:solidFill>
                <a:latin typeface="Segoe UI Semibold" panose="020B0702040204020203" pitchFamily="34" charset="0"/>
                <a:cs typeface="Segoe UI Semibold" panose="020B0702040204020203" pitchFamily="34" charset="0"/>
              </a:rPr>
              <a:t>Customer </a:t>
            </a:r>
            <a:r>
              <a:rPr lang="en-US" sz="1200" kern="0" spc="-51" dirty="0" smtClean="0">
                <a:solidFill>
                  <a:srgbClr val="FFFFFF"/>
                </a:solidFill>
                <a:latin typeface="Segoe UI Semibold" panose="020B0702040204020203" pitchFamily="34" charset="0"/>
                <a:cs typeface="Segoe UI Semibold" panose="020B0702040204020203" pitchFamily="34" charset="0"/>
              </a:rPr>
              <a:t>Site 3</a:t>
            </a:r>
            <a:endParaRPr lang="en-US" sz="1200" kern="0" spc="-51" dirty="0">
              <a:solidFill>
                <a:srgbClr val="FFFFFF"/>
              </a:solidFill>
              <a:latin typeface="Segoe UI Semibold" panose="020B0702040204020203" pitchFamily="34" charset="0"/>
              <a:cs typeface="Segoe UI Semibold" panose="020B0702040204020203" pitchFamily="34" charset="0"/>
            </a:endParaRPr>
          </a:p>
        </p:txBody>
      </p:sp>
      <p:pic>
        <p:nvPicPr>
          <p:cNvPr id="107" name="Picture 106"/>
          <p:cNvPicPr>
            <a:picLocks noChangeAspect="1"/>
          </p:cNvPicPr>
          <p:nvPr/>
        </p:nvPicPr>
        <p:blipFill>
          <a:blip r:embed="rId5"/>
          <a:stretch>
            <a:fillRect/>
          </a:stretch>
        </p:blipFill>
        <p:spPr>
          <a:xfrm>
            <a:off x="7622609" y="2051432"/>
            <a:ext cx="664138" cy="866073"/>
          </a:xfrm>
          <a:prstGeom prst="rect">
            <a:avLst/>
          </a:prstGeom>
        </p:spPr>
      </p:pic>
    </p:spTree>
    <p:extLst>
      <p:ext uri="{BB962C8B-B14F-4D97-AF65-F5344CB8AC3E}">
        <p14:creationId xmlns:p14="http://schemas.microsoft.com/office/powerpoint/2010/main" val="10917363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079858"/>
            <a:ext cx="11887200" cy="2188804"/>
          </a:xfrm>
        </p:spPr>
        <p:txBody>
          <a:bodyPr/>
          <a:lstStyle/>
          <a:p>
            <a:pPr marL="0" lvl="1" indent="0">
              <a:spcBef>
                <a:spcPts val="600"/>
              </a:spcBef>
              <a:spcAft>
                <a:spcPts val="1000"/>
              </a:spcAft>
              <a:buNone/>
            </a:pPr>
            <a:r>
              <a:rPr lang="en-US" sz="2800" dirty="0">
                <a:solidFill>
                  <a:schemeClr val="tx1"/>
                </a:solidFill>
              </a:rPr>
              <a:t>Pre-requisites for deploying very soon after GA</a:t>
            </a:r>
          </a:p>
          <a:p>
            <a:pPr marL="106191" lvl="1" indent="0">
              <a:lnSpc>
                <a:spcPct val="110000"/>
              </a:lnSpc>
              <a:spcBef>
                <a:spcPts val="300"/>
              </a:spcBef>
              <a:spcAft>
                <a:spcPts val="300"/>
              </a:spcAft>
              <a:buNone/>
            </a:pPr>
            <a:r>
              <a:rPr lang="en-US" sz="1800" dirty="0">
                <a:solidFill>
                  <a:schemeClr val="tx1"/>
                </a:solidFill>
                <a:latin typeface="Segoe UI" panose="020B0502040204020203" pitchFamily="34" charset="0"/>
                <a:cs typeface="Segoe UI" panose="020B0502040204020203" pitchFamily="34" charset="0"/>
              </a:rPr>
              <a:t>Azure qualification criteria from MSDN</a:t>
            </a:r>
          </a:p>
          <a:p>
            <a:pPr marL="106191" lvl="1" indent="0">
              <a:lnSpc>
                <a:spcPct val="110000"/>
              </a:lnSpc>
              <a:spcBef>
                <a:spcPts val="300"/>
              </a:spcBef>
              <a:spcAft>
                <a:spcPts val="300"/>
              </a:spcAft>
              <a:buNone/>
            </a:pPr>
            <a:r>
              <a:rPr lang="en-US" sz="1800" dirty="0">
                <a:solidFill>
                  <a:schemeClr val="tx1"/>
                </a:solidFill>
                <a:latin typeface="Segoe UI" panose="020B0502040204020203" pitchFamily="34" charset="0"/>
                <a:cs typeface="Segoe UI" panose="020B0502040204020203" pitchFamily="34" charset="0"/>
              </a:rPr>
              <a:t>Azure ExpressRoute subscription is required, but no additional </a:t>
            </a:r>
            <a:r>
              <a:rPr lang="en-US" sz="1800" dirty="0" smtClean="0">
                <a:solidFill>
                  <a:schemeClr val="tx1"/>
                </a:solidFill>
                <a:latin typeface="Segoe UI" panose="020B0502040204020203" pitchFamily="34" charset="0"/>
                <a:cs typeface="Segoe UI" panose="020B0502040204020203" pitchFamily="34" charset="0"/>
              </a:rPr>
              <a:t>Microsoft subscription is required</a:t>
            </a:r>
          </a:p>
          <a:p>
            <a:pPr marL="106191" lvl="1" indent="0">
              <a:lnSpc>
                <a:spcPct val="110000"/>
              </a:lnSpc>
              <a:spcBef>
                <a:spcPts val="300"/>
              </a:spcBef>
              <a:spcAft>
                <a:spcPts val="300"/>
              </a:spcAft>
              <a:buNone/>
            </a:pPr>
            <a:r>
              <a:rPr lang="en-US" sz="1800" dirty="0" smtClean="0">
                <a:solidFill>
                  <a:schemeClr val="tx1"/>
                </a:solidFill>
                <a:latin typeface="Segoe UI" panose="020B0502040204020203" pitchFamily="34" charset="0"/>
                <a:cs typeface="Segoe UI" panose="020B0502040204020203" pitchFamily="34" charset="0"/>
              </a:rPr>
              <a:t>Service engagement with an ExpressRoute connectivity provider is required</a:t>
            </a:r>
            <a:endParaRPr lang="en-US" sz="1800" dirty="0">
              <a:solidFill>
                <a:schemeClr val="tx1"/>
              </a:solidFill>
              <a:latin typeface="Segoe UI" panose="020B0502040204020203" pitchFamily="34" charset="0"/>
              <a:cs typeface="Segoe UI" panose="020B0502040204020203" pitchFamily="34" charset="0"/>
            </a:endParaRPr>
          </a:p>
          <a:p>
            <a:pPr marL="106191" lvl="1" indent="0">
              <a:lnSpc>
                <a:spcPct val="110000"/>
              </a:lnSpc>
              <a:spcBef>
                <a:spcPts val="300"/>
              </a:spcBef>
              <a:spcAft>
                <a:spcPts val="300"/>
              </a:spcAft>
              <a:buNone/>
            </a:pPr>
            <a:r>
              <a:rPr lang="en-US" sz="1800" dirty="0" smtClean="0">
                <a:solidFill>
                  <a:schemeClr val="tx1"/>
                </a:solidFill>
                <a:latin typeface="Segoe UI" panose="020B0502040204020203" pitchFamily="34" charset="0"/>
                <a:cs typeface="Segoe UI" panose="020B0502040204020203" pitchFamily="34" charset="0"/>
              </a:rPr>
              <a:t>Customers </a:t>
            </a:r>
            <a:r>
              <a:rPr lang="en-US" sz="1800" dirty="0">
                <a:solidFill>
                  <a:schemeClr val="tx1"/>
                </a:solidFill>
                <a:latin typeface="Segoe UI" panose="020B0502040204020203" pitchFamily="34" charset="0"/>
                <a:cs typeface="Segoe UI" panose="020B0502040204020203" pitchFamily="34" charset="0"/>
              </a:rPr>
              <a:t>should already have either </a:t>
            </a:r>
            <a:r>
              <a:rPr lang="en-US" sz="1800" dirty="0" smtClean="0">
                <a:solidFill>
                  <a:schemeClr val="tx1"/>
                </a:solidFill>
                <a:latin typeface="Segoe UI" panose="020B0502040204020203" pitchFamily="34" charset="0"/>
                <a:cs typeface="Segoe UI" panose="020B0502040204020203" pitchFamily="34" charset="0"/>
              </a:rPr>
              <a:t>a managed VPN WAN </a:t>
            </a:r>
            <a:r>
              <a:rPr lang="en-US" sz="1800" dirty="0">
                <a:solidFill>
                  <a:schemeClr val="tx1"/>
                </a:solidFill>
                <a:latin typeface="Segoe UI" panose="020B0502040204020203" pitchFamily="34" charset="0"/>
                <a:cs typeface="Segoe UI" panose="020B0502040204020203" pitchFamily="34" charset="0"/>
              </a:rPr>
              <a:t>or co-located networking </a:t>
            </a:r>
            <a:r>
              <a:rPr lang="en-US" sz="1800" dirty="0" smtClean="0">
                <a:solidFill>
                  <a:schemeClr val="tx1"/>
                </a:solidFill>
                <a:latin typeface="Segoe UI" panose="020B0502040204020203" pitchFamily="34" charset="0"/>
                <a:cs typeface="Segoe UI" panose="020B0502040204020203" pitchFamily="34" charset="0"/>
              </a:rPr>
              <a:t>planned</a:t>
            </a:r>
            <a:endParaRPr lang="en-US" sz="1800" dirty="0">
              <a:solidFill>
                <a:schemeClr val="tx1"/>
              </a:solidFill>
              <a:latin typeface="Segoe UI" panose="020B0502040204020203" pitchFamily="34" charset="0"/>
              <a:cs typeface="Segoe UI" panose="020B0502040204020203" pitchFamily="34" charset="0"/>
            </a:endParaRPr>
          </a:p>
        </p:txBody>
      </p:sp>
      <p:sp>
        <p:nvSpPr>
          <p:cNvPr id="3" name="Title 2"/>
          <p:cNvSpPr>
            <a:spLocks noGrp="1"/>
          </p:cNvSpPr>
          <p:nvPr>
            <p:ph type="title"/>
          </p:nvPr>
        </p:nvSpPr>
        <p:spPr/>
        <p:txBody>
          <a:bodyPr/>
          <a:lstStyle/>
          <a:p>
            <a:r>
              <a:rPr lang="en-US" sz="4800" dirty="0" smtClean="0"/>
              <a:t>General Availability details</a:t>
            </a:r>
            <a:endParaRPr lang="en-US" sz="4800" dirty="0"/>
          </a:p>
        </p:txBody>
      </p:sp>
      <p:graphicFrame>
        <p:nvGraphicFramePr>
          <p:cNvPr id="10" name="Table 9"/>
          <p:cNvGraphicFramePr>
            <a:graphicFrameLocks noGrp="1"/>
          </p:cNvGraphicFramePr>
          <p:nvPr>
            <p:extLst>
              <p:ext uri="{D42A27DB-BD31-4B8C-83A1-F6EECF244321}">
                <p14:modId xmlns:p14="http://schemas.microsoft.com/office/powerpoint/2010/main" val="1049086920"/>
              </p:ext>
            </p:extLst>
          </p:nvPr>
        </p:nvGraphicFramePr>
        <p:xfrm>
          <a:off x="408081" y="3344862"/>
          <a:ext cx="11525156" cy="3176016"/>
        </p:xfrm>
        <a:graphic>
          <a:graphicData uri="http://schemas.openxmlformats.org/drawingml/2006/table">
            <a:tbl>
              <a:tblPr firstRow="1" bandRow="1">
                <a:tableStyleId>{5C22544A-7EE6-4342-B048-85BDC9FD1C3A}</a:tableStyleId>
              </a:tblPr>
              <a:tblGrid>
                <a:gridCol w="5762578"/>
                <a:gridCol w="5762578"/>
              </a:tblGrid>
              <a:tr h="528510">
                <a:tc>
                  <a:txBody>
                    <a:bodyPr/>
                    <a:lstStyle/>
                    <a:p>
                      <a:pPr>
                        <a:lnSpc>
                          <a:spcPct val="110000"/>
                        </a:lnSpc>
                      </a:pPr>
                      <a:r>
                        <a:rPr lang="en-US" sz="2200" b="0" dirty="0" smtClean="0">
                          <a:latin typeface="+mn-lt"/>
                        </a:rPr>
                        <a:t>Office 365 workloads on ExpressRoute</a:t>
                      </a:r>
                      <a:endParaRPr lang="en-US" sz="2200" b="0" dirty="0">
                        <a:latin typeface="+mn-lt"/>
                      </a:endParaRPr>
                    </a:p>
                  </a:txBody>
                  <a:tcPr marL="182880" marR="93247" marT="91440" marB="182880"/>
                </a:tc>
                <a:tc>
                  <a:txBody>
                    <a:bodyPr/>
                    <a:lstStyle/>
                    <a:p>
                      <a:pPr marL="0" lvl="1" defTabSz="932597">
                        <a:lnSpc>
                          <a:spcPct val="110000"/>
                        </a:lnSpc>
                        <a:spcBef>
                          <a:spcPts val="0"/>
                        </a:spcBef>
                      </a:pPr>
                      <a:r>
                        <a:rPr lang="en-US" sz="2200" b="0" kern="1200" dirty="0" smtClean="0">
                          <a:solidFill>
                            <a:schemeClr val="tx1"/>
                          </a:solidFill>
                          <a:latin typeface="+mn-lt"/>
                          <a:ea typeface="+mn-ea"/>
                          <a:cs typeface="Segoe UI Light" panose="020B0502040204020203" pitchFamily="34" charset="0"/>
                        </a:rPr>
                        <a:t>Office 365 workloads that require Internet</a:t>
                      </a:r>
                      <a:endParaRPr lang="en-US" sz="2200" b="0" kern="1200" dirty="0">
                        <a:solidFill>
                          <a:schemeClr val="tx1"/>
                        </a:solidFill>
                        <a:latin typeface="+mn-lt"/>
                        <a:ea typeface="+mn-ea"/>
                        <a:cs typeface="Segoe UI Light" panose="020B0502040204020203" pitchFamily="34" charset="0"/>
                      </a:endParaRPr>
                    </a:p>
                  </a:txBody>
                  <a:tcPr marL="182880" marR="93247" marT="91440" marB="74597">
                    <a:solidFill>
                      <a:schemeClr val="accent1"/>
                    </a:solidFill>
                  </a:tcPr>
                </a:tc>
              </a:tr>
              <a:tr h="2387262">
                <a:tc>
                  <a:txBody>
                    <a:bodyPr/>
                    <a:lstStyle/>
                    <a:p>
                      <a:pPr marL="0" lvl="1" indent="0">
                        <a:lnSpc>
                          <a:spcPct val="110000"/>
                        </a:lnSpc>
                        <a:spcBef>
                          <a:spcPts val="300"/>
                        </a:spcBef>
                        <a:spcAft>
                          <a:spcPts val="30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Exchange Online &amp; Exchange Online Protection</a:t>
                      </a:r>
                    </a:p>
                    <a:p>
                      <a:pPr marL="0" lvl="1" indent="0">
                        <a:lnSpc>
                          <a:spcPct val="110000"/>
                        </a:lnSpc>
                        <a:spcBef>
                          <a:spcPts val="300"/>
                        </a:spcBef>
                        <a:spcAft>
                          <a:spcPts val="30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SharePoint Online, OneDrive for Business, Office 365 Video, Delve</a:t>
                      </a:r>
                    </a:p>
                    <a:p>
                      <a:pPr marL="0" lvl="1" indent="0">
                        <a:lnSpc>
                          <a:spcPct val="110000"/>
                        </a:lnSpc>
                        <a:spcBef>
                          <a:spcPts val="300"/>
                        </a:spcBef>
                        <a:spcAft>
                          <a:spcPts val="30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Skype for Business Online (formerly Lync Online)</a:t>
                      </a:r>
                    </a:p>
                    <a:p>
                      <a:pPr marL="0" lvl="1" indent="0">
                        <a:lnSpc>
                          <a:spcPct val="110000"/>
                        </a:lnSpc>
                        <a:spcBef>
                          <a:spcPts val="300"/>
                        </a:spcBef>
                        <a:spcAft>
                          <a:spcPts val="30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Office Online</a:t>
                      </a:r>
                    </a:p>
                    <a:p>
                      <a:pPr marL="0" lvl="1" indent="0">
                        <a:lnSpc>
                          <a:spcPct val="110000"/>
                        </a:lnSpc>
                        <a:spcBef>
                          <a:spcPts val="300"/>
                        </a:spcBef>
                        <a:spcAft>
                          <a:spcPts val="30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Azure AD &amp; Azure AD Sync</a:t>
                      </a:r>
                    </a:p>
                    <a:p>
                      <a:pPr marL="0" lvl="1" indent="0">
                        <a:lnSpc>
                          <a:spcPct val="110000"/>
                        </a:lnSpc>
                        <a:spcBef>
                          <a:spcPts val="300"/>
                        </a:spcBef>
                        <a:spcAft>
                          <a:spcPts val="300"/>
                        </a:spcAft>
                        <a:buFont typeface="Arial" panose="020B0604020202020204" pitchFamily="34" charset="0"/>
                        <a:buNone/>
                      </a:pPr>
                      <a:r>
                        <a:rPr lang="en-US" sz="1600" dirty="0" smtClean="0">
                          <a:solidFill>
                            <a:srgbClr val="505050"/>
                          </a:solidFill>
                          <a:latin typeface="Segoe UI" panose="020B0502040204020203" pitchFamily="34" charset="0"/>
                          <a:cs typeface="Segoe UI" panose="020B0502040204020203" pitchFamily="34" charset="0"/>
                        </a:rPr>
                        <a:t>Power BI and Project Online</a:t>
                      </a:r>
                      <a:endParaRPr lang="en-US" sz="1600" dirty="0">
                        <a:solidFill>
                          <a:srgbClr val="505050"/>
                        </a:solidFill>
                        <a:latin typeface="Segoe UI" panose="020B0502040204020203" pitchFamily="34" charset="0"/>
                        <a:cs typeface="Segoe UI" panose="020B0502040204020203" pitchFamily="34" charset="0"/>
                      </a:endParaRPr>
                    </a:p>
                  </a:txBody>
                  <a:tcPr marL="182880" marR="93247" marT="91440" marB="182880">
                    <a:solidFill>
                      <a:srgbClr val="F5F5F5"/>
                    </a:solidFill>
                  </a:tcPr>
                </a:tc>
                <a:tc>
                  <a:txBody>
                    <a:bodyPr/>
                    <a:lstStyle/>
                    <a:p>
                      <a:pPr marL="0" lvl="1" indent="0" defTabSz="932597">
                        <a:lnSpc>
                          <a:spcPct val="110000"/>
                        </a:lnSpc>
                        <a:spcBef>
                          <a:spcPts val="300"/>
                        </a:spcBef>
                        <a:spcAft>
                          <a:spcPts val="3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Yammer</a:t>
                      </a:r>
                    </a:p>
                    <a:p>
                      <a:pPr marL="0" lvl="1" indent="0" defTabSz="932597">
                        <a:lnSpc>
                          <a:spcPct val="110000"/>
                        </a:lnSpc>
                        <a:spcBef>
                          <a:spcPts val="300"/>
                        </a:spcBef>
                        <a:spcAft>
                          <a:spcPts val="300"/>
                        </a:spcAft>
                        <a:buFont typeface="Arial" panose="020B0604020202020204" pitchFamily="34" charset="0"/>
                        <a:buNone/>
                      </a:pPr>
                      <a:r>
                        <a:rPr lang="en-US" sz="1600" smtClean="0">
                          <a:solidFill>
                            <a:schemeClr val="bg2"/>
                          </a:solidFill>
                          <a:latin typeface="Segoe UI" panose="020B0502040204020203" pitchFamily="34" charset="0"/>
                          <a:cs typeface="Segoe UI" panose="020B0502040204020203" pitchFamily="34" charset="0"/>
                        </a:rPr>
                        <a:t>Office </a:t>
                      </a:r>
                      <a:r>
                        <a:rPr lang="en-US" sz="1600" dirty="0" smtClean="0">
                          <a:solidFill>
                            <a:schemeClr val="bg2"/>
                          </a:solidFill>
                          <a:latin typeface="Segoe UI" panose="020B0502040204020203" pitchFamily="34" charset="0"/>
                          <a:cs typeface="Segoe UI" panose="020B0502040204020203" pitchFamily="34" charset="0"/>
                        </a:rPr>
                        <a:t>365 </a:t>
                      </a:r>
                      <a:r>
                        <a:rPr lang="en-US" sz="1600" dirty="0" err="1" smtClean="0">
                          <a:solidFill>
                            <a:schemeClr val="bg2"/>
                          </a:solidFill>
                          <a:latin typeface="Segoe UI" panose="020B0502040204020203" pitchFamily="34" charset="0"/>
                          <a:cs typeface="Segoe UI" panose="020B0502040204020203" pitchFamily="34" charset="0"/>
                        </a:rPr>
                        <a:t>ProPlus</a:t>
                      </a:r>
                      <a:r>
                        <a:rPr lang="en-US" sz="1600" dirty="0" smtClean="0">
                          <a:solidFill>
                            <a:schemeClr val="bg2"/>
                          </a:solidFill>
                          <a:latin typeface="Segoe UI" panose="020B0502040204020203" pitchFamily="34" charset="0"/>
                          <a:cs typeface="Segoe UI" panose="020B0502040204020203" pitchFamily="34" charset="0"/>
                        </a:rPr>
                        <a:t> client downloads</a:t>
                      </a:r>
                    </a:p>
                    <a:p>
                      <a:pPr marL="0" lvl="1" indent="0" defTabSz="932597">
                        <a:lnSpc>
                          <a:spcPct val="110000"/>
                        </a:lnSpc>
                        <a:spcBef>
                          <a:spcPts val="300"/>
                        </a:spcBef>
                        <a:spcAft>
                          <a:spcPts val="3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On-premises Identity Provider Sign-In</a:t>
                      </a:r>
                    </a:p>
                    <a:p>
                      <a:pPr marL="0" lvl="1" indent="0" defTabSz="932597">
                        <a:lnSpc>
                          <a:spcPct val="110000"/>
                        </a:lnSpc>
                        <a:spcBef>
                          <a:spcPts val="300"/>
                        </a:spcBef>
                        <a:spcAft>
                          <a:spcPts val="3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Standard DNS and CDN lookups</a:t>
                      </a:r>
                    </a:p>
                    <a:p>
                      <a:pPr marL="0" lvl="1" indent="0" defTabSz="932597">
                        <a:lnSpc>
                          <a:spcPct val="110000"/>
                        </a:lnSpc>
                        <a:spcBef>
                          <a:spcPts val="300"/>
                        </a:spcBef>
                        <a:spcAft>
                          <a:spcPts val="300"/>
                        </a:spcAft>
                        <a:buFont typeface="Arial" panose="020B0604020202020204" pitchFamily="34" charset="0"/>
                        <a:buNone/>
                      </a:pPr>
                      <a:r>
                        <a:rPr lang="en-US" sz="1600" dirty="0" smtClean="0">
                          <a:solidFill>
                            <a:schemeClr val="bg2"/>
                          </a:solidFill>
                          <a:latin typeface="Segoe UI" panose="020B0502040204020203" pitchFamily="34" charset="0"/>
                          <a:cs typeface="Segoe UI" panose="020B0502040204020203" pitchFamily="34" charset="0"/>
                        </a:rPr>
                        <a:t>Office 365 (operated by 21 </a:t>
                      </a:r>
                      <a:r>
                        <a:rPr lang="en-US" sz="1600" dirty="0" err="1" smtClean="0">
                          <a:solidFill>
                            <a:schemeClr val="bg2"/>
                          </a:solidFill>
                          <a:latin typeface="Segoe UI" panose="020B0502040204020203" pitchFamily="34" charset="0"/>
                          <a:cs typeface="Segoe UI" panose="020B0502040204020203" pitchFamily="34" charset="0"/>
                        </a:rPr>
                        <a:t>Vianet</a:t>
                      </a:r>
                      <a:r>
                        <a:rPr lang="en-US" sz="1600" dirty="0" smtClean="0">
                          <a:solidFill>
                            <a:schemeClr val="bg2"/>
                          </a:solidFill>
                          <a:latin typeface="Segoe UI" panose="020B0502040204020203" pitchFamily="34" charset="0"/>
                          <a:cs typeface="Segoe UI" panose="020B0502040204020203" pitchFamily="34" charset="0"/>
                        </a:rPr>
                        <a:t>) service in China</a:t>
                      </a:r>
                      <a:endParaRPr lang="en-US" sz="1600" dirty="0">
                        <a:solidFill>
                          <a:schemeClr val="bg2"/>
                        </a:solidFill>
                        <a:latin typeface="Segoe UI" panose="020B0502040204020203" pitchFamily="34" charset="0"/>
                        <a:cs typeface="Segoe UI" panose="020B0502040204020203" pitchFamily="34" charset="0"/>
                      </a:endParaRPr>
                    </a:p>
                  </a:txBody>
                  <a:tcPr marL="182880" marR="93247" marT="91440" marB="182880">
                    <a:solidFill>
                      <a:srgbClr val="F5F5F5"/>
                    </a:solidFill>
                  </a:tcPr>
                </a:tc>
              </a:tr>
            </a:tbl>
          </a:graphicData>
        </a:graphic>
      </p:graphicFrame>
    </p:spTree>
    <p:extLst>
      <p:ext uri="{BB962C8B-B14F-4D97-AF65-F5344CB8AC3E}">
        <p14:creationId xmlns:p14="http://schemas.microsoft.com/office/powerpoint/2010/main" val="343938550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Implementing ExpressRoute</a:t>
            </a:r>
            <a:endParaRPr lang="en-US" dirty="0"/>
          </a:p>
        </p:txBody>
      </p:sp>
    </p:spTree>
    <p:extLst>
      <p:ext uri="{BB962C8B-B14F-4D97-AF65-F5344CB8AC3E}">
        <p14:creationId xmlns:p14="http://schemas.microsoft.com/office/powerpoint/2010/main" val="36412785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74638" y="1212851"/>
            <a:ext cx="7176818" cy="5374857"/>
          </a:xfrm>
        </p:spPr>
        <p:txBody>
          <a:bodyPr>
            <a:normAutofit/>
          </a:bodyPr>
          <a:lstStyle/>
          <a:p>
            <a:pPr marL="0" indent="0">
              <a:buNone/>
            </a:pPr>
            <a:r>
              <a:rPr lang="en-US" sz="2800" dirty="0"/>
              <a:t>Existing customers of Azure ExpressRoute will be able to route traffic to Office 365 end </a:t>
            </a:r>
            <a:r>
              <a:rPr lang="en-US" sz="2800" dirty="0" smtClean="0"/>
              <a:t>points. There are no changes needed for the Azure subscription</a:t>
            </a:r>
          </a:p>
          <a:p>
            <a:pPr marL="0" indent="0">
              <a:buNone/>
            </a:pPr>
            <a:endParaRPr lang="en-US" sz="2800" dirty="0"/>
          </a:p>
          <a:p>
            <a:pPr marL="0" indent="0">
              <a:buNone/>
            </a:pPr>
            <a:r>
              <a:rPr lang="en-US" sz="2800" dirty="0" smtClean="0"/>
              <a:t>Revise network </a:t>
            </a:r>
            <a:r>
              <a:rPr lang="en-US" sz="2800" dirty="0"/>
              <a:t>capacity </a:t>
            </a:r>
            <a:r>
              <a:rPr lang="en-US" sz="2800" dirty="0" smtClean="0"/>
              <a:t>planning for additional traffic</a:t>
            </a:r>
          </a:p>
          <a:p>
            <a:pPr marL="0" indent="0">
              <a:buNone/>
            </a:pPr>
            <a:endParaRPr lang="en-US" sz="2800" dirty="0"/>
          </a:p>
          <a:p>
            <a:pPr marL="0" indent="0">
              <a:buNone/>
            </a:pPr>
            <a:r>
              <a:rPr lang="en-US" sz="2800" dirty="0" smtClean="0"/>
              <a:t>Need to coordinate with your ExpressRoute network provider</a:t>
            </a:r>
            <a:endParaRPr lang="en-US" sz="2800" dirty="0"/>
          </a:p>
        </p:txBody>
      </p:sp>
      <p:sp>
        <p:nvSpPr>
          <p:cNvPr id="2" name="Title 1"/>
          <p:cNvSpPr>
            <a:spLocks noGrp="1"/>
          </p:cNvSpPr>
          <p:nvPr>
            <p:ph type="title"/>
          </p:nvPr>
        </p:nvSpPr>
        <p:spPr/>
        <p:txBody>
          <a:bodyPr/>
          <a:lstStyle/>
          <a:p>
            <a:r>
              <a:rPr lang="en-US" dirty="0" smtClean="0"/>
              <a:t>Existing </a:t>
            </a:r>
            <a:r>
              <a:rPr lang="en-US" dirty="0"/>
              <a:t>Azure ExpressRoute </a:t>
            </a:r>
            <a:r>
              <a:rPr lang="en-US" dirty="0" smtClean="0"/>
              <a:t>scenario</a:t>
            </a:r>
            <a:endParaRPr lang="en-US" dirty="0"/>
          </a:p>
        </p:txBody>
      </p:sp>
      <p:sp>
        <p:nvSpPr>
          <p:cNvPr id="84" name="Rectangle 83"/>
          <p:cNvSpPr/>
          <p:nvPr/>
        </p:nvSpPr>
        <p:spPr>
          <a:xfrm>
            <a:off x="7630844" y="1128708"/>
            <a:ext cx="4683393" cy="3359835"/>
          </a:xfrm>
          <a:prstGeom prst="rect">
            <a:avLst/>
          </a:prstGeom>
          <a:noFill/>
          <a:ln w="285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B3C00"/>
              </a:solidFill>
              <a:effectLst/>
              <a:uLnTx/>
              <a:uFillTx/>
              <a:latin typeface="Segoe UI Light"/>
              <a:ea typeface="+mn-ea"/>
              <a:cs typeface="+mn-cs"/>
            </a:endParaRPr>
          </a:p>
        </p:txBody>
      </p:sp>
      <p:cxnSp>
        <p:nvCxnSpPr>
          <p:cNvPr id="85" name="Elbow Connector 84"/>
          <p:cNvCxnSpPr/>
          <p:nvPr/>
        </p:nvCxnSpPr>
        <p:spPr>
          <a:xfrm rot="16200000" flipH="1">
            <a:off x="8076601" y="3120705"/>
            <a:ext cx="2710774" cy="1241976"/>
          </a:xfrm>
          <a:prstGeom prst="bentConnector3">
            <a:avLst>
              <a:gd name="adj1" fmla="val 61244"/>
            </a:avLst>
          </a:prstGeom>
          <a:noFill/>
          <a:ln w="28575" cap="flat" cmpd="sng" algn="ctr">
            <a:solidFill>
              <a:srgbClr val="0070C0"/>
            </a:solidFill>
            <a:prstDash val="solid"/>
            <a:miter lim="800000"/>
          </a:ln>
          <a:effectLst/>
        </p:spPr>
      </p:cxnSp>
      <p:cxnSp>
        <p:nvCxnSpPr>
          <p:cNvPr id="86" name="Elbow Connector 85"/>
          <p:cNvCxnSpPr/>
          <p:nvPr/>
        </p:nvCxnSpPr>
        <p:spPr>
          <a:xfrm rot="5400000">
            <a:off x="9852236" y="2588136"/>
            <a:ext cx="1670224" cy="1266565"/>
          </a:xfrm>
          <a:prstGeom prst="bentConnector3">
            <a:avLst>
              <a:gd name="adj1" fmla="val 99533"/>
            </a:avLst>
          </a:prstGeom>
          <a:noFill/>
          <a:ln w="28575" cap="flat" cmpd="sng" algn="ctr">
            <a:solidFill>
              <a:srgbClr val="0070C0"/>
            </a:solidFill>
            <a:prstDash val="solid"/>
            <a:miter lim="800000"/>
          </a:ln>
          <a:effectLst/>
        </p:spPr>
      </p:cxnSp>
      <p:grpSp>
        <p:nvGrpSpPr>
          <p:cNvPr id="87" name="Group 86"/>
          <p:cNvGrpSpPr/>
          <p:nvPr/>
        </p:nvGrpSpPr>
        <p:grpSpPr>
          <a:xfrm>
            <a:off x="9519657" y="5589973"/>
            <a:ext cx="520391" cy="457593"/>
            <a:chOff x="5736879" y="5124723"/>
            <a:chExt cx="1236176" cy="1087002"/>
          </a:xfrm>
        </p:grpSpPr>
        <p:grpSp>
          <p:nvGrpSpPr>
            <p:cNvPr id="88" name="Group 87"/>
            <p:cNvGrpSpPr/>
            <p:nvPr/>
          </p:nvGrpSpPr>
          <p:grpSpPr>
            <a:xfrm flipH="1">
              <a:off x="6564711" y="5124723"/>
              <a:ext cx="408344" cy="1087002"/>
              <a:chOff x="529660" y="3577613"/>
              <a:chExt cx="1058335" cy="2817255"/>
            </a:xfrm>
            <a:solidFill>
              <a:srgbClr val="FFFFFF"/>
            </a:solidFill>
          </p:grpSpPr>
          <p:sp>
            <p:nvSpPr>
              <p:cNvPr id="90" name="Freeform 89"/>
              <p:cNvSpPr>
                <a:spLocks/>
              </p:cNvSpPr>
              <p:nvPr/>
            </p:nvSpPr>
            <p:spPr bwMode="auto">
              <a:xfrm>
                <a:off x="529660" y="4273233"/>
                <a:ext cx="1058335" cy="2121635"/>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w="12700" cap="flat" cmpd="sng" algn="ctr">
                <a:noFill/>
                <a:prstDash val="solid"/>
                <a:miter lim="800000"/>
                <a:headEnd type="none" w="med" len="med"/>
                <a:tailEnd type="none" w="med" len="med"/>
              </a:ln>
              <a:effectLst/>
              <a:ex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1339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sp>
            <p:nvSpPr>
              <p:cNvPr id="91" name="Oval 90"/>
              <p:cNvSpPr>
                <a:spLocks noChangeArrowheads="1"/>
              </p:cNvSpPr>
              <p:nvPr/>
            </p:nvSpPr>
            <p:spPr bwMode="auto">
              <a:xfrm>
                <a:off x="743315" y="3577613"/>
                <a:ext cx="631026" cy="635994"/>
              </a:xfrm>
              <a:prstGeom prst="ellipse">
                <a:avLst/>
              </a:prstGeom>
              <a:grpFill/>
              <a:ln w="12700" cap="flat" cmpd="sng" algn="ctr">
                <a:noFill/>
                <a:prstDash val="solid"/>
                <a:miter lim="800000"/>
                <a:headEnd type="none" w="med" len="med"/>
                <a:tailEnd type="none" w="med" len="med"/>
              </a:ln>
              <a:effectLst/>
              <a:ex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13398"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sp>
          <p:nvSpPr>
            <p:cNvPr id="89" name="Freeform 88"/>
            <p:cNvSpPr>
              <a:spLocks noEditPoints="1"/>
            </p:cNvSpPr>
            <p:nvPr/>
          </p:nvSpPr>
          <p:spPr bwMode="auto">
            <a:xfrm>
              <a:off x="5736879" y="5378911"/>
              <a:ext cx="752168" cy="50604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17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Light"/>
                <a:ea typeface="+mn-ea"/>
                <a:cs typeface="+mn-cs"/>
              </a:endParaRPr>
            </a:p>
          </p:txBody>
        </p:sp>
      </p:grpSp>
      <p:sp>
        <p:nvSpPr>
          <p:cNvPr id="92" name="TextBox 17"/>
          <p:cNvSpPr txBox="1"/>
          <p:nvPr/>
        </p:nvSpPr>
        <p:spPr>
          <a:xfrm>
            <a:off x="9433296" y="6587708"/>
            <a:ext cx="1248750" cy="338554"/>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sz="1600" dirty="0" smtClean="0">
                <a:cs typeface="Segoe UI" panose="020B0502040204020203" pitchFamily="34" charset="0"/>
              </a:rPr>
              <a:t>Customer</a:t>
            </a:r>
          </a:p>
        </p:txBody>
      </p:sp>
      <p:cxnSp>
        <p:nvCxnSpPr>
          <p:cNvPr id="93" name="Straight Connector 92"/>
          <p:cNvCxnSpPr/>
          <p:nvPr/>
        </p:nvCxnSpPr>
        <p:spPr>
          <a:xfrm flipV="1">
            <a:off x="10054065" y="4056530"/>
            <a:ext cx="0" cy="1082121"/>
          </a:xfrm>
          <a:prstGeom prst="line">
            <a:avLst/>
          </a:prstGeom>
          <a:noFill/>
          <a:ln w="28575" cap="flat" cmpd="sng" algn="ctr">
            <a:solidFill>
              <a:srgbClr val="0070C0"/>
            </a:solidFill>
            <a:prstDash val="solid"/>
            <a:miter lim="800000"/>
          </a:ln>
          <a:effectLst/>
        </p:spPr>
      </p:cxnSp>
      <p:sp>
        <p:nvSpPr>
          <p:cNvPr id="94" name="Freeform 93"/>
          <p:cNvSpPr>
            <a:spLocks noChangeAspect="1" noEditPoints="1"/>
          </p:cNvSpPr>
          <p:nvPr/>
        </p:nvSpPr>
        <p:spPr bwMode="auto">
          <a:xfrm>
            <a:off x="10145001" y="4727278"/>
            <a:ext cx="382068" cy="286954"/>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0070C0"/>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060"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Light"/>
              <a:ea typeface="+mn-ea"/>
              <a:cs typeface="+mn-cs"/>
            </a:endParaRPr>
          </a:p>
        </p:txBody>
      </p:sp>
      <p:grpSp>
        <p:nvGrpSpPr>
          <p:cNvPr id="95" name="Group 94"/>
          <p:cNvGrpSpPr/>
          <p:nvPr/>
        </p:nvGrpSpPr>
        <p:grpSpPr>
          <a:xfrm>
            <a:off x="8091512" y="1368171"/>
            <a:ext cx="1872287" cy="1107268"/>
            <a:chOff x="9494838" y="2228487"/>
            <a:chExt cx="2693812" cy="1593117"/>
          </a:xfrm>
        </p:grpSpPr>
        <p:sp>
          <p:nvSpPr>
            <p:cNvPr id="96" name="Freeform 95"/>
            <p:cNvSpPr>
              <a:spLocks noChangeAspect="1"/>
            </p:cNvSpPr>
            <p:nvPr/>
          </p:nvSpPr>
          <p:spPr bwMode="black">
            <a:xfrm>
              <a:off x="9494838" y="2228487"/>
              <a:ext cx="2693812" cy="159311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0070C0"/>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97" name="Picture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271" y="2991794"/>
              <a:ext cx="2114094" cy="484999"/>
            </a:xfrm>
            <a:prstGeom prst="rect">
              <a:avLst/>
            </a:prstGeom>
          </p:spPr>
        </p:pic>
      </p:grpSp>
      <p:grpSp>
        <p:nvGrpSpPr>
          <p:cNvPr id="98" name="Group 97"/>
          <p:cNvGrpSpPr/>
          <p:nvPr/>
        </p:nvGrpSpPr>
        <p:grpSpPr>
          <a:xfrm>
            <a:off x="10319541" y="1368171"/>
            <a:ext cx="1872287" cy="1107268"/>
            <a:chOff x="6160801" y="2228487"/>
            <a:chExt cx="2693812" cy="1593117"/>
          </a:xfrm>
        </p:grpSpPr>
        <p:sp>
          <p:nvSpPr>
            <p:cNvPr id="99" name="Freeform 98"/>
            <p:cNvSpPr>
              <a:spLocks noChangeAspect="1"/>
            </p:cNvSpPr>
            <p:nvPr/>
          </p:nvSpPr>
          <p:spPr bwMode="black">
            <a:xfrm>
              <a:off x="6160801" y="2228487"/>
              <a:ext cx="2693812" cy="159311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EB3C00"/>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Segoe UI Light"/>
                <a:ea typeface="+mn-ea"/>
                <a:cs typeface="Segoe UI Light" panose="020B0502040204020203" pitchFamily="34" charset="0"/>
              </a:endParaRPr>
            </a:p>
          </p:txBody>
        </p:sp>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029" y="2932440"/>
              <a:ext cx="1946378" cy="674222"/>
            </a:xfrm>
            <a:prstGeom prst="rect">
              <a:avLst/>
            </a:prstGeom>
          </p:spPr>
        </p:pic>
      </p:grpSp>
      <p:grpSp>
        <p:nvGrpSpPr>
          <p:cNvPr id="101" name="Group 100"/>
          <p:cNvGrpSpPr/>
          <p:nvPr/>
        </p:nvGrpSpPr>
        <p:grpSpPr>
          <a:xfrm>
            <a:off x="11113203" y="2856092"/>
            <a:ext cx="410215" cy="650300"/>
            <a:chOff x="7513637" y="1287462"/>
            <a:chExt cx="587019" cy="930581"/>
          </a:xfrm>
        </p:grpSpPr>
        <p:sp>
          <p:nvSpPr>
            <p:cNvPr id="102" name="Rectangle 101"/>
            <p:cNvSpPr/>
            <p:nvPr/>
          </p:nvSpPr>
          <p:spPr>
            <a:xfrm>
              <a:off x="7513637" y="1287462"/>
              <a:ext cx="587019" cy="930581"/>
            </a:xfrm>
            <a:prstGeom prst="rect">
              <a:avLst/>
            </a:prstGeom>
            <a:solidFill>
              <a:srgbClr val="FFFFFF"/>
            </a:solidFill>
            <a:ln w="38100" cap="flat" cmpd="sng" algn="ctr">
              <a:solidFill>
                <a:srgbClr val="0070C0">
                  <a:shade val="50000"/>
                </a:srgbClr>
              </a:solidFill>
              <a:prstDash val="solid"/>
              <a:miter lim="800000"/>
            </a:ln>
            <a:effectLst/>
          </p:spPr>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03" name="Rectangle 102"/>
            <p:cNvSpPr/>
            <p:nvPr/>
          </p:nvSpPr>
          <p:spPr>
            <a:xfrm>
              <a:off x="7690441" y="1552351"/>
              <a:ext cx="233411" cy="370018"/>
            </a:xfrm>
            <a:prstGeom prst="rect">
              <a:avLst/>
            </a:prstGeom>
            <a:solidFill>
              <a:srgbClr val="0070C0"/>
            </a:solidFill>
            <a:ln w="381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04" name="Rectangle 103"/>
            <p:cNvSpPr/>
            <p:nvPr/>
          </p:nvSpPr>
          <p:spPr>
            <a:xfrm>
              <a:off x="7738508" y="1632897"/>
              <a:ext cx="137276" cy="217618"/>
            </a:xfrm>
            <a:prstGeom prst="rect">
              <a:avLst/>
            </a:prstGeom>
            <a:solidFill>
              <a:srgbClr val="FFFFFF">
                <a:lumMod val="85000"/>
              </a:srgbClr>
            </a:solidFill>
            <a:ln w="381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Light"/>
                <a:ea typeface="+mn-ea"/>
                <a:cs typeface="+mn-cs"/>
              </a:endParaRPr>
            </a:p>
          </p:txBody>
        </p:sp>
      </p:grpSp>
      <p:grpSp>
        <p:nvGrpSpPr>
          <p:cNvPr id="105" name="Group 104"/>
          <p:cNvGrpSpPr>
            <a:grpSpLocks noChangeAspect="1"/>
          </p:cNvGrpSpPr>
          <p:nvPr/>
        </p:nvGrpSpPr>
        <p:grpSpPr bwMode="auto">
          <a:xfrm>
            <a:off x="11409807" y="3164451"/>
            <a:ext cx="620713" cy="565150"/>
            <a:chOff x="3565" y="3051"/>
            <a:chExt cx="391" cy="356"/>
          </a:xfrm>
        </p:grpSpPr>
        <p:sp>
          <p:nvSpPr>
            <p:cNvPr id="106" name="Freeform 105"/>
            <p:cNvSpPr>
              <a:spLocks/>
            </p:cNvSpPr>
            <p:nvPr/>
          </p:nvSpPr>
          <p:spPr bwMode="auto">
            <a:xfrm>
              <a:off x="3747" y="3195"/>
              <a:ext cx="209" cy="212"/>
            </a:xfrm>
            <a:custGeom>
              <a:avLst/>
              <a:gdLst>
                <a:gd name="T0" fmla="*/ 209 w 209"/>
                <a:gd name="T1" fmla="*/ 100 h 212"/>
                <a:gd name="T2" fmla="*/ 97 w 209"/>
                <a:gd name="T3" fmla="*/ 212 h 212"/>
                <a:gd name="T4" fmla="*/ 0 w 209"/>
                <a:gd name="T5" fmla="*/ 112 h 212"/>
                <a:gd name="T6" fmla="*/ 112 w 209"/>
                <a:gd name="T7" fmla="*/ 0 h 212"/>
                <a:gd name="T8" fmla="*/ 209 w 209"/>
                <a:gd name="T9" fmla="*/ 100 h 212"/>
              </a:gdLst>
              <a:ahLst/>
              <a:cxnLst>
                <a:cxn ang="0">
                  <a:pos x="T0" y="T1"/>
                </a:cxn>
                <a:cxn ang="0">
                  <a:pos x="T2" y="T3"/>
                </a:cxn>
                <a:cxn ang="0">
                  <a:pos x="T4" y="T5"/>
                </a:cxn>
                <a:cxn ang="0">
                  <a:pos x="T6" y="T7"/>
                </a:cxn>
                <a:cxn ang="0">
                  <a:pos x="T8" y="T9"/>
                </a:cxn>
              </a:cxnLst>
              <a:rect l="0" t="0" r="r" b="b"/>
              <a:pathLst>
                <a:path w="209" h="212">
                  <a:moveTo>
                    <a:pt x="209" y="100"/>
                  </a:moveTo>
                  <a:lnTo>
                    <a:pt x="97" y="212"/>
                  </a:lnTo>
                  <a:lnTo>
                    <a:pt x="0" y="112"/>
                  </a:lnTo>
                  <a:lnTo>
                    <a:pt x="112" y="0"/>
                  </a:lnTo>
                  <a:lnTo>
                    <a:pt x="209" y="10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3C00"/>
                </a:solidFill>
                <a:effectLst/>
                <a:uLnTx/>
                <a:uFillTx/>
                <a:latin typeface="Segoe UI Light"/>
                <a:ea typeface="+mn-ea"/>
                <a:cs typeface="+mn-cs"/>
              </a:endParaRPr>
            </a:p>
          </p:txBody>
        </p:sp>
        <p:sp>
          <p:nvSpPr>
            <p:cNvPr id="107" name="Freeform 106"/>
            <p:cNvSpPr>
              <a:spLocks/>
            </p:cNvSpPr>
            <p:nvPr/>
          </p:nvSpPr>
          <p:spPr bwMode="auto">
            <a:xfrm>
              <a:off x="3565" y="3051"/>
              <a:ext cx="278" cy="238"/>
            </a:xfrm>
            <a:custGeom>
              <a:avLst/>
              <a:gdLst>
                <a:gd name="T0" fmla="*/ 137 w 198"/>
                <a:gd name="T1" fmla="*/ 30 h 170"/>
                <a:gd name="T2" fmla="*/ 91 w 198"/>
                <a:gd name="T3" fmla="*/ 23 h 170"/>
                <a:gd name="T4" fmla="*/ 91 w 198"/>
                <a:gd name="T5" fmla="*/ 23 h 170"/>
                <a:gd name="T6" fmla="*/ 90 w 198"/>
                <a:gd name="T7" fmla="*/ 23 h 170"/>
                <a:gd name="T8" fmla="*/ 87 w 198"/>
                <a:gd name="T9" fmla="*/ 26 h 170"/>
                <a:gd name="T10" fmla="*/ 60 w 198"/>
                <a:gd name="T11" fmla="*/ 43 h 170"/>
                <a:gd name="T12" fmla="*/ 23 w 198"/>
                <a:gd name="T13" fmla="*/ 6 h 170"/>
                <a:gd name="T14" fmla="*/ 5 w 198"/>
                <a:gd name="T15" fmla="*/ 5 h 170"/>
                <a:gd name="T16" fmla="*/ 6 w 198"/>
                <a:gd name="T17" fmla="*/ 23 h 170"/>
                <a:gd name="T18" fmla="*/ 62 w 198"/>
                <a:gd name="T19" fmla="*/ 80 h 170"/>
                <a:gd name="T20" fmla="*/ 63 w 198"/>
                <a:gd name="T21" fmla="*/ 114 h 170"/>
                <a:gd name="T22" fmla="*/ 101 w 198"/>
                <a:gd name="T23" fmla="*/ 152 h 170"/>
                <a:gd name="T24" fmla="*/ 125 w 198"/>
                <a:gd name="T25" fmla="*/ 152 h 170"/>
                <a:gd name="T26" fmla="*/ 143 w 198"/>
                <a:gd name="T27" fmla="*/ 170 h 170"/>
                <a:gd name="T28" fmla="*/ 198 w 198"/>
                <a:gd name="T29" fmla="*/ 115 h 170"/>
                <a:gd name="T30" fmla="*/ 180 w 198"/>
                <a:gd name="T31" fmla="*/ 97 h 170"/>
                <a:gd name="T32" fmla="*/ 180 w 198"/>
                <a:gd name="T33" fmla="*/ 72 h 170"/>
                <a:gd name="T34" fmla="*/ 138 w 198"/>
                <a:gd name="T35" fmla="*/ 31 h 170"/>
                <a:gd name="T36" fmla="*/ 138 w 198"/>
                <a:gd name="T37" fmla="*/ 31 h 170"/>
                <a:gd name="T38" fmla="*/ 137 w 198"/>
                <a:gd name="T39"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170">
                  <a:moveTo>
                    <a:pt x="137" y="30"/>
                  </a:moveTo>
                  <a:cubicBezTo>
                    <a:pt x="125" y="17"/>
                    <a:pt x="106" y="15"/>
                    <a:pt x="91" y="23"/>
                  </a:cubicBezTo>
                  <a:cubicBezTo>
                    <a:pt x="91" y="23"/>
                    <a:pt x="91" y="23"/>
                    <a:pt x="91" y="23"/>
                  </a:cubicBezTo>
                  <a:cubicBezTo>
                    <a:pt x="90" y="23"/>
                    <a:pt x="90" y="23"/>
                    <a:pt x="90" y="23"/>
                  </a:cubicBezTo>
                  <a:cubicBezTo>
                    <a:pt x="89" y="24"/>
                    <a:pt x="88" y="25"/>
                    <a:pt x="87" y="26"/>
                  </a:cubicBezTo>
                  <a:cubicBezTo>
                    <a:pt x="60" y="43"/>
                    <a:pt x="60" y="43"/>
                    <a:pt x="60" y="43"/>
                  </a:cubicBezTo>
                  <a:cubicBezTo>
                    <a:pt x="23" y="6"/>
                    <a:pt x="23" y="6"/>
                    <a:pt x="23" y="6"/>
                  </a:cubicBezTo>
                  <a:cubicBezTo>
                    <a:pt x="18" y="1"/>
                    <a:pt x="10" y="0"/>
                    <a:pt x="5" y="5"/>
                  </a:cubicBezTo>
                  <a:cubicBezTo>
                    <a:pt x="0" y="10"/>
                    <a:pt x="0" y="18"/>
                    <a:pt x="6" y="23"/>
                  </a:cubicBezTo>
                  <a:cubicBezTo>
                    <a:pt x="62" y="80"/>
                    <a:pt x="62" y="80"/>
                    <a:pt x="62" y="80"/>
                  </a:cubicBezTo>
                  <a:cubicBezTo>
                    <a:pt x="53" y="89"/>
                    <a:pt x="54" y="104"/>
                    <a:pt x="63" y="114"/>
                  </a:cubicBezTo>
                  <a:cubicBezTo>
                    <a:pt x="101" y="152"/>
                    <a:pt x="101" y="152"/>
                    <a:pt x="101" y="152"/>
                  </a:cubicBezTo>
                  <a:cubicBezTo>
                    <a:pt x="108" y="158"/>
                    <a:pt x="119" y="158"/>
                    <a:pt x="125" y="152"/>
                  </a:cubicBezTo>
                  <a:cubicBezTo>
                    <a:pt x="143" y="170"/>
                    <a:pt x="143" y="170"/>
                    <a:pt x="143" y="170"/>
                  </a:cubicBezTo>
                  <a:cubicBezTo>
                    <a:pt x="198" y="115"/>
                    <a:pt x="198" y="115"/>
                    <a:pt x="198" y="115"/>
                  </a:cubicBezTo>
                  <a:cubicBezTo>
                    <a:pt x="180" y="97"/>
                    <a:pt x="180" y="97"/>
                    <a:pt x="180" y="97"/>
                  </a:cubicBezTo>
                  <a:cubicBezTo>
                    <a:pt x="187" y="90"/>
                    <a:pt x="187" y="79"/>
                    <a:pt x="180" y="72"/>
                  </a:cubicBezTo>
                  <a:cubicBezTo>
                    <a:pt x="138" y="31"/>
                    <a:pt x="138" y="31"/>
                    <a:pt x="138" y="31"/>
                  </a:cubicBezTo>
                  <a:cubicBezTo>
                    <a:pt x="138" y="31"/>
                    <a:pt x="138" y="31"/>
                    <a:pt x="138" y="31"/>
                  </a:cubicBezTo>
                  <a:cubicBezTo>
                    <a:pt x="138" y="30"/>
                    <a:pt x="137" y="30"/>
                    <a:pt x="137" y="3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3C00"/>
                </a:solidFill>
                <a:effectLst/>
                <a:uLnTx/>
                <a:uFillTx/>
                <a:latin typeface="Segoe UI Light"/>
                <a:ea typeface="+mn-ea"/>
                <a:cs typeface="+mn-cs"/>
              </a:endParaRPr>
            </a:p>
          </p:txBody>
        </p:sp>
      </p:grpSp>
      <p:sp>
        <p:nvSpPr>
          <p:cNvPr id="108" name="Rectangle 107"/>
          <p:cNvSpPr/>
          <p:nvPr/>
        </p:nvSpPr>
        <p:spPr>
          <a:xfrm>
            <a:off x="11270345" y="3097486"/>
            <a:ext cx="95930" cy="92172"/>
          </a:xfrm>
          <a:prstGeom prst="rect">
            <a:avLst/>
          </a:prstGeom>
          <a:solidFill>
            <a:srgbClr val="FFFFFF"/>
          </a:solidFill>
          <a:ln w="381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09" name="TextBox 13"/>
          <p:cNvSpPr txBox="1"/>
          <p:nvPr/>
        </p:nvSpPr>
        <p:spPr>
          <a:xfrm>
            <a:off x="7654831" y="3877132"/>
            <a:ext cx="1190062" cy="523220"/>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400" dirty="0" smtClean="0">
                <a:cs typeface="Segoe UI" panose="020B0502040204020203" pitchFamily="34" charset="0"/>
              </a:rPr>
              <a:t>Microsoft Datacenter</a:t>
            </a:r>
          </a:p>
        </p:txBody>
      </p:sp>
      <p:pic>
        <p:nvPicPr>
          <p:cNvPr id="110" name="Picture 109"/>
          <p:cNvPicPr>
            <a:picLocks noChangeAspect="1"/>
          </p:cNvPicPr>
          <p:nvPr/>
        </p:nvPicPr>
        <p:blipFill>
          <a:blip r:embed="rId5"/>
          <a:stretch>
            <a:fillRect/>
          </a:stretch>
        </p:blipFill>
        <p:spPr>
          <a:xfrm>
            <a:off x="9433296" y="4959270"/>
            <a:ext cx="1248750" cy="1628438"/>
          </a:xfrm>
          <a:prstGeom prst="rect">
            <a:avLst/>
          </a:prstGeom>
        </p:spPr>
      </p:pic>
    </p:spTree>
    <p:extLst>
      <p:ext uri="{BB962C8B-B14F-4D97-AF65-F5344CB8AC3E}">
        <p14:creationId xmlns:p14="http://schemas.microsoft.com/office/powerpoint/2010/main" val="29468084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8186548" y="3378943"/>
            <a:ext cx="2245424" cy="1997067"/>
            <a:chOff x="7788322" y="2012266"/>
            <a:chExt cx="2473046" cy="2199517"/>
          </a:xfrm>
        </p:grpSpPr>
        <p:cxnSp>
          <p:nvCxnSpPr>
            <p:cNvPr id="83" name="Straight Arrow Connector 82"/>
            <p:cNvCxnSpPr/>
            <p:nvPr/>
          </p:nvCxnSpPr>
          <p:spPr>
            <a:xfrm flipH="1" flipV="1">
              <a:off x="7815858" y="2895318"/>
              <a:ext cx="728789" cy="314344"/>
            </a:xfrm>
            <a:prstGeom prst="straightConnector1">
              <a:avLst/>
            </a:prstGeom>
            <a:noFill/>
            <a:ln w="31750" cap="sq" cmpd="sng" algn="ctr">
              <a:solidFill>
                <a:schemeClr val="accent1"/>
              </a:solidFill>
              <a:prstDash val="solid"/>
              <a:headEnd type="none" w="med" len="lg"/>
              <a:tailEnd type="triangle" w="lg" len="lg"/>
            </a:ln>
            <a:effectLst/>
          </p:spPr>
        </p:cxnSp>
        <p:cxnSp>
          <p:nvCxnSpPr>
            <p:cNvPr id="84" name="Straight Arrow Connector 83"/>
            <p:cNvCxnSpPr/>
            <p:nvPr/>
          </p:nvCxnSpPr>
          <p:spPr>
            <a:xfrm flipH="1">
              <a:off x="7788322" y="3688997"/>
              <a:ext cx="784416" cy="522786"/>
            </a:xfrm>
            <a:prstGeom prst="straightConnector1">
              <a:avLst/>
            </a:prstGeom>
            <a:noFill/>
            <a:ln w="31750" cap="sq" cmpd="sng" algn="ctr">
              <a:solidFill>
                <a:schemeClr val="accent1"/>
              </a:solidFill>
              <a:prstDash val="solid"/>
              <a:headEnd type="none" w="med" len="lg"/>
              <a:tailEnd type="triangle" w="lg" len="lg"/>
            </a:ln>
            <a:effectLst/>
          </p:spPr>
        </p:cxnSp>
        <p:cxnSp>
          <p:nvCxnSpPr>
            <p:cNvPr id="85" name="Straight Arrow Connector 84"/>
            <p:cNvCxnSpPr>
              <a:endCxn id="66" idx="2"/>
            </p:cNvCxnSpPr>
            <p:nvPr/>
          </p:nvCxnSpPr>
          <p:spPr>
            <a:xfrm flipH="1" flipV="1">
              <a:off x="8662775" y="2012266"/>
              <a:ext cx="305736" cy="942691"/>
            </a:xfrm>
            <a:prstGeom prst="straightConnector1">
              <a:avLst/>
            </a:prstGeom>
            <a:noFill/>
            <a:ln w="31750" cap="sq" cmpd="sng" algn="ctr">
              <a:solidFill>
                <a:schemeClr val="accent1"/>
              </a:solidFill>
              <a:prstDash val="solid"/>
              <a:headEnd type="none" w="med" len="lg"/>
              <a:tailEnd type="triangle" w="lg" len="lg"/>
            </a:ln>
            <a:effectLst/>
          </p:spPr>
        </p:cxnSp>
        <p:cxnSp>
          <p:nvCxnSpPr>
            <p:cNvPr id="86" name="Straight Arrow Connector 85"/>
            <p:cNvCxnSpPr/>
            <p:nvPr/>
          </p:nvCxnSpPr>
          <p:spPr>
            <a:xfrm flipV="1">
              <a:off x="9516839" y="2523441"/>
              <a:ext cx="744529" cy="610410"/>
            </a:xfrm>
            <a:prstGeom prst="straightConnector1">
              <a:avLst/>
            </a:prstGeom>
            <a:noFill/>
            <a:ln w="31750" cap="sq" cmpd="sng" algn="ctr">
              <a:solidFill>
                <a:schemeClr val="accent1"/>
              </a:solidFill>
              <a:prstDash val="solid"/>
              <a:headEnd type="none" w="med" len="lg"/>
              <a:tailEnd type="triangle" w="lg" len="lg"/>
            </a:ln>
            <a:effectLst/>
          </p:spPr>
        </p:cxnSp>
      </p:grpSp>
      <p:grpSp>
        <p:nvGrpSpPr>
          <p:cNvPr id="3" name="Group 2"/>
          <p:cNvGrpSpPr/>
          <p:nvPr/>
        </p:nvGrpSpPr>
        <p:grpSpPr>
          <a:xfrm>
            <a:off x="8121250" y="3378943"/>
            <a:ext cx="3060818" cy="2278237"/>
            <a:chOff x="7924562" y="3279168"/>
            <a:chExt cx="1920500" cy="1429477"/>
          </a:xfrm>
        </p:grpSpPr>
        <p:cxnSp>
          <p:nvCxnSpPr>
            <p:cNvPr id="60" name="Straight Arrow Connector 59"/>
            <p:cNvCxnSpPr/>
            <p:nvPr/>
          </p:nvCxnSpPr>
          <p:spPr>
            <a:xfrm flipH="1" flipV="1">
              <a:off x="7981219" y="3782242"/>
              <a:ext cx="482488" cy="213296"/>
            </a:xfrm>
            <a:prstGeom prst="straightConnector1">
              <a:avLst/>
            </a:prstGeom>
            <a:noFill/>
            <a:ln w="31750" cap="sq" cmpd="sng" algn="ctr">
              <a:solidFill>
                <a:schemeClr val="accent1"/>
              </a:solidFill>
              <a:prstDash val="solid"/>
              <a:headEnd type="none" w="med" len="lg"/>
              <a:tailEnd type="triangle" w="lg" len="lg"/>
            </a:ln>
            <a:effectLst/>
          </p:spPr>
        </p:cxnSp>
        <p:cxnSp>
          <p:nvCxnSpPr>
            <p:cNvPr id="61" name="Straight Arrow Connector 60"/>
            <p:cNvCxnSpPr/>
            <p:nvPr/>
          </p:nvCxnSpPr>
          <p:spPr>
            <a:xfrm flipH="1">
              <a:off x="7965532" y="4200181"/>
              <a:ext cx="498176" cy="331322"/>
            </a:xfrm>
            <a:prstGeom prst="straightConnector1">
              <a:avLst/>
            </a:prstGeom>
            <a:noFill/>
            <a:ln w="31750" cap="sq" cmpd="sng" algn="ctr">
              <a:solidFill>
                <a:schemeClr val="accent1"/>
              </a:solidFill>
              <a:prstDash val="solid"/>
              <a:headEnd type="none" w="med" len="lg"/>
              <a:tailEnd type="triangle" w="lg" len="lg"/>
            </a:ln>
            <a:effectLst/>
          </p:spPr>
        </p:cxnSp>
        <p:cxnSp>
          <p:nvCxnSpPr>
            <p:cNvPr id="62" name="Straight Arrow Connector 61"/>
            <p:cNvCxnSpPr>
              <a:endCxn id="66" idx="2"/>
            </p:cNvCxnSpPr>
            <p:nvPr/>
          </p:nvCxnSpPr>
          <p:spPr>
            <a:xfrm flipH="1" flipV="1">
              <a:off x="8463705" y="3279168"/>
              <a:ext cx="194599" cy="607197"/>
            </a:xfrm>
            <a:prstGeom prst="straightConnector1">
              <a:avLst/>
            </a:prstGeom>
            <a:noFill/>
            <a:ln w="31750" cap="sq" cmpd="sng" algn="ctr">
              <a:solidFill>
                <a:schemeClr val="accent1"/>
              </a:solidFill>
              <a:prstDash val="solid"/>
              <a:headEnd type="none" w="med" len="lg"/>
              <a:tailEnd type="triangle" w="lg" len="lg"/>
            </a:ln>
            <a:effectLst/>
          </p:spPr>
        </p:cxnSp>
        <p:grpSp>
          <p:nvGrpSpPr>
            <p:cNvPr id="63" name="Group 62"/>
            <p:cNvGrpSpPr/>
            <p:nvPr/>
          </p:nvGrpSpPr>
          <p:grpSpPr>
            <a:xfrm>
              <a:off x="9845062" y="3585838"/>
              <a:ext cx="0" cy="510264"/>
              <a:chOff x="4861530" y="2478255"/>
              <a:chExt cx="0" cy="895676"/>
            </a:xfrm>
          </p:grpSpPr>
          <p:cxnSp>
            <p:nvCxnSpPr>
              <p:cNvPr id="70" name="Straight Arrow Connector 69"/>
              <p:cNvCxnSpPr/>
              <p:nvPr/>
            </p:nvCxnSpPr>
            <p:spPr>
              <a:xfrm flipV="1">
                <a:off x="4861530" y="2478255"/>
                <a:ext cx="0" cy="623396"/>
              </a:xfrm>
              <a:prstGeom prst="straightConnector1">
                <a:avLst/>
              </a:prstGeom>
              <a:noFill/>
              <a:ln w="31750" cap="sq" cmpd="sng" algn="ctr">
                <a:solidFill>
                  <a:schemeClr val="accent1"/>
                </a:solidFill>
                <a:prstDash val="solid"/>
                <a:headEnd type="none" w="med" len="lg"/>
                <a:tailEnd type="triangle" w="lg" len="lg"/>
              </a:ln>
              <a:effectLst/>
            </p:spPr>
          </p:cxnSp>
          <p:cxnSp>
            <p:nvCxnSpPr>
              <p:cNvPr id="71" name="Straight Arrow Connector 70"/>
              <p:cNvCxnSpPr/>
              <p:nvPr/>
            </p:nvCxnSpPr>
            <p:spPr>
              <a:xfrm>
                <a:off x="4861530" y="2850836"/>
                <a:ext cx="0" cy="523095"/>
              </a:xfrm>
              <a:prstGeom prst="straightConnector1">
                <a:avLst/>
              </a:prstGeom>
              <a:noFill/>
              <a:ln w="31750" cap="sq" cmpd="sng" algn="ctr">
                <a:solidFill>
                  <a:schemeClr val="accent1"/>
                </a:solidFill>
                <a:prstDash val="solid"/>
                <a:headEnd type="none" w="med" len="lg"/>
                <a:tailEnd type="triangle" w="lg" len="lg"/>
              </a:ln>
              <a:effectLst/>
            </p:spPr>
          </p:cxnSp>
        </p:grpSp>
        <p:cxnSp>
          <p:nvCxnSpPr>
            <p:cNvPr id="56" name="Straight Arrow Connector 55"/>
            <p:cNvCxnSpPr/>
            <p:nvPr/>
          </p:nvCxnSpPr>
          <p:spPr>
            <a:xfrm flipH="1" flipV="1">
              <a:off x="7924562" y="4701696"/>
              <a:ext cx="1519374" cy="6949"/>
            </a:xfrm>
            <a:prstGeom prst="straightConnector1">
              <a:avLst/>
            </a:prstGeom>
            <a:noFill/>
            <a:ln w="31750" cap="sq" cmpd="sng" algn="ctr">
              <a:solidFill>
                <a:schemeClr val="accent1"/>
              </a:solidFill>
              <a:prstDash val="solid"/>
              <a:headEnd type="triangle" w="lg" len="lg"/>
              <a:tailEnd type="triangle" w="lg" len="lg"/>
            </a:ln>
            <a:effectLst/>
          </p:spPr>
        </p:cxnSp>
      </p:grpSp>
      <p:sp>
        <p:nvSpPr>
          <p:cNvPr id="8" name="Text Placeholder 5"/>
          <p:cNvSpPr>
            <a:spLocks noGrp="1"/>
          </p:cNvSpPr>
          <p:nvPr>
            <p:ph type="body" sz="quarter" idx="10"/>
          </p:nvPr>
        </p:nvSpPr>
        <p:spPr>
          <a:xfrm>
            <a:off x="274638" y="1212851"/>
            <a:ext cx="6622308" cy="5574740"/>
          </a:xfrm>
        </p:spPr>
        <p:txBody>
          <a:bodyPr>
            <a:normAutofit/>
          </a:bodyPr>
          <a:lstStyle/>
          <a:p>
            <a:pPr marL="0" indent="0">
              <a:buNone/>
            </a:pPr>
            <a:r>
              <a:rPr lang="en-US" sz="2800" dirty="0"/>
              <a:t>You have multiple offices connected by a private managed WAN using MPLS</a:t>
            </a:r>
          </a:p>
          <a:p>
            <a:pPr marL="0" indent="0">
              <a:buNone/>
            </a:pPr>
            <a:endParaRPr lang="en-US" sz="2800" dirty="0" smtClean="0"/>
          </a:p>
          <a:p>
            <a:pPr marL="0" indent="0">
              <a:buNone/>
            </a:pPr>
            <a:r>
              <a:rPr lang="en-US" sz="2800" dirty="0" smtClean="0"/>
              <a:t>ExpressRoute </a:t>
            </a:r>
            <a:r>
              <a:rPr lang="en-US" sz="2800" dirty="0"/>
              <a:t>connects that WAN to Microsoft </a:t>
            </a:r>
            <a:r>
              <a:rPr lang="en-US" sz="2800" dirty="0" smtClean="0"/>
              <a:t>datacenters</a:t>
            </a:r>
          </a:p>
          <a:p>
            <a:pPr marL="0" indent="0">
              <a:buNone/>
            </a:pPr>
            <a:endParaRPr lang="en-US" sz="2800" dirty="0"/>
          </a:p>
          <a:p>
            <a:pPr marL="0" indent="0">
              <a:buNone/>
            </a:pPr>
            <a:r>
              <a:rPr lang="en-US" sz="2800" dirty="0"/>
              <a:t>This avoids a separate Internet connection for most Office 365 traffic</a:t>
            </a:r>
          </a:p>
        </p:txBody>
      </p:sp>
      <p:sp>
        <p:nvSpPr>
          <p:cNvPr id="2" name="Title 1"/>
          <p:cNvSpPr>
            <a:spLocks noGrp="1"/>
          </p:cNvSpPr>
          <p:nvPr>
            <p:ph type="title"/>
          </p:nvPr>
        </p:nvSpPr>
        <p:spPr/>
        <p:txBody>
          <a:bodyPr/>
          <a:lstStyle/>
          <a:p>
            <a:r>
              <a:rPr lang="en-US" dirty="0" smtClean="0"/>
              <a:t>WAN </a:t>
            </a:r>
            <a:r>
              <a:rPr lang="en-US" dirty="0"/>
              <a:t>with multiple </a:t>
            </a:r>
            <a:r>
              <a:rPr lang="en-US" dirty="0" smtClean="0"/>
              <a:t>sites scenario</a:t>
            </a:r>
            <a:endParaRPr lang="en-US" dirty="0"/>
          </a:p>
        </p:txBody>
      </p:sp>
      <p:grpSp>
        <p:nvGrpSpPr>
          <p:cNvPr id="4" name="Group 3"/>
          <p:cNvGrpSpPr/>
          <p:nvPr/>
        </p:nvGrpSpPr>
        <p:grpSpPr>
          <a:xfrm>
            <a:off x="6797024" y="1308095"/>
            <a:ext cx="5200901" cy="5479496"/>
            <a:chOff x="7145948" y="1988669"/>
            <a:chExt cx="3263289" cy="3438095"/>
          </a:xfrm>
        </p:grpSpPr>
        <p:sp>
          <p:nvSpPr>
            <p:cNvPr id="59" name="Oval 58"/>
            <p:cNvSpPr/>
            <p:nvPr/>
          </p:nvSpPr>
          <p:spPr bwMode="auto">
            <a:xfrm>
              <a:off x="8376787" y="3706755"/>
              <a:ext cx="772092" cy="772092"/>
            </a:xfrm>
            <a:prstGeom prst="ellipse">
              <a:avLst/>
            </a:prstGeom>
            <a:solidFill>
              <a:schemeClr val="accent1"/>
            </a:solid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defRPr/>
              </a:pPr>
              <a:r>
                <a:rPr lang="en-US" b="1" kern="0" spc="-50" dirty="0" smtClean="0">
                  <a:solidFill>
                    <a:srgbClr val="FFFFFF"/>
                  </a:solidFill>
                  <a:latin typeface="Segoe UI"/>
                </a:rPr>
                <a:t>WAN</a:t>
              </a:r>
            </a:p>
          </p:txBody>
        </p:sp>
        <p:sp>
          <p:nvSpPr>
            <p:cNvPr id="64" name="TextBox 63"/>
            <p:cNvSpPr txBox="1"/>
            <p:nvPr/>
          </p:nvSpPr>
          <p:spPr>
            <a:xfrm>
              <a:off x="7208644" y="4998052"/>
              <a:ext cx="882690" cy="428712"/>
            </a:xfrm>
            <a:prstGeom prst="rect">
              <a:avLst/>
            </a:prstGeom>
            <a:noFill/>
          </p:spPr>
          <p:txBody>
            <a:bodyPr wrap="square" lIns="0" tIns="146304" rIns="0" bIns="146304" rtlCol="0">
              <a:spAutoFit/>
            </a:bodyPr>
            <a:lstStyle/>
            <a:p>
              <a:pPr algn="ctr" defTabSz="932503">
                <a:lnSpc>
                  <a:spcPct val="90000"/>
                </a:lnSpc>
                <a:defRPr/>
              </a:pPr>
              <a:r>
                <a:rPr lang="en-US" sz="1400" kern="0" dirty="0" smtClean="0">
                  <a:latin typeface="Segoe UI" panose="020B0502040204020203" pitchFamily="34" charset="0"/>
                  <a:cs typeface="Segoe UI" panose="020B0502040204020203" pitchFamily="34" charset="0"/>
                </a:rPr>
                <a:t>Customer Datacenter</a:t>
              </a:r>
            </a:p>
          </p:txBody>
        </p:sp>
        <p:sp>
          <p:nvSpPr>
            <p:cNvPr id="65" name="TextBox 64"/>
            <p:cNvSpPr txBox="1"/>
            <p:nvPr/>
          </p:nvSpPr>
          <p:spPr>
            <a:xfrm>
              <a:off x="7145948" y="3518012"/>
              <a:ext cx="953138" cy="307051"/>
            </a:xfrm>
            <a:prstGeom prst="rect">
              <a:avLst/>
            </a:prstGeom>
            <a:noFill/>
          </p:spPr>
          <p:txBody>
            <a:bodyPr wrap="square" lIns="0" tIns="146304" rIns="0" bIns="146304" rtlCol="0">
              <a:spAutoFit/>
            </a:bodyPr>
            <a:lstStyle/>
            <a:p>
              <a:pPr algn="ctr" defTabSz="932503">
                <a:lnSpc>
                  <a:spcPct val="90000"/>
                </a:lnSpc>
                <a:defRPr/>
              </a:pPr>
              <a:r>
                <a:rPr lang="en-US" sz="1400" kern="0" dirty="0" smtClean="0">
                  <a:latin typeface="Segoe UI" panose="020B0502040204020203" pitchFamily="34" charset="0"/>
                  <a:cs typeface="Segoe UI" panose="020B0502040204020203" pitchFamily="34" charset="0"/>
                </a:rPr>
                <a:t>Customer Site 1</a:t>
              </a:r>
            </a:p>
          </p:txBody>
        </p:sp>
        <p:sp>
          <p:nvSpPr>
            <p:cNvPr id="66" name="TextBox 65"/>
            <p:cNvSpPr txBox="1"/>
            <p:nvPr/>
          </p:nvSpPr>
          <p:spPr>
            <a:xfrm>
              <a:off x="8033486" y="2980966"/>
              <a:ext cx="964973" cy="307051"/>
            </a:xfrm>
            <a:prstGeom prst="rect">
              <a:avLst/>
            </a:prstGeom>
            <a:noFill/>
          </p:spPr>
          <p:txBody>
            <a:bodyPr wrap="square" lIns="0" tIns="146304" rIns="0" bIns="146304" rtlCol="0">
              <a:spAutoFit/>
            </a:bodyPr>
            <a:lstStyle/>
            <a:p>
              <a:pPr algn="ctr" defTabSz="932503">
                <a:lnSpc>
                  <a:spcPct val="90000"/>
                </a:lnSpc>
                <a:defRPr/>
              </a:pPr>
              <a:r>
                <a:rPr lang="en-US" sz="1400" kern="0" dirty="0" smtClean="0">
                  <a:latin typeface="Segoe UI" panose="020B0502040204020203" pitchFamily="34" charset="0"/>
                  <a:cs typeface="Segoe UI" panose="020B0502040204020203" pitchFamily="34" charset="0"/>
                </a:rPr>
                <a:t>Customer Site 2</a:t>
              </a:r>
            </a:p>
          </p:txBody>
        </p:sp>
        <p:sp>
          <p:nvSpPr>
            <p:cNvPr id="67" name="Oval 66"/>
            <p:cNvSpPr/>
            <p:nvPr/>
          </p:nvSpPr>
          <p:spPr bwMode="auto">
            <a:xfrm>
              <a:off x="9513218" y="4135286"/>
              <a:ext cx="768227" cy="768227"/>
            </a:xfrm>
            <a:prstGeom prst="ellipse">
              <a:avLst/>
            </a:prstGeom>
            <a:solidFill>
              <a:schemeClr val="accent1"/>
            </a:solidFill>
            <a:ln w="571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800" b="1" kern="0" spc="-50" dirty="0" smtClean="0">
                <a:gradFill>
                  <a:gsLst>
                    <a:gs pos="36283">
                      <a:srgbClr val="505050"/>
                    </a:gs>
                    <a:gs pos="28000">
                      <a:srgbClr val="505050"/>
                    </a:gs>
                  </a:gsLst>
                  <a:lin ang="5400000" scaled="0"/>
                </a:gradFill>
                <a:latin typeface="Segoe UI"/>
              </a:endParaRPr>
            </a:p>
          </p:txBody>
        </p:sp>
        <p:sp>
          <p:nvSpPr>
            <p:cNvPr id="68" name="Freeform 61"/>
            <p:cNvSpPr>
              <a:spLocks noChangeAspect="1" noEditPoints="1"/>
            </p:cNvSpPr>
            <p:nvPr/>
          </p:nvSpPr>
          <p:spPr bwMode="auto">
            <a:xfrm>
              <a:off x="9741164" y="4235670"/>
              <a:ext cx="312334" cy="234580"/>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lgn="ctr" defTabSz="932503">
                <a:defRPr/>
              </a:pPr>
              <a:endParaRPr lang="en-US" sz="2000" kern="0" smtClean="0">
                <a:solidFill>
                  <a:srgbClr val="505050"/>
                </a:solidFill>
              </a:endParaRPr>
            </a:p>
          </p:txBody>
        </p:sp>
        <p:sp>
          <p:nvSpPr>
            <p:cNvPr id="69" name="TextBox 68"/>
            <p:cNvSpPr txBox="1"/>
            <p:nvPr/>
          </p:nvSpPr>
          <p:spPr>
            <a:xfrm>
              <a:off x="9608054" y="4426317"/>
              <a:ext cx="587789" cy="428712"/>
            </a:xfrm>
            <a:prstGeom prst="rect">
              <a:avLst/>
            </a:prstGeom>
            <a:noFill/>
          </p:spPr>
          <p:txBody>
            <a:bodyPr wrap="none" lIns="182880" tIns="146304" rIns="182880" bIns="146304" rtlCol="0">
              <a:spAutoFit/>
            </a:bodyPr>
            <a:lstStyle/>
            <a:p>
              <a:pPr algn="ctr" defTabSz="932503">
                <a:lnSpc>
                  <a:spcPct val="90000"/>
                </a:lnSpc>
                <a:defRPr/>
              </a:pPr>
              <a:r>
                <a:rPr lang="en-US" sz="1400" kern="0" spc="-50" dirty="0" smtClean="0">
                  <a:solidFill>
                    <a:srgbClr val="FFFFFF"/>
                  </a:solidFill>
                  <a:latin typeface="Segoe UI" panose="020B0502040204020203" pitchFamily="34" charset="0"/>
                  <a:cs typeface="Segoe UI" panose="020B0502040204020203" pitchFamily="34" charset="0"/>
                </a:rPr>
                <a:t>Public </a:t>
              </a:r>
              <a:br>
                <a:rPr lang="en-US" sz="1400" kern="0" spc="-50" dirty="0" smtClean="0">
                  <a:solidFill>
                    <a:srgbClr val="FFFFFF"/>
                  </a:solidFill>
                  <a:latin typeface="Segoe UI" panose="020B0502040204020203" pitchFamily="34" charset="0"/>
                  <a:cs typeface="Segoe UI" panose="020B0502040204020203" pitchFamily="34" charset="0"/>
                </a:rPr>
              </a:br>
              <a:r>
                <a:rPr lang="en-US" sz="1400" kern="0" spc="-50" dirty="0" smtClean="0">
                  <a:solidFill>
                    <a:srgbClr val="FFFFFF"/>
                  </a:solidFill>
                  <a:latin typeface="Segoe UI" panose="020B0502040204020203" pitchFamily="34" charset="0"/>
                  <a:cs typeface="Segoe UI" panose="020B0502040204020203" pitchFamily="34" charset="0"/>
                </a:rPr>
                <a:t>internet</a:t>
              </a:r>
            </a:p>
          </p:txBody>
        </p:sp>
        <p:sp>
          <p:nvSpPr>
            <p:cNvPr id="52" name="Freeform 51"/>
            <p:cNvSpPr>
              <a:spLocks noChangeAspect="1"/>
            </p:cNvSpPr>
            <p:nvPr/>
          </p:nvSpPr>
          <p:spPr bwMode="black">
            <a:xfrm>
              <a:off x="9311053" y="2909464"/>
              <a:ext cx="1098184" cy="649465"/>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accent1"/>
            </a:solidFill>
            <a:ln>
              <a:noFill/>
            </a:ln>
          </p:spPr>
          <p:txBody>
            <a:bodyPr vert="horz" wrap="square" lIns="182880" tIns="32004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51060">
                <a:lnSpc>
                  <a:spcPct val="90000"/>
                </a:lnSpc>
                <a:defRPr/>
              </a:pPr>
              <a:r>
                <a:rPr lang="en-US" sz="1600" kern="0" spc="-51" dirty="0">
                  <a:solidFill>
                    <a:srgbClr val="FFFFFF"/>
                  </a:solidFill>
                  <a:latin typeface="Segoe UI" panose="020B0502040204020203" pitchFamily="34" charset="0"/>
                  <a:cs typeface="Segoe UI" panose="020B0502040204020203" pitchFamily="34" charset="0"/>
                </a:rPr>
                <a:t>Office 365 </a:t>
              </a:r>
            </a:p>
          </p:txBody>
        </p:sp>
        <p:pic>
          <p:nvPicPr>
            <p:cNvPr id="93" name="Picture 92"/>
            <p:cNvPicPr>
              <a:picLocks noChangeAspect="1"/>
            </p:cNvPicPr>
            <p:nvPr/>
          </p:nvPicPr>
          <p:blipFill>
            <a:blip r:embed="rId3"/>
            <a:stretch>
              <a:fillRect/>
            </a:stretch>
          </p:blipFill>
          <p:spPr>
            <a:xfrm>
              <a:off x="8115917" y="1988669"/>
              <a:ext cx="800111" cy="1043388"/>
            </a:xfrm>
            <a:prstGeom prst="rect">
              <a:avLst/>
            </a:prstGeom>
          </p:spPr>
        </p:pic>
        <p:pic>
          <p:nvPicPr>
            <p:cNvPr id="94" name="Picture 93"/>
            <p:cNvPicPr>
              <a:picLocks noChangeAspect="1"/>
            </p:cNvPicPr>
            <p:nvPr/>
          </p:nvPicPr>
          <p:blipFill>
            <a:blip r:embed="rId4"/>
            <a:stretch>
              <a:fillRect/>
            </a:stretch>
          </p:blipFill>
          <p:spPr>
            <a:xfrm>
              <a:off x="7476846" y="4147485"/>
              <a:ext cx="346285" cy="878382"/>
            </a:xfrm>
            <a:prstGeom prst="rect">
              <a:avLst/>
            </a:prstGeom>
          </p:spPr>
        </p:pic>
        <p:pic>
          <p:nvPicPr>
            <p:cNvPr id="95" name="Picture 94"/>
            <p:cNvPicPr>
              <a:picLocks noChangeAspect="1"/>
            </p:cNvPicPr>
            <p:nvPr/>
          </p:nvPicPr>
          <p:blipFill>
            <a:blip r:embed="rId5"/>
            <a:stretch>
              <a:fillRect/>
            </a:stretch>
          </p:blipFill>
          <p:spPr>
            <a:xfrm>
              <a:off x="7301367" y="2407640"/>
              <a:ext cx="660752" cy="1162588"/>
            </a:xfrm>
            <a:prstGeom prst="rect">
              <a:avLst/>
            </a:prstGeom>
          </p:spPr>
        </p:pic>
      </p:grpSp>
    </p:spTree>
    <p:extLst>
      <p:ext uri="{BB962C8B-B14F-4D97-AF65-F5344CB8AC3E}">
        <p14:creationId xmlns:p14="http://schemas.microsoft.com/office/powerpoint/2010/main" val="19517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p:cNvSpPr>
            <a:spLocks noGrp="1"/>
          </p:cNvSpPr>
          <p:nvPr>
            <p:ph type="body" sz="quarter" idx="10"/>
          </p:nvPr>
        </p:nvSpPr>
        <p:spPr>
          <a:xfrm>
            <a:off x="274639" y="2181210"/>
            <a:ext cx="11887200" cy="1163652"/>
          </a:xfrm>
        </p:spPr>
        <p:txBody>
          <a:bodyPr/>
          <a:lstStyle/>
          <a:p>
            <a:pPr marL="0" indent="0">
              <a:lnSpc>
                <a:spcPts val="4000"/>
              </a:lnSpc>
              <a:spcBef>
                <a:spcPts val="1600"/>
              </a:spcBef>
              <a:spcAft>
                <a:spcPts val="1600"/>
              </a:spcAft>
              <a:buNone/>
            </a:pPr>
            <a:r>
              <a:rPr lang="en-US" sz="2800" dirty="0"/>
              <a:t>Office 365 customers with network presence in existing ExpressRoute enabled co-location facilities</a:t>
            </a:r>
          </a:p>
        </p:txBody>
      </p:sp>
      <p:sp>
        <p:nvSpPr>
          <p:cNvPr id="2" name="Title 1"/>
          <p:cNvSpPr>
            <a:spLocks noGrp="1"/>
          </p:cNvSpPr>
          <p:nvPr>
            <p:ph type="title"/>
          </p:nvPr>
        </p:nvSpPr>
        <p:spPr/>
        <p:txBody>
          <a:bodyPr/>
          <a:lstStyle/>
          <a:p>
            <a:r>
              <a:rPr lang="en-US" dirty="0" smtClean="0"/>
              <a:t>Direct </a:t>
            </a:r>
            <a:r>
              <a:rPr lang="en-US" dirty="0"/>
              <a:t>high bandwidth connection private </a:t>
            </a:r>
            <a:r>
              <a:rPr lang="en-US" dirty="0" smtClean="0"/>
              <a:t>connection scenario</a:t>
            </a:r>
            <a:endParaRPr lang="en-US" dirty="0"/>
          </a:p>
        </p:txBody>
      </p:sp>
      <p:sp>
        <p:nvSpPr>
          <p:cNvPr id="20" name="TextBox 19"/>
          <p:cNvSpPr txBox="1"/>
          <p:nvPr/>
        </p:nvSpPr>
        <p:spPr>
          <a:xfrm>
            <a:off x="665709" y="5682753"/>
            <a:ext cx="1198000" cy="522948"/>
          </a:xfrm>
          <a:prstGeom prst="rect">
            <a:avLst/>
          </a:prstGeom>
          <a:noFill/>
        </p:spPr>
        <p:txBody>
          <a:bodyPr wrap="none" lIns="186521" tIns="149217" rIns="186521" bIns="149217" rtlCol="0">
            <a:spAutoFit/>
          </a:bodyPr>
          <a:lstStyle/>
          <a:p>
            <a:pPr defTabSz="951060">
              <a:lnSpc>
                <a:spcPct val="90000"/>
              </a:lnSpc>
              <a:defRPr/>
            </a:pPr>
            <a:r>
              <a:rPr lang="en-US" sz="1600" kern="0" spc="-51" dirty="0" smtClean="0">
                <a:latin typeface="Segoe UI" panose="020B0502040204020203" pitchFamily="34" charset="0"/>
                <a:cs typeface="Segoe UI" panose="020B0502040204020203" pitchFamily="34" charset="0"/>
              </a:rPr>
              <a:t>Customer</a:t>
            </a:r>
            <a:endParaRPr lang="en-US" sz="1600" kern="0" spc="-51" dirty="0">
              <a:latin typeface="Segoe UI" panose="020B0502040204020203" pitchFamily="34" charset="0"/>
              <a:cs typeface="Segoe UI" panose="020B0502040204020203" pitchFamily="34" charset="0"/>
            </a:endParaRPr>
          </a:p>
        </p:txBody>
      </p:sp>
      <p:grpSp>
        <p:nvGrpSpPr>
          <p:cNvPr id="21" name="Group 20"/>
          <p:cNvGrpSpPr/>
          <p:nvPr/>
        </p:nvGrpSpPr>
        <p:grpSpPr>
          <a:xfrm>
            <a:off x="9342437" y="4299122"/>
            <a:ext cx="2598186" cy="1536564"/>
            <a:chOff x="8885237" y="815845"/>
            <a:chExt cx="3360186" cy="1987210"/>
          </a:xfrm>
        </p:grpSpPr>
        <p:sp>
          <p:nvSpPr>
            <p:cNvPr id="22" name="Freeform 21"/>
            <p:cNvSpPr>
              <a:spLocks noChangeAspect="1"/>
            </p:cNvSpPr>
            <p:nvPr/>
          </p:nvSpPr>
          <p:spPr bwMode="black">
            <a:xfrm>
              <a:off x="8885237" y="815845"/>
              <a:ext cx="3360186" cy="1987210"/>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accent1"/>
            </a:solidFill>
            <a:ln w="50800">
              <a:noFill/>
            </a:ln>
          </p:spPr>
          <p:txBody>
            <a:bodyPr vert="horz" wrap="square" lIns="91440" tIns="182880" rIns="91440" bIns="4572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spcBef>
                  <a:spcPts val="600"/>
                </a:spcBef>
              </a:pPr>
              <a:endParaRPr lang="en-US" sz="2800" dirty="0">
                <a:solidFill>
                  <a:srgbClr val="7030A0"/>
                </a:solidFill>
                <a:cs typeface="Segoe UI Light" panose="020B0502040204020203"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740" y="1737959"/>
              <a:ext cx="2251181" cy="828082"/>
            </a:xfrm>
            <a:prstGeom prst="rect">
              <a:avLst/>
            </a:prstGeom>
          </p:spPr>
        </p:pic>
      </p:grpSp>
      <p:pic>
        <p:nvPicPr>
          <p:cNvPr id="30" name="Picture 29"/>
          <p:cNvPicPr>
            <a:picLocks noChangeAspect="1"/>
          </p:cNvPicPr>
          <p:nvPr/>
        </p:nvPicPr>
        <p:blipFill>
          <a:blip r:embed="rId4"/>
          <a:stretch>
            <a:fillRect/>
          </a:stretch>
        </p:blipFill>
        <p:spPr>
          <a:xfrm>
            <a:off x="731837" y="4372511"/>
            <a:ext cx="1065743" cy="1389787"/>
          </a:xfrm>
          <a:prstGeom prst="rect">
            <a:avLst/>
          </a:prstGeom>
        </p:spPr>
      </p:pic>
      <p:pic>
        <p:nvPicPr>
          <p:cNvPr id="13" name="Picture 12"/>
          <p:cNvPicPr>
            <a:picLocks noChangeAspect="1"/>
          </p:cNvPicPr>
          <p:nvPr/>
        </p:nvPicPr>
        <p:blipFill>
          <a:blip r:embed="rId5">
            <a:duotone>
              <a:schemeClr val="accent1">
                <a:shade val="45000"/>
                <a:satMod val="135000"/>
              </a:schemeClr>
              <a:prstClr val="white"/>
            </a:duotone>
          </a:blip>
          <a:stretch>
            <a:fillRect/>
          </a:stretch>
        </p:blipFill>
        <p:spPr>
          <a:xfrm>
            <a:off x="5363467" y="5014770"/>
            <a:ext cx="622596" cy="536274"/>
          </a:xfrm>
          <a:prstGeom prst="rect">
            <a:avLst/>
          </a:prstGeom>
        </p:spPr>
      </p:pic>
      <p:sp>
        <p:nvSpPr>
          <p:cNvPr id="16" name="TextBox 15"/>
          <p:cNvSpPr txBox="1"/>
          <p:nvPr/>
        </p:nvSpPr>
        <p:spPr>
          <a:xfrm>
            <a:off x="6858188" y="5599863"/>
            <a:ext cx="1643720" cy="338554"/>
          </a:xfrm>
          <a:prstGeom prst="rect">
            <a:avLst/>
          </a:prstGeom>
          <a:noFill/>
        </p:spPr>
        <p:txBody>
          <a:bodyPr wrap="none" rtlCol="0">
            <a:spAutoFit/>
          </a:bodyPr>
          <a:lstStyle/>
          <a:p>
            <a:r>
              <a:rPr lang="en-US" sz="1600" dirty="0" smtClean="0">
                <a:solidFill>
                  <a:srgbClr val="00B050"/>
                </a:solidFill>
                <a:latin typeface="Segoe UI Semibold" panose="020B0702040204020203" pitchFamily="34" charset="0"/>
                <a:cs typeface="Segoe UI Semibold" panose="020B0702040204020203" pitchFamily="34" charset="0"/>
              </a:rPr>
              <a:t>EXPRESSROUTE</a:t>
            </a:r>
            <a:endParaRPr lang="en-US" sz="1600" dirty="0">
              <a:solidFill>
                <a:srgbClr val="00B050"/>
              </a:solidFill>
              <a:latin typeface="Segoe UI Semibold" panose="020B0702040204020203" pitchFamily="34" charset="0"/>
              <a:cs typeface="Segoe UI Semibold" panose="020B0702040204020203" pitchFamily="34" charset="0"/>
            </a:endParaRPr>
          </a:p>
        </p:txBody>
      </p:sp>
      <p:cxnSp>
        <p:nvCxnSpPr>
          <p:cNvPr id="18" name="Straight Connector 17"/>
          <p:cNvCxnSpPr/>
          <p:nvPr/>
        </p:nvCxnSpPr>
        <p:spPr>
          <a:xfrm flipH="1">
            <a:off x="1797583" y="5249862"/>
            <a:ext cx="3517706" cy="0"/>
          </a:xfrm>
          <a:prstGeom prst="line">
            <a:avLst/>
          </a:prstGeom>
          <a:ln w="41275">
            <a:solidFill>
              <a:schemeClr val="accent6"/>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797583" y="4971987"/>
            <a:ext cx="3517706"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7581" y="5551044"/>
            <a:ext cx="3517708" cy="4704"/>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065837" y="5249862"/>
            <a:ext cx="3228423" cy="18248"/>
          </a:xfrm>
          <a:prstGeom prst="line">
            <a:avLst/>
          </a:prstGeom>
          <a:ln w="412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065838" y="4966929"/>
            <a:ext cx="3228421" cy="505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065837" y="5551044"/>
            <a:ext cx="3228423" cy="235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5153954" y="4487862"/>
            <a:ext cx="1064284" cy="1905000"/>
          </a:xfrm>
          <a:prstGeom prst="rect">
            <a:avLst/>
          </a:pr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9" name="TextBox 18"/>
          <p:cNvSpPr txBox="1"/>
          <p:nvPr/>
        </p:nvSpPr>
        <p:spPr>
          <a:xfrm>
            <a:off x="5212971" y="5498895"/>
            <a:ext cx="1002562" cy="966146"/>
          </a:xfrm>
          <a:prstGeom prst="rect">
            <a:avLst/>
          </a:prstGeom>
          <a:noFill/>
        </p:spPr>
        <p:txBody>
          <a:bodyPr wrap="none" lIns="186521" tIns="149217" rIns="186521" bIns="149217" rtlCol="0">
            <a:spAutoFit/>
          </a:bodyPr>
          <a:lstStyle/>
          <a:p>
            <a:pPr defTabSz="951060">
              <a:lnSpc>
                <a:spcPct val="90000"/>
              </a:lnSpc>
              <a:defRPr/>
            </a:pPr>
            <a:r>
              <a:rPr lang="en-US" sz="1600" kern="0" spc="-51" dirty="0" smtClean="0">
                <a:latin typeface="Segoe UI" panose="020B0502040204020203" pitchFamily="34" charset="0"/>
                <a:cs typeface="Segoe UI" panose="020B0502040204020203" pitchFamily="34" charset="0"/>
              </a:rPr>
              <a:t>Carrier</a:t>
            </a:r>
          </a:p>
          <a:p>
            <a:pPr defTabSz="951060">
              <a:lnSpc>
                <a:spcPct val="90000"/>
              </a:lnSpc>
              <a:defRPr/>
            </a:pPr>
            <a:r>
              <a:rPr lang="en-US" sz="1600" kern="0" spc="-51" dirty="0" smtClean="0">
                <a:latin typeface="Segoe UI" panose="020B0502040204020203" pitchFamily="34" charset="0"/>
                <a:cs typeface="Segoe UI" panose="020B0502040204020203" pitchFamily="34" charset="0"/>
              </a:rPr>
              <a:t>Neutral</a:t>
            </a:r>
          </a:p>
          <a:p>
            <a:pPr defTabSz="951060">
              <a:lnSpc>
                <a:spcPct val="90000"/>
              </a:lnSpc>
              <a:defRPr/>
            </a:pPr>
            <a:r>
              <a:rPr lang="en-US" sz="1600" kern="0" spc="-51" dirty="0" smtClean="0">
                <a:latin typeface="Segoe UI" panose="020B0502040204020203" pitchFamily="34" charset="0"/>
                <a:cs typeface="Segoe UI" panose="020B0502040204020203" pitchFamily="34" charset="0"/>
              </a:rPr>
              <a:t>Facility</a:t>
            </a:r>
            <a:endParaRPr lang="en-US" sz="1600" kern="0" spc="-5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8433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grpSp>
        <p:nvGrpSpPr>
          <p:cNvPr id="78" name="Group 77"/>
          <p:cNvGrpSpPr/>
          <p:nvPr/>
        </p:nvGrpSpPr>
        <p:grpSpPr>
          <a:xfrm>
            <a:off x="350837" y="1408187"/>
            <a:ext cx="9433082" cy="4495336"/>
            <a:chOff x="442755" y="1327988"/>
            <a:chExt cx="10195081" cy="4858467"/>
          </a:xfrm>
        </p:grpSpPr>
        <p:sp>
          <p:nvSpPr>
            <p:cNvPr id="79" name="Rectangle 78"/>
            <p:cNvSpPr/>
            <p:nvPr/>
          </p:nvSpPr>
          <p:spPr>
            <a:xfrm>
              <a:off x="1157668" y="1327988"/>
              <a:ext cx="7956169" cy="640080"/>
            </a:xfrm>
            <a:prstGeom prst="rect">
              <a:avLst/>
            </a:prstGeom>
            <a:solidFill>
              <a:schemeClr val="tx2"/>
            </a:solidFill>
            <a:ln w="12700">
              <a:noFill/>
            </a:ln>
          </p:spPr>
          <p:txBody>
            <a:bodyPr wrap="square" lIns="91440" tIns="91440" rIns="91440" bIns="91440" anchor="ctr">
              <a:noAutofit/>
            </a:bodyPr>
            <a:lstStyle/>
            <a:p>
              <a:pPr marL="0" marR="0" lvl="1" indent="0" defTabSz="914400" eaLnBrk="1" fontAlgn="base" latinLnBrk="0" hangingPunct="1">
                <a:lnSpc>
                  <a:spcPct val="100000"/>
                </a:lnSpc>
                <a:spcBef>
                  <a:spcPts val="0"/>
                </a:spcBef>
                <a:spcAft>
                  <a:spcPts val="0"/>
                </a:spcAft>
                <a:buClrTx/>
                <a:buSzPct val="90000"/>
                <a:buFontTx/>
                <a:buNone/>
                <a:tabLst/>
                <a:defRPr/>
              </a:pPr>
              <a:endParaRPr kumimoji="0" lang="en-US" sz="3600" b="0" i="0" u="none" strike="noStrike" kern="0" cap="none" spc="0" normalizeH="0" baseline="0" noProof="0" dirty="0" smtClean="0">
                <a:ln w="3175">
                  <a:noFill/>
                </a:ln>
                <a:solidFill>
                  <a:srgbClr val="505050"/>
                </a:solidFill>
                <a:effectLst/>
                <a:uLnTx/>
                <a:uFillTx/>
                <a:latin typeface="Segoe UI Light"/>
                <a:cs typeface="Segoe UI" pitchFamily="34" charset="0"/>
              </a:endParaRPr>
            </a:p>
          </p:txBody>
        </p:sp>
        <p:sp>
          <p:nvSpPr>
            <p:cNvPr id="80" name="Rectangle 79"/>
            <p:cNvSpPr/>
            <p:nvPr/>
          </p:nvSpPr>
          <p:spPr>
            <a:xfrm>
              <a:off x="1249107" y="1327988"/>
              <a:ext cx="9388729" cy="640080"/>
            </a:xfrm>
            <a:prstGeom prst="rect">
              <a:avLst/>
            </a:prstGeom>
            <a:solidFill>
              <a:srgbClr val="FFFFFF">
                <a:lumMod val="95000"/>
              </a:srgbClr>
            </a:solidFill>
          </p:spPr>
          <p:txBody>
            <a:bodyPr wrap="square" lIns="137160" tIns="91440" rIns="137160" bIns="91440" anchor="ctr">
              <a:noAutofit/>
            </a:bodyPr>
            <a:lstStyle/>
            <a:p>
              <a:pPr lvl="0" defTabSz="914400"/>
              <a:r>
                <a:rPr lang="en-US" sz="2400" kern="0" dirty="0">
                  <a:solidFill>
                    <a:srgbClr val="505050"/>
                  </a:solidFill>
                  <a:latin typeface="Segoe UI Light"/>
                </a:rPr>
                <a:t>Microsoft datacenters and network</a:t>
              </a:r>
              <a:endParaRPr kumimoji="0" lang="en-US" sz="2400" b="0" i="0" u="none" strike="noStrike" kern="0" cap="none" spc="0" normalizeH="0" baseline="0" noProof="0" dirty="0" smtClean="0">
                <a:ln>
                  <a:noFill/>
                </a:ln>
                <a:solidFill>
                  <a:srgbClr val="505050"/>
                </a:solidFill>
                <a:effectLst/>
                <a:uLnTx/>
                <a:uFillTx/>
                <a:latin typeface="Segoe UI Light"/>
              </a:endParaRPr>
            </a:p>
          </p:txBody>
        </p:sp>
        <p:sp>
          <p:nvSpPr>
            <p:cNvPr id="81" name="Rectangle 80"/>
            <p:cNvSpPr/>
            <p:nvPr/>
          </p:nvSpPr>
          <p:spPr>
            <a:xfrm>
              <a:off x="1157668" y="2049658"/>
              <a:ext cx="7956169" cy="640080"/>
            </a:xfrm>
            <a:prstGeom prst="rect">
              <a:avLst/>
            </a:prstGeom>
            <a:solidFill>
              <a:schemeClr val="tx2"/>
            </a:solidFill>
            <a:ln w="12700">
              <a:noFill/>
            </a:ln>
          </p:spPr>
          <p:txBody>
            <a:bodyPr wrap="square" lIns="91440" tIns="91440" rIns="91440" bIns="91440" anchor="ctr">
              <a:noAutofit/>
            </a:bodyPr>
            <a:lstStyle/>
            <a:p>
              <a:pPr marL="0" marR="0" lvl="1" indent="0" defTabSz="914400" eaLnBrk="1" fontAlgn="base" latinLnBrk="0" hangingPunct="1">
                <a:lnSpc>
                  <a:spcPct val="100000"/>
                </a:lnSpc>
                <a:spcBef>
                  <a:spcPts val="0"/>
                </a:spcBef>
                <a:spcAft>
                  <a:spcPts val="0"/>
                </a:spcAft>
                <a:buClrTx/>
                <a:buSzPct val="90000"/>
                <a:buFontTx/>
                <a:buNone/>
                <a:tabLst/>
                <a:defRPr/>
              </a:pPr>
              <a:endParaRPr kumimoji="0" lang="en-US" sz="3600" b="0" i="0" u="none" strike="noStrike" kern="0" cap="none" spc="0" normalizeH="0" baseline="0" noProof="0" dirty="0" smtClean="0">
                <a:ln w="3175">
                  <a:noFill/>
                </a:ln>
                <a:solidFill>
                  <a:srgbClr val="505050"/>
                </a:solidFill>
                <a:effectLst/>
                <a:uLnTx/>
                <a:uFillTx/>
                <a:latin typeface="Segoe UI Light"/>
                <a:cs typeface="Segoe UI" pitchFamily="34" charset="0"/>
              </a:endParaRPr>
            </a:p>
          </p:txBody>
        </p:sp>
        <p:sp>
          <p:nvSpPr>
            <p:cNvPr id="82" name="Rectangle 81"/>
            <p:cNvSpPr/>
            <p:nvPr/>
          </p:nvSpPr>
          <p:spPr>
            <a:xfrm>
              <a:off x="1249107" y="2049658"/>
              <a:ext cx="9388729" cy="640080"/>
            </a:xfrm>
            <a:prstGeom prst="rect">
              <a:avLst/>
            </a:prstGeom>
            <a:solidFill>
              <a:srgbClr val="FFFFFF">
                <a:lumMod val="95000"/>
              </a:srgbClr>
            </a:solidFill>
          </p:spPr>
          <p:txBody>
            <a:bodyPr wrap="square" lIns="137160" tIns="91440" rIns="137160" bIns="91440" anchor="ctr">
              <a:noAutofit/>
            </a:bodyPr>
            <a:lstStyle/>
            <a:p>
              <a:pPr lvl="0" defTabSz="914400"/>
              <a:r>
                <a:rPr lang="en-US" sz="2400" kern="0" dirty="0">
                  <a:solidFill>
                    <a:srgbClr val="505050"/>
                  </a:solidFill>
                  <a:latin typeface="Segoe UI Light"/>
                </a:rPr>
                <a:t>Connecting your network to Office 365</a:t>
              </a:r>
              <a:endParaRPr kumimoji="0" lang="en-US" sz="2400" b="0" i="0" u="none" strike="noStrike" kern="0" cap="none" spc="0" normalizeH="0" baseline="0" noProof="0" dirty="0" smtClean="0">
                <a:ln>
                  <a:noFill/>
                </a:ln>
                <a:solidFill>
                  <a:srgbClr val="505050"/>
                </a:solidFill>
                <a:effectLst/>
                <a:uLnTx/>
                <a:uFillTx/>
                <a:latin typeface="Segoe UI Light"/>
              </a:endParaRPr>
            </a:p>
          </p:txBody>
        </p:sp>
        <p:sp>
          <p:nvSpPr>
            <p:cNvPr id="83" name="Rectangle 82"/>
            <p:cNvSpPr/>
            <p:nvPr/>
          </p:nvSpPr>
          <p:spPr>
            <a:xfrm>
              <a:off x="1157668" y="2765702"/>
              <a:ext cx="7956169" cy="640080"/>
            </a:xfrm>
            <a:prstGeom prst="rect">
              <a:avLst/>
            </a:prstGeom>
            <a:solidFill>
              <a:schemeClr val="tx2"/>
            </a:solidFill>
            <a:ln w="12700">
              <a:noFill/>
            </a:ln>
          </p:spPr>
          <p:txBody>
            <a:bodyPr wrap="square" lIns="91440" tIns="91440" rIns="91440" bIns="91440" anchor="ctr">
              <a:noAutofit/>
            </a:bodyPr>
            <a:lstStyle/>
            <a:p>
              <a:pPr marL="0" marR="0" lvl="1" indent="0" defTabSz="914400" eaLnBrk="1" fontAlgn="base" latinLnBrk="0" hangingPunct="1">
                <a:lnSpc>
                  <a:spcPct val="100000"/>
                </a:lnSpc>
                <a:spcBef>
                  <a:spcPts val="0"/>
                </a:spcBef>
                <a:spcAft>
                  <a:spcPts val="0"/>
                </a:spcAft>
                <a:buClrTx/>
                <a:buSzPct val="90000"/>
                <a:buFontTx/>
                <a:buNone/>
                <a:tabLst/>
                <a:defRPr/>
              </a:pPr>
              <a:endParaRPr kumimoji="0" lang="en-US" sz="3600" b="0" i="0" u="none" strike="noStrike" kern="0" cap="none" spc="0" normalizeH="0" baseline="0" noProof="0" dirty="0" smtClean="0">
                <a:ln w="3175">
                  <a:noFill/>
                </a:ln>
                <a:solidFill>
                  <a:srgbClr val="505050"/>
                </a:solidFill>
                <a:effectLst/>
                <a:uLnTx/>
                <a:uFillTx/>
                <a:latin typeface="Segoe UI Light"/>
                <a:cs typeface="Segoe UI" pitchFamily="34" charset="0"/>
              </a:endParaRPr>
            </a:p>
          </p:txBody>
        </p:sp>
        <p:sp>
          <p:nvSpPr>
            <p:cNvPr id="84" name="Rectangle 83"/>
            <p:cNvSpPr/>
            <p:nvPr/>
          </p:nvSpPr>
          <p:spPr>
            <a:xfrm>
              <a:off x="1249107" y="2765702"/>
              <a:ext cx="9388729" cy="640080"/>
            </a:xfrm>
            <a:prstGeom prst="rect">
              <a:avLst/>
            </a:prstGeom>
            <a:solidFill>
              <a:srgbClr val="FFFFFF">
                <a:lumMod val="95000"/>
              </a:srgbClr>
            </a:solidFill>
          </p:spPr>
          <p:txBody>
            <a:bodyPr wrap="square" lIns="137160" tIns="91440" rIns="137160" bIns="91440" anchor="ctr">
              <a:noAutofit/>
            </a:bodyPr>
            <a:lstStyle/>
            <a:p>
              <a:pPr lvl="0" defTabSz="914400"/>
              <a:r>
                <a:rPr lang="en-US" sz="2400" kern="0" dirty="0">
                  <a:solidFill>
                    <a:srgbClr val="505050"/>
                  </a:solidFill>
                  <a:latin typeface="Segoe UI Light"/>
                </a:rPr>
                <a:t>ExpressRoute for Office 365</a:t>
              </a:r>
              <a:endParaRPr kumimoji="0" lang="en-US" sz="2400" b="0" i="0" u="none" strike="noStrike" kern="0" cap="none" spc="0" normalizeH="0" baseline="0" noProof="0" dirty="0" smtClean="0">
                <a:ln>
                  <a:noFill/>
                </a:ln>
                <a:solidFill>
                  <a:srgbClr val="505050"/>
                </a:solidFill>
                <a:effectLst/>
                <a:uLnTx/>
                <a:uFillTx/>
                <a:latin typeface="Segoe UI Light"/>
              </a:endParaRPr>
            </a:p>
          </p:txBody>
        </p:sp>
        <p:sp>
          <p:nvSpPr>
            <p:cNvPr id="85" name="Rectangle 84"/>
            <p:cNvSpPr/>
            <p:nvPr/>
          </p:nvSpPr>
          <p:spPr>
            <a:xfrm>
              <a:off x="1157668" y="3481746"/>
              <a:ext cx="7956169" cy="640080"/>
            </a:xfrm>
            <a:prstGeom prst="rect">
              <a:avLst/>
            </a:prstGeom>
            <a:solidFill>
              <a:schemeClr val="tx2"/>
            </a:solidFill>
            <a:ln w="12700">
              <a:noFill/>
            </a:ln>
          </p:spPr>
          <p:txBody>
            <a:bodyPr wrap="square" lIns="91440" tIns="91440" rIns="91440" bIns="91440" anchor="ctr">
              <a:noAutofit/>
            </a:bodyPr>
            <a:lstStyle/>
            <a:p>
              <a:pPr marL="0" marR="0" lvl="1" indent="0" defTabSz="914400" eaLnBrk="1" fontAlgn="base" latinLnBrk="0" hangingPunct="1">
                <a:lnSpc>
                  <a:spcPct val="100000"/>
                </a:lnSpc>
                <a:spcBef>
                  <a:spcPts val="0"/>
                </a:spcBef>
                <a:spcAft>
                  <a:spcPts val="0"/>
                </a:spcAft>
                <a:buClrTx/>
                <a:buSzPct val="90000"/>
                <a:buFontTx/>
                <a:buNone/>
                <a:tabLst/>
                <a:defRPr/>
              </a:pPr>
              <a:endParaRPr kumimoji="0" lang="en-US" sz="3600" b="0" i="0" u="none" strike="noStrike" kern="0" cap="none" spc="0" normalizeH="0" baseline="0" noProof="0" dirty="0" smtClean="0">
                <a:ln w="3175">
                  <a:noFill/>
                </a:ln>
                <a:solidFill>
                  <a:srgbClr val="505050"/>
                </a:solidFill>
                <a:effectLst/>
                <a:uLnTx/>
                <a:uFillTx/>
                <a:latin typeface="Segoe UI Light"/>
                <a:cs typeface="Segoe UI" pitchFamily="34" charset="0"/>
              </a:endParaRPr>
            </a:p>
          </p:txBody>
        </p:sp>
        <p:sp>
          <p:nvSpPr>
            <p:cNvPr id="86" name="Rectangle 85"/>
            <p:cNvSpPr/>
            <p:nvPr/>
          </p:nvSpPr>
          <p:spPr>
            <a:xfrm>
              <a:off x="1249107" y="3481746"/>
              <a:ext cx="9388729" cy="640080"/>
            </a:xfrm>
            <a:prstGeom prst="rect">
              <a:avLst/>
            </a:prstGeom>
            <a:solidFill>
              <a:srgbClr val="FFFFFF">
                <a:lumMod val="95000"/>
              </a:srgbClr>
            </a:solidFill>
          </p:spPr>
          <p:txBody>
            <a:bodyPr wrap="square" lIns="137160" tIns="91440" rIns="137160" bIns="91440" anchor="ctr">
              <a:noAutofit/>
            </a:bodyPr>
            <a:lstStyle/>
            <a:p>
              <a:pPr lvl="0" defTabSz="914400"/>
              <a:r>
                <a:rPr lang="en-US" sz="2400" kern="0" dirty="0">
                  <a:solidFill>
                    <a:srgbClr val="505050"/>
                  </a:solidFill>
                  <a:latin typeface="Segoe UI Light"/>
                </a:rPr>
                <a:t>Implementing ExpressRoute</a:t>
              </a:r>
              <a:endParaRPr kumimoji="0" lang="en-US" sz="2400" b="0" i="0" u="none" strike="noStrike" kern="0" cap="none" spc="0" normalizeH="0" baseline="0" noProof="0" dirty="0" smtClean="0">
                <a:ln>
                  <a:noFill/>
                </a:ln>
                <a:solidFill>
                  <a:srgbClr val="505050"/>
                </a:solidFill>
                <a:effectLst/>
                <a:uLnTx/>
                <a:uFillTx/>
                <a:latin typeface="Segoe UI Light"/>
              </a:endParaRPr>
            </a:p>
          </p:txBody>
        </p:sp>
        <p:grpSp>
          <p:nvGrpSpPr>
            <p:cNvPr id="93" name="Group 4"/>
            <p:cNvGrpSpPr>
              <a:grpSpLocks noChangeAspect="1"/>
            </p:cNvGrpSpPr>
            <p:nvPr/>
          </p:nvGrpSpPr>
          <p:grpSpPr bwMode="auto">
            <a:xfrm>
              <a:off x="442755" y="1411490"/>
              <a:ext cx="473075" cy="473075"/>
              <a:chOff x="552" y="3264"/>
              <a:chExt cx="298" cy="298"/>
            </a:xfrm>
          </p:grpSpPr>
          <p:sp>
            <p:nvSpPr>
              <p:cNvPr id="112" name="AutoShape 3"/>
              <p:cNvSpPr>
                <a:spLocks noChangeAspect="1" noChangeArrowheads="1" noTextEdit="1"/>
              </p:cNvSpPr>
              <p:nvPr/>
            </p:nvSpPr>
            <p:spPr bwMode="auto">
              <a:xfrm>
                <a:off x="552" y="3264"/>
                <a:ext cx="29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sp>
            <p:nvSpPr>
              <p:cNvPr id="113" name="Freeform 5"/>
              <p:cNvSpPr>
                <a:spLocks noEditPoints="1"/>
              </p:cNvSpPr>
              <p:nvPr/>
            </p:nvSpPr>
            <p:spPr bwMode="auto">
              <a:xfrm>
                <a:off x="550" y="3266"/>
                <a:ext cx="298" cy="298"/>
              </a:xfrm>
              <a:custGeom>
                <a:avLst/>
                <a:gdLst>
                  <a:gd name="T0" fmla="*/ 72 w 123"/>
                  <a:gd name="T1" fmla="*/ 55 h 123"/>
                  <a:gd name="T2" fmla="*/ 54 w 123"/>
                  <a:gd name="T3" fmla="*/ 38 h 123"/>
                  <a:gd name="T4" fmla="*/ 69 w 123"/>
                  <a:gd name="T5" fmla="*/ 38 h 123"/>
                  <a:gd name="T6" fmla="*/ 95 w 123"/>
                  <a:gd name="T7" fmla="*/ 62 h 123"/>
                  <a:gd name="T8" fmla="*/ 69 w 123"/>
                  <a:gd name="T9" fmla="*/ 86 h 123"/>
                  <a:gd name="T10" fmla="*/ 54 w 123"/>
                  <a:gd name="T11" fmla="*/ 86 h 123"/>
                  <a:gd name="T12" fmla="*/ 72 w 123"/>
                  <a:gd name="T13" fmla="*/ 68 h 123"/>
                  <a:gd name="T14" fmla="*/ 30 w 123"/>
                  <a:gd name="T15" fmla="*/ 68 h 123"/>
                  <a:gd name="T16" fmla="*/ 30 w 123"/>
                  <a:gd name="T17" fmla="*/ 55 h 123"/>
                  <a:gd name="T18" fmla="*/ 72 w 123"/>
                  <a:gd name="T19" fmla="*/ 55 h 123"/>
                  <a:gd name="T20" fmla="*/ 72 w 123"/>
                  <a:gd name="T21" fmla="*/ 55 h 123"/>
                  <a:gd name="T22" fmla="*/ 61 w 123"/>
                  <a:gd name="T23" fmla="*/ 7 h 123"/>
                  <a:gd name="T24" fmla="*/ 115 w 123"/>
                  <a:gd name="T25" fmla="*/ 62 h 123"/>
                  <a:gd name="T26" fmla="*/ 61 w 123"/>
                  <a:gd name="T27" fmla="*/ 116 h 123"/>
                  <a:gd name="T28" fmla="*/ 7 w 123"/>
                  <a:gd name="T29" fmla="*/ 62 h 123"/>
                  <a:gd name="T30" fmla="*/ 61 w 123"/>
                  <a:gd name="T31" fmla="*/ 7 h 123"/>
                  <a:gd name="T32" fmla="*/ 61 w 123"/>
                  <a:gd name="T33" fmla="*/ 0 h 123"/>
                  <a:gd name="T34" fmla="*/ 0 w 123"/>
                  <a:gd name="T35" fmla="*/ 62 h 123"/>
                  <a:gd name="T36" fmla="*/ 61 w 123"/>
                  <a:gd name="T37" fmla="*/ 123 h 123"/>
                  <a:gd name="T38" fmla="*/ 123 w 123"/>
                  <a:gd name="T39" fmla="*/ 62 h 123"/>
                  <a:gd name="T40" fmla="*/ 61 w 123"/>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23">
                    <a:moveTo>
                      <a:pt x="72" y="55"/>
                    </a:moveTo>
                    <a:cubicBezTo>
                      <a:pt x="54" y="38"/>
                      <a:pt x="54" y="38"/>
                      <a:pt x="54" y="38"/>
                    </a:cubicBezTo>
                    <a:cubicBezTo>
                      <a:pt x="69" y="38"/>
                      <a:pt x="69" y="38"/>
                      <a:pt x="69" y="38"/>
                    </a:cubicBezTo>
                    <a:cubicBezTo>
                      <a:pt x="95" y="62"/>
                      <a:pt x="95" y="62"/>
                      <a:pt x="95" y="62"/>
                    </a:cubicBezTo>
                    <a:cubicBezTo>
                      <a:pt x="69" y="86"/>
                      <a:pt x="69" y="86"/>
                      <a:pt x="69" y="86"/>
                    </a:cubicBezTo>
                    <a:cubicBezTo>
                      <a:pt x="54" y="86"/>
                      <a:pt x="54" y="86"/>
                      <a:pt x="54" y="86"/>
                    </a:cubicBezTo>
                    <a:cubicBezTo>
                      <a:pt x="72" y="68"/>
                      <a:pt x="72" y="68"/>
                      <a:pt x="72" y="68"/>
                    </a:cubicBezTo>
                    <a:cubicBezTo>
                      <a:pt x="30" y="68"/>
                      <a:pt x="30" y="68"/>
                      <a:pt x="30" y="68"/>
                    </a:cubicBezTo>
                    <a:cubicBezTo>
                      <a:pt x="30" y="55"/>
                      <a:pt x="30" y="55"/>
                      <a:pt x="30" y="55"/>
                    </a:cubicBezTo>
                    <a:cubicBezTo>
                      <a:pt x="72" y="55"/>
                      <a:pt x="72" y="55"/>
                      <a:pt x="72" y="55"/>
                    </a:cubicBezTo>
                    <a:cubicBezTo>
                      <a:pt x="72" y="55"/>
                      <a:pt x="72" y="55"/>
                      <a:pt x="72" y="55"/>
                    </a:cubicBezTo>
                    <a:close/>
                    <a:moveTo>
                      <a:pt x="61" y="7"/>
                    </a:moveTo>
                    <a:cubicBezTo>
                      <a:pt x="91" y="7"/>
                      <a:pt x="115" y="32"/>
                      <a:pt x="115" y="62"/>
                    </a:cubicBezTo>
                    <a:cubicBezTo>
                      <a:pt x="115" y="92"/>
                      <a:pt x="91" y="116"/>
                      <a:pt x="61" y="116"/>
                    </a:cubicBezTo>
                    <a:cubicBezTo>
                      <a:pt x="31" y="116"/>
                      <a:pt x="7" y="92"/>
                      <a:pt x="7" y="62"/>
                    </a:cubicBezTo>
                    <a:cubicBezTo>
                      <a:pt x="7" y="32"/>
                      <a:pt x="31" y="7"/>
                      <a:pt x="61" y="7"/>
                    </a:cubicBezTo>
                    <a:moveTo>
                      <a:pt x="61" y="0"/>
                    </a:moveTo>
                    <a:cubicBezTo>
                      <a:pt x="27" y="0"/>
                      <a:pt x="0" y="27"/>
                      <a:pt x="0" y="62"/>
                    </a:cubicBezTo>
                    <a:cubicBezTo>
                      <a:pt x="0" y="96"/>
                      <a:pt x="27" y="123"/>
                      <a:pt x="61" y="123"/>
                    </a:cubicBezTo>
                    <a:cubicBezTo>
                      <a:pt x="96" y="123"/>
                      <a:pt x="123" y="96"/>
                      <a:pt x="123" y="62"/>
                    </a:cubicBezTo>
                    <a:cubicBezTo>
                      <a:pt x="123" y="27"/>
                      <a:pt x="96" y="0"/>
                      <a:pt x="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grpSp>
        <p:grpSp>
          <p:nvGrpSpPr>
            <p:cNvPr id="94" name="Group 4"/>
            <p:cNvGrpSpPr>
              <a:grpSpLocks noChangeAspect="1"/>
            </p:cNvGrpSpPr>
            <p:nvPr/>
          </p:nvGrpSpPr>
          <p:grpSpPr bwMode="auto">
            <a:xfrm>
              <a:off x="445931" y="2168815"/>
              <a:ext cx="473075" cy="473075"/>
              <a:chOff x="552" y="3264"/>
              <a:chExt cx="298" cy="298"/>
            </a:xfrm>
          </p:grpSpPr>
          <p:sp>
            <p:nvSpPr>
              <p:cNvPr id="110" name="AutoShape 3"/>
              <p:cNvSpPr>
                <a:spLocks noChangeAspect="1" noChangeArrowheads="1" noTextEdit="1"/>
              </p:cNvSpPr>
              <p:nvPr/>
            </p:nvSpPr>
            <p:spPr bwMode="auto">
              <a:xfrm>
                <a:off x="552" y="3264"/>
                <a:ext cx="29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sp>
            <p:nvSpPr>
              <p:cNvPr id="111" name="Freeform 5"/>
              <p:cNvSpPr>
                <a:spLocks noEditPoints="1"/>
              </p:cNvSpPr>
              <p:nvPr/>
            </p:nvSpPr>
            <p:spPr bwMode="auto">
              <a:xfrm>
                <a:off x="550" y="3266"/>
                <a:ext cx="298" cy="298"/>
              </a:xfrm>
              <a:custGeom>
                <a:avLst/>
                <a:gdLst>
                  <a:gd name="T0" fmla="*/ 72 w 123"/>
                  <a:gd name="T1" fmla="*/ 55 h 123"/>
                  <a:gd name="T2" fmla="*/ 54 w 123"/>
                  <a:gd name="T3" fmla="*/ 38 h 123"/>
                  <a:gd name="T4" fmla="*/ 69 w 123"/>
                  <a:gd name="T5" fmla="*/ 38 h 123"/>
                  <a:gd name="T6" fmla="*/ 95 w 123"/>
                  <a:gd name="T7" fmla="*/ 62 h 123"/>
                  <a:gd name="T8" fmla="*/ 69 w 123"/>
                  <a:gd name="T9" fmla="*/ 86 h 123"/>
                  <a:gd name="T10" fmla="*/ 54 w 123"/>
                  <a:gd name="T11" fmla="*/ 86 h 123"/>
                  <a:gd name="T12" fmla="*/ 72 w 123"/>
                  <a:gd name="T13" fmla="*/ 68 h 123"/>
                  <a:gd name="T14" fmla="*/ 30 w 123"/>
                  <a:gd name="T15" fmla="*/ 68 h 123"/>
                  <a:gd name="T16" fmla="*/ 30 w 123"/>
                  <a:gd name="T17" fmla="*/ 55 h 123"/>
                  <a:gd name="T18" fmla="*/ 72 w 123"/>
                  <a:gd name="T19" fmla="*/ 55 h 123"/>
                  <a:gd name="T20" fmla="*/ 72 w 123"/>
                  <a:gd name="T21" fmla="*/ 55 h 123"/>
                  <a:gd name="T22" fmla="*/ 61 w 123"/>
                  <a:gd name="T23" fmla="*/ 7 h 123"/>
                  <a:gd name="T24" fmla="*/ 115 w 123"/>
                  <a:gd name="T25" fmla="*/ 62 h 123"/>
                  <a:gd name="T26" fmla="*/ 61 w 123"/>
                  <a:gd name="T27" fmla="*/ 116 h 123"/>
                  <a:gd name="T28" fmla="*/ 7 w 123"/>
                  <a:gd name="T29" fmla="*/ 62 h 123"/>
                  <a:gd name="T30" fmla="*/ 61 w 123"/>
                  <a:gd name="T31" fmla="*/ 7 h 123"/>
                  <a:gd name="T32" fmla="*/ 61 w 123"/>
                  <a:gd name="T33" fmla="*/ 0 h 123"/>
                  <a:gd name="T34" fmla="*/ 0 w 123"/>
                  <a:gd name="T35" fmla="*/ 62 h 123"/>
                  <a:gd name="T36" fmla="*/ 61 w 123"/>
                  <a:gd name="T37" fmla="*/ 123 h 123"/>
                  <a:gd name="T38" fmla="*/ 123 w 123"/>
                  <a:gd name="T39" fmla="*/ 62 h 123"/>
                  <a:gd name="T40" fmla="*/ 61 w 123"/>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23">
                    <a:moveTo>
                      <a:pt x="72" y="55"/>
                    </a:moveTo>
                    <a:cubicBezTo>
                      <a:pt x="54" y="38"/>
                      <a:pt x="54" y="38"/>
                      <a:pt x="54" y="38"/>
                    </a:cubicBezTo>
                    <a:cubicBezTo>
                      <a:pt x="69" y="38"/>
                      <a:pt x="69" y="38"/>
                      <a:pt x="69" y="38"/>
                    </a:cubicBezTo>
                    <a:cubicBezTo>
                      <a:pt x="95" y="62"/>
                      <a:pt x="95" y="62"/>
                      <a:pt x="95" y="62"/>
                    </a:cubicBezTo>
                    <a:cubicBezTo>
                      <a:pt x="69" y="86"/>
                      <a:pt x="69" y="86"/>
                      <a:pt x="69" y="86"/>
                    </a:cubicBezTo>
                    <a:cubicBezTo>
                      <a:pt x="54" y="86"/>
                      <a:pt x="54" y="86"/>
                      <a:pt x="54" y="86"/>
                    </a:cubicBezTo>
                    <a:cubicBezTo>
                      <a:pt x="72" y="68"/>
                      <a:pt x="72" y="68"/>
                      <a:pt x="72" y="68"/>
                    </a:cubicBezTo>
                    <a:cubicBezTo>
                      <a:pt x="30" y="68"/>
                      <a:pt x="30" y="68"/>
                      <a:pt x="30" y="68"/>
                    </a:cubicBezTo>
                    <a:cubicBezTo>
                      <a:pt x="30" y="55"/>
                      <a:pt x="30" y="55"/>
                      <a:pt x="30" y="55"/>
                    </a:cubicBezTo>
                    <a:cubicBezTo>
                      <a:pt x="72" y="55"/>
                      <a:pt x="72" y="55"/>
                      <a:pt x="72" y="55"/>
                    </a:cubicBezTo>
                    <a:cubicBezTo>
                      <a:pt x="72" y="55"/>
                      <a:pt x="72" y="55"/>
                      <a:pt x="72" y="55"/>
                    </a:cubicBezTo>
                    <a:close/>
                    <a:moveTo>
                      <a:pt x="61" y="7"/>
                    </a:moveTo>
                    <a:cubicBezTo>
                      <a:pt x="91" y="7"/>
                      <a:pt x="115" y="32"/>
                      <a:pt x="115" y="62"/>
                    </a:cubicBezTo>
                    <a:cubicBezTo>
                      <a:pt x="115" y="92"/>
                      <a:pt x="91" y="116"/>
                      <a:pt x="61" y="116"/>
                    </a:cubicBezTo>
                    <a:cubicBezTo>
                      <a:pt x="31" y="116"/>
                      <a:pt x="7" y="92"/>
                      <a:pt x="7" y="62"/>
                    </a:cubicBezTo>
                    <a:cubicBezTo>
                      <a:pt x="7" y="32"/>
                      <a:pt x="31" y="7"/>
                      <a:pt x="61" y="7"/>
                    </a:cubicBezTo>
                    <a:moveTo>
                      <a:pt x="61" y="0"/>
                    </a:moveTo>
                    <a:cubicBezTo>
                      <a:pt x="27" y="0"/>
                      <a:pt x="0" y="27"/>
                      <a:pt x="0" y="62"/>
                    </a:cubicBezTo>
                    <a:cubicBezTo>
                      <a:pt x="0" y="96"/>
                      <a:pt x="27" y="123"/>
                      <a:pt x="61" y="123"/>
                    </a:cubicBezTo>
                    <a:cubicBezTo>
                      <a:pt x="96" y="123"/>
                      <a:pt x="123" y="96"/>
                      <a:pt x="123" y="62"/>
                    </a:cubicBezTo>
                    <a:cubicBezTo>
                      <a:pt x="123" y="27"/>
                      <a:pt x="96" y="0"/>
                      <a:pt x="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grpSp>
        <p:grpSp>
          <p:nvGrpSpPr>
            <p:cNvPr id="95" name="Group 4"/>
            <p:cNvGrpSpPr>
              <a:grpSpLocks noChangeAspect="1"/>
            </p:cNvGrpSpPr>
            <p:nvPr/>
          </p:nvGrpSpPr>
          <p:grpSpPr bwMode="auto">
            <a:xfrm>
              <a:off x="445931" y="2847648"/>
              <a:ext cx="473075" cy="473075"/>
              <a:chOff x="552" y="3264"/>
              <a:chExt cx="298" cy="298"/>
            </a:xfrm>
          </p:grpSpPr>
          <p:sp>
            <p:nvSpPr>
              <p:cNvPr id="108" name="AutoShape 3"/>
              <p:cNvSpPr>
                <a:spLocks noChangeAspect="1" noChangeArrowheads="1" noTextEdit="1"/>
              </p:cNvSpPr>
              <p:nvPr/>
            </p:nvSpPr>
            <p:spPr bwMode="auto">
              <a:xfrm>
                <a:off x="552" y="3264"/>
                <a:ext cx="29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sp>
            <p:nvSpPr>
              <p:cNvPr id="109" name="Freeform 5"/>
              <p:cNvSpPr>
                <a:spLocks noEditPoints="1"/>
              </p:cNvSpPr>
              <p:nvPr/>
            </p:nvSpPr>
            <p:spPr bwMode="auto">
              <a:xfrm>
                <a:off x="550" y="3266"/>
                <a:ext cx="298" cy="298"/>
              </a:xfrm>
              <a:custGeom>
                <a:avLst/>
                <a:gdLst>
                  <a:gd name="T0" fmla="*/ 72 w 123"/>
                  <a:gd name="T1" fmla="*/ 55 h 123"/>
                  <a:gd name="T2" fmla="*/ 54 w 123"/>
                  <a:gd name="T3" fmla="*/ 38 h 123"/>
                  <a:gd name="T4" fmla="*/ 69 w 123"/>
                  <a:gd name="T5" fmla="*/ 38 h 123"/>
                  <a:gd name="T6" fmla="*/ 95 w 123"/>
                  <a:gd name="T7" fmla="*/ 62 h 123"/>
                  <a:gd name="T8" fmla="*/ 69 w 123"/>
                  <a:gd name="T9" fmla="*/ 86 h 123"/>
                  <a:gd name="T10" fmla="*/ 54 w 123"/>
                  <a:gd name="T11" fmla="*/ 86 h 123"/>
                  <a:gd name="T12" fmla="*/ 72 w 123"/>
                  <a:gd name="T13" fmla="*/ 68 h 123"/>
                  <a:gd name="T14" fmla="*/ 30 w 123"/>
                  <a:gd name="T15" fmla="*/ 68 h 123"/>
                  <a:gd name="T16" fmla="*/ 30 w 123"/>
                  <a:gd name="T17" fmla="*/ 55 h 123"/>
                  <a:gd name="T18" fmla="*/ 72 w 123"/>
                  <a:gd name="T19" fmla="*/ 55 h 123"/>
                  <a:gd name="T20" fmla="*/ 72 w 123"/>
                  <a:gd name="T21" fmla="*/ 55 h 123"/>
                  <a:gd name="T22" fmla="*/ 61 w 123"/>
                  <a:gd name="T23" fmla="*/ 7 h 123"/>
                  <a:gd name="T24" fmla="*/ 115 w 123"/>
                  <a:gd name="T25" fmla="*/ 62 h 123"/>
                  <a:gd name="T26" fmla="*/ 61 w 123"/>
                  <a:gd name="T27" fmla="*/ 116 h 123"/>
                  <a:gd name="T28" fmla="*/ 7 w 123"/>
                  <a:gd name="T29" fmla="*/ 62 h 123"/>
                  <a:gd name="T30" fmla="*/ 61 w 123"/>
                  <a:gd name="T31" fmla="*/ 7 h 123"/>
                  <a:gd name="T32" fmla="*/ 61 w 123"/>
                  <a:gd name="T33" fmla="*/ 0 h 123"/>
                  <a:gd name="T34" fmla="*/ 0 w 123"/>
                  <a:gd name="T35" fmla="*/ 62 h 123"/>
                  <a:gd name="T36" fmla="*/ 61 w 123"/>
                  <a:gd name="T37" fmla="*/ 123 h 123"/>
                  <a:gd name="T38" fmla="*/ 123 w 123"/>
                  <a:gd name="T39" fmla="*/ 62 h 123"/>
                  <a:gd name="T40" fmla="*/ 61 w 123"/>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23">
                    <a:moveTo>
                      <a:pt x="72" y="55"/>
                    </a:moveTo>
                    <a:cubicBezTo>
                      <a:pt x="54" y="38"/>
                      <a:pt x="54" y="38"/>
                      <a:pt x="54" y="38"/>
                    </a:cubicBezTo>
                    <a:cubicBezTo>
                      <a:pt x="69" y="38"/>
                      <a:pt x="69" y="38"/>
                      <a:pt x="69" y="38"/>
                    </a:cubicBezTo>
                    <a:cubicBezTo>
                      <a:pt x="95" y="62"/>
                      <a:pt x="95" y="62"/>
                      <a:pt x="95" y="62"/>
                    </a:cubicBezTo>
                    <a:cubicBezTo>
                      <a:pt x="69" y="86"/>
                      <a:pt x="69" y="86"/>
                      <a:pt x="69" y="86"/>
                    </a:cubicBezTo>
                    <a:cubicBezTo>
                      <a:pt x="54" y="86"/>
                      <a:pt x="54" y="86"/>
                      <a:pt x="54" y="86"/>
                    </a:cubicBezTo>
                    <a:cubicBezTo>
                      <a:pt x="72" y="68"/>
                      <a:pt x="72" y="68"/>
                      <a:pt x="72" y="68"/>
                    </a:cubicBezTo>
                    <a:cubicBezTo>
                      <a:pt x="30" y="68"/>
                      <a:pt x="30" y="68"/>
                      <a:pt x="30" y="68"/>
                    </a:cubicBezTo>
                    <a:cubicBezTo>
                      <a:pt x="30" y="55"/>
                      <a:pt x="30" y="55"/>
                      <a:pt x="30" y="55"/>
                    </a:cubicBezTo>
                    <a:cubicBezTo>
                      <a:pt x="72" y="55"/>
                      <a:pt x="72" y="55"/>
                      <a:pt x="72" y="55"/>
                    </a:cubicBezTo>
                    <a:cubicBezTo>
                      <a:pt x="72" y="55"/>
                      <a:pt x="72" y="55"/>
                      <a:pt x="72" y="55"/>
                    </a:cubicBezTo>
                    <a:close/>
                    <a:moveTo>
                      <a:pt x="61" y="7"/>
                    </a:moveTo>
                    <a:cubicBezTo>
                      <a:pt x="91" y="7"/>
                      <a:pt x="115" y="32"/>
                      <a:pt x="115" y="62"/>
                    </a:cubicBezTo>
                    <a:cubicBezTo>
                      <a:pt x="115" y="92"/>
                      <a:pt x="91" y="116"/>
                      <a:pt x="61" y="116"/>
                    </a:cubicBezTo>
                    <a:cubicBezTo>
                      <a:pt x="31" y="116"/>
                      <a:pt x="7" y="92"/>
                      <a:pt x="7" y="62"/>
                    </a:cubicBezTo>
                    <a:cubicBezTo>
                      <a:pt x="7" y="32"/>
                      <a:pt x="31" y="7"/>
                      <a:pt x="61" y="7"/>
                    </a:cubicBezTo>
                    <a:moveTo>
                      <a:pt x="61" y="0"/>
                    </a:moveTo>
                    <a:cubicBezTo>
                      <a:pt x="27" y="0"/>
                      <a:pt x="0" y="27"/>
                      <a:pt x="0" y="62"/>
                    </a:cubicBezTo>
                    <a:cubicBezTo>
                      <a:pt x="0" y="96"/>
                      <a:pt x="27" y="123"/>
                      <a:pt x="61" y="123"/>
                    </a:cubicBezTo>
                    <a:cubicBezTo>
                      <a:pt x="96" y="123"/>
                      <a:pt x="123" y="96"/>
                      <a:pt x="123" y="62"/>
                    </a:cubicBezTo>
                    <a:cubicBezTo>
                      <a:pt x="123" y="27"/>
                      <a:pt x="96" y="0"/>
                      <a:pt x="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grpSp>
        <p:grpSp>
          <p:nvGrpSpPr>
            <p:cNvPr id="96" name="Group 4"/>
            <p:cNvGrpSpPr>
              <a:grpSpLocks noChangeAspect="1"/>
            </p:cNvGrpSpPr>
            <p:nvPr/>
          </p:nvGrpSpPr>
          <p:grpSpPr bwMode="auto">
            <a:xfrm>
              <a:off x="445931" y="3579033"/>
              <a:ext cx="473075" cy="473075"/>
              <a:chOff x="552" y="3264"/>
              <a:chExt cx="298" cy="298"/>
            </a:xfrm>
          </p:grpSpPr>
          <p:sp>
            <p:nvSpPr>
              <p:cNvPr id="106" name="AutoShape 3"/>
              <p:cNvSpPr>
                <a:spLocks noChangeAspect="1" noChangeArrowheads="1" noTextEdit="1"/>
              </p:cNvSpPr>
              <p:nvPr/>
            </p:nvSpPr>
            <p:spPr bwMode="auto">
              <a:xfrm>
                <a:off x="552" y="3264"/>
                <a:ext cx="29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sp>
            <p:nvSpPr>
              <p:cNvPr id="107" name="Freeform 5"/>
              <p:cNvSpPr>
                <a:spLocks noEditPoints="1"/>
              </p:cNvSpPr>
              <p:nvPr/>
            </p:nvSpPr>
            <p:spPr bwMode="auto">
              <a:xfrm>
                <a:off x="550" y="3266"/>
                <a:ext cx="298" cy="298"/>
              </a:xfrm>
              <a:custGeom>
                <a:avLst/>
                <a:gdLst>
                  <a:gd name="T0" fmla="*/ 72 w 123"/>
                  <a:gd name="T1" fmla="*/ 55 h 123"/>
                  <a:gd name="T2" fmla="*/ 54 w 123"/>
                  <a:gd name="T3" fmla="*/ 38 h 123"/>
                  <a:gd name="T4" fmla="*/ 69 w 123"/>
                  <a:gd name="T5" fmla="*/ 38 h 123"/>
                  <a:gd name="T6" fmla="*/ 95 w 123"/>
                  <a:gd name="T7" fmla="*/ 62 h 123"/>
                  <a:gd name="T8" fmla="*/ 69 w 123"/>
                  <a:gd name="T9" fmla="*/ 86 h 123"/>
                  <a:gd name="T10" fmla="*/ 54 w 123"/>
                  <a:gd name="T11" fmla="*/ 86 h 123"/>
                  <a:gd name="T12" fmla="*/ 72 w 123"/>
                  <a:gd name="T13" fmla="*/ 68 h 123"/>
                  <a:gd name="T14" fmla="*/ 30 w 123"/>
                  <a:gd name="T15" fmla="*/ 68 h 123"/>
                  <a:gd name="T16" fmla="*/ 30 w 123"/>
                  <a:gd name="T17" fmla="*/ 55 h 123"/>
                  <a:gd name="T18" fmla="*/ 72 w 123"/>
                  <a:gd name="T19" fmla="*/ 55 h 123"/>
                  <a:gd name="T20" fmla="*/ 72 w 123"/>
                  <a:gd name="T21" fmla="*/ 55 h 123"/>
                  <a:gd name="T22" fmla="*/ 61 w 123"/>
                  <a:gd name="T23" fmla="*/ 7 h 123"/>
                  <a:gd name="T24" fmla="*/ 115 w 123"/>
                  <a:gd name="T25" fmla="*/ 62 h 123"/>
                  <a:gd name="T26" fmla="*/ 61 w 123"/>
                  <a:gd name="T27" fmla="*/ 116 h 123"/>
                  <a:gd name="T28" fmla="*/ 7 w 123"/>
                  <a:gd name="T29" fmla="*/ 62 h 123"/>
                  <a:gd name="T30" fmla="*/ 61 w 123"/>
                  <a:gd name="T31" fmla="*/ 7 h 123"/>
                  <a:gd name="T32" fmla="*/ 61 w 123"/>
                  <a:gd name="T33" fmla="*/ 0 h 123"/>
                  <a:gd name="T34" fmla="*/ 0 w 123"/>
                  <a:gd name="T35" fmla="*/ 62 h 123"/>
                  <a:gd name="T36" fmla="*/ 61 w 123"/>
                  <a:gd name="T37" fmla="*/ 123 h 123"/>
                  <a:gd name="T38" fmla="*/ 123 w 123"/>
                  <a:gd name="T39" fmla="*/ 62 h 123"/>
                  <a:gd name="T40" fmla="*/ 61 w 123"/>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23">
                    <a:moveTo>
                      <a:pt x="72" y="55"/>
                    </a:moveTo>
                    <a:cubicBezTo>
                      <a:pt x="54" y="38"/>
                      <a:pt x="54" y="38"/>
                      <a:pt x="54" y="38"/>
                    </a:cubicBezTo>
                    <a:cubicBezTo>
                      <a:pt x="69" y="38"/>
                      <a:pt x="69" y="38"/>
                      <a:pt x="69" y="38"/>
                    </a:cubicBezTo>
                    <a:cubicBezTo>
                      <a:pt x="95" y="62"/>
                      <a:pt x="95" y="62"/>
                      <a:pt x="95" y="62"/>
                    </a:cubicBezTo>
                    <a:cubicBezTo>
                      <a:pt x="69" y="86"/>
                      <a:pt x="69" y="86"/>
                      <a:pt x="69" y="86"/>
                    </a:cubicBezTo>
                    <a:cubicBezTo>
                      <a:pt x="54" y="86"/>
                      <a:pt x="54" y="86"/>
                      <a:pt x="54" y="86"/>
                    </a:cubicBezTo>
                    <a:cubicBezTo>
                      <a:pt x="72" y="68"/>
                      <a:pt x="72" y="68"/>
                      <a:pt x="72" y="68"/>
                    </a:cubicBezTo>
                    <a:cubicBezTo>
                      <a:pt x="30" y="68"/>
                      <a:pt x="30" y="68"/>
                      <a:pt x="30" y="68"/>
                    </a:cubicBezTo>
                    <a:cubicBezTo>
                      <a:pt x="30" y="55"/>
                      <a:pt x="30" y="55"/>
                      <a:pt x="30" y="55"/>
                    </a:cubicBezTo>
                    <a:cubicBezTo>
                      <a:pt x="72" y="55"/>
                      <a:pt x="72" y="55"/>
                      <a:pt x="72" y="55"/>
                    </a:cubicBezTo>
                    <a:cubicBezTo>
                      <a:pt x="72" y="55"/>
                      <a:pt x="72" y="55"/>
                      <a:pt x="72" y="55"/>
                    </a:cubicBezTo>
                    <a:close/>
                    <a:moveTo>
                      <a:pt x="61" y="7"/>
                    </a:moveTo>
                    <a:cubicBezTo>
                      <a:pt x="91" y="7"/>
                      <a:pt x="115" y="32"/>
                      <a:pt x="115" y="62"/>
                    </a:cubicBezTo>
                    <a:cubicBezTo>
                      <a:pt x="115" y="92"/>
                      <a:pt x="91" y="116"/>
                      <a:pt x="61" y="116"/>
                    </a:cubicBezTo>
                    <a:cubicBezTo>
                      <a:pt x="31" y="116"/>
                      <a:pt x="7" y="92"/>
                      <a:pt x="7" y="62"/>
                    </a:cubicBezTo>
                    <a:cubicBezTo>
                      <a:pt x="7" y="32"/>
                      <a:pt x="31" y="7"/>
                      <a:pt x="61" y="7"/>
                    </a:cubicBezTo>
                    <a:moveTo>
                      <a:pt x="61" y="0"/>
                    </a:moveTo>
                    <a:cubicBezTo>
                      <a:pt x="27" y="0"/>
                      <a:pt x="0" y="27"/>
                      <a:pt x="0" y="62"/>
                    </a:cubicBezTo>
                    <a:cubicBezTo>
                      <a:pt x="0" y="96"/>
                      <a:pt x="27" y="123"/>
                      <a:pt x="61" y="123"/>
                    </a:cubicBezTo>
                    <a:cubicBezTo>
                      <a:pt x="96" y="123"/>
                      <a:pt x="123" y="96"/>
                      <a:pt x="123" y="62"/>
                    </a:cubicBezTo>
                    <a:cubicBezTo>
                      <a:pt x="123" y="27"/>
                      <a:pt x="96" y="0"/>
                      <a:pt x="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grpSp>
        <p:sp>
          <p:nvSpPr>
            <p:cNvPr id="102" name="AutoShape 3"/>
            <p:cNvSpPr>
              <a:spLocks noChangeAspect="1" noChangeArrowheads="1" noTextEdit="1"/>
            </p:cNvSpPr>
            <p:nvPr/>
          </p:nvSpPr>
          <p:spPr bwMode="auto">
            <a:xfrm>
              <a:off x="445931" y="4988292"/>
              <a:ext cx="473076" cy="4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sp>
          <p:nvSpPr>
            <p:cNvPr id="100" name="AutoShape 3"/>
            <p:cNvSpPr>
              <a:spLocks noChangeAspect="1" noChangeArrowheads="1" noTextEdit="1"/>
            </p:cNvSpPr>
            <p:nvPr/>
          </p:nvSpPr>
          <p:spPr bwMode="auto">
            <a:xfrm>
              <a:off x="445931" y="5713381"/>
              <a:ext cx="473076" cy="4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EB3C00"/>
                </a:solidFill>
                <a:effectLst/>
                <a:uLnTx/>
                <a:uFillTx/>
                <a:latin typeface="Segoe UI Light"/>
              </a:endParaRPr>
            </a:p>
          </p:txBody>
        </p:sp>
      </p:grpSp>
    </p:spTree>
    <p:extLst>
      <p:ext uri="{BB962C8B-B14F-4D97-AF65-F5344CB8AC3E}">
        <p14:creationId xmlns:p14="http://schemas.microsoft.com/office/powerpoint/2010/main" val="2570171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74638" y="1212851"/>
            <a:ext cx="5864016" cy="5567901"/>
          </a:xfrm>
        </p:spPr>
        <p:txBody>
          <a:bodyPr>
            <a:normAutofit fontScale="92500" lnSpcReduction="10000"/>
          </a:bodyPr>
          <a:lstStyle/>
          <a:p>
            <a:pPr marL="0" indent="0">
              <a:buNone/>
            </a:pPr>
            <a:r>
              <a:rPr lang="en-US" sz="2800" dirty="0" smtClean="0"/>
              <a:t>Multiple </a:t>
            </a:r>
            <a:r>
              <a:rPr lang="en-US" sz="2800" dirty="0"/>
              <a:t>ExpressRoute connections with multiple operators</a:t>
            </a:r>
          </a:p>
          <a:p>
            <a:pPr marL="0" indent="0">
              <a:spcAft>
                <a:spcPts val="600"/>
              </a:spcAft>
              <a:buNone/>
            </a:pPr>
            <a:r>
              <a:rPr lang="en-US" sz="2800" dirty="0"/>
              <a:t>Must connect in the same </a:t>
            </a:r>
            <a:r>
              <a:rPr lang="en-US" sz="2800" dirty="0" smtClean="0"/>
              <a:t>region as </a:t>
            </a:r>
            <a:r>
              <a:rPr lang="en-US" sz="2800" dirty="0"/>
              <a:t>the Office 365 target end </a:t>
            </a:r>
            <a:r>
              <a:rPr lang="en-US" sz="2800" dirty="0" smtClean="0"/>
              <a:t>points</a:t>
            </a:r>
          </a:p>
          <a:p>
            <a:pPr marL="342873" lvl="1" indent="0">
              <a:spcAft>
                <a:spcPts val="600"/>
              </a:spcAft>
              <a:buNone/>
            </a:pPr>
            <a:r>
              <a:rPr lang="en-US" dirty="0">
                <a:latin typeface="+mj-lt"/>
              </a:rPr>
              <a:t>SharePoint Online and Skype for Business Online connections within the region </a:t>
            </a:r>
            <a:r>
              <a:rPr lang="en-US" dirty="0" smtClean="0">
                <a:latin typeface="+mj-lt"/>
              </a:rPr>
              <a:t>for the datacenter</a:t>
            </a:r>
          </a:p>
          <a:p>
            <a:pPr marL="342873" lvl="1" indent="0">
              <a:spcAft>
                <a:spcPts val="600"/>
              </a:spcAft>
              <a:buNone/>
            </a:pPr>
            <a:r>
              <a:rPr lang="en-US" dirty="0" smtClean="0">
                <a:latin typeface="+mj-lt"/>
              </a:rPr>
              <a:t>Exchange Online connections from anywhere</a:t>
            </a:r>
          </a:p>
          <a:p>
            <a:pPr marL="342873" lvl="1" indent="0">
              <a:spcAft>
                <a:spcPts val="600"/>
              </a:spcAft>
              <a:buNone/>
            </a:pPr>
            <a:r>
              <a:rPr lang="en-US" dirty="0" smtClean="0">
                <a:latin typeface="+mj-lt"/>
                <a:cs typeface="Segoe UI" panose="020B0502040204020203" pitchFamily="34" charset="0"/>
              </a:rPr>
              <a:t>New Azure ExpressRoute premium SKU removes this requirement</a:t>
            </a:r>
          </a:p>
          <a:p>
            <a:pPr marL="0" indent="0">
              <a:spcAft>
                <a:spcPts val="600"/>
              </a:spcAft>
              <a:buNone/>
            </a:pPr>
            <a:r>
              <a:rPr lang="en-US" sz="2800" dirty="0" smtClean="0"/>
              <a:t>Routing Office 365 workloads separately</a:t>
            </a:r>
          </a:p>
          <a:p>
            <a:pPr marL="342873" lvl="1" indent="0">
              <a:spcAft>
                <a:spcPts val="600"/>
              </a:spcAft>
              <a:buNone/>
            </a:pPr>
            <a:r>
              <a:rPr lang="en-US" dirty="0" smtClean="0">
                <a:latin typeface="+mj-lt"/>
              </a:rPr>
              <a:t>Not expecting to be ready to support this by GA, but work is in progress to allow separate routing</a:t>
            </a:r>
            <a:endParaRPr lang="en-US" dirty="0">
              <a:latin typeface="+mj-lt"/>
            </a:endParaRPr>
          </a:p>
        </p:txBody>
      </p:sp>
      <p:sp>
        <p:nvSpPr>
          <p:cNvPr id="2" name="Title 1"/>
          <p:cNvSpPr>
            <a:spLocks noGrp="1"/>
          </p:cNvSpPr>
          <p:nvPr>
            <p:ph type="title"/>
          </p:nvPr>
        </p:nvSpPr>
        <p:spPr/>
        <p:txBody>
          <a:bodyPr/>
          <a:lstStyle/>
          <a:p>
            <a:r>
              <a:rPr lang="en-US" dirty="0" smtClean="0"/>
              <a:t>Offices </a:t>
            </a:r>
            <a:r>
              <a:rPr lang="en-US" dirty="0"/>
              <a:t>in Multiple </a:t>
            </a:r>
            <a:r>
              <a:rPr lang="en-US" dirty="0" smtClean="0"/>
              <a:t>regions advanced scenario</a:t>
            </a:r>
            <a:endParaRPr lang="en-US" dirty="0"/>
          </a:p>
        </p:txBody>
      </p:sp>
      <p:sp>
        <p:nvSpPr>
          <p:cNvPr id="17" name="Rectangle 16"/>
          <p:cNvSpPr/>
          <p:nvPr/>
        </p:nvSpPr>
        <p:spPr>
          <a:xfrm>
            <a:off x="11015454" y="6474156"/>
            <a:ext cx="1451183" cy="5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0" name="Picture 19"/>
          <p:cNvPicPr>
            <a:picLocks noChangeAspect="1"/>
          </p:cNvPicPr>
          <p:nvPr/>
        </p:nvPicPr>
        <p:blipFill rotWithShape="1">
          <a:blip r:embed="rId3"/>
          <a:srcRect l="13567" t="7924" r="42095" b="23198"/>
          <a:stretch/>
        </p:blipFill>
        <p:spPr>
          <a:xfrm>
            <a:off x="6138654" y="1304875"/>
            <a:ext cx="6327983" cy="5715000"/>
          </a:xfrm>
          <a:prstGeom prst="rect">
            <a:avLst/>
          </a:prstGeom>
        </p:spPr>
      </p:pic>
      <p:sp>
        <p:nvSpPr>
          <p:cNvPr id="35" name="Rectangle 34"/>
          <p:cNvSpPr/>
          <p:nvPr/>
        </p:nvSpPr>
        <p:spPr bwMode="auto">
          <a:xfrm>
            <a:off x="6876537" y="5656261"/>
            <a:ext cx="2237300" cy="48719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1" name="TextBox 20"/>
          <p:cNvSpPr txBox="1"/>
          <p:nvPr/>
        </p:nvSpPr>
        <p:spPr>
          <a:xfrm>
            <a:off x="6736620" y="5656261"/>
            <a:ext cx="2473227" cy="538956"/>
          </a:xfrm>
          <a:prstGeom prst="rect">
            <a:avLst/>
          </a:prstGeom>
          <a:noFill/>
        </p:spPr>
        <p:txBody>
          <a:bodyPr wrap="none" lIns="179285" tIns="143428" rIns="179285" bIns="143428" rtlCol="0">
            <a:spAutoFit/>
          </a:bodyPr>
          <a:lstStyle/>
          <a:p>
            <a:pPr>
              <a:lnSpc>
                <a:spcPct val="90000"/>
              </a:lnSpc>
              <a:spcAft>
                <a:spcPts val="588"/>
              </a:spcAft>
            </a:pPr>
            <a:r>
              <a:rPr lang="en-US" dirty="0" smtClean="0"/>
              <a:t>Microsoft datacenter</a:t>
            </a:r>
          </a:p>
        </p:txBody>
      </p:sp>
      <p:sp>
        <p:nvSpPr>
          <p:cNvPr id="36" name="Rectangle 35"/>
          <p:cNvSpPr/>
          <p:nvPr/>
        </p:nvSpPr>
        <p:spPr bwMode="auto">
          <a:xfrm>
            <a:off x="6876537" y="6252826"/>
            <a:ext cx="2237300" cy="48719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Rectangle 2"/>
          <p:cNvSpPr/>
          <p:nvPr/>
        </p:nvSpPr>
        <p:spPr bwMode="auto">
          <a:xfrm>
            <a:off x="10385258" y="2379639"/>
            <a:ext cx="1132943" cy="48719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 name="TextBox 21"/>
          <p:cNvSpPr txBox="1"/>
          <p:nvPr/>
        </p:nvSpPr>
        <p:spPr>
          <a:xfrm>
            <a:off x="10318655" y="2282487"/>
            <a:ext cx="1318356" cy="669834"/>
          </a:xfrm>
          <a:prstGeom prst="rect">
            <a:avLst/>
          </a:prstGeom>
          <a:noFill/>
        </p:spPr>
        <p:txBody>
          <a:bodyPr wrap="none" lIns="179285" tIns="143428" rIns="179285" bIns="143428" rtlCol="0">
            <a:spAutoFit/>
          </a:bodyPr>
          <a:lstStyle/>
          <a:p>
            <a:pPr>
              <a:lnSpc>
                <a:spcPct val="90000"/>
              </a:lnSpc>
            </a:pPr>
            <a:r>
              <a:rPr lang="en-US" sz="1372" dirty="0">
                <a:effectLst>
                  <a:outerShdw blurRad="38100" dist="38100" dir="2700000" algn="tl">
                    <a:srgbClr val="000000">
                      <a:alpha val="43137"/>
                    </a:srgbClr>
                  </a:outerShdw>
                </a:effectLst>
              </a:rPr>
              <a:t>Internet</a:t>
            </a:r>
          </a:p>
          <a:p>
            <a:pPr>
              <a:lnSpc>
                <a:spcPct val="90000"/>
              </a:lnSpc>
            </a:pPr>
            <a:r>
              <a:rPr lang="en-US" sz="1372" dirty="0">
                <a:effectLst>
                  <a:outerShdw blurRad="38100" dist="38100" dir="2700000" algn="tl">
                    <a:srgbClr val="000000">
                      <a:alpha val="43137"/>
                    </a:srgbClr>
                  </a:outerShdw>
                </a:effectLst>
              </a:rPr>
              <a:t>egress point</a:t>
            </a:r>
          </a:p>
        </p:txBody>
      </p:sp>
      <p:sp>
        <p:nvSpPr>
          <p:cNvPr id="23" name="TextBox 22"/>
          <p:cNvSpPr txBox="1"/>
          <p:nvPr/>
        </p:nvSpPr>
        <p:spPr>
          <a:xfrm>
            <a:off x="6735626" y="6218187"/>
            <a:ext cx="2230275" cy="538956"/>
          </a:xfrm>
          <a:prstGeom prst="rect">
            <a:avLst/>
          </a:prstGeom>
          <a:noFill/>
        </p:spPr>
        <p:txBody>
          <a:bodyPr wrap="none" lIns="179285" tIns="143428" rIns="179285" bIns="143428" rtlCol="0">
            <a:spAutoFit/>
          </a:bodyPr>
          <a:lstStyle/>
          <a:p>
            <a:pPr>
              <a:lnSpc>
                <a:spcPct val="90000"/>
              </a:lnSpc>
              <a:spcAft>
                <a:spcPts val="588"/>
              </a:spcAft>
            </a:pPr>
            <a:r>
              <a:rPr lang="en-US" dirty="0" smtClean="0"/>
              <a:t>Customer network</a:t>
            </a:r>
          </a:p>
        </p:txBody>
      </p:sp>
      <p:sp>
        <p:nvSpPr>
          <p:cNvPr id="24" name="Freeform 5"/>
          <p:cNvSpPr>
            <a:spLocks/>
          </p:cNvSpPr>
          <p:nvPr/>
        </p:nvSpPr>
        <p:spPr bwMode="auto">
          <a:xfrm>
            <a:off x="6534804" y="6291508"/>
            <a:ext cx="181381" cy="330528"/>
          </a:xfrm>
          <a:custGeom>
            <a:avLst/>
            <a:gdLst>
              <a:gd name="T0" fmla="*/ 278 w 278"/>
              <a:gd name="T1" fmla="*/ 139 h 509"/>
              <a:gd name="T2" fmla="*/ 139 w 278"/>
              <a:gd name="T3" fmla="*/ 509 h 509"/>
              <a:gd name="T4" fmla="*/ 0 w 278"/>
              <a:gd name="T5" fmla="*/ 139 h 509"/>
              <a:gd name="T6" fmla="*/ 139 w 278"/>
              <a:gd name="T7" fmla="*/ 0 h 509"/>
              <a:gd name="T8" fmla="*/ 278 w 278"/>
              <a:gd name="T9" fmla="*/ 139 h 509"/>
            </a:gdLst>
            <a:ahLst/>
            <a:cxnLst>
              <a:cxn ang="0">
                <a:pos x="T0" y="T1"/>
              </a:cxn>
              <a:cxn ang="0">
                <a:pos x="T2" y="T3"/>
              </a:cxn>
              <a:cxn ang="0">
                <a:pos x="T4" y="T5"/>
              </a:cxn>
              <a:cxn ang="0">
                <a:pos x="T6" y="T7"/>
              </a:cxn>
              <a:cxn ang="0">
                <a:pos x="T8" y="T9"/>
              </a:cxn>
            </a:cxnLst>
            <a:rect l="0" t="0" r="r" b="b"/>
            <a:pathLst>
              <a:path w="278" h="509">
                <a:moveTo>
                  <a:pt x="278" y="139"/>
                </a:moveTo>
                <a:cubicBezTo>
                  <a:pt x="278" y="216"/>
                  <a:pt x="139" y="509"/>
                  <a:pt x="139" y="509"/>
                </a:cubicBezTo>
                <a:cubicBezTo>
                  <a:pt x="139" y="509"/>
                  <a:pt x="0" y="216"/>
                  <a:pt x="0" y="139"/>
                </a:cubicBezTo>
                <a:cubicBezTo>
                  <a:pt x="0" y="62"/>
                  <a:pt x="62" y="0"/>
                  <a:pt x="139" y="0"/>
                </a:cubicBezTo>
                <a:cubicBezTo>
                  <a:pt x="216" y="0"/>
                  <a:pt x="278" y="62"/>
                  <a:pt x="278" y="139"/>
                </a:cubicBez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dirty="0">
              <a:solidFill>
                <a:srgbClr val="EB3C00"/>
              </a:solidFill>
            </a:endParaRPr>
          </a:p>
        </p:txBody>
      </p:sp>
      <p:sp>
        <p:nvSpPr>
          <p:cNvPr id="25" name="Oval 24"/>
          <p:cNvSpPr/>
          <p:nvPr/>
        </p:nvSpPr>
        <p:spPr>
          <a:xfrm>
            <a:off x="10385258" y="2902994"/>
            <a:ext cx="1409693" cy="1409693"/>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Freeform 5"/>
          <p:cNvSpPr>
            <a:spLocks/>
          </p:cNvSpPr>
          <p:nvPr/>
        </p:nvSpPr>
        <p:spPr bwMode="auto">
          <a:xfrm>
            <a:off x="7670075" y="3590874"/>
            <a:ext cx="180396" cy="328732"/>
          </a:xfrm>
          <a:custGeom>
            <a:avLst/>
            <a:gdLst>
              <a:gd name="T0" fmla="*/ 278 w 278"/>
              <a:gd name="T1" fmla="*/ 139 h 509"/>
              <a:gd name="T2" fmla="*/ 139 w 278"/>
              <a:gd name="T3" fmla="*/ 509 h 509"/>
              <a:gd name="T4" fmla="*/ 0 w 278"/>
              <a:gd name="T5" fmla="*/ 139 h 509"/>
              <a:gd name="T6" fmla="*/ 139 w 278"/>
              <a:gd name="T7" fmla="*/ 0 h 509"/>
              <a:gd name="T8" fmla="*/ 278 w 278"/>
              <a:gd name="T9" fmla="*/ 139 h 509"/>
            </a:gdLst>
            <a:ahLst/>
            <a:cxnLst>
              <a:cxn ang="0">
                <a:pos x="T0" y="T1"/>
              </a:cxn>
              <a:cxn ang="0">
                <a:pos x="T2" y="T3"/>
              </a:cxn>
              <a:cxn ang="0">
                <a:pos x="T4" y="T5"/>
              </a:cxn>
              <a:cxn ang="0">
                <a:pos x="T6" y="T7"/>
              </a:cxn>
              <a:cxn ang="0">
                <a:pos x="T8" y="T9"/>
              </a:cxn>
            </a:cxnLst>
            <a:rect l="0" t="0" r="r" b="b"/>
            <a:pathLst>
              <a:path w="278" h="509">
                <a:moveTo>
                  <a:pt x="278" y="139"/>
                </a:moveTo>
                <a:cubicBezTo>
                  <a:pt x="278" y="216"/>
                  <a:pt x="139" y="509"/>
                  <a:pt x="139" y="509"/>
                </a:cubicBezTo>
                <a:cubicBezTo>
                  <a:pt x="139" y="509"/>
                  <a:pt x="0" y="216"/>
                  <a:pt x="0" y="139"/>
                </a:cubicBezTo>
                <a:cubicBezTo>
                  <a:pt x="0" y="62"/>
                  <a:pt x="62" y="0"/>
                  <a:pt x="139" y="0"/>
                </a:cubicBezTo>
                <a:cubicBezTo>
                  <a:pt x="216" y="0"/>
                  <a:pt x="278" y="62"/>
                  <a:pt x="278" y="139"/>
                </a:cubicBez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dirty="0">
              <a:solidFill>
                <a:srgbClr val="EB3C00"/>
              </a:solidFill>
            </a:endParaRPr>
          </a:p>
        </p:txBody>
      </p:sp>
      <p:cxnSp>
        <p:nvCxnSpPr>
          <p:cNvPr id="30" name="Straight Connector 29"/>
          <p:cNvCxnSpPr>
            <a:stCxn id="27" idx="1"/>
          </p:cNvCxnSpPr>
          <p:nvPr/>
        </p:nvCxnSpPr>
        <p:spPr>
          <a:xfrm>
            <a:off x="7760273" y="3919606"/>
            <a:ext cx="3757928" cy="127924"/>
          </a:xfrm>
          <a:prstGeom prst="line">
            <a:avLst/>
          </a:prstGeom>
          <a:ln w="28575">
            <a:prstDash val="dash"/>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397049" y="5687781"/>
            <a:ext cx="412065" cy="411776"/>
            <a:chOff x="4415436" y="2970118"/>
            <a:chExt cx="412065" cy="411776"/>
          </a:xfrm>
        </p:grpSpPr>
        <p:pic>
          <p:nvPicPr>
            <p:cNvPr id="32" name="Picture 31"/>
            <p:cNvPicPr>
              <a:picLocks noChangeAspect="1"/>
            </p:cNvPicPr>
            <p:nvPr/>
          </p:nvPicPr>
          <p:blipFill>
            <a:blip r:embed="rId4"/>
            <a:stretch>
              <a:fillRect/>
            </a:stretch>
          </p:blipFill>
          <p:spPr>
            <a:xfrm>
              <a:off x="4415436" y="3010208"/>
              <a:ext cx="146976" cy="320515"/>
            </a:xfrm>
            <a:prstGeom prst="rect">
              <a:avLst/>
            </a:prstGeom>
          </p:spPr>
        </p:pic>
        <p:pic>
          <p:nvPicPr>
            <p:cNvPr id="33" name="Picture 32"/>
            <p:cNvPicPr>
              <a:picLocks noChangeAspect="1"/>
            </p:cNvPicPr>
            <p:nvPr/>
          </p:nvPicPr>
          <p:blipFill>
            <a:blip r:embed="rId4"/>
            <a:stretch>
              <a:fillRect/>
            </a:stretch>
          </p:blipFill>
          <p:spPr>
            <a:xfrm>
              <a:off x="4680525" y="3010208"/>
              <a:ext cx="146976" cy="320515"/>
            </a:xfrm>
            <a:prstGeom prst="rect">
              <a:avLst/>
            </a:prstGeom>
          </p:spPr>
        </p:pic>
        <p:pic>
          <p:nvPicPr>
            <p:cNvPr id="34" name="Picture 33"/>
            <p:cNvPicPr>
              <a:picLocks noChangeAspect="1"/>
            </p:cNvPicPr>
            <p:nvPr/>
          </p:nvPicPr>
          <p:blipFill>
            <a:blip r:embed="rId4"/>
            <a:stretch>
              <a:fillRect/>
            </a:stretch>
          </p:blipFill>
          <p:spPr>
            <a:xfrm>
              <a:off x="4533549" y="2970118"/>
              <a:ext cx="188825" cy="411776"/>
            </a:xfrm>
            <a:prstGeom prst="rect">
              <a:avLst/>
            </a:prstGeom>
          </p:spPr>
        </p:pic>
      </p:grpSp>
      <p:cxnSp>
        <p:nvCxnSpPr>
          <p:cNvPr id="37" name="Straight Connector 36"/>
          <p:cNvCxnSpPr/>
          <p:nvPr/>
        </p:nvCxnSpPr>
        <p:spPr>
          <a:xfrm>
            <a:off x="10819179" y="3475676"/>
            <a:ext cx="699022" cy="512991"/>
          </a:xfrm>
          <a:prstGeom prst="line">
            <a:avLst/>
          </a:prstGeom>
          <a:ln w="28575">
            <a:prstDash val="dash"/>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7684330" y="3850545"/>
            <a:ext cx="151885" cy="15188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39" name="Oval 38"/>
          <p:cNvSpPr/>
          <p:nvPr/>
        </p:nvSpPr>
        <p:spPr>
          <a:xfrm>
            <a:off x="7684330" y="3850545"/>
            <a:ext cx="151885" cy="15188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45" name="Rectangle 44"/>
          <p:cNvSpPr/>
          <p:nvPr/>
        </p:nvSpPr>
        <p:spPr bwMode="auto">
          <a:xfrm>
            <a:off x="9859183" y="6252826"/>
            <a:ext cx="2237300" cy="48719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0" name="Oval 39"/>
          <p:cNvSpPr/>
          <p:nvPr/>
        </p:nvSpPr>
        <p:spPr>
          <a:xfrm>
            <a:off x="9476925" y="6308819"/>
            <a:ext cx="299800" cy="29979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41" name="TextBox 40"/>
          <p:cNvSpPr txBox="1"/>
          <p:nvPr/>
        </p:nvSpPr>
        <p:spPr>
          <a:xfrm>
            <a:off x="9758154" y="6222746"/>
            <a:ext cx="1674932" cy="538956"/>
          </a:xfrm>
          <a:prstGeom prst="rect">
            <a:avLst/>
          </a:prstGeom>
          <a:noFill/>
        </p:spPr>
        <p:txBody>
          <a:bodyPr wrap="none" lIns="179285" tIns="143428" rIns="179285" bIns="143428" rtlCol="0">
            <a:spAutoFit/>
          </a:bodyPr>
          <a:lstStyle/>
          <a:p>
            <a:pPr>
              <a:lnSpc>
                <a:spcPct val="90000"/>
              </a:lnSpc>
              <a:spcAft>
                <a:spcPts val="588"/>
              </a:spcAft>
            </a:pPr>
            <a:r>
              <a:rPr lang="en-US" dirty="0" smtClean="0"/>
              <a:t>Data transfer</a:t>
            </a:r>
          </a:p>
        </p:txBody>
      </p:sp>
      <p:sp>
        <p:nvSpPr>
          <p:cNvPr id="42" name="Freeform 5"/>
          <p:cNvSpPr>
            <a:spLocks/>
          </p:cNvSpPr>
          <p:nvPr/>
        </p:nvSpPr>
        <p:spPr bwMode="auto">
          <a:xfrm>
            <a:off x="11435760" y="3718798"/>
            <a:ext cx="180396" cy="328732"/>
          </a:xfrm>
          <a:custGeom>
            <a:avLst/>
            <a:gdLst>
              <a:gd name="T0" fmla="*/ 278 w 278"/>
              <a:gd name="T1" fmla="*/ 139 h 509"/>
              <a:gd name="T2" fmla="*/ 139 w 278"/>
              <a:gd name="T3" fmla="*/ 509 h 509"/>
              <a:gd name="T4" fmla="*/ 0 w 278"/>
              <a:gd name="T5" fmla="*/ 139 h 509"/>
              <a:gd name="T6" fmla="*/ 139 w 278"/>
              <a:gd name="T7" fmla="*/ 0 h 509"/>
              <a:gd name="T8" fmla="*/ 278 w 278"/>
              <a:gd name="T9" fmla="*/ 139 h 509"/>
            </a:gdLst>
            <a:ahLst/>
            <a:cxnLst>
              <a:cxn ang="0">
                <a:pos x="T0" y="T1"/>
              </a:cxn>
              <a:cxn ang="0">
                <a:pos x="T2" y="T3"/>
              </a:cxn>
              <a:cxn ang="0">
                <a:pos x="T4" y="T5"/>
              </a:cxn>
              <a:cxn ang="0">
                <a:pos x="T6" y="T7"/>
              </a:cxn>
              <a:cxn ang="0">
                <a:pos x="T8" y="T9"/>
              </a:cxn>
            </a:cxnLst>
            <a:rect l="0" t="0" r="r" b="b"/>
            <a:pathLst>
              <a:path w="278" h="509">
                <a:moveTo>
                  <a:pt x="278" y="139"/>
                </a:moveTo>
                <a:cubicBezTo>
                  <a:pt x="278" y="216"/>
                  <a:pt x="139" y="509"/>
                  <a:pt x="139" y="509"/>
                </a:cubicBezTo>
                <a:cubicBezTo>
                  <a:pt x="139" y="509"/>
                  <a:pt x="0" y="216"/>
                  <a:pt x="0" y="139"/>
                </a:cubicBezTo>
                <a:cubicBezTo>
                  <a:pt x="0" y="62"/>
                  <a:pt x="62" y="0"/>
                  <a:pt x="139" y="0"/>
                </a:cubicBezTo>
                <a:cubicBezTo>
                  <a:pt x="216" y="0"/>
                  <a:pt x="278" y="62"/>
                  <a:pt x="278" y="139"/>
                </a:cubicBez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dirty="0">
              <a:solidFill>
                <a:srgbClr val="EB3C00"/>
              </a:solidFill>
            </a:endParaRPr>
          </a:p>
        </p:txBody>
      </p:sp>
      <p:grpSp>
        <p:nvGrpSpPr>
          <p:cNvPr id="43" name="Group 42"/>
          <p:cNvGrpSpPr/>
          <p:nvPr/>
        </p:nvGrpSpPr>
        <p:grpSpPr>
          <a:xfrm>
            <a:off x="10554090" y="3131993"/>
            <a:ext cx="412065" cy="411776"/>
            <a:chOff x="4415436" y="2970118"/>
            <a:chExt cx="412065" cy="411776"/>
          </a:xfrm>
        </p:grpSpPr>
        <p:pic>
          <p:nvPicPr>
            <p:cNvPr id="48" name="Picture 47"/>
            <p:cNvPicPr>
              <a:picLocks noChangeAspect="1"/>
            </p:cNvPicPr>
            <p:nvPr/>
          </p:nvPicPr>
          <p:blipFill>
            <a:blip r:embed="rId4"/>
            <a:stretch>
              <a:fillRect/>
            </a:stretch>
          </p:blipFill>
          <p:spPr>
            <a:xfrm>
              <a:off x="4415436" y="3010208"/>
              <a:ext cx="146976" cy="320515"/>
            </a:xfrm>
            <a:prstGeom prst="rect">
              <a:avLst/>
            </a:prstGeom>
          </p:spPr>
        </p:pic>
        <p:pic>
          <p:nvPicPr>
            <p:cNvPr id="51" name="Picture 50"/>
            <p:cNvPicPr>
              <a:picLocks noChangeAspect="1"/>
            </p:cNvPicPr>
            <p:nvPr/>
          </p:nvPicPr>
          <p:blipFill>
            <a:blip r:embed="rId4"/>
            <a:stretch>
              <a:fillRect/>
            </a:stretch>
          </p:blipFill>
          <p:spPr>
            <a:xfrm>
              <a:off x="4680525" y="3010208"/>
              <a:ext cx="146976" cy="320515"/>
            </a:xfrm>
            <a:prstGeom prst="rect">
              <a:avLst/>
            </a:prstGeom>
          </p:spPr>
        </p:pic>
        <p:pic>
          <p:nvPicPr>
            <p:cNvPr id="52" name="Picture 51"/>
            <p:cNvPicPr>
              <a:picLocks noChangeAspect="1"/>
            </p:cNvPicPr>
            <p:nvPr/>
          </p:nvPicPr>
          <p:blipFill>
            <a:blip r:embed="rId4"/>
            <a:stretch>
              <a:fillRect/>
            </a:stretch>
          </p:blipFill>
          <p:spPr>
            <a:xfrm>
              <a:off x="4533549" y="2970118"/>
              <a:ext cx="188825" cy="411776"/>
            </a:xfrm>
            <a:prstGeom prst="rect">
              <a:avLst/>
            </a:prstGeom>
          </p:spPr>
        </p:pic>
      </p:grpSp>
    </p:spTree>
    <p:extLst>
      <p:ext uri="{BB962C8B-B14F-4D97-AF65-F5344CB8AC3E}">
        <p14:creationId xmlns:p14="http://schemas.microsoft.com/office/powerpoint/2010/main" val="19231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1000"/>
                                        <p:tgtEl>
                                          <p:spTgt spid="3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42" presetClass="path" presetSubtype="0" repeatCount="4000" accel="50000" decel="50000" autoRev="1" fill="hold" grpId="1" nodeType="withEffect">
                                  <p:stCondLst>
                                    <p:cond delay="0"/>
                                  </p:stCondLst>
                                  <p:childTnLst>
                                    <p:animMotion origin="layout" path="M 3.10186E-6 -7.26282E-8 L 0.30278 0.00908 " pathEditMode="relative" rAng="0" ptsTypes="AA">
                                      <p:cBhvr>
                                        <p:cTn id="17" dur="1250" fill="hold"/>
                                        <p:tgtEl>
                                          <p:spTgt spid="38"/>
                                        </p:tgtEl>
                                        <p:attrNameLst>
                                          <p:attrName>ppt_x</p:attrName>
                                          <p:attrName>ppt_y</p:attrName>
                                        </p:attrNameLst>
                                      </p:cBhvr>
                                      <p:rCtr x="15139" y="454"/>
                                    </p:animMotion>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42" presetClass="path" presetSubtype="0" repeatCount="4000" accel="50000" decel="50000" autoRev="1" fill="hold" grpId="1" nodeType="withEffect">
                                  <p:stCondLst>
                                    <p:cond delay="0"/>
                                  </p:stCondLst>
                                  <p:childTnLst>
                                    <p:animMotion origin="layout" path="M 0.30278 0.00908 L 0.24598 -0.06741 " pathEditMode="relative" rAng="0" ptsTypes="AA">
                                      <p:cBhvr>
                                        <p:cTn id="22" dur="1250" fill="hold"/>
                                        <p:tgtEl>
                                          <p:spTgt spid="39"/>
                                        </p:tgtEl>
                                        <p:attrNameLst>
                                          <p:attrName>ppt_x</p:attrName>
                                          <p:attrName>ppt_y</p:attrName>
                                        </p:attrNameLst>
                                      </p:cBhvr>
                                      <p:rCtr x="-2847" y="-38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smtClean="0"/>
              <a:t>ExpressRoute geopolitical regions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3630041"/>
              </p:ext>
            </p:extLst>
          </p:nvPr>
        </p:nvGraphicFramePr>
        <p:xfrm>
          <a:off x="253619" y="1223200"/>
          <a:ext cx="11908218" cy="3779520"/>
        </p:xfrm>
        <a:graphic>
          <a:graphicData uri="http://schemas.openxmlformats.org/drawingml/2006/table">
            <a:tbl>
              <a:tblPr firstRow="1" bandRow="1">
                <a:tableStyleId>{F5AB1C69-6EDB-4FF4-983F-18BD219EF322}</a:tableStyleId>
              </a:tblPr>
              <a:tblGrid>
                <a:gridCol w="3969406"/>
                <a:gridCol w="3969406"/>
                <a:gridCol w="3969406"/>
              </a:tblGrid>
              <a:tr h="370840">
                <a:tc>
                  <a:txBody>
                    <a:bodyPr/>
                    <a:lstStyle/>
                    <a:p>
                      <a:r>
                        <a:rPr lang="en-US" dirty="0" smtClean="0"/>
                        <a:t>GEOPOLITICAL</a:t>
                      </a:r>
                      <a:r>
                        <a:rPr lang="en-US" baseline="0" dirty="0" smtClean="0"/>
                        <a:t> REGION</a:t>
                      </a:r>
                      <a:endParaRPr lang="en-US" dirty="0"/>
                    </a:p>
                  </a:txBody>
                  <a:tcPr/>
                </a:tc>
                <a:tc>
                  <a:txBody>
                    <a:bodyPr/>
                    <a:lstStyle/>
                    <a:p>
                      <a:r>
                        <a:rPr lang="en-US" dirty="0" smtClean="0"/>
                        <a:t>Office 365 REGION</a:t>
                      </a:r>
                      <a:endParaRPr lang="en-US" dirty="0"/>
                    </a:p>
                  </a:txBody>
                  <a:tcPr/>
                </a:tc>
                <a:tc>
                  <a:txBody>
                    <a:bodyPr/>
                    <a:lstStyle/>
                    <a:p>
                      <a:r>
                        <a:rPr lang="en-US" dirty="0" smtClean="0"/>
                        <a:t>EXPRESSROUTE</a:t>
                      </a:r>
                      <a:r>
                        <a:rPr lang="en-US" baseline="0" dirty="0" smtClean="0"/>
                        <a:t> LOCATIONS</a:t>
                      </a:r>
                      <a:endParaRPr lang="en-US" dirty="0"/>
                    </a:p>
                  </a:txBody>
                  <a:tcPr/>
                </a:tc>
              </a:tr>
              <a:tr h="370840">
                <a:tc>
                  <a:txBody>
                    <a:bodyPr/>
                    <a:lstStyle/>
                    <a:p>
                      <a:r>
                        <a:rPr lang="en-US" dirty="0" smtClean="0"/>
                        <a:t>US</a:t>
                      </a:r>
                      <a:endParaRPr lang="en-US" dirty="0"/>
                    </a:p>
                  </a:txBody>
                  <a:tcPr/>
                </a:tc>
                <a:tc>
                  <a:txBody>
                    <a:bodyPr/>
                    <a:lstStyle/>
                    <a:p>
                      <a:r>
                        <a:rPr lang="en-US" dirty="0" smtClean="0"/>
                        <a:t>North America, US Government</a:t>
                      </a:r>
                      <a:endParaRPr lang="en-US" dirty="0"/>
                    </a:p>
                  </a:txBody>
                  <a:tcPr/>
                </a:tc>
                <a:tc>
                  <a:txBody>
                    <a:bodyPr/>
                    <a:lstStyle/>
                    <a:p>
                      <a:r>
                        <a:rPr lang="en-US" dirty="0" smtClean="0"/>
                        <a:t>Atlanta, Chicago,</a:t>
                      </a:r>
                      <a:r>
                        <a:rPr lang="en-US" baseline="0" dirty="0" smtClean="0"/>
                        <a:t> Dallas, Los Angeles, New York, Seattle, Silicon Valley, Washington DC</a:t>
                      </a:r>
                      <a:endParaRPr lang="en-US" dirty="0"/>
                    </a:p>
                  </a:txBody>
                  <a:tcPr/>
                </a:tc>
              </a:tr>
              <a:tr h="370840">
                <a:tc>
                  <a:txBody>
                    <a:bodyPr/>
                    <a:lstStyle/>
                    <a:p>
                      <a:r>
                        <a:rPr lang="en-US" dirty="0" smtClean="0"/>
                        <a:t>South America</a:t>
                      </a:r>
                      <a:endParaRPr lang="en-US" dirty="0"/>
                    </a:p>
                  </a:txBody>
                  <a:tcPr/>
                </a:tc>
                <a:tc>
                  <a:txBody>
                    <a:bodyPr/>
                    <a:lstStyle/>
                    <a:p>
                      <a:r>
                        <a:rPr lang="en-US" dirty="0" smtClean="0"/>
                        <a:t>Brazil, South America</a:t>
                      </a:r>
                      <a:endParaRPr lang="en-US" dirty="0"/>
                    </a:p>
                  </a:txBody>
                  <a:tcPr/>
                </a:tc>
                <a:tc>
                  <a:txBody>
                    <a:bodyPr/>
                    <a:lstStyle/>
                    <a:p>
                      <a:r>
                        <a:rPr lang="en-US" dirty="0" smtClean="0"/>
                        <a:t>Sao Paulo</a:t>
                      </a:r>
                      <a:endParaRPr lang="en-US" dirty="0"/>
                    </a:p>
                  </a:txBody>
                  <a:tcPr/>
                </a:tc>
              </a:tr>
              <a:tr h="370840">
                <a:tc>
                  <a:txBody>
                    <a:bodyPr/>
                    <a:lstStyle/>
                    <a:p>
                      <a:r>
                        <a:rPr lang="en-US" dirty="0" smtClean="0"/>
                        <a:t>Europe</a:t>
                      </a:r>
                      <a:endParaRPr lang="en-US" dirty="0"/>
                    </a:p>
                  </a:txBody>
                  <a:tcPr/>
                </a:tc>
                <a:tc>
                  <a:txBody>
                    <a:bodyPr/>
                    <a:lstStyle/>
                    <a:p>
                      <a:r>
                        <a:rPr lang="en-US" dirty="0" smtClean="0"/>
                        <a:t>Europe Middle East and Africa</a:t>
                      </a:r>
                      <a:endParaRPr lang="en-US" dirty="0"/>
                    </a:p>
                  </a:txBody>
                  <a:tcPr/>
                </a:tc>
                <a:tc>
                  <a:txBody>
                    <a:bodyPr/>
                    <a:lstStyle/>
                    <a:p>
                      <a:r>
                        <a:rPr lang="en-US" dirty="0" smtClean="0"/>
                        <a:t>Amsterdam, London, Dublin (coming soon)</a:t>
                      </a:r>
                      <a:endParaRPr lang="en-US" dirty="0"/>
                    </a:p>
                  </a:txBody>
                  <a:tcPr/>
                </a:tc>
              </a:tr>
              <a:tr h="370840">
                <a:tc>
                  <a:txBody>
                    <a:bodyPr/>
                    <a:lstStyle/>
                    <a:p>
                      <a:r>
                        <a:rPr lang="en-US" dirty="0" smtClean="0"/>
                        <a:t>Asia</a:t>
                      </a:r>
                      <a:endParaRPr lang="en-US" dirty="0"/>
                    </a:p>
                  </a:txBody>
                  <a:tcPr/>
                </a:tc>
                <a:tc>
                  <a:txBody>
                    <a:bodyPr/>
                    <a:lstStyle/>
                    <a:p>
                      <a:r>
                        <a:rPr lang="en-US" dirty="0" smtClean="0"/>
                        <a:t>Asia Pacific</a:t>
                      </a:r>
                      <a:endParaRPr lang="en-US" dirty="0"/>
                    </a:p>
                  </a:txBody>
                  <a:tcPr/>
                </a:tc>
                <a:tc>
                  <a:txBody>
                    <a:bodyPr/>
                    <a:lstStyle/>
                    <a:p>
                      <a:r>
                        <a:rPr lang="en-US" dirty="0" smtClean="0"/>
                        <a:t>Hong Kong, Singapore</a:t>
                      </a:r>
                      <a:endParaRPr lang="en-US" dirty="0"/>
                    </a:p>
                  </a:txBody>
                  <a:tcPr/>
                </a:tc>
              </a:tr>
              <a:tr h="370840">
                <a:tc>
                  <a:txBody>
                    <a:bodyPr/>
                    <a:lstStyle/>
                    <a:p>
                      <a:r>
                        <a:rPr lang="en-US" dirty="0" smtClean="0"/>
                        <a:t>Japan</a:t>
                      </a:r>
                      <a:endParaRPr lang="en-US" dirty="0"/>
                    </a:p>
                  </a:txBody>
                  <a:tcPr/>
                </a:tc>
                <a:tc>
                  <a:txBody>
                    <a:bodyPr/>
                    <a:lstStyle/>
                    <a:p>
                      <a:r>
                        <a:rPr lang="en-US" dirty="0" smtClean="0"/>
                        <a:t>Japan</a:t>
                      </a:r>
                      <a:endParaRPr lang="en-US" dirty="0"/>
                    </a:p>
                  </a:txBody>
                  <a:tcPr/>
                </a:tc>
                <a:tc>
                  <a:txBody>
                    <a:bodyPr/>
                    <a:lstStyle/>
                    <a:p>
                      <a:r>
                        <a:rPr lang="en-US" dirty="0" smtClean="0"/>
                        <a:t>Tokyo, Osaka (coming soon)</a:t>
                      </a:r>
                      <a:endParaRPr lang="en-US" dirty="0"/>
                    </a:p>
                  </a:txBody>
                  <a:tcPr/>
                </a:tc>
              </a:tr>
              <a:tr h="370840">
                <a:tc>
                  <a:txBody>
                    <a:bodyPr/>
                    <a:lstStyle/>
                    <a:p>
                      <a:r>
                        <a:rPr lang="en-US" dirty="0" smtClean="0"/>
                        <a:t>Australia</a:t>
                      </a:r>
                      <a:endParaRPr lang="en-US" dirty="0"/>
                    </a:p>
                  </a:txBody>
                  <a:tcPr/>
                </a:tc>
                <a:tc>
                  <a:txBody>
                    <a:bodyPr/>
                    <a:lstStyle/>
                    <a:p>
                      <a:r>
                        <a:rPr lang="en-US" dirty="0" smtClean="0"/>
                        <a:t>Australia</a:t>
                      </a:r>
                      <a:endParaRPr lang="en-US" dirty="0"/>
                    </a:p>
                  </a:txBody>
                  <a:tcPr/>
                </a:tc>
                <a:tc>
                  <a:txBody>
                    <a:bodyPr/>
                    <a:lstStyle/>
                    <a:p>
                      <a:r>
                        <a:rPr lang="en-US" dirty="0" smtClean="0"/>
                        <a:t>Sydney, Melbourne</a:t>
                      </a:r>
                      <a:r>
                        <a:rPr lang="en-US" baseline="0" dirty="0" smtClean="0"/>
                        <a:t> (coming soon)</a:t>
                      </a:r>
                      <a:endParaRPr lang="en-US" dirty="0"/>
                    </a:p>
                  </a:txBody>
                  <a:tcPr/>
                </a:tc>
              </a:tr>
              <a:tr h="370840">
                <a:tc>
                  <a:txBody>
                    <a:bodyPr/>
                    <a:lstStyle/>
                    <a:p>
                      <a:r>
                        <a:rPr lang="en-US" dirty="0" smtClean="0"/>
                        <a:t>India</a:t>
                      </a:r>
                      <a:endParaRPr lang="en-US" dirty="0"/>
                    </a:p>
                  </a:txBody>
                  <a:tcPr/>
                </a:tc>
                <a:tc>
                  <a:txBody>
                    <a:bodyPr/>
                    <a:lstStyle/>
                    <a:p>
                      <a:r>
                        <a:rPr lang="en-US" dirty="0" smtClean="0"/>
                        <a:t>India (coming soon)</a:t>
                      </a:r>
                      <a:endParaRPr lang="en-US" dirty="0"/>
                    </a:p>
                  </a:txBody>
                  <a:tcPr/>
                </a:tc>
                <a:tc>
                  <a:txBody>
                    <a:bodyPr/>
                    <a:lstStyle/>
                    <a:p>
                      <a:r>
                        <a:rPr lang="en-US" dirty="0" smtClean="0"/>
                        <a:t>TBD</a:t>
                      </a:r>
                      <a:endParaRPr lang="en-US" dirty="0"/>
                    </a:p>
                  </a:txBody>
                  <a:tcPr/>
                </a:tc>
              </a:tr>
            </a:tbl>
          </a:graphicData>
        </a:graphic>
      </p:graphicFrame>
      <p:sp>
        <p:nvSpPr>
          <p:cNvPr id="5" name="TextBox 4"/>
          <p:cNvSpPr txBox="1"/>
          <p:nvPr/>
        </p:nvSpPr>
        <p:spPr>
          <a:xfrm>
            <a:off x="274638" y="5173662"/>
            <a:ext cx="11887200"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a:t>Connectivity across geopolitical regions is not </a:t>
            </a:r>
            <a:r>
              <a:rPr lang="en-US" sz="2400" dirty="0" smtClean="0"/>
              <a:t>supported unless you have the premium SKU. </a:t>
            </a:r>
            <a:r>
              <a:rPr lang="en-US" sz="2400" dirty="0"/>
              <a:t>You can work with your connectivity provider to extend connectivity across geopolitical regions using their network.</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103532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781674"/>
          </a:xfrm>
        </p:spPr>
        <p:txBody>
          <a:bodyPr>
            <a:normAutofit fontScale="92500" lnSpcReduction="20000"/>
          </a:bodyPr>
          <a:lstStyle/>
          <a:p>
            <a:r>
              <a:rPr lang="en-US" dirty="0" smtClean="0"/>
              <a:t>An Azure subscription</a:t>
            </a:r>
          </a:p>
          <a:p>
            <a:r>
              <a:rPr lang="en-US" dirty="0"/>
              <a:t>The latest version of Azure PowerShell</a:t>
            </a:r>
          </a:p>
          <a:p>
            <a:r>
              <a:rPr lang="en-US" dirty="0" smtClean="0"/>
              <a:t>A network service provider or an exchange provider</a:t>
            </a:r>
          </a:p>
          <a:p>
            <a:pPr lvl="1"/>
            <a:r>
              <a:rPr lang="en-US" dirty="0" smtClean="0"/>
              <a:t>Either you must be a VPN customer of the network service provider with one on-premises site connected</a:t>
            </a:r>
          </a:p>
          <a:p>
            <a:pPr lvl="1"/>
            <a:r>
              <a:rPr lang="en-US" dirty="0" smtClean="0"/>
              <a:t>Or you must have network infrastructure in the exchange providers datacenter for cross connect</a:t>
            </a:r>
          </a:p>
          <a:p>
            <a:pPr lvl="1"/>
            <a:r>
              <a:rPr lang="en-US" dirty="0" smtClean="0"/>
              <a:t>Or you must have Ethernet connectivity via a third party network provider to the exchange providers Ethernet exchange </a:t>
            </a:r>
          </a:p>
          <a:p>
            <a:r>
              <a:rPr lang="en-US" dirty="0" smtClean="0"/>
              <a:t>Virtual network requirements</a:t>
            </a:r>
          </a:p>
          <a:p>
            <a:pPr lvl="1"/>
            <a:r>
              <a:rPr lang="en-US" dirty="0" smtClean="0"/>
              <a:t>A set of IP prefixes for on-premises use</a:t>
            </a:r>
          </a:p>
          <a:p>
            <a:pPr lvl="1"/>
            <a:r>
              <a:rPr lang="en-US" dirty="0" smtClean="0"/>
              <a:t>A /28 subnet for configuring routes</a:t>
            </a:r>
          </a:p>
          <a:p>
            <a:pPr lvl="1"/>
            <a:r>
              <a:rPr lang="en-US" dirty="0" smtClean="0"/>
              <a:t>Your own public Autonomous System number for routing</a:t>
            </a:r>
          </a:p>
          <a:p>
            <a:r>
              <a:rPr lang="en-US" dirty="0" smtClean="0"/>
              <a:t>Additional network requirements for exchange providers</a:t>
            </a:r>
          </a:p>
          <a:p>
            <a:pPr lvl="1"/>
            <a:r>
              <a:rPr lang="en-US" dirty="0" smtClean="0"/>
              <a:t>MD5 hash if you need an authenticated BGP session</a:t>
            </a:r>
          </a:p>
          <a:p>
            <a:pPr lvl="1"/>
            <a:r>
              <a:rPr lang="en-US" dirty="0" smtClean="0"/>
              <a:t>Two VLAN IDs on which traffic will be sent</a:t>
            </a:r>
          </a:p>
        </p:txBody>
      </p:sp>
      <p:sp>
        <p:nvSpPr>
          <p:cNvPr id="3" name="Title 2"/>
          <p:cNvSpPr>
            <a:spLocks noGrp="1"/>
          </p:cNvSpPr>
          <p:nvPr>
            <p:ph type="title"/>
          </p:nvPr>
        </p:nvSpPr>
        <p:spPr/>
        <p:txBody>
          <a:bodyPr/>
          <a:lstStyle/>
          <a:p>
            <a:r>
              <a:rPr lang="en-US" dirty="0" smtClean="0"/>
              <a:t>ExpressRoute for Office 365 prerequisites</a:t>
            </a:r>
            <a:endParaRPr lang="en-US" dirty="0"/>
          </a:p>
        </p:txBody>
      </p:sp>
    </p:spTree>
    <p:extLst>
      <p:ext uri="{BB962C8B-B14F-4D97-AF65-F5344CB8AC3E}">
        <p14:creationId xmlns:p14="http://schemas.microsoft.com/office/powerpoint/2010/main" val="32064392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circuit in PowerShell for NSP</a:t>
            </a:r>
            <a:endParaRPr lang="en-US" dirty="0"/>
          </a:p>
        </p:txBody>
      </p:sp>
      <p:sp>
        <p:nvSpPr>
          <p:cNvPr id="5" name="Text Placeholder 4"/>
          <p:cNvSpPr>
            <a:spLocks noGrp="1"/>
          </p:cNvSpPr>
          <p:nvPr>
            <p:ph type="body" sz="quarter" idx="10"/>
          </p:nvPr>
        </p:nvSpPr>
        <p:spPr>
          <a:xfrm>
            <a:off x="274638" y="1220835"/>
            <a:ext cx="6476999" cy="5629227"/>
          </a:xfrm>
        </p:spPr>
        <p:txBody>
          <a:bodyPr>
            <a:normAutofit/>
          </a:bodyPr>
          <a:lstStyle/>
          <a:p>
            <a:r>
              <a:rPr lang="en-US" sz="1400" dirty="0" smtClean="0"/>
              <a:t>## import </a:t>
            </a:r>
            <a:r>
              <a:rPr lang="en-US" sz="1400" dirty="0" err="1" smtClean="0"/>
              <a:t>powershell</a:t>
            </a:r>
            <a:r>
              <a:rPr lang="en-US" sz="1400" dirty="0" smtClean="0"/>
              <a:t> modules</a:t>
            </a:r>
          </a:p>
          <a:p>
            <a:r>
              <a:rPr lang="en-US" sz="1400" dirty="0" smtClean="0"/>
              <a:t>Import-Module </a:t>
            </a:r>
            <a:r>
              <a:rPr lang="en-US" sz="1400" dirty="0"/>
              <a:t>'C:\Program Files (x86)\Microsoft SDKs\Azure\PowerShell\</a:t>
            </a:r>
            <a:r>
              <a:rPr lang="en-US" sz="1400" dirty="0" err="1"/>
              <a:t>ServiceManagement</a:t>
            </a:r>
            <a:r>
              <a:rPr lang="en-US" sz="1400" dirty="0"/>
              <a:t>\Azure\Azure.psd1'</a:t>
            </a:r>
          </a:p>
          <a:p>
            <a:r>
              <a:rPr lang="en-US" sz="1400" dirty="0"/>
              <a:t>Import-Module 'C:\Program Files (x86)\Microsoft SDKs\Azure\PowerShell\</a:t>
            </a:r>
            <a:r>
              <a:rPr lang="en-US" sz="1400" dirty="0" err="1"/>
              <a:t>ServiceManagement</a:t>
            </a:r>
            <a:r>
              <a:rPr lang="en-US" sz="1400" dirty="0"/>
              <a:t>\Azure\ExpressRoute\ExpressRoute.psd1' </a:t>
            </a:r>
            <a:endParaRPr lang="en-US" sz="1400" dirty="0" smtClean="0"/>
          </a:p>
          <a:p>
            <a:endParaRPr lang="en-US" sz="1400" dirty="0" smtClean="0"/>
          </a:p>
          <a:p>
            <a:endParaRPr lang="en-US" sz="1400" dirty="0" smtClean="0"/>
          </a:p>
          <a:p>
            <a:r>
              <a:rPr lang="en-US" sz="1400" dirty="0"/>
              <a:t>## </a:t>
            </a:r>
            <a:r>
              <a:rPr lang="en-US" sz="1400" dirty="0" smtClean="0"/>
              <a:t>Request a </a:t>
            </a:r>
            <a:r>
              <a:rPr lang="en-US" sz="1400" dirty="0"/>
              <a:t>service key and </a:t>
            </a:r>
            <a:r>
              <a:rPr lang="en-US" sz="1400" dirty="0" smtClean="0"/>
              <a:t>send to your provider</a:t>
            </a:r>
          </a:p>
          <a:p>
            <a:r>
              <a:rPr lang="en-US" sz="1400" dirty="0" smtClean="0"/>
              <a:t>New-</a:t>
            </a:r>
            <a:r>
              <a:rPr lang="en-US" sz="1400" dirty="0" err="1" smtClean="0"/>
              <a:t>AzureDedicatedCircuit</a:t>
            </a:r>
            <a:r>
              <a:rPr lang="en-US" sz="1400" dirty="0"/>
              <a:t> -</a:t>
            </a:r>
            <a:r>
              <a:rPr lang="en-US" sz="1400" dirty="0" err="1"/>
              <a:t>CircuitName</a:t>
            </a:r>
            <a:r>
              <a:rPr lang="en-US" sz="1400" dirty="0"/>
              <a:t> $</a:t>
            </a:r>
            <a:r>
              <a:rPr lang="en-US" sz="1400" dirty="0" err="1"/>
              <a:t>CircuitName</a:t>
            </a:r>
            <a:r>
              <a:rPr lang="en-US" sz="1400" dirty="0"/>
              <a:t> -</a:t>
            </a:r>
            <a:r>
              <a:rPr lang="en-US" sz="1400" dirty="0" err="1"/>
              <a:t>ServiceProviderName</a:t>
            </a:r>
            <a:r>
              <a:rPr lang="en-US" sz="1400" dirty="0"/>
              <a:t> $</a:t>
            </a:r>
            <a:r>
              <a:rPr lang="en-US" sz="1400" dirty="0" err="1"/>
              <a:t>ServiceProvider</a:t>
            </a:r>
            <a:r>
              <a:rPr lang="en-US" sz="1400" dirty="0"/>
              <a:t> -Bandwidth $Bandwidth -Location $Location</a:t>
            </a:r>
            <a:endParaRPr lang="en-US" sz="1400" dirty="0" smtClean="0"/>
          </a:p>
          <a:p>
            <a:endParaRPr lang="en-US" sz="1400" dirty="0" smtClean="0"/>
          </a:p>
          <a:p>
            <a:endParaRPr lang="en-US" sz="1400" dirty="0" smtClean="0"/>
          </a:p>
          <a:p>
            <a:r>
              <a:rPr lang="en-US" sz="1400" dirty="0" smtClean="0"/>
              <a:t>## </a:t>
            </a:r>
            <a:r>
              <a:rPr lang="en-US" sz="1400" dirty="0"/>
              <a:t>Configure your Virtual Network and </a:t>
            </a:r>
            <a:r>
              <a:rPr lang="en-US" sz="1400" dirty="0" smtClean="0"/>
              <a:t>Gateway</a:t>
            </a:r>
          </a:p>
          <a:p>
            <a:r>
              <a:rPr lang="en-US" sz="1400" dirty="0" smtClean="0"/>
              <a:t>## This is done in the Azure Management Portal</a:t>
            </a:r>
          </a:p>
          <a:p>
            <a:endParaRPr lang="en-US" sz="1400" dirty="0" smtClean="0"/>
          </a:p>
          <a:p>
            <a:endParaRPr lang="en-US" sz="1400" dirty="0" smtClean="0"/>
          </a:p>
          <a:p>
            <a:r>
              <a:rPr lang="en-US" sz="1400" dirty="0" smtClean="0"/>
              <a:t>## Link your network to s circuit</a:t>
            </a:r>
          </a:p>
          <a:p>
            <a:r>
              <a:rPr lang="en-US" sz="1400" dirty="0" smtClean="0"/>
              <a:t>New-</a:t>
            </a:r>
            <a:r>
              <a:rPr lang="en-US" sz="1400" dirty="0" err="1" smtClean="0"/>
              <a:t>AzureDedicatedCircuitLink</a:t>
            </a:r>
            <a:r>
              <a:rPr lang="en-US" sz="1400" dirty="0"/>
              <a:t> -</a:t>
            </a:r>
            <a:r>
              <a:rPr lang="en-US" sz="1400" dirty="0" err="1"/>
              <a:t>ServiceKey</a:t>
            </a:r>
            <a:r>
              <a:rPr lang="en-US" sz="1400" dirty="0"/>
              <a:t> $</a:t>
            </a:r>
            <a:r>
              <a:rPr lang="en-US" sz="1400" dirty="0" err="1"/>
              <a:t>ServiceKey</a:t>
            </a:r>
            <a:r>
              <a:rPr lang="en-US" sz="1400" dirty="0"/>
              <a:t> -</a:t>
            </a:r>
            <a:r>
              <a:rPr lang="en-US" sz="1400" dirty="0" err="1"/>
              <a:t>VNetName</a:t>
            </a:r>
            <a:r>
              <a:rPr lang="en-US" sz="1400" dirty="0"/>
              <a:t> $</a:t>
            </a:r>
            <a:r>
              <a:rPr lang="en-US" sz="1400" dirty="0" err="1"/>
              <a:t>Vnet</a:t>
            </a:r>
            <a:endParaRPr lang="en-US" sz="1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50"/>
          <a:stretch/>
        </p:blipFill>
        <p:spPr>
          <a:xfrm>
            <a:off x="6847475" y="1220835"/>
            <a:ext cx="5334462" cy="5660951"/>
          </a:xfrm>
          <a:prstGeom prst="rect">
            <a:avLst/>
          </a:prstGeom>
        </p:spPr>
      </p:pic>
    </p:spTree>
    <p:extLst>
      <p:ext uri="{BB962C8B-B14F-4D97-AF65-F5344CB8AC3E}">
        <p14:creationId xmlns:p14="http://schemas.microsoft.com/office/powerpoint/2010/main" val="16740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circuit in PowerShell </a:t>
            </a:r>
            <a:r>
              <a:rPr lang="en-US" smtClean="0"/>
              <a:t>for EXP</a:t>
            </a:r>
            <a:endParaRPr lang="en-US" dirty="0"/>
          </a:p>
        </p:txBody>
      </p:sp>
      <p:sp>
        <p:nvSpPr>
          <p:cNvPr id="5" name="Text Placeholder 4"/>
          <p:cNvSpPr>
            <a:spLocks noGrp="1"/>
          </p:cNvSpPr>
          <p:nvPr>
            <p:ph type="body" sz="quarter" idx="10"/>
          </p:nvPr>
        </p:nvSpPr>
        <p:spPr>
          <a:xfrm>
            <a:off x="274638" y="1220835"/>
            <a:ext cx="6324599" cy="5629227"/>
          </a:xfrm>
        </p:spPr>
        <p:txBody>
          <a:bodyPr>
            <a:noAutofit/>
          </a:bodyPr>
          <a:lstStyle/>
          <a:p>
            <a:r>
              <a:rPr lang="en-US" sz="1400" dirty="0" smtClean="0"/>
              <a:t>## import </a:t>
            </a:r>
            <a:r>
              <a:rPr lang="en-US" sz="1400" dirty="0" err="1" smtClean="0"/>
              <a:t>powershell</a:t>
            </a:r>
            <a:r>
              <a:rPr lang="en-US" sz="1400" dirty="0" smtClean="0"/>
              <a:t> modules</a:t>
            </a:r>
          </a:p>
          <a:p>
            <a:r>
              <a:rPr lang="en-US" sz="1400" dirty="0" smtClean="0"/>
              <a:t>Import-Module </a:t>
            </a:r>
            <a:r>
              <a:rPr lang="en-US" sz="1400" dirty="0"/>
              <a:t>'C:\Program Files (x86)\Microsoft SDKs\Azure\PowerShell\</a:t>
            </a:r>
            <a:r>
              <a:rPr lang="en-US" sz="1400" dirty="0" err="1"/>
              <a:t>ServiceManagement</a:t>
            </a:r>
            <a:r>
              <a:rPr lang="en-US" sz="1400" dirty="0"/>
              <a:t>\Azure\Azure.psd1'</a:t>
            </a:r>
          </a:p>
          <a:p>
            <a:r>
              <a:rPr lang="en-US" sz="1400" dirty="0"/>
              <a:t>Import-Module 'C:\Program Files (x86)\Microsoft SDKs\Azure\PowerShell\</a:t>
            </a:r>
            <a:r>
              <a:rPr lang="en-US" sz="1400" dirty="0" err="1"/>
              <a:t>ServiceManagement</a:t>
            </a:r>
            <a:r>
              <a:rPr lang="en-US" sz="1400" dirty="0"/>
              <a:t>\Azure\ExpressRoute\ExpressRoute.psd1' </a:t>
            </a:r>
            <a:endParaRPr lang="en-US" sz="1400" dirty="0" smtClean="0"/>
          </a:p>
          <a:p>
            <a:endParaRPr lang="en-US" sz="1400" dirty="0" smtClean="0"/>
          </a:p>
          <a:p>
            <a:r>
              <a:rPr lang="en-US" sz="1400" dirty="0"/>
              <a:t>## </a:t>
            </a:r>
            <a:r>
              <a:rPr lang="en-US" sz="1400" dirty="0" smtClean="0"/>
              <a:t>Request a </a:t>
            </a:r>
            <a:r>
              <a:rPr lang="en-US" sz="1400" dirty="0"/>
              <a:t>service key and </a:t>
            </a:r>
            <a:r>
              <a:rPr lang="en-US" sz="1400" dirty="0" smtClean="0"/>
              <a:t>send to your provider</a:t>
            </a:r>
          </a:p>
          <a:p>
            <a:r>
              <a:rPr lang="en-US" sz="1400" dirty="0" smtClean="0"/>
              <a:t>New-</a:t>
            </a:r>
            <a:r>
              <a:rPr lang="en-US" sz="1400" dirty="0" err="1" smtClean="0"/>
              <a:t>AzureDedicatedCircuit</a:t>
            </a:r>
            <a:r>
              <a:rPr lang="en-US" sz="1400" dirty="0"/>
              <a:t> -</a:t>
            </a:r>
            <a:r>
              <a:rPr lang="en-US" sz="1400" dirty="0" err="1"/>
              <a:t>CircuitName</a:t>
            </a:r>
            <a:r>
              <a:rPr lang="en-US" sz="1400" dirty="0"/>
              <a:t> $</a:t>
            </a:r>
            <a:r>
              <a:rPr lang="en-US" sz="1400" dirty="0" err="1"/>
              <a:t>CircuitName</a:t>
            </a:r>
            <a:r>
              <a:rPr lang="en-US" sz="1400" dirty="0"/>
              <a:t> -</a:t>
            </a:r>
            <a:r>
              <a:rPr lang="en-US" sz="1400" dirty="0" err="1"/>
              <a:t>ServiceProviderName</a:t>
            </a:r>
            <a:r>
              <a:rPr lang="en-US" sz="1400" dirty="0"/>
              <a:t> $</a:t>
            </a:r>
            <a:r>
              <a:rPr lang="en-US" sz="1400" dirty="0" err="1"/>
              <a:t>ServiceProvider</a:t>
            </a:r>
            <a:r>
              <a:rPr lang="en-US" sz="1400" dirty="0"/>
              <a:t> -Bandwidth $Bandwidth -Location $Location</a:t>
            </a:r>
            <a:endParaRPr lang="en-US" sz="1400" dirty="0" smtClean="0"/>
          </a:p>
          <a:p>
            <a:endParaRPr lang="en-US" sz="1400" dirty="0" smtClean="0"/>
          </a:p>
          <a:p>
            <a:r>
              <a:rPr lang="en-US" sz="1400" dirty="0"/>
              <a:t>#Create a new </a:t>
            </a:r>
            <a:r>
              <a:rPr lang="en-US" sz="1400" dirty="0" err="1"/>
              <a:t>bgp</a:t>
            </a:r>
            <a:r>
              <a:rPr lang="en-US" sz="1400" dirty="0"/>
              <a:t> peering session</a:t>
            </a:r>
          </a:p>
          <a:p>
            <a:r>
              <a:rPr lang="en-US" sz="1400" dirty="0"/>
              <a:t>New-</a:t>
            </a:r>
            <a:r>
              <a:rPr lang="en-US" sz="1400" dirty="0" err="1"/>
              <a:t>AzureBGPPeering</a:t>
            </a:r>
            <a:r>
              <a:rPr lang="en-US" sz="1400" dirty="0"/>
              <a:t> -</a:t>
            </a:r>
            <a:r>
              <a:rPr lang="en-US" sz="1400" dirty="0" err="1"/>
              <a:t>ServiceKey</a:t>
            </a:r>
            <a:r>
              <a:rPr lang="en-US" sz="1400" dirty="0"/>
              <a:t> $</a:t>
            </a:r>
            <a:r>
              <a:rPr lang="en-US" sz="1400" dirty="0" err="1"/>
              <a:t>ServiceKey</a:t>
            </a:r>
            <a:r>
              <a:rPr lang="en-US" sz="1400" dirty="0"/>
              <a:t> -</a:t>
            </a:r>
            <a:r>
              <a:rPr lang="en-US" sz="1400" dirty="0" err="1"/>
              <a:t>PrimaryPeerSubnet</a:t>
            </a:r>
            <a:r>
              <a:rPr lang="en-US" sz="1400" dirty="0"/>
              <a:t> $</a:t>
            </a:r>
            <a:r>
              <a:rPr lang="en-US" sz="1400" dirty="0" err="1"/>
              <a:t>PriSN</a:t>
            </a:r>
            <a:r>
              <a:rPr lang="en-US" sz="1400" dirty="0"/>
              <a:t> -</a:t>
            </a:r>
            <a:r>
              <a:rPr lang="en-US" sz="1400" dirty="0" err="1"/>
              <a:t>SecondaryPeerSubnet</a:t>
            </a:r>
            <a:r>
              <a:rPr lang="en-US" sz="1400" dirty="0"/>
              <a:t> $</a:t>
            </a:r>
            <a:r>
              <a:rPr lang="en-US" sz="1400" dirty="0" err="1"/>
              <a:t>SecSN</a:t>
            </a:r>
            <a:r>
              <a:rPr lang="en-US" sz="1400" dirty="0"/>
              <a:t> -</a:t>
            </a:r>
            <a:r>
              <a:rPr lang="en-US" sz="1400" dirty="0" err="1"/>
              <a:t>PeerAsn</a:t>
            </a:r>
            <a:r>
              <a:rPr lang="en-US" sz="1400" dirty="0"/>
              <a:t> $ASN -</a:t>
            </a:r>
            <a:r>
              <a:rPr lang="en-US" sz="1400" dirty="0" err="1"/>
              <a:t>VlanId</a:t>
            </a:r>
            <a:r>
              <a:rPr lang="en-US" sz="1400" dirty="0"/>
              <a:t> $VLAN –</a:t>
            </a:r>
            <a:r>
              <a:rPr lang="en-US" sz="1400" dirty="0" err="1"/>
              <a:t>AccessType</a:t>
            </a:r>
            <a:r>
              <a:rPr lang="en-US" sz="1400" dirty="0"/>
              <a:t> </a:t>
            </a:r>
            <a:r>
              <a:rPr lang="en-US" sz="1400" dirty="0" smtClean="0"/>
              <a:t>Private</a:t>
            </a:r>
          </a:p>
          <a:p>
            <a:endParaRPr lang="en-US" sz="1400" dirty="0"/>
          </a:p>
          <a:p>
            <a:r>
              <a:rPr lang="en-US" sz="1400" dirty="0" smtClean="0"/>
              <a:t>## </a:t>
            </a:r>
            <a:r>
              <a:rPr lang="en-US" sz="1400" dirty="0"/>
              <a:t>Configure your Virtual Network and </a:t>
            </a:r>
            <a:r>
              <a:rPr lang="en-US" sz="1400" dirty="0" smtClean="0"/>
              <a:t>Gateway</a:t>
            </a:r>
          </a:p>
          <a:p>
            <a:r>
              <a:rPr lang="en-US" sz="1400" dirty="0" smtClean="0"/>
              <a:t>## This is done in the Azure Management Portal</a:t>
            </a:r>
          </a:p>
          <a:p>
            <a:endParaRPr lang="en-US" sz="1400" dirty="0" smtClean="0"/>
          </a:p>
          <a:p>
            <a:r>
              <a:rPr lang="en-US" sz="1400" dirty="0" smtClean="0"/>
              <a:t>## Link your network to s circuit</a:t>
            </a:r>
          </a:p>
          <a:p>
            <a:r>
              <a:rPr lang="en-US" sz="1400" dirty="0" smtClean="0"/>
              <a:t>New-</a:t>
            </a:r>
            <a:r>
              <a:rPr lang="en-US" sz="1400" dirty="0" err="1" smtClean="0"/>
              <a:t>AzureDedicatedCircuitLink</a:t>
            </a:r>
            <a:r>
              <a:rPr lang="en-US" sz="1400" dirty="0"/>
              <a:t> -</a:t>
            </a:r>
            <a:r>
              <a:rPr lang="en-US" sz="1400" dirty="0" err="1"/>
              <a:t>ServiceKey</a:t>
            </a:r>
            <a:r>
              <a:rPr lang="en-US" sz="1400" dirty="0"/>
              <a:t> $</a:t>
            </a:r>
            <a:r>
              <a:rPr lang="en-US" sz="1400" dirty="0" err="1"/>
              <a:t>ServiceKey</a:t>
            </a:r>
            <a:r>
              <a:rPr lang="en-US" sz="1400" dirty="0"/>
              <a:t> -</a:t>
            </a:r>
            <a:r>
              <a:rPr lang="en-US" sz="1400" dirty="0" err="1"/>
              <a:t>VNetName</a:t>
            </a:r>
            <a:r>
              <a:rPr lang="en-US" sz="1400" dirty="0"/>
              <a:t> $</a:t>
            </a:r>
            <a:r>
              <a:rPr lang="en-US" sz="1400" dirty="0" err="1"/>
              <a:t>Vnet</a:t>
            </a:r>
            <a:endParaRPr lang="en-US" sz="1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834"/>
          <a:stretch/>
        </p:blipFill>
        <p:spPr>
          <a:xfrm>
            <a:off x="6894163" y="1212850"/>
            <a:ext cx="5373275" cy="5781675"/>
          </a:xfrm>
          <a:prstGeom prst="rect">
            <a:avLst/>
          </a:prstGeom>
        </p:spPr>
      </p:pic>
    </p:spTree>
    <p:extLst>
      <p:ext uri="{BB962C8B-B14F-4D97-AF65-F5344CB8AC3E}">
        <p14:creationId xmlns:p14="http://schemas.microsoft.com/office/powerpoint/2010/main" val="269358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5484811"/>
          </a:xfrm>
        </p:spPr>
        <p:txBody>
          <a:bodyPr>
            <a:normAutofit fontScale="92500" lnSpcReduction="20000"/>
          </a:bodyPr>
          <a:lstStyle/>
          <a:p>
            <a:r>
              <a:rPr lang="en-US" sz="5400" dirty="0" smtClean="0"/>
              <a:t>Internal LAN routing </a:t>
            </a:r>
          </a:p>
          <a:p>
            <a:pPr lvl="1"/>
            <a:r>
              <a:rPr lang="en-US" sz="3800" dirty="0" smtClean="0"/>
              <a:t>Either edge router receives BGP and broadcasts RIP or OSPF</a:t>
            </a:r>
          </a:p>
          <a:p>
            <a:pPr lvl="1"/>
            <a:r>
              <a:rPr lang="en-US" sz="3800" dirty="0" smtClean="0"/>
              <a:t>Or default route to proxy server</a:t>
            </a:r>
          </a:p>
          <a:p>
            <a:pPr lvl="1"/>
            <a:r>
              <a:rPr lang="en-US" sz="3800" dirty="0" smtClean="0"/>
              <a:t>Bypass proxy servers for Office 365 traffic if possible</a:t>
            </a:r>
          </a:p>
          <a:p>
            <a:pPr lvl="2"/>
            <a:r>
              <a:rPr lang="en-US" sz="3000" dirty="0" smtClean="0"/>
              <a:t>PAC files</a:t>
            </a:r>
          </a:p>
          <a:p>
            <a:pPr lvl="1"/>
            <a:r>
              <a:rPr lang="en-US" sz="3800" dirty="0" smtClean="0"/>
              <a:t>Office 365 front end will be </a:t>
            </a:r>
            <a:r>
              <a:rPr lang="en-US" sz="3800" dirty="0" err="1" smtClean="0"/>
              <a:t>ACL’d</a:t>
            </a:r>
            <a:r>
              <a:rPr lang="en-US" sz="3800" dirty="0" smtClean="0"/>
              <a:t> public IP addresses</a:t>
            </a:r>
          </a:p>
          <a:p>
            <a:pPr marL="342873" lvl="1" indent="0">
              <a:buNone/>
            </a:pPr>
            <a:endParaRPr lang="en-US" sz="3800" dirty="0" smtClean="0"/>
          </a:p>
          <a:p>
            <a:r>
              <a:rPr lang="en-US" sz="5400" dirty="0" smtClean="0"/>
              <a:t>Block tenant access from Internet</a:t>
            </a:r>
          </a:p>
          <a:p>
            <a:pPr lvl="1"/>
            <a:r>
              <a:rPr lang="en-US" sz="3800" dirty="0" smtClean="0"/>
              <a:t>Block </a:t>
            </a:r>
            <a:r>
              <a:rPr lang="en-US" sz="3800" dirty="0"/>
              <a:t>ADFS from Internet connectivity so that users cannot login from outside of the corporate </a:t>
            </a:r>
            <a:r>
              <a:rPr lang="en-US" sz="3800" dirty="0" smtClean="0"/>
              <a:t>network</a:t>
            </a:r>
            <a:endParaRPr lang="en-US" sz="3800" dirty="0"/>
          </a:p>
          <a:p>
            <a:endParaRPr lang="en-US" sz="5400" dirty="0"/>
          </a:p>
        </p:txBody>
      </p:sp>
      <p:sp>
        <p:nvSpPr>
          <p:cNvPr id="3" name="Title 2"/>
          <p:cNvSpPr>
            <a:spLocks noGrp="1"/>
          </p:cNvSpPr>
          <p:nvPr>
            <p:ph type="title"/>
          </p:nvPr>
        </p:nvSpPr>
        <p:spPr/>
        <p:txBody>
          <a:bodyPr/>
          <a:lstStyle/>
          <a:p>
            <a:r>
              <a:rPr lang="en-US" dirty="0" smtClean="0"/>
              <a:t>LAN routing implementation</a:t>
            </a:r>
            <a:endParaRPr lang="en-US" dirty="0"/>
          </a:p>
        </p:txBody>
      </p:sp>
      <p:sp>
        <p:nvSpPr>
          <p:cNvPr id="5" name="Freeform 10"/>
          <p:cNvSpPr>
            <a:spLocks noEditPoints="1"/>
          </p:cNvSpPr>
          <p:nvPr/>
        </p:nvSpPr>
        <p:spPr bwMode="auto">
          <a:xfrm>
            <a:off x="10944798" y="296480"/>
            <a:ext cx="1217040" cy="676746"/>
          </a:xfrm>
          <a:custGeom>
            <a:avLst/>
            <a:gdLst>
              <a:gd name="T0" fmla="*/ 0 w 5298"/>
              <a:gd name="T1" fmla="*/ 1921 h 2946"/>
              <a:gd name="T2" fmla="*/ 4146 w 5298"/>
              <a:gd name="T3" fmla="*/ 1921 h 2946"/>
              <a:gd name="T4" fmla="*/ 4146 w 5298"/>
              <a:gd name="T5" fmla="*/ 2946 h 2946"/>
              <a:gd name="T6" fmla="*/ 0 w 5298"/>
              <a:gd name="T7" fmla="*/ 2946 h 2946"/>
              <a:gd name="T8" fmla="*/ 0 w 5298"/>
              <a:gd name="T9" fmla="*/ 1921 h 2946"/>
              <a:gd name="T10" fmla="*/ 0 w 5298"/>
              <a:gd name="T11" fmla="*/ 1921 h 2946"/>
              <a:gd name="T12" fmla="*/ 0 w 5298"/>
              <a:gd name="T13" fmla="*/ 1921 h 2946"/>
              <a:gd name="T14" fmla="*/ 4258 w 5298"/>
              <a:gd name="T15" fmla="*/ 1066 h 2946"/>
              <a:gd name="T16" fmla="*/ 4258 w 5298"/>
              <a:gd name="T17" fmla="*/ 0 h 2946"/>
              <a:gd name="T18" fmla="*/ 3957 w 5298"/>
              <a:gd name="T19" fmla="*/ 0 h 2946"/>
              <a:gd name="T20" fmla="*/ 3957 w 5298"/>
              <a:gd name="T21" fmla="*/ 1066 h 2946"/>
              <a:gd name="T22" fmla="*/ 2483 w 5298"/>
              <a:gd name="T23" fmla="*/ 1066 h 2946"/>
              <a:gd name="T24" fmla="*/ 2483 w 5298"/>
              <a:gd name="T25" fmla="*/ 0 h 2946"/>
              <a:gd name="T26" fmla="*/ 2174 w 5298"/>
              <a:gd name="T27" fmla="*/ 0 h 2946"/>
              <a:gd name="T28" fmla="*/ 2174 w 5298"/>
              <a:gd name="T29" fmla="*/ 1066 h 2946"/>
              <a:gd name="T30" fmla="*/ 1802 w 5298"/>
              <a:gd name="T31" fmla="*/ 1066 h 2946"/>
              <a:gd name="T32" fmla="*/ 0 w 5298"/>
              <a:gd name="T33" fmla="*/ 1850 h 2946"/>
              <a:gd name="T34" fmla="*/ 4168 w 5298"/>
              <a:gd name="T35" fmla="*/ 1850 h 2946"/>
              <a:gd name="T36" fmla="*/ 5230 w 5298"/>
              <a:gd name="T37" fmla="*/ 1066 h 2946"/>
              <a:gd name="T38" fmla="*/ 4258 w 5298"/>
              <a:gd name="T39" fmla="*/ 1066 h 2946"/>
              <a:gd name="T40" fmla="*/ 4258 w 5298"/>
              <a:gd name="T41" fmla="*/ 1066 h 2946"/>
              <a:gd name="T42" fmla="*/ 4258 w 5298"/>
              <a:gd name="T43" fmla="*/ 1066 h 2946"/>
              <a:gd name="T44" fmla="*/ 4258 w 5298"/>
              <a:gd name="T45" fmla="*/ 1902 h 2946"/>
              <a:gd name="T46" fmla="*/ 4258 w 5298"/>
              <a:gd name="T47" fmla="*/ 2946 h 2946"/>
              <a:gd name="T48" fmla="*/ 5298 w 5298"/>
              <a:gd name="T49" fmla="*/ 2082 h 2946"/>
              <a:gd name="T50" fmla="*/ 5298 w 5298"/>
              <a:gd name="T51" fmla="*/ 1137 h 2946"/>
              <a:gd name="T52" fmla="*/ 4258 w 5298"/>
              <a:gd name="T53" fmla="*/ 1902 h 2946"/>
              <a:gd name="T54" fmla="*/ 4258 w 5298"/>
              <a:gd name="T55" fmla="*/ 1902 h 2946"/>
              <a:gd name="T56" fmla="*/ 4258 w 5298"/>
              <a:gd name="T57" fmla="*/ 1902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98" h="2946">
                <a:moveTo>
                  <a:pt x="0" y="1921"/>
                </a:moveTo>
                <a:lnTo>
                  <a:pt x="4146" y="1921"/>
                </a:lnTo>
                <a:lnTo>
                  <a:pt x="4146" y="2946"/>
                </a:lnTo>
                <a:lnTo>
                  <a:pt x="0" y="2946"/>
                </a:lnTo>
                <a:lnTo>
                  <a:pt x="0" y="1921"/>
                </a:lnTo>
                <a:lnTo>
                  <a:pt x="0" y="1921"/>
                </a:lnTo>
                <a:lnTo>
                  <a:pt x="0" y="1921"/>
                </a:lnTo>
                <a:close/>
                <a:moveTo>
                  <a:pt x="4258" y="1066"/>
                </a:moveTo>
                <a:lnTo>
                  <a:pt x="4258" y="0"/>
                </a:lnTo>
                <a:lnTo>
                  <a:pt x="3957" y="0"/>
                </a:lnTo>
                <a:lnTo>
                  <a:pt x="3957" y="1066"/>
                </a:lnTo>
                <a:lnTo>
                  <a:pt x="2483" y="1066"/>
                </a:lnTo>
                <a:lnTo>
                  <a:pt x="2483" y="0"/>
                </a:lnTo>
                <a:lnTo>
                  <a:pt x="2174" y="0"/>
                </a:lnTo>
                <a:lnTo>
                  <a:pt x="2174" y="1066"/>
                </a:lnTo>
                <a:lnTo>
                  <a:pt x="1802" y="1066"/>
                </a:lnTo>
                <a:lnTo>
                  <a:pt x="0" y="1850"/>
                </a:lnTo>
                <a:lnTo>
                  <a:pt x="4168" y="1850"/>
                </a:lnTo>
                <a:lnTo>
                  <a:pt x="5230" y="1066"/>
                </a:lnTo>
                <a:lnTo>
                  <a:pt x="4258" y="1066"/>
                </a:lnTo>
                <a:lnTo>
                  <a:pt x="4258" y="1066"/>
                </a:lnTo>
                <a:lnTo>
                  <a:pt x="4258" y="1066"/>
                </a:lnTo>
                <a:close/>
                <a:moveTo>
                  <a:pt x="4258" y="1902"/>
                </a:moveTo>
                <a:lnTo>
                  <a:pt x="4258" y="2946"/>
                </a:lnTo>
                <a:lnTo>
                  <a:pt x="5298" y="2082"/>
                </a:lnTo>
                <a:lnTo>
                  <a:pt x="5298" y="1137"/>
                </a:lnTo>
                <a:lnTo>
                  <a:pt x="4258" y="1902"/>
                </a:lnTo>
                <a:lnTo>
                  <a:pt x="4258" y="1902"/>
                </a:lnTo>
                <a:lnTo>
                  <a:pt x="4258" y="1902"/>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Tree>
    <p:extLst>
      <p:ext uri="{BB962C8B-B14F-4D97-AF65-F5344CB8AC3E}">
        <p14:creationId xmlns:p14="http://schemas.microsoft.com/office/powerpoint/2010/main" val="19623237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 PAC file to route Office </a:t>
            </a:r>
            <a:r>
              <a:rPr lang="en-US" smtClean="0"/>
              <a:t>365 requests</a:t>
            </a:r>
            <a:endParaRPr lang="en-US" dirty="0"/>
          </a:p>
        </p:txBody>
      </p:sp>
      <p:sp>
        <p:nvSpPr>
          <p:cNvPr id="5" name="Text Placeholder 4"/>
          <p:cNvSpPr>
            <a:spLocks noGrp="1"/>
          </p:cNvSpPr>
          <p:nvPr>
            <p:ph type="body" sz="quarter" idx="10"/>
          </p:nvPr>
        </p:nvSpPr>
        <p:spPr>
          <a:xfrm>
            <a:off x="274638" y="1220835"/>
            <a:ext cx="11887199" cy="5629227"/>
          </a:xfrm>
        </p:spPr>
        <p:txBody>
          <a:bodyPr>
            <a:normAutofit fontScale="92500" lnSpcReduction="10000"/>
          </a:bodyPr>
          <a:lstStyle/>
          <a:p>
            <a:r>
              <a:rPr lang="en-US" sz="2000" dirty="0" smtClean="0"/>
              <a:t>Function </a:t>
            </a:r>
            <a:r>
              <a:rPr lang="en-US" sz="2000" dirty="0" err="1" smtClean="0"/>
              <a:t>FindProxyForURL</a:t>
            </a:r>
            <a:r>
              <a:rPr lang="en-US" sz="2000" dirty="0" smtClean="0"/>
              <a:t>(</a:t>
            </a:r>
            <a:r>
              <a:rPr lang="en-US" sz="2000" dirty="0" err="1" smtClean="0"/>
              <a:t>url</a:t>
            </a:r>
            <a:r>
              <a:rPr lang="en-US" sz="2000" dirty="0" smtClean="0"/>
              <a:t>, host) {</a:t>
            </a:r>
          </a:p>
          <a:p>
            <a:r>
              <a:rPr lang="en-US" sz="2000" dirty="0"/>
              <a:t> </a:t>
            </a:r>
            <a:r>
              <a:rPr lang="en-US" sz="2000" dirty="0" smtClean="0"/>
              <a:t> // local machines don’t need a proxy</a:t>
            </a:r>
          </a:p>
          <a:p>
            <a:r>
              <a:rPr lang="en-US" sz="2000" dirty="0" smtClean="0"/>
              <a:t>  if (</a:t>
            </a:r>
            <a:r>
              <a:rPr lang="en-US" sz="2000" dirty="0" err="1" smtClean="0"/>
              <a:t>shExpMatch</a:t>
            </a:r>
            <a:r>
              <a:rPr lang="en-US" sz="2000" dirty="0" smtClean="0"/>
              <a:t>(host, “(*.mycompany.com|mycompany.com)”))</a:t>
            </a:r>
          </a:p>
          <a:p>
            <a:r>
              <a:rPr lang="en-US" sz="2000" dirty="0"/>
              <a:t> </a:t>
            </a:r>
            <a:r>
              <a:rPr lang="en-US" sz="2000" dirty="0" smtClean="0"/>
              <a:t> {</a:t>
            </a:r>
          </a:p>
          <a:p>
            <a:r>
              <a:rPr lang="en-US" sz="2000" dirty="0"/>
              <a:t> </a:t>
            </a:r>
            <a:r>
              <a:rPr lang="en-US" sz="2000" dirty="0" smtClean="0"/>
              <a:t>   return “DIRECT”;</a:t>
            </a:r>
          </a:p>
          <a:p>
            <a:r>
              <a:rPr lang="en-US" sz="2000" dirty="0"/>
              <a:t> </a:t>
            </a:r>
            <a:r>
              <a:rPr lang="en-US" sz="2000" dirty="0" smtClean="0"/>
              <a:t> }</a:t>
            </a:r>
          </a:p>
          <a:p>
            <a:r>
              <a:rPr lang="en-US" sz="2000" dirty="0"/>
              <a:t> </a:t>
            </a:r>
            <a:r>
              <a:rPr lang="en-US" sz="2000" dirty="0" smtClean="0"/>
              <a:t> </a:t>
            </a:r>
          </a:p>
          <a:p>
            <a:r>
              <a:rPr lang="en-US" sz="2000" dirty="0"/>
              <a:t> </a:t>
            </a:r>
            <a:r>
              <a:rPr lang="en-US" sz="2000" dirty="0" smtClean="0"/>
              <a:t> // URLs for Office 365 go direct bypassing the proxy</a:t>
            </a:r>
          </a:p>
          <a:p>
            <a:r>
              <a:rPr lang="en-US" sz="2000" dirty="0"/>
              <a:t> </a:t>
            </a:r>
            <a:r>
              <a:rPr lang="en-US" sz="2000" dirty="0" smtClean="0"/>
              <a:t> if (</a:t>
            </a:r>
            <a:r>
              <a:rPr lang="en-US" sz="2000" dirty="0" err="1" smtClean="0"/>
              <a:t>shExpMatch</a:t>
            </a:r>
            <a:r>
              <a:rPr lang="en-US" sz="2000" dirty="0" smtClean="0"/>
              <a:t>(host, “*.office.com”) ||</a:t>
            </a:r>
          </a:p>
          <a:p>
            <a:r>
              <a:rPr lang="en-US" sz="2000" dirty="0"/>
              <a:t> </a:t>
            </a:r>
            <a:r>
              <a:rPr lang="en-US" sz="2000" dirty="0" smtClean="0"/>
              <a:t>   </a:t>
            </a:r>
            <a:r>
              <a:rPr lang="en-US" sz="2000" dirty="0" err="1" smtClean="0"/>
              <a:t>isInNet</a:t>
            </a:r>
            <a:r>
              <a:rPr lang="en-US" sz="2000" dirty="0" smtClean="0"/>
              <a:t>(</a:t>
            </a:r>
            <a:r>
              <a:rPr lang="en-US" sz="2000" dirty="0" err="1" smtClean="0"/>
              <a:t>dnsResolve</a:t>
            </a:r>
            <a:r>
              <a:rPr lang="en-US" sz="2000" dirty="0" smtClean="0"/>
              <a:t>(host), “23.103.160.0”, “255.255.240.0”))</a:t>
            </a:r>
          </a:p>
          <a:p>
            <a:r>
              <a:rPr lang="en-US" sz="2000" dirty="0" smtClean="0"/>
              <a:t>  {</a:t>
            </a:r>
          </a:p>
          <a:p>
            <a:r>
              <a:rPr lang="en-US" sz="2000" dirty="0"/>
              <a:t> </a:t>
            </a:r>
            <a:r>
              <a:rPr lang="en-US" sz="2000" dirty="0" smtClean="0"/>
              <a:t>   return “DIRECT”;</a:t>
            </a:r>
          </a:p>
          <a:p>
            <a:r>
              <a:rPr lang="en-US" sz="2000" dirty="0"/>
              <a:t> </a:t>
            </a:r>
            <a:r>
              <a:rPr lang="en-US" sz="2000" dirty="0" smtClean="0"/>
              <a:t> }</a:t>
            </a:r>
          </a:p>
          <a:p>
            <a:endParaRPr lang="en-US" sz="2000" dirty="0"/>
          </a:p>
          <a:p>
            <a:r>
              <a:rPr lang="en-US" sz="2000" dirty="0" smtClean="0"/>
              <a:t>  // All other requests go through the company proxy server</a:t>
            </a:r>
          </a:p>
          <a:p>
            <a:r>
              <a:rPr lang="en-US" sz="2000" dirty="0"/>
              <a:t> </a:t>
            </a:r>
            <a:r>
              <a:rPr lang="en-US" sz="2000" dirty="0" smtClean="0"/>
              <a:t> // If that fails then go direct</a:t>
            </a:r>
          </a:p>
          <a:p>
            <a:r>
              <a:rPr lang="en-US" sz="2000" dirty="0"/>
              <a:t> </a:t>
            </a:r>
            <a:r>
              <a:rPr lang="en-US" sz="2000" dirty="0" smtClean="0"/>
              <a:t> return “PROXY proxy.mycompany.com:8080; DIRECT”;</a:t>
            </a:r>
          </a:p>
          <a:p>
            <a:r>
              <a:rPr lang="en-US" sz="2000" dirty="0" smtClean="0"/>
              <a:t>}</a:t>
            </a:r>
            <a:endParaRPr lang="en-US" sz="2000" dirty="0"/>
          </a:p>
        </p:txBody>
      </p:sp>
    </p:spTree>
    <p:extLst>
      <p:ext uri="{BB962C8B-B14F-4D97-AF65-F5344CB8AC3E}">
        <p14:creationId xmlns:p14="http://schemas.microsoft.com/office/powerpoint/2010/main" val="12309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18" name="Rectangle 17"/>
          <p:cNvSpPr/>
          <p:nvPr/>
        </p:nvSpPr>
        <p:spPr>
          <a:xfrm>
            <a:off x="427034" y="1750640"/>
            <a:ext cx="10424160" cy="943104"/>
          </a:xfrm>
          <a:prstGeom prst="rect">
            <a:avLst/>
          </a:prstGeom>
          <a:solidFill>
            <a:srgbClr val="FFFFFF">
              <a:lumMod val="95000"/>
            </a:srgbClr>
          </a:solidFill>
        </p:spPr>
        <p:txBody>
          <a:bodyPr wrap="square" lIns="137160" tIns="91440" rIns="137160" bIns="91440" anchor="t">
            <a:noAutofit/>
          </a:bodyPr>
          <a:lstStyle/>
          <a:p>
            <a:pPr marL="0" lvl="1" defTabSz="914400">
              <a:spcBef>
                <a:spcPts val="300"/>
              </a:spcBef>
              <a:spcAft>
                <a:spcPts val="300"/>
              </a:spcAft>
              <a:defRPr/>
            </a:pPr>
            <a:r>
              <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rPr>
              <a:t>Overview page: </a:t>
            </a:r>
            <a:r>
              <a:rPr lang="en-US" sz="1400" u="sng" dirty="0">
                <a:hlinkClick r:id="rId3"/>
              </a:rPr>
              <a:t>http://aka.ms/expressrouteoffice365</a:t>
            </a:r>
            <a:r>
              <a:rPr lang="en-US" sz="1400" dirty="0"/>
              <a:t> </a:t>
            </a:r>
            <a:endPar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endParaRPr>
          </a:p>
          <a:p>
            <a:pPr marL="0" lvl="1" defTabSz="914400">
              <a:spcBef>
                <a:spcPts val="300"/>
              </a:spcBef>
              <a:spcAft>
                <a:spcPts val="300"/>
              </a:spcAft>
              <a:defRPr/>
            </a:pPr>
            <a:r>
              <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rPr>
              <a:t>Available locations: </a:t>
            </a:r>
            <a:r>
              <a:rPr lang="en-US" sz="1400" kern="0" dirty="0">
                <a:solidFill>
                  <a:srgbClr val="505050"/>
                </a:solidFill>
                <a:cs typeface="Segoe UI" panose="020B0502040204020203" pitchFamily="34" charset="0"/>
                <a:hlinkClick r:id="rId4"/>
              </a:rPr>
              <a:t>https://</a:t>
            </a:r>
            <a:r>
              <a:rPr lang="en-US" sz="1400" kern="0" dirty="0" smtClean="0">
                <a:solidFill>
                  <a:srgbClr val="505050"/>
                </a:solidFill>
                <a:cs typeface="Segoe UI" panose="020B0502040204020203" pitchFamily="34" charset="0"/>
                <a:hlinkClick r:id="rId4"/>
              </a:rPr>
              <a:t>msdn.microsoft.com/en-us/library/azure/dn957919.aspx</a:t>
            </a:r>
            <a:r>
              <a:rPr lang="en-US" sz="1600" kern="0" dirty="0" smtClean="0">
                <a:solidFill>
                  <a:srgbClr val="505050"/>
                </a:solidFill>
                <a:cs typeface="Segoe UI" panose="020B0502040204020203" pitchFamily="34" charset="0"/>
              </a:rPr>
              <a:t> </a:t>
            </a:r>
            <a:endPar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endParaRPr>
          </a:p>
        </p:txBody>
      </p:sp>
      <p:sp>
        <p:nvSpPr>
          <p:cNvPr id="19" name="Rectangle 18"/>
          <p:cNvSpPr/>
          <p:nvPr/>
        </p:nvSpPr>
        <p:spPr>
          <a:xfrm>
            <a:off x="427034" y="3202861"/>
            <a:ext cx="10424160" cy="606031"/>
          </a:xfrm>
          <a:prstGeom prst="rect">
            <a:avLst/>
          </a:prstGeom>
          <a:solidFill>
            <a:srgbClr val="FFFFFF">
              <a:lumMod val="95000"/>
            </a:srgbClr>
          </a:solidFill>
        </p:spPr>
        <p:txBody>
          <a:bodyPr wrap="square" lIns="137160" tIns="91440" rIns="137160" bIns="91440" anchor="t">
            <a:noAutofit/>
          </a:bodyPr>
          <a:lstStyle/>
          <a:p>
            <a:pPr marL="0" lvl="1" defTabSz="914400">
              <a:defRPr/>
            </a:pPr>
            <a:r>
              <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rPr>
              <a:t>Please read qualification criteria at </a:t>
            </a:r>
            <a:r>
              <a:rPr lang="en-US" sz="1400" kern="0" dirty="0">
                <a:solidFill>
                  <a:srgbClr val="505050"/>
                </a:solidFill>
                <a:cs typeface="Segoe UI" panose="020B0502040204020203" pitchFamily="34" charset="0"/>
                <a:hlinkClick r:id="rId5"/>
              </a:rPr>
              <a:t>http://azure.microsoft.com/en-us/documentation/articles/expressroute-prerequisites</a:t>
            </a:r>
            <a:r>
              <a:rPr lang="en-US" sz="1400" kern="0" dirty="0" smtClean="0">
                <a:solidFill>
                  <a:srgbClr val="505050"/>
                </a:solidFill>
                <a:cs typeface="Segoe UI" panose="020B0502040204020203" pitchFamily="34" charset="0"/>
                <a:hlinkClick r:id="rId5"/>
              </a:rPr>
              <a:t>/</a:t>
            </a:r>
            <a:r>
              <a:rPr lang="en-US" sz="1400" kern="0" dirty="0" smtClean="0">
                <a:solidFill>
                  <a:srgbClr val="505050"/>
                </a:solidFill>
                <a:cs typeface="Segoe UI" panose="020B0502040204020203" pitchFamily="34" charset="0"/>
              </a:rPr>
              <a:t> </a:t>
            </a:r>
            <a:endPar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endParaRPr>
          </a:p>
        </p:txBody>
      </p:sp>
      <p:sp>
        <p:nvSpPr>
          <p:cNvPr id="20" name="Rectangle 19"/>
          <p:cNvSpPr/>
          <p:nvPr/>
        </p:nvSpPr>
        <p:spPr>
          <a:xfrm>
            <a:off x="427034" y="4338502"/>
            <a:ext cx="10424160" cy="610760"/>
          </a:xfrm>
          <a:prstGeom prst="rect">
            <a:avLst/>
          </a:prstGeom>
          <a:solidFill>
            <a:srgbClr val="FFFFFF">
              <a:lumMod val="95000"/>
            </a:srgbClr>
          </a:solidFill>
        </p:spPr>
        <p:txBody>
          <a:bodyPr wrap="square" lIns="137160" tIns="91440" rIns="137160" bIns="91440" anchor="t">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rPr>
              <a:t>Please contact us using the “Request Information” button at </a:t>
            </a:r>
            <a:r>
              <a:rPr kumimoji="0" lang="en-US" sz="1400" b="0" i="0" u="none" strike="noStrike" kern="0" cap="none" spc="0" normalizeH="0" baseline="0" noProof="0" dirty="0" smtClean="0">
                <a:ln>
                  <a:noFill/>
                </a:ln>
                <a:solidFill>
                  <a:srgbClr val="505050"/>
                </a:solidFill>
                <a:effectLst/>
                <a:uLnTx/>
                <a:uFillTx/>
                <a:cs typeface="Segoe UI" panose="020B0502040204020203" pitchFamily="34" charset="0"/>
                <a:hlinkClick r:id="rId6"/>
              </a:rPr>
              <a:t>http://aka.ms/ert</a:t>
            </a:r>
            <a:r>
              <a:rPr kumimoji="0" lang="en-US" sz="1400" b="0" i="0" u="none" strike="noStrike" kern="0" cap="none" spc="0" normalizeH="0" baseline="0" noProof="0" dirty="0" smtClean="0">
                <a:ln>
                  <a:noFill/>
                </a:ln>
                <a:solidFill>
                  <a:srgbClr val="505050"/>
                </a:solidFill>
                <a:effectLst/>
                <a:uLnTx/>
                <a:uFillTx/>
                <a:cs typeface="Segoe UI" panose="020B0502040204020203" pitchFamily="34" charset="0"/>
              </a:rPr>
              <a:t>  </a:t>
            </a:r>
            <a:endParaRPr kumimoji="0" lang="en-US" sz="1700" b="0" i="0" u="none" strike="noStrike" kern="0" cap="none" spc="0" normalizeH="0" baseline="0" noProof="0" dirty="0" smtClean="0">
              <a:ln>
                <a:noFill/>
              </a:ln>
              <a:solidFill>
                <a:srgbClr val="505050"/>
              </a:solidFill>
              <a:effectLst/>
              <a:uLnTx/>
              <a:uFillTx/>
              <a:cs typeface="Segoe UI" panose="020B0502040204020203" pitchFamily="34" charset="0"/>
            </a:endParaRPr>
          </a:p>
        </p:txBody>
      </p:sp>
      <p:sp>
        <p:nvSpPr>
          <p:cNvPr id="21" name="Rectangle 20"/>
          <p:cNvSpPr/>
          <p:nvPr/>
        </p:nvSpPr>
        <p:spPr>
          <a:xfrm>
            <a:off x="427034" y="1201999"/>
            <a:ext cx="10424160" cy="548640"/>
          </a:xfrm>
          <a:prstGeom prst="rect">
            <a:avLst/>
          </a:prstGeom>
          <a:solidFill>
            <a:srgbClr val="0070C0"/>
          </a:solidFill>
          <a:ln w="12700">
            <a:noFill/>
          </a:ln>
        </p:spPr>
        <p:txBody>
          <a:bodyPr wrap="square" lIns="91440" tIns="91440" rIns="91440" bIns="9144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rPr>
              <a:t>Read about Azure ExpressRoute at </a:t>
            </a:r>
          </a:p>
        </p:txBody>
      </p:sp>
      <p:sp>
        <p:nvSpPr>
          <p:cNvPr id="22" name="Rectangle 21"/>
          <p:cNvSpPr/>
          <p:nvPr/>
        </p:nvSpPr>
        <p:spPr>
          <a:xfrm>
            <a:off x="427034" y="2659062"/>
            <a:ext cx="10424160" cy="548640"/>
          </a:xfrm>
          <a:prstGeom prst="rect">
            <a:avLst/>
          </a:prstGeom>
          <a:solidFill>
            <a:srgbClr val="0070C0"/>
          </a:solidFill>
          <a:ln w="12700">
            <a:noFill/>
          </a:ln>
        </p:spPr>
        <p:txBody>
          <a:bodyPr wrap="square" lIns="182880" tIns="91440" rIns="91440" bIns="9144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srgbClr val="FFFFFF"/>
                </a:solidFill>
                <a:effectLst/>
                <a:uLnTx/>
                <a:uFillTx/>
                <a:latin typeface="Segoe UI Light"/>
              </a:rPr>
              <a:t>Meet qualification criteria</a:t>
            </a:r>
            <a:endParaRPr kumimoji="0" lang="en-US" sz="2400" b="0" i="0" u="none" strike="noStrike" kern="0" cap="none" spc="0" normalizeH="0" baseline="0" noProof="0" dirty="0" smtClean="0">
              <a:ln>
                <a:noFill/>
              </a:ln>
              <a:solidFill>
                <a:srgbClr val="FFFFFF"/>
              </a:solidFill>
              <a:effectLst/>
              <a:uLnTx/>
              <a:uFillTx/>
              <a:latin typeface="Segoe UI Light"/>
            </a:endParaRPr>
          </a:p>
        </p:txBody>
      </p:sp>
      <p:sp>
        <p:nvSpPr>
          <p:cNvPr id="23" name="Rectangle 22"/>
          <p:cNvSpPr/>
          <p:nvPr/>
        </p:nvSpPr>
        <p:spPr>
          <a:xfrm>
            <a:off x="427034" y="3808892"/>
            <a:ext cx="10424160" cy="548640"/>
          </a:xfrm>
          <a:prstGeom prst="rect">
            <a:avLst/>
          </a:prstGeom>
          <a:solidFill>
            <a:srgbClr val="0070C0"/>
          </a:solidFill>
          <a:ln w="12700">
            <a:noFill/>
          </a:ln>
        </p:spPr>
        <p:txBody>
          <a:bodyPr wrap="square" lIns="182880" tIns="91440" rIns="91440" bIns="9144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rPr>
              <a:t>Start onboarding to Azure ExpressRoute today</a:t>
            </a:r>
          </a:p>
        </p:txBody>
      </p:sp>
      <p:sp>
        <p:nvSpPr>
          <p:cNvPr id="24" name="Rectangle 23"/>
          <p:cNvSpPr/>
          <p:nvPr/>
        </p:nvSpPr>
        <p:spPr>
          <a:xfrm>
            <a:off x="427034" y="4958722"/>
            <a:ext cx="10424160" cy="548640"/>
          </a:xfrm>
          <a:prstGeom prst="rect">
            <a:avLst/>
          </a:prstGeom>
          <a:solidFill>
            <a:srgbClr val="0070C0"/>
          </a:solidFill>
          <a:ln w="12700">
            <a:noFill/>
          </a:ln>
        </p:spPr>
        <p:txBody>
          <a:bodyPr wrap="square" lIns="182880" tIns="91440" rIns="91440" bIns="91440" anchor="ct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a:rPr>
              <a:t>ExpressRoute for Office 365 general availability is coming in Q3</a:t>
            </a:r>
            <a:r>
              <a:rPr kumimoji="0" lang="en-US" sz="2400" b="0" i="0" u="none" strike="noStrike" kern="0" cap="none" spc="0" normalizeH="0" noProof="0" dirty="0" smtClean="0">
                <a:ln>
                  <a:noFill/>
                </a:ln>
                <a:solidFill>
                  <a:srgbClr val="FFFFFF"/>
                </a:solidFill>
                <a:effectLst/>
                <a:uLnTx/>
                <a:uFillTx/>
                <a:latin typeface="Segoe UI Light"/>
              </a:rPr>
              <a:t> CY2015</a:t>
            </a:r>
            <a:endParaRPr kumimoji="0" lang="en-US" sz="2400" b="0" i="0" u="none" strike="noStrike" kern="0" cap="none" spc="0" normalizeH="0" baseline="0" noProof="0" dirty="0" smtClean="0">
              <a:ln>
                <a:noFill/>
              </a:ln>
              <a:solidFill>
                <a:srgbClr val="FFFFFF"/>
              </a:solidFill>
              <a:effectLst/>
              <a:uLnTx/>
              <a:uFillTx/>
              <a:latin typeface="Segoe UI Light"/>
            </a:endParaRPr>
          </a:p>
        </p:txBody>
      </p:sp>
    </p:spTree>
    <p:extLst>
      <p:ext uri="{BB962C8B-B14F-4D97-AF65-F5344CB8AC3E}">
        <p14:creationId xmlns:p14="http://schemas.microsoft.com/office/powerpoint/2010/main" val="246016496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6414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Microsoft datacenters and network</a:t>
            </a:r>
            <a:endParaRPr lang="en-US" dirty="0"/>
          </a:p>
        </p:txBody>
      </p:sp>
    </p:spTree>
    <p:extLst>
      <p:ext uri="{BB962C8B-B14F-4D97-AF65-F5344CB8AC3E}">
        <p14:creationId xmlns:p14="http://schemas.microsoft.com/office/powerpoint/2010/main" val="33214508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wrap="square" lIns="0" tIns="0" rIns="0" bIns="0" rtlCol="0" anchor="t" anchorCtr="0">
            <a:noAutofit/>
          </a:bodyPr>
          <a:lstStyle/>
          <a:p>
            <a:r>
              <a:rPr lang="en-US" sz="4896" dirty="0"/>
              <a:t>Huge Microsoft investments in infrastructure</a:t>
            </a:r>
            <a:br>
              <a:rPr lang="en-US" sz="4896" dirty="0"/>
            </a:br>
            <a:endParaRPr lang="en-US" sz="4896" dirty="0"/>
          </a:p>
        </p:txBody>
      </p:sp>
      <p:sp>
        <p:nvSpPr>
          <p:cNvPr id="3" name="Text Placeholder 1"/>
          <p:cNvSpPr txBox="1">
            <a:spLocks/>
          </p:cNvSpPr>
          <p:nvPr/>
        </p:nvSpPr>
        <p:spPr>
          <a:xfrm>
            <a:off x="456676" y="1607453"/>
            <a:ext cx="11372310" cy="2014976"/>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8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bg2"/>
                    </a:gs>
                    <a:gs pos="6000">
                      <a:schemeClr val="bg2"/>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bg2"/>
                    </a:gs>
                    <a:gs pos="6000">
                      <a:schemeClr val="bg2"/>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bg2"/>
                    </a:gs>
                    <a:gs pos="6000">
                      <a:schemeClr val="bg2"/>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bg2"/>
                    </a:gs>
                    <a:gs pos="6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209" indent="-466209">
              <a:buFont typeface="Arial" pitchFamily="34" charset="0"/>
              <a:buChar char="•"/>
            </a:pPr>
            <a:endParaRPr lang="en-US" sz="3264" dirty="0">
              <a:solidFill>
                <a:srgbClr val="000000">
                  <a:lumMod val="65000"/>
                  <a:lumOff val="35000"/>
                </a:srgbClr>
              </a:solidFill>
              <a:cs typeface="Segoe UI Light" panose="020B0502040204020203" pitchFamily="34" charset="0"/>
            </a:endParaRPr>
          </a:p>
        </p:txBody>
      </p:sp>
      <p:sp>
        <p:nvSpPr>
          <p:cNvPr id="13" name="Freeform 10"/>
          <p:cNvSpPr>
            <a:spLocks noEditPoints="1"/>
          </p:cNvSpPr>
          <p:nvPr/>
        </p:nvSpPr>
        <p:spPr bwMode="auto">
          <a:xfrm>
            <a:off x="507431" y="1607454"/>
            <a:ext cx="1309862" cy="1468959"/>
          </a:xfrm>
          <a:custGeom>
            <a:avLst/>
            <a:gdLst>
              <a:gd name="T0" fmla="*/ 684 w 716"/>
              <a:gd name="T1" fmla="*/ 224 h 803"/>
              <a:gd name="T2" fmla="*/ 66 w 716"/>
              <a:gd name="T3" fmla="*/ 647 h 803"/>
              <a:gd name="T4" fmla="*/ 353 w 716"/>
              <a:gd name="T5" fmla="*/ 803 h 803"/>
              <a:gd name="T6" fmla="*/ 80 w 716"/>
              <a:gd name="T7" fmla="*/ 231 h 803"/>
              <a:gd name="T8" fmla="*/ 74 w 716"/>
              <a:gd name="T9" fmla="*/ 646 h 803"/>
              <a:gd name="T10" fmla="*/ 11 w 716"/>
              <a:gd name="T11" fmla="*/ 664 h 803"/>
              <a:gd name="T12" fmla="*/ 399 w 716"/>
              <a:gd name="T13" fmla="*/ 731 h 803"/>
              <a:gd name="T14" fmla="*/ 159 w 716"/>
              <a:gd name="T15" fmla="*/ 645 h 803"/>
              <a:gd name="T16" fmla="*/ 159 w 716"/>
              <a:gd name="T17" fmla="*/ 606 h 803"/>
              <a:gd name="T18" fmla="*/ 144 w 716"/>
              <a:gd name="T19" fmla="*/ 577 h 803"/>
              <a:gd name="T20" fmla="*/ 93 w 716"/>
              <a:gd name="T21" fmla="*/ 574 h 803"/>
              <a:gd name="T22" fmla="*/ 144 w 716"/>
              <a:gd name="T23" fmla="*/ 472 h 803"/>
              <a:gd name="T24" fmla="*/ 93 w 716"/>
              <a:gd name="T25" fmla="*/ 395 h 803"/>
              <a:gd name="T26" fmla="*/ 93 w 716"/>
              <a:gd name="T27" fmla="*/ 358 h 803"/>
              <a:gd name="T28" fmla="*/ 144 w 716"/>
              <a:gd name="T29" fmla="*/ 315 h 803"/>
              <a:gd name="T30" fmla="*/ 93 w 716"/>
              <a:gd name="T31" fmla="*/ 336 h 803"/>
              <a:gd name="T32" fmla="*/ 144 w 716"/>
              <a:gd name="T33" fmla="*/ 206 h 803"/>
              <a:gd name="T34" fmla="*/ 373 w 716"/>
              <a:gd name="T35" fmla="*/ 441 h 803"/>
              <a:gd name="T36" fmla="*/ 374 w 716"/>
              <a:gd name="T37" fmla="*/ 496 h 803"/>
              <a:gd name="T38" fmla="*/ 309 w 716"/>
              <a:gd name="T39" fmla="*/ 277 h 803"/>
              <a:gd name="T40" fmla="*/ 372 w 716"/>
              <a:gd name="T41" fmla="*/ 253 h 803"/>
              <a:gd name="T42" fmla="*/ 309 w 716"/>
              <a:gd name="T43" fmla="*/ 245 h 803"/>
              <a:gd name="T44" fmla="*/ 373 w 716"/>
              <a:gd name="T45" fmla="*/ 347 h 803"/>
              <a:gd name="T46" fmla="*/ 373 w 716"/>
              <a:gd name="T47" fmla="*/ 403 h 803"/>
              <a:gd name="T48" fmla="*/ 309 w 716"/>
              <a:gd name="T49" fmla="*/ 103 h 803"/>
              <a:gd name="T50" fmla="*/ 370 w 716"/>
              <a:gd name="T51" fmla="*/ 64 h 803"/>
              <a:gd name="T52" fmla="*/ 144 w 716"/>
              <a:gd name="T53" fmla="*/ 604 h 803"/>
              <a:gd name="T54" fmla="*/ 374 w 716"/>
              <a:gd name="T55" fmla="*/ 535 h 803"/>
              <a:gd name="T56" fmla="*/ 374 w 716"/>
              <a:gd name="T57" fmla="*/ 590 h 803"/>
              <a:gd name="T58" fmla="*/ 144 w 716"/>
              <a:gd name="T59" fmla="*/ 445 h 803"/>
              <a:gd name="T60" fmla="*/ 93 w 716"/>
              <a:gd name="T61" fmla="*/ 455 h 803"/>
              <a:gd name="T62" fmla="*/ 294 w 716"/>
              <a:gd name="T63" fmla="*/ 282 h 803"/>
              <a:gd name="T64" fmla="*/ 229 w 716"/>
              <a:gd name="T65" fmla="*/ 582 h 803"/>
              <a:gd name="T66" fmla="*/ 229 w 716"/>
              <a:gd name="T67" fmla="*/ 537 h 803"/>
              <a:gd name="T68" fmla="*/ 294 w 716"/>
              <a:gd name="T69" fmla="*/ 501 h 803"/>
              <a:gd name="T70" fmla="*/ 229 w 716"/>
              <a:gd name="T71" fmla="*/ 505 h 803"/>
              <a:gd name="T72" fmla="*/ 294 w 716"/>
              <a:gd name="T73" fmla="*/ 367 h 803"/>
              <a:gd name="T74" fmla="*/ 309 w 716"/>
              <a:gd name="T75" fmla="*/ 622 h 803"/>
              <a:gd name="T76" fmla="*/ 375 w 716"/>
              <a:gd name="T77" fmla="*/ 629 h 803"/>
              <a:gd name="T78" fmla="*/ 214 w 716"/>
              <a:gd name="T79" fmla="*/ 581 h 803"/>
              <a:gd name="T80" fmla="*/ 159 w 716"/>
              <a:gd name="T81" fmla="*/ 578 h 803"/>
              <a:gd name="T82" fmla="*/ 294 w 716"/>
              <a:gd name="T83" fmla="*/ 197 h 803"/>
              <a:gd name="T84" fmla="*/ 229 w 716"/>
              <a:gd name="T85" fmla="*/ 203 h 803"/>
              <a:gd name="T86" fmla="*/ 229 w 716"/>
              <a:gd name="T87" fmla="*/ 153 h 803"/>
              <a:gd name="T88" fmla="*/ 214 w 716"/>
              <a:gd name="T89" fmla="*/ 432 h 803"/>
              <a:gd name="T90" fmla="*/ 159 w 716"/>
              <a:gd name="T91" fmla="*/ 443 h 803"/>
              <a:gd name="T92" fmla="*/ 214 w 716"/>
              <a:gd name="T93" fmla="*/ 313 h 803"/>
              <a:gd name="T94" fmla="*/ 229 w 716"/>
              <a:gd name="T95" fmla="*/ 658 h 803"/>
              <a:gd name="T96" fmla="*/ 229 w 716"/>
              <a:gd name="T97" fmla="*/ 613 h 803"/>
              <a:gd name="T98" fmla="*/ 214 w 716"/>
              <a:gd name="T99" fmla="*/ 506 h 803"/>
              <a:gd name="T100" fmla="*/ 159 w 716"/>
              <a:gd name="T101" fmla="*/ 510 h 803"/>
              <a:gd name="T102" fmla="*/ 214 w 716"/>
              <a:gd name="T103" fmla="*/ 238 h 803"/>
              <a:gd name="T104" fmla="*/ 159 w 716"/>
              <a:gd name="T105" fmla="*/ 242 h 803"/>
              <a:gd name="T106" fmla="*/ 159 w 716"/>
              <a:gd name="T107" fmla="*/ 197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 h="803">
                <a:moveTo>
                  <a:pt x="711" y="648"/>
                </a:moveTo>
                <a:cubicBezTo>
                  <a:pt x="704" y="646"/>
                  <a:pt x="696" y="645"/>
                  <a:pt x="689" y="643"/>
                </a:cubicBezTo>
                <a:cubicBezTo>
                  <a:pt x="688" y="626"/>
                  <a:pt x="684" y="224"/>
                  <a:pt x="684" y="224"/>
                </a:cubicBezTo>
                <a:cubicBezTo>
                  <a:pt x="392" y="0"/>
                  <a:pt x="392" y="0"/>
                  <a:pt x="392" y="0"/>
                </a:cubicBezTo>
                <a:cubicBezTo>
                  <a:pt x="71" y="224"/>
                  <a:pt x="71" y="224"/>
                  <a:pt x="71" y="224"/>
                </a:cubicBezTo>
                <a:cubicBezTo>
                  <a:pt x="71" y="224"/>
                  <a:pt x="66" y="642"/>
                  <a:pt x="66" y="647"/>
                </a:cubicBezTo>
                <a:cubicBezTo>
                  <a:pt x="44" y="652"/>
                  <a:pt x="23" y="656"/>
                  <a:pt x="1" y="660"/>
                </a:cubicBezTo>
                <a:cubicBezTo>
                  <a:pt x="0" y="665"/>
                  <a:pt x="0" y="669"/>
                  <a:pt x="0" y="673"/>
                </a:cubicBezTo>
                <a:cubicBezTo>
                  <a:pt x="117" y="717"/>
                  <a:pt x="232" y="759"/>
                  <a:pt x="353" y="803"/>
                </a:cubicBezTo>
                <a:cubicBezTo>
                  <a:pt x="478" y="762"/>
                  <a:pt x="569" y="730"/>
                  <a:pt x="716" y="680"/>
                </a:cubicBezTo>
                <a:cubicBezTo>
                  <a:pt x="714" y="669"/>
                  <a:pt x="713" y="659"/>
                  <a:pt x="711" y="648"/>
                </a:cubicBezTo>
                <a:close/>
                <a:moveTo>
                  <a:pt x="80" y="231"/>
                </a:moveTo>
                <a:cubicBezTo>
                  <a:pt x="393" y="16"/>
                  <a:pt x="393" y="16"/>
                  <a:pt x="393" y="16"/>
                </a:cubicBezTo>
                <a:cubicBezTo>
                  <a:pt x="398" y="719"/>
                  <a:pt x="398" y="719"/>
                  <a:pt x="398" y="719"/>
                </a:cubicBezTo>
                <a:cubicBezTo>
                  <a:pt x="372" y="717"/>
                  <a:pt x="102" y="654"/>
                  <a:pt x="74" y="646"/>
                </a:cubicBezTo>
                <a:cubicBezTo>
                  <a:pt x="75" y="627"/>
                  <a:pt x="80" y="231"/>
                  <a:pt x="80" y="231"/>
                </a:cubicBezTo>
                <a:close/>
                <a:moveTo>
                  <a:pt x="352" y="781"/>
                </a:moveTo>
                <a:cubicBezTo>
                  <a:pt x="301" y="763"/>
                  <a:pt x="38" y="673"/>
                  <a:pt x="11" y="664"/>
                </a:cubicBezTo>
                <a:cubicBezTo>
                  <a:pt x="31" y="660"/>
                  <a:pt x="50" y="656"/>
                  <a:pt x="69" y="652"/>
                </a:cubicBezTo>
                <a:cubicBezTo>
                  <a:pt x="72" y="652"/>
                  <a:pt x="74" y="653"/>
                  <a:pt x="77" y="653"/>
                </a:cubicBezTo>
                <a:cubicBezTo>
                  <a:pt x="109" y="662"/>
                  <a:pt x="399" y="731"/>
                  <a:pt x="399" y="731"/>
                </a:cubicBezTo>
                <a:cubicBezTo>
                  <a:pt x="547" y="724"/>
                  <a:pt x="547" y="724"/>
                  <a:pt x="547" y="724"/>
                </a:cubicBezTo>
                <a:cubicBezTo>
                  <a:pt x="478" y="744"/>
                  <a:pt x="391" y="769"/>
                  <a:pt x="352" y="781"/>
                </a:cubicBezTo>
                <a:close/>
                <a:moveTo>
                  <a:pt x="159" y="645"/>
                </a:moveTo>
                <a:cubicBezTo>
                  <a:pt x="214" y="655"/>
                  <a:pt x="214" y="655"/>
                  <a:pt x="214" y="655"/>
                </a:cubicBezTo>
                <a:cubicBezTo>
                  <a:pt x="214" y="612"/>
                  <a:pt x="214" y="612"/>
                  <a:pt x="214" y="612"/>
                </a:cubicBezTo>
                <a:cubicBezTo>
                  <a:pt x="159" y="606"/>
                  <a:pt x="159" y="606"/>
                  <a:pt x="159" y="606"/>
                </a:cubicBezTo>
                <a:lnTo>
                  <a:pt x="159" y="645"/>
                </a:lnTo>
                <a:close/>
                <a:moveTo>
                  <a:pt x="93" y="574"/>
                </a:moveTo>
                <a:cubicBezTo>
                  <a:pt x="144" y="577"/>
                  <a:pt x="144" y="577"/>
                  <a:pt x="144" y="577"/>
                </a:cubicBezTo>
                <a:cubicBezTo>
                  <a:pt x="144" y="538"/>
                  <a:pt x="144" y="538"/>
                  <a:pt x="144" y="538"/>
                </a:cubicBezTo>
                <a:cubicBezTo>
                  <a:pt x="93" y="539"/>
                  <a:pt x="93" y="539"/>
                  <a:pt x="93" y="539"/>
                </a:cubicBezTo>
                <a:lnTo>
                  <a:pt x="93" y="574"/>
                </a:lnTo>
                <a:close/>
                <a:moveTo>
                  <a:pt x="93" y="514"/>
                </a:moveTo>
                <a:cubicBezTo>
                  <a:pt x="144" y="511"/>
                  <a:pt x="144" y="511"/>
                  <a:pt x="144" y="511"/>
                </a:cubicBezTo>
                <a:cubicBezTo>
                  <a:pt x="144" y="472"/>
                  <a:pt x="144" y="472"/>
                  <a:pt x="144" y="472"/>
                </a:cubicBezTo>
                <a:cubicBezTo>
                  <a:pt x="93" y="479"/>
                  <a:pt x="93" y="479"/>
                  <a:pt x="93" y="479"/>
                </a:cubicBezTo>
                <a:lnTo>
                  <a:pt x="93" y="514"/>
                </a:lnTo>
                <a:close/>
                <a:moveTo>
                  <a:pt x="93" y="395"/>
                </a:moveTo>
                <a:cubicBezTo>
                  <a:pt x="144" y="380"/>
                  <a:pt x="144" y="380"/>
                  <a:pt x="144" y="380"/>
                </a:cubicBezTo>
                <a:cubicBezTo>
                  <a:pt x="144" y="339"/>
                  <a:pt x="144" y="339"/>
                  <a:pt x="144" y="339"/>
                </a:cubicBezTo>
                <a:cubicBezTo>
                  <a:pt x="93" y="358"/>
                  <a:pt x="93" y="358"/>
                  <a:pt x="93" y="358"/>
                </a:cubicBezTo>
                <a:lnTo>
                  <a:pt x="93" y="395"/>
                </a:lnTo>
                <a:close/>
                <a:moveTo>
                  <a:pt x="93" y="336"/>
                </a:moveTo>
                <a:cubicBezTo>
                  <a:pt x="144" y="315"/>
                  <a:pt x="144" y="315"/>
                  <a:pt x="144" y="315"/>
                </a:cubicBezTo>
                <a:cubicBezTo>
                  <a:pt x="144" y="273"/>
                  <a:pt x="144" y="273"/>
                  <a:pt x="144" y="273"/>
                </a:cubicBezTo>
                <a:cubicBezTo>
                  <a:pt x="93" y="298"/>
                  <a:pt x="93" y="298"/>
                  <a:pt x="93" y="298"/>
                </a:cubicBezTo>
                <a:lnTo>
                  <a:pt x="93" y="336"/>
                </a:lnTo>
                <a:close/>
                <a:moveTo>
                  <a:pt x="93" y="277"/>
                </a:moveTo>
                <a:cubicBezTo>
                  <a:pt x="144" y="250"/>
                  <a:pt x="144" y="250"/>
                  <a:pt x="144" y="250"/>
                </a:cubicBezTo>
                <a:cubicBezTo>
                  <a:pt x="144" y="206"/>
                  <a:pt x="144" y="206"/>
                  <a:pt x="144" y="206"/>
                </a:cubicBezTo>
                <a:cubicBezTo>
                  <a:pt x="93" y="238"/>
                  <a:pt x="93" y="238"/>
                  <a:pt x="93" y="238"/>
                </a:cubicBezTo>
                <a:lnTo>
                  <a:pt x="93" y="277"/>
                </a:lnTo>
                <a:close/>
                <a:moveTo>
                  <a:pt x="373" y="441"/>
                </a:moveTo>
                <a:cubicBezTo>
                  <a:pt x="309" y="450"/>
                  <a:pt x="309" y="450"/>
                  <a:pt x="309" y="450"/>
                </a:cubicBezTo>
                <a:cubicBezTo>
                  <a:pt x="309" y="500"/>
                  <a:pt x="309" y="500"/>
                  <a:pt x="309" y="500"/>
                </a:cubicBezTo>
                <a:cubicBezTo>
                  <a:pt x="374" y="496"/>
                  <a:pt x="374" y="496"/>
                  <a:pt x="374" y="496"/>
                </a:cubicBezTo>
                <a:lnTo>
                  <a:pt x="373" y="441"/>
                </a:lnTo>
                <a:close/>
                <a:moveTo>
                  <a:pt x="372" y="253"/>
                </a:moveTo>
                <a:cubicBezTo>
                  <a:pt x="309" y="277"/>
                  <a:pt x="309" y="277"/>
                  <a:pt x="309" y="277"/>
                </a:cubicBezTo>
                <a:cubicBezTo>
                  <a:pt x="309" y="330"/>
                  <a:pt x="309" y="330"/>
                  <a:pt x="309" y="330"/>
                </a:cubicBezTo>
                <a:cubicBezTo>
                  <a:pt x="372" y="310"/>
                  <a:pt x="372" y="310"/>
                  <a:pt x="372" y="310"/>
                </a:cubicBezTo>
                <a:lnTo>
                  <a:pt x="372" y="253"/>
                </a:lnTo>
                <a:close/>
                <a:moveTo>
                  <a:pt x="371" y="159"/>
                </a:moveTo>
                <a:cubicBezTo>
                  <a:pt x="309" y="190"/>
                  <a:pt x="309" y="190"/>
                  <a:pt x="309" y="190"/>
                </a:cubicBezTo>
                <a:cubicBezTo>
                  <a:pt x="309" y="245"/>
                  <a:pt x="309" y="245"/>
                  <a:pt x="309" y="245"/>
                </a:cubicBezTo>
                <a:cubicBezTo>
                  <a:pt x="372" y="218"/>
                  <a:pt x="372" y="218"/>
                  <a:pt x="372" y="218"/>
                </a:cubicBezTo>
                <a:lnTo>
                  <a:pt x="371" y="159"/>
                </a:lnTo>
                <a:close/>
                <a:moveTo>
                  <a:pt x="373" y="347"/>
                </a:moveTo>
                <a:cubicBezTo>
                  <a:pt x="309" y="363"/>
                  <a:pt x="309" y="363"/>
                  <a:pt x="309" y="363"/>
                </a:cubicBezTo>
                <a:cubicBezTo>
                  <a:pt x="309" y="415"/>
                  <a:pt x="309" y="415"/>
                  <a:pt x="309" y="415"/>
                </a:cubicBezTo>
                <a:cubicBezTo>
                  <a:pt x="373" y="403"/>
                  <a:pt x="373" y="403"/>
                  <a:pt x="373" y="403"/>
                </a:cubicBezTo>
                <a:lnTo>
                  <a:pt x="373" y="347"/>
                </a:lnTo>
                <a:close/>
                <a:moveTo>
                  <a:pt x="370" y="64"/>
                </a:moveTo>
                <a:cubicBezTo>
                  <a:pt x="309" y="103"/>
                  <a:pt x="309" y="103"/>
                  <a:pt x="309" y="103"/>
                </a:cubicBezTo>
                <a:cubicBezTo>
                  <a:pt x="309" y="160"/>
                  <a:pt x="309" y="160"/>
                  <a:pt x="309" y="160"/>
                </a:cubicBezTo>
                <a:cubicBezTo>
                  <a:pt x="371" y="126"/>
                  <a:pt x="371" y="126"/>
                  <a:pt x="371" y="126"/>
                </a:cubicBezTo>
                <a:lnTo>
                  <a:pt x="370" y="64"/>
                </a:lnTo>
                <a:close/>
                <a:moveTo>
                  <a:pt x="93" y="634"/>
                </a:moveTo>
                <a:cubicBezTo>
                  <a:pt x="144" y="643"/>
                  <a:pt x="144" y="643"/>
                  <a:pt x="144" y="643"/>
                </a:cubicBezTo>
                <a:cubicBezTo>
                  <a:pt x="144" y="604"/>
                  <a:pt x="144" y="604"/>
                  <a:pt x="144" y="604"/>
                </a:cubicBezTo>
                <a:cubicBezTo>
                  <a:pt x="93" y="599"/>
                  <a:pt x="93" y="599"/>
                  <a:pt x="93" y="599"/>
                </a:cubicBezTo>
                <a:lnTo>
                  <a:pt x="93" y="634"/>
                </a:lnTo>
                <a:close/>
                <a:moveTo>
                  <a:pt x="374" y="535"/>
                </a:moveTo>
                <a:cubicBezTo>
                  <a:pt x="309" y="536"/>
                  <a:pt x="309" y="536"/>
                  <a:pt x="309" y="536"/>
                </a:cubicBezTo>
                <a:cubicBezTo>
                  <a:pt x="309" y="586"/>
                  <a:pt x="309" y="586"/>
                  <a:pt x="309" y="586"/>
                </a:cubicBezTo>
                <a:cubicBezTo>
                  <a:pt x="374" y="590"/>
                  <a:pt x="374" y="590"/>
                  <a:pt x="374" y="590"/>
                </a:cubicBezTo>
                <a:lnTo>
                  <a:pt x="374" y="535"/>
                </a:lnTo>
                <a:close/>
                <a:moveTo>
                  <a:pt x="93" y="455"/>
                </a:moveTo>
                <a:cubicBezTo>
                  <a:pt x="144" y="445"/>
                  <a:pt x="144" y="445"/>
                  <a:pt x="144" y="445"/>
                </a:cubicBezTo>
                <a:cubicBezTo>
                  <a:pt x="144" y="406"/>
                  <a:pt x="144" y="406"/>
                  <a:pt x="144" y="406"/>
                </a:cubicBezTo>
                <a:cubicBezTo>
                  <a:pt x="93" y="419"/>
                  <a:pt x="93" y="419"/>
                  <a:pt x="93" y="419"/>
                </a:cubicBezTo>
                <a:lnTo>
                  <a:pt x="93" y="455"/>
                </a:lnTo>
                <a:close/>
                <a:moveTo>
                  <a:pt x="229" y="354"/>
                </a:moveTo>
                <a:cubicBezTo>
                  <a:pt x="294" y="334"/>
                  <a:pt x="294" y="334"/>
                  <a:pt x="294" y="334"/>
                </a:cubicBezTo>
                <a:cubicBezTo>
                  <a:pt x="294" y="282"/>
                  <a:pt x="294" y="282"/>
                  <a:pt x="294" y="282"/>
                </a:cubicBezTo>
                <a:cubicBezTo>
                  <a:pt x="229" y="307"/>
                  <a:pt x="229" y="307"/>
                  <a:pt x="229" y="307"/>
                </a:cubicBezTo>
                <a:lnTo>
                  <a:pt x="229" y="354"/>
                </a:lnTo>
                <a:close/>
                <a:moveTo>
                  <a:pt x="229" y="582"/>
                </a:moveTo>
                <a:cubicBezTo>
                  <a:pt x="294" y="585"/>
                  <a:pt x="294" y="585"/>
                  <a:pt x="294" y="585"/>
                </a:cubicBezTo>
                <a:cubicBezTo>
                  <a:pt x="294" y="536"/>
                  <a:pt x="294" y="536"/>
                  <a:pt x="294" y="536"/>
                </a:cubicBezTo>
                <a:cubicBezTo>
                  <a:pt x="229" y="537"/>
                  <a:pt x="229" y="537"/>
                  <a:pt x="229" y="537"/>
                </a:cubicBezTo>
                <a:lnTo>
                  <a:pt x="229" y="582"/>
                </a:lnTo>
                <a:close/>
                <a:moveTo>
                  <a:pt x="229" y="505"/>
                </a:moveTo>
                <a:cubicBezTo>
                  <a:pt x="294" y="501"/>
                  <a:pt x="294" y="501"/>
                  <a:pt x="294" y="501"/>
                </a:cubicBezTo>
                <a:cubicBezTo>
                  <a:pt x="294" y="452"/>
                  <a:pt x="294" y="452"/>
                  <a:pt x="294" y="452"/>
                </a:cubicBezTo>
                <a:cubicBezTo>
                  <a:pt x="229" y="460"/>
                  <a:pt x="229" y="460"/>
                  <a:pt x="229" y="460"/>
                </a:cubicBezTo>
                <a:lnTo>
                  <a:pt x="229" y="505"/>
                </a:lnTo>
                <a:close/>
                <a:moveTo>
                  <a:pt x="229" y="430"/>
                </a:moveTo>
                <a:cubicBezTo>
                  <a:pt x="294" y="418"/>
                  <a:pt x="294" y="418"/>
                  <a:pt x="294" y="418"/>
                </a:cubicBezTo>
                <a:cubicBezTo>
                  <a:pt x="294" y="367"/>
                  <a:pt x="294" y="367"/>
                  <a:pt x="294" y="367"/>
                </a:cubicBezTo>
                <a:cubicBezTo>
                  <a:pt x="229" y="384"/>
                  <a:pt x="229" y="384"/>
                  <a:pt x="229" y="384"/>
                </a:cubicBezTo>
                <a:lnTo>
                  <a:pt x="229" y="430"/>
                </a:lnTo>
                <a:close/>
                <a:moveTo>
                  <a:pt x="309" y="622"/>
                </a:moveTo>
                <a:cubicBezTo>
                  <a:pt x="309" y="672"/>
                  <a:pt x="309" y="672"/>
                  <a:pt x="309" y="672"/>
                </a:cubicBezTo>
                <a:cubicBezTo>
                  <a:pt x="375" y="684"/>
                  <a:pt x="375" y="684"/>
                  <a:pt x="375" y="684"/>
                </a:cubicBezTo>
                <a:cubicBezTo>
                  <a:pt x="375" y="629"/>
                  <a:pt x="375" y="629"/>
                  <a:pt x="375" y="629"/>
                </a:cubicBezTo>
                <a:lnTo>
                  <a:pt x="309" y="622"/>
                </a:lnTo>
                <a:close/>
                <a:moveTo>
                  <a:pt x="159" y="578"/>
                </a:moveTo>
                <a:cubicBezTo>
                  <a:pt x="214" y="581"/>
                  <a:pt x="214" y="581"/>
                  <a:pt x="214" y="581"/>
                </a:cubicBezTo>
                <a:cubicBezTo>
                  <a:pt x="214" y="537"/>
                  <a:pt x="214" y="537"/>
                  <a:pt x="214" y="537"/>
                </a:cubicBezTo>
                <a:cubicBezTo>
                  <a:pt x="159" y="538"/>
                  <a:pt x="159" y="538"/>
                  <a:pt x="159" y="538"/>
                </a:cubicBezTo>
                <a:lnTo>
                  <a:pt x="159" y="578"/>
                </a:lnTo>
                <a:close/>
                <a:moveTo>
                  <a:pt x="229" y="279"/>
                </a:moveTo>
                <a:cubicBezTo>
                  <a:pt x="294" y="251"/>
                  <a:pt x="294" y="251"/>
                  <a:pt x="294" y="251"/>
                </a:cubicBezTo>
                <a:cubicBezTo>
                  <a:pt x="294" y="197"/>
                  <a:pt x="294" y="197"/>
                  <a:pt x="294" y="197"/>
                </a:cubicBezTo>
                <a:cubicBezTo>
                  <a:pt x="229" y="230"/>
                  <a:pt x="229" y="230"/>
                  <a:pt x="229" y="230"/>
                </a:cubicBezTo>
                <a:lnTo>
                  <a:pt x="229" y="279"/>
                </a:lnTo>
                <a:close/>
                <a:moveTo>
                  <a:pt x="229" y="203"/>
                </a:moveTo>
                <a:cubicBezTo>
                  <a:pt x="294" y="168"/>
                  <a:pt x="294" y="168"/>
                  <a:pt x="294" y="168"/>
                </a:cubicBezTo>
                <a:cubicBezTo>
                  <a:pt x="294" y="112"/>
                  <a:pt x="294" y="112"/>
                  <a:pt x="294" y="112"/>
                </a:cubicBezTo>
                <a:cubicBezTo>
                  <a:pt x="229" y="153"/>
                  <a:pt x="229" y="153"/>
                  <a:pt x="229" y="153"/>
                </a:cubicBezTo>
                <a:lnTo>
                  <a:pt x="229" y="203"/>
                </a:lnTo>
                <a:close/>
                <a:moveTo>
                  <a:pt x="159" y="443"/>
                </a:moveTo>
                <a:cubicBezTo>
                  <a:pt x="214" y="432"/>
                  <a:pt x="214" y="432"/>
                  <a:pt x="214" y="432"/>
                </a:cubicBezTo>
                <a:cubicBezTo>
                  <a:pt x="214" y="388"/>
                  <a:pt x="214" y="388"/>
                  <a:pt x="214" y="388"/>
                </a:cubicBezTo>
                <a:cubicBezTo>
                  <a:pt x="159" y="402"/>
                  <a:pt x="159" y="402"/>
                  <a:pt x="159" y="402"/>
                </a:cubicBezTo>
                <a:lnTo>
                  <a:pt x="159" y="443"/>
                </a:lnTo>
                <a:close/>
                <a:moveTo>
                  <a:pt x="159" y="375"/>
                </a:moveTo>
                <a:cubicBezTo>
                  <a:pt x="214" y="359"/>
                  <a:pt x="214" y="359"/>
                  <a:pt x="214" y="359"/>
                </a:cubicBezTo>
                <a:cubicBezTo>
                  <a:pt x="214" y="313"/>
                  <a:pt x="214" y="313"/>
                  <a:pt x="214" y="313"/>
                </a:cubicBezTo>
                <a:cubicBezTo>
                  <a:pt x="159" y="334"/>
                  <a:pt x="159" y="334"/>
                  <a:pt x="159" y="334"/>
                </a:cubicBezTo>
                <a:lnTo>
                  <a:pt x="159" y="375"/>
                </a:lnTo>
                <a:close/>
                <a:moveTo>
                  <a:pt x="229" y="658"/>
                </a:moveTo>
                <a:cubicBezTo>
                  <a:pt x="294" y="669"/>
                  <a:pt x="294" y="669"/>
                  <a:pt x="294" y="669"/>
                </a:cubicBezTo>
                <a:cubicBezTo>
                  <a:pt x="294" y="620"/>
                  <a:pt x="294" y="620"/>
                  <a:pt x="294" y="620"/>
                </a:cubicBezTo>
                <a:cubicBezTo>
                  <a:pt x="229" y="613"/>
                  <a:pt x="229" y="613"/>
                  <a:pt x="229" y="613"/>
                </a:cubicBezTo>
                <a:lnTo>
                  <a:pt x="229" y="658"/>
                </a:lnTo>
                <a:close/>
                <a:moveTo>
                  <a:pt x="159" y="510"/>
                </a:moveTo>
                <a:cubicBezTo>
                  <a:pt x="214" y="506"/>
                  <a:pt x="214" y="506"/>
                  <a:pt x="214" y="506"/>
                </a:cubicBezTo>
                <a:cubicBezTo>
                  <a:pt x="214" y="462"/>
                  <a:pt x="214" y="462"/>
                  <a:pt x="214" y="462"/>
                </a:cubicBezTo>
                <a:cubicBezTo>
                  <a:pt x="159" y="470"/>
                  <a:pt x="159" y="470"/>
                  <a:pt x="159" y="470"/>
                </a:cubicBezTo>
                <a:lnTo>
                  <a:pt x="159" y="510"/>
                </a:lnTo>
                <a:close/>
                <a:moveTo>
                  <a:pt x="159" y="309"/>
                </a:moveTo>
                <a:cubicBezTo>
                  <a:pt x="214" y="285"/>
                  <a:pt x="214" y="285"/>
                  <a:pt x="214" y="285"/>
                </a:cubicBezTo>
                <a:cubicBezTo>
                  <a:pt x="214" y="238"/>
                  <a:pt x="214" y="238"/>
                  <a:pt x="214" y="238"/>
                </a:cubicBezTo>
                <a:cubicBezTo>
                  <a:pt x="159" y="265"/>
                  <a:pt x="159" y="265"/>
                  <a:pt x="159" y="265"/>
                </a:cubicBezTo>
                <a:lnTo>
                  <a:pt x="159" y="309"/>
                </a:lnTo>
                <a:close/>
                <a:moveTo>
                  <a:pt x="159" y="242"/>
                </a:moveTo>
                <a:cubicBezTo>
                  <a:pt x="214" y="212"/>
                  <a:pt x="214" y="212"/>
                  <a:pt x="214" y="212"/>
                </a:cubicBezTo>
                <a:cubicBezTo>
                  <a:pt x="214" y="162"/>
                  <a:pt x="214" y="162"/>
                  <a:pt x="214" y="162"/>
                </a:cubicBezTo>
                <a:cubicBezTo>
                  <a:pt x="159" y="197"/>
                  <a:pt x="159" y="197"/>
                  <a:pt x="159" y="197"/>
                </a:cubicBezTo>
                <a:lnTo>
                  <a:pt x="159" y="242"/>
                </a:lnTo>
                <a:close/>
              </a:path>
            </a:pathLst>
          </a:custGeom>
          <a:solidFill>
            <a:schemeClr val="accent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14" name="Freeform 23"/>
          <p:cNvSpPr>
            <a:spLocks noEditPoints="1"/>
          </p:cNvSpPr>
          <p:nvPr/>
        </p:nvSpPr>
        <p:spPr bwMode="auto">
          <a:xfrm>
            <a:off x="791595" y="5298974"/>
            <a:ext cx="623663" cy="1205729"/>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3">
              <a:lumMod val="40000"/>
              <a:lumOff val="60000"/>
            </a:schemeClr>
          </a:solidFill>
          <a:ln>
            <a:noFill/>
          </a:ln>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pic>
        <p:nvPicPr>
          <p:cNvPr id="18" name="Picture 17"/>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80397" y="3551481"/>
            <a:ext cx="963929" cy="96392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7051" y="1576350"/>
            <a:ext cx="2826789" cy="1879816"/>
          </a:xfrm>
          <a:prstGeom prst="rect">
            <a:avLst/>
          </a:prstGeom>
          <a:ln w="38100">
            <a:solidFill>
              <a:schemeClr val="tx1"/>
            </a:solid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5581" y="3843014"/>
            <a:ext cx="2825095" cy="1883397"/>
          </a:xfrm>
          <a:prstGeom prst="rect">
            <a:avLst/>
          </a:prstGeom>
          <a:ln w="38100">
            <a:solidFill>
              <a:schemeClr val="tx1"/>
            </a:solidFill>
          </a:ln>
        </p:spPr>
      </p:pic>
      <p:sp>
        <p:nvSpPr>
          <p:cNvPr id="23" name="Text Placeholder 9"/>
          <p:cNvSpPr txBox="1">
            <a:spLocks/>
          </p:cNvSpPr>
          <p:nvPr/>
        </p:nvSpPr>
        <p:spPr>
          <a:xfrm>
            <a:off x="2024497" y="3400235"/>
            <a:ext cx="7219702" cy="1398637"/>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920">
                      <a:schemeClr val="tx2"/>
                    </a:gs>
                    <a:gs pos="39000">
                      <a:schemeClr val="tx2"/>
                    </a:gs>
                  </a:gsLst>
                  <a:lin ang="5400000" scaled="0"/>
                </a:gradFill>
                <a:latin typeface="+mj-lt"/>
                <a:ea typeface="+mn-ea"/>
                <a:cs typeface="+mn-cs"/>
              </a:defRPr>
            </a:lvl1pPr>
            <a:lvl2pPr marL="28012"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2pPr>
            <a:lvl3pPr marL="21942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6686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725201"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2563">
              <a:spcBef>
                <a:spcPts val="2448"/>
              </a:spcBef>
              <a:buClr>
                <a:srgbClr val="FFFFFF"/>
              </a:buClr>
              <a:defRPr/>
            </a:pPr>
            <a:r>
              <a:rPr lang="en-US" sz="2856" dirty="0">
                <a:solidFill>
                  <a:schemeClr val="tx1"/>
                </a:solidFill>
                <a:latin typeface="Segoe UI Light" panose="020B0502040204020203" pitchFamily="34" charset="0"/>
                <a:ea typeface="Segoe UI" panose="020B0502040204020203" pitchFamily="34" charset="0"/>
                <a:cs typeface="Segoe UI" panose="020B0502040204020203" pitchFamily="34" charset="0"/>
              </a:rPr>
              <a:t>Our high-performing network is one of the </a:t>
            </a:r>
            <a:r>
              <a:rPr lang="en-US" sz="2856" b="1" dirty="0">
                <a:solidFill>
                  <a:schemeClr val="tx1"/>
                </a:solidFill>
                <a:latin typeface="Segoe UI Light" panose="020B0502040204020203" pitchFamily="34" charset="0"/>
                <a:ea typeface="Segoe UI" panose="020B0502040204020203" pitchFamily="34" charset="0"/>
                <a:cs typeface="Segoe UI" panose="020B0502040204020203" pitchFamily="34" charset="0"/>
              </a:rPr>
              <a:t>top 3 </a:t>
            </a:r>
            <a:r>
              <a:rPr lang="en-US" sz="2856" dirty="0">
                <a:solidFill>
                  <a:schemeClr val="tx1"/>
                </a:solidFill>
                <a:latin typeface="Segoe UI Light" panose="020B0502040204020203" pitchFamily="34" charset="0"/>
                <a:ea typeface="Segoe UI" panose="020B0502040204020203" pitchFamily="34" charset="0"/>
                <a:cs typeface="Segoe UI" panose="020B0502040204020203" pitchFamily="34" charset="0"/>
              </a:rPr>
              <a:t>in the world with public peering in </a:t>
            </a:r>
            <a:r>
              <a:rPr lang="en-US" sz="2856" b="1" dirty="0">
                <a:solidFill>
                  <a:schemeClr val="tx1"/>
                </a:solidFill>
                <a:latin typeface="Segoe UI Light" panose="020B0502040204020203" pitchFamily="34" charset="0"/>
                <a:ea typeface="Segoe UI" panose="020B0502040204020203" pitchFamily="34" charset="0"/>
                <a:cs typeface="Segoe UI" panose="020B0502040204020203" pitchFamily="34" charset="0"/>
              </a:rPr>
              <a:t>23 countries </a:t>
            </a:r>
            <a:r>
              <a:rPr lang="en-US" sz="2856" dirty="0">
                <a:solidFill>
                  <a:schemeClr val="tx1"/>
                </a:solidFill>
                <a:latin typeface="Segoe UI Light" panose="020B0502040204020203" pitchFamily="34" charset="0"/>
                <a:ea typeface="Segoe UI" panose="020B0502040204020203" pitchFamily="34" charset="0"/>
                <a:cs typeface="Segoe UI" panose="020B0502040204020203" pitchFamily="34" charset="0"/>
              </a:rPr>
              <a:t>with </a:t>
            </a:r>
            <a:r>
              <a:rPr lang="en-US" sz="2856" b="1" dirty="0">
                <a:solidFill>
                  <a:schemeClr val="tx1"/>
                </a:solidFill>
                <a:latin typeface="Segoe UI Light" panose="020B0502040204020203" pitchFamily="34" charset="0"/>
                <a:ea typeface="Segoe UI" panose="020B0502040204020203" pitchFamily="34" charset="0"/>
                <a:cs typeface="Segoe UI" panose="020B0502040204020203" pitchFamily="34" charset="0"/>
              </a:rPr>
              <a:t>1,500 ISPs</a:t>
            </a:r>
            <a:r>
              <a:rPr lang="en-US" sz="2856" dirty="0">
                <a:solidFill>
                  <a:schemeClr val="tx1"/>
                </a:solidFill>
                <a:latin typeface="Segoe UI Light" panose="020B0502040204020203" pitchFamily="34" charset="0"/>
                <a:ea typeface="Segoe UI" panose="020B0502040204020203" pitchFamily="34" charset="0"/>
                <a:cs typeface="Segoe UI" panose="020B0502040204020203" pitchFamily="34" charset="0"/>
              </a:rPr>
              <a:t>.</a:t>
            </a:r>
          </a:p>
        </p:txBody>
      </p:sp>
      <p:sp>
        <p:nvSpPr>
          <p:cNvPr id="24" name="Rectangle 23"/>
          <p:cNvSpPr/>
          <p:nvPr/>
        </p:nvSpPr>
        <p:spPr>
          <a:xfrm>
            <a:off x="2024498" y="1795869"/>
            <a:ext cx="7459769" cy="1304466"/>
          </a:xfrm>
          <a:prstGeom prst="rect">
            <a:avLst/>
          </a:prstGeom>
        </p:spPr>
        <p:txBody>
          <a:bodyPr wrap="square">
            <a:spAutoFit/>
          </a:bodyPr>
          <a:lstStyle/>
          <a:p>
            <a:pPr defTabSz="932380">
              <a:lnSpc>
                <a:spcPct val="90000"/>
              </a:lnSpc>
              <a:spcBef>
                <a:spcPts val="2448"/>
              </a:spcBef>
              <a:buSzPct val="80000"/>
            </a:pPr>
            <a:r>
              <a:rPr lang="en-US" sz="2856" spc="-71" dirty="0">
                <a:ea typeface="Segoe UI" panose="020B0502040204020203" pitchFamily="34" charset="0"/>
                <a:cs typeface="Segoe UI" panose="020B0502040204020203" pitchFamily="34" charset="0"/>
              </a:rPr>
              <a:t>Microsoft has invested </a:t>
            </a:r>
            <a:r>
              <a:rPr lang="en-US" sz="2856" b="1" spc="-71" dirty="0">
                <a:ea typeface="Segoe UI" panose="020B0502040204020203" pitchFamily="34" charset="0"/>
                <a:cs typeface="Segoe UI" panose="020B0502040204020203" pitchFamily="34" charset="0"/>
              </a:rPr>
              <a:t>$15 billion </a:t>
            </a:r>
            <a:r>
              <a:rPr lang="en-US" sz="2856" spc="-71" dirty="0">
                <a:ea typeface="Segoe UI" panose="020B0502040204020203" pitchFamily="34" charset="0"/>
                <a:cs typeface="Segoe UI" panose="020B0502040204020203" pitchFamily="34" charset="0"/>
              </a:rPr>
              <a:t>in infrastructure, building over </a:t>
            </a:r>
            <a:r>
              <a:rPr lang="en-US" sz="2856" b="1" dirty="0">
                <a:ea typeface="Segoe UI" panose="020B0502040204020203" pitchFamily="34" charset="0"/>
                <a:cs typeface="Segoe UI" panose="020B0502040204020203" pitchFamily="34" charset="0"/>
              </a:rPr>
              <a:t>100 datacenters </a:t>
            </a:r>
            <a:r>
              <a:rPr lang="en-US" sz="2856" spc="-71" dirty="0">
                <a:ea typeface="Segoe UI" panose="020B0502040204020203" pitchFamily="34" charset="0"/>
                <a:cs typeface="Segoe UI" panose="020B0502040204020203" pitchFamily="34" charset="0"/>
              </a:rPr>
              <a:t>and we are constantly evaluating new locations</a:t>
            </a:r>
          </a:p>
        </p:txBody>
      </p:sp>
      <p:sp>
        <p:nvSpPr>
          <p:cNvPr id="25" name="Rectangle 24"/>
          <p:cNvSpPr/>
          <p:nvPr/>
        </p:nvSpPr>
        <p:spPr>
          <a:xfrm>
            <a:off x="2024498" y="5143906"/>
            <a:ext cx="7219702" cy="1707654"/>
          </a:xfrm>
          <a:prstGeom prst="rect">
            <a:avLst/>
          </a:prstGeom>
        </p:spPr>
        <p:txBody>
          <a:bodyPr wrap="square">
            <a:spAutoFit/>
          </a:bodyPr>
          <a:lstStyle/>
          <a:p>
            <a:pPr defTabSz="932380">
              <a:lnSpc>
                <a:spcPct val="90000"/>
              </a:lnSpc>
              <a:spcBef>
                <a:spcPts val="2448"/>
              </a:spcBef>
              <a:buSzPct val="80000"/>
            </a:pPr>
            <a:r>
              <a:rPr lang="en-US" sz="2856" spc="-71" dirty="0">
                <a:ea typeface="Segoe UI" panose="020B0502040204020203" pitchFamily="34" charset="0"/>
                <a:cs typeface="Segoe UI" panose="020B0502040204020203" pitchFamily="34" charset="0"/>
              </a:rPr>
              <a:t>Our Datacenters support over </a:t>
            </a:r>
            <a:r>
              <a:rPr lang="en-US" sz="2856" b="1" spc="-71" dirty="0">
                <a:ea typeface="Segoe UI" panose="020B0502040204020203" pitchFamily="34" charset="0"/>
                <a:cs typeface="Segoe UI" panose="020B0502040204020203" pitchFamily="34" charset="0"/>
              </a:rPr>
              <a:t>20 Million businesses</a:t>
            </a:r>
            <a:r>
              <a:rPr lang="en-US" sz="2856" spc="-71" dirty="0">
                <a:ea typeface="Segoe UI" panose="020B0502040204020203" pitchFamily="34" charset="0"/>
                <a:cs typeface="Segoe UI" panose="020B0502040204020203" pitchFamily="34" charset="0"/>
              </a:rPr>
              <a:t> and </a:t>
            </a:r>
            <a:r>
              <a:rPr lang="en-US" sz="2856" dirty="0">
                <a:ea typeface="Segoe UI" panose="020B0502040204020203" pitchFamily="34" charset="0"/>
                <a:cs typeface="Segoe UI" panose="020B0502040204020203" pitchFamily="34" charset="0"/>
              </a:rPr>
              <a:t>over </a:t>
            </a:r>
            <a:r>
              <a:rPr lang="en-US" sz="2856" b="1" dirty="0">
                <a:ea typeface="Segoe UI" panose="020B0502040204020203" pitchFamily="34" charset="0"/>
                <a:cs typeface="Segoe UI" panose="020B0502040204020203" pitchFamily="34" charset="0"/>
              </a:rPr>
              <a:t>200 Online Services</a:t>
            </a:r>
            <a:r>
              <a:rPr lang="en-US" sz="2856" dirty="0">
                <a:ea typeface="Segoe UI" panose="020B0502040204020203" pitchFamily="34" charset="0"/>
                <a:cs typeface="Segoe UI" panose="020B0502040204020203" pitchFamily="34" charset="0"/>
              </a:rPr>
              <a:t>. </a:t>
            </a:r>
            <a:r>
              <a:rPr lang="en-US" sz="2856" spc="-71" dirty="0">
                <a:ea typeface="Segoe UI" panose="020B0502040204020203" pitchFamily="34" charset="0"/>
                <a:cs typeface="Segoe UI" panose="020B0502040204020203" pitchFamily="34" charset="0"/>
              </a:rPr>
              <a:t>Office 365 is sold in </a:t>
            </a:r>
            <a:r>
              <a:rPr lang="en-US" sz="2856" b="1" spc="-71" dirty="0">
                <a:ea typeface="Segoe UI" panose="020B0502040204020203" pitchFamily="34" charset="0"/>
                <a:cs typeface="Segoe UI" panose="020B0502040204020203" pitchFamily="34" charset="0"/>
              </a:rPr>
              <a:t>140 markets</a:t>
            </a:r>
            <a:r>
              <a:rPr lang="en-US" sz="2856" spc="-71" dirty="0">
                <a:ea typeface="Segoe UI" panose="020B0502040204020203" pitchFamily="34" charset="0"/>
                <a:cs typeface="Segoe UI" panose="020B0502040204020203" pitchFamily="34" charset="0"/>
              </a:rPr>
              <a:t>, </a:t>
            </a:r>
            <a:r>
              <a:rPr lang="en-US" sz="2856" b="1" spc="-71" dirty="0">
                <a:ea typeface="Segoe UI" panose="020B0502040204020203" pitchFamily="34" charset="0"/>
                <a:cs typeface="Segoe UI" panose="020B0502040204020203" pitchFamily="34" charset="0"/>
              </a:rPr>
              <a:t>43 languages</a:t>
            </a:r>
            <a:r>
              <a:rPr lang="en-US" sz="2856" spc="-71" dirty="0">
                <a:ea typeface="Segoe UI" panose="020B0502040204020203" pitchFamily="34" charset="0"/>
                <a:cs typeface="Segoe UI" panose="020B0502040204020203" pitchFamily="34" charset="0"/>
              </a:rPr>
              <a:t>, and </a:t>
            </a:r>
            <a:r>
              <a:rPr lang="en-US" sz="2856" b="1" spc="-71" dirty="0">
                <a:ea typeface="Segoe UI" panose="020B0502040204020203" pitchFamily="34" charset="0"/>
                <a:cs typeface="Segoe UI" panose="020B0502040204020203" pitchFamily="34" charset="0"/>
              </a:rPr>
              <a:t>25 currencies</a:t>
            </a:r>
            <a:r>
              <a:rPr lang="en-US" sz="2856" spc="-71" dirty="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8764607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12"/>
              </a:spcBef>
            </a:pPr>
            <a:r>
              <a:rPr lang="en-US" dirty="0" smtClean="0"/>
              <a:t>Microsoft’s global datacenter footprint </a:t>
            </a:r>
            <a:endParaRPr lang="en-US" sz="2448" dirty="0">
              <a:latin typeface="+mn-lt"/>
            </a:endParaRPr>
          </a:p>
        </p:txBody>
      </p:sp>
      <p:sp>
        <p:nvSpPr>
          <p:cNvPr id="79" name="Rectangle 78"/>
          <p:cNvSpPr/>
          <p:nvPr/>
        </p:nvSpPr>
        <p:spPr bwMode="auto">
          <a:xfrm>
            <a:off x="0" y="1563446"/>
            <a:ext cx="12436475" cy="543107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154" name="Group 153"/>
          <p:cNvGrpSpPr/>
          <p:nvPr/>
        </p:nvGrpSpPr>
        <p:grpSpPr>
          <a:xfrm>
            <a:off x="-519123" y="43347"/>
            <a:ext cx="13478348" cy="7601790"/>
            <a:chOff x="-510791" y="-22860"/>
            <a:chExt cx="13129511" cy="7405046"/>
          </a:xfrm>
        </p:grpSpPr>
        <p:pic>
          <p:nvPicPr>
            <p:cNvPr id="155" name="gray map" descr="C:\_Projects\Daily Projects\110514\P11962\Datacenter_Maps_PPT_FNL-slide1_gray.png"/>
            <p:cNvPicPr>
              <a:picLocks noChangeAspect="1" noChangeArrowheads="1"/>
            </p:cNvPicPr>
            <p:nvPr/>
          </p:nvPicPr>
          <p:blipFill rotWithShape="1">
            <a:blip r:embed="rId3">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56" name="100,000 – 4,999,999" descr="C:\_Projects\Daily Projects\110514\P11962\Datacenter_Maps_PPT_FNL_slide2_blue3.png"/>
            <p:cNvPicPr>
              <a:picLocks noChangeAspect="1" noChangeArrowheads="1"/>
            </p:cNvPicPr>
            <p:nvPr/>
          </p:nvPicPr>
          <p:blipFill rotWithShape="1">
            <a:blip r:embed="rId4">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57" name="5,000,000 – 24,999,999" descr="C:\_Projects\Daily Projects\110514\P11962\Datacenter_Maps_PPT_FNL_slide2_blue4.png"/>
            <p:cNvPicPr>
              <a:picLocks noChangeAspect="1" noChangeArrowheads="1"/>
            </p:cNvPicPr>
            <p:nvPr/>
          </p:nvPicPr>
          <p:blipFill rotWithShape="1">
            <a:blip r:embed="rId5">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58" name="25,000,000 – 49,999,999" descr="C:\_Projects\Daily Projects\110514\P11962\Datacenter_Maps_PPT_FNL_slide2_blue5.png"/>
            <p:cNvPicPr>
              <a:picLocks noChangeAspect="1" noChangeArrowheads="1"/>
            </p:cNvPicPr>
            <p:nvPr/>
          </p:nvPicPr>
          <p:blipFill rotWithShape="1">
            <a:blip r:embed="rId6">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59" name="50,000,000 – 99,999,999" descr="C:\_Projects\Daily Projects\110514\P11962\Datacenter_Maps_PPT_FNL_slide2_blue6.png"/>
            <p:cNvPicPr>
              <a:picLocks noChangeAspect="1" noChangeArrowheads="1"/>
            </p:cNvPicPr>
            <p:nvPr/>
          </p:nvPicPr>
          <p:blipFill rotWithShape="1">
            <a:blip r:embed="rId7">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60" name="100,000,000 – 499,999,999" descr="C:\_Projects\Daily Projects\110514\P11962\Datacenter_Maps_PPT_FNL_slide2_blue7.png"/>
            <p:cNvPicPr>
              <a:picLocks noChangeAspect="1" noChangeArrowheads="1"/>
            </p:cNvPicPr>
            <p:nvPr/>
          </p:nvPicPr>
          <p:blipFill rotWithShape="1">
            <a:blip r:embed="rId8">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61" name="500,000,000+" descr="C:\_Projects\Daily Projects\110514\P11962\Datacenter_Maps_PPT_FNL_slide2_blue8.png"/>
            <p:cNvPicPr>
              <a:picLocks noChangeAspect="1" noChangeArrowheads="1"/>
            </p:cNvPicPr>
            <p:nvPr/>
          </p:nvPicPr>
          <p:blipFill rotWithShape="1">
            <a:blip r:embed="rId9">
              <a:extLst>
                <a:ext uri="{28A0092B-C50C-407E-A947-70E740481C1C}">
                  <a14:useLocalDpi xmlns:a14="http://schemas.microsoft.com/office/drawing/2010/main"/>
                </a:ext>
              </a:extLst>
            </a:blip>
            <a:srcRect l="4427"/>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62" name="0 – 49,999" descr="C:\Users\DTota\Desktop\Datacenter_Maps_PPT_FNL_slide2_blue1.png"/>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63" name="50,000 – 999,999" descr="C:\_Projects\Daily Projects\110614\P11962\Datacenter_Maps_PPT_FNL_slide2_blue2.png"/>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493203" y="-22860"/>
              <a:ext cx="12548168"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10791" y="-22857"/>
              <a:ext cx="13129511" cy="7405043"/>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6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4014" y="1595896"/>
              <a:ext cx="10426637" cy="5459680"/>
            </a:xfrm>
            <a:prstGeom prst="rect">
              <a:avLst/>
            </a:prstGeom>
          </p:spPr>
        </p:pic>
      </p:grpSp>
      <p:sp>
        <p:nvSpPr>
          <p:cNvPr id="166" name="Rectangle 165"/>
          <p:cNvSpPr/>
          <p:nvPr/>
        </p:nvSpPr>
        <p:spPr bwMode="auto">
          <a:xfrm>
            <a:off x="1764" y="1721284"/>
            <a:ext cx="12432948" cy="4829417"/>
          </a:xfrm>
          <a:prstGeom prst="rect">
            <a:avLst/>
          </a:prstGeom>
          <a:solidFill>
            <a:srgbClr val="FFFFFF">
              <a:alpha val="65000"/>
            </a:srgbClr>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67" name="Text Placeholder 11"/>
          <p:cNvSpPr txBox="1">
            <a:spLocks/>
          </p:cNvSpPr>
          <p:nvPr/>
        </p:nvSpPr>
        <p:spPr>
          <a:xfrm>
            <a:off x="301752" y="982662"/>
            <a:ext cx="10726460" cy="415498"/>
          </a:xfrm>
          <a:prstGeom prst="rect">
            <a:avLst/>
          </a:prstGeom>
        </p:spPr>
        <p:txBody>
          <a:bodyPr vert="horz" lIns="93260" tIns="0" rIns="93260" bIns="46630" rtlCol="0">
            <a:spAutoFit/>
          </a:bodyPr>
          <a:lstStyle>
            <a:lvl1pPr marL="0" indent="0" algn="l" defTabSz="932597" rtl="0" eaLnBrk="1" latinLnBrk="0" hangingPunct="1">
              <a:lnSpc>
                <a:spcPct val="100000"/>
              </a:lnSpc>
              <a:spcBef>
                <a:spcPts val="600"/>
              </a:spcBef>
              <a:spcAft>
                <a:spcPts val="1200"/>
              </a:spcAft>
              <a:buFont typeface="Arial" panose="020B0604020202020204" pitchFamily="34" charset="0"/>
              <a:buNone/>
              <a:defRPr sz="2400" kern="1200">
                <a:gradFill>
                  <a:gsLst>
                    <a:gs pos="100000">
                      <a:schemeClr val="bg2"/>
                    </a:gs>
                    <a:gs pos="0">
                      <a:schemeClr val="bg2"/>
                    </a:gs>
                  </a:gsLst>
                  <a:lin ang="5400000" scaled="0"/>
                </a:gradFill>
                <a:latin typeface="+mj-lt"/>
                <a:ea typeface="+mn-ea"/>
                <a:cs typeface="Segoe UI Light" panose="020B05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2pPr>
            <a:lvl3pPr marL="236387"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3pPr>
            <a:lvl4pPr marL="466298"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4pPr>
            <a:lvl5pPr marL="707543" indent="0" algn="l" defTabSz="932597" rtl="0" eaLnBrk="1" latinLnBrk="0" hangingPunct="1">
              <a:lnSpc>
                <a:spcPct val="90000"/>
              </a:lnSpc>
              <a:spcBef>
                <a:spcPts val="510"/>
              </a:spcBef>
              <a:buFont typeface="Arial" panose="020B0604020202020204" pitchFamily="34" charset="0"/>
              <a:buNone/>
              <a:defRPr sz="2000" kern="1200">
                <a:gradFill>
                  <a:gsLst>
                    <a:gs pos="100000">
                      <a:schemeClr val="bg2"/>
                    </a:gs>
                    <a:gs pos="0">
                      <a:schemeClr val="bg2"/>
                    </a:gs>
                  </a:gsLst>
                  <a:lin ang="5400000" scaled="0"/>
                </a:gra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2"/>
                </a:solidFill>
                <a:effectLst/>
                <a:uLnTx/>
                <a:uFillTx/>
                <a:latin typeface="Segoe UI Light"/>
                <a:ea typeface="+mn-ea"/>
                <a:cs typeface="Segoe UI Light" panose="020B0502040204020203" pitchFamily="34" charset="0"/>
              </a:rPr>
              <a:t>Microsoft’s network is one of the three largest in the world</a:t>
            </a:r>
            <a:endParaRPr kumimoji="0" lang="en-US" sz="2400" b="0" i="0" u="none" strike="noStrike" kern="1200" cap="none" spc="0" normalizeH="0" baseline="0" noProof="0" dirty="0">
              <a:ln>
                <a:noFill/>
              </a:ln>
              <a:solidFill>
                <a:schemeClr val="tx2"/>
              </a:solidFill>
              <a:effectLst/>
              <a:uLnTx/>
              <a:uFillTx/>
              <a:latin typeface="Segoe UI Light"/>
              <a:ea typeface="+mn-ea"/>
              <a:cs typeface="Segoe UI Light" panose="020B0502040204020203" pitchFamily="34" charset="0"/>
            </a:endParaRPr>
          </a:p>
        </p:txBody>
      </p:sp>
      <p:sp>
        <p:nvSpPr>
          <p:cNvPr id="168" name="TextBox 167"/>
          <p:cNvSpPr txBox="1"/>
          <p:nvPr/>
        </p:nvSpPr>
        <p:spPr>
          <a:xfrm>
            <a:off x="151030" y="6163884"/>
            <a:ext cx="12626837" cy="502246"/>
          </a:xfrm>
          <a:prstGeom prst="rect">
            <a:avLst/>
          </a:prstGeom>
          <a:noFill/>
        </p:spPr>
        <p:txBody>
          <a:bodyPr wrap="none" lIns="111880" tIns="111880" rIns="111880" bIns="111880" rtlCol="0">
            <a:spAutoFit/>
          </a:bodyPr>
          <a:lstStyle/>
          <a:p>
            <a:pPr defTabSz="1112553">
              <a:lnSpc>
                <a:spcPct val="90000"/>
              </a:lnSpc>
              <a:spcAft>
                <a:spcPts val="734"/>
              </a:spcAft>
            </a:pPr>
            <a:r>
              <a:rPr lang="en-US" sz="1956" dirty="0">
                <a:solidFill>
                  <a:srgbClr val="5D5D5D"/>
                </a:solidFill>
                <a:latin typeface="Segoe UI Light"/>
              </a:rPr>
              <a:t>1 million+ servers  </a:t>
            </a:r>
            <a:r>
              <a:rPr lang="en-US" sz="1956" dirty="0">
                <a:solidFill>
                  <a:srgbClr val="5D5D5D"/>
                </a:solidFill>
                <a:latin typeface="Segoe UI Light"/>
                <a:ea typeface="Segoe UI Symbol" panose="020B0502040204020203" pitchFamily="34" charset="0"/>
              </a:rPr>
              <a:t>• </a:t>
            </a:r>
            <a:r>
              <a:rPr lang="en-US" sz="1956" dirty="0">
                <a:solidFill>
                  <a:srgbClr val="5D5D5D"/>
                </a:solidFill>
                <a:latin typeface="Segoe UI Light"/>
              </a:rPr>
              <a:t> 100+ Datacenters in over 40 countries </a:t>
            </a:r>
            <a:r>
              <a:rPr lang="en-US" sz="1956" dirty="0">
                <a:solidFill>
                  <a:srgbClr val="5D5D5D"/>
                </a:solidFill>
                <a:latin typeface="Segoe UI Light"/>
                <a:ea typeface="Segoe UI Symbol" panose="020B0502040204020203" pitchFamily="34" charset="0"/>
              </a:rPr>
              <a:t>• 1,500 network agreements and 50 Internet connections</a:t>
            </a:r>
            <a:endParaRPr lang="en-US" sz="1956" dirty="0">
              <a:solidFill>
                <a:srgbClr val="5D5D5D"/>
              </a:solidFill>
              <a:latin typeface="Segoe UI Light"/>
            </a:endParaRPr>
          </a:p>
        </p:txBody>
      </p:sp>
      <p:sp>
        <p:nvSpPr>
          <p:cNvPr id="169" name="Oval 168"/>
          <p:cNvSpPr/>
          <p:nvPr/>
        </p:nvSpPr>
        <p:spPr bwMode="auto">
          <a:xfrm>
            <a:off x="3931839" y="5607121"/>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0" name="Oval 169"/>
          <p:cNvSpPr/>
          <p:nvPr/>
        </p:nvSpPr>
        <p:spPr bwMode="auto">
          <a:xfrm>
            <a:off x="2925382" y="3437672"/>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1" name="Oval 170"/>
          <p:cNvSpPr/>
          <p:nvPr/>
        </p:nvSpPr>
        <p:spPr bwMode="auto">
          <a:xfrm>
            <a:off x="2193585" y="3633522"/>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2" name="Oval 171"/>
          <p:cNvSpPr/>
          <p:nvPr/>
        </p:nvSpPr>
        <p:spPr bwMode="auto">
          <a:xfrm>
            <a:off x="1923219" y="3192414"/>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3" name="Oval 172"/>
          <p:cNvSpPr/>
          <p:nvPr/>
        </p:nvSpPr>
        <p:spPr bwMode="auto">
          <a:xfrm>
            <a:off x="1831144" y="3091738"/>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4" name="Oval 173"/>
          <p:cNvSpPr/>
          <p:nvPr/>
        </p:nvSpPr>
        <p:spPr bwMode="auto">
          <a:xfrm>
            <a:off x="2477919" y="3251703"/>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5" name="Oval 174"/>
          <p:cNvSpPr/>
          <p:nvPr/>
        </p:nvSpPr>
        <p:spPr bwMode="auto">
          <a:xfrm>
            <a:off x="2710619" y="3221779"/>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6" name="Oval 175"/>
          <p:cNvSpPr/>
          <p:nvPr/>
        </p:nvSpPr>
        <p:spPr bwMode="auto">
          <a:xfrm>
            <a:off x="5390811" y="2770690"/>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7" name="Oval 176"/>
          <p:cNvSpPr/>
          <p:nvPr/>
        </p:nvSpPr>
        <p:spPr bwMode="auto">
          <a:xfrm>
            <a:off x="5714537" y="2726564"/>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94" name="Oval 193"/>
          <p:cNvSpPr/>
          <p:nvPr/>
        </p:nvSpPr>
        <p:spPr bwMode="auto">
          <a:xfrm>
            <a:off x="8294994" y="3988173"/>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96" name="Oval 195"/>
          <p:cNvSpPr/>
          <p:nvPr/>
        </p:nvSpPr>
        <p:spPr bwMode="auto">
          <a:xfrm>
            <a:off x="9318377" y="3238107"/>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97" name="Oval 196"/>
          <p:cNvSpPr/>
          <p:nvPr/>
        </p:nvSpPr>
        <p:spPr bwMode="auto">
          <a:xfrm>
            <a:off x="9645617" y="3646065"/>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98" name="Oval 197"/>
          <p:cNvSpPr/>
          <p:nvPr/>
        </p:nvSpPr>
        <p:spPr bwMode="auto">
          <a:xfrm>
            <a:off x="10132130" y="3342870"/>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01" name="Oval 200"/>
          <p:cNvSpPr/>
          <p:nvPr/>
        </p:nvSpPr>
        <p:spPr bwMode="auto">
          <a:xfrm>
            <a:off x="9465094" y="3964275"/>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02" name="Oval 201"/>
          <p:cNvSpPr/>
          <p:nvPr/>
        </p:nvSpPr>
        <p:spPr bwMode="auto">
          <a:xfrm>
            <a:off x="9188393" y="4848779"/>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03" name="Oval 202"/>
          <p:cNvSpPr/>
          <p:nvPr/>
        </p:nvSpPr>
        <p:spPr bwMode="auto">
          <a:xfrm>
            <a:off x="10605574" y="6140992"/>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04" name="Rectangle 203"/>
          <p:cNvSpPr/>
          <p:nvPr/>
        </p:nvSpPr>
        <p:spPr bwMode="auto">
          <a:xfrm>
            <a:off x="1169332" y="3990127"/>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SAN ANTONIO</a:t>
            </a:r>
          </a:p>
        </p:txBody>
      </p:sp>
      <p:sp>
        <p:nvSpPr>
          <p:cNvPr id="205" name="Rectangle 204"/>
          <p:cNvSpPr/>
          <p:nvPr/>
        </p:nvSpPr>
        <p:spPr bwMode="auto">
          <a:xfrm>
            <a:off x="900326" y="3563720"/>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CHEYENNE</a:t>
            </a:r>
          </a:p>
        </p:txBody>
      </p:sp>
      <p:sp>
        <p:nvSpPr>
          <p:cNvPr id="206" name="Rectangle 205"/>
          <p:cNvSpPr/>
          <p:nvPr/>
        </p:nvSpPr>
        <p:spPr bwMode="auto">
          <a:xfrm>
            <a:off x="803804" y="2577259"/>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QUINCY</a:t>
            </a:r>
          </a:p>
        </p:txBody>
      </p:sp>
      <p:sp>
        <p:nvSpPr>
          <p:cNvPr id="207" name="Rectangle 206"/>
          <p:cNvSpPr/>
          <p:nvPr/>
        </p:nvSpPr>
        <p:spPr bwMode="auto">
          <a:xfrm>
            <a:off x="2525118" y="2399336"/>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DES MOINES</a:t>
            </a:r>
          </a:p>
        </p:txBody>
      </p:sp>
      <p:sp>
        <p:nvSpPr>
          <p:cNvPr id="208" name="Rectangle 207"/>
          <p:cNvSpPr/>
          <p:nvPr/>
        </p:nvSpPr>
        <p:spPr bwMode="auto">
          <a:xfrm>
            <a:off x="2761346" y="2711458"/>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CHICAGO</a:t>
            </a:r>
          </a:p>
        </p:txBody>
      </p:sp>
      <p:sp>
        <p:nvSpPr>
          <p:cNvPr id="209" name="Rectangle 208"/>
          <p:cNvSpPr/>
          <p:nvPr/>
        </p:nvSpPr>
        <p:spPr bwMode="auto">
          <a:xfrm>
            <a:off x="2974511" y="3790463"/>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BOYDTON</a:t>
            </a:r>
          </a:p>
        </p:txBody>
      </p:sp>
      <p:sp>
        <p:nvSpPr>
          <p:cNvPr id="210" name="Rectangle 209"/>
          <p:cNvSpPr/>
          <p:nvPr/>
        </p:nvSpPr>
        <p:spPr bwMode="auto">
          <a:xfrm>
            <a:off x="3980721" y="5091137"/>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BRAZIL</a:t>
            </a:r>
          </a:p>
        </p:txBody>
      </p:sp>
      <p:sp>
        <p:nvSpPr>
          <p:cNvPr id="211" name="Rectangle 210"/>
          <p:cNvSpPr/>
          <p:nvPr/>
        </p:nvSpPr>
        <p:spPr bwMode="auto">
          <a:xfrm>
            <a:off x="4376517" y="3140896"/>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DUBLIN</a:t>
            </a:r>
          </a:p>
        </p:txBody>
      </p:sp>
      <p:sp>
        <p:nvSpPr>
          <p:cNvPr id="212" name="Rectangle 211"/>
          <p:cNvSpPr/>
          <p:nvPr/>
        </p:nvSpPr>
        <p:spPr bwMode="auto">
          <a:xfrm>
            <a:off x="4691673" y="2195373"/>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AMSTERDAM</a:t>
            </a:r>
          </a:p>
        </p:txBody>
      </p:sp>
      <p:sp>
        <p:nvSpPr>
          <p:cNvPr id="213" name="Rectangle 212"/>
          <p:cNvSpPr/>
          <p:nvPr/>
        </p:nvSpPr>
        <p:spPr bwMode="auto">
          <a:xfrm>
            <a:off x="7272132" y="3470431"/>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INDIA</a:t>
            </a:r>
          </a:p>
        </p:txBody>
      </p:sp>
      <p:sp>
        <p:nvSpPr>
          <p:cNvPr id="214" name="Rectangle 213"/>
          <p:cNvSpPr/>
          <p:nvPr/>
        </p:nvSpPr>
        <p:spPr bwMode="auto">
          <a:xfrm>
            <a:off x="8300152" y="2703377"/>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BEIJING</a:t>
            </a:r>
          </a:p>
        </p:txBody>
      </p:sp>
      <p:sp>
        <p:nvSpPr>
          <p:cNvPr id="215" name="Rectangle 214"/>
          <p:cNvSpPr/>
          <p:nvPr/>
        </p:nvSpPr>
        <p:spPr bwMode="auto">
          <a:xfrm>
            <a:off x="9702396" y="4011499"/>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SHANGHAI</a:t>
            </a:r>
          </a:p>
        </p:txBody>
      </p:sp>
      <p:sp>
        <p:nvSpPr>
          <p:cNvPr id="216" name="Rectangle 215"/>
          <p:cNvSpPr/>
          <p:nvPr/>
        </p:nvSpPr>
        <p:spPr bwMode="auto">
          <a:xfrm>
            <a:off x="10177747" y="2816880"/>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JAPAN</a:t>
            </a:r>
          </a:p>
        </p:txBody>
      </p:sp>
      <p:sp>
        <p:nvSpPr>
          <p:cNvPr id="217" name="Rectangle 216"/>
          <p:cNvSpPr/>
          <p:nvPr/>
        </p:nvSpPr>
        <p:spPr bwMode="auto">
          <a:xfrm>
            <a:off x="9512494" y="4320484"/>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HONG KONG</a:t>
            </a:r>
          </a:p>
        </p:txBody>
      </p:sp>
      <p:sp>
        <p:nvSpPr>
          <p:cNvPr id="218" name="Rectangle 217"/>
          <p:cNvSpPr/>
          <p:nvPr/>
        </p:nvSpPr>
        <p:spPr bwMode="auto">
          <a:xfrm>
            <a:off x="8162424" y="5189313"/>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SINGAPORE</a:t>
            </a:r>
          </a:p>
        </p:txBody>
      </p:sp>
      <p:sp>
        <p:nvSpPr>
          <p:cNvPr id="219" name="Rectangle 218"/>
          <p:cNvSpPr/>
          <p:nvPr/>
        </p:nvSpPr>
        <p:spPr bwMode="auto">
          <a:xfrm>
            <a:off x="10652975" y="5626587"/>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AUSTRALIA</a:t>
            </a:r>
          </a:p>
        </p:txBody>
      </p:sp>
      <p:cxnSp>
        <p:nvCxnSpPr>
          <p:cNvPr id="220" name="Straight Connector 219"/>
          <p:cNvCxnSpPr/>
          <p:nvPr/>
        </p:nvCxnSpPr>
        <p:spPr>
          <a:xfrm>
            <a:off x="3979237" y="5091139"/>
            <a:ext cx="0" cy="559482"/>
          </a:xfrm>
          <a:prstGeom prst="line">
            <a:avLst/>
          </a:prstGeom>
          <a:noFill/>
          <a:ln w="12700" cap="rnd" cmpd="sng" algn="ctr">
            <a:solidFill>
              <a:srgbClr val="00188F"/>
            </a:solidFill>
            <a:prstDash val="solid"/>
            <a:round/>
          </a:ln>
          <a:effectLst/>
        </p:spPr>
      </p:cxnSp>
      <p:cxnSp>
        <p:nvCxnSpPr>
          <p:cNvPr id="221" name="Straight Connector 220"/>
          <p:cNvCxnSpPr/>
          <p:nvPr/>
        </p:nvCxnSpPr>
        <p:spPr>
          <a:xfrm>
            <a:off x="1874066" y="2576290"/>
            <a:ext cx="0" cy="559482"/>
          </a:xfrm>
          <a:prstGeom prst="line">
            <a:avLst/>
          </a:prstGeom>
          <a:noFill/>
          <a:ln w="12700" cap="rnd" cmpd="sng" algn="ctr">
            <a:solidFill>
              <a:srgbClr val="00188F"/>
            </a:solidFill>
            <a:prstDash val="solid"/>
            <a:round/>
          </a:ln>
          <a:effectLst/>
        </p:spPr>
      </p:cxnSp>
      <p:cxnSp>
        <p:nvCxnSpPr>
          <p:cNvPr id="222" name="Straight Connector 221"/>
          <p:cNvCxnSpPr/>
          <p:nvPr/>
        </p:nvCxnSpPr>
        <p:spPr>
          <a:xfrm>
            <a:off x="1970825" y="3238106"/>
            <a:ext cx="0" cy="559482"/>
          </a:xfrm>
          <a:prstGeom prst="line">
            <a:avLst/>
          </a:prstGeom>
          <a:noFill/>
          <a:ln w="12700" cap="rnd" cmpd="sng" algn="ctr">
            <a:solidFill>
              <a:srgbClr val="00188F"/>
            </a:solidFill>
            <a:prstDash val="solid"/>
            <a:round/>
          </a:ln>
          <a:effectLst/>
        </p:spPr>
      </p:cxnSp>
      <p:cxnSp>
        <p:nvCxnSpPr>
          <p:cNvPr id="223" name="Straight Connector 222"/>
          <p:cNvCxnSpPr/>
          <p:nvPr/>
        </p:nvCxnSpPr>
        <p:spPr>
          <a:xfrm>
            <a:off x="2237465" y="3680924"/>
            <a:ext cx="0" cy="559482"/>
          </a:xfrm>
          <a:prstGeom prst="line">
            <a:avLst/>
          </a:prstGeom>
          <a:noFill/>
          <a:ln w="12700" cap="rnd" cmpd="sng" algn="ctr">
            <a:solidFill>
              <a:srgbClr val="00188F"/>
            </a:solidFill>
            <a:prstDash val="solid"/>
            <a:round/>
          </a:ln>
          <a:effectLst/>
        </p:spPr>
      </p:cxnSp>
      <p:cxnSp>
        <p:nvCxnSpPr>
          <p:cNvPr id="224" name="Straight Connector 223"/>
          <p:cNvCxnSpPr/>
          <p:nvPr/>
        </p:nvCxnSpPr>
        <p:spPr>
          <a:xfrm>
            <a:off x="2525117" y="2399168"/>
            <a:ext cx="0" cy="901594"/>
          </a:xfrm>
          <a:prstGeom prst="line">
            <a:avLst/>
          </a:prstGeom>
          <a:noFill/>
          <a:ln w="12700" cap="rnd" cmpd="sng" algn="ctr">
            <a:solidFill>
              <a:srgbClr val="00188F"/>
            </a:solidFill>
            <a:prstDash val="solid"/>
            <a:round/>
          </a:ln>
          <a:effectLst/>
        </p:spPr>
      </p:cxnSp>
      <p:cxnSp>
        <p:nvCxnSpPr>
          <p:cNvPr id="225" name="Straight Connector 224"/>
          <p:cNvCxnSpPr/>
          <p:nvPr/>
        </p:nvCxnSpPr>
        <p:spPr>
          <a:xfrm>
            <a:off x="2761343" y="2711460"/>
            <a:ext cx="0" cy="559482"/>
          </a:xfrm>
          <a:prstGeom prst="line">
            <a:avLst/>
          </a:prstGeom>
          <a:noFill/>
          <a:ln w="12700" cap="rnd" cmpd="sng" algn="ctr">
            <a:solidFill>
              <a:srgbClr val="00188F"/>
            </a:solidFill>
            <a:prstDash val="solid"/>
            <a:round/>
          </a:ln>
          <a:effectLst/>
        </p:spPr>
      </p:cxnSp>
      <p:cxnSp>
        <p:nvCxnSpPr>
          <p:cNvPr id="226" name="Straight Connector 225"/>
          <p:cNvCxnSpPr/>
          <p:nvPr/>
        </p:nvCxnSpPr>
        <p:spPr>
          <a:xfrm>
            <a:off x="2972383" y="3481591"/>
            <a:ext cx="0" cy="559482"/>
          </a:xfrm>
          <a:prstGeom prst="line">
            <a:avLst/>
          </a:prstGeom>
          <a:noFill/>
          <a:ln w="12700" cap="rnd" cmpd="sng" algn="ctr">
            <a:solidFill>
              <a:srgbClr val="00188F"/>
            </a:solidFill>
            <a:prstDash val="solid"/>
            <a:round/>
          </a:ln>
          <a:effectLst/>
        </p:spPr>
      </p:cxnSp>
      <p:cxnSp>
        <p:nvCxnSpPr>
          <p:cNvPr id="227" name="Straight Connector 226"/>
          <p:cNvCxnSpPr/>
          <p:nvPr/>
        </p:nvCxnSpPr>
        <p:spPr>
          <a:xfrm>
            <a:off x="9232687" y="4883680"/>
            <a:ext cx="0" cy="559482"/>
          </a:xfrm>
          <a:prstGeom prst="line">
            <a:avLst/>
          </a:prstGeom>
          <a:noFill/>
          <a:ln w="12700" cap="rnd" cmpd="sng" algn="ctr">
            <a:solidFill>
              <a:srgbClr val="00188F"/>
            </a:solidFill>
            <a:prstDash val="solid"/>
            <a:round/>
          </a:ln>
          <a:effectLst/>
        </p:spPr>
      </p:cxnSp>
      <p:cxnSp>
        <p:nvCxnSpPr>
          <p:cNvPr id="228" name="Straight Connector 227"/>
          <p:cNvCxnSpPr/>
          <p:nvPr/>
        </p:nvCxnSpPr>
        <p:spPr>
          <a:xfrm>
            <a:off x="10654233" y="5628908"/>
            <a:ext cx="0" cy="559482"/>
          </a:xfrm>
          <a:prstGeom prst="line">
            <a:avLst/>
          </a:prstGeom>
          <a:noFill/>
          <a:ln w="12700" cap="rnd" cmpd="sng" algn="ctr">
            <a:solidFill>
              <a:srgbClr val="00188F"/>
            </a:solidFill>
            <a:prstDash val="solid"/>
            <a:round/>
          </a:ln>
          <a:effectLst/>
        </p:spPr>
      </p:cxnSp>
      <p:cxnSp>
        <p:nvCxnSpPr>
          <p:cNvPr id="229" name="Straight Connector 228"/>
          <p:cNvCxnSpPr/>
          <p:nvPr/>
        </p:nvCxnSpPr>
        <p:spPr>
          <a:xfrm>
            <a:off x="9512493" y="4008733"/>
            <a:ext cx="0" cy="559482"/>
          </a:xfrm>
          <a:prstGeom prst="line">
            <a:avLst/>
          </a:prstGeom>
          <a:noFill/>
          <a:ln w="12700" cap="rnd" cmpd="sng" algn="ctr">
            <a:solidFill>
              <a:srgbClr val="00188F"/>
            </a:solidFill>
            <a:prstDash val="solid"/>
            <a:round/>
          </a:ln>
          <a:effectLst/>
        </p:spPr>
      </p:cxnSp>
      <p:cxnSp>
        <p:nvCxnSpPr>
          <p:cNvPr id="230" name="Straight Connector 229"/>
          <p:cNvCxnSpPr/>
          <p:nvPr/>
        </p:nvCxnSpPr>
        <p:spPr>
          <a:xfrm>
            <a:off x="9370573" y="2719245"/>
            <a:ext cx="0" cy="559482"/>
          </a:xfrm>
          <a:prstGeom prst="line">
            <a:avLst/>
          </a:prstGeom>
          <a:noFill/>
          <a:ln w="12700" cap="rnd" cmpd="sng" algn="ctr">
            <a:solidFill>
              <a:srgbClr val="00188F"/>
            </a:solidFill>
            <a:prstDash val="solid"/>
            <a:round/>
          </a:ln>
          <a:effectLst/>
        </p:spPr>
      </p:cxnSp>
      <p:cxnSp>
        <p:nvCxnSpPr>
          <p:cNvPr id="231" name="Straight Connector 230"/>
          <p:cNvCxnSpPr/>
          <p:nvPr/>
        </p:nvCxnSpPr>
        <p:spPr>
          <a:xfrm>
            <a:off x="9693100" y="3696218"/>
            <a:ext cx="0" cy="559482"/>
          </a:xfrm>
          <a:prstGeom prst="line">
            <a:avLst/>
          </a:prstGeom>
          <a:noFill/>
          <a:ln w="12700" cap="rnd" cmpd="sng" algn="ctr">
            <a:solidFill>
              <a:srgbClr val="00188F"/>
            </a:solidFill>
            <a:prstDash val="solid"/>
            <a:round/>
          </a:ln>
          <a:effectLst/>
        </p:spPr>
      </p:cxnSp>
      <p:cxnSp>
        <p:nvCxnSpPr>
          <p:cNvPr id="232" name="Straight Connector 231"/>
          <p:cNvCxnSpPr/>
          <p:nvPr/>
        </p:nvCxnSpPr>
        <p:spPr>
          <a:xfrm>
            <a:off x="10177746" y="2818889"/>
            <a:ext cx="0" cy="559482"/>
          </a:xfrm>
          <a:prstGeom prst="line">
            <a:avLst/>
          </a:prstGeom>
          <a:noFill/>
          <a:ln w="12700" cap="rnd" cmpd="sng" algn="ctr">
            <a:solidFill>
              <a:srgbClr val="00188F"/>
            </a:solidFill>
            <a:prstDash val="solid"/>
            <a:round/>
          </a:ln>
          <a:effectLst/>
        </p:spPr>
      </p:cxnSp>
      <p:cxnSp>
        <p:nvCxnSpPr>
          <p:cNvPr id="233" name="Straight Connector 232"/>
          <p:cNvCxnSpPr/>
          <p:nvPr/>
        </p:nvCxnSpPr>
        <p:spPr>
          <a:xfrm>
            <a:off x="8342394" y="3467371"/>
            <a:ext cx="0" cy="559482"/>
          </a:xfrm>
          <a:prstGeom prst="line">
            <a:avLst/>
          </a:prstGeom>
          <a:noFill/>
          <a:ln w="12700" cap="rnd" cmpd="sng" algn="ctr">
            <a:solidFill>
              <a:srgbClr val="00188F"/>
            </a:solidFill>
            <a:prstDash val="solid"/>
            <a:miter lim="800000"/>
          </a:ln>
          <a:effectLst/>
        </p:spPr>
      </p:cxnSp>
      <p:cxnSp>
        <p:nvCxnSpPr>
          <p:cNvPr id="234" name="Straight Connector 233"/>
          <p:cNvCxnSpPr/>
          <p:nvPr/>
        </p:nvCxnSpPr>
        <p:spPr>
          <a:xfrm>
            <a:off x="5438211" y="2807834"/>
            <a:ext cx="0" cy="559482"/>
          </a:xfrm>
          <a:prstGeom prst="line">
            <a:avLst/>
          </a:prstGeom>
          <a:noFill/>
          <a:ln w="12700" cap="rnd" cmpd="sng" algn="ctr">
            <a:solidFill>
              <a:srgbClr val="00188F"/>
            </a:solidFill>
            <a:prstDash val="solid"/>
            <a:round/>
          </a:ln>
          <a:effectLst/>
        </p:spPr>
      </p:cxnSp>
      <p:cxnSp>
        <p:nvCxnSpPr>
          <p:cNvPr id="235" name="Straight Connector 234"/>
          <p:cNvCxnSpPr/>
          <p:nvPr/>
        </p:nvCxnSpPr>
        <p:spPr>
          <a:xfrm>
            <a:off x="5761936" y="2215415"/>
            <a:ext cx="0" cy="559482"/>
          </a:xfrm>
          <a:prstGeom prst="line">
            <a:avLst/>
          </a:prstGeom>
          <a:noFill/>
          <a:ln w="12700" cap="rnd" cmpd="sng" algn="ctr">
            <a:solidFill>
              <a:srgbClr val="00188F"/>
            </a:solidFill>
            <a:prstDash val="solid"/>
            <a:round/>
          </a:ln>
          <a:effectLst/>
        </p:spPr>
      </p:cxnSp>
      <p:sp>
        <p:nvSpPr>
          <p:cNvPr id="236" name="Rectangle 235"/>
          <p:cNvSpPr/>
          <p:nvPr/>
        </p:nvSpPr>
        <p:spPr bwMode="auto">
          <a:xfrm>
            <a:off x="2774994" y="6550702"/>
            <a:ext cx="1156845" cy="686377"/>
          </a:xfrm>
          <a:prstGeom prst="rect">
            <a:avLst/>
          </a:prstGeom>
          <a:solidFill>
            <a:srgbClr val="FFFFFF">
              <a:alpha val="65000"/>
            </a:srgbClr>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37" name="Rectangle 236"/>
          <p:cNvSpPr/>
          <p:nvPr/>
        </p:nvSpPr>
        <p:spPr bwMode="auto">
          <a:xfrm>
            <a:off x="9659105" y="6514480"/>
            <a:ext cx="1588906" cy="686377"/>
          </a:xfrm>
          <a:prstGeom prst="rect">
            <a:avLst/>
          </a:prstGeom>
          <a:solidFill>
            <a:srgbClr val="FFFFFF">
              <a:alpha val="65000"/>
            </a:srgbClr>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39" name="Text: *Operated by 21Vianet"/>
          <p:cNvSpPr txBox="1"/>
          <p:nvPr/>
        </p:nvSpPr>
        <p:spPr>
          <a:xfrm>
            <a:off x="9309666" y="6709593"/>
            <a:ext cx="1108799" cy="210969"/>
          </a:xfrm>
          <a:prstGeom prst="rect">
            <a:avLst/>
          </a:prstGeom>
          <a:noFill/>
        </p:spPr>
        <p:txBody>
          <a:bodyPr wrap="none" rtlCol="0">
            <a:spAutoFit/>
          </a:bodyPr>
          <a:lstStyle/>
          <a:p>
            <a:pPr defTabSz="785330"/>
            <a:r>
              <a:rPr lang="en-US" sz="744" dirty="0">
                <a:solidFill>
                  <a:srgbClr val="5D5D5D"/>
                </a:solidFill>
                <a:latin typeface="Segoe UI Light"/>
              </a:rPr>
              <a:t>*Operated by 21Vianet</a:t>
            </a:r>
          </a:p>
        </p:txBody>
      </p:sp>
      <p:sp>
        <p:nvSpPr>
          <p:cNvPr id="273" name="Rectangle 272"/>
          <p:cNvSpPr/>
          <p:nvPr/>
        </p:nvSpPr>
        <p:spPr>
          <a:xfrm>
            <a:off x="10847133" y="6550702"/>
            <a:ext cx="1420483" cy="365713"/>
          </a:xfrm>
          <a:prstGeom prst="rect">
            <a:avLst/>
          </a:prstGeom>
          <a:solidFill>
            <a:srgbClr val="FFFFFF"/>
          </a:solidFill>
          <a:ln w="12700" cap="flat" cmpd="sng" algn="ctr">
            <a:noFill/>
            <a:prstDash val="solid"/>
            <a:miter lim="800000"/>
          </a:ln>
          <a:effectLst/>
        </p:spPr>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a typeface="+mn-ea"/>
              <a:cs typeface="+mn-cs"/>
            </a:endParaRPr>
          </a:p>
        </p:txBody>
      </p:sp>
      <p:sp>
        <p:nvSpPr>
          <p:cNvPr id="274" name="Oval 273"/>
          <p:cNvSpPr/>
          <p:nvPr/>
        </p:nvSpPr>
        <p:spPr bwMode="auto">
          <a:xfrm>
            <a:off x="5968475" y="2992775"/>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75" name="Rectangle 274"/>
          <p:cNvSpPr/>
          <p:nvPr/>
        </p:nvSpPr>
        <p:spPr bwMode="auto">
          <a:xfrm>
            <a:off x="6016279" y="3391424"/>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AUSTRIA</a:t>
            </a:r>
          </a:p>
        </p:txBody>
      </p:sp>
      <p:cxnSp>
        <p:nvCxnSpPr>
          <p:cNvPr id="276" name="Straight Connector 275"/>
          <p:cNvCxnSpPr/>
          <p:nvPr/>
        </p:nvCxnSpPr>
        <p:spPr>
          <a:xfrm>
            <a:off x="6015062" y="3059282"/>
            <a:ext cx="0" cy="559482"/>
          </a:xfrm>
          <a:prstGeom prst="line">
            <a:avLst/>
          </a:prstGeom>
          <a:noFill/>
          <a:ln w="12700" cap="rnd" cmpd="sng" algn="ctr">
            <a:solidFill>
              <a:srgbClr val="00188F"/>
            </a:solidFill>
            <a:prstDash val="solid"/>
            <a:round/>
          </a:ln>
          <a:effectLst/>
        </p:spPr>
      </p:cxnSp>
      <p:sp>
        <p:nvSpPr>
          <p:cNvPr id="277" name="Oval 276"/>
          <p:cNvSpPr/>
          <p:nvPr/>
        </p:nvSpPr>
        <p:spPr bwMode="auto">
          <a:xfrm>
            <a:off x="6345218" y="2422164"/>
            <a:ext cx="94801" cy="94801"/>
          </a:xfrm>
          <a:prstGeom prst="ellipse">
            <a:avLst/>
          </a:prstGeom>
          <a:solidFill>
            <a:srgbClr val="50ABF6"/>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78" name="Rectangle 277"/>
          <p:cNvSpPr/>
          <p:nvPr/>
        </p:nvSpPr>
        <p:spPr bwMode="auto">
          <a:xfrm>
            <a:off x="6401059" y="1909308"/>
            <a:ext cx="1070262" cy="249312"/>
          </a:xfrm>
          <a:prstGeom prst="rect">
            <a:avLst/>
          </a:prstGeom>
          <a:solidFill>
            <a:srgbClr val="7F7F7F"/>
          </a:solidFill>
          <a:ln w="3175" cap="flat" cmpd="sng" algn="ctr">
            <a:noFill/>
            <a:prstDash val="solid"/>
            <a:miter lim="800000"/>
            <a:headEnd type="none" w="med" len="med"/>
            <a:tailEnd type="none" w="med" len="med"/>
          </a:ln>
          <a:effectLst/>
        </p:spPr>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r>
              <a:rPr kumimoji="0" lang="en-US" sz="102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FINLAND</a:t>
            </a:r>
          </a:p>
        </p:txBody>
      </p:sp>
      <p:cxnSp>
        <p:nvCxnSpPr>
          <p:cNvPr id="279" name="Straight Connector 278"/>
          <p:cNvCxnSpPr/>
          <p:nvPr/>
        </p:nvCxnSpPr>
        <p:spPr>
          <a:xfrm>
            <a:off x="6392617" y="1911016"/>
            <a:ext cx="0" cy="559482"/>
          </a:xfrm>
          <a:prstGeom prst="line">
            <a:avLst/>
          </a:prstGeom>
          <a:noFill/>
          <a:ln w="12700" cap="rnd" cmpd="sng" algn="ctr">
            <a:solidFill>
              <a:srgbClr val="00188F"/>
            </a:solidFill>
            <a:prstDash val="solid"/>
            <a:round/>
          </a:ln>
          <a:effectLst/>
        </p:spPr>
      </p:cxnSp>
    </p:spTree>
    <p:extLst>
      <p:ext uri="{BB962C8B-B14F-4D97-AF65-F5344CB8AC3E}">
        <p14:creationId xmlns:p14="http://schemas.microsoft.com/office/powerpoint/2010/main" val="3481726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04"/>
                                        </p:tgtEl>
                                        <p:attrNameLst>
                                          <p:attrName>fillcolor</p:attrName>
                                        </p:attrNameLst>
                                      </p:cBhvr>
                                      <p:to>
                                        <a:srgbClr val="5C2D91"/>
                                      </p:to>
                                    </p:animClr>
                                    <p:set>
                                      <p:cBhvr>
                                        <p:cTn id="7" dur="500" fill="hold"/>
                                        <p:tgtEl>
                                          <p:spTgt spid="204"/>
                                        </p:tgtEl>
                                        <p:attrNameLst>
                                          <p:attrName>fill.type</p:attrName>
                                        </p:attrNameLst>
                                      </p:cBhvr>
                                      <p:to>
                                        <p:strVal val="solid"/>
                                      </p:to>
                                    </p:set>
                                    <p:set>
                                      <p:cBhvr>
                                        <p:cTn id="8" dur="500" fill="hold"/>
                                        <p:tgtEl>
                                          <p:spTgt spid="20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205"/>
                                        </p:tgtEl>
                                        <p:attrNameLst>
                                          <p:attrName>fillcolor</p:attrName>
                                        </p:attrNameLst>
                                      </p:cBhvr>
                                      <p:to>
                                        <a:srgbClr val="5C2D91"/>
                                      </p:to>
                                    </p:animClr>
                                    <p:set>
                                      <p:cBhvr>
                                        <p:cTn id="11" dur="500" fill="hold"/>
                                        <p:tgtEl>
                                          <p:spTgt spid="205"/>
                                        </p:tgtEl>
                                        <p:attrNameLst>
                                          <p:attrName>fill.type</p:attrName>
                                        </p:attrNameLst>
                                      </p:cBhvr>
                                      <p:to>
                                        <p:strVal val="solid"/>
                                      </p:to>
                                    </p:set>
                                    <p:set>
                                      <p:cBhvr>
                                        <p:cTn id="12" dur="500" fill="hold"/>
                                        <p:tgtEl>
                                          <p:spTgt spid="20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206"/>
                                        </p:tgtEl>
                                        <p:attrNameLst>
                                          <p:attrName>fillcolor</p:attrName>
                                        </p:attrNameLst>
                                      </p:cBhvr>
                                      <p:to>
                                        <a:srgbClr val="5C2D91"/>
                                      </p:to>
                                    </p:animClr>
                                    <p:set>
                                      <p:cBhvr>
                                        <p:cTn id="15" dur="500" fill="hold"/>
                                        <p:tgtEl>
                                          <p:spTgt spid="206"/>
                                        </p:tgtEl>
                                        <p:attrNameLst>
                                          <p:attrName>fill.type</p:attrName>
                                        </p:attrNameLst>
                                      </p:cBhvr>
                                      <p:to>
                                        <p:strVal val="solid"/>
                                      </p:to>
                                    </p:set>
                                    <p:set>
                                      <p:cBhvr>
                                        <p:cTn id="16" dur="500" fill="hold"/>
                                        <p:tgtEl>
                                          <p:spTgt spid="20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207"/>
                                        </p:tgtEl>
                                        <p:attrNameLst>
                                          <p:attrName>fillcolor</p:attrName>
                                        </p:attrNameLst>
                                      </p:cBhvr>
                                      <p:to>
                                        <a:srgbClr val="5C2D91"/>
                                      </p:to>
                                    </p:animClr>
                                    <p:set>
                                      <p:cBhvr>
                                        <p:cTn id="19" dur="500" fill="hold"/>
                                        <p:tgtEl>
                                          <p:spTgt spid="207"/>
                                        </p:tgtEl>
                                        <p:attrNameLst>
                                          <p:attrName>fill.type</p:attrName>
                                        </p:attrNameLst>
                                      </p:cBhvr>
                                      <p:to>
                                        <p:strVal val="solid"/>
                                      </p:to>
                                    </p:set>
                                    <p:set>
                                      <p:cBhvr>
                                        <p:cTn id="20" dur="500" fill="hold"/>
                                        <p:tgtEl>
                                          <p:spTgt spid="20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208"/>
                                        </p:tgtEl>
                                        <p:attrNameLst>
                                          <p:attrName>fillcolor</p:attrName>
                                        </p:attrNameLst>
                                      </p:cBhvr>
                                      <p:to>
                                        <a:srgbClr val="5C2D91"/>
                                      </p:to>
                                    </p:animClr>
                                    <p:set>
                                      <p:cBhvr>
                                        <p:cTn id="23" dur="500" fill="hold"/>
                                        <p:tgtEl>
                                          <p:spTgt spid="208"/>
                                        </p:tgtEl>
                                        <p:attrNameLst>
                                          <p:attrName>fill.type</p:attrName>
                                        </p:attrNameLst>
                                      </p:cBhvr>
                                      <p:to>
                                        <p:strVal val="solid"/>
                                      </p:to>
                                    </p:set>
                                    <p:set>
                                      <p:cBhvr>
                                        <p:cTn id="24" dur="500" fill="hold"/>
                                        <p:tgtEl>
                                          <p:spTgt spid="20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209"/>
                                        </p:tgtEl>
                                        <p:attrNameLst>
                                          <p:attrName>fillcolor</p:attrName>
                                        </p:attrNameLst>
                                      </p:cBhvr>
                                      <p:to>
                                        <a:srgbClr val="5C2D91"/>
                                      </p:to>
                                    </p:animClr>
                                    <p:set>
                                      <p:cBhvr>
                                        <p:cTn id="27" dur="500" fill="hold"/>
                                        <p:tgtEl>
                                          <p:spTgt spid="209"/>
                                        </p:tgtEl>
                                        <p:attrNameLst>
                                          <p:attrName>fill.type</p:attrName>
                                        </p:attrNameLst>
                                      </p:cBhvr>
                                      <p:to>
                                        <p:strVal val="solid"/>
                                      </p:to>
                                    </p:set>
                                    <p:set>
                                      <p:cBhvr>
                                        <p:cTn id="28" dur="500" fill="hold"/>
                                        <p:tgtEl>
                                          <p:spTgt spid="20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10" fill="hold"/>
                                        <p:tgtEl>
                                          <p:spTgt spid="204"/>
                                        </p:tgtEl>
                                        <p:attrNameLst>
                                          <p:attrName>fillcolor</p:attrName>
                                        </p:attrNameLst>
                                      </p:cBhvr>
                                      <p:to>
                                        <a:srgbClr val="7F7F7F"/>
                                      </p:to>
                                    </p:animClr>
                                    <p:set>
                                      <p:cBhvr>
                                        <p:cTn id="33" dur="10" fill="hold"/>
                                        <p:tgtEl>
                                          <p:spTgt spid="204"/>
                                        </p:tgtEl>
                                        <p:attrNameLst>
                                          <p:attrName>fill.type</p:attrName>
                                        </p:attrNameLst>
                                      </p:cBhvr>
                                      <p:to>
                                        <p:strVal val="solid"/>
                                      </p:to>
                                    </p:set>
                                    <p:set>
                                      <p:cBhvr>
                                        <p:cTn id="34" dur="10" fill="hold"/>
                                        <p:tgtEl>
                                          <p:spTgt spid="204"/>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10" fill="hold"/>
                                        <p:tgtEl>
                                          <p:spTgt spid="205"/>
                                        </p:tgtEl>
                                        <p:attrNameLst>
                                          <p:attrName>fillcolor</p:attrName>
                                        </p:attrNameLst>
                                      </p:cBhvr>
                                      <p:to>
                                        <a:srgbClr val="7F7F7F"/>
                                      </p:to>
                                    </p:animClr>
                                    <p:set>
                                      <p:cBhvr>
                                        <p:cTn id="37" dur="10" fill="hold"/>
                                        <p:tgtEl>
                                          <p:spTgt spid="205"/>
                                        </p:tgtEl>
                                        <p:attrNameLst>
                                          <p:attrName>fill.type</p:attrName>
                                        </p:attrNameLst>
                                      </p:cBhvr>
                                      <p:to>
                                        <p:strVal val="solid"/>
                                      </p:to>
                                    </p:set>
                                    <p:set>
                                      <p:cBhvr>
                                        <p:cTn id="38" dur="10" fill="hold"/>
                                        <p:tgtEl>
                                          <p:spTgt spid="205"/>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10" fill="hold"/>
                                        <p:tgtEl>
                                          <p:spTgt spid="206"/>
                                        </p:tgtEl>
                                        <p:attrNameLst>
                                          <p:attrName>fillcolor</p:attrName>
                                        </p:attrNameLst>
                                      </p:cBhvr>
                                      <p:to>
                                        <a:srgbClr val="7F7F7F"/>
                                      </p:to>
                                    </p:animClr>
                                    <p:set>
                                      <p:cBhvr>
                                        <p:cTn id="41" dur="10" fill="hold"/>
                                        <p:tgtEl>
                                          <p:spTgt spid="206"/>
                                        </p:tgtEl>
                                        <p:attrNameLst>
                                          <p:attrName>fill.type</p:attrName>
                                        </p:attrNameLst>
                                      </p:cBhvr>
                                      <p:to>
                                        <p:strVal val="solid"/>
                                      </p:to>
                                    </p:set>
                                    <p:set>
                                      <p:cBhvr>
                                        <p:cTn id="42" dur="10" fill="hold"/>
                                        <p:tgtEl>
                                          <p:spTgt spid="206"/>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0" fill="hold"/>
                                        <p:tgtEl>
                                          <p:spTgt spid="207"/>
                                        </p:tgtEl>
                                        <p:attrNameLst>
                                          <p:attrName>fillcolor</p:attrName>
                                        </p:attrNameLst>
                                      </p:cBhvr>
                                      <p:to>
                                        <a:srgbClr val="7F7F7F"/>
                                      </p:to>
                                    </p:animClr>
                                    <p:set>
                                      <p:cBhvr>
                                        <p:cTn id="45" dur="10" fill="hold"/>
                                        <p:tgtEl>
                                          <p:spTgt spid="207"/>
                                        </p:tgtEl>
                                        <p:attrNameLst>
                                          <p:attrName>fill.type</p:attrName>
                                        </p:attrNameLst>
                                      </p:cBhvr>
                                      <p:to>
                                        <p:strVal val="solid"/>
                                      </p:to>
                                    </p:set>
                                    <p:set>
                                      <p:cBhvr>
                                        <p:cTn id="46" dur="10" fill="hold"/>
                                        <p:tgtEl>
                                          <p:spTgt spid="207"/>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0" fill="hold"/>
                                        <p:tgtEl>
                                          <p:spTgt spid="208"/>
                                        </p:tgtEl>
                                        <p:attrNameLst>
                                          <p:attrName>fillcolor</p:attrName>
                                        </p:attrNameLst>
                                      </p:cBhvr>
                                      <p:to>
                                        <a:srgbClr val="7F7F7F"/>
                                      </p:to>
                                    </p:animClr>
                                    <p:set>
                                      <p:cBhvr>
                                        <p:cTn id="49" dur="10" fill="hold"/>
                                        <p:tgtEl>
                                          <p:spTgt spid="208"/>
                                        </p:tgtEl>
                                        <p:attrNameLst>
                                          <p:attrName>fill.type</p:attrName>
                                        </p:attrNameLst>
                                      </p:cBhvr>
                                      <p:to>
                                        <p:strVal val="solid"/>
                                      </p:to>
                                    </p:set>
                                    <p:set>
                                      <p:cBhvr>
                                        <p:cTn id="50" dur="10" fill="hold"/>
                                        <p:tgtEl>
                                          <p:spTgt spid="208"/>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0" fill="hold"/>
                                        <p:tgtEl>
                                          <p:spTgt spid="209"/>
                                        </p:tgtEl>
                                        <p:attrNameLst>
                                          <p:attrName>fillcolor</p:attrName>
                                        </p:attrNameLst>
                                      </p:cBhvr>
                                      <p:to>
                                        <a:srgbClr val="7F7F7F"/>
                                      </p:to>
                                    </p:animClr>
                                    <p:set>
                                      <p:cBhvr>
                                        <p:cTn id="53" dur="10" fill="hold"/>
                                        <p:tgtEl>
                                          <p:spTgt spid="209"/>
                                        </p:tgtEl>
                                        <p:attrNameLst>
                                          <p:attrName>fill.type</p:attrName>
                                        </p:attrNameLst>
                                      </p:cBhvr>
                                      <p:to>
                                        <p:strVal val="solid"/>
                                      </p:to>
                                    </p:set>
                                    <p:set>
                                      <p:cBhvr>
                                        <p:cTn id="54" dur="10" fill="hold"/>
                                        <p:tgtEl>
                                          <p:spTgt spid="209"/>
                                        </p:tgtEl>
                                        <p:attrNameLst>
                                          <p:attrName>fill.on</p:attrName>
                                        </p:attrNameLst>
                                      </p:cBhvr>
                                      <p:to>
                                        <p:strVal val="true"/>
                                      </p:to>
                                    </p:set>
                                  </p:childTnLst>
                                </p:cTn>
                              </p:par>
                            </p:childTnLst>
                          </p:cTn>
                        </p:par>
                        <p:par>
                          <p:cTn id="55" fill="hold">
                            <p:stCondLst>
                              <p:cond delay="10"/>
                            </p:stCondLst>
                            <p:childTnLst>
                              <p:par>
                                <p:cTn id="56" presetID="1" presetClass="emph" presetSubtype="2" fill="hold" nodeType="afterEffect">
                                  <p:stCondLst>
                                    <p:cond delay="0"/>
                                  </p:stCondLst>
                                  <p:childTnLst>
                                    <p:animClr clrSpc="rgb" dir="cw">
                                      <p:cBhvr>
                                        <p:cTn id="57" dur="500" fill="hold"/>
                                        <p:tgtEl>
                                          <p:spTgt spid="211"/>
                                        </p:tgtEl>
                                        <p:attrNameLst>
                                          <p:attrName>fillcolor</p:attrName>
                                        </p:attrNameLst>
                                      </p:cBhvr>
                                      <p:to>
                                        <a:srgbClr val="5C2D91"/>
                                      </p:to>
                                    </p:animClr>
                                    <p:set>
                                      <p:cBhvr>
                                        <p:cTn id="58" dur="500" fill="hold"/>
                                        <p:tgtEl>
                                          <p:spTgt spid="211"/>
                                        </p:tgtEl>
                                        <p:attrNameLst>
                                          <p:attrName>fill.type</p:attrName>
                                        </p:attrNameLst>
                                      </p:cBhvr>
                                      <p:to>
                                        <p:strVal val="solid"/>
                                      </p:to>
                                    </p:set>
                                    <p:set>
                                      <p:cBhvr>
                                        <p:cTn id="59" dur="500" fill="hold"/>
                                        <p:tgtEl>
                                          <p:spTgt spid="211"/>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212"/>
                                        </p:tgtEl>
                                        <p:attrNameLst>
                                          <p:attrName>fillcolor</p:attrName>
                                        </p:attrNameLst>
                                      </p:cBhvr>
                                      <p:to>
                                        <a:srgbClr val="5C2D91"/>
                                      </p:to>
                                    </p:animClr>
                                    <p:set>
                                      <p:cBhvr>
                                        <p:cTn id="62" dur="500" fill="hold"/>
                                        <p:tgtEl>
                                          <p:spTgt spid="212"/>
                                        </p:tgtEl>
                                        <p:attrNameLst>
                                          <p:attrName>fill.type</p:attrName>
                                        </p:attrNameLst>
                                      </p:cBhvr>
                                      <p:to>
                                        <p:strVal val="solid"/>
                                      </p:to>
                                    </p:set>
                                    <p:set>
                                      <p:cBhvr>
                                        <p:cTn id="63" dur="500" fill="hold"/>
                                        <p:tgtEl>
                                          <p:spTgt spid="212"/>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275"/>
                                        </p:tgtEl>
                                        <p:attrNameLst>
                                          <p:attrName>fillcolor</p:attrName>
                                        </p:attrNameLst>
                                      </p:cBhvr>
                                      <p:to>
                                        <a:srgbClr val="5C2D91"/>
                                      </p:to>
                                    </p:animClr>
                                    <p:set>
                                      <p:cBhvr>
                                        <p:cTn id="66" dur="500" fill="hold"/>
                                        <p:tgtEl>
                                          <p:spTgt spid="275"/>
                                        </p:tgtEl>
                                        <p:attrNameLst>
                                          <p:attrName>fill.type</p:attrName>
                                        </p:attrNameLst>
                                      </p:cBhvr>
                                      <p:to>
                                        <p:strVal val="solid"/>
                                      </p:to>
                                    </p:set>
                                    <p:set>
                                      <p:cBhvr>
                                        <p:cTn id="67" dur="500" fill="hold"/>
                                        <p:tgtEl>
                                          <p:spTgt spid="27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278"/>
                                        </p:tgtEl>
                                        <p:attrNameLst>
                                          <p:attrName>fillcolor</p:attrName>
                                        </p:attrNameLst>
                                      </p:cBhvr>
                                      <p:to>
                                        <a:srgbClr val="5C2D91"/>
                                      </p:to>
                                    </p:animClr>
                                    <p:set>
                                      <p:cBhvr>
                                        <p:cTn id="70" dur="500" fill="hold"/>
                                        <p:tgtEl>
                                          <p:spTgt spid="278"/>
                                        </p:tgtEl>
                                        <p:attrNameLst>
                                          <p:attrName>fill.type</p:attrName>
                                        </p:attrNameLst>
                                      </p:cBhvr>
                                      <p:to>
                                        <p:strVal val="solid"/>
                                      </p:to>
                                    </p:set>
                                    <p:set>
                                      <p:cBhvr>
                                        <p:cTn id="71" dur="500" fill="hold"/>
                                        <p:tgtEl>
                                          <p:spTgt spid="278"/>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10" fill="hold"/>
                                        <p:tgtEl>
                                          <p:spTgt spid="211"/>
                                        </p:tgtEl>
                                        <p:attrNameLst>
                                          <p:attrName>fillcolor</p:attrName>
                                        </p:attrNameLst>
                                      </p:cBhvr>
                                      <p:to>
                                        <a:srgbClr val="7F7F7F"/>
                                      </p:to>
                                    </p:animClr>
                                    <p:set>
                                      <p:cBhvr>
                                        <p:cTn id="76" dur="10" fill="hold"/>
                                        <p:tgtEl>
                                          <p:spTgt spid="211"/>
                                        </p:tgtEl>
                                        <p:attrNameLst>
                                          <p:attrName>fill.type</p:attrName>
                                        </p:attrNameLst>
                                      </p:cBhvr>
                                      <p:to>
                                        <p:strVal val="solid"/>
                                      </p:to>
                                    </p:set>
                                    <p:set>
                                      <p:cBhvr>
                                        <p:cTn id="77" dur="10" fill="hold"/>
                                        <p:tgtEl>
                                          <p:spTgt spid="211"/>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10" fill="hold"/>
                                        <p:tgtEl>
                                          <p:spTgt spid="212"/>
                                        </p:tgtEl>
                                        <p:attrNameLst>
                                          <p:attrName>fillcolor</p:attrName>
                                        </p:attrNameLst>
                                      </p:cBhvr>
                                      <p:to>
                                        <a:srgbClr val="7F7F7F"/>
                                      </p:to>
                                    </p:animClr>
                                    <p:set>
                                      <p:cBhvr>
                                        <p:cTn id="80" dur="10" fill="hold"/>
                                        <p:tgtEl>
                                          <p:spTgt spid="212"/>
                                        </p:tgtEl>
                                        <p:attrNameLst>
                                          <p:attrName>fill.type</p:attrName>
                                        </p:attrNameLst>
                                      </p:cBhvr>
                                      <p:to>
                                        <p:strVal val="solid"/>
                                      </p:to>
                                    </p:set>
                                    <p:set>
                                      <p:cBhvr>
                                        <p:cTn id="81" dur="10" fill="hold"/>
                                        <p:tgtEl>
                                          <p:spTgt spid="212"/>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10" fill="hold"/>
                                        <p:tgtEl>
                                          <p:spTgt spid="275"/>
                                        </p:tgtEl>
                                        <p:attrNameLst>
                                          <p:attrName>fillcolor</p:attrName>
                                        </p:attrNameLst>
                                      </p:cBhvr>
                                      <p:to>
                                        <a:srgbClr val="7F7F7F"/>
                                      </p:to>
                                    </p:animClr>
                                    <p:set>
                                      <p:cBhvr>
                                        <p:cTn id="84" dur="10" fill="hold"/>
                                        <p:tgtEl>
                                          <p:spTgt spid="275"/>
                                        </p:tgtEl>
                                        <p:attrNameLst>
                                          <p:attrName>fill.type</p:attrName>
                                        </p:attrNameLst>
                                      </p:cBhvr>
                                      <p:to>
                                        <p:strVal val="solid"/>
                                      </p:to>
                                    </p:set>
                                    <p:set>
                                      <p:cBhvr>
                                        <p:cTn id="85" dur="10" fill="hold"/>
                                        <p:tgtEl>
                                          <p:spTgt spid="275"/>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10" fill="hold"/>
                                        <p:tgtEl>
                                          <p:spTgt spid="278"/>
                                        </p:tgtEl>
                                        <p:attrNameLst>
                                          <p:attrName>fillcolor</p:attrName>
                                        </p:attrNameLst>
                                      </p:cBhvr>
                                      <p:to>
                                        <a:srgbClr val="7F7F7F"/>
                                      </p:to>
                                    </p:animClr>
                                    <p:set>
                                      <p:cBhvr>
                                        <p:cTn id="88" dur="10" fill="hold"/>
                                        <p:tgtEl>
                                          <p:spTgt spid="278"/>
                                        </p:tgtEl>
                                        <p:attrNameLst>
                                          <p:attrName>fill.type</p:attrName>
                                        </p:attrNameLst>
                                      </p:cBhvr>
                                      <p:to>
                                        <p:strVal val="solid"/>
                                      </p:to>
                                    </p:set>
                                    <p:set>
                                      <p:cBhvr>
                                        <p:cTn id="89" dur="10" fill="hold"/>
                                        <p:tgtEl>
                                          <p:spTgt spid="278"/>
                                        </p:tgtEl>
                                        <p:attrNameLst>
                                          <p:attrName>fill.on</p:attrName>
                                        </p:attrNameLst>
                                      </p:cBhvr>
                                      <p:to>
                                        <p:strVal val="true"/>
                                      </p:to>
                                    </p:set>
                                  </p:childTnLst>
                                </p:cTn>
                              </p:par>
                            </p:childTnLst>
                          </p:cTn>
                        </p:par>
                        <p:par>
                          <p:cTn id="90" fill="hold">
                            <p:stCondLst>
                              <p:cond delay="10"/>
                            </p:stCondLst>
                            <p:childTnLst>
                              <p:par>
                                <p:cTn id="91" presetID="1" presetClass="emph" presetSubtype="2" fill="hold" nodeType="afterEffect">
                                  <p:stCondLst>
                                    <p:cond delay="0"/>
                                  </p:stCondLst>
                                  <p:childTnLst>
                                    <p:animClr clrSpc="rgb" dir="cw">
                                      <p:cBhvr>
                                        <p:cTn id="92" dur="500" fill="hold"/>
                                        <p:tgtEl>
                                          <p:spTgt spid="218"/>
                                        </p:tgtEl>
                                        <p:attrNameLst>
                                          <p:attrName>fillcolor</p:attrName>
                                        </p:attrNameLst>
                                      </p:cBhvr>
                                      <p:to>
                                        <a:srgbClr val="5C2D91"/>
                                      </p:to>
                                    </p:animClr>
                                    <p:set>
                                      <p:cBhvr>
                                        <p:cTn id="93" dur="500" fill="hold"/>
                                        <p:tgtEl>
                                          <p:spTgt spid="218"/>
                                        </p:tgtEl>
                                        <p:attrNameLst>
                                          <p:attrName>fill.type</p:attrName>
                                        </p:attrNameLst>
                                      </p:cBhvr>
                                      <p:to>
                                        <p:strVal val="solid"/>
                                      </p:to>
                                    </p:set>
                                    <p:set>
                                      <p:cBhvr>
                                        <p:cTn id="94" dur="500" fill="hold"/>
                                        <p:tgtEl>
                                          <p:spTgt spid="218"/>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217"/>
                                        </p:tgtEl>
                                        <p:attrNameLst>
                                          <p:attrName>fillcolor</p:attrName>
                                        </p:attrNameLst>
                                      </p:cBhvr>
                                      <p:to>
                                        <a:srgbClr val="5C2D91"/>
                                      </p:to>
                                    </p:animClr>
                                    <p:set>
                                      <p:cBhvr>
                                        <p:cTn id="97" dur="500" fill="hold"/>
                                        <p:tgtEl>
                                          <p:spTgt spid="217"/>
                                        </p:tgtEl>
                                        <p:attrNameLst>
                                          <p:attrName>fill.type</p:attrName>
                                        </p:attrNameLst>
                                      </p:cBhvr>
                                      <p:to>
                                        <p:strVal val="solid"/>
                                      </p:to>
                                    </p:set>
                                    <p:set>
                                      <p:cBhvr>
                                        <p:cTn id="98" dur="500" fill="hold"/>
                                        <p:tgtEl>
                                          <p:spTgt spid="217"/>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10" fill="hold"/>
                                        <p:tgtEl>
                                          <p:spTgt spid="218"/>
                                        </p:tgtEl>
                                        <p:attrNameLst>
                                          <p:attrName>fillcolor</p:attrName>
                                        </p:attrNameLst>
                                      </p:cBhvr>
                                      <p:to>
                                        <a:srgbClr val="7F7F7F"/>
                                      </p:to>
                                    </p:animClr>
                                    <p:set>
                                      <p:cBhvr>
                                        <p:cTn id="103" dur="10" fill="hold"/>
                                        <p:tgtEl>
                                          <p:spTgt spid="218"/>
                                        </p:tgtEl>
                                        <p:attrNameLst>
                                          <p:attrName>fill.type</p:attrName>
                                        </p:attrNameLst>
                                      </p:cBhvr>
                                      <p:to>
                                        <p:strVal val="solid"/>
                                      </p:to>
                                    </p:set>
                                    <p:set>
                                      <p:cBhvr>
                                        <p:cTn id="104" dur="10" fill="hold"/>
                                        <p:tgtEl>
                                          <p:spTgt spid="218"/>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10" fill="hold"/>
                                        <p:tgtEl>
                                          <p:spTgt spid="217"/>
                                        </p:tgtEl>
                                        <p:attrNameLst>
                                          <p:attrName>fillcolor</p:attrName>
                                        </p:attrNameLst>
                                      </p:cBhvr>
                                      <p:to>
                                        <a:srgbClr val="7F7F7F"/>
                                      </p:to>
                                    </p:animClr>
                                    <p:set>
                                      <p:cBhvr>
                                        <p:cTn id="107" dur="10" fill="hold"/>
                                        <p:tgtEl>
                                          <p:spTgt spid="217"/>
                                        </p:tgtEl>
                                        <p:attrNameLst>
                                          <p:attrName>fill.type</p:attrName>
                                        </p:attrNameLst>
                                      </p:cBhvr>
                                      <p:to>
                                        <p:strVal val="solid"/>
                                      </p:to>
                                    </p:set>
                                    <p:set>
                                      <p:cBhvr>
                                        <p:cTn id="108" dur="10" fill="hold"/>
                                        <p:tgtEl>
                                          <p:spTgt spid="217"/>
                                        </p:tgtEl>
                                        <p:attrNameLst>
                                          <p:attrName>fill.on</p:attrName>
                                        </p:attrNameLst>
                                      </p:cBhvr>
                                      <p:to>
                                        <p:strVal val="true"/>
                                      </p:to>
                                    </p:set>
                                  </p:childTnLst>
                                </p:cTn>
                              </p:par>
                            </p:childTnLst>
                          </p:cTn>
                        </p:par>
                        <p:par>
                          <p:cTn id="109" fill="hold">
                            <p:stCondLst>
                              <p:cond delay="10"/>
                            </p:stCondLst>
                            <p:childTnLst>
                              <p:par>
                                <p:cTn id="110" presetID="1" presetClass="emph" presetSubtype="2" fill="hold" nodeType="afterEffect">
                                  <p:stCondLst>
                                    <p:cond delay="0"/>
                                  </p:stCondLst>
                                  <p:childTnLst>
                                    <p:animClr clrSpc="rgb" dir="cw">
                                      <p:cBhvr>
                                        <p:cTn id="111" dur="500" fill="hold"/>
                                        <p:tgtEl>
                                          <p:spTgt spid="204"/>
                                        </p:tgtEl>
                                        <p:attrNameLst>
                                          <p:attrName>fillcolor</p:attrName>
                                        </p:attrNameLst>
                                      </p:cBhvr>
                                      <p:to>
                                        <a:srgbClr val="5C2D91"/>
                                      </p:to>
                                    </p:animClr>
                                    <p:set>
                                      <p:cBhvr>
                                        <p:cTn id="112" dur="500" fill="hold"/>
                                        <p:tgtEl>
                                          <p:spTgt spid="204"/>
                                        </p:tgtEl>
                                        <p:attrNameLst>
                                          <p:attrName>fill.type</p:attrName>
                                        </p:attrNameLst>
                                      </p:cBhvr>
                                      <p:to>
                                        <p:strVal val="solid"/>
                                      </p:to>
                                    </p:set>
                                    <p:set>
                                      <p:cBhvr>
                                        <p:cTn id="113" dur="500" fill="hold"/>
                                        <p:tgtEl>
                                          <p:spTgt spid="204"/>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500" fill="hold"/>
                                        <p:tgtEl>
                                          <p:spTgt spid="210"/>
                                        </p:tgtEl>
                                        <p:attrNameLst>
                                          <p:attrName>fillcolor</p:attrName>
                                        </p:attrNameLst>
                                      </p:cBhvr>
                                      <p:to>
                                        <a:srgbClr val="5C2D91"/>
                                      </p:to>
                                    </p:animClr>
                                    <p:set>
                                      <p:cBhvr>
                                        <p:cTn id="116" dur="500" fill="hold"/>
                                        <p:tgtEl>
                                          <p:spTgt spid="210"/>
                                        </p:tgtEl>
                                        <p:attrNameLst>
                                          <p:attrName>fill.type</p:attrName>
                                        </p:attrNameLst>
                                      </p:cBhvr>
                                      <p:to>
                                        <p:strVal val="solid"/>
                                      </p:to>
                                    </p:set>
                                    <p:set>
                                      <p:cBhvr>
                                        <p:cTn id="117" dur="500" fill="hold"/>
                                        <p:tgtEl>
                                          <p:spTgt spid="210"/>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dir="cw">
                                      <p:cBhvr>
                                        <p:cTn id="121" dur="10" fill="hold"/>
                                        <p:tgtEl>
                                          <p:spTgt spid="204"/>
                                        </p:tgtEl>
                                        <p:attrNameLst>
                                          <p:attrName>fillcolor</p:attrName>
                                        </p:attrNameLst>
                                      </p:cBhvr>
                                      <p:to>
                                        <a:srgbClr val="7F7F7F"/>
                                      </p:to>
                                    </p:animClr>
                                    <p:set>
                                      <p:cBhvr>
                                        <p:cTn id="122" dur="10" fill="hold"/>
                                        <p:tgtEl>
                                          <p:spTgt spid="204"/>
                                        </p:tgtEl>
                                        <p:attrNameLst>
                                          <p:attrName>fill.type</p:attrName>
                                        </p:attrNameLst>
                                      </p:cBhvr>
                                      <p:to>
                                        <p:strVal val="solid"/>
                                      </p:to>
                                    </p:set>
                                    <p:set>
                                      <p:cBhvr>
                                        <p:cTn id="123" dur="10" fill="hold"/>
                                        <p:tgtEl>
                                          <p:spTgt spid="204"/>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10" fill="hold"/>
                                        <p:tgtEl>
                                          <p:spTgt spid="210"/>
                                        </p:tgtEl>
                                        <p:attrNameLst>
                                          <p:attrName>fillcolor</p:attrName>
                                        </p:attrNameLst>
                                      </p:cBhvr>
                                      <p:to>
                                        <a:srgbClr val="7F7F7F"/>
                                      </p:to>
                                    </p:animClr>
                                    <p:set>
                                      <p:cBhvr>
                                        <p:cTn id="126" dur="10" fill="hold"/>
                                        <p:tgtEl>
                                          <p:spTgt spid="210"/>
                                        </p:tgtEl>
                                        <p:attrNameLst>
                                          <p:attrName>fill.type</p:attrName>
                                        </p:attrNameLst>
                                      </p:cBhvr>
                                      <p:to>
                                        <p:strVal val="solid"/>
                                      </p:to>
                                    </p:set>
                                    <p:set>
                                      <p:cBhvr>
                                        <p:cTn id="127" dur="10" fill="hold"/>
                                        <p:tgtEl>
                                          <p:spTgt spid="210"/>
                                        </p:tgtEl>
                                        <p:attrNameLst>
                                          <p:attrName>fill.on</p:attrName>
                                        </p:attrNameLst>
                                      </p:cBhvr>
                                      <p:to>
                                        <p:strVal val="true"/>
                                      </p:to>
                                    </p:set>
                                  </p:childTnLst>
                                </p:cTn>
                              </p:par>
                            </p:childTnLst>
                          </p:cTn>
                        </p:par>
                        <p:par>
                          <p:cTn id="128" fill="hold">
                            <p:stCondLst>
                              <p:cond delay="10"/>
                            </p:stCondLst>
                            <p:childTnLst>
                              <p:par>
                                <p:cTn id="129" presetID="1" presetClass="emph" presetSubtype="2" fill="hold" nodeType="afterEffect">
                                  <p:stCondLst>
                                    <p:cond delay="0"/>
                                  </p:stCondLst>
                                  <p:childTnLst>
                                    <p:animClr clrSpc="rgb" dir="cw">
                                      <p:cBhvr>
                                        <p:cTn id="130" dur="500" fill="hold"/>
                                        <p:tgtEl>
                                          <p:spTgt spid="207"/>
                                        </p:tgtEl>
                                        <p:attrNameLst>
                                          <p:attrName>fillcolor</p:attrName>
                                        </p:attrNameLst>
                                      </p:cBhvr>
                                      <p:to>
                                        <a:srgbClr val="5C2D91"/>
                                      </p:to>
                                    </p:animClr>
                                    <p:set>
                                      <p:cBhvr>
                                        <p:cTn id="131" dur="500" fill="hold"/>
                                        <p:tgtEl>
                                          <p:spTgt spid="207"/>
                                        </p:tgtEl>
                                        <p:attrNameLst>
                                          <p:attrName>fill.type</p:attrName>
                                        </p:attrNameLst>
                                      </p:cBhvr>
                                      <p:to>
                                        <p:strVal val="solid"/>
                                      </p:to>
                                    </p:set>
                                    <p:set>
                                      <p:cBhvr>
                                        <p:cTn id="132" dur="500" fill="hold"/>
                                        <p:tgtEl>
                                          <p:spTgt spid="207"/>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209"/>
                                        </p:tgtEl>
                                        <p:attrNameLst>
                                          <p:attrName>fillcolor</p:attrName>
                                        </p:attrNameLst>
                                      </p:cBhvr>
                                      <p:to>
                                        <a:srgbClr val="5C2D91"/>
                                      </p:to>
                                    </p:animClr>
                                    <p:set>
                                      <p:cBhvr>
                                        <p:cTn id="135" dur="500" fill="hold"/>
                                        <p:tgtEl>
                                          <p:spTgt spid="209"/>
                                        </p:tgtEl>
                                        <p:attrNameLst>
                                          <p:attrName>fill.type</p:attrName>
                                        </p:attrNameLst>
                                      </p:cBhvr>
                                      <p:to>
                                        <p:strVal val="solid"/>
                                      </p:to>
                                    </p:set>
                                    <p:set>
                                      <p:cBhvr>
                                        <p:cTn id="136" dur="500" fill="hold"/>
                                        <p:tgtEl>
                                          <p:spTgt spid="209"/>
                                        </p:tgtEl>
                                        <p:attrNameLst>
                                          <p:attrName>fill.on</p:attrName>
                                        </p:attrNameLst>
                                      </p:cBhvr>
                                      <p:to>
                                        <p:strVal val="true"/>
                                      </p:to>
                                    </p:set>
                                  </p:childTnLst>
                                </p:cTn>
                              </p:par>
                            </p:childTnLst>
                          </p:cTn>
                        </p:par>
                      </p:childTnLst>
                    </p:cTn>
                  </p:par>
                  <p:par>
                    <p:cTn id="137" fill="hold">
                      <p:stCondLst>
                        <p:cond delay="indefinite"/>
                      </p:stCondLst>
                      <p:childTnLst>
                        <p:par>
                          <p:cTn id="138" fill="hold">
                            <p:stCondLst>
                              <p:cond delay="0"/>
                            </p:stCondLst>
                            <p:childTnLst>
                              <p:par>
                                <p:cTn id="139" presetID="1" presetClass="emph" presetSubtype="2" fill="hold" nodeType="clickEffect">
                                  <p:stCondLst>
                                    <p:cond delay="0"/>
                                  </p:stCondLst>
                                  <p:childTnLst>
                                    <p:animClr clrSpc="rgb" dir="cw">
                                      <p:cBhvr>
                                        <p:cTn id="140" dur="10" fill="hold"/>
                                        <p:tgtEl>
                                          <p:spTgt spid="207"/>
                                        </p:tgtEl>
                                        <p:attrNameLst>
                                          <p:attrName>fillcolor</p:attrName>
                                        </p:attrNameLst>
                                      </p:cBhvr>
                                      <p:to>
                                        <a:srgbClr val="7F7F7F"/>
                                      </p:to>
                                    </p:animClr>
                                    <p:set>
                                      <p:cBhvr>
                                        <p:cTn id="141" dur="10" fill="hold"/>
                                        <p:tgtEl>
                                          <p:spTgt spid="207"/>
                                        </p:tgtEl>
                                        <p:attrNameLst>
                                          <p:attrName>fill.type</p:attrName>
                                        </p:attrNameLst>
                                      </p:cBhvr>
                                      <p:to>
                                        <p:strVal val="solid"/>
                                      </p:to>
                                    </p:set>
                                    <p:set>
                                      <p:cBhvr>
                                        <p:cTn id="142" dur="10" fill="hold"/>
                                        <p:tgtEl>
                                          <p:spTgt spid="207"/>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10" fill="hold"/>
                                        <p:tgtEl>
                                          <p:spTgt spid="209"/>
                                        </p:tgtEl>
                                        <p:attrNameLst>
                                          <p:attrName>fillcolor</p:attrName>
                                        </p:attrNameLst>
                                      </p:cBhvr>
                                      <p:to>
                                        <a:srgbClr val="7F7F7F"/>
                                      </p:to>
                                    </p:animClr>
                                    <p:set>
                                      <p:cBhvr>
                                        <p:cTn id="145" dur="10" fill="hold"/>
                                        <p:tgtEl>
                                          <p:spTgt spid="209"/>
                                        </p:tgtEl>
                                        <p:attrNameLst>
                                          <p:attrName>fill.type</p:attrName>
                                        </p:attrNameLst>
                                      </p:cBhvr>
                                      <p:to>
                                        <p:strVal val="solid"/>
                                      </p:to>
                                    </p:set>
                                    <p:set>
                                      <p:cBhvr>
                                        <p:cTn id="146" dur="10" fill="hold"/>
                                        <p:tgtEl>
                                          <p:spTgt spid="209"/>
                                        </p:tgtEl>
                                        <p:attrNameLst>
                                          <p:attrName>fill.on</p:attrName>
                                        </p:attrNameLst>
                                      </p:cBhvr>
                                      <p:to>
                                        <p:strVal val="true"/>
                                      </p:to>
                                    </p:set>
                                  </p:childTnLst>
                                </p:cTn>
                              </p:par>
                            </p:childTnLst>
                          </p:cTn>
                        </p:par>
                        <p:par>
                          <p:cTn id="147" fill="hold">
                            <p:stCondLst>
                              <p:cond delay="10"/>
                            </p:stCondLst>
                            <p:childTnLst>
                              <p:par>
                                <p:cTn id="148" presetID="1" presetClass="emph" presetSubtype="2" fill="hold" nodeType="afterEffect">
                                  <p:stCondLst>
                                    <p:cond delay="0"/>
                                  </p:stCondLst>
                                  <p:childTnLst>
                                    <p:animClr clrSpc="rgb" dir="cw">
                                      <p:cBhvr>
                                        <p:cTn id="149" dur="500" fill="hold"/>
                                        <p:tgtEl>
                                          <p:spTgt spid="215"/>
                                        </p:tgtEl>
                                        <p:attrNameLst>
                                          <p:attrName>fillcolor</p:attrName>
                                        </p:attrNameLst>
                                      </p:cBhvr>
                                      <p:to>
                                        <a:srgbClr val="5C2D91"/>
                                      </p:to>
                                    </p:animClr>
                                    <p:set>
                                      <p:cBhvr>
                                        <p:cTn id="150" dur="500" fill="hold"/>
                                        <p:tgtEl>
                                          <p:spTgt spid="215"/>
                                        </p:tgtEl>
                                        <p:attrNameLst>
                                          <p:attrName>fill.type</p:attrName>
                                        </p:attrNameLst>
                                      </p:cBhvr>
                                      <p:to>
                                        <p:strVal val="solid"/>
                                      </p:to>
                                    </p:set>
                                    <p:set>
                                      <p:cBhvr>
                                        <p:cTn id="151" dur="500" fill="hold"/>
                                        <p:tgtEl>
                                          <p:spTgt spid="215"/>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214"/>
                                        </p:tgtEl>
                                        <p:attrNameLst>
                                          <p:attrName>fillcolor</p:attrName>
                                        </p:attrNameLst>
                                      </p:cBhvr>
                                      <p:to>
                                        <a:srgbClr val="5C2D91"/>
                                      </p:to>
                                    </p:animClr>
                                    <p:set>
                                      <p:cBhvr>
                                        <p:cTn id="154" dur="500" fill="hold"/>
                                        <p:tgtEl>
                                          <p:spTgt spid="214"/>
                                        </p:tgtEl>
                                        <p:attrNameLst>
                                          <p:attrName>fill.type</p:attrName>
                                        </p:attrNameLst>
                                      </p:cBhvr>
                                      <p:to>
                                        <p:strVal val="solid"/>
                                      </p:to>
                                    </p:set>
                                    <p:set>
                                      <p:cBhvr>
                                        <p:cTn id="155" dur="500" fill="hold"/>
                                        <p:tgtEl>
                                          <p:spTgt spid="214"/>
                                        </p:tgtEl>
                                        <p:attrNameLst>
                                          <p:attrName>fill.on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1" presetClass="emph" presetSubtype="2" fill="hold" nodeType="clickEffect">
                                  <p:stCondLst>
                                    <p:cond delay="0"/>
                                  </p:stCondLst>
                                  <p:childTnLst>
                                    <p:animClr clrSpc="rgb" dir="cw">
                                      <p:cBhvr>
                                        <p:cTn id="159" dur="10" fill="hold"/>
                                        <p:tgtEl>
                                          <p:spTgt spid="215"/>
                                        </p:tgtEl>
                                        <p:attrNameLst>
                                          <p:attrName>fillcolor</p:attrName>
                                        </p:attrNameLst>
                                      </p:cBhvr>
                                      <p:to>
                                        <a:srgbClr val="7F7F7F"/>
                                      </p:to>
                                    </p:animClr>
                                    <p:set>
                                      <p:cBhvr>
                                        <p:cTn id="160" dur="10" fill="hold"/>
                                        <p:tgtEl>
                                          <p:spTgt spid="215"/>
                                        </p:tgtEl>
                                        <p:attrNameLst>
                                          <p:attrName>fill.type</p:attrName>
                                        </p:attrNameLst>
                                      </p:cBhvr>
                                      <p:to>
                                        <p:strVal val="solid"/>
                                      </p:to>
                                    </p:set>
                                    <p:set>
                                      <p:cBhvr>
                                        <p:cTn id="161" dur="10" fill="hold"/>
                                        <p:tgtEl>
                                          <p:spTgt spid="215"/>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10" fill="hold"/>
                                        <p:tgtEl>
                                          <p:spTgt spid="214"/>
                                        </p:tgtEl>
                                        <p:attrNameLst>
                                          <p:attrName>fillcolor</p:attrName>
                                        </p:attrNameLst>
                                      </p:cBhvr>
                                      <p:to>
                                        <a:srgbClr val="7F7F7F"/>
                                      </p:to>
                                    </p:animClr>
                                    <p:set>
                                      <p:cBhvr>
                                        <p:cTn id="164" dur="10" fill="hold"/>
                                        <p:tgtEl>
                                          <p:spTgt spid="214"/>
                                        </p:tgtEl>
                                        <p:attrNameLst>
                                          <p:attrName>fill.type</p:attrName>
                                        </p:attrNameLst>
                                      </p:cBhvr>
                                      <p:to>
                                        <p:strVal val="solid"/>
                                      </p:to>
                                    </p:set>
                                    <p:set>
                                      <p:cBhvr>
                                        <p:cTn id="165" dur="10" fill="hold"/>
                                        <p:tgtEl>
                                          <p:spTgt spid="214"/>
                                        </p:tgtEl>
                                        <p:attrNameLst>
                                          <p:attrName>fill.on</p:attrName>
                                        </p:attrNameLst>
                                      </p:cBhvr>
                                      <p:to>
                                        <p:strVal val="true"/>
                                      </p:to>
                                    </p:set>
                                  </p:childTnLst>
                                </p:cTn>
                              </p:par>
                            </p:childTnLst>
                          </p:cTn>
                        </p:par>
                        <p:par>
                          <p:cTn id="166" fill="hold">
                            <p:stCondLst>
                              <p:cond delay="10"/>
                            </p:stCondLst>
                            <p:childTnLst>
                              <p:par>
                                <p:cTn id="167" presetID="1" presetClass="emph" presetSubtype="2" fill="hold" nodeType="afterEffect">
                                  <p:stCondLst>
                                    <p:cond delay="0"/>
                                  </p:stCondLst>
                                  <p:childTnLst>
                                    <p:animClr clrSpc="rgb" dir="cw">
                                      <p:cBhvr>
                                        <p:cTn id="168" dur="500" fill="hold"/>
                                        <p:tgtEl>
                                          <p:spTgt spid="216"/>
                                        </p:tgtEl>
                                        <p:attrNameLst>
                                          <p:attrName>fillcolor</p:attrName>
                                        </p:attrNameLst>
                                      </p:cBhvr>
                                      <p:to>
                                        <a:srgbClr val="5C2D91"/>
                                      </p:to>
                                    </p:animClr>
                                    <p:set>
                                      <p:cBhvr>
                                        <p:cTn id="169" dur="500" fill="hold"/>
                                        <p:tgtEl>
                                          <p:spTgt spid="216"/>
                                        </p:tgtEl>
                                        <p:attrNameLst>
                                          <p:attrName>fill.type</p:attrName>
                                        </p:attrNameLst>
                                      </p:cBhvr>
                                      <p:to>
                                        <p:strVal val="solid"/>
                                      </p:to>
                                    </p:set>
                                    <p:set>
                                      <p:cBhvr>
                                        <p:cTn id="170" dur="500" fill="hold"/>
                                        <p:tgtEl>
                                          <p:spTgt spid="216"/>
                                        </p:tgtEl>
                                        <p:attrNameLst>
                                          <p:attrName>fill.on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1" presetClass="emph" presetSubtype="2" fill="hold" nodeType="clickEffect">
                                  <p:stCondLst>
                                    <p:cond delay="0"/>
                                  </p:stCondLst>
                                  <p:childTnLst>
                                    <p:animClr clrSpc="rgb" dir="cw">
                                      <p:cBhvr>
                                        <p:cTn id="174" dur="10" fill="hold"/>
                                        <p:tgtEl>
                                          <p:spTgt spid="216"/>
                                        </p:tgtEl>
                                        <p:attrNameLst>
                                          <p:attrName>fillcolor</p:attrName>
                                        </p:attrNameLst>
                                      </p:cBhvr>
                                      <p:to>
                                        <a:srgbClr val="7F7F7F"/>
                                      </p:to>
                                    </p:animClr>
                                    <p:set>
                                      <p:cBhvr>
                                        <p:cTn id="175" dur="10" fill="hold"/>
                                        <p:tgtEl>
                                          <p:spTgt spid="216"/>
                                        </p:tgtEl>
                                        <p:attrNameLst>
                                          <p:attrName>fill.type</p:attrName>
                                        </p:attrNameLst>
                                      </p:cBhvr>
                                      <p:to>
                                        <p:strVal val="solid"/>
                                      </p:to>
                                    </p:set>
                                    <p:set>
                                      <p:cBhvr>
                                        <p:cTn id="176" dur="10" fill="hold"/>
                                        <p:tgtEl>
                                          <p:spTgt spid="216"/>
                                        </p:tgtEl>
                                        <p:attrNameLst>
                                          <p:attrName>fill.on</p:attrName>
                                        </p:attrNameLst>
                                      </p:cBhvr>
                                      <p:to>
                                        <p:strVal val="true"/>
                                      </p:to>
                                    </p:set>
                                  </p:childTnLst>
                                </p:cTn>
                              </p:par>
                            </p:childTnLst>
                          </p:cTn>
                        </p:par>
                        <p:par>
                          <p:cTn id="177" fill="hold">
                            <p:stCondLst>
                              <p:cond delay="10"/>
                            </p:stCondLst>
                            <p:childTnLst>
                              <p:par>
                                <p:cTn id="178" presetID="1" presetClass="emph" presetSubtype="2" fill="hold" nodeType="afterEffect">
                                  <p:stCondLst>
                                    <p:cond delay="0"/>
                                  </p:stCondLst>
                                  <p:childTnLst>
                                    <p:animClr clrSpc="rgb" dir="cw">
                                      <p:cBhvr>
                                        <p:cTn id="179" dur="500" fill="hold"/>
                                        <p:tgtEl>
                                          <p:spTgt spid="219"/>
                                        </p:tgtEl>
                                        <p:attrNameLst>
                                          <p:attrName>fillcolor</p:attrName>
                                        </p:attrNameLst>
                                      </p:cBhvr>
                                      <p:to>
                                        <a:srgbClr val="5C2D91"/>
                                      </p:to>
                                    </p:animClr>
                                    <p:set>
                                      <p:cBhvr>
                                        <p:cTn id="180" dur="500" fill="hold"/>
                                        <p:tgtEl>
                                          <p:spTgt spid="219"/>
                                        </p:tgtEl>
                                        <p:attrNameLst>
                                          <p:attrName>fill.type</p:attrName>
                                        </p:attrNameLst>
                                      </p:cBhvr>
                                      <p:to>
                                        <p:strVal val="solid"/>
                                      </p:to>
                                    </p:set>
                                    <p:set>
                                      <p:cBhvr>
                                        <p:cTn id="181" dur="500" fill="hold"/>
                                        <p:tgtEl>
                                          <p:spTgt spid="219"/>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1" presetClass="emph" presetSubtype="2" fill="hold" nodeType="clickEffect">
                                  <p:stCondLst>
                                    <p:cond delay="0"/>
                                  </p:stCondLst>
                                  <p:childTnLst>
                                    <p:animClr clrSpc="rgb" dir="cw">
                                      <p:cBhvr>
                                        <p:cTn id="185" dur="10" fill="hold"/>
                                        <p:tgtEl>
                                          <p:spTgt spid="219"/>
                                        </p:tgtEl>
                                        <p:attrNameLst>
                                          <p:attrName>fillcolor</p:attrName>
                                        </p:attrNameLst>
                                      </p:cBhvr>
                                      <p:to>
                                        <a:srgbClr val="7F7F7F"/>
                                      </p:to>
                                    </p:animClr>
                                    <p:set>
                                      <p:cBhvr>
                                        <p:cTn id="186" dur="10" fill="hold"/>
                                        <p:tgtEl>
                                          <p:spTgt spid="219"/>
                                        </p:tgtEl>
                                        <p:attrNameLst>
                                          <p:attrName>fill.type</p:attrName>
                                        </p:attrNameLst>
                                      </p:cBhvr>
                                      <p:to>
                                        <p:strVal val="solid"/>
                                      </p:to>
                                    </p:set>
                                    <p:set>
                                      <p:cBhvr>
                                        <p:cTn id="187" dur="10" fill="hold"/>
                                        <p:tgtEl>
                                          <p:spTgt spid="219"/>
                                        </p:tgtEl>
                                        <p:attrNameLst>
                                          <p:attrName>fill.on</p:attrName>
                                        </p:attrNameLst>
                                      </p:cBhvr>
                                      <p:to>
                                        <p:strVal val="true"/>
                                      </p:to>
                                    </p:set>
                                  </p:childTnLst>
                                </p:cTn>
                              </p:par>
                            </p:childTnLst>
                          </p:cTn>
                        </p:par>
                        <p:par>
                          <p:cTn id="188" fill="hold">
                            <p:stCondLst>
                              <p:cond delay="10"/>
                            </p:stCondLst>
                            <p:childTnLst>
                              <p:par>
                                <p:cTn id="189" presetID="1" presetClass="emph" presetSubtype="2" fill="hold" nodeType="afterEffect">
                                  <p:stCondLst>
                                    <p:cond delay="0"/>
                                  </p:stCondLst>
                                  <p:childTnLst>
                                    <p:animClr clrSpc="rgb" dir="cw">
                                      <p:cBhvr>
                                        <p:cTn id="190" dur="500" fill="hold"/>
                                        <p:tgtEl>
                                          <p:spTgt spid="213"/>
                                        </p:tgtEl>
                                        <p:attrNameLst>
                                          <p:attrName>fillcolor</p:attrName>
                                        </p:attrNameLst>
                                      </p:cBhvr>
                                      <p:to>
                                        <a:srgbClr val="5C2D91"/>
                                      </p:to>
                                    </p:animClr>
                                    <p:set>
                                      <p:cBhvr>
                                        <p:cTn id="191" dur="500" fill="hold"/>
                                        <p:tgtEl>
                                          <p:spTgt spid="213"/>
                                        </p:tgtEl>
                                        <p:attrNameLst>
                                          <p:attrName>fill.type</p:attrName>
                                        </p:attrNameLst>
                                      </p:cBhvr>
                                      <p:to>
                                        <p:strVal val="solid"/>
                                      </p:to>
                                    </p:set>
                                    <p:set>
                                      <p:cBhvr>
                                        <p:cTn id="192" dur="500" fill="hold"/>
                                        <p:tgtEl>
                                          <p:spTgt spid="213"/>
                                        </p:tgtEl>
                                        <p:attrNameLst>
                                          <p:attrName>fill.on</p:attrName>
                                        </p:attrNameLst>
                                      </p:cBhvr>
                                      <p:to>
                                        <p:strVal val="true"/>
                                      </p:to>
                                    </p:set>
                                  </p:childTnLst>
                                </p:cTn>
                              </p:par>
                            </p:childTnLst>
                          </p:cTn>
                        </p:par>
                      </p:childTnLst>
                    </p:cTn>
                  </p:par>
                  <p:par>
                    <p:cTn id="193" fill="hold">
                      <p:stCondLst>
                        <p:cond delay="indefinite"/>
                      </p:stCondLst>
                      <p:childTnLst>
                        <p:par>
                          <p:cTn id="194" fill="hold">
                            <p:stCondLst>
                              <p:cond delay="0"/>
                            </p:stCondLst>
                            <p:childTnLst>
                              <p:par>
                                <p:cTn id="195" presetID="1" presetClass="emph" presetSubtype="2" fill="hold" nodeType="clickEffect">
                                  <p:stCondLst>
                                    <p:cond delay="0"/>
                                  </p:stCondLst>
                                  <p:childTnLst>
                                    <p:animClr clrSpc="rgb" dir="cw">
                                      <p:cBhvr>
                                        <p:cTn id="196" dur="10" fill="hold"/>
                                        <p:tgtEl>
                                          <p:spTgt spid="213"/>
                                        </p:tgtEl>
                                        <p:attrNameLst>
                                          <p:attrName>fillcolor</p:attrName>
                                        </p:attrNameLst>
                                      </p:cBhvr>
                                      <p:to>
                                        <a:srgbClr val="7F7F7F"/>
                                      </p:to>
                                    </p:animClr>
                                    <p:set>
                                      <p:cBhvr>
                                        <p:cTn id="197" dur="10" fill="hold"/>
                                        <p:tgtEl>
                                          <p:spTgt spid="213"/>
                                        </p:tgtEl>
                                        <p:attrNameLst>
                                          <p:attrName>fill.type</p:attrName>
                                        </p:attrNameLst>
                                      </p:cBhvr>
                                      <p:to>
                                        <p:strVal val="solid"/>
                                      </p:to>
                                    </p:set>
                                    <p:set>
                                      <p:cBhvr>
                                        <p:cTn id="198" dur="10" fill="hold"/>
                                        <p:tgtEl>
                                          <p:spTgt spid="2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091330"/>
            <a:ext cx="11887200" cy="369332"/>
          </a:xfrm>
        </p:spPr>
        <p:txBody>
          <a:bodyPr tIns="0"/>
          <a:lstStyle/>
          <a:p>
            <a:pPr marL="0" indent="0">
              <a:buNone/>
            </a:pPr>
            <a:r>
              <a:rPr lang="en-US" sz="2000" dirty="0"/>
              <a:t>Datacenter </a:t>
            </a:r>
            <a:r>
              <a:rPr lang="en-US" sz="2000" dirty="0" smtClean="0"/>
              <a:t>region </a:t>
            </a:r>
            <a:r>
              <a:rPr lang="en-US" sz="2000" dirty="0"/>
              <a:t>is selected based on the customers chosen country</a:t>
            </a:r>
          </a:p>
        </p:txBody>
      </p:sp>
      <p:sp>
        <p:nvSpPr>
          <p:cNvPr id="16" name="Title 15"/>
          <p:cNvSpPr>
            <a:spLocks noGrp="1"/>
          </p:cNvSpPr>
          <p:nvPr>
            <p:ph type="title"/>
          </p:nvPr>
        </p:nvSpPr>
        <p:spPr/>
        <p:txBody>
          <a:bodyPr/>
          <a:lstStyle/>
          <a:p>
            <a:pPr lvl="0"/>
            <a:r>
              <a:rPr lang="en-US" sz="4896" dirty="0"/>
              <a:t>Office 365 datacenter </a:t>
            </a:r>
            <a:r>
              <a:rPr lang="en-US" sz="4896" dirty="0" smtClean="0"/>
              <a:t>regions</a:t>
            </a:r>
            <a:endParaRPr lang="en-US" sz="2448" dirty="0"/>
          </a:p>
        </p:txBody>
      </p:sp>
      <p:graphicFrame>
        <p:nvGraphicFramePr>
          <p:cNvPr id="3" name="Table 2"/>
          <p:cNvGraphicFramePr>
            <a:graphicFrameLocks noGrp="1"/>
          </p:cNvGraphicFramePr>
          <p:nvPr>
            <p:extLst>
              <p:ext uri="{D42A27DB-BD31-4B8C-83A1-F6EECF244321}">
                <p14:modId xmlns:p14="http://schemas.microsoft.com/office/powerpoint/2010/main" val="3826795853"/>
              </p:ext>
            </p:extLst>
          </p:nvPr>
        </p:nvGraphicFramePr>
        <p:xfrm>
          <a:off x="417390" y="1439863"/>
          <a:ext cx="11695052" cy="4928131"/>
        </p:xfrm>
        <a:graphic>
          <a:graphicData uri="http://schemas.openxmlformats.org/drawingml/2006/table">
            <a:tbl>
              <a:tblPr firstRow="1" bandRow="1">
                <a:tableStyleId>{5C22544A-7EE6-4342-B048-85BDC9FD1C3A}</a:tableStyleId>
              </a:tblPr>
              <a:tblGrid>
                <a:gridCol w="1485899"/>
                <a:gridCol w="3352800"/>
                <a:gridCol w="3505200"/>
                <a:gridCol w="3351153"/>
              </a:tblGrid>
              <a:tr h="299027">
                <a:tc>
                  <a:txBody>
                    <a:bodyPr/>
                    <a:lstStyle/>
                    <a:p>
                      <a:pPr marL="0" marR="0">
                        <a:lnSpc>
                          <a:spcPct val="107000"/>
                        </a:lnSpc>
                        <a:spcBef>
                          <a:spcPts val="0"/>
                        </a:spcBef>
                        <a:spcAft>
                          <a:spcPts val="0"/>
                        </a:spcAft>
                      </a:pPr>
                      <a:r>
                        <a:rPr lang="en-US" sz="1200" b="0" dirty="0" smtClean="0">
                          <a:effectLst/>
                          <a:latin typeface="Segoe UI Semibold" panose="020B0702040204020203" pitchFamily="34" charset="0"/>
                          <a:cs typeface="Segoe UI Semibold" panose="020B0702040204020203" pitchFamily="34" charset="0"/>
                        </a:rPr>
                        <a:t>Office 365 Region</a:t>
                      </a:r>
                      <a:endParaRPr lang="en-US" sz="1200" b="0" dirty="0">
                        <a:effectLst/>
                        <a:latin typeface="Segoe UI Semibold" panose="020B0702040204020203" pitchFamily="34" charset="0"/>
                        <a:ea typeface="Calibri" panose="020F0502020204030204" pitchFamily="34" charset="0"/>
                        <a:cs typeface="Segoe UI Semibold" panose="020B0702040204020203" pitchFamily="34" charset="0"/>
                      </a:endParaRPr>
                    </a:p>
                  </a:txBody>
                  <a:tcPr marL="93247" marR="93247" marT="74597" marB="74597"/>
                </a:tc>
                <a:tc>
                  <a:txBody>
                    <a:bodyPr/>
                    <a:lstStyle/>
                    <a:p>
                      <a:pPr marL="0" marR="0">
                        <a:lnSpc>
                          <a:spcPct val="107000"/>
                        </a:lnSpc>
                        <a:spcBef>
                          <a:spcPts val="0"/>
                        </a:spcBef>
                        <a:spcAft>
                          <a:spcPts val="0"/>
                        </a:spcAft>
                      </a:pPr>
                      <a:r>
                        <a:rPr lang="en-US" sz="1200" b="0" dirty="0">
                          <a:effectLst/>
                          <a:latin typeface="Segoe UI Semibold" panose="020B0702040204020203" pitchFamily="34" charset="0"/>
                          <a:cs typeface="Segoe UI Semibold" panose="020B0702040204020203" pitchFamily="34" charset="0"/>
                        </a:rPr>
                        <a:t>Datacenter </a:t>
                      </a:r>
                      <a:r>
                        <a:rPr lang="en-US" sz="1200" b="0" dirty="0" smtClean="0">
                          <a:effectLst/>
                          <a:latin typeface="Segoe UI Semibold" panose="020B0702040204020203" pitchFamily="34" charset="0"/>
                          <a:cs typeface="Segoe UI Semibold" panose="020B0702040204020203" pitchFamily="34" charset="0"/>
                        </a:rPr>
                        <a:t>Locations</a:t>
                      </a:r>
                      <a:r>
                        <a:rPr lang="en-US" sz="1200" b="0" baseline="30000" dirty="0" smtClean="0">
                          <a:effectLst/>
                          <a:latin typeface="Segoe UI Semibold" panose="020B0702040204020203" pitchFamily="34" charset="0"/>
                          <a:cs typeface="Segoe UI Semibold" panose="020B0702040204020203" pitchFamily="34" charset="0"/>
                        </a:rPr>
                        <a:t>1 </a:t>
                      </a:r>
                      <a:endParaRPr lang="en-US" sz="1200" b="0" baseline="30000" dirty="0">
                        <a:effectLst/>
                        <a:latin typeface="Segoe UI Semibold" panose="020B0702040204020203" pitchFamily="34" charset="0"/>
                        <a:ea typeface="Calibri" panose="020F0502020204030204" pitchFamily="34" charset="0"/>
                        <a:cs typeface="Segoe UI Semibold" panose="020B0702040204020203" pitchFamily="34" charset="0"/>
                      </a:endParaRPr>
                    </a:p>
                  </a:txBody>
                  <a:tcPr marL="93247" marR="93247" marT="74597" marB="74597"/>
                </a:tc>
                <a:tc>
                  <a:txBody>
                    <a:bodyPr/>
                    <a:lstStyle/>
                    <a:p>
                      <a:pPr marL="0" marR="0">
                        <a:lnSpc>
                          <a:spcPct val="107000"/>
                        </a:lnSpc>
                        <a:spcBef>
                          <a:spcPts val="0"/>
                        </a:spcBef>
                        <a:spcAft>
                          <a:spcPts val="0"/>
                        </a:spcAft>
                      </a:pPr>
                      <a:r>
                        <a:rPr lang="en-US" sz="1200" b="0" dirty="0" smtClean="0">
                          <a:effectLst/>
                          <a:latin typeface="Segoe UI Semibold" panose="020B0702040204020203" pitchFamily="34" charset="0"/>
                          <a:cs typeface="Segoe UI Semibold" panose="020B0702040204020203" pitchFamily="34" charset="0"/>
                        </a:rPr>
                        <a:t>Customers Chosen Country</a:t>
                      </a:r>
                      <a:r>
                        <a:rPr lang="en-US" sz="1200" b="0" baseline="30000" dirty="0" smtClean="0">
                          <a:effectLst/>
                          <a:latin typeface="Segoe UI Semibold" panose="020B0702040204020203" pitchFamily="34" charset="0"/>
                          <a:cs typeface="Segoe UI Semibold" panose="020B0702040204020203" pitchFamily="34" charset="0"/>
                        </a:rPr>
                        <a:t>3</a:t>
                      </a:r>
                      <a:endParaRPr lang="en-US" sz="1200" b="0" baseline="30000" dirty="0">
                        <a:effectLst/>
                        <a:latin typeface="Segoe UI Semibold" panose="020B0702040204020203" pitchFamily="34" charset="0"/>
                        <a:ea typeface="Calibri" panose="020F0502020204030204" pitchFamily="34" charset="0"/>
                        <a:cs typeface="Segoe UI Semibold" panose="020B0702040204020203" pitchFamily="34" charset="0"/>
                      </a:endParaRPr>
                    </a:p>
                  </a:txBody>
                  <a:tcPr marL="93247" marR="93247" marT="74597" marB="74597"/>
                </a:tc>
                <a:tc>
                  <a:txBody>
                    <a:bodyPr/>
                    <a:lstStyle/>
                    <a:p>
                      <a:pPr marL="0" marR="0">
                        <a:lnSpc>
                          <a:spcPct val="107000"/>
                        </a:lnSpc>
                        <a:spcBef>
                          <a:spcPts val="0"/>
                        </a:spcBef>
                        <a:spcAft>
                          <a:spcPts val="0"/>
                        </a:spcAft>
                      </a:pPr>
                      <a:r>
                        <a:rPr lang="en-US" sz="1200" b="0" kern="1200" dirty="0" smtClean="0">
                          <a:solidFill>
                            <a:schemeClr val="lt1"/>
                          </a:solidFill>
                          <a:effectLst/>
                          <a:latin typeface="Segoe UI Semibold" panose="020B0702040204020203" pitchFamily="34" charset="0"/>
                          <a:ea typeface="+mn-ea"/>
                          <a:cs typeface="Segoe UI Semibold" panose="020B0702040204020203" pitchFamily="34" charset="0"/>
                        </a:rPr>
                        <a:t>Unique Characteristics</a:t>
                      </a:r>
                      <a:endParaRPr lang="en-US" sz="1200" b="0" kern="1200" dirty="0">
                        <a:solidFill>
                          <a:schemeClr val="lt1"/>
                        </a:solidFill>
                        <a:effectLst/>
                        <a:latin typeface="Segoe UI Semibold" panose="020B0702040204020203" pitchFamily="34" charset="0"/>
                        <a:ea typeface="+mn-ea"/>
                        <a:cs typeface="Segoe UI Semibold" panose="020B0702040204020203" pitchFamily="34" charset="0"/>
                      </a:endParaRPr>
                    </a:p>
                  </a:txBody>
                  <a:tcPr marL="93247" marR="93247" marT="74597" marB="74597"/>
                </a:tc>
              </a:tr>
              <a:tr h="447663">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Europe</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indent="0" algn="l" defTabSz="932597" rtl="0" eaLnBrk="1" fontAlgn="auto" latinLnBrk="0" hangingPunct="1">
                        <a:lnSpc>
                          <a:spcPct val="107000"/>
                        </a:lnSpc>
                        <a:spcBef>
                          <a:spcPts val="0"/>
                        </a:spcBef>
                        <a:spcAft>
                          <a:spcPts val="0"/>
                        </a:spcAft>
                        <a:buClrTx/>
                        <a:buSzTx/>
                        <a:buFontTx/>
                        <a:buNone/>
                        <a:tabLst/>
                        <a:defRPr/>
                      </a:pPr>
                      <a:r>
                        <a:rPr lang="en-US" sz="1100" dirty="0">
                          <a:solidFill>
                            <a:srgbClr val="505050"/>
                          </a:solidFill>
                          <a:effectLst/>
                          <a:latin typeface="Segoe UI" panose="020B0502040204020203" pitchFamily="34" charset="0"/>
                          <a:cs typeface="Segoe UI" panose="020B0502040204020203" pitchFamily="34" charset="0"/>
                        </a:rPr>
                        <a:t>Dublin, </a:t>
                      </a:r>
                      <a:r>
                        <a:rPr lang="en-US" sz="1100" dirty="0" smtClean="0">
                          <a:solidFill>
                            <a:srgbClr val="505050"/>
                          </a:solidFill>
                          <a:effectLst/>
                          <a:latin typeface="Segoe UI" panose="020B0502040204020203" pitchFamily="34" charset="0"/>
                          <a:cs typeface="Segoe UI" panose="020B0502040204020203" pitchFamily="34" charset="0"/>
                        </a:rPr>
                        <a:t>Ireland; </a:t>
                      </a:r>
                      <a:r>
                        <a:rPr lang="en-US" sz="1100" dirty="0">
                          <a:solidFill>
                            <a:srgbClr val="505050"/>
                          </a:solidFill>
                          <a:effectLst/>
                          <a:latin typeface="Segoe UI" panose="020B0502040204020203" pitchFamily="34" charset="0"/>
                          <a:cs typeface="Segoe UI" panose="020B0502040204020203" pitchFamily="34" charset="0"/>
                        </a:rPr>
                        <a:t>and Amsterdam, the </a:t>
                      </a:r>
                      <a:r>
                        <a:rPr lang="en-US" sz="1100" dirty="0" smtClean="0">
                          <a:solidFill>
                            <a:srgbClr val="505050"/>
                          </a:solidFill>
                          <a:effectLst/>
                          <a:latin typeface="Segoe UI" panose="020B0502040204020203" pitchFamily="34" charset="0"/>
                          <a:cs typeface="Segoe UI" panose="020B0502040204020203" pitchFamily="34" charset="0"/>
                        </a:rPr>
                        <a:t>Netherlands; Austria;</a:t>
                      </a:r>
                      <a:r>
                        <a:rPr lang="en-US" sz="1100" baseline="0" dirty="0" smtClean="0">
                          <a:solidFill>
                            <a:srgbClr val="505050"/>
                          </a:solidFill>
                          <a:effectLst/>
                          <a:latin typeface="Segoe UI" panose="020B0502040204020203" pitchFamily="34" charset="0"/>
                          <a:cs typeface="Segoe UI" panose="020B0502040204020203" pitchFamily="34" charset="0"/>
                        </a:rPr>
                        <a:t> Finland</a:t>
                      </a:r>
                      <a:endPar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Located in </a:t>
                      </a:r>
                      <a:r>
                        <a:rPr lang="en-US" sz="1100" dirty="0" smtClean="0">
                          <a:solidFill>
                            <a:srgbClr val="505050"/>
                          </a:solidFill>
                          <a:effectLst/>
                          <a:latin typeface="Segoe UI" panose="020B0502040204020203" pitchFamily="34" charset="0"/>
                          <a:cs typeface="Segoe UI" panose="020B0502040204020203" pitchFamily="34" charset="0"/>
                        </a:rPr>
                        <a:t>Europe, Middle East, and Africa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rPr>
                        <a:t>Contractual commitment for location of customer data at rest</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447663">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North America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Quincy, WA, Chicago, IL, Boydton, VA, Des Moines, IA and San Antonio, TX</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indent="0" algn="l" defTabSz="932597" rtl="0" eaLnBrk="1" fontAlgn="auto" latinLnBrk="0" hangingPunct="1">
                        <a:lnSpc>
                          <a:spcPct val="107000"/>
                        </a:lnSpc>
                        <a:spcBef>
                          <a:spcPts val="0"/>
                        </a:spcBef>
                        <a:spcAft>
                          <a:spcPts val="0"/>
                        </a:spcAft>
                        <a:buClrTx/>
                        <a:buSzTx/>
                        <a:buFontTx/>
                        <a:buNone/>
                        <a:tabLst/>
                        <a:defRPr/>
                      </a:pPr>
                      <a:r>
                        <a:rPr lang="en-US" sz="1100" dirty="0" smtClean="0">
                          <a:solidFill>
                            <a:srgbClr val="505050"/>
                          </a:solidFill>
                          <a:effectLst/>
                          <a:latin typeface="Segoe UI" panose="020B0502040204020203" pitchFamily="34" charset="0"/>
                          <a:cs typeface="Segoe UI" panose="020B0502040204020203" pitchFamily="34" charset="0"/>
                        </a:rPr>
                        <a:t>Located in North America countries</a:t>
                      </a:r>
                      <a:endPar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rPr>
                        <a:t>Contractual commitment for location of customer data at rest</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447663">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rPr>
                        <a:t>South America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Quincy, WA, Chicago, IL, Boydton, VA, Des Moines, IA and San Antonio, TX</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indent="0" algn="l" defTabSz="932597" rtl="0" eaLnBrk="1" fontAlgn="auto" latinLnBrk="0" hangingPunct="1">
                        <a:lnSpc>
                          <a:spcPct val="107000"/>
                        </a:lnSpc>
                        <a:spcBef>
                          <a:spcPts val="0"/>
                        </a:spcBef>
                        <a:spcAft>
                          <a:spcPts val="0"/>
                        </a:spcAft>
                        <a:buClrTx/>
                        <a:buSzTx/>
                        <a:buFontTx/>
                        <a:buNone/>
                        <a:tabLst/>
                        <a:defRPr/>
                      </a:pPr>
                      <a:r>
                        <a:rPr lang="en-US" sz="1100" dirty="0" smtClean="0">
                          <a:solidFill>
                            <a:srgbClr val="505050"/>
                          </a:solidFill>
                          <a:effectLst/>
                          <a:latin typeface="Segoe UI" panose="020B0502040204020203" pitchFamily="34" charset="0"/>
                          <a:cs typeface="Segoe UI" panose="020B0502040204020203" pitchFamily="34" charset="0"/>
                        </a:rPr>
                        <a:t>Located in South America countries except Brazil</a:t>
                      </a:r>
                      <a:endPar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609975">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Asia Pacific</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Hong Kong and Singapore</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Located in Asia Pacific countries except China, </a:t>
                      </a:r>
                      <a:r>
                        <a:rPr lang="en-US" sz="1100" dirty="0" smtClean="0">
                          <a:solidFill>
                            <a:srgbClr val="505050"/>
                          </a:solidFill>
                          <a:effectLst/>
                          <a:latin typeface="Segoe UI" panose="020B0502040204020203" pitchFamily="34" charset="0"/>
                          <a:cs typeface="Segoe UI" panose="020B0502040204020203" pitchFamily="34" charset="0"/>
                        </a:rPr>
                        <a:t>Japan, Australia, New Zealand,</a:t>
                      </a:r>
                      <a:r>
                        <a:rPr lang="en-US" sz="1100" baseline="0" dirty="0" smtClean="0">
                          <a:solidFill>
                            <a:srgbClr val="505050"/>
                          </a:solidFill>
                          <a:effectLst/>
                          <a:latin typeface="Segoe UI" panose="020B0502040204020203" pitchFamily="34" charset="0"/>
                          <a:cs typeface="Segoe UI" panose="020B0502040204020203" pitchFamily="34" charset="0"/>
                        </a:rPr>
                        <a:t> Fiji,</a:t>
                      </a:r>
                      <a:r>
                        <a:rPr lang="en-US" sz="1100" dirty="0" smtClean="0">
                          <a:solidFill>
                            <a:srgbClr val="505050"/>
                          </a:solidFill>
                          <a:effectLst/>
                          <a:latin typeface="Segoe UI" panose="020B0502040204020203" pitchFamily="34" charset="0"/>
                          <a:cs typeface="Segoe UI" panose="020B0502040204020203" pitchFamily="34" charset="0"/>
                        </a:rPr>
                        <a:t> </a:t>
                      </a:r>
                      <a:r>
                        <a:rPr lang="en-US" sz="1100" dirty="0">
                          <a:solidFill>
                            <a:srgbClr val="505050"/>
                          </a:solidFill>
                          <a:effectLst/>
                          <a:latin typeface="Segoe UI" panose="020B0502040204020203" pitchFamily="34" charset="0"/>
                          <a:cs typeface="Segoe UI" panose="020B0502040204020203" pitchFamily="34" charset="0"/>
                        </a:rPr>
                        <a:t>and India (future)</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609975">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US Government</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Iowa and Virginia in the </a:t>
                      </a:r>
                      <a:r>
                        <a:rPr lang="en-US" sz="1100" dirty="0" smtClean="0">
                          <a:solidFill>
                            <a:srgbClr val="505050"/>
                          </a:solidFill>
                          <a:effectLst/>
                          <a:latin typeface="Segoe UI" panose="020B0502040204020203" pitchFamily="34" charset="0"/>
                          <a:cs typeface="Segoe UI" panose="020B0502040204020203" pitchFamily="34" charset="0"/>
                        </a:rPr>
                        <a:t>USA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U.S.A. for US </a:t>
                      </a:r>
                      <a:r>
                        <a:rPr lang="en-US" sz="1100" dirty="0">
                          <a:solidFill>
                            <a:srgbClr val="505050"/>
                          </a:solidFill>
                          <a:effectLst/>
                          <a:latin typeface="Segoe UI" panose="020B0502040204020203" pitchFamily="34" charset="0"/>
                          <a:cs typeface="Segoe UI" panose="020B0502040204020203" pitchFamily="34" charset="0"/>
                        </a:rPr>
                        <a:t>Government agencies</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indent="0" algn="l" defTabSz="932597" rtl="0" eaLnBrk="1" fontAlgn="auto" latinLnBrk="0" hangingPunct="1">
                        <a:lnSpc>
                          <a:spcPct val="107000"/>
                        </a:lnSpc>
                        <a:spcBef>
                          <a:spcPts val="0"/>
                        </a:spcBef>
                        <a:spcAft>
                          <a:spcPts val="0"/>
                        </a:spcAft>
                        <a:buClrTx/>
                        <a:buSzTx/>
                        <a:buFontTx/>
                        <a:buNone/>
                        <a:tabLst/>
                        <a:defRPr/>
                      </a:pPr>
                      <a:r>
                        <a:rPr lang="en-US" sz="1100" dirty="0" smtClean="0">
                          <a:solidFill>
                            <a:srgbClr val="505050"/>
                          </a:solidFill>
                          <a:effectLst/>
                          <a:latin typeface="Segoe UI" panose="020B0502040204020203" pitchFamily="34" charset="0"/>
                          <a:cs typeface="Segoe UI" panose="020B0502040204020203" pitchFamily="34" charset="0"/>
                        </a:rPr>
                        <a:t>Operated by US Citizen employees of Microsoft corp.</a:t>
                      </a:r>
                      <a:r>
                        <a:rPr lang="en-US" sz="1100" baseline="0" dirty="0" smtClean="0">
                          <a:solidFill>
                            <a:srgbClr val="505050"/>
                          </a:solidFill>
                          <a:effectLst/>
                          <a:latin typeface="Segoe UI" panose="020B0502040204020203" pitchFamily="34" charset="0"/>
                          <a:cs typeface="Segoe UI" panose="020B0502040204020203" pitchFamily="34" charset="0"/>
                        </a:rPr>
                        <a:t> Separated from Office 365 commercial servers. Only available to US government agencies.</a:t>
                      </a:r>
                      <a:endPar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294260">
                <a:tc>
                  <a:txBody>
                    <a:bodyPr/>
                    <a:lstStyle/>
                    <a:p>
                      <a:pPr marL="0" marR="0">
                        <a:lnSpc>
                          <a:spcPct val="107000"/>
                        </a:lnSpc>
                        <a:spcBef>
                          <a:spcPts val="0"/>
                        </a:spcBef>
                        <a:spcAft>
                          <a:spcPts val="0"/>
                        </a:spcAft>
                      </a:pPr>
                      <a:r>
                        <a:rPr lang="en-US" sz="1100">
                          <a:solidFill>
                            <a:srgbClr val="505050"/>
                          </a:solidFill>
                          <a:effectLst/>
                          <a:latin typeface="Segoe UI" panose="020B0502040204020203" pitchFamily="34" charset="0"/>
                          <a:cs typeface="Segoe UI" panose="020B0502040204020203" pitchFamily="34" charset="0"/>
                        </a:rPr>
                        <a:t>Brazil</a:t>
                      </a:r>
                      <a:r>
                        <a:rPr lang="en-US" sz="1100" baseline="30000">
                          <a:solidFill>
                            <a:srgbClr val="505050"/>
                          </a:solidFill>
                          <a:effectLst/>
                          <a:latin typeface="Segoe UI" panose="020B0502040204020203" pitchFamily="34" charset="0"/>
                          <a:cs typeface="Segoe UI" panose="020B0502040204020203" pitchFamily="34" charset="0"/>
                        </a:rPr>
                        <a:t>2</a:t>
                      </a:r>
                      <a:endParaRPr lang="en-US" sz="110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Sao Paulo State and </a:t>
                      </a:r>
                      <a:r>
                        <a:rPr lang="en-US" sz="1100" dirty="0" smtClean="0">
                          <a:solidFill>
                            <a:srgbClr val="505050"/>
                          </a:solidFill>
                          <a:effectLst/>
                          <a:latin typeface="Segoe UI" panose="020B0502040204020203" pitchFamily="34" charset="0"/>
                          <a:cs typeface="Segoe UI" panose="020B0502040204020203" pitchFamily="34" charset="0"/>
                        </a:rPr>
                        <a:t>San Antonio</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Brazil</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rPr>
                        <a:t>Passive</a:t>
                      </a:r>
                      <a:r>
                        <a:rPr lang="en-US" sz="1100" baseline="0" dirty="0" smtClean="0">
                          <a:solidFill>
                            <a:srgbClr val="505050"/>
                          </a:solidFill>
                          <a:effectLst/>
                          <a:latin typeface="Segoe UI" panose="020B0502040204020203" pitchFamily="34" charset="0"/>
                          <a:ea typeface="Calibri" panose="020F0502020204030204" pitchFamily="34" charset="0"/>
                          <a:cs typeface="Segoe UI" panose="020B0502040204020203" pitchFamily="34" charset="0"/>
                        </a:rPr>
                        <a:t> for data resiliency only in San Antonio</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297303">
                <a:tc>
                  <a:txBody>
                    <a:bodyPr/>
                    <a:lstStyle/>
                    <a:p>
                      <a:pPr marL="0" marR="0">
                        <a:lnSpc>
                          <a:spcPct val="107000"/>
                        </a:lnSpc>
                        <a:spcBef>
                          <a:spcPts val="0"/>
                        </a:spcBef>
                        <a:spcAft>
                          <a:spcPts val="0"/>
                        </a:spcAft>
                      </a:pPr>
                      <a:r>
                        <a:rPr lang="en-US" sz="1100">
                          <a:solidFill>
                            <a:srgbClr val="505050"/>
                          </a:solidFill>
                          <a:effectLst/>
                          <a:latin typeface="Segoe UI" panose="020B0502040204020203" pitchFamily="34" charset="0"/>
                          <a:cs typeface="Segoe UI" panose="020B0502040204020203" pitchFamily="34" charset="0"/>
                        </a:rPr>
                        <a:t>China</a:t>
                      </a:r>
                      <a:endParaRPr lang="en-US" sz="110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Shanghai (operated by 21 </a:t>
                      </a:r>
                      <a:r>
                        <a:rPr lang="en-US" sz="1100" dirty="0" err="1" smtClean="0">
                          <a:solidFill>
                            <a:srgbClr val="505050"/>
                          </a:solidFill>
                          <a:effectLst/>
                          <a:latin typeface="Segoe UI" panose="020B0502040204020203" pitchFamily="34" charset="0"/>
                          <a:cs typeface="Segoe UI" panose="020B0502040204020203" pitchFamily="34" charset="0"/>
                        </a:rPr>
                        <a:t>Vianet</a:t>
                      </a:r>
                      <a:r>
                        <a:rPr lang="en-US" sz="1100" dirty="0">
                          <a:solidFill>
                            <a:srgbClr val="505050"/>
                          </a:solidFill>
                          <a:effectLst/>
                          <a:latin typeface="Segoe UI" panose="020B0502040204020203" pitchFamily="34" charset="0"/>
                          <a:cs typeface="Segoe UI" panose="020B0502040204020203" pitchFamily="34" charset="0"/>
                        </a:rPr>
                        <a:t>)</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China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297303">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Japan</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Saitama Prefecture and Osaka Prefecture</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Japan</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447663">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Australia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New South Wales and </a:t>
                      </a:r>
                      <a:r>
                        <a:rPr lang="en-US" sz="1100" dirty="0" smtClean="0">
                          <a:solidFill>
                            <a:srgbClr val="505050"/>
                          </a:solidFill>
                          <a:effectLst/>
                          <a:latin typeface="Segoe UI" panose="020B0502040204020203" pitchFamily="34" charset="0"/>
                          <a:cs typeface="Segoe UI" panose="020B0502040204020203" pitchFamily="34" charset="0"/>
                        </a:rPr>
                        <a:t>Victoria. </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Australia, New Zealand, and Fiji</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r h="297303">
                <a:tc>
                  <a:txBody>
                    <a:bodyPr/>
                    <a:lstStyle/>
                    <a:p>
                      <a:pPr marL="0" marR="0">
                        <a:lnSpc>
                          <a:spcPct val="107000"/>
                        </a:lnSpc>
                        <a:spcBef>
                          <a:spcPts val="0"/>
                        </a:spcBef>
                        <a:spcAft>
                          <a:spcPts val="0"/>
                        </a:spcAft>
                      </a:pPr>
                      <a:r>
                        <a:rPr lang="en-US" sz="1100" dirty="0">
                          <a:solidFill>
                            <a:srgbClr val="505050"/>
                          </a:solidFill>
                          <a:effectLst/>
                          <a:latin typeface="Segoe UI" panose="020B0502040204020203" pitchFamily="34" charset="0"/>
                          <a:cs typeface="Segoe UI" panose="020B0502040204020203" pitchFamily="34" charset="0"/>
                        </a:rPr>
                        <a:t>India (future)</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India. Planned for 2015</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r>
                        <a:rPr lang="en-US" sz="1100" dirty="0" smtClean="0">
                          <a:solidFill>
                            <a:srgbClr val="505050"/>
                          </a:solidFill>
                          <a:effectLst/>
                          <a:latin typeface="Segoe UI" panose="020B0502040204020203" pitchFamily="34" charset="0"/>
                          <a:cs typeface="Segoe UI" panose="020B0502040204020203" pitchFamily="34" charset="0"/>
                        </a:rPr>
                        <a:t>India</a:t>
                      </a: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c>
                  <a:txBody>
                    <a:bodyPr/>
                    <a:lstStyle/>
                    <a:p>
                      <a:pPr marL="0" marR="0">
                        <a:lnSpc>
                          <a:spcPct val="107000"/>
                        </a:lnSpc>
                        <a:spcBef>
                          <a:spcPts val="0"/>
                        </a:spcBef>
                        <a:spcAft>
                          <a:spcPts val="0"/>
                        </a:spcAft>
                      </a:pPr>
                      <a:endParaRPr lang="en-US" sz="1100" dirty="0">
                        <a:solidFill>
                          <a:srgbClr val="505050"/>
                        </a:solidFill>
                        <a:effectLst/>
                        <a:latin typeface="Segoe UI" panose="020B0502040204020203" pitchFamily="34" charset="0"/>
                        <a:ea typeface="Calibri" panose="020F0502020204030204" pitchFamily="34" charset="0"/>
                        <a:cs typeface="Segoe UI" panose="020B0502040204020203" pitchFamily="34" charset="0"/>
                      </a:endParaRPr>
                    </a:p>
                  </a:txBody>
                  <a:tcPr marL="93247" marR="93247" marT="74597" marB="74597">
                    <a:solidFill>
                      <a:srgbClr val="F5F5F5"/>
                    </a:solidFill>
                  </a:tcPr>
                </a:tc>
              </a:tr>
            </a:tbl>
          </a:graphicData>
        </a:graphic>
      </p:graphicFrame>
      <p:sp>
        <p:nvSpPr>
          <p:cNvPr id="4" name="TextBox 3"/>
          <p:cNvSpPr txBox="1"/>
          <p:nvPr/>
        </p:nvSpPr>
        <p:spPr>
          <a:xfrm>
            <a:off x="427037" y="6421103"/>
            <a:ext cx="10108225" cy="584775"/>
          </a:xfrm>
          <a:prstGeom prst="rect">
            <a:avLst/>
          </a:prstGeom>
          <a:noFill/>
        </p:spPr>
        <p:txBody>
          <a:bodyPr wrap="square" rtlCol="0">
            <a:spAutoFit/>
          </a:bodyPr>
          <a:lstStyle/>
          <a:p>
            <a:pPr defTabSz="932563"/>
            <a:r>
              <a:rPr lang="en-US" sz="800" baseline="30000" dirty="0">
                <a:ln w="3175">
                  <a:noFill/>
                </a:ln>
                <a:latin typeface="Segoe UI" panose="020B0502040204020203" pitchFamily="34" charset="0"/>
                <a:cs typeface="Segoe UI" panose="020B0502040204020203" pitchFamily="34" charset="0"/>
              </a:rPr>
              <a:t>1</a:t>
            </a:r>
            <a:r>
              <a:rPr lang="en-US" sz="800" dirty="0">
                <a:ln w="3175">
                  <a:noFill/>
                </a:ln>
                <a:latin typeface="Segoe UI" panose="020B0502040204020203" pitchFamily="34" charset="0"/>
                <a:cs typeface="Segoe UI" panose="020B0502040204020203" pitchFamily="34" charset="0"/>
              </a:rPr>
              <a:t>Not all datacenter locations are disclosed. Microsoft has 100+ world wide datacenter locations. All regions have multiple datacenter locations.</a:t>
            </a:r>
          </a:p>
          <a:p>
            <a:pPr defTabSz="932563"/>
            <a:r>
              <a:rPr lang="en-US" sz="800" baseline="30000" dirty="0">
                <a:ln w="3175">
                  <a:noFill/>
                </a:ln>
                <a:latin typeface="Segoe UI" panose="020B0502040204020203" pitchFamily="34" charset="0"/>
                <a:cs typeface="Segoe UI" panose="020B0502040204020203" pitchFamily="34" charset="0"/>
              </a:rPr>
              <a:t>2</a:t>
            </a:r>
            <a:r>
              <a:rPr lang="en-US" sz="800" dirty="0">
                <a:ln w="3175">
                  <a:noFill/>
                </a:ln>
                <a:latin typeface="Segoe UI" panose="020B0502040204020203" pitchFamily="34" charset="0"/>
                <a:cs typeface="Segoe UI" panose="020B0502040204020203" pitchFamily="34" charset="0"/>
              </a:rPr>
              <a:t>Dynamics CRM Online services do not use datacenters located in Brazil.</a:t>
            </a:r>
          </a:p>
          <a:p>
            <a:pPr defTabSz="932563"/>
            <a:r>
              <a:rPr lang="en-US" sz="800" baseline="30000" dirty="0">
                <a:ln w="3175">
                  <a:noFill/>
                </a:ln>
                <a:latin typeface="Segoe UI" panose="020B0502040204020203" pitchFamily="34" charset="0"/>
                <a:cs typeface="Segoe UI" panose="020B0502040204020203" pitchFamily="34" charset="0"/>
              </a:rPr>
              <a:t>3</a:t>
            </a:r>
            <a:r>
              <a:rPr lang="en-US" sz="800" dirty="0">
                <a:ln w="3175">
                  <a:noFill/>
                </a:ln>
                <a:latin typeface="Segoe UI" panose="020B0502040204020203" pitchFamily="34" charset="0"/>
                <a:cs typeface="Segoe UI" panose="020B0502040204020203" pitchFamily="34" charset="0"/>
              </a:rPr>
              <a:t>The customers chosen country is set when the customers administrator enters during the initial setup of Office 365 services. This selects the primary storage location for the customers data, the customers sales tax </a:t>
            </a:r>
            <a:r>
              <a:rPr lang="en-US" sz="800" dirty="0" smtClean="0">
                <a:ln w="3175">
                  <a:noFill/>
                </a:ln>
                <a:latin typeface="Segoe UI" panose="020B0502040204020203" pitchFamily="34" charset="0"/>
                <a:cs typeface="Segoe UI" panose="020B0502040204020203" pitchFamily="34" charset="0"/>
              </a:rPr>
              <a:t>  </a:t>
            </a:r>
            <a:br>
              <a:rPr lang="en-US" sz="800" dirty="0" smtClean="0">
                <a:ln w="3175">
                  <a:noFill/>
                </a:ln>
                <a:latin typeface="Segoe UI" panose="020B0502040204020203" pitchFamily="34" charset="0"/>
                <a:cs typeface="Segoe UI" panose="020B0502040204020203" pitchFamily="34" charset="0"/>
              </a:rPr>
            </a:br>
            <a:r>
              <a:rPr lang="en-US" sz="800" dirty="0" smtClean="0">
                <a:ln w="3175">
                  <a:noFill/>
                </a:ln>
                <a:latin typeface="Segoe UI" panose="020B0502040204020203" pitchFamily="34" charset="0"/>
                <a:cs typeface="Segoe UI" panose="020B0502040204020203" pitchFamily="34" charset="0"/>
              </a:rPr>
              <a:t> treatment</a:t>
            </a:r>
            <a:r>
              <a:rPr lang="en-US" sz="800" dirty="0">
                <a:ln w="3175">
                  <a:noFill/>
                </a:ln>
                <a:latin typeface="Segoe UI" panose="020B0502040204020203" pitchFamily="34" charset="0"/>
                <a:cs typeface="Segoe UI" panose="020B0502040204020203" pitchFamily="34" charset="0"/>
              </a:rPr>
              <a:t>, and the specific services that are available.</a:t>
            </a:r>
          </a:p>
        </p:txBody>
      </p:sp>
    </p:spTree>
    <p:extLst>
      <p:ext uri="{BB962C8B-B14F-4D97-AF65-F5344CB8AC3E}">
        <p14:creationId xmlns:p14="http://schemas.microsoft.com/office/powerpoint/2010/main" val="28743572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4896" dirty="0"/>
              <a:t>Office 365 datacenter expansion plans</a:t>
            </a:r>
          </a:p>
        </p:txBody>
      </p:sp>
      <p:sp>
        <p:nvSpPr>
          <p:cNvPr id="5" name="Text Placeholder 11"/>
          <p:cNvSpPr txBox="1">
            <a:spLocks/>
          </p:cNvSpPr>
          <p:nvPr/>
        </p:nvSpPr>
        <p:spPr>
          <a:xfrm>
            <a:off x="6433696" y="1476906"/>
            <a:ext cx="5902421" cy="4775383"/>
          </a:xfrm>
          <a:prstGeom prst="rect">
            <a:avLst/>
          </a:prstGeom>
        </p:spPr>
        <p:txBody>
          <a:bodyPr vert="horz" lIns="0" tIns="0" rIns="0" bIns="0" rtlCol="0">
            <a:normAutofit/>
          </a:bodyPr>
          <a:lstStyle>
            <a:lvl1pPr marL="284163" marR="0" indent="-284163" algn="l" defTabSz="914363" rtl="0" eaLnBrk="1" fontAlgn="auto" latinLnBrk="0" hangingPunct="1">
              <a:lnSpc>
                <a:spcPct val="90000"/>
              </a:lnSpc>
              <a:spcBef>
                <a:spcPct val="20000"/>
              </a:spcBef>
              <a:spcAft>
                <a:spcPts val="0"/>
              </a:spcAft>
              <a:buClrTx/>
              <a:buSzPct val="80000"/>
              <a:buFont typeface="Wingdings" pitchFamily="2" charset="2"/>
              <a:buChar char=""/>
              <a:tabLst/>
              <a:defRPr sz="4000" kern="1200" spc="-70" baseline="0">
                <a:gradFill>
                  <a:gsLst>
                    <a:gs pos="1250">
                      <a:schemeClr val="bg2"/>
                    </a:gs>
                    <a:gs pos="100000">
                      <a:schemeClr val="bg2"/>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64" dirty="0">
              <a:gradFill>
                <a:gsLst>
                  <a:gs pos="1250">
                    <a:srgbClr val="797A7D"/>
                  </a:gs>
                  <a:gs pos="100000">
                    <a:srgbClr val="797A7D"/>
                  </a:gs>
                </a:gsLst>
                <a:lin ang="5400000" scaled="0"/>
              </a:gradFill>
            </a:endParaRPr>
          </a:p>
        </p:txBody>
      </p:sp>
      <p:graphicFrame>
        <p:nvGraphicFramePr>
          <p:cNvPr id="7" name="Table 6"/>
          <p:cNvGraphicFramePr>
            <a:graphicFrameLocks noGrp="1"/>
          </p:cNvGraphicFramePr>
          <p:nvPr>
            <p:extLst>
              <p:ext uri="{D42A27DB-BD31-4B8C-83A1-F6EECF244321}">
                <p14:modId xmlns:p14="http://schemas.microsoft.com/office/powerpoint/2010/main" val="2041230156"/>
              </p:ext>
            </p:extLst>
          </p:nvPr>
        </p:nvGraphicFramePr>
        <p:xfrm>
          <a:off x="427860" y="1445043"/>
          <a:ext cx="9028422" cy="4571352"/>
        </p:xfrm>
        <a:graphic>
          <a:graphicData uri="http://schemas.openxmlformats.org/drawingml/2006/table">
            <a:tbl>
              <a:tblPr firstRow="1" bandRow="1">
                <a:tableStyleId>{5C22544A-7EE6-4342-B048-85BDC9FD1C3A}</a:tableStyleId>
              </a:tblPr>
              <a:tblGrid>
                <a:gridCol w="3188478"/>
                <a:gridCol w="5839944"/>
              </a:tblGrid>
              <a:tr h="2184429">
                <a:tc>
                  <a:txBody>
                    <a:bodyPr/>
                    <a:lstStyle/>
                    <a:p>
                      <a:pPr marL="0" indent="0">
                        <a:buNone/>
                      </a:pPr>
                      <a:r>
                        <a:rPr lang="en-US" sz="2800" b="0" dirty="0" smtClean="0"/>
                        <a:t>New Office 365 datacenter regions</a:t>
                      </a:r>
                      <a:endParaRPr lang="en-US" sz="2800" b="0" dirty="0"/>
                    </a:p>
                  </a:txBody>
                  <a:tcPr marL="182854" marR="93234" marT="365708" marB="182854"/>
                </a:tc>
                <a:tc>
                  <a:txBody>
                    <a:bodyPr/>
                    <a:lstStyle/>
                    <a:p>
                      <a:pPr>
                        <a:spcBef>
                          <a:spcPts val="1000"/>
                        </a:spcBef>
                        <a:spcAft>
                          <a:spcPts val="600"/>
                        </a:spcAft>
                      </a:pPr>
                      <a:r>
                        <a:rPr lang="en-US" sz="2800" b="0" dirty="0" smtClean="0">
                          <a:solidFill>
                            <a:srgbClr val="505050"/>
                          </a:solidFill>
                        </a:rPr>
                        <a:t>Japan</a:t>
                      </a:r>
                      <a:r>
                        <a:rPr lang="en-US" sz="2200" b="0" baseline="0" dirty="0" smtClean="0">
                          <a:solidFill>
                            <a:srgbClr val="505050"/>
                          </a:solidFill>
                        </a:rPr>
                        <a:t> </a:t>
                      </a:r>
                      <a:r>
                        <a:rPr lang="en-US" sz="1600" b="0" dirty="0" smtClean="0">
                          <a:solidFill>
                            <a:srgbClr val="505050"/>
                          </a:solidFill>
                          <a:latin typeface="Segoe UI" panose="020B0502040204020203" pitchFamily="34" charset="0"/>
                          <a:cs typeface="Segoe UI" panose="020B0502040204020203" pitchFamily="34" charset="0"/>
                        </a:rPr>
                        <a:t>launched December 15, 2014</a:t>
                      </a:r>
                    </a:p>
                    <a:p>
                      <a:pPr>
                        <a:spcBef>
                          <a:spcPts val="1000"/>
                        </a:spcBef>
                        <a:spcAft>
                          <a:spcPts val="600"/>
                        </a:spcAft>
                      </a:pPr>
                      <a:r>
                        <a:rPr lang="en-US" sz="2800" b="0" dirty="0" smtClean="0">
                          <a:solidFill>
                            <a:srgbClr val="505050"/>
                          </a:solidFill>
                        </a:rPr>
                        <a:t>Australia</a:t>
                      </a:r>
                      <a:r>
                        <a:rPr lang="en-US" sz="1600" b="0" dirty="0" smtClean="0">
                          <a:solidFill>
                            <a:srgbClr val="505050"/>
                          </a:solidFill>
                          <a:latin typeface="Segoe UI" panose="020B0502040204020203" pitchFamily="34" charset="0"/>
                          <a:cs typeface="Segoe UI" panose="020B0502040204020203" pitchFamily="34" charset="0"/>
                        </a:rPr>
                        <a:t> March 31, 2015</a:t>
                      </a:r>
                    </a:p>
                    <a:p>
                      <a:pPr>
                        <a:spcBef>
                          <a:spcPts val="1000"/>
                        </a:spcBef>
                        <a:spcAft>
                          <a:spcPts val="600"/>
                        </a:spcAft>
                      </a:pPr>
                      <a:r>
                        <a:rPr lang="en-US" sz="2800" b="0" dirty="0" smtClean="0">
                          <a:solidFill>
                            <a:srgbClr val="505050"/>
                          </a:solidFill>
                        </a:rPr>
                        <a:t>India</a:t>
                      </a:r>
                      <a:r>
                        <a:rPr lang="en-US" sz="2200" b="0" baseline="0" dirty="0" smtClean="0">
                          <a:solidFill>
                            <a:srgbClr val="505050"/>
                          </a:solidFill>
                        </a:rPr>
                        <a:t> </a:t>
                      </a:r>
                      <a:r>
                        <a:rPr lang="en-US" sz="1600" b="0" dirty="0" smtClean="0">
                          <a:solidFill>
                            <a:srgbClr val="505050"/>
                          </a:solidFill>
                          <a:latin typeface="Segoe UI" panose="020B0502040204020203" pitchFamily="34" charset="0"/>
                          <a:cs typeface="Segoe UI" panose="020B0502040204020203" pitchFamily="34" charset="0"/>
                        </a:rPr>
                        <a:t>by end of 2015</a:t>
                      </a:r>
                      <a:endParaRPr lang="en-US" sz="1600" b="0" dirty="0">
                        <a:solidFill>
                          <a:srgbClr val="505050"/>
                        </a:solidFill>
                        <a:latin typeface="Segoe UI" panose="020B0502040204020203" pitchFamily="34" charset="0"/>
                        <a:cs typeface="Segoe UI" panose="020B0502040204020203" pitchFamily="34" charset="0"/>
                      </a:endParaRPr>
                    </a:p>
                  </a:txBody>
                  <a:tcPr marL="182854" marR="93234" marT="182854" marB="74587">
                    <a:solidFill>
                      <a:srgbClr val="F5F5F5"/>
                    </a:solidFill>
                  </a:tcPr>
                </a:tc>
              </a:tr>
              <a:tr h="2386923">
                <a:tc>
                  <a:txBody>
                    <a:bodyPr/>
                    <a:lstStyle/>
                    <a:p>
                      <a:pPr marL="0" marR="0" indent="0" algn="l" defTabSz="932597"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New datacenters in existing regions</a:t>
                      </a:r>
                    </a:p>
                  </a:txBody>
                  <a:tcPr marL="182854" marR="93234" marT="365708" marB="182854">
                    <a:solidFill>
                      <a:schemeClr val="accent1"/>
                    </a:solidFill>
                  </a:tcPr>
                </a:tc>
                <a:tc>
                  <a:txBody>
                    <a:bodyPr/>
                    <a:lstStyle/>
                    <a:p>
                      <a:r>
                        <a:rPr lang="en-US" sz="1600" dirty="0" smtClean="0">
                          <a:solidFill>
                            <a:srgbClr val="505050"/>
                          </a:solidFill>
                          <a:latin typeface="Segoe UI" panose="020B0502040204020203" pitchFamily="34" charset="0"/>
                          <a:cs typeface="Segoe UI" panose="020B0502040204020203" pitchFamily="34" charset="0"/>
                        </a:rPr>
                        <a:t>We do also add new datacenters to existing regions for resiliency and capacity planning purposes.</a:t>
                      </a:r>
                    </a:p>
                    <a:p>
                      <a:endParaRPr lang="en-US" sz="1600" dirty="0" smtClean="0">
                        <a:solidFill>
                          <a:srgbClr val="505050"/>
                        </a:solidFill>
                        <a:latin typeface="Segoe UI" panose="020B0502040204020203" pitchFamily="34" charset="0"/>
                        <a:cs typeface="Segoe UI" panose="020B0502040204020203" pitchFamily="34" charset="0"/>
                      </a:endParaRPr>
                    </a:p>
                    <a:p>
                      <a:r>
                        <a:rPr lang="en-US" sz="1600" dirty="0" smtClean="0">
                          <a:solidFill>
                            <a:srgbClr val="505050"/>
                          </a:solidFill>
                          <a:latin typeface="Segoe UI" panose="020B0502040204020203" pitchFamily="34" charset="0"/>
                          <a:cs typeface="Segoe UI" panose="020B0502040204020203" pitchFamily="34" charset="0"/>
                        </a:rPr>
                        <a:t>Recently</a:t>
                      </a:r>
                      <a:r>
                        <a:rPr lang="en-US" sz="1600" baseline="0" dirty="0" smtClean="0">
                          <a:solidFill>
                            <a:srgbClr val="505050"/>
                          </a:solidFill>
                          <a:latin typeface="Segoe UI" panose="020B0502040204020203" pitchFamily="34" charset="0"/>
                          <a:cs typeface="Segoe UI" panose="020B0502040204020203" pitchFamily="34" charset="0"/>
                        </a:rPr>
                        <a:t> Austria and Finland datacenters were added to the Europe region.</a:t>
                      </a:r>
                      <a:endParaRPr lang="en-US" sz="1600" dirty="0">
                        <a:solidFill>
                          <a:srgbClr val="505050"/>
                        </a:solidFill>
                        <a:latin typeface="Segoe UI" panose="020B0502040204020203" pitchFamily="34" charset="0"/>
                        <a:cs typeface="Segoe UI" panose="020B0502040204020203" pitchFamily="34" charset="0"/>
                      </a:endParaRPr>
                    </a:p>
                  </a:txBody>
                  <a:tcPr marL="182854" marR="93234" marT="365708" marB="182854">
                    <a:solidFill>
                      <a:srgbClr val="F5F5F5"/>
                    </a:solidFill>
                  </a:tcPr>
                </a:tc>
              </a:tr>
            </a:tbl>
          </a:graphicData>
        </a:graphic>
      </p:graphicFrame>
    </p:spTree>
    <p:extLst>
      <p:ext uri="{BB962C8B-B14F-4D97-AF65-F5344CB8AC3E}">
        <p14:creationId xmlns:p14="http://schemas.microsoft.com/office/powerpoint/2010/main" val="4736471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259" y="846480"/>
            <a:ext cx="10257182" cy="5968800"/>
          </a:xfrm>
          <a:prstGeom prst="rect">
            <a:avLst/>
          </a:prstGeom>
        </p:spPr>
      </p:pic>
      <p:sp>
        <p:nvSpPr>
          <p:cNvPr id="2" name="Title 1"/>
          <p:cNvSpPr>
            <a:spLocks noGrp="1"/>
          </p:cNvSpPr>
          <p:nvPr>
            <p:ph type="title"/>
          </p:nvPr>
        </p:nvSpPr>
        <p:spPr/>
        <p:txBody>
          <a:bodyPr vert="horz" wrap="square" lIns="0" tIns="0" rIns="0" bIns="0" rtlCol="0" anchor="t" anchorCtr="0">
            <a:noAutofit/>
          </a:bodyPr>
          <a:lstStyle/>
          <a:p>
            <a:r>
              <a:rPr lang="en-US" sz="4488" dirty="0"/>
              <a:t>Office 365 Microsoft Edge is live in 22 locations</a:t>
            </a:r>
          </a:p>
        </p:txBody>
      </p:sp>
      <p:sp>
        <p:nvSpPr>
          <p:cNvPr id="876" name="Rectangle 875"/>
          <p:cNvSpPr/>
          <p:nvPr/>
        </p:nvSpPr>
        <p:spPr>
          <a:xfrm>
            <a:off x="5211050" y="6011507"/>
            <a:ext cx="4816647" cy="670349"/>
          </a:xfrm>
          <a:prstGeom prst="rect">
            <a:avLst/>
          </a:prstGeom>
        </p:spPr>
        <p:txBody>
          <a:bodyPr wrap="square" anchor="b">
            <a:spAutoFit/>
          </a:bodyPr>
          <a:lstStyle/>
          <a:p>
            <a:pPr defTabSz="932418"/>
            <a:r>
              <a:rPr lang="en-US" sz="1836" dirty="0">
                <a:ea typeface="Segoe UI" panose="020B0502040204020203" pitchFamily="34" charset="0"/>
                <a:cs typeface="Segoe UI" panose="020B0502040204020203" pitchFamily="34" charset="0"/>
              </a:rPr>
              <a:t>There are many other Microsoft edge nodes that are not yet compliant with Office 365.</a:t>
            </a:r>
          </a:p>
        </p:txBody>
      </p:sp>
      <p:sp>
        <p:nvSpPr>
          <p:cNvPr id="121" name="Rectangle 120"/>
          <p:cNvSpPr/>
          <p:nvPr/>
        </p:nvSpPr>
        <p:spPr>
          <a:xfrm>
            <a:off x="562069" y="4419427"/>
            <a:ext cx="2658779" cy="1246721"/>
          </a:xfrm>
          <a:prstGeom prst="rect">
            <a:avLst/>
          </a:prstGeom>
        </p:spPr>
        <p:txBody>
          <a:bodyPr wrap="square" anchor="t">
            <a:spAutoFit/>
          </a:bodyPr>
          <a:lstStyle/>
          <a:p>
            <a:pPr defTabSz="932418"/>
            <a:r>
              <a:rPr lang="en-US" sz="1836" dirty="0">
                <a:ea typeface="Segoe UI" panose="020B0502040204020203" pitchFamily="34" charset="0"/>
                <a:cs typeface="Segoe UI" panose="020B0502040204020203" pitchFamily="34" charset="0"/>
              </a:rPr>
              <a:t>The green circles represent Microsoft Edge nodes live for the Office 365 Portal.</a:t>
            </a:r>
          </a:p>
        </p:txBody>
      </p:sp>
      <p:sp>
        <p:nvSpPr>
          <p:cNvPr id="122" name="Oval 121"/>
          <p:cNvSpPr/>
          <p:nvPr/>
        </p:nvSpPr>
        <p:spPr bwMode="auto">
          <a:xfrm>
            <a:off x="312344" y="4511018"/>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73" name="Oval 72"/>
          <p:cNvSpPr/>
          <p:nvPr/>
        </p:nvSpPr>
        <p:spPr bwMode="auto">
          <a:xfrm>
            <a:off x="2872698" y="3276189"/>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3901924" y="3659809"/>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3959148" y="3166724"/>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76" name="Oval 75"/>
          <p:cNvSpPr/>
          <p:nvPr/>
        </p:nvSpPr>
        <p:spPr bwMode="auto">
          <a:xfrm>
            <a:off x="4191202" y="3215078"/>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77" name="Oval 76"/>
          <p:cNvSpPr/>
          <p:nvPr/>
        </p:nvSpPr>
        <p:spPr bwMode="auto">
          <a:xfrm>
            <a:off x="4973804" y="5226204"/>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1" name="Oval 90"/>
          <p:cNvSpPr/>
          <p:nvPr/>
        </p:nvSpPr>
        <p:spPr bwMode="auto">
          <a:xfrm>
            <a:off x="3521004" y="3622536"/>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2" name="Oval 91"/>
          <p:cNvSpPr/>
          <p:nvPr/>
        </p:nvSpPr>
        <p:spPr bwMode="auto">
          <a:xfrm>
            <a:off x="6143621" y="2788525"/>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4" name="Oval 93"/>
          <p:cNvSpPr/>
          <p:nvPr/>
        </p:nvSpPr>
        <p:spPr bwMode="auto">
          <a:xfrm>
            <a:off x="6269604" y="2876915"/>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5" name="Oval 94"/>
          <p:cNvSpPr/>
          <p:nvPr/>
        </p:nvSpPr>
        <p:spPr bwMode="auto">
          <a:xfrm>
            <a:off x="6265078" y="3052960"/>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6374296" y="2943950"/>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6436715" y="3081704"/>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6571945" y="3033941"/>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6841069" y="2461717"/>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0" name="Oval 99"/>
          <p:cNvSpPr/>
          <p:nvPr/>
        </p:nvSpPr>
        <p:spPr bwMode="auto">
          <a:xfrm>
            <a:off x="10694843" y="5665344"/>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1" name="Oval 100"/>
          <p:cNvSpPr/>
          <p:nvPr/>
        </p:nvSpPr>
        <p:spPr bwMode="auto">
          <a:xfrm>
            <a:off x="9437588" y="4514003"/>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2" name="Oval 101"/>
          <p:cNvSpPr/>
          <p:nvPr/>
        </p:nvSpPr>
        <p:spPr bwMode="auto">
          <a:xfrm>
            <a:off x="10611764" y="5800262"/>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3" name="Oval 102"/>
          <p:cNvSpPr/>
          <p:nvPr/>
        </p:nvSpPr>
        <p:spPr bwMode="auto">
          <a:xfrm>
            <a:off x="9477231" y="4499927"/>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4" name="Oval 103"/>
          <p:cNvSpPr/>
          <p:nvPr/>
        </p:nvSpPr>
        <p:spPr bwMode="auto">
          <a:xfrm>
            <a:off x="9808768" y="3751175"/>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5" name="Oval 104"/>
          <p:cNvSpPr/>
          <p:nvPr/>
        </p:nvSpPr>
        <p:spPr bwMode="auto">
          <a:xfrm>
            <a:off x="6769088" y="2853822"/>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6" name="Oval 105"/>
          <p:cNvSpPr/>
          <p:nvPr/>
        </p:nvSpPr>
        <p:spPr bwMode="auto">
          <a:xfrm>
            <a:off x="2926165" y="2764128"/>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defRPr/>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
        <p:nvSpPr>
          <p:cNvPr id="107" name="Oval 106"/>
          <p:cNvSpPr/>
          <p:nvPr/>
        </p:nvSpPr>
        <p:spPr bwMode="auto">
          <a:xfrm>
            <a:off x="3028524" y="3378037"/>
            <a:ext cx="218929" cy="218929"/>
          </a:xfrm>
          <a:prstGeom prst="ellipse">
            <a:avLst/>
          </a:prstGeom>
          <a:solidFill>
            <a:srgbClr val="7FBA00"/>
          </a:solidFill>
          <a:ln w="9525" cap="flat" cmpd="sng" algn="ctr">
            <a:solidFill>
              <a:srgbClr val="505050"/>
            </a:solidFill>
            <a:prstDash val="solid"/>
            <a:headEnd type="none" w="med" len="med"/>
            <a:tailEnd type="none" w="med" len="med"/>
          </a:ln>
          <a:effectLst/>
        </p:spPr>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kern="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3091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Paul Andrew</External_x0020_Speaker>
    <Session_x0020_Code xmlns="12a172fe-0250-434a-85cf-03b10810c5e5"> BRK2161</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purl.org/dc/elements/1.1/"/>
    <ds:schemaRef ds:uri="http://schemas.microsoft.com/sharepoint/v3"/>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230e9df3-be65-4c73-a93b-d1236ebd677e"/>
    <ds:schemaRef ds:uri="12a172fe-0250-434a-85cf-03b10810c5e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10957</TotalTime>
  <Words>4836</Words>
  <Application>Microsoft Office PowerPoint</Application>
  <PresentationFormat>Custom</PresentationFormat>
  <Paragraphs>677</Paragraphs>
  <Slides>39</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Consolas</vt:lpstr>
      <vt:lpstr>Segoe UI</vt:lpstr>
      <vt:lpstr>Segoe UI Light</vt:lpstr>
      <vt:lpstr>Segoe UI Semibold</vt:lpstr>
      <vt:lpstr>Segoe UI Symbol</vt:lpstr>
      <vt:lpstr>Times New Roman</vt:lpstr>
      <vt:lpstr>Wingdings</vt:lpstr>
      <vt:lpstr>5-30610_Microsoft_Ignite_Keynote_Template</vt:lpstr>
      <vt:lpstr>PowerPoint Presentation</vt:lpstr>
      <vt:lpstr>ExpressRoute for Office 365 and other Network Connection Options </vt:lpstr>
      <vt:lpstr>Agenda</vt:lpstr>
      <vt:lpstr>Microsoft datacenters and network</vt:lpstr>
      <vt:lpstr>Huge Microsoft investments in infrastructure </vt:lpstr>
      <vt:lpstr>Microsoft’s global datacenter footprint </vt:lpstr>
      <vt:lpstr>Office 365 datacenter regions</vt:lpstr>
      <vt:lpstr>Office 365 datacenter expansion plans</vt:lpstr>
      <vt:lpstr>Office 365 Microsoft Edge is live in 22 locations</vt:lpstr>
      <vt:lpstr>Internet Network Peering</vt:lpstr>
      <vt:lpstr>Internet Network peering locations</vt:lpstr>
      <vt:lpstr>Connecting your network to Office 365</vt:lpstr>
      <vt:lpstr>Network capacity planning for Office 365</vt:lpstr>
      <vt:lpstr>ExpressRoute for Office 365</vt:lpstr>
      <vt:lpstr>ExpressRoute for Office 365 announcement timeline</vt:lpstr>
      <vt:lpstr>Carrier Neutral Facility Locations</vt:lpstr>
      <vt:lpstr>What is ExpressRoute for Office 365?</vt:lpstr>
      <vt:lpstr>How do networks connect?</vt:lpstr>
      <vt:lpstr>Premium network connection</vt:lpstr>
      <vt:lpstr>Private networking for primary workloads</vt:lpstr>
      <vt:lpstr>Predictable performance profile</vt:lpstr>
      <vt:lpstr>SLA for premium availability</vt:lpstr>
      <vt:lpstr>High-Availability options with ExpressRoute</vt:lpstr>
      <vt:lpstr>Two connection models</vt:lpstr>
      <vt:lpstr>General Availability details</vt:lpstr>
      <vt:lpstr>Implementing ExpressRoute</vt:lpstr>
      <vt:lpstr>Existing Azure ExpressRoute scenario</vt:lpstr>
      <vt:lpstr>WAN with multiple sites scenario</vt:lpstr>
      <vt:lpstr>Direct high bandwidth connection private connection scenario</vt:lpstr>
      <vt:lpstr>Offices in Multiple regions advanced scenario</vt:lpstr>
      <vt:lpstr>ExpressRoute geopolitical regions</vt:lpstr>
      <vt:lpstr>ExpressRoute for Office 365 prerequisites</vt:lpstr>
      <vt:lpstr>Create a new circuit in PowerShell for NSP</vt:lpstr>
      <vt:lpstr>Create a new circuit in PowerShell for EXP</vt:lpstr>
      <vt:lpstr>LAN routing implementation</vt:lpstr>
      <vt:lpstr>Using a PAC file to route Office 365 requests</vt:lpstr>
      <vt:lpstr>Next Steps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ExpressRoute for Office 365 and other Network Connection Options</dc:title>
  <dc:subject>Microsoft Ignite 2015</dc:subject>
  <dc:creator>Paul Andrew</dc:creator>
  <cp:keywords>Microsoft Ignite 2015</cp:keywords>
  <dc:description>Template: Mitchell Derrey, Silver Fox Productions
Formatting: 
Audience Type: Internal/External</dc:description>
  <cp:lastModifiedBy>Brittany Hart</cp:lastModifiedBy>
  <cp:revision>74</cp:revision>
  <dcterms:created xsi:type="dcterms:W3CDTF">2015-03-06T23:37:46Z</dcterms:created>
  <dcterms:modified xsi:type="dcterms:W3CDTF">2015-05-05T22:27:21Z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