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2" r:id="rId6"/>
    <p:sldMasterId id="2147483692" r:id="rId7"/>
    <p:sldMasterId id="2147483697" r:id="rId8"/>
    <p:sldMasterId id="2147483726" r:id="rId9"/>
  </p:sldMasterIdLst>
  <p:notesMasterIdLst>
    <p:notesMasterId r:id="rId46"/>
  </p:notesMasterIdLst>
  <p:sldIdLst>
    <p:sldId id="257" r:id="rId10"/>
    <p:sldId id="259" r:id="rId11"/>
    <p:sldId id="282" r:id="rId12"/>
    <p:sldId id="280" r:id="rId13"/>
    <p:sldId id="284" r:id="rId14"/>
    <p:sldId id="277" r:id="rId15"/>
    <p:sldId id="320" r:id="rId16"/>
    <p:sldId id="323" r:id="rId17"/>
    <p:sldId id="261" r:id="rId18"/>
    <p:sldId id="297" r:id="rId19"/>
    <p:sldId id="268" r:id="rId20"/>
    <p:sldId id="325" r:id="rId21"/>
    <p:sldId id="262" r:id="rId22"/>
    <p:sldId id="301" r:id="rId23"/>
    <p:sldId id="303" r:id="rId24"/>
    <p:sldId id="326" r:id="rId25"/>
    <p:sldId id="263" r:id="rId26"/>
    <p:sldId id="304" r:id="rId27"/>
    <p:sldId id="306" r:id="rId28"/>
    <p:sldId id="329" r:id="rId29"/>
    <p:sldId id="264" r:id="rId30"/>
    <p:sldId id="307" r:id="rId31"/>
    <p:sldId id="335" r:id="rId32"/>
    <p:sldId id="265" r:id="rId33"/>
    <p:sldId id="309" r:id="rId34"/>
    <p:sldId id="311" r:id="rId35"/>
    <p:sldId id="336" r:id="rId36"/>
    <p:sldId id="322" r:id="rId37"/>
    <p:sldId id="337" r:id="rId38"/>
    <p:sldId id="327" r:id="rId39"/>
    <p:sldId id="331" r:id="rId40"/>
    <p:sldId id="332" r:id="rId41"/>
    <p:sldId id="328" r:id="rId42"/>
    <p:sldId id="333" r:id="rId43"/>
    <p:sldId id="339" r:id="rId44"/>
    <p:sldId id="33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0BF8F693-2A57-4D7C-B1DC-E1E592C2F0B4}">
          <p14:sldIdLst>
            <p14:sldId id="257"/>
            <p14:sldId id="259"/>
            <p14:sldId id="282"/>
            <p14:sldId id="280"/>
            <p14:sldId id="284"/>
            <p14:sldId id="277"/>
            <p14:sldId id="320"/>
            <p14:sldId id="323"/>
          </p14:sldIdLst>
        </p14:section>
        <p14:section name="Archiving" id="{1570478F-21FA-4719-876E-78B8ECB12763}">
          <p14:sldIdLst>
            <p14:sldId id="261"/>
            <p14:sldId id="297"/>
            <p14:sldId id="268"/>
            <p14:sldId id="325"/>
          </p14:sldIdLst>
        </p14:section>
        <p14:section name="eDiscovery" id="{6BE4040B-7CB5-45D1-B4E2-6D844EDC0278}">
          <p14:sldIdLst>
            <p14:sldId id="262"/>
            <p14:sldId id="301"/>
            <p14:sldId id="303"/>
            <p14:sldId id="326"/>
          </p14:sldIdLst>
        </p14:section>
        <p14:section name="DLP and Device Protection" id="{CA0F3172-72A3-47DC-AE1B-9A090BB87203}">
          <p14:sldIdLst>
            <p14:sldId id="263"/>
            <p14:sldId id="304"/>
            <p14:sldId id="306"/>
            <p14:sldId id="329"/>
            <p14:sldId id="264"/>
            <p14:sldId id="307"/>
            <p14:sldId id="335"/>
          </p14:sldIdLst>
        </p14:section>
        <p14:section name="Auditing" id="{46CC8417-F109-4D22-8B76-63D5E640CB01}">
          <p14:sldIdLst>
            <p14:sldId id="265"/>
            <p14:sldId id="309"/>
            <p14:sldId id="311"/>
            <p14:sldId id="336"/>
          </p14:sldIdLst>
        </p14:section>
        <p14:section name="Futures" id="{9ADB7F3C-572D-4344-B84F-8C30ADEE4603}">
          <p14:sldIdLst>
            <p14:sldId id="322"/>
            <p14:sldId id="337"/>
            <p14:sldId id="327"/>
            <p14:sldId id="331"/>
            <p14:sldId id="332"/>
            <p14:sldId id="328"/>
            <p14:sldId id="333"/>
            <p14:sldId id="339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5CDC-D2A3-4417-B100-313F24B82C17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479E8-3790-4AB4-BEC0-EA8A0DE45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5/13/2015 1:26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2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5/13/2015 1:26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4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55650"/>
            <a:ext cx="5259387" cy="2959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F3E1-9A54-4BF8-89C0-CE2F21C4F21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5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55650"/>
            <a:ext cx="5259387" cy="2959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F3E1-9A54-4BF8-89C0-CE2F21C4F21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05937" y="4497218"/>
            <a:ext cx="6118766" cy="44920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10" indent="-17141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D59B2-0670-964E-B82C-E84CBE5FB555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6613" y="755650"/>
            <a:ext cx="5259387" cy="2959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F3E1-9A54-4BF8-89C0-CE2F21C4F21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72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5135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7"/>
            <a:fld id="{9CD2BFB0-4190-4412-A05F-EDD3895BF748}" type="datetimeFigureOut">
              <a:rPr lang="en-US" smtClean="0">
                <a:solidFill>
                  <a:srgbClr val="FFFFFF"/>
                </a:solidFill>
              </a:rPr>
              <a:pPr defTabSz="914367"/>
              <a:t>5/13/2015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7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7"/>
            <a:fld id="{E2844895-7875-41E3-A2DA-28F0C11D226D}" type="slidenum">
              <a:rPr lang="en-US" smtClean="0">
                <a:solidFill>
                  <a:srgbClr val="FFFFFF"/>
                </a:solidFill>
              </a:rPr>
              <a:pPr defTabSz="914367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79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1" y="914400"/>
            <a:ext cx="6400800" cy="685800"/>
          </a:xfrm>
          <a:prstGeom prst="rect">
            <a:avLst/>
          </a:prstGeom>
        </p:spPr>
        <p:txBody>
          <a:bodyPr lIns="93013" tIns="46507" rIns="93013" bIns="46507" anchor="ctr" anchorCtr="0"/>
          <a:lstStyle>
            <a:lvl1pPr algn="l">
              <a:defRPr sz="3200" b="0" cap="none" baseline="0">
                <a:solidFill>
                  <a:srgbClr val="52A6D8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1" y="1641599"/>
            <a:ext cx="6400800" cy="5873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265176" y="941687"/>
            <a:ext cx="1152880" cy="5946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367"/>
            <a:r>
              <a:rPr lang="en-US" sz="32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O365</a:t>
            </a:r>
            <a:endParaRPr lang="en-US" sz="5399" dirty="0">
              <a:solidFill>
                <a:srgbClr val="3333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04901" y="469142"/>
            <a:ext cx="2021617" cy="365760"/>
            <a:chOff x="1143857" y="447463"/>
            <a:chExt cx="2021617" cy="365760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752" y="545926"/>
              <a:ext cx="2095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433110" y="472159"/>
              <a:ext cx="1732364" cy="31207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225">
                <a:defRPr/>
              </a:pPr>
              <a:r>
                <a:rPr lang="en-US" sz="1400" dirty="0">
                  <a:solidFill>
                    <a:srgbClr val="3086B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back to outline</a:t>
              </a:r>
            </a:p>
          </p:txBody>
        </p:sp>
        <p:sp>
          <p:nvSpPr>
            <p:cNvPr id="8" name="Rectangle 7">
              <a:hlinkClick r:id="" action="ppaction://noaction"/>
            </p:cNvPr>
            <p:cNvSpPr/>
            <p:nvPr userDrawn="1"/>
          </p:nvSpPr>
          <p:spPr>
            <a:xfrm>
              <a:off x="1143857" y="447463"/>
              <a:ext cx="2021617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76160" tIns="38079" rIns="76160" bIns="38079" numCol="1" rtlCol="0" anchor="ctr" anchorCtr="0" compatLnSpc="1">
            <a:prstTxWarp prst="textNoShape">
              <a:avLst/>
            </a:prstTxWarp>
          </a:bodyPr>
          <a:lstStyle/>
          <a:p>
            <a:pPr algn="ctr" defTabSz="761292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315687"/>
            <a:ext cx="11151917" cy="7478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7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03F9-44D9-47D5-AE98-66E79F6967E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D993-1B99-4E62-862D-E6E7D47C0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556"/>
            <a:ext cx="12185847" cy="6855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69239" y="2077801"/>
            <a:ext cx="6274974" cy="269602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7977" y="2980725"/>
            <a:ext cx="4248056" cy="76951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902" b="0" kern="1200" cap="none" spc="-123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4902" b="0" kern="1200" cap="none" spc="-123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25997" y="4526819"/>
            <a:ext cx="2010037" cy="703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06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06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06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06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5" y="4008247"/>
            <a:ext cx="2445282" cy="3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12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6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3" spc="-98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3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556"/>
            <a:ext cx="12185847" cy="6855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69239" y="2077801"/>
            <a:ext cx="6274974" cy="269602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7977" y="2980725"/>
            <a:ext cx="4248056" cy="76951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>
              <a:lnSpc>
                <a:spcPct val="90000"/>
              </a:lnSpc>
              <a:spcBef>
                <a:spcPct val="0"/>
              </a:spcBef>
            </a:pPr>
            <a:r>
              <a:rPr lang="en-US" sz="4902" spc="-123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93776" y="4527712"/>
            <a:ext cx="2142257" cy="70161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>
              <a:lnSpc>
                <a:spcPct val="90000"/>
              </a:lnSpc>
              <a:spcBef>
                <a:spcPct val="0"/>
              </a:spcBef>
            </a:pPr>
            <a: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5" y="4008247"/>
            <a:ext cx="2445282" cy="3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6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3" spc="-98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3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55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79" indent="0">
              <a:buNone/>
              <a:defRPr/>
            </a:lvl3pPr>
            <a:lvl4pPr marL="448157" indent="0">
              <a:buNone/>
              <a:defRPr/>
            </a:lvl4pPr>
            <a:lvl5pPr marL="67223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5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79" indent="0">
              <a:buNone/>
              <a:defRPr/>
            </a:lvl3pPr>
            <a:lvl4pPr marL="448157" indent="0">
              <a:buNone/>
              <a:defRPr/>
            </a:lvl4pPr>
            <a:lvl5pPr marL="67223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0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2052030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3921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0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8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22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37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37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87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37"/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37"/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40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34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95069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4785989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7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0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9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13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20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89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7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217195"/>
            <a:ext cx="5378548" cy="1973570"/>
          </a:xfrm>
        </p:spPr>
        <p:txBody>
          <a:bodyPr>
            <a:spAutoFit/>
          </a:bodyPr>
          <a:lstStyle>
            <a:lvl1pPr>
              <a:defRPr sz="646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1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3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75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118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835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8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endParaRPr lang="en-US" sz="220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1197323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69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4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45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1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40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" y="0"/>
            <a:ext cx="12191377" cy="685862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773828"/>
            <a:ext cx="12192000" cy="208417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440623" y="6171616"/>
            <a:ext cx="4482123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13850" eaLnBrk="0" hangingPunct="0"/>
            <a:r>
              <a:rPr lang="en-US" sz="686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3" y="5471928"/>
            <a:ext cx="3227129" cy="6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41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67" indent="-284767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196" indent="-275431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4964" indent="-284767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043" indent="-22407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121" indent="-224079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7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0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5135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7"/>
            <a:fld id="{9CD2BFB0-4190-4412-A05F-EDD3895BF748}" type="datetimeFigureOut">
              <a:rPr lang="en-US" smtClean="0">
                <a:solidFill>
                  <a:srgbClr val="FFFFFF"/>
                </a:solidFill>
              </a:rPr>
              <a:pPr defTabSz="914367"/>
              <a:t>5/13/2015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7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7"/>
            <a:fld id="{E2844895-7875-41E3-A2DA-28F0C11D226D}" type="slidenum">
              <a:rPr lang="en-US" smtClean="0">
                <a:solidFill>
                  <a:srgbClr val="FFFFFF"/>
                </a:solidFill>
              </a:rPr>
              <a:pPr defTabSz="914367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0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1" y="914400"/>
            <a:ext cx="6400800" cy="685800"/>
          </a:xfrm>
          <a:prstGeom prst="rect">
            <a:avLst/>
          </a:prstGeom>
        </p:spPr>
        <p:txBody>
          <a:bodyPr lIns="93013" tIns="46507" rIns="93013" bIns="46507" anchor="ctr" anchorCtr="0"/>
          <a:lstStyle>
            <a:lvl1pPr algn="l">
              <a:defRPr sz="3200" b="0" cap="none" baseline="0">
                <a:solidFill>
                  <a:srgbClr val="52A6D8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1" y="1641599"/>
            <a:ext cx="6400800" cy="5873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265176" y="941687"/>
            <a:ext cx="1152880" cy="5946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367"/>
            <a:r>
              <a:rPr lang="en-US" sz="32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O365</a:t>
            </a:r>
            <a:endParaRPr lang="en-US" sz="5399" dirty="0">
              <a:solidFill>
                <a:srgbClr val="3333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04901" y="469142"/>
            <a:ext cx="2021617" cy="365760"/>
            <a:chOff x="1143857" y="447463"/>
            <a:chExt cx="2021617" cy="365760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752" y="545926"/>
              <a:ext cx="2095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433110" y="472159"/>
              <a:ext cx="1732364" cy="31207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914225">
                <a:defRPr/>
              </a:pPr>
              <a:r>
                <a:rPr lang="en-US" sz="1400" dirty="0">
                  <a:solidFill>
                    <a:srgbClr val="3086B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back to outline</a:t>
              </a:r>
            </a:p>
          </p:txBody>
        </p:sp>
        <p:sp>
          <p:nvSpPr>
            <p:cNvPr id="8" name="Rectangle 7">
              <a:hlinkClick r:id="rId3" action="ppaction://hlinksldjump"/>
            </p:cNvPr>
            <p:cNvSpPr/>
            <p:nvPr userDrawn="1"/>
          </p:nvSpPr>
          <p:spPr>
            <a:xfrm>
              <a:off x="1143857" y="447463"/>
              <a:ext cx="2021617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2"/>
            <a:ext cx="985880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1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7201" y="470410"/>
            <a:ext cx="1522404" cy="32616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9239" y="470412"/>
            <a:ext cx="3047874" cy="452654"/>
          </a:xfrm>
        </p:spPr>
        <p:txBody>
          <a:bodyPr/>
          <a:lstStyle>
            <a:lvl1pPr marL="0" indent="0">
              <a:buNone/>
              <a:defRPr sz="1961"/>
            </a:lvl1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91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54" indent="0">
              <a:buNone/>
              <a:defRPr/>
            </a:lvl3pPr>
            <a:lvl4pPr marL="448107" indent="0">
              <a:buNone/>
              <a:defRPr/>
            </a:lvl4pPr>
            <a:lvl5pPr marL="67216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33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556"/>
            <a:ext cx="12185847" cy="6855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69239" y="2077801"/>
            <a:ext cx="6274974" cy="269602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7977" y="2980725"/>
            <a:ext cx="4248056" cy="76951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>
              <a:lnSpc>
                <a:spcPct val="90000"/>
              </a:lnSpc>
              <a:spcBef>
                <a:spcPct val="0"/>
              </a:spcBef>
            </a:pPr>
            <a:r>
              <a:rPr lang="en-US" sz="4902" spc="-123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93776" y="4527712"/>
            <a:ext cx="2142257" cy="70161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>
              <a:lnSpc>
                <a:spcPct val="90000"/>
              </a:lnSpc>
              <a:spcBef>
                <a:spcPct val="0"/>
              </a:spcBef>
            </a:pPr>
            <a: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5" y="4008247"/>
            <a:ext cx="2445282" cy="3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6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3" spc="-98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3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5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79" indent="0">
              <a:buNone/>
              <a:defRPr/>
            </a:lvl3pPr>
            <a:lvl4pPr marL="448157" indent="0">
              <a:buNone/>
              <a:defRPr/>
            </a:lvl4pPr>
            <a:lvl5pPr marL="672236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5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79" indent="0">
              <a:buNone/>
              <a:defRPr/>
            </a:lvl3pPr>
            <a:lvl4pPr marL="448157" indent="0">
              <a:buNone/>
              <a:defRPr/>
            </a:lvl4pPr>
            <a:lvl5pPr marL="672236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7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8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2052030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3921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6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5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33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37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37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26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37"/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37"/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02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19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95069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4785989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6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7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6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6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7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62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23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94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93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217195"/>
            <a:ext cx="5378548" cy="1973570"/>
          </a:xfrm>
        </p:spPr>
        <p:txBody>
          <a:bodyPr>
            <a:spAutoFit/>
          </a:bodyPr>
          <a:lstStyle>
            <a:lvl1pPr>
              <a:defRPr sz="646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1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6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72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007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148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5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endParaRPr lang="en-US" sz="220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1197323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69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4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45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1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30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7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" y="0"/>
            <a:ext cx="12191377" cy="685862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773828"/>
            <a:ext cx="12192000" cy="208417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440623" y="6171616"/>
            <a:ext cx="4482123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13850" eaLnBrk="0" hangingPunct="0"/>
            <a:r>
              <a:rPr lang="en-US" sz="686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3" y="5471928"/>
            <a:ext cx="3227129" cy="6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4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67" indent="-284767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196" indent="-275431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4964" indent="-284767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043" indent="-22407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121" indent="-224079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556"/>
            <a:ext cx="12185847" cy="6855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69239" y="2077801"/>
            <a:ext cx="6274974" cy="269602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7977" y="2980725"/>
            <a:ext cx="4248056" cy="76951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>
              <a:lnSpc>
                <a:spcPct val="90000"/>
              </a:lnSpc>
              <a:spcBef>
                <a:spcPct val="0"/>
              </a:spcBef>
            </a:pPr>
            <a:r>
              <a:rPr lang="en-US" sz="4902" spc="-123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93776" y="4527712"/>
            <a:ext cx="2142257" cy="70161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42867">
              <a:lnSpc>
                <a:spcPct val="90000"/>
              </a:lnSpc>
              <a:spcBef>
                <a:spcPct val="0"/>
              </a:spcBef>
            </a:pPr>
            <a: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06" dirty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5" y="4008247"/>
            <a:ext cx="2445282" cy="3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6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3" spc="-98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3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53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79" indent="0">
              <a:buNone/>
              <a:defRPr/>
            </a:lvl3pPr>
            <a:lvl4pPr marL="448157" indent="0">
              <a:buNone/>
              <a:defRPr/>
            </a:lvl4pPr>
            <a:lvl5pPr marL="67223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3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79" indent="0">
              <a:buNone/>
              <a:defRPr/>
            </a:lvl3pPr>
            <a:lvl4pPr marL="448157" indent="0">
              <a:buNone/>
              <a:defRPr/>
            </a:lvl4pPr>
            <a:lvl5pPr marL="67223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6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2052030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3921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7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5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6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4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191" indent="0">
              <a:buNone/>
              <a:tabLst/>
              <a:defRPr sz="1961"/>
            </a:lvl3pPr>
            <a:lvl4pPr marL="451269" indent="0">
              <a:buNone/>
              <a:defRPr/>
            </a:lvl4pPr>
            <a:lvl5pPr marL="672236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9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37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37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2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37"/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2377940"/>
          </a:xfrm>
        </p:spPr>
        <p:txBody>
          <a:bodyPr wrap="square">
            <a:spAutoFit/>
          </a:bodyPr>
          <a:lstStyle>
            <a:lvl1pPr marL="281655" indent="-281655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37"/>
            </a:lvl1pPr>
            <a:lvl2pPr marL="520660" indent="-228582">
              <a:buFont typeface="Wingdings" panose="05000000000000000000" pitchFamily="2" charset="2"/>
              <a:buChar char="§"/>
              <a:defRPr sz="2353"/>
            </a:lvl2pPr>
            <a:lvl3pPr marL="685748" indent="-165088">
              <a:buFont typeface="Wingdings" panose="05000000000000000000" pitchFamily="2" charset="2"/>
              <a:buChar char="§"/>
              <a:tabLst/>
              <a:defRPr sz="1961"/>
            </a:lvl3pPr>
            <a:lvl4pPr marL="863534" indent="-177786">
              <a:buFont typeface="Wingdings" panose="05000000000000000000" pitchFamily="2" charset="2"/>
              <a:buChar char="§"/>
              <a:defRPr/>
            </a:lvl4pPr>
            <a:lvl5pPr marL="1028622" indent="-165088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2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95069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4785989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7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7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409724"/>
            <a:ext cx="12191377" cy="44827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" y="6547867"/>
            <a:ext cx="806774" cy="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" y="1069"/>
            <a:ext cx="12185847" cy="685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83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74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3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217195"/>
            <a:ext cx="5378548" cy="1973570"/>
          </a:xfrm>
        </p:spPr>
        <p:txBody>
          <a:bodyPr>
            <a:spAutoFit/>
          </a:bodyPr>
          <a:lstStyle>
            <a:lvl1pPr>
              <a:defRPr sz="646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1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86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02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074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41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020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endParaRPr lang="en-US" sz="220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1197323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69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4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45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1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59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" y="0"/>
            <a:ext cx="12191377" cy="685862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773828"/>
            <a:ext cx="12192000" cy="208417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440623" y="6171616"/>
            <a:ext cx="4482123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13850" eaLnBrk="0" hangingPunct="0"/>
            <a:r>
              <a:rPr lang="en-US" sz="686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3" y="5471928"/>
            <a:ext cx="3227129" cy="6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91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67" indent="-284767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196" indent="-275431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4964" indent="-284767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043" indent="-22407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121" indent="-224079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90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FE0C-CE48-4FA4-BF0C-FEE11D3F991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3852D-5534-4B0A-A858-D93DEF86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9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0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293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18" marR="0" indent="-336118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46" marR="0" indent="-236528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75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54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432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307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6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2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0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1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7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6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1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9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6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68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192" rtl="0" eaLnBrk="1" latinLnBrk="0" hangingPunct="1">
        <a:lnSpc>
          <a:spcPct val="90000"/>
        </a:lnSpc>
        <a:spcBef>
          <a:spcPct val="0"/>
        </a:spcBef>
        <a:buNone/>
        <a:defRPr lang="en-US" sz="5293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080" marR="0" indent="-336080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581" marR="0" indent="-236500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187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241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294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02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3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219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5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7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3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9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5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0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7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9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293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18" marR="0" indent="-336118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46" marR="0" indent="-236528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75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54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432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307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6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2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0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1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7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6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1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9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6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9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47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293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18" marR="0" indent="-336118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46" marR="0" indent="-236528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75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54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432" marR="0" indent="-224079" algn="l" defTabSz="9142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307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6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2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0" indent="-228574" algn="l" defTabSz="914293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1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7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6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1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9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6" algn="l" defTabSz="9142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brandtools.microsoft.com/Search/Results.aspx?k=MSA13_DigMmt29&amp;r=1&amp;similarTo=https://brandtools.microsoft.com/Microsoft/Microsoft_Advertising/Bundle/Pages/MSA13_DigMmt29/MSA13_DigMmt29.aspx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8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527964" cy="2244437"/>
          </a:xfrm>
          <a:solidFill>
            <a:schemeClr val="bg1">
              <a:lumMod val="95000"/>
              <a:lumOff val="5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Archiving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437"/>
            <a:ext cx="5527964" cy="4613563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527964" y="0"/>
            <a:ext cx="6664036" cy="6857999"/>
          </a:xfrm>
          <a:prstGeom prst="rect">
            <a:avLst/>
          </a:prstGeom>
        </p:spPr>
        <p:txBody>
          <a:bodyPr anchor="ctr"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Easy to ingest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All the storage you need, the best IW experience, none of the management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Granular and Flexible Retention for end users, Compliance Officers and Admins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918572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234086" y="1327615"/>
            <a:ext cx="7486860" cy="79761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4670" tIns="37333" rIns="74670" bIns="37333" numCol="1" rtlCol="0" anchor="ctr" anchorCtr="0" compatLnSpc="1">
            <a:prstTxWarp prst="textNoShape">
              <a:avLst/>
            </a:prstTxWarp>
          </a:bodyPr>
          <a:lstStyle/>
          <a:p>
            <a:pPr marL="108915" defTabSz="8958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Store and Retain</a:t>
            </a:r>
            <a:endParaRPr lang="en-US" sz="1961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8334" y="1364102"/>
            <a:ext cx="328776" cy="31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44" indent="-115844" defTabSz="914012">
              <a:spcAft>
                <a:spcPts val="600"/>
              </a:spcAft>
              <a:buSzPct val="65000"/>
              <a:buBlip>
                <a:blip r:embed="rId3"/>
              </a:buBlip>
              <a:defRPr/>
            </a:pPr>
            <a:endParaRPr lang="en-US" sz="1400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34086" y="2222804"/>
            <a:ext cx="7486860" cy="4279792"/>
            <a:chOff x="3286879" y="2912799"/>
            <a:chExt cx="2479593" cy="3477243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08915" defTabSz="895818"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Store and Access</a:t>
              </a:r>
            </a:p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Preserve</a:t>
              </a: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 what you need, </a:t>
              </a:r>
              <a:r>
                <a:rPr lang="en-US" b="1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Delete</a:t>
              </a: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 what you don’t</a:t>
              </a: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234086" y="3239423"/>
            <a:ext cx="73506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Inactive and Active </a:t>
            </a:r>
            <a:r>
              <a:rPr lang="en-US" sz="1600" dirty="0">
                <a:solidFill>
                  <a:schemeClr val="bg1"/>
                </a:solidFill>
              </a:rPr>
              <a:t>data </a:t>
            </a:r>
            <a:r>
              <a:rPr lang="en-US" sz="1600" dirty="0" smtClean="0">
                <a:solidFill>
                  <a:schemeClr val="bg1"/>
                </a:solidFill>
              </a:rPr>
              <a:t>with immutability </a:t>
            </a:r>
            <a:r>
              <a:rPr lang="en-US" sz="1600" dirty="0">
                <a:solidFill>
                  <a:schemeClr val="bg1"/>
                </a:solidFill>
              </a:rPr>
              <a:t>built </a:t>
            </a:r>
            <a:r>
              <a:rPr lang="en-US" sz="1600" dirty="0" smtClean="0">
                <a:solidFill>
                  <a:schemeClr val="bg1"/>
                </a:solidFill>
              </a:rPr>
              <a:t>into the service</a:t>
            </a:r>
          </a:p>
          <a:p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Preserve </a:t>
            </a:r>
            <a:r>
              <a:rPr lang="en-US" sz="1600" kern="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for Exchange, SharePoint/One Drive and </a:t>
            </a:r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Lync</a:t>
            </a:r>
          </a:p>
          <a:p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Delete </a:t>
            </a:r>
            <a:r>
              <a:rPr lang="en-US" sz="1600" kern="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for Exchange and Lync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End user Access with Outlook, OWA, OneDrive, SharePoint and Lync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O365 Archives grow with your data (1 TB SPO/OD, unlimited EXO)</a:t>
            </a:r>
          </a:p>
          <a:p>
            <a:r>
              <a:rPr lang="en-US" sz="1600" kern="0" dirty="0" smtClean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Public Folder Preservation</a:t>
            </a:r>
          </a:p>
          <a:p>
            <a:r>
              <a:rPr lang="en-US" sz="1600" kern="0" dirty="0" smtClean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Document Deletion in SharePoint</a:t>
            </a:r>
          </a:p>
          <a:p>
            <a:endParaRPr lang="en-US" sz="1600" kern="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Compliance for Modern Groups, Yammer on its way.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862" y="1331683"/>
            <a:ext cx="3506519" cy="79761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4670" tIns="37333" rIns="74670" bIns="37333" numCol="1" rtlCol="0" anchor="ctr" anchorCtr="0" compatLnSpc="1">
            <a:prstTxWarp prst="textNoShape">
              <a:avLst/>
            </a:prstTxWarp>
          </a:bodyPr>
          <a:lstStyle/>
          <a:p>
            <a:pPr marL="108915" defTabSz="8958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Ingest</a:t>
            </a:r>
            <a:endParaRPr lang="en-US" sz="1961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4341" y="1345117"/>
            <a:ext cx="241080" cy="31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44" indent="-115844" defTabSz="914012">
              <a:spcAft>
                <a:spcPts val="600"/>
              </a:spcAft>
              <a:buSzPct val="65000"/>
              <a:buBlip>
                <a:blip r:embed="rId3"/>
              </a:buBlip>
              <a:defRPr/>
            </a:pPr>
            <a:endParaRPr lang="en-US" sz="1400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863" y="2222803"/>
            <a:ext cx="3506519" cy="4279793"/>
            <a:chOff x="3286879" y="2912799"/>
            <a:chExt cx="2479593" cy="3477243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08915" defTabSz="895818"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Ingest into </a:t>
              </a:r>
              <a:r>
                <a:rPr lang="en-US" kern="0" dirty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Office 365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82585" y="3239423"/>
            <a:ext cx="3399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chemeClr val="accent2"/>
                </a:solidFill>
                <a:ea typeface="Segoe UI" pitchFamily="34" charset="0"/>
                <a:cs typeface="Segoe UI Bold" panose="020B0802040204020203" pitchFamily="34" charset="0"/>
              </a:rPr>
              <a:t>Network Ingestion for email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Drive </a:t>
            </a:r>
            <a:r>
              <a:rPr lang="en-US" sz="1600" dirty="0">
                <a:solidFill>
                  <a:schemeClr val="accent2"/>
                </a:solidFill>
              </a:rPr>
              <a:t>Shipping for your </a:t>
            </a:r>
            <a:r>
              <a:rPr lang="en-US" sz="1600" dirty="0" smtClean="0">
                <a:solidFill>
                  <a:schemeClr val="accent2"/>
                </a:solidFill>
              </a:rPr>
              <a:t>Email!</a:t>
            </a:r>
          </a:p>
          <a:p>
            <a:endParaRPr lang="en-US" sz="1600" kern="0" dirty="0" smtClean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3</a:t>
            </a:r>
            <a:r>
              <a:rPr lang="en-US" sz="1600" kern="0" baseline="3000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rd</a:t>
            </a:r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 </a:t>
            </a:r>
            <a:r>
              <a:rPr lang="en-US" sz="1600" kern="0" dirty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Party data Ingestion in Preview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Social </a:t>
            </a:r>
            <a:r>
              <a:rPr lang="en-US" sz="1600" kern="0" dirty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– Twitter, FB </a:t>
            </a:r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IM Yahoo, Bloomberg,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Rehydration from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Drives for </a:t>
            </a:r>
            <a:r>
              <a:rPr lang="en-US" sz="1600" dirty="0">
                <a:solidFill>
                  <a:schemeClr val="bg1"/>
                </a:solidFill>
              </a:rPr>
              <a:t>documents </a:t>
            </a:r>
            <a:r>
              <a:rPr lang="en-US" sz="1600" dirty="0" smtClean="0">
                <a:solidFill>
                  <a:schemeClr val="bg1"/>
                </a:solidFill>
              </a:rPr>
              <a:t>coming soon.</a:t>
            </a:r>
            <a:endParaRPr lang="en-US" sz="16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</p:txBody>
      </p:sp>
      <p:pic>
        <p:nvPicPr>
          <p:cNvPr id="50" name="Picture 7" descr="\\MAGNUM\Projects\Microsoft\Cloud Power FY12\Design\Icons\PNGs\Pooled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tretch>
            <a:fillRect/>
          </a:stretch>
        </p:blipFill>
        <p:spPr bwMode="auto">
          <a:xfrm>
            <a:off x="1984679" y="990224"/>
            <a:ext cx="1494041" cy="1494041"/>
          </a:xfrm>
          <a:prstGeom prst="rect">
            <a:avLst/>
          </a:prstGeom>
          <a:noFill/>
        </p:spPr>
      </p:pic>
      <p:sp>
        <p:nvSpPr>
          <p:cNvPr id="41" name="Freeform 94"/>
          <p:cNvSpPr>
            <a:spLocks noEditPoints="1"/>
          </p:cNvSpPr>
          <p:nvPr/>
        </p:nvSpPr>
        <p:spPr bwMode="black">
          <a:xfrm>
            <a:off x="11053670" y="1376737"/>
            <a:ext cx="462417" cy="575338"/>
          </a:xfrm>
          <a:custGeom>
            <a:avLst/>
            <a:gdLst>
              <a:gd name="T0" fmla="*/ 50 w 53"/>
              <a:gd name="T1" fmla="*/ 15 h 71"/>
              <a:gd name="T2" fmla="*/ 50 w 53"/>
              <a:gd name="T3" fmla="*/ 15 h 71"/>
              <a:gd name="T4" fmla="*/ 3 w 53"/>
              <a:gd name="T5" fmla="*/ 15 h 71"/>
              <a:gd name="T6" fmla="*/ 0 w 53"/>
              <a:gd name="T7" fmla="*/ 11 h 71"/>
              <a:gd name="T8" fmla="*/ 3 w 53"/>
              <a:gd name="T9" fmla="*/ 8 h 71"/>
              <a:gd name="T10" fmla="*/ 3 w 53"/>
              <a:gd name="T11" fmla="*/ 8 h 71"/>
              <a:gd name="T12" fmla="*/ 50 w 53"/>
              <a:gd name="T13" fmla="*/ 8 h 71"/>
              <a:gd name="T14" fmla="*/ 53 w 53"/>
              <a:gd name="T15" fmla="*/ 11 h 71"/>
              <a:gd name="T16" fmla="*/ 50 w 53"/>
              <a:gd name="T17" fmla="*/ 15 h 71"/>
              <a:gd name="T18" fmla="*/ 34 w 53"/>
              <a:gd name="T19" fmla="*/ 3 h 71"/>
              <a:gd name="T20" fmla="*/ 32 w 53"/>
              <a:gd name="T21" fmla="*/ 0 h 71"/>
              <a:gd name="T22" fmla="*/ 21 w 53"/>
              <a:gd name="T23" fmla="*/ 0 h 71"/>
              <a:gd name="T24" fmla="*/ 21 w 53"/>
              <a:gd name="T25" fmla="*/ 0 h 71"/>
              <a:gd name="T26" fmla="*/ 19 w 53"/>
              <a:gd name="T27" fmla="*/ 3 h 71"/>
              <a:gd name="T28" fmla="*/ 21 w 53"/>
              <a:gd name="T29" fmla="*/ 5 h 71"/>
              <a:gd name="T30" fmla="*/ 32 w 53"/>
              <a:gd name="T31" fmla="*/ 5 h 71"/>
              <a:gd name="T32" fmla="*/ 32 w 53"/>
              <a:gd name="T33" fmla="*/ 5 h 71"/>
              <a:gd name="T34" fmla="*/ 34 w 53"/>
              <a:gd name="T35" fmla="*/ 3 h 71"/>
              <a:gd name="T36" fmla="*/ 49 w 53"/>
              <a:gd name="T37" fmla="*/ 24 h 71"/>
              <a:gd name="T38" fmla="*/ 47 w 53"/>
              <a:gd name="T39" fmla="*/ 65 h 71"/>
              <a:gd name="T40" fmla="*/ 42 w 53"/>
              <a:gd name="T41" fmla="*/ 71 h 71"/>
              <a:gd name="T42" fmla="*/ 12 w 53"/>
              <a:gd name="T43" fmla="*/ 71 h 71"/>
              <a:gd name="T44" fmla="*/ 6 w 53"/>
              <a:gd name="T45" fmla="*/ 65 h 71"/>
              <a:gd name="T46" fmla="*/ 4 w 53"/>
              <a:gd name="T47" fmla="*/ 24 h 71"/>
              <a:gd name="T48" fmla="*/ 9 w 53"/>
              <a:gd name="T49" fmla="*/ 19 h 71"/>
              <a:gd name="T50" fmla="*/ 44 w 53"/>
              <a:gd name="T51" fmla="*/ 19 h 71"/>
              <a:gd name="T52" fmla="*/ 49 w 53"/>
              <a:gd name="T53" fmla="*/ 24 h 71"/>
              <a:gd name="T54" fmla="*/ 17 w 53"/>
              <a:gd name="T55" fmla="*/ 62 h 71"/>
              <a:gd name="T56" fmla="*/ 16 w 53"/>
              <a:gd name="T57" fmla="*/ 27 h 71"/>
              <a:gd name="T58" fmla="*/ 13 w 53"/>
              <a:gd name="T59" fmla="*/ 25 h 71"/>
              <a:gd name="T60" fmla="*/ 11 w 53"/>
              <a:gd name="T61" fmla="*/ 27 h 71"/>
              <a:gd name="T62" fmla="*/ 12 w 53"/>
              <a:gd name="T63" fmla="*/ 63 h 71"/>
              <a:gd name="T64" fmla="*/ 14 w 53"/>
              <a:gd name="T65" fmla="*/ 65 h 71"/>
              <a:gd name="T66" fmla="*/ 14 w 53"/>
              <a:gd name="T67" fmla="*/ 65 h 71"/>
              <a:gd name="T68" fmla="*/ 17 w 53"/>
              <a:gd name="T69" fmla="*/ 62 h 71"/>
              <a:gd name="T70" fmla="*/ 29 w 53"/>
              <a:gd name="T71" fmla="*/ 27 h 71"/>
              <a:gd name="T72" fmla="*/ 27 w 53"/>
              <a:gd name="T73" fmla="*/ 25 h 71"/>
              <a:gd name="T74" fmla="*/ 27 w 53"/>
              <a:gd name="T75" fmla="*/ 25 h 71"/>
              <a:gd name="T76" fmla="*/ 24 w 53"/>
              <a:gd name="T77" fmla="*/ 27 h 71"/>
              <a:gd name="T78" fmla="*/ 24 w 53"/>
              <a:gd name="T79" fmla="*/ 62 h 71"/>
              <a:gd name="T80" fmla="*/ 26 w 53"/>
              <a:gd name="T81" fmla="*/ 65 h 71"/>
              <a:gd name="T82" fmla="*/ 26 w 53"/>
              <a:gd name="T83" fmla="*/ 65 h 71"/>
              <a:gd name="T84" fmla="*/ 29 w 53"/>
              <a:gd name="T85" fmla="*/ 62 h 71"/>
              <a:gd name="T86" fmla="*/ 29 w 53"/>
              <a:gd name="T87" fmla="*/ 27 h 71"/>
              <a:gd name="T88" fmla="*/ 43 w 53"/>
              <a:gd name="T89" fmla="*/ 27 h 71"/>
              <a:gd name="T90" fmla="*/ 40 w 53"/>
              <a:gd name="T91" fmla="*/ 25 h 71"/>
              <a:gd name="T92" fmla="*/ 38 w 53"/>
              <a:gd name="T93" fmla="*/ 27 h 71"/>
              <a:gd name="T94" fmla="*/ 36 w 53"/>
              <a:gd name="T95" fmla="*/ 62 h 71"/>
              <a:gd name="T96" fmla="*/ 39 w 53"/>
              <a:gd name="T97" fmla="*/ 65 h 71"/>
              <a:gd name="T98" fmla="*/ 39 w 53"/>
              <a:gd name="T99" fmla="*/ 65 h 71"/>
              <a:gd name="T100" fmla="*/ 41 w 53"/>
              <a:gd name="T101" fmla="*/ 63 h 71"/>
              <a:gd name="T102" fmla="*/ 43 w 53"/>
              <a:gd name="T103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" h="71">
                <a:moveTo>
                  <a:pt x="50" y="15"/>
                </a:moveTo>
                <a:cubicBezTo>
                  <a:pt x="50" y="15"/>
                  <a:pt x="50" y="15"/>
                  <a:pt x="50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1" y="15"/>
                  <a:pt x="0" y="13"/>
                  <a:pt x="0" y="11"/>
                </a:cubicBezTo>
                <a:cubicBezTo>
                  <a:pt x="0" y="9"/>
                  <a:pt x="1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3" y="9"/>
                  <a:pt x="53" y="11"/>
                </a:cubicBezTo>
                <a:cubicBezTo>
                  <a:pt x="53" y="14"/>
                  <a:pt x="52" y="15"/>
                  <a:pt x="50" y="15"/>
                </a:cubicBezTo>
                <a:close/>
                <a:moveTo>
                  <a:pt x="34" y="3"/>
                </a:moveTo>
                <a:cubicBezTo>
                  <a:pt x="34" y="1"/>
                  <a:pt x="33" y="0"/>
                  <a:pt x="3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3"/>
                </a:cubicBezTo>
                <a:cubicBezTo>
                  <a:pt x="19" y="4"/>
                  <a:pt x="20" y="5"/>
                  <a:pt x="2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3" y="5"/>
                  <a:pt x="34" y="4"/>
                  <a:pt x="34" y="3"/>
                </a:cubicBezTo>
                <a:close/>
                <a:moveTo>
                  <a:pt x="49" y="24"/>
                </a:moveTo>
                <a:cubicBezTo>
                  <a:pt x="47" y="65"/>
                  <a:pt x="47" y="65"/>
                  <a:pt x="47" y="65"/>
                </a:cubicBezTo>
                <a:cubicBezTo>
                  <a:pt x="47" y="68"/>
                  <a:pt x="45" y="71"/>
                  <a:pt x="4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1"/>
                  <a:pt x="6" y="68"/>
                  <a:pt x="6" y="65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1"/>
                  <a:pt x="6" y="19"/>
                  <a:pt x="9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19"/>
                  <a:pt x="50" y="21"/>
                  <a:pt x="49" y="24"/>
                </a:cubicBezTo>
                <a:close/>
                <a:moveTo>
                  <a:pt x="17" y="62"/>
                </a:moveTo>
                <a:cubicBezTo>
                  <a:pt x="16" y="27"/>
                  <a:pt x="16" y="27"/>
                  <a:pt x="16" y="27"/>
                </a:cubicBezTo>
                <a:cubicBezTo>
                  <a:pt x="16" y="26"/>
                  <a:pt x="14" y="25"/>
                  <a:pt x="13" y="25"/>
                </a:cubicBezTo>
                <a:cubicBezTo>
                  <a:pt x="12" y="25"/>
                  <a:pt x="10" y="26"/>
                  <a:pt x="11" y="27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3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6" y="65"/>
                  <a:pt x="17" y="64"/>
                  <a:pt x="17" y="62"/>
                </a:cubicBezTo>
                <a:close/>
                <a:moveTo>
                  <a:pt x="29" y="27"/>
                </a:moveTo>
                <a:cubicBezTo>
                  <a:pt x="29" y="26"/>
                  <a:pt x="28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5"/>
                  <a:pt x="24" y="26"/>
                  <a:pt x="24" y="27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5"/>
                  <a:pt x="29" y="64"/>
                  <a:pt x="29" y="62"/>
                </a:cubicBezTo>
                <a:lnTo>
                  <a:pt x="29" y="27"/>
                </a:lnTo>
                <a:close/>
                <a:moveTo>
                  <a:pt x="43" y="27"/>
                </a:moveTo>
                <a:cubicBezTo>
                  <a:pt x="43" y="26"/>
                  <a:pt x="42" y="25"/>
                  <a:pt x="40" y="25"/>
                </a:cubicBezTo>
                <a:cubicBezTo>
                  <a:pt x="39" y="25"/>
                  <a:pt x="38" y="26"/>
                  <a:pt x="38" y="27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4"/>
                  <a:pt x="37" y="65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0" y="65"/>
                  <a:pt x="41" y="64"/>
                  <a:pt x="41" y="63"/>
                </a:cubicBezTo>
                <a:lnTo>
                  <a:pt x="43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defTabSz="932205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97" y="1436245"/>
            <a:ext cx="399636" cy="5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49" y="164753"/>
            <a:ext cx="11655840" cy="899665"/>
          </a:xfrm>
        </p:spPr>
        <p:txBody>
          <a:bodyPr/>
          <a:lstStyle/>
          <a:p>
            <a:r>
              <a:rPr lang="en-US" dirty="0" smtClean="0"/>
              <a:t>O365 Archiving Features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46" grpId="0"/>
      <p:bldP spid="22" grpId="0" animBg="1"/>
      <p:bldP spid="31" grpId="0"/>
      <p:bldP spid="42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Shipping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62049"/>
          </a:xfrm>
        </p:spPr>
        <p:txBody>
          <a:bodyPr/>
          <a:lstStyle/>
          <a:p>
            <a:r>
              <a:rPr lang="en-US" dirty="0" smtClean="0"/>
              <a:t>eDiscovery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249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527964" cy="2244437"/>
          </a:xfrm>
          <a:solidFill>
            <a:schemeClr val="bg1">
              <a:lumMod val="95000"/>
              <a:lumOff val="5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eDiscovery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527964" y="0"/>
            <a:ext cx="6664036" cy="6857999"/>
          </a:xfrm>
          <a:prstGeom prst="rect">
            <a:avLst/>
          </a:prstGeom>
        </p:spPr>
        <p:txBody>
          <a:bodyPr anchor="ctr"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Scalable, complete, built in search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Search and Refine with Compliance Search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One search for all data types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Analyze using Zoom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Welcome to the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Equivio</a:t>
            </a:r>
            <a:r>
              <a:rPr lang="en-US" sz="2800" b="1" dirty="0" smtClean="0">
                <a:solidFill>
                  <a:schemeClr val="tx1"/>
                </a:solidFill>
              </a:rPr>
              <a:t> team!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Export to Review and Legal Partners</a:t>
            </a:r>
            <a:endParaRPr lang="en-US" sz="1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436"/>
            <a:ext cx="5527964" cy="46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542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eDiscovery Features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26815" y="1619792"/>
            <a:ext cx="3565170" cy="81360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6167" tIns="38082" rIns="76167" bIns="38082" numCol="1" rtlCol="0" anchor="ctr" anchorCtr="0" compatLnSpc="1">
            <a:prstTxWarp prst="textNoShape">
              <a:avLst/>
            </a:prstTxWarp>
          </a:bodyPr>
          <a:lstStyle/>
          <a:p>
            <a:pPr marL="111104" defTabSz="9138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Analyze</a:t>
            </a:r>
            <a:endParaRPr lang="en-US" sz="2000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224" y="1611628"/>
            <a:ext cx="335369" cy="31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72" indent="-118172" defTabSz="932380">
              <a:spcAft>
                <a:spcPts val="612"/>
              </a:spcAft>
              <a:buSzPct val="65000"/>
              <a:buBlip>
                <a:blip r:embed="rId2"/>
              </a:buBlip>
              <a:defRPr/>
            </a:pPr>
            <a:endParaRPr lang="en-US" sz="1428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6814" y="2466354"/>
            <a:ext cx="3565170" cy="4256564"/>
            <a:chOff x="3286879" y="2912799"/>
            <a:chExt cx="2479593" cy="3477243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6167" tIns="38082" rIns="76167" bIns="38082" numCol="1" rtlCol="0" anchor="ctr" anchorCtr="0" compatLnSpc="1">
              <a:prstTxWarp prst="textNoShape">
                <a:avLst/>
              </a:prstTxWarp>
            </a:bodyPr>
            <a:lstStyle/>
            <a:p>
              <a:pPr marL="111104" defTabSz="913820" fontAlgn="base">
                <a:spcBef>
                  <a:spcPct val="0"/>
                </a:spcBef>
                <a:spcAft>
                  <a:spcPct val="0"/>
                </a:spcAft>
              </a:pPr>
              <a:endParaRPr lang="en-US" sz="1836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6167" tIns="38082" rIns="76167" bIns="38082" numCol="1" rtlCol="0" anchor="ctr" anchorCtr="0" compatLnSpc="1">
              <a:prstTxWarp prst="textNoShape">
                <a:avLst/>
              </a:prstTxWarp>
            </a:bodyPr>
            <a:lstStyle/>
            <a:p>
              <a:pPr marL="113314" defTabSz="9320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36" kern="0" dirty="0" err="1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Equivio</a:t>
              </a:r>
              <a:r>
                <a:rPr lang="en-US" sz="1836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 enabled insights</a:t>
              </a:r>
              <a:endParaRPr lang="en-US" sz="1836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71227" y="2466355"/>
            <a:ext cx="4062010" cy="4256563"/>
            <a:chOff x="4325031" y="583722"/>
            <a:chExt cx="2533697" cy="366346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325489" y="1016829"/>
              <a:ext cx="2533238" cy="3230355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9525" cap="flat" cmpd="sng" algn="ctr">
              <a:noFill/>
              <a:prstDash val="solid"/>
            </a:ln>
            <a:effectLst/>
          </p:spPr>
          <p:txBody>
            <a:bodyPr anchor="t"/>
            <a:lstStyle/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endParaRPr lang="en-US" kern="0" dirty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endParaRPr lang="en-US" kern="0" dirty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r>
                <a:rPr lang="en-US" dirty="0" smtClean="0">
                  <a:solidFill>
                    <a:schemeClr val="bg2"/>
                  </a:solidFill>
                  <a:latin typeface="Segoe UI Light"/>
                  <a:ea typeface="Adobe Fan Heiti Std B" pitchFamily="34" charset="-128"/>
                  <a:cs typeface="Segoe UI" pitchFamily="34" charset="0"/>
                </a:rPr>
                <a:t>Download results of a search from SharePoint, OneDrive, </a:t>
              </a:r>
              <a:r>
                <a:rPr lang="en-US" dirty="0">
                  <a:solidFill>
                    <a:schemeClr val="bg2"/>
                  </a:solidFill>
                  <a:latin typeface="Segoe UI Light"/>
                  <a:ea typeface="Adobe Fan Heiti Std B" pitchFamily="34" charset="-128"/>
                  <a:cs typeface="Segoe UI" pitchFamily="34" charset="0"/>
                </a:rPr>
                <a:t>Exchange, and file shares whether on premises or in Office </a:t>
              </a:r>
              <a:r>
                <a:rPr lang="en-US" dirty="0" smtClean="0">
                  <a:solidFill>
                    <a:schemeClr val="bg2"/>
                  </a:solidFill>
                  <a:latin typeface="Segoe UI Light"/>
                  <a:ea typeface="Adobe Fan Heiti Std B" pitchFamily="34" charset="-128"/>
                  <a:cs typeface="Segoe UI" pitchFamily="34" charset="0"/>
                </a:rPr>
                <a:t>365.</a:t>
              </a:r>
              <a:endParaRPr lang="en-US" dirty="0">
                <a:solidFill>
                  <a:schemeClr val="bg2"/>
                </a:solidFill>
                <a:latin typeface="Segoe UI Light"/>
                <a:ea typeface="Adobe Fan Heiti Std B" pitchFamily="34" charset="-128"/>
                <a:cs typeface="Segoe UI" pitchFamily="34" charset="0"/>
              </a:endParaRP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endParaRPr lang="en-US" kern="0" dirty="0" smtClean="0">
                <a:solidFill>
                  <a:schemeClr val="bg2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r>
                <a:rPr lang="en-US" dirty="0">
                  <a:solidFill>
                    <a:schemeClr val="bg2"/>
                  </a:solidFill>
                  <a:latin typeface="Segoe UI Light"/>
                  <a:ea typeface="Adobe Fan Heiti Std B" pitchFamily="34" charset="-128"/>
                  <a:cs typeface="Segoe UI" pitchFamily="34" charset="0"/>
                </a:rPr>
                <a:t>EDRM XML </a:t>
              </a:r>
              <a:r>
                <a:rPr lang="en-US" dirty="0" smtClean="0">
                  <a:solidFill>
                    <a:schemeClr val="bg2"/>
                  </a:solidFill>
                  <a:latin typeface="Segoe UI Light"/>
                  <a:ea typeface="Adobe Fan Heiti Std B" pitchFamily="34" charset="-128"/>
                  <a:cs typeface="Segoe UI" pitchFamily="34" charset="0"/>
                </a:rPr>
                <a:t>supported formats</a:t>
              </a: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endParaRPr lang="en-US" b="1" kern="0" dirty="0">
                <a:solidFill>
                  <a:schemeClr val="bg1"/>
                </a:solidFill>
                <a:latin typeface="Segoe UI Light"/>
                <a:ea typeface="Adobe Fan Heiti Std B" pitchFamily="34" charset="-128"/>
                <a:cs typeface="Segoe UI" pitchFamily="34" charset="0"/>
              </a:endParaRP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r>
                <a:rPr lang="en-US" kern="0" dirty="0" smtClean="0">
                  <a:solidFill>
                    <a:schemeClr val="bg1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Can export to legal or review partners</a:t>
              </a:r>
              <a:endParaRPr lang="en-US" kern="0" dirty="0">
                <a:solidFill>
                  <a:schemeClr val="bg1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endParaRPr lang="en-US" kern="0" dirty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marL="111104" defTabSz="914187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125000"/>
              </a:pPr>
              <a:endParaRPr lang="en-US" kern="0" dirty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325031" y="583722"/>
              <a:ext cx="2533697" cy="791463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7682" tIns="38840" rIns="77682" bIns="38840" numCol="1" rtlCol="0" anchor="ctr" anchorCtr="0" compatLnSpc="1">
              <a:prstTxWarp prst="textNoShape">
                <a:avLst/>
              </a:prstTxWarp>
            </a:bodyPr>
            <a:lstStyle/>
            <a:p>
              <a:pPr marL="113314" defTabSz="9320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36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Export the smallest amount of data</a:t>
              </a:r>
              <a:endParaRPr lang="en-US" sz="1836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47418" y="3508037"/>
            <a:ext cx="356910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04" defTabSz="914187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125000"/>
            </a:pPr>
            <a:r>
              <a:rPr lang="en-US" kern="0" dirty="0" smtClean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Themes to understand what you’re looking for</a:t>
            </a:r>
          </a:p>
          <a:p>
            <a:pPr marL="111104" defTabSz="914187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125000"/>
            </a:pPr>
            <a:endParaRPr lang="en-US" kern="0" dirty="0" smtClean="0">
              <a:solidFill>
                <a:srgbClr val="000000"/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111104" defTabSz="914187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125000"/>
            </a:pPr>
            <a:r>
              <a:rPr lang="en-US" kern="0" dirty="0" smtClean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Pivots and grouping to enable complex and powerful searches</a:t>
            </a:r>
          </a:p>
          <a:p>
            <a:pPr marL="111104" defTabSz="914187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125000"/>
            </a:pPr>
            <a:endParaRPr lang="en-US" kern="0" dirty="0" smtClean="0">
              <a:solidFill>
                <a:srgbClr val="000000"/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111104" defTabSz="914187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125000"/>
            </a:pPr>
            <a:r>
              <a:rPr lang="en-US" kern="0" dirty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Predictive coding to cull large amounts of data </a:t>
            </a:r>
          </a:p>
          <a:p>
            <a:pPr marL="111104" defTabSz="914187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125000"/>
            </a:pPr>
            <a:endParaRPr lang="en-US" kern="0" dirty="0" smtClean="0">
              <a:solidFill>
                <a:srgbClr val="000000"/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111104" defTabSz="914187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125000"/>
            </a:pPr>
            <a:r>
              <a:rPr lang="en-US" b="1" kern="0" dirty="0" smtClean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O635 </a:t>
            </a:r>
            <a:r>
              <a:rPr lang="en-US" b="1" kern="0" dirty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+</a:t>
            </a:r>
            <a:r>
              <a:rPr lang="en-US" b="1" kern="0" dirty="0" smtClean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Equivio</a:t>
            </a:r>
            <a:r>
              <a:rPr lang="en-US" b="1" kern="0" dirty="0" smtClean="0">
                <a:solidFill>
                  <a:srgbClr val="000000"/>
                </a:solidFill>
                <a:latin typeface="Segoe UI Light"/>
                <a:ea typeface="Segoe UI" pitchFamily="34" charset="0"/>
                <a:cs typeface="Segoe UI" pitchFamily="34" charset="0"/>
              </a:rPr>
              <a:t> in Preview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71227" y="1619792"/>
            <a:ext cx="4062010" cy="81360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6167" tIns="38082" rIns="76167" bIns="38082" numCol="1" rtlCol="0" anchor="ctr" anchorCtr="0" compatLnSpc="1">
            <a:prstTxWarp prst="textNoShape">
              <a:avLst/>
            </a:prstTxWarp>
          </a:bodyPr>
          <a:lstStyle/>
          <a:p>
            <a:pPr marL="111104" defTabSz="9138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 </a:t>
            </a:r>
            <a:r>
              <a:rPr lang="en-US" sz="2000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Export</a:t>
            </a:r>
            <a:endParaRPr lang="en-US" sz="2500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240" y="1600426"/>
            <a:ext cx="3475446" cy="81360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6167" tIns="38082" rIns="76167" bIns="38082" numCol="1" rtlCol="0" anchor="ctr" anchorCtr="0" compatLnSpc="1">
            <a:prstTxWarp prst="textNoShape">
              <a:avLst/>
            </a:prstTxWarp>
          </a:bodyPr>
          <a:lstStyle/>
          <a:p>
            <a:pPr marL="111104" defTabSz="9138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Query and Hold</a:t>
            </a:r>
            <a:endParaRPr lang="en-US" sz="2000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7995" y="1592262"/>
            <a:ext cx="245914" cy="31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72" indent="-118172" defTabSz="932380">
              <a:spcAft>
                <a:spcPts val="612"/>
              </a:spcAft>
              <a:buSzPct val="65000"/>
              <a:buBlip>
                <a:blip r:embed="rId2"/>
              </a:buBlip>
              <a:defRPr/>
            </a:pPr>
            <a:endParaRPr lang="en-US" sz="1428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9240" y="2446988"/>
            <a:ext cx="3475446" cy="4275930"/>
            <a:chOff x="3286879" y="2912799"/>
            <a:chExt cx="2479593" cy="3477243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6167" tIns="38082" rIns="76167" bIns="38082" numCol="1" rtlCol="0" anchor="ctr" anchorCtr="0" compatLnSpc="1">
              <a:prstTxWarp prst="textNoShape">
                <a:avLst/>
              </a:prstTxWarp>
            </a:bodyPr>
            <a:lstStyle/>
            <a:p>
              <a:pPr marL="111104" defTabSz="913820" fontAlgn="base">
                <a:spcBef>
                  <a:spcPct val="0"/>
                </a:spcBef>
                <a:spcAft>
                  <a:spcPct val="0"/>
                </a:spcAft>
              </a:pPr>
              <a:endParaRPr lang="en-US" sz="1836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6167" tIns="38082" rIns="76167" bIns="38082" numCol="1" rtlCol="0" anchor="ctr" anchorCtr="0" compatLnSpc="1">
              <a:prstTxWarp prst="textNoShape">
                <a:avLst/>
              </a:prstTxWarp>
            </a:bodyPr>
            <a:lstStyle/>
            <a:p>
              <a:pPr marL="113314" defTabSz="9320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36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Search and Preserve</a:t>
              </a:r>
              <a:endParaRPr lang="en-US" sz="1836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3682" y="3325521"/>
            <a:ext cx="33810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290">
              <a:defRPr/>
            </a:pPr>
            <a:r>
              <a:rPr lang="en-US" b="1" dirty="0" smtClean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Unlimited, Concurrent searches</a:t>
            </a:r>
          </a:p>
          <a:p>
            <a:pPr defTabSz="932290">
              <a:defRPr/>
            </a:pPr>
            <a:r>
              <a:rPr lang="en-US" b="1" dirty="0" smtClean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Proximity </a:t>
            </a:r>
            <a:r>
              <a:rPr lang="en-US" b="1" dirty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search, rich query </a:t>
            </a:r>
            <a:r>
              <a:rPr lang="en-US" b="1" dirty="0" smtClean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syntax, hit highlighting, infix and suffix wildcards</a:t>
            </a:r>
            <a:endParaRPr lang="en-US" b="1" dirty="0">
              <a:solidFill>
                <a:schemeClr val="bg1">
                  <a:alpha val="99000"/>
                </a:schemeClr>
              </a:solidFill>
              <a:latin typeface="Segoe UI Light"/>
              <a:ea typeface="Adobe Fan Heiti Std B" pitchFamily="34" charset="-128"/>
              <a:cs typeface="Segoe UI" pitchFamily="34" charset="0"/>
            </a:endParaRPr>
          </a:p>
          <a:p>
            <a:pPr defTabSz="932290">
              <a:defRPr/>
            </a:pPr>
            <a:endParaRPr lang="en-US" b="1" dirty="0" smtClean="0">
              <a:solidFill>
                <a:schemeClr val="bg1">
                  <a:alpha val="99000"/>
                </a:schemeClr>
              </a:solidFill>
              <a:latin typeface="Segoe UI Light"/>
              <a:ea typeface="Adobe Fan Heiti Std B" pitchFamily="34" charset="-128"/>
              <a:cs typeface="Segoe UI" pitchFamily="34" charset="0"/>
            </a:endParaRPr>
          </a:p>
          <a:p>
            <a:pPr defTabSz="932290">
              <a:defRPr/>
            </a:pPr>
            <a:r>
              <a:rPr lang="en-US" b="1" dirty="0" smtClean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Granular Search Permissions</a:t>
            </a:r>
          </a:p>
          <a:p>
            <a:pPr defTabSz="932290">
              <a:defRPr/>
            </a:pPr>
            <a:r>
              <a:rPr lang="en-US" b="1" dirty="0" smtClean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 </a:t>
            </a:r>
          </a:p>
          <a:p>
            <a:pPr defTabSz="932290">
              <a:defRPr/>
            </a:pPr>
            <a:r>
              <a:rPr lang="en-US" dirty="0" smtClean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Hold mailboxes, sites and queries with no impact to end users</a:t>
            </a:r>
          </a:p>
          <a:p>
            <a:pPr defTabSz="932290">
              <a:defRPr/>
            </a:pPr>
            <a:endParaRPr lang="en-US" dirty="0">
              <a:solidFill>
                <a:schemeClr val="bg1">
                  <a:alpha val="99000"/>
                </a:schemeClr>
              </a:solidFill>
              <a:latin typeface="Segoe UI Light"/>
              <a:ea typeface="Adobe Fan Heiti Std B" pitchFamily="34" charset="-128"/>
              <a:cs typeface="Segoe UI" pitchFamily="34" charset="0"/>
            </a:endParaRPr>
          </a:p>
          <a:p>
            <a:pPr defTabSz="932290">
              <a:defRPr/>
            </a:pPr>
            <a:r>
              <a:rPr lang="en-US" dirty="0" smtClean="0">
                <a:solidFill>
                  <a:schemeClr val="bg1">
                    <a:alpha val="99000"/>
                  </a:schemeClr>
                </a:solidFill>
                <a:latin typeface="Segoe UI Light"/>
                <a:ea typeface="Adobe Fan Heiti Std B" pitchFamily="34" charset="-128"/>
                <a:cs typeface="Segoe UI" pitchFamily="34" charset="0"/>
              </a:rPr>
              <a:t>Indexing is immediate and full fidelity with built in search</a:t>
            </a:r>
            <a:endParaRPr lang="en-US" dirty="0">
              <a:solidFill>
                <a:schemeClr val="bg1">
                  <a:alpha val="99000"/>
                </a:schemeClr>
              </a:solidFill>
              <a:latin typeface="Segoe UI Light"/>
              <a:ea typeface="Adobe Fan Heiti Std B" pitchFamily="34" charset="-128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23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 animBg="1"/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eDiscovery + </a:t>
            </a:r>
            <a:r>
              <a:rPr lang="en-US" dirty="0" err="1" smtClean="0"/>
              <a:t>Equivio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62049"/>
          </a:xfrm>
        </p:spPr>
        <p:txBody>
          <a:bodyPr/>
          <a:lstStyle/>
          <a:p>
            <a:r>
              <a:rPr lang="en-US" dirty="0" smtClean="0"/>
              <a:t>DLP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70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143500" cy="2244437"/>
          </a:xfrm>
          <a:solidFill>
            <a:schemeClr val="bg1">
              <a:lumMod val="95000"/>
              <a:lumOff val="5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DLP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20146" y="0"/>
            <a:ext cx="6871854" cy="6857999"/>
          </a:xfrm>
          <a:prstGeom prst="rect">
            <a:avLst/>
          </a:prstGeom>
        </p:spPr>
        <p:txBody>
          <a:bodyPr anchor="ctr"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Sensitive data analyzed using built in search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Define policies for sensitive data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Unified </a:t>
            </a:r>
            <a:r>
              <a:rPr lang="en-US" sz="2800" b="1" dirty="0">
                <a:solidFill>
                  <a:schemeClr val="tx1"/>
                </a:solidFill>
              </a:rPr>
              <a:t>policies for all data types</a:t>
            </a:r>
            <a:endParaRPr lang="en-US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End users empowered with Policy Tips, contextual experiences that ensure productivity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All activity is audited and reported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437"/>
            <a:ext cx="5131219" cy="46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770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106886" y="1327615"/>
            <a:ext cx="5614060" cy="79761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4670" tIns="37333" rIns="74670" bIns="37333" numCol="1" rtlCol="0" anchor="ctr" anchorCtr="0" compatLnSpc="1">
            <a:prstTxWarp prst="textNoShape">
              <a:avLst/>
            </a:prstTxWarp>
          </a:bodyPr>
          <a:lstStyle/>
          <a:p>
            <a:pPr marL="108915" defTabSz="8958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Protect and Educate</a:t>
            </a:r>
            <a:endParaRPr lang="en-US" sz="1961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8334" y="1364102"/>
            <a:ext cx="328776" cy="31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44" indent="-115844" defTabSz="914012">
              <a:spcAft>
                <a:spcPts val="600"/>
              </a:spcAft>
              <a:buSzPct val="65000"/>
              <a:buBlip>
                <a:blip r:embed="rId3"/>
              </a:buBlip>
              <a:defRPr/>
            </a:pPr>
            <a:endParaRPr lang="en-US" sz="1400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06886" y="2222804"/>
            <a:ext cx="5614060" cy="4279792"/>
            <a:chOff x="3286879" y="2912799"/>
            <a:chExt cx="2479593" cy="3477243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08915" defTabSz="895818"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Policy Tips to educate end users</a:t>
              </a:r>
            </a:p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208334" y="3239423"/>
            <a:ext cx="53764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Policy Tips in OWA, Outlook, SharePoint and OneDrive and Office Clients (Word, </a:t>
            </a:r>
            <a:r>
              <a:rPr lang="en-US" sz="2000" kern="0" dirty="0" err="1" smtClean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Powerpoint</a:t>
            </a:r>
            <a:r>
              <a:rPr lang="en-US" sz="2000" kern="0" dirty="0" smtClean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, Excel)</a:t>
            </a:r>
          </a:p>
          <a:p>
            <a:endParaRPr lang="en-US" sz="2000" kern="0" dirty="0" smtClean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Malicious users are audited and good users are protected</a:t>
            </a:r>
          </a:p>
          <a:p>
            <a:endParaRPr lang="en-US" sz="2000" kern="0" dirty="0" smtClean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Auditing and Reporting of all DLP activity</a:t>
            </a:r>
          </a:p>
          <a:p>
            <a:endParaRPr lang="en-US" sz="1600" kern="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endParaRPr lang="en-US" sz="1600" kern="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endParaRPr lang="en-US" sz="1600" kern="0" dirty="0" smtClean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862" y="1331683"/>
            <a:ext cx="5072081" cy="79761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4670" tIns="37333" rIns="74670" bIns="37333" numCol="1" rtlCol="0" anchor="ctr" anchorCtr="0" compatLnSpc="1">
            <a:prstTxWarp prst="textNoShape">
              <a:avLst/>
            </a:prstTxWarp>
          </a:bodyPr>
          <a:lstStyle/>
          <a:p>
            <a:pPr marL="108915" defTabSz="8958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Identity and Monitor</a:t>
            </a:r>
            <a:endParaRPr lang="en-US" sz="1961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4341" y="1345117"/>
            <a:ext cx="241080" cy="31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44" indent="-115844" defTabSz="914012">
              <a:spcAft>
                <a:spcPts val="600"/>
              </a:spcAft>
              <a:buSzPct val="65000"/>
              <a:buBlip>
                <a:blip r:embed="rId3"/>
              </a:buBlip>
              <a:defRPr/>
            </a:pPr>
            <a:endParaRPr lang="en-US" sz="1400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863" y="2222803"/>
            <a:ext cx="5072080" cy="4279793"/>
            <a:chOff x="3286879" y="2912799"/>
            <a:chExt cx="2479593" cy="3477243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08915" defTabSz="895818"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Policies govern to flow sensitive data</a:t>
              </a: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82585" y="3239423"/>
            <a:ext cx="49385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Index sensitive content as it arrives in the service</a:t>
            </a:r>
          </a:p>
          <a:p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Contextual </a:t>
            </a:r>
            <a:r>
              <a:rPr lang="en-US" sz="2000" dirty="0">
                <a:solidFill>
                  <a:schemeClr val="bg1"/>
                </a:solidFill>
              </a:rPr>
              <a:t>classification based on Windows FCI system or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party system</a:t>
            </a:r>
          </a:p>
          <a:p>
            <a:endParaRPr lang="en-US" sz="2000" kern="0" dirty="0" smtClean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Select DLP policies from a template </a:t>
            </a: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Create or extend custom policies to integrate with incident management or alerting systems</a:t>
            </a:r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 </a:t>
            </a:r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49" y="164753"/>
            <a:ext cx="11655840" cy="899665"/>
          </a:xfrm>
        </p:spPr>
        <p:txBody>
          <a:bodyPr/>
          <a:lstStyle/>
          <a:p>
            <a:r>
              <a:rPr lang="en-US" dirty="0" smtClean="0"/>
              <a:t>O365 DLP Features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46" grpId="0"/>
      <p:bldP spid="22" grpId="0" animBg="1"/>
      <p:bldP spid="3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301" y="2084377"/>
            <a:ext cx="11441253" cy="1792836"/>
          </a:xfrm>
        </p:spPr>
        <p:txBody>
          <a:bodyPr>
            <a:normAutofit fontScale="90000"/>
          </a:bodyPr>
          <a:lstStyle/>
          <a:p>
            <a:pPr fontAlgn="b"/>
            <a:r>
              <a:rPr lang="en-US" sz="5400" dirty="0">
                <a:gradFill>
                  <a:gsLst>
                    <a:gs pos="0">
                      <a:schemeClr val="tx1"/>
                    </a:gs>
                    <a:gs pos="68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Meet Office 365 Compliance Center: Your One Stop Shop for </a:t>
            </a:r>
            <a:r>
              <a:rPr lang="en-US" sz="5400" dirty="0" smtClean="0">
                <a:gradFill>
                  <a:gsLst>
                    <a:gs pos="0">
                      <a:schemeClr val="tx1"/>
                    </a:gs>
                    <a:gs pos="68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Everything </a:t>
            </a:r>
            <a:r>
              <a:rPr lang="en-US" sz="5400" dirty="0">
                <a:gradFill>
                  <a:gsLst>
                    <a:gs pos="0">
                      <a:schemeClr val="tx1"/>
                    </a:gs>
                    <a:gs pos="68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Compliance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301" y="4346164"/>
            <a:ext cx="9789098" cy="1792326"/>
          </a:xfrm>
        </p:spPr>
        <p:txBody>
          <a:bodyPr/>
          <a:lstStyle/>
          <a:p>
            <a:r>
              <a:rPr lang="en-US" dirty="0"/>
              <a:t>Kamal Janardhan, Group Program Manager</a:t>
            </a:r>
          </a:p>
          <a:p>
            <a:r>
              <a:rPr lang="en-US"/>
              <a:t>Ben Appleby , </a:t>
            </a:r>
            <a:r>
              <a:rPr lang="en-US" dirty="0"/>
              <a:t>Lead Program Manager</a:t>
            </a:r>
          </a:p>
          <a:p>
            <a:r>
              <a:rPr lang="en-US" dirty="0"/>
              <a:t>Information Protection</a:t>
            </a:r>
          </a:p>
        </p:txBody>
      </p:sp>
    </p:spTree>
    <p:extLst>
      <p:ext uri="{BB962C8B-B14F-4D97-AF65-F5344CB8AC3E}">
        <p14:creationId xmlns:p14="http://schemas.microsoft.com/office/powerpoint/2010/main" val="33186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3"/>
          <p:cNvSpPr txBox="1"/>
          <p:nvPr/>
        </p:nvSpPr>
        <p:spPr>
          <a:xfrm>
            <a:off x="418643" y="1486747"/>
            <a:ext cx="1668727" cy="723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68" spc="-70" dirty="0"/>
              <a:t>New DLP sensitive information types added to Exchange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418644" y="4642991"/>
            <a:ext cx="2048943" cy="482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68" spc="-70" dirty="0"/>
              <a:t>Extension of DLP capabilities to SharePoint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418644" y="3064869"/>
            <a:ext cx="2048943" cy="723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68" spc="-70" dirty="0" err="1"/>
              <a:t>PolicyTips</a:t>
            </a:r>
            <a:r>
              <a:rPr lang="en-US" sz="1568" spc="-70" dirty="0"/>
              <a:t> added to </a:t>
            </a:r>
            <a:br>
              <a:rPr lang="en-US" sz="1568" spc="-70" dirty="0"/>
            </a:br>
            <a:r>
              <a:rPr lang="en-US" sz="1568" spc="-70" dirty="0"/>
              <a:t>Excel and other Office  applications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5162" r="55095" b="40307"/>
          <a:stretch/>
        </p:blipFill>
        <p:spPr>
          <a:xfrm>
            <a:off x="6084624" y="3134358"/>
            <a:ext cx="5873377" cy="3577366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-1" t="1" r="60564" b="49604"/>
          <a:stretch/>
        </p:blipFill>
        <p:spPr>
          <a:xfrm>
            <a:off x="3283252" y="1387843"/>
            <a:ext cx="5050715" cy="3630442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  <a:effectLst/>
        </p:spPr>
      </p:pic>
      <p:cxnSp>
        <p:nvCxnSpPr>
          <p:cNvPr id="20" name="Straight Connector 19"/>
          <p:cNvCxnSpPr>
            <a:endCxn id="16" idx="3"/>
          </p:cNvCxnSpPr>
          <p:nvPr/>
        </p:nvCxnSpPr>
        <p:spPr>
          <a:xfrm flipH="1" flipV="1">
            <a:off x="2467587" y="4889213"/>
            <a:ext cx="3852520" cy="1602572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ot"/>
            <a:headEnd type="oval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H="1" flipV="1">
            <a:off x="2211492" y="3429000"/>
            <a:ext cx="2016956" cy="672319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ot"/>
            <a:headEnd type="oval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2"/>
            <a:ext cx="11655840" cy="899665"/>
          </a:xfrm>
        </p:spPr>
        <p:txBody>
          <a:bodyPr/>
          <a:lstStyle/>
          <a:p>
            <a:r>
              <a:rPr lang="en-US" sz="4800" spc="-151" dirty="0">
                <a:gradFill>
                  <a:gsLst>
                    <a:gs pos="43871">
                      <a:srgbClr val="FFFFFF"/>
                    </a:gs>
                    <a:gs pos="83000">
                      <a:srgbClr val="FFFFFF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Policy Tips across Office </a:t>
            </a:r>
            <a:r>
              <a:rPr lang="en-US" sz="4800" spc="-151" dirty="0" smtClean="0">
                <a:gradFill>
                  <a:gsLst>
                    <a:gs pos="43871">
                      <a:srgbClr val="FFFFFF"/>
                    </a:gs>
                    <a:gs pos="83000">
                      <a:srgbClr val="FFFFFF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62049"/>
          </a:xfrm>
        </p:spPr>
        <p:txBody>
          <a:bodyPr/>
          <a:lstStyle/>
          <a:p>
            <a:r>
              <a:rPr lang="en-US" dirty="0" smtClean="0"/>
              <a:t>Device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0375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143500" cy="2244437"/>
          </a:xfrm>
          <a:solidFill>
            <a:schemeClr val="bg1">
              <a:lumMod val="95000"/>
              <a:lumOff val="5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Device Protection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20146" y="0"/>
            <a:ext cx="6871854" cy="6857999"/>
          </a:xfrm>
          <a:prstGeom prst="rect">
            <a:avLst/>
          </a:prstGeom>
        </p:spPr>
        <p:txBody>
          <a:bodyPr anchor="ctr"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/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Compliance is determined using built in authentication flow with Active Directory conditional access</a:t>
            </a:r>
          </a:p>
          <a:p>
            <a:pPr marL="0" lvl="0" indent="0" defTabSz="914363">
              <a:buClrTx/>
              <a:buSzPct val="80000"/>
              <a:buNone/>
              <a:defRPr/>
            </a:pPr>
            <a:endParaRPr lang="en-US" sz="2800" spc="-70" dirty="0">
              <a:solidFill>
                <a:schemeClr val="tx1"/>
              </a:solidFill>
            </a:endParaRPr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Policies are defined for corporate data access</a:t>
            </a:r>
          </a:p>
          <a:p>
            <a:pPr marL="0" lvl="0" indent="0" defTabSz="914363">
              <a:buClrTx/>
              <a:buSzPct val="80000"/>
              <a:buNone/>
              <a:defRPr/>
            </a:pPr>
            <a:endParaRPr lang="en-US" sz="2800" spc="-70" dirty="0" smtClean="0">
              <a:solidFill>
                <a:schemeClr val="tx1"/>
              </a:solidFill>
            </a:endParaRPr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Unified policies for different devices and apps</a:t>
            </a:r>
          </a:p>
          <a:p>
            <a:pPr marL="0" lvl="0" indent="0" defTabSz="914363">
              <a:buClrTx/>
              <a:buSzPct val="80000"/>
              <a:buNone/>
              <a:defRPr/>
            </a:pPr>
            <a:endParaRPr lang="en-US" sz="2800" spc="-70" dirty="0" smtClean="0">
              <a:solidFill>
                <a:schemeClr val="tx1"/>
              </a:solidFill>
            </a:endParaRPr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End users and data is protected by contextual actions within the application</a:t>
            </a:r>
          </a:p>
          <a:p>
            <a:pPr marL="0" lvl="0" indent="0" defTabSz="914363">
              <a:buClrTx/>
              <a:buSzPct val="80000"/>
              <a:buNone/>
              <a:defRPr/>
            </a:pPr>
            <a:endParaRPr lang="en-US" sz="2800" spc="-70" dirty="0">
              <a:solidFill>
                <a:schemeClr val="tx1"/>
              </a:solidFill>
            </a:endParaRPr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All activity is audited and reported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44438"/>
            <a:ext cx="5143500" cy="46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623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95069"/>
            <a:ext cx="11399751" cy="2139432"/>
          </a:xfrm>
        </p:spPr>
        <p:txBody>
          <a:bodyPr/>
          <a:lstStyle/>
          <a:p>
            <a:r>
              <a:rPr lang="en-US" dirty="0" smtClean="0"/>
              <a:t>DLP and Device Protection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241" y="4785989"/>
            <a:ext cx="9860674" cy="7242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62049"/>
          </a:xfrm>
        </p:spPr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690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143500" cy="2244437"/>
          </a:xfrm>
          <a:solidFill>
            <a:schemeClr val="bg1">
              <a:lumMod val="95000"/>
              <a:lumOff val="5000"/>
            </a:schemeClr>
          </a:solidFill>
        </p:spPr>
        <p:txBody>
          <a:bodyPr anchor="ctr"/>
          <a:lstStyle/>
          <a:p>
            <a:pPr algn="ctr"/>
            <a:r>
              <a:rPr lang="en-US" dirty="0" smtClean="0"/>
              <a:t>Auditing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20146" y="0"/>
            <a:ext cx="6871854" cy="6857999"/>
          </a:xfrm>
          <a:prstGeom prst="rect">
            <a:avLst/>
          </a:prstGeom>
        </p:spPr>
        <p:txBody>
          <a:bodyPr anchor="ctr"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2536"/>
          <a:stretch/>
        </p:blipFill>
        <p:spPr>
          <a:xfrm>
            <a:off x="1" y="2244436"/>
            <a:ext cx="5143500" cy="4613563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5143500" y="110836"/>
            <a:ext cx="6871854" cy="6857999"/>
          </a:xfrm>
          <a:prstGeom prst="rect">
            <a:avLst/>
          </a:prstGeom>
        </p:spPr>
        <p:txBody>
          <a:bodyPr anchor="ctr"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sz="1800" dirty="0" smtClean="0"/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New Audit pipeline to capture all O365 activity</a:t>
            </a:r>
          </a:p>
          <a:p>
            <a:pPr marL="0" lvl="0" indent="0" defTabSz="914363">
              <a:buClrTx/>
              <a:buSzPct val="80000"/>
              <a:buNone/>
              <a:defRPr/>
            </a:pPr>
            <a:endParaRPr lang="en-US" sz="2800" spc="-70" dirty="0" smtClean="0">
              <a:solidFill>
                <a:schemeClr val="tx1"/>
              </a:solidFill>
            </a:endParaRPr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Correlation and search across content that is person and content centric</a:t>
            </a:r>
          </a:p>
          <a:p>
            <a:pPr marL="0" lvl="0" indent="0" defTabSz="914363">
              <a:buClrTx/>
              <a:buSzPct val="80000"/>
              <a:buNone/>
              <a:defRPr/>
            </a:pPr>
            <a:endParaRPr lang="en-US" sz="2800" spc="-70" dirty="0">
              <a:solidFill>
                <a:schemeClr val="tx1"/>
              </a:solidFill>
            </a:endParaRPr>
          </a:p>
          <a:p>
            <a:pPr marL="0" lvl="0" indent="0" defTabSz="914363">
              <a:buClrTx/>
              <a:buSzPct val="80000"/>
              <a:buNone/>
              <a:defRPr/>
            </a:pPr>
            <a:r>
              <a:rPr lang="en-US" sz="2800" spc="-70" dirty="0" smtClean="0">
                <a:solidFill>
                  <a:schemeClr val="tx1"/>
                </a:solidFill>
              </a:rPr>
              <a:t>Search, Stream and Export using the new O365 Management Activity API. </a:t>
            </a:r>
          </a:p>
          <a:p>
            <a:pPr marL="0" lvl="0" indent="0" defTabSz="914363">
              <a:buClrTx/>
              <a:buSzPct val="80000"/>
              <a:buNone/>
              <a:defRPr/>
            </a:pPr>
            <a:endParaRPr lang="en-US" sz="2800" b="1" spc="-7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2196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106886" y="1327615"/>
            <a:ext cx="5614060" cy="79761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4670" tIns="37333" rIns="74670" bIns="37333" numCol="1" rtlCol="0" anchor="ctr" anchorCtr="0" compatLnSpc="1">
            <a:prstTxWarp prst="textNoShape">
              <a:avLst/>
            </a:prstTxWarp>
          </a:bodyPr>
          <a:lstStyle/>
          <a:p>
            <a:pPr marL="108915" defTabSz="8958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Extend</a:t>
            </a:r>
            <a:endParaRPr lang="en-US" sz="1961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8334" y="1364102"/>
            <a:ext cx="328776" cy="31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44" indent="-115844" defTabSz="914012">
              <a:spcAft>
                <a:spcPts val="600"/>
              </a:spcAft>
              <a:buSzPct val="65000"/>
              <a:buBlip>
                <a:blip r:embed="rId3"/>
              </a:buBlip>
              <a:defRPr/>
            </a:pPr>
            <a:endParaRPr lang="en-US" sz="1400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06886" y="2222804"/>
            <a:ext cx="5614060" cy="4279792"/>
            <a:chOff x="3286879" y="2912799"/>
            <a:chExt cx="2479593" cy="3477243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08915" defTabSz="895818"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O365 Management API 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208334" y="3239423"/>
            <a:ext cx="53764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Single API</a:t>
            </a:r>
          </a:p>
          <a:p>
            <a:endParaRPr lang="en-US" sz="2000" kern="0" dirty="0" smtClean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Consistent Schema</a:t>
            </a:r>
          </a:p>
          <a:p>
            <a:endParaRPr lang="en-US" sz="2000" kern="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150+ events and growing including Exchange, SharePoint, OneDrive, Azure AD and O365 Datacenter Admin</a:t>
            </a:r>
          </a:p>
          <a:p>
            <a:endParaRPr lang="en-US" sz="2000" kern="0" dirty="0" smtClean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100+ partners and growing</a:t>
            </a:r>
            <a:endParaRPr lang="en-US" sz="2000" kern="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  <a:p>
            <a:endParaRPr lang="en-US" sz="1600" kern="0" dirty="0" smtClean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862" y="1331683"/>
            <a:ext cx="5072081" cy="79761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4670" tIns="37333" rIns="74670" bIns="37333" numCol="1" rtlCol="0" anchor="ctr" anchorCtr="0" compatLnSpc="1">
            <a:prstTxWarp prst="textNoShape">
              <a:avLst/>
            </a:prstTxWarp>
          </a:bodyPr>
          <a:lstStyle/>
          <a:p>
            <a:pPr marL="108915" defTabSz="8958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latin typeface="Segoe UI Light"/>
                <a:cs typeface="Segoe UI Light" panose="020B0502040204020203" pitchFamily="34" charset="0"/>
              </a:rPr>
              <a:t>Capture and Store</a:t>
            </a:r>
            <a:endParaRPr lang="en-US" sz="1961" kern="0" dirty="0">
              <a:gradFill>
                <a:gsLst>
                  <a:gs pos="2917">
                    <a:srgbClr val="FFFFFF"/>
                  </a:gs>
                  <a:gs pos="100000">
                    <a:srgbClr val="FFFFFF"/>
                  </a:gs>
                </a:gsLst>
                <a:lin ang="0" scaled="0"/>
              </a:gradFill>
              <a:latin typeface="Segoe UI Light"/>
              <a:cs typeface="Segoe UI Light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4341" y="1345117"/>
            <a:ext cx="241080" cy="31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44" indent="-115844" defTabSz="914012">
              <a:spcAft>
                <a:spcPts val="600"/>
              </a:spcAft>
              <a:buSzPct val="65000"/>
              <a:buBlip>
                <a:blip r:embed="rId3"/>
              </a:buBlip>
              <a:defRPr/>
            </a:pPr>
            <a:endParaRPr lang="en-US" sz="1400" kern="0" dirty="0">
              <a:solidFill>
                <a:srgbClr val="373737"/>
              </a:solidFill>
              <a:latin typeface="Segoe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863" y="2222803"/>
            <a:ext cx="5072080" cy="4279793"/>
            <a:chOff x="3286879" y="2912799"/>
            <a:chExt cx="2479593" cy="3477243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3286879" y="3662810"/>
              <a:ext cx="2479593" cy="2727232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08915" defTabSz="895818"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86879" y="2912799"/>
              <a:ext cx="2479593" cy="750010"/>
            </a:xfrm>
            <a:prstGeom prst="rect">
              <a:avLst/>
            </a:prstGeom>
            <a:solidFill>
              <a:srgbClr val="7F7F7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4670" tIns="37333" rIns="74670" bIns="37333" numCol="1" rtlCol="0" anchor="ctr" anchorCtr="0" compatLnSpc="1">
              <a:prstTxWarp prst="textNoShape">
                <a:avLst/>
              </a:prstTxWarp>
            </a:bodyPr>
            <a:lstStyle/>
            <a:p>
              <a:pPr marL="111082" defTabSz="91364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 smtClean="0">
                  <a:gradFill>
                    <a:gsLst>
                      <a:gs pos="2917">
                        <a:srgbClr val="FFFFFF"/>
                      </a:gs>
                      <a:gs pos="100000">
                        <a:srgbClr val="FFFFFF"/>
                      </a:gs>
                    </a:gsLst>
                    <a:lin ang="0" scaled="0"/>
                  </a:gradFill>
                  <a:cs typeface="Segoe UI" panose="020B0502040204020203" pitchFamily="34" charset="0"/>
                </a:rPr>
                <a:t>Consistent logging and Compliant Storage</a:t>
              </a:r>
              <a:endParaRPr lang="en-US" kern="0" dirty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0" scaled="0"/>
                </a:gradFill>
                <a:cs typeface="Segoe UI" panose="020B0502040204020203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82585" y="3239423"/>
            <a:ext cx="49385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Compliance Center experience</a:t>
            </a:r>
          </a:p>
          <a:p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Consistent and Complete logging</a:t>
            </a:r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90 days of events by default, can be extended for as long as you need.</a:t>
            </a:r>
          </a:p>
          <a:p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  <a:p>
            <a:r>
              <a:rPr lang="en-US" sz="2000" kern="0" dirty="0" smtClean="0">
                <a:solidFill>
                  <a:schemeClr val="bg1"/>
                </a:solidFill>
                <a:ea typeface="Segoe UI" pitchFamily="34" charset="0"/>
                <a:cs typeface="Segoe UI Bold" panose="020B0802040204020203" pitchFamily="34" charset="0"/>
              </a:rPr>
              <a:t>Immutability and freshness </a:t>
            </a:r>
            <a:endParaRPr lang="en-US" sz="2000" kern="0" dirty="0">
              <a:solidFill>
                <a:schemeClr val="bg1"/>
              </a:solidFill>
              <a:ea typeface="Segoe UI" pitchFamily="34" charset="0"/>
              <a:cs typeface="Segoe UI Bold" panose="020B08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49" y="164753"/>
            <a:ext cx="11655840" cy="899665"/>
          </a:xfrm>
        </p:spPr>
        <p:txBody>
          <a:bodyPr/>
          <a:lstStyle/>
          <a:p>
            <a:r>
              <a:rPr lang="en-US" dirty="0" smtClean="0"/>
              <a:t>O365 Auditing Features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46" grpId="0"/>
      <p:bldP spid="22" grpId="0" animBg="1"/>
      <p:bldP spid="3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95069"/>
            <a:ext cx="11399751" cy="1162049"/>
          </a:xfrm>
        </p:spPr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4961358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Supervisory Review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Drive Shipping for Documents and other data types </a:t>
            </a:r>
            <a:r>
              <a:rPr lang="en-US" sz="3200" dirty="0" smtClean="0">
                <a:solidFill>
                  <a:schemeClr val="accent5"/>
                </a:solidFill>
              </a:rPr>
              <a:t>(+Partners)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Ingestion for Social, IM, Financials etc. </a:t>
            </a:r>
            <a:r>
              <a:rPr lang="en-US" sz="3200" dirty="0" smtClean="0">
                <a:solidFill>
                  <a:schemeClr val="accent5"/>
                </a:solidFill>
              </a:rPr>
              <a:t>(+Partners)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Analyze with O365 search + </a:t>
            </a:r>
            <a:r>
              <a:rPr lang="en-US" sz="3200" dirty="0" err="1" smtClean="0">
                <a:solidFill>
                  <a:schemeClr val="tx1"/>
                </a:solidFill>
              </a:rPr>
              <a:t>Equivio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Compliance Center Experiences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Audit Reporting experiences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Alerting and Anomaly Detection </a:t>
            </a:r>
            <a:r>
              <a:rPr lang="en-US" sz="3200" dirty="0" smtClean="0">
                <a:solidFill>
                  <a:schemeClr val="accent5"/>
                </a:solidFill>
              </a:rPr>
              <a:t>(+Partners)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Device Protection for Windows 10, Lync, OneNote, Outlook, etc.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And more…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Bold" panose="020B0802040204020203" pitchFamily="34" charset="0"/>
                <a:cs typeface="Segoe UI Bold" panose="020B0802040204020203" pitchFamily="34" charset="0"/>
              </a:rPr>
              <a:t>Futures</a:t>
            </a:r>
            <a:endParaRPr lang="en-US" dirty="0">
              <a:latin typeface="Segoe UI Bold" panose="020B0802040204020203" pitchFamily="34" charset="0"/>
              <a:cs typeface="Segoe UI Bold" panose="020B08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662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95069"/>
            <a:ext cx="11399751" cy="2139432"/>
          </a:xfrm>
        </p:spPr>
        <p:txBody>
          <a:bodyPr/>
          <a:lstStyle/>
          <a:p>
            <a:r>
              <a:rPr lang="en-US" dirty="0" smtClean="0"/>
              <a:t>Next Generation Compliance Experiences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241" y="4785989"/>
            <a:ext cx="9860674" cy="7242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5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303" y="1864587"/>
            <a:ext cx="6118837" cy="26961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Organizations are under attack</a:t>
            </a:r>
          </a:p>
          <a:p>
            <a:pPr marL="0" indent="0" algn="ctr">
              <a:buNone/>
            </a:pPr>
            <a:r>
              <a:rPr lang="en-US" sz="3200" dirty="0" smtClean="0"/>
              <a:t>Change is the only constant</a:t>
            </a:r>
          </a:p>
          <a:p>
            <a:pPr marL="0" indent="0" algn="ctr">
              <a:buNone/>
            </a:pPr>
            <a:r>
              <a:rPr lang="en-US" sz="3200" dirty="0"/>
              <a:t>You are required to prove compliance</a:t>
            </a:r>
          </a:p>
          <a:p>
            <a:pPr marL="0" indent="0" algn="ctr">
              <a:buNone/>
            </a:pPr>
            <a:r>
              <a:rPr lang="en-US" sz="3200" dirty="0" smtClean="0"/>
              <a:t>You want insights and alerting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44" y="13931"/>
            <a:ext cx="5614555" cy="68440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384"/>
            <a:ext cx="6577444" cy="899665"/>
          </a:xfrm>
          <a:solidFill>
            <a:schemeClr val="bg2"/>
          </a:solidFill>
        </p:spPr>
        <p:txBody>
          <a:bodyPr/>
          <a:lstStyle/>
          <a:p>
            <a:r>
              <a:rPr lang="en-US" sz="4500" dirty="0" smtClean="0"/>
              <a:t>Compliance &amp; Governance </a:t>
            </a:r>
            <a:endParaRPr lang="en-US" sz="45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09619" y="5483250"/>
            <a:ext cx="5100236" cy="89966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146304" tIns="91440" rIns="146304" bIns="91440" rtlCol="0" anchor="t">
            <a:noAutofit/>
          </a:bodyPr>
          <a:lstStyle>
            <a:lvl1pPr algn="l" defTabSz="9142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How we can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4"/>
            <a:ext cx="12195334" cy="68561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08309" y="1912571"/>
            <a:ext cx="338667" cy="33866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3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4"/>
            <a:ext cx="12195334" cy="68561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30998" y="1695753"/>
            <a:ext cx="338667" cy="33866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4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5332" cy="68561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92870" y="2892958"/>
            <a:ext cx="338667" cy="33866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4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5332" cy="68561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93655" y="3148267"/>
            <a:ext cx="338667" cy="33866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93655" y="2969944"/>
            <a:ext cx="338667" cy="338667"/>
          </a:xfrm>
          <a:prstGeom prst="ellipse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93655" y="3326590"/>
            <a:ext cx="338667" cy="33866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5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4"/>
            <a:ext cx="12195330" cy="68561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31444" y="3410886"/>
            <a:ext cx="338667" cy="33866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942534"/>
            <a:ext cx="11653523" cy="5244513"/>
          </a:xfrm>
        </p:spPr>
        <p:txBody>
          <a:bodyPr/>
          <a:lstStyle/>
          <a:p>
            <a:r>
              <a:rPr lang="en-US" sz="2400" dirty="0"/>
              <a:t>BRK2159 - Enterprise Grade Data Protection and Compliance with Office 365: Today and Beyond </a:t>
            </a:r>
            <a:endParaRPr lang="en-US" sz="2400" dirty="0" smtClean="0"/>
          </a:p>
          <a:p>
            <a:r>
              <a:rPr lang="en-US" sz="2400" dirty="0" smtClean="0"/>
              <a:t>BRK2180 </a:t>
            </a:r>
            <a:r>
              <a:rPr lang="en-US" sz="2400" dirty="0"/>
              <a:t>- Extending Microsoft Office 365 Visibility, Security and Compliance: Office 365 Management APIs</a:t>
            </a:r>
          </a:p>
          <a:p>
            <a:r>
              <a:rPr lang="en-US" sz="2400" dirty="0" smtClean="0"/>
              <a:t>BRK2144 </a:t>
            </a:r>
            <a:r>
              <a:rPr lang="en-US" sz="2400" dirty="0"/>
              <a:t>- Keeping Your Data in Place with Office 365 Archiving and </a:t>
            </a:r>
            <a:r>
              <a:rPr lang="en-US" sz="2400" dirty="0" smtClean="0"/>
              <a:t>Retention</a:t>
            </a:r>
          </a:p>
          <a:p>
            <a:r>
              <a:rPr lang="en-US" sz="2400" dirty="0"/>
              <a:t>BRK3113 - Device and Data Protection with Mobile Device Management in Office </a:t>
            </a:r>
            <a:r>
              <a:rPr lang="en-US" sz="2400" dirty="0" smtClean="0"/>
              <a:t>365</a:t>
            </a:r>
          </a:p>
          <a:p>
            <a:r>
              <a:rPr lang="en-US" sz="2400" dirty="0"/>
              <a:t>BRK3121 - eDiscovery Redefined: Real Time and </a:t>
            </a:r>
            <a:r>
              <a:rPr lang="en-US" sz="2400" dirty="0" smtClean="0"/>
              <a:t>In-Place</a:t>
            </a:r>
          </a:p>
          <a:p>
            <a:r>
              <a:rPr lang="en-US" sz="2400" dirty="0"/>
              <a:t>BRK3181 - End to End Data Loss Prevention</a:t>
            </a:r>
          </a:p>
          <a:p>
            <a:r>
              <a:rPr lang="en-US" sz="2400" dirty="0"/>
              <a:t>BRK3172 – Encryption in Office 365</a:t>
            </a:r>
          </a:p>
          <a:p>
            <a:r>
              <a:rPr lang="en-US" sz="2400" dirty="0" smtClean="0"/>
              <a:t>BRK2193 </a:t>
            </a:r>
            <a:r>
              <a:rPr lang="en-US" sz="2400" dirty="0"/>
              <a:t>- Experts Unplugged: Office 365 </a:t>
            </a:r>
            <a:r>
              <a:rPr lang="en-US" sz="2400" dirty="0" smtClean="0"/>
              <a:t>Security</a:t>
            </a:r>
          </a:p>
          <a:p>
            <a:r>
              <a:rPr lang="en-US" sz="2400" dirty="0"/>
              <a:t>BRK2145 - Experts Unplugged: Office 365 </a:t>
            </a:r>
            <a:r>
              <a:rPr lang="en-US" sz="2400" dirty="0" smtClean="0"/>
              <a:t>Compliance</a:t>
            </a:r>
          </a:p>
          <a:p>
            <a:r>
              <a:rPr lang="en-US" sz="2400" dirty="0"/>
              <a:t>BRK2142 - Microsoft SharePoint Data Security and </a:t>
            </a:r>
            <a:r>
              <a:rPr lang="en-US" sz="2400" dirty="0" smtClean="0"/>
              <a:t>Compliance</a:t>
            </a:r>
          </a:p>
          <a:p>
            <a:r>
              <a:rPr lang="en-US" sz="2400" dirty="0"/>
              <a:t>BRK3126 - Auditing for Office </a:t>
            </a:r>
            <a:r>
              <a:rPr lang="en-US" sz="2400" dirty="0" smtClean="0"/>
              <a:t>365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923" y="123258"/>
            <a:ext cx="11655840" cy="645670"/>
          </a:xfrm>
        </p:spPr>
        <p:txBody>
          <a:bodyPr/>
          <a:lstStyle/>
          <a:p>
            <a:r>
              <a:rPr lang="en-US" dirty="0" smtClean="0"/>
              <a:t>Related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6124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970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59338"/>
            <a:ext cx="6217227" cy="537993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Segoe UI Bold" panose="020B0802040204020203" pitchFamily="34" charset="0"/>
                <a:cs typeface="Segoe UI Bold" panose="020B0802040204020203" pitchFamily="34" charset="0"/>
              </a:rPr>
              <a:t>You own your data,</a:t>
            </a:r>
          </a:p>
          <a:p>
            <a:pPr marL="0" indent="0" algn="ctr">
              <a:buNone/>
            </a:pPr>
            <a:r>
              <a:rPr lang="en-US" sz="3600" dirty="0" smtClean="0">
                <a:latin typeface="Segoe UI Bold" panose="020B0802040204020203" pitchFamily="34" charset="0"/>
                <a:cs typeface="Segoe UI Bold" panose="020B0802040204020203" pitchFamily="34" charset="0"/>
              </a:rPr>
              <a:t>we are the guardians of it.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600" b="1" dirty="0" smtClean="0"/>
              <a:t>Pervasive</a:t>
            </a:r>
            <a:r>
              <a:rPr lang="en-US" sz="3600" dirty="0"/>
              <a:t> </a:t>
            </a:r>
            <a:r>
              <a:rPr lang="en-US" sz="3600" dirty="0" smtClean="0"/>
              <a:t>to protect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b="1" dirty="0" smtClean="0"/>
              <a:t>Transparent</a:t>
            </a:r>
            <a:r>
              <a:rPr lang="en-US" sz="3600" dirty="0" smtClean="0"/>
              <a:t> to enable and extend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b="1" dirty="0" smtClean="0"/>
              <a:t>People Centric </a:t>
            </a:r>
            <a:r>
              <a:rPr lang="en-US" sz="3600" dirty="0" smtClean="0"/>
              <a:t>for productivity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227" y="0"/>
            <a:ext cx="5974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998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169288"/>
            <a:ext cx="11655840" cy="476462"/>
          </a:xfrm>
        </p:spPr>
        <p:txBody>
          <a:bodyPr/>
          <a:lstStyle/>
          <a:p>
            <a:r>
              <a:rPr lang="en-US" dirty="0" smtClean="0"/>
              <a:t>What you may be doing today….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7591" y="1350818"/>
            <a:ext cx="1576124" cy="1886145"/>
            <a:chOff x="713685" y="1706967"/>
            <a:chExt cx="1576124" cy="2097072"/>
          </a:xfrm>
        </p:grpSpPr>
        <p:sp>
          <p:nvSpPr>
            <p:cNvPr id="21" name="Rectangle 20"/>
            <p:cNvSpPr/>
            <p:nvPr/>
          </p:nvSpPr>
          <p:spPr>
            <a:xfrm>
              <a:off x="725427" y="1706967"/>
              <a:ext cx="1564382" cy="6376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SP/OneDrive</a:t>
              </a:r>
              <a:endParaRPr lang="en-US" sz="16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3685" y="3166428"/>
              <a:ext cx="1564382" cy="6376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Skype for Business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5427" y="2445841"/>
              <a:ext cx="1564382" cy="6376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Exchange</a:t>
              </a:r>
              <a:endParaRPr lang="en-US" sz="16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639291" y="3091895"/>
            <a:ext cx="2865867" cy="195053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3101" y="4499264"/>
            <a:ext cx="1564382" cy="1313972"/>
            <a:chOff x="942215" y="4390861"/>
            <a:chExt cx="1564382" cy="1358198"/>
          </a:xfrm>
        </p:grpSpPr>
        <p:sp>
          <p:nvSpPr>
            <p:cNvPr id="28" name="Rectangle 27"/>
            <p:cNvSpPr/>
            <p:nvPr/>
          </p:nvSpPr>
          <p:spPr>
            <a:xfrm>
              <a:off x="942215" y="4390861"/>
              <a:ext cx="1564382" cy="637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4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Social, IM (FB, Twitter, etc</a:t>
              </a:r>
              <a:r>
                <a:rPr lang="en-US" sz="1400" dirty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.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42215" y="5111448"/>
              <a:ext cx="1564382" cy="637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4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Third Party Archives</a:t>
              </a:r>
              <a:endParaRPr lang="en-US" sz="14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5838679" y="2514600"/>
            <a:ext cx="2286000" cy="269756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67"/>
            <a:r>
              <a:rPr lang="en-US" sz="1961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Compliance and Governance </a:t>
            </a:r>
          </a:p>
          <a:p>
            <a:pPr algn="ctr" defTabSz="914367"/>
            <a:r>
              <a:rPr lang="en-US" sz="1961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Solutions</a:t>
            </a:r>
            <a:endParaRPr lang="en-US" sz="1961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1" y="1264808"/>
            <a:ext cx="3262746" cy="489980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duplication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Non native end user experience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Incomplete information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Higher cost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Fragmented policy and experience</a:t>
            </a:r>
          </a:p>
        </p:txBody>
      </p:sp>
      <p:pic>
        <p:nvPicPr>
          <p:cNvPr id="70" name="Picture 3" descr="C:\Users\hannahr\Dropbox\MOD Servers Metro Icon Library\victor melniciuc\PNGs\Tech_Words\TechWords_06-13-12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88" y="4212305"/>
            <a:ext cx="539743" cy="5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92"/>
          <p:cNvSpPr>
            <a:spLocks noEditPoints="1"/>
          </p:cNvSpPr>
          <p:nvPr/>
        </p:nvSpPr>
        <p:spPr bwMode="black">
          <a:xfrm>
            <a:off x="6495631" y="3819891"/>
            <a:ext cx="228600" cy="320259"/>
          </a:xfrm>
          <a:custGeom>
            <a:avLst/>
            <a:gdLst>
              <a:gd name="T0" fmla="*/ 15 w 48"/>
              <a:gd name="T1" fmla="*/ 11 h 66"/>
              <a:gd name="T2" fmla="*/ 24 w 48"/>
              <a:gd name="T3" fmla="*/ 9 h 66"/>
              <a:gd name="T4" fmla="*/ 33 w 48"/>
              <a:gd name="T5" fmla="*/ 11 h 66"/>
              <a:gd name="T6" fmla="*/ 35 w 48"/>
              <a:gd name="T7" fmla="*/ 23 h 66"/>
              <a:gd name="T8" fmla="*/ 35 w 48"/>
              <a:gd name="T9" fmla="*/ 25 h 66"/>
              <a:gd name="T10" fmla="*/ 35 w 48"/>
              <a:gd name="T11" fmla="*/ 27 h 66"/>
              <a:gd name="T12" fmla="*/ 14 w 48"/>
              <a:gd name="T13" fmla="*/ 27 h 66"/>
              <a:gd name="T14" fmla="*/ 14 w 48"/>
              <a:gd name="T15" fmla="*/ 25 h 66"/>
              <a:gd name="T16" fmla="*/ 14 w 48"/>
              <a:gd name="T17" fmla="*/ 22 h 66"/>
              <a:gd name="T18" fmla="*/ 15 w 48"/>
              <a:gd name="T19" fmla="*/ 11 h 66"/>
              <a:gd name="T20" fmla="*/ 44 w 48"/>
              <a:gd name="T21" fmla="*/ 28 h 66"/>
              <a:gd name="T22" fmla="*/ 44 w 48"/>
              <a:gd name="T23" fmla="*/ 25 h 66"/>
              <a:gd name="T24" fmla="*/ 44 w 48"/>
              <a:gd name="T25" fmla="*/ 23 h 66"/>
              <a:gd name="T26" fmla="*/ 39 w 48"/>
              <a:gd name="T27" fmla="*/ 5 h 66"/>
              <a:gd name="T28" fmla="*/ 24 w 48"/>
              <a:gd name="T29" fmla="*/ 0 h 66"/>
              <a:gd name="T30" fmla="*/ 9 w 48"/>
              <a:gd name="T31" fmla="*/ 5 h 66"/>
              <a:gd name="T32" fmla="*/ 5 w 48"/>
              <a:gd name="T33" fmla="*/ 22 h 66"/>
              <a:gd name="T34" fmla="*/ 5 w 48"/>
              <a:gd name="T35" fmla="*/ 25 h 66"/>
              <a:gd name="T36" fmla="*/ 5 w 48"/>
              <a:gd name="T37" fmla="*/ 27 h 66"/>
              <a:gd name="T38" fmla="*/ 0 w 48"/>
              <a:gd name="T39" fmla="*/ 32 h 66"/>
              <a:gd name="T40" fmla="*/ 0 w 48"/>
              <a:gd name="T41" fmla="*/ 62 h 66"/>
              <a:gd name="T42" fmla="*/ 5 w 48"/>
              <a:gd name="T43" fmla="*/ 66 h 66"/>
              <a:gd name="T44" fmla="*/ 43 w 48"/>
              <a:gd name="T45" fmla="*/ 66 h 66"/>
              <a:gd name="T46" fmla="*/ 48 w 48"/>
              <a:gd name="T47" fmla="*/ 62 h 66"/>
              <a:gd name="T48" fmla="*/ 48 w 48"/>
              <a:gd name="T49" fmla="*/ 32 h 66"/>
              <a:gd name="T50" fmla="*/ 44 w 48"/>
              <a:gd name="T51" fmla="*/ 2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" h="66">
                <a:moveTo>
                  <a:pt x="15" y="11"/>
                </a:moveTo>
                <a:cubicBezTo>
                  <a:pt x="17" y="10"/>
                  <a:pt x="20" y="9"/>
                  <a:pt x="24" y="9"/>
                </a:cubicBezTo>
                <a:cubicBezTo>
                  <a:pt x="29" y="9"/>
                  <a:pt x="32" y="10"/>
                  <a:pt x="33" y="11"/>
                </a:cubicBezTo>
                <a:cubicBezTo>
                  <a:pt x="35" y="13"/>
                  <a:pt x="35" y="18"/>
                  <a:pt x="35" y="23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6"/>
                  <a:pt x="35" y="27"/>
                  <a:pt x="35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6"/>
                  <a:pt x="14" y="25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7"/>
                  <a:pt x="14" y="13"/>
                  <a:pt x="15" y="11"/>
                </a:cubicBezTo>
                <a:moveTo>
                  <a:pt x="44" y="28"/>
                </a:moveTo>
                <a:cubicBezTo>
                  <a:pt x="44" y="27"/>
                  <a:pt x="44" y="26"/>
                  <a:pt x="44" y="25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16"/>
                  <a:pt x="44" y="10"/>
                  <a:pt x="39" y="5"/>
                </a:cubicBezTo>
                <a:cubicBezTo>
                  <a:pt x="36" y="2"/>
                  <a:pt x="31" y="0"/>
                  <a:pt x="24" y="0"/>
                </a:cubicBezTo>
                <a:cubicBezTo>
                  <a:pt x="17" y="0"/>
                  <a:pt x="12" y="2"/>
                  <a:pt x="9" y="5"/>
                </a:cubicBezTo>
                <a:cubicBezTo>
                  <a:pt x="5" y="9"/>
                  <a:pt x="5" y="16"/>
                  <a:pt x="5" y="22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7"/>
                  <a:pt x="5" y="27"/>
                </a:cubicBezTo>
                <a:cubicBezTo>
                  <a:pt x="2" y="28"/>
                  <a:pt x="0" y="30"/>
                  <a:pt x="0" y="3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6"/>
                  <a:pt x="5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46" y="66"/>
                  <a:pt x="48" y="64"/>
                  <a:pt x="48" y="6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6" y="28"/>
                  <a:pt x="44" y="28"/>
                </a:cubicBezTo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3234" tIns="46616" rIns="93234" bIns="46616" numCol="1" anchor="t" anchorCtr="0" compatLnSpc="1">
            <a:prstTxWarp prst="textNoShape">
              <a:avLst/>
            </a:prstTxWarp>
          </a:bodyPr>
          <a:lstStyle/>
          <a:p>
            <a:pPr defTabSz="950938"/>
            <a:endParaRPr lang="en-US" sz="1224" dirty="0">
              <a:solidFill>
                <a:srgbClr val="FFFFFF"/>
              </a:solidFill>
            </a:endParaRPr>
          </a:p>
        </p:txBody>
      </p:sp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534" y="4714874"/>
            <a:ext cx="327953" cy="40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5" descr="paper-l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67" y="4816449"/>
            <a:ext cx="229685" cy="31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8"/>
          <p:cNvSpPr>
            <a:spLocks noChangeAspect="1" noEditPoints="1"/>
          </p:cNvSpPr>
          <p:nvPr/>
        </p:nvSpPr>
        <p:spPr bwMode="black">
          <a:xfrm>
            <a:off x="7010730" y="3788595"/>
            <a:ext cx="408875" cy="430899"/>
          </a:xfrm>
          <a:custGeom>
            <a:avLst/>
            <a:gdLst>
              <a:gd name="T0" fmla="*/ 226 w 300"/>
              <a:gd name="T1" fmla="*/ 193 h 300"/>
              <a:gd name="T2" fmla="*/ 233 w 300"/>
              <a:gd name="T3" fmla="*/ 157 h 300"/>
              <a:gd name="T4" fmla="*/ 233 w 300"/>
              <a:gd name="T5" fmla="*/ 128 h 300"/>
              <a:gd name="T6" fmla="*/ 142 w 300"/>
              <a:gd name="T7" fmla="*/ 51 h 300"/>
              <a:gd name="T8" fmla="*/ 52 w 300"/>
              <a:gd name="T9" fmla="*/ 128 h 300"/>
              <a:gd name="T10" fmla="*/ 52 w 300"/>
              <a:gd name="T11" fmla="*/ 157 h 300"/>
              <a:gd name="T12" fmla="*/ 142 w 300"/>
              <a:gd name="T13" fmla="*/ 234 h 300"/>
              <a:gd name="T14" fmla="*/ 183 w 300"/>
              <a:gd name="T15" fmla="*/ 224 h 300"/>
              <a:gd name="T16" fmla="*/ 193 w 300"/>
              <a:gd name="T17" fmla="*/ 226 h 300"/>
              <a:gd name="T18" fmla="*/ 270 w 300"/>
              <a:gd name="T19" fmla="*/ 300 h 300"/>
              <a:gd name="T20" fmla="*/ 298 w 300"/>
              <a:gd name="T21" fmla="*/ 275 h 300"/>
              <a:gd name="T22" fmla="*/ 206 w 300"/>
              <a:gd name="T23" fmla="*/ 157 h 300"/>
              <a:gd name="T24" fmla="*/ 142 w 300"/>
              <a:gd name="T25" fmla="*/ 208 h 300"/>
              <a:gd name="T26" fmla="*/ 78 w 300"/>
              <a:gd name="T27" fmla="*/ 157 h 300"/>
              <a:gd name="T28" fmla="*/ 78 w 300"/>
              <a:gd name="T29" fmla="*/ 128 h 300"/>
              <a:gd name="T30" fmla="*/ 142 w 300"/>
              <a:gd name="T31" fmla="*/ 77 h 300"/>
              <a:gd name="T32" fmla="*/ 206 w 300"/>
              <a:gd name="T33" fmla="*/ 128 h 300"/>
              <a:gd name="T34" fmla="*/ 206 w 300"/>
              <a:gd name="T35" fmla="*/ 157 h 300"/>
              <a:gd name="T36" fmla="*/ 197 w 300"/>
              <a:gd name="T37" fmla="*/ 142 h 300"/>
              <a:gd name="T38" fmla="*/ 156 w 300"/>
              <a:gd name="T39" fmla="*/ 157 h 300"/>
              <a:gd name="T40" fmla="*/ 142 w 300"/>
              <a:gd name="T41" fmla="*/ 197 h 300"/>
              <a:gd name="T42" fmla="*/ 128 w 300"/>
              <a:gd name="T43" fmla="*/ 157 h 300"/>
              <a:gd name="T44" fmla="*/ 87 w 300"/>
              <a:gd name="T45" fmla="*/ 142 h 300"/>
              <a:gd name="T46" fmla="*/ 128 w 300"/>
              <a:gd name="T47" fmla="*/ 128 h 300"/>
              <a:gd name="T48" fmla="*/ 142 w 300"/>
              <a:gd name="T49" fmla="*/ 88 h 300"/>
              <a:gd name="T50" fmla="*/ 156 w 300"/>
              <a:gd name="T51" fmla="*/ 128 h 300"/>
              <a:gd name="T52" fmla="*/ 142 w 300"/>
              <a:gd name="T53" fmla="*/ 40 h 300"/>
              <a:gd name="T54" fmla="*/ 128 w 300"/>
              <a:gd name="T55" fmla="*/ 0 h 300"/>
              <a:gd name="T56" fmla="*/ 156 w 300"/>
              <a:gd name="T57" fmla="*/ 41 h 300"/>
              <a:gd name="T58" fmla="*/ 40 w 300"/>
              <a:gd name="T59" fmla="*/ 142 h 300"/>
              <a:gd name="T60" fmla="*/ 0 w 300"/>
              <a:gd name="T61" fmla="*/ 157 h 300"/>
              <a:gd name="T62" fmla="*/ 41 w 300"/>
              <a:gd name="T63" fmla="*/ 128 h 300"/>
              <a:gd name="T64" fmla="*/ 142 w 300"/>
              <a:gd name="T65" fmla="*/ 245 h 300"/>
              <a:gd name="T66" fmla="*/ 156 w 300"/>
              <a:gd name="T67" fmla="*/ 285 h 300"/>
              <a:gd name="T68" fmla="*/ 128 w 300"/>
              <a:gd name="T69" fmla="*/ 244 h 300"/>
              <a:gd name="T70" fmla="*/ 245 w 300"/>
              <a:gd name="T71" fmla="*/ 142 h 300"/>
              <a:gd name="T72" fmla="*/ 285 w 300"/>
              <a:gd name="T73" fmla="*/ 128 h 300"/>
              <a:gd name="T74" fmla="*/ 243 w 300"/>
              <a:gd name="T75" fmla="*/ 15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0" h="300">
                <a:moveTo>
                  <a:pt x="298" y="266"/>
                </a:moveTo>
                <a:cubicBezTo>
                  <a:pt x="226" y="193"/>
                  <a:pt x="226" y="193"/>
                  <a:pt x="226" y="193"/>
                </a:cubicBezTo>
                <a:cubicBezTo>
                  <a:pt x="223" y="191"/>
                  <a:pt x="222" y="186"/>
                  <a:pt x="224" y="183"/>
                </a:cubicBezTo>
                <a:cubicBezTo>
                  <a:pt x="228" y="175"/>
                  <a:pt x="231" y="166"/>
                  <a:pt x="233" y="157"/>
                </a:cubicBezTo>
                <a:cubicBezTo>
                  <a:pt x="233" y="152"/>
                  <a:pt x="234" y="147"/>
                  <a:pt x="234" y="142"/>
                </a:cubicBezTo>
                <a:cubicBezTo>
                  <a:pt x="234" y="138"/>
                  <a:pt x="233" y="133"/>
                  <a:pt x="233" y="128"/>
                </a:cubicBezTo>
                <a:cubicBezTo>
                  <a:pt x="227" y="89"/>
                  <a:pt x="196" y="58"/>
                  <a:pt x="156" y="52"/>
                </a:cubicBezTo>
                <a:cubicBezTo>
                  <a:pt x="152" y="51"/>
                  <a:pt x="147" y="51"/>
                  <a:pt x="142" y="51"/>
                </a:cubicBezTo>
                <a:cubicBezTo>
                  <a:pt x="137" y="51"/>
                  <a:pt x="133" y="51"/>
                  <a:pt x="128" y="52"/>
                </a:cubicBezTo>
                <a:cubicBezTo>
                  <a:pt x="89" y="58"/>
                  <a:pt x="58" y="89"/>
                  <a:pt x="52" y="128"/>
                </a:cubicBezTo>
                <a:cubicBezTo>
                  <a:pt x="51" y="133"/>
                  <a:pt x="51" y="138"/>
                  <a:pt x="51" y="142"/>
                </a:cubicBezTo>
                <a:cubicBezTo>
                  <a:pt x="51" y="147"/>
                  <a:pt x="51" y="152"/>
                  <a:pt x="52" y="157"/>
                </a:cubicBezTo>
                <a:cubicBezTo>
                  <a:pt x="58" y="196"/>
                  <a:pt x="89" y="227"/>
                  <a:pt x="128" y="233"/>
                </a:cubicBezTo>
                <a:cubicBezTo>
                  <a:pt x="133" y="234"/>
                  <a:pt x="137" y="234"/>
                  <a:pt x="142" y="234"/>
                </a:cubicBezTo>
                <a:cubicBezTo>
                  <a:pt x="147" y="234"/>
                  <a:pt x="152" y="234"/>
                  <a:pt x="156" y="233"/>
                </a:cubicBezTo>
                <a:cubicBezTo>
                  <a:pt x="166" y="231"/>
                  <a:pt x="175" y="228"/>
                  <a:pt x="183" y="224"/>
                </a:cubicBezTo>
                <a:cubicBezTo>
                  <a:pt x="184" y="224"/>
                  <a:pt x="185" y="223"/>
                  <a:pt x="187" y="223"/>
                </a:cubicBezTo>
                <a:cubicBezTo>
                  <a:pt x="189" y="223"/>
                  <a:pt x="192" y="224"/>
                  <a:pt x="193" y="226"/>
                </a:cubicBezTo>
                <a:cubicBezTo>
                  <a:pt x="265" y="298"/>
                  <a:pt x="265" y="298"/>
                  <a:pt x="265" y="298"/>
                </a:cubicBezTo>
                <a:cubicBezTo>
                  <a:pt x="267" y="299"/>
                  <a:pt x="268" y="300"/>
                  <a:pt x="270" y="300"/>
                </a:cubicBezTo>
                <a:cubicBezTo>
                  <a:pt x="272" y="300"/>
                  <a:pt x="273" y="299"/>
                  <a:pt x="275" y="298"/>
                </a:cubicBezTo>
                <a:cubicBezTo>
                  <a:pt x="298" y="275"/>
                  <a:pt x="298" y="275"/>
                  <a:pt x="298" y="275"/>
                </a:cubicBezTo>
                <a:cubicBezTo>
                  <a:pt x="300" y="272"/>
                  <a:pt x="300" y="268"/>
                  <a:pt x="298" y="266"/>
                </a:cubicBezTo>
                <a:close/>
                <a:moveTo>
                  <a:pt x="206" y="157"/>
                </a:moveTo>
                <a:cubicBezTo>
                  <a:pt x="201" y="181"/>
                  <a:pt x="181" y="201"/>
                  <a:pt x="156" y="206"/>
                </a:cubicBezTo>
                <a:cubicBezTo>
                  <a:pt x="152" y="207"/>
                  <a:pt x="147" y="208"/>
                  <a:pt x="142" y="208"/>
                </a:cubicBezTo>
                <a:cubicBezTo>
                  <a:pt x="137" y="208"/>
                  <a:pt x="133" y="207"/>
                  <a:pt x="128" y="206"/>
                </a:cubicBezTo>
                <a:cubicBezTo>
                  <a:pt x="103" y="201"/>
                  <a:pt x="84" y="181"/>
                  <a:pt x="78" y="157"/>
                </a:cubicBezTo>
                <a:cubicBezTo>
                  <a:pt x="77" y="152"/>
                  <a:pt x="77" y="147"/>
                  <a:pt x="77" y="142"/>
                </a:cubicBezTo>
                <a:cubicBezTo>
                  <a:pt x="77" y="138"/>
                  <a:pt x="77" y="133"/>
                  <a:pt x="78" y="128"/>
                </a:cubicBezTo>
                <a:cubicBezTo>
                  <a:pt x="84" y="103"/>
                  <a:pt x="103" y="84"/>
                  <a:pt x="128" y="79"/>
                </a:cubicBezTo>
                <a:cubicBezTo>
                  <a:pt x="133" y="78"/>
                  <a:pt x="137" y="77"/>
                  <a:pt x="142" y="77"/>
                </a:cubicBezTo>
                <a:cubicBezTo>
                  <a:pt x="147" y="77"/>
                  <a:pt x="152" y="78"/>
                  <a:pt x="156" y="79"/>
                </a:cubicBezTo>
                <a:cubicBezTo>
                  <a:pt x="181" y="84"/>
                  <a:pt x="201" y="103"/>
                  <a:pt x="206" y="128"/>
                </a:cubicBezTo>
                <a:cubicBezTo>
                  <a:pt x="207" y="133"/>
                  <a:pt x="208" y="138"/>
                  <a:pt x="208" y="142"/>
                </a:cubicBezTo>
                <a:cubicBezTo>
                  <a:pt x="208" y="147"/>
                  <a:pt x="207" y="152"/>
                  <a:pt x="206" y="157"/>
                </a:cubicBezTo>
                <a:close/>
                <a:moveTo>
                  <a:pt x="195" y="128"/>
                </a:moveTo>
                <a:cubicBezTo>
                  <a:pt x="196" y="133"/>
                  <a:pt x="197" y="138"/>
                  <a:pt x="197" y="142"/>
                </a:cubicBezTo>
                <a:cubicBezTo>
                  <a:pt x="197" y="147"/>
                  <a:pt x="196" y="152"/>
                  <a:pt x="195" y="157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95"/>
                  <a:pt x="156" y="195"/>
                  <a:pt x="156" y="195"/>
                </a:cubicBezTo>
                <a:cubicBezTo>
                  <a:pt x="152" y="197"/>
                  <a:pt x="147" y="197"/>
                  <a:pt x="142" y="197"/>
                </a:cubicBezTo>
                <a:cubicBezTo>
                  <a:pt x="137" y="197"/>
                  <a:pt x="133" y="197"/>
                  <a:pt x="128" y="195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89" y="157"/>
                  <a:pt x="89" y="157"/>
                  <a:pt x="89" y="157"/>
                </a:cubicBezTo>
                <a:cubicBezTo>
                  <a:pt x="88" y="152"/>
                  <a:pt x="87" y="147"/>
                  <a:pt x="87" y="142"/>
                </a:cubicBezTo>
                <a:cubicBezTo>
                  <a:pt x="87" y="138"/>
                  <a:pt x="88" y="133"/>
                  <a:pt x="89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90"/>
                  <a:pt x="128" y="90"/>
                  <a:pt x="128" y="90"/>
                </a:cubicBezTo>
                <a:cubicBezTo>
                  <a:pt x="133" y="88"/>
                  <a:pt x="137" y="88"/>
                  <a:pt x="142" y="88"/>
                </a:cubicBezTo>
                <a:cubicBezTo>
                  <a:pt x="147" y="88"/>
                  <a:pt x="152" y="88"/>
                  <a:pt x="156" y="90"/>
                </a:cubicBezTo>
                <a:cubicBezTo>
                  <a:pt x="156" y="128"/>
                  <a:pt x="156" y="128"/>
                  <a:pt x="156" y="128"/>
                </a:cubicBezTo>
                <a:lnTo>
                  <a:pt x="195" y="128"/>
                </a:lnTo>
                <a:close/>
                <a:moveTo>
                  <a:pt x="142" y="40"/>
                </a:moveTo>
                <a:cubicBezTo>
                  <a:pt x="137" y="40"/>
                  <a:pt x="133" y="41"/>
                  <a:pt x="128" y="41"/>
                </a:cubicBezTo>
                <a:cubicBezTo>
                  <a:pt x="128" y="0"/>
                  <a:pt x="128" y="0"/>
                  <a:pt x="128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2" y="41"/>
                  <a:pt x="147" y="40"/>
                  <a:pt x="142" y="40"/>
                </a:cubicBezTo>
                <a:close/>
                <a:moveTo>
                  <a:pt x="40" y="142"/>
                </a:moveTo>
                <a:cubicBezTo>
                  <a:pt x="40" y="147"/>
                  <a:pt x="40" y="152"/>
                  <a:pt x="41" y="15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28"/>
                  <a:pt x="0" y="128"/>
                  <a:pt x="0" y="12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0" y="133"/>
                  <a:pt x="40" y="138"/>
                  <a:pt x="40" y="142"/>
                </a:cubicBezTo>
                <a:close/>
                <a:moveTo>
                  <a:pt x="142" y="245"/>
                </a:moveTo>
                <a:cubicBezTo>
                  <a:pt x="147" y="245"/>
                  <a:pt x="152" y="244"/>
                  <a:pt x="156" y="244"/>
                </a:cubicBezTo>
                <a:cubicBezTo>
                  <a:pt x="156" y="285"/>
                  <a:pt x="156" y="285"/>
                  <a:pt x="156" y="285"/>
                </a:cubicBezTo>
                <a:cubicBezTo>
                  <a:pt x="128" y="285"/>
                  <a:pt x="128" y="285"/>
                  <a:pt x="128" y="285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3" y="244"/>
                  <a:pt x="137" y="245"/>
                  <a:pt x="142" y="245"/>
                </a:cubicBezTo>
                <a:close/>
                <a:moveTo>
                  <a:pt x="245" y="142"/>
                </a:moveTo>
                <a:cubicBezTo>
                  <a:pt x="245" y="138"/>
                  <a:pt x="244" y="133"/>
                  <a:pt x="243" y="128"/>
                </a:cubicBezTo>
                <a:cubicBezTo>
                  <a:pt x="285" y="128"/>
                  <a:pt x="285" y="128"/>
                  <a:pt x="285" y="128"/>
                </a:cubicBezTo>
                <a:cubicBezTo>
                  <a:pt x="285" y="157"/>
                  <a:pt x="285" y="157"/>
                  <a:pt x="285" y="157"/>
                </a:cubicBezTo>
                <a:cubicBezTo>
                  <a:pt x="243" y="157"/>
                  <a:pt x="243" y="157"/>
                  <a:pt x="243" y="157"/>
                </a:cubicBezTo>
                <a:cubicBezTo>
                  <a:pt x="244" y="152"/>
                  <a:pt x="245" y="147"/>
                  <a:pt x="245" y="1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5568" tIns="42781" rIns="85568" bIns="42781" numCol="1" anchor="t" anchorCtr="0" compatLnSpc="1">
            <a:prstTxWarp prst="textNoShape">
              <a:avLst/>
            </a:prstTxWarp>
          </a:bodyPr>
          <a:lstStyle/>
          <a:p>
            <a:endParaRPr lang="en-US" sz="1224" dirty="0">
              <a:solidFill>
                <a:srgbClr val="FFFFFF"/>
              </a:solidFill>
            </a:endParaRPr>
          </a:p>
        </p:txBody>
      </p:sp>
      <p:sp>
        <p:nvSpPr>
          <p:cNvPr id="77" name="Freeform 94"/>
          <p:cNvSpPr>
            <a:spLocks noEditPoints="1"/>
          </p:cNvSpPr>
          <p:nvPr/>
        </p:nvSpPr>
        <p:spPr bwMode="black">
          <a:xfrm>
            <a:off x="7546752" y="4257856"/>
            <a:ext cx="202963" cy="351714"/>
          </a:xfrm>
          <a:custGeom>
            <a:avLst/>
            <a:gdLst>
              <a:gd name="T0" fmla="*/ 50 w 53"/>
              <a:gd name="T1" fmla="*/ 15 h 71"/>
              <a:gd name="T2" fmla="*/ 50 w 53"/>
              <a:gd name="T3" fmla="*/ 15 h 71"/>
              <a:gd name="T4" fmla="*/ 3 w 53"/>
              <a:gd name="T5" fmla="*/ 15 h 71"/>
              <a:gd name="T6" fmla="*/ 0 w 53"/>
              <a:gd name="T7" fmla="*/ 11 h 71"/>
              <a:gd name="T8" fmla="*/ 3 w 53"/>
              <a:gd name="T9" fmla="*/ 8 h 71"/>
              <a:gd name="T10" fmla="*/ 3 w 53"/>
              <a:gd name="T11" fmla="*/ 8 h 71"/>
              <a:gd name="T12" fmla="*/ 50 w 53"/>
              <a:gd name="T13" fmla="*/ 8 h 71"/>
              <a:gd name="T14" fmla="*/ 53 w 53"/>
              <a:gd name="T15" fmla="*/ 11 h 71"/>
              <a:gd name="T16" fmla="*/ 50 w 53"/>
              <a:gd name="T17" fmla="*/ 15 h 71"/>
              <a:gd name="T18" fmla="*/ 34 w 53"/>
              <a:gd name="T19" fmla="*/ 3 h 71"/>
              <a:gd name="T20" fmla="*/ 32 w 53"/>
              <a:gd name="T21" fmla="*/ 0 h 71"/>
              <a:gd name="T22" fmla="*/ 21 w 53"/>
              <a:gd name="T23" fmla="*/ 0 h 71"/>
              <a:gd name="T24" fmla="*/ 21 w 53"/>
              <a:gd name="T25" fmla="*/ 0 h 71"/>
              <a:gd name="T26" fmla="*/ 19 w 53"/>
              <a:gd name="T27" fmla="*/ 3 h 71"/>
              <a:gd name="T28" fmla="*/ 21 w 53"/>
              <a:gd name="T29" fmla="*/ 5 h 71"/>
              <a:gd name="T30" fmla="*/ 32 w 53"/>
              <a:gd name="T31" fmla="*/ 5 h 71"/>
              <a:gd name="T32" fmla="*/ 32 w 53"/>
              <a:gd name="T33" fmla="*/ 5 h 71"/>
              <a:gd name="T34" fmla="*/ 34 w 53"/>
              <a:gd name="T35" fmla="*/ 3 h 71"/>
              <a:gd name="T36" fmla="*/ 49 w 53"/>
              <a:gd name="T37" fmla="*/ 24 h 71"/>
              <a:gd name="T38" fmla="*/ 47 w 53"/>
              <a:gd name="T39" fmla="*/ 65 h 71"/>
              <a:gd name="T40" fmla="*/ 42 w 53"/>
              <a:gd name="T41" fmla="*/ 71 h 71"/>
              <a:gd name="T42" fmla="*/ 12 w 53"/>
              <a:gd name="T43" fmla="*/ 71 h 71"/>
              <a:gd name="T44" fmla="*/ 6 w 53"/>
              <a:gd name="T45" fmla="*/ 65 h 71"/>
              <a:gd name="T46" fmla="*/ 4 w 53"/>
              <a:gd name="T47" fmla="*/ 24 h 71"/>
              <a:gd name="T48" fmla="*/ 9 w 53"/>
              <a:gd name="T49" fmla="*/ 19 h 71"/>
              <a:gd name="T50" fmla="*/ 44 w 53"/>
              <a:gd name="T51" fmla="*/ 19 h 71"/>
              <a:gd name="T52" fmla="*/ 49 w 53"/>
              <a:gd name="T53" fmla="*/ 24 h 71"/>
              <a:gd name="T54" fmla="*/ 17 w 53"/>
              <a:gd name="T55" fmla="*/ 62 h 71"/>
              <a:gd name="T56" fmla="*/ 16 w 53"/>
              <a:gd name="T57" fmla="*/ 27 h 71"/>
              <a:gd name="T58" fmla="*/ 13 w 53"/>
              <a:gd name="T59" fmla="*/ 25 h 71"/>
              <a:gd name="T60" fmla="*/ 11 w 53"/>
              <a:gd name="T61" fmla="*/ 27 h 71"/>
              <a:gd name="T62" fmla="*/ 12 w 53"/>
              <a:gd name="T63" fmla="*/ 63 h 71"/>
              <a:gd name="T64" fmla="*/ 14 w 53"/>
              <a:gd name="T65" fmla="*/ 65 h 71"/>
              <a:gd name="T66" fmla="*/ 14 w 53"/>
              <a:gd name="T67" fmla="*/ 65 h 71"/>
              <a:gd name="T68" fmla="*/ 17 w 53"/>
              <a:gd name="T69" fmla="*/ 62 h 71"/>
              <a:gd name="T70" fmla="*/ 29 w 53"/>
              <a:gd name="T71" fmla="*/ 27 h 71"/>
              <a:gd name="T72" fmla="*/ 27 w 53"/>
              <a:gd name="T73" fmla="*/ 25 h 71"/>
              <a:gd name="T74" fmla="*/ 27 w 53"/>
              <a:gd name="T75" fmla="*/ 25 h 71"/>
              <a:gd name="T76" fmla="*/ 24 w 53"/>
              <a:gd name="T77" fmla="*/ 27 h 71"/>
              <a:gd name="T78" fmla="*/ 24 w 53"/>
              <a:gd name="T79" fmla="*/ 62 h 71"/>
              <a:gd name="T80" fmla="*/ 26 w 53"/>
              <a:gd name="T81" fmla="*/ 65 h 71"/>
              <a:gd name="T82" fmla="*/ 26 w 53"/>
              <a:gd name="T83" fmla="*/ 65 h 71"/>
              <a:gd name="T84" fmla="*/ 29 w 53"/>
              <a:gd name="T85" fmla="*/ 62 h 71"/>
              <a:gd name="T86" fmla="*/ 29 w 53"/>
              <a:gd name="T87" fmla="*/ 27 h 71"/>
              <a:gd name="T88" fmla="*/ 43 w 53"/>
              <a:gd name="T89" fmla="*/ 27 h 71"/>
              <a:gd name="T90" fmla="*/ 40 w 53"/>
              <a:gd name="T91" fmla="*/ 25 h 71"/>
              <a:gd name="T92" fmla="*/ 38 w 53"/>
              <a:gd name="T93" fmla="*/ 27 h 71"/>
              <a:gd name="T94" fmla="*/ 36 w 53"/>
              <a:gd name="T95" fmla="*/ 62 h 71"/>
              <a:gd name="T96" fmla="*/ 39 w 53"/>
              <a:gd name="T97" fmla="*/ 65 h 71"/>
              <a:gd name="T98" fmla="*/ 39 w 53"/>
              <a:gd name="T99" fmla="*/ 65 h 71"/>
              <a:gd name="T100" fmla="*/ 41 w 53"/>
              <a:gd name="T101" fmla="*/ 63 h 71"/>
              <a:gd name="T102" fmla="*/ 43 w 53"/>
              <a:gd name="T103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" h="71">
                <a:moveTo>
                  <a:pt x="50" y="15"/>
                </a:moveTo>
                <a:cubicBezTo>
                  <a:pt x="50" y="15"/>
                  <a:pt x="50" y="15"/>
                  <a:pt x="50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1" y="15"/>
                  <a:pt x="0" y="13"/>
                  <a:pt x="0" y="11"/>
                </a:cubicBezTo>
                <a:cubicBezTo>
                  <a:pt x="0" y="9"/>
                  <a:pt x="1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3" y="9"/>
                  <a:pt x="53" y="11"/>
                </a:cubicBezTo>
                <a:cubicBezTo>
                  <a:pt x="53" y="14"/>
                  <a:pt x="52" y="15"/>
                  <a:pt x="50" y="15"/>
                </a:cubicBezTo>
                <a:close/>
                <a:moveTo>
                  <a:pt x="34" y="3"/>
                </a:moveTo>
                <a:cubicBezTo>
                  <a:pt x="34" y="1"/>
                  <a:pt x="33" y="0"/>
                  <a:pt x="3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3"/>
                </a:cubicBezTo>
                <a:cubicBezTo>
                  <a:pt x="19" y="4"/>
                  <a:pt x="20" y="5"/>
                  <a:pt x="2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3" y="5"/>
                  <a:pt x="34" y="4"/>
                  <a:pt x="34" y="3"/>
                </a:cubicBezTo>
                <a:close/>
                <a:moveTo>
                  <a:pt x="49" y="24"/>
                </a:moveTo>
                <a:cubicBezTo>
                  <a:pt x="47" y="65"/>
                  <a:pt x="47" y="65"/>
                  <a:pt x="47" y="65"/>
                </a:cubicBezTo>
                <a:cubicBezTo>
                  <a:pt x="47" y="68"/>
                  <a:pt x="45" y="71"/>
                  <a:pt x="4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1"/>
                  <a:pt x="6" y="68"/>
                  <a:pt x="6" y="65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1"/>
                  <a:pt x="6" y="19"/>
                  <a:pt x="9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19"/>
                  <a:pt x="50" y="21"/>
                  <a:pt x="49" y="24"/>
                </a:cubicBezTo>
                <a:close/>
                <a:moveTo>
                  <a:pt x="17" y="62"/>
                </a:moveTo>
                <a:cubicBezTo>
                  <a:pt x="16" y="27"/>
                  <a:pt x="16" y="27"/>
                  <a:pt x="16" y="27"/>
                </a:cubicBezTo>
                <a:cubicBezTo>
                  <a:pt x="16" y="26"/>
                  <a:pt x="14" y="25"/>
                  <a:pt x="13" y="25"/>
                </a:cubicBezTo>
                <a:cubicBezTo>
                  <a:pt x="12" y="25"/>
                  <a:pt x="10" y="26"/>
                  <a:pt x="11" y="27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3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6" y="65"/>
                  <a:pt x="17" y="64"/>
                  <a:pt x="17" y="62"/>
                </a:cubicBezTo>
                <a:close/>
                <a:moveTo>
                  <a:pt x="29" y="27"/>
                </a:moveTo>
                <a:cubicBezTo>
                  <a:pt x="29" y="26"/>
                  <a:pt x="28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5"/>
                  <a:pt x="24" y="26"/>
                  <a:pt x="24" y="27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5"/>
                  <a:pt x="29" y="64"/>
                  <a:pt x="29" y="62"/>
                </a:cubicBezTo>
                <a:lnTo>
                  <a:pt x="29" y="27"/>
                </a:lnTo>
                <a:close/>
                <a:moveTo>
                  <a:pt x="43" y="27"/>
                </a:moveTo>
                <a:cubicBezTo>
                  <a:pt x="43" y="26"/>
                  <a:pt x="42" y="25"/>
                  <a:pt x="40" y="25"/>
                </a:cubicBezTo>
                <a:cubicBezTo>
                  <a:pt x="39" y="25"/>
                  <a:pt x="38" y="26"/>
                  <a:pt x="38" y="27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4"/>
                  <a:pt x="37" y="65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0" y="65"/>
                  <a:pt x="41" y="64"/>
                  <a:pt x="41" y="63"/>
                </a:cubicBezTo>
                <a:lnTo>
                  <a:pt x="43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3234" tIns="46616" rIns="93234" bIns="46616" numCol="1" anchor="t" anchorCtr="0" compatLnSpc="1">
            <a:prstTxWarp prst="textNoShape">
              <a:avLst/>
            </a:prstTxWarp>
          </a:bodyPr>
          <a:lstStyle/>
          <a:p>
            <a:pPr defTabSz="950938"/>
            <a:endParaRPr lang="en-US" sz="122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88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169288"/>
            <a:ext cx="11655840" cy="476462"/>
          </a:xfrm>
        </p:spPr>
        <p:txBody>
          <a:bodyPr/>
          <a:lstStyle/>
          <a:p>
            <a:r>
              <a:rPr lang="en-US" dirty="0" smtClean="0"/>
              <a:t>O365 Compliance…your peace of mind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97160" y="1806289"/>
            <a:ext cx="5694217" cy="315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67"/>
            <a:r>
              <a:rPr lang="en-US" sz="1961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Office 365</a:t>
            </a:r>
            <a:endParaRPr lang="en-US" sz="1961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232" y="1350818"/>
            <a:ext cx="1576483" cy="2534254"/>
            <a:chOff x="713326" y="1706967"/>
            <a:chExt cx="1576483" cy="2817659"/>
          </a:xfrm>
        </p:grpSpPr>
        <p:sp>
          <p:nvSpPr>
            <p:cNvPr id="21" name="Rectangle 20"/>
            <p:cNvSpPr/>
            <p:nvPr/>
          </p:nvSpPr>
          <p:spPr>
            <a:xfrm>
              <a:off x="725427" y="1706967"/>
              <a:ext cx="1564382" cy="6376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SP/OneDrive</a:t>
              </a:r>
              <a:endParaRPr lang="en-US" sz="16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3685" y="3166428"/>
              <a:ext cx="1564382" cy="6376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Skype for Business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5427" y="2445841"/>
              <a:ext cx="1564382" cy="6376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Exchange</a:t>
              </a:r>
              <a:endParaRPr lang="en-US" sz="16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3326" y="3887015"/>
              <a:ext cx="1564382" cy="6376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And more…</a:t>
              </a:r>
              <a:endParaRPr lang="en-US" sz="16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39291" y="3091895"/>
            <a:ext cx="2865867" cy="1950533"/>
            <a:chOff x="2473930" y="2597727"/>
            <a:chExt cx="1942207" cy="1350818"/>
          </a:xfrm>
        </p:grpSpPr>
        <p:sp>
          <p:nvSpPr>
            <p:cNvPr id="11" name="Right Arrow 10"/>
            <p:cNvSpPr/>
            <p:nvPr/>
          </p:nvSpPr>
          <p:spPr>
            <a:xfrm>
              <a:off x="2473930" y="2597727"/>
              <a:ext cx="1942207" cy="1350818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2" name="Picture 3" descr="C:\Users\warwick\Pictures\Satya ppt\truck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864" y="3029050"/>
              <a:ext cx="831594" cy="48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6097160" y="2278276"/>
            <a:ext cx="5694217" cy="3879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b" anchorCtr="0"/>
          <a:lstStyle/>
          <a:p>
            <a:pPr defTabSz="914367"/>
            <a:r>
              <a:rPr lang="en-US" sz="140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Compliance Center</a:t>
            </a:r>
            <a:endParaRPr lang="en-US" sz="14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83123" y="3303944"/>
            <a:ext cx="2115535" cy="1123657"/>
            <a:chOff x="3548774" y="2637022"/>
            <a:chExt cx="3367726" cy="1925683"/>
          </a:xfrm>
        </p:grpSpPr>
        <p:pic>
          <p:nvPicPr>
            <p:cNvPr id="16" name="Picture 4" descr="\\MAGNUM\Projects\Microsoft\Cloud Power FY12\Design\ICONS_PNG\Connect_to_Cloud_Service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8590"/>
            <a:stretch/>
          </p:blipFill>
          <p:spPr bwMode="auto">
            <a:xfrm>
              <a:off x="5220053" y="2805910"/>
              <a:ext cx="1384625" cy="71714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812342" y="2646263"/>
              <a:ext cx="2104158" cy="52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SPO/OneDrive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51527" y="3530434"/>
              <a:ext cx="1281064" cy="1032271"/>
              <a:chOff x="-482789" y="4590983"/>
              <a:chExt cx="1204946" cy="950509"/>
            </a:xfrm>
          </p:grpSpPr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482789" y="4590983"/>
                <a:ext cx="373540" cy="9505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7085" y="4590983"/>
                <a:ext cx="373537" cy="9505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8620" y="4590983"/>
                <a:ext cx="373537" cy="9505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3693625" y="3513637"/>
              <a:ext cx="1259976" cy="1032271"/>
              <a:chOff x="360815" y="4089558"/>
              <a:chExt cx="1108530" cy="97245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60815" y="4091933"/>
                <a:ext cx="728675" cy="970079"/>
                <a:chOff x="901598" y="3441901"/>
                <a:chExt cx="781854" cy="955848"/>
              </a:xfrm>
            </p:grpSpPr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309914" y="3441901"/>
                  <a:ext cx="373538" cy="955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01598" y="3441901"/>
                  <a:ext cx="373538" cy="955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21214" y="4089558"/>
                <a:ext cx="348131" cy="970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4" descr="\\MAGNUM\Projects\Microsoft\Cloud Power FY12\Design\ICONS_PNG\Connect_to_Cloud_Service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8590"/>
            <a:stretch/>
          </p:blipFill>
          <p:spPr bwMode="auto">
            <a:xfrm>
              <a:off x="3693624" y="2785291"/>
              <a:ext cx="1384625" cy="71714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548774" y="2637022"/>
              <a:ext cx="1274471" cy="52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EXO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81099" y="2732113"/>
            <a:ext cx="5761478" cy="359782"/>
            <a:chOff x="6078109" y="2882637"/>
            <a:chExt cx="5761478" cy="473374"/>
          </a:xfrm>
        </p:grpSpPr>
        <p:grpSp>
          <p:nvGrpSpPr>
            <p:cNvPr id="5" name="Group 4"/>
            <p:cNvGrpSpPr/>
            <p:nvPr/>
          </p:nvGrpSpPr>
          <p:grpSpPr>
            <a:xfrm>
              <a:off x="6114583" y="2882637"/>
              <a:ext cx="5695456" cy="452841"/>
              <a:chOff x="6114583" y="2882590"/>
              <a:chExt cx="3325625" cy="36603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713091" y="2882590"/>
                <a:ext cx="464676" cy="3660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149138" tIns="93211" rIns="149138" bIns="93211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71293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6114583" y="2882590"/>
                <a:ext cx="464676" cy="3660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149138" tIns="93211" rIns="149138" bIns="9321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71293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6588922" y="2882590"/>
                <a:ext cx="643994" cy="3660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149138" tIns="93211" rIns="149138" bIns="93211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71293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7239345" y="2882590"/>
                <a:ext cx="464676" cy="3660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149138" tIns="93211" rIns="149138" bIns="93211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71293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8975532" y="2882590"/>
                <a:ext cx="464676" cy="3660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149138" tIns="93211" rIns="149138" bIns="93211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71293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8198730" y="2882590"/>
                <a:ext cx="758261" cy="3660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149138" tIns="93211" rIns="149138" bIns="93211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71293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6078109" y="3016023"/>
              <a:ext cx="832280" cy="339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504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9" b="1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Pro" panose="020B0502040504020203" pitchFamily="34" charset="0"/>
                  <a:ea typeface="Segoe UI" pitchFamily="34" charset="0"/>
                  <a:cs typeface="Segoe UI" pitchFamily="34" charset="0"/>
                </a:rPr>
                <a:t>Archiving</a:t>
              </a:r>
              <a:endParaRPr kumimoji="0" lang="en-US" sz="1199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Pro" panose="020B050204050402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52333" y="3025632"/>
              <a:ext cx="933269" cy="2584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504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99" b="1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Pro" panose="020B0502040504020203" pitchFamily="34" charset="0"/>
                  <a:ea typeface="Segoe UI" pitchFamily="34" charset="0"/>
                  <a:cs typeface="Segoe UI" pitchFamily="34" charset="0"/>
                </a:rPr>
                <a:t>eDiscovery</a:t>
              </a:r>
              <a:endParaRPr kumimoji="0" lang="en-US" sz="1199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Pro" panose="020B050204050402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19430" y="3025632"/>
              <a:ext cx="461986" cy="2584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504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99" b="1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Pro" panose="020B0502040504020203" pitchFamily="34" charset="0"/>
                  <a:ea typeface="Segoe UI" pitchFamily="34" charset="0"/>
                  <a:cs typeface="Segoe UI" pitchFamily="34" charset="0"/>
                </a:rPr>
                <a:t>DLP</a:t>
              </a:r>
              <a:endParaRPr kumimoji="0" lang="en-US" sz="1199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Pro" panose="020B050204050402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840896" y="3016023"/>
              <a:ext cx="771366" cy="339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504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99" b="1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Pro" panose="020B0502040504020203" pitchFamily="34" charset="0"/>
                  <a:ea typeface="Segoe UI" pitchFamily="34" charset="0"/>
                  <a:cs typeface="Segoe UI" pitchFamily="34" charset="0"/>
                </a:rPr>
                <a:t>Auditing</a:t>
              </a:r>
              <a:endParaRPr kumimoji="0" lang="en-US" sz="1199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Pro" panose="020B050204050402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634895" y="3019718"/>
              <a:ext cx="1401346" cy="2584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504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99" b="1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Pro" panose="020B0502040504020203" pitchFamily="34" charset="0"/>
                  <a:ea typeface="Segoe UI" pitchFamily="34" charset="0"/>
                  <a:cs typeface="Segoe UI" pitchFamily="34" charset="0"/>
                </a:rPr>
                <a:t>Device Protection</a:t>
              </a:r>
              <a:endParaRPr kumimoji="0" lang="en-US" sz="1199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Pro" panose="020B050204050402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994484" y="3018003"/>
              <a:ext cx="845103" cy="3037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5048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Pro" panose="020B0502040504020203" pitchFamily="34" charset="0"/>
                  <a:ea typeface="Segoe UI" pitchFamily="34" charset="0"/>
                  <a:cs typeface="Segoe UI" pitchFamily="34" charset="0"/>
                </a:rPr>
                <a:t>and more…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Pro" panose="020B0502040504020203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101" y="4499264"/>
            <a:ext cx="1578513" cy="2011095"/>
            <a:chOff x="942215" y="4390861"/>
            <a:chExt cx="1578513" cy="2078785"/>
          </a:xfrm>
        </p:grpSpPr>
        <p:sp>
          <p:nvSpPr>
            <p:cNvPr id="28" name="Rectangle 27"/>
            <p:cNvSpPr/>
            <p:nvPr/>
          </p:nvSpPr>
          <p:spPr>
            <a:xfrm>
              <a:off x="942215" y="4390861"/>
              <a:ext cx="1564382" cy="637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4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Social, IM (FB, Twitter, etc</a:t>
              </a:r>
              <a:r>
                <a:rPr lang="en-US" sz="1400" dirty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.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42215" y="5111448"/>
              <a:ext cx="1564382" cy="637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4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Third Party Archives</a:t>
              </a:r>
              <a:endParaRPr lang="en-US" sz="14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56346" y="5832035"/>
              <a:ext cx="1564382" cy="637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dirty="0" smtClean="0"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And more…</a:t>
              </a:r>
              <a:endParaRPr lang="en-US" sz="16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6109249" y="5042428"/>
            <a:ext cx="5694217" cy="3879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b" anchorCtr="0"/>
          <a:lstStyle/>
          <a:p>
            <a:pPr defTabSz="914367"/>
            <a:r>
              <a:rPr lang="en-US" sz="140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Partner Ecosystem (APIs, Experiences)</a:t>
            </a:r>
            <a:endParaRPr lang="en-US" sz="14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25089" y="5512844"/>
            <a:ext cx="5666288" cy="344377"/>
            <a:chOff x="6125089" y="5512844"/>
            <a:chExt cx="4349670" cy="344377"/>
          </a:xfrm>
          <a:solidFill>
            <a:schemeClr val="accent2">
              <a:lumMod val="50000"/>
            </a:schemeClr>
          </a:solidFill>
        </p:grpSpPr>
        <p:sp>
          <p:nvSpPr>
            <p:cNvPr id="60" name="Rectangle 59"/>
            <p:cNvSpPr/>
            <p:nvPr/>
          </p:nvSpPr>
          <p:spPr bwMode="auto">
            <a:xfrm>
              <a:off x="8862690" y="5513044"/>
              <a:ext cx="744402" cy="344177"/>
            </a:xfrm>
            <a:prstGeom prst="rect">
              <a:avLst/>
            </a:prstGeom>
            <a:grpFill/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9138" tIns="93211" rIns="149138" bIns="932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129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Alerting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125089" y="5513044"/>
              <a:ext cx="795803" cy="344177"/>
            </a:xfrm>
            <a:prstGeom prst="rect">
              <a:avLst/>
            </a:prstGeom>
            <a:grpFill/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9138" tIns="93211" rIns="149138" bIns="9321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129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Ingestion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937441" y="5513044"/>
              <a:ext cx="1102902" cy="344177"/>
            </a:xfrm>
            <a:prstGeom prst="rect">
              <a:avLst/>
            </a:prstGeom>
            <a:grpFill/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9138" tIns="93211" rIns="149138" bIns="932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129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Review</a:t>
              </a: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051353" y="5513044"/>
              <a:ext cx="795803" cy="344177"/>
            </a:xfrm>
            <a:prstGeom prst="rect">
              <a:avLst/>
            </a:prstGeom>
            <a:grpFill/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9138" tIns="93211" rIns="149138" bIns="932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129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Auditing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9622626" y="5512844"/>
              <a:ext cx="852133" cy="344177"/>
            </a:xfrm>
            <a:prstGeom prst="rect">
              <a:avLst/>
            </a:prstGeom>
            <a:grpFill/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9138" tIns="93211" rIns="149138" bIns="9321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129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24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a</a:t>
              </a:r>
              <a:r>
                <a:rPr lang="en-US" sz="1224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nd more…</a:t>
              </a: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64834" y="3632902"/>
            <a:ext cx="969469" cy="806024"/>
            <a:chOff x="10041250" y="3474178"/>
            <a:chExt cx="969469" cy="806024"/>
          </a:xfrm>
        </p:grpSpPr>
        <p:sp>
          <p:nvSpPr>
            <p:cNvPr id="42" name="TextBox 41"/>
            <p:cNvSpPr txBox="1"/>
            <p:nvPr/>
          </p:nvSpPr>
          <p:spPr>
            <a:xfrm>
              <a:off x="10041250" y="3474178"/>
              <a:ext cx="969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Yammer</a:t>
              </a:r>
              <a:endParaRPr lang="en-US" sz="1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7106" y="3752550"/>
              <a:ext cx="542586" cy="52765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9229040" y="3611721"/>
            <a:ext cx="969469" cy="807614"/>
            <a:chOff x="9366706" y="3487277"/>
            <a:chExt cx="969469" cy="801539"/>
          </a:xfrm>
        </p:grpSpPr>
        <p:sp>
          <p:nvSpPr>
            <p:cNvPr id="65" name="TextBox 64"/>
            <p:cNvSpPr txBox="1"/>
            <p:nvPr/>
          </p:nvSpPr>
          <p:spPr>
            <a:xfrm>
              <a:off x="9366706" y="3487277"/>
              <a:ext cx="969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Skype</a:t>
              </a:r>
              <a:endParaRPr lang="en-US" sz="1400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5355" y="3785555"/>
              <a:ext cx="539788" cy="503261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5577" y="3336210"/>
            <a:ext cx="15811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44" y="279121"/>
            <a:ext cx="5600002" cy="899665"/>
          </a:xfrm>
        </p:spPr>
        <p:txBody>
          <a:bodyPr/>
          <a:lstStyle/>
          <a:p>
            <a:pPr algn="ctr"/>
            <a:r>
              <a:rPr lang="en-US" dirty="0" smtClean="0"/>
              <a:t>Compliance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46" y="0"/>
            <a:ext cx="6240554" cy="68580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135081" y="98714"/>
            <a:ext cx="5682206" cy="6660572"/>
          </a:xfrm>
          <a:prstGeom prst="rect">
            <a:avLst/>
          </a:prstGeom>
        </p:spPr>
        <p:txBody>
          <a:bodyPr anchor="ctr"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endParaRPr lang="en-US" sz="18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One experience</a:t>
            </a:r>
            <a:r>
              <a:rPr lang="en-US" sz="2800" b="1" dirty="0" smtClean="0">
                <a:solidFill>
                  <a:schemeClr val="tx1"/>
                </a:solidFill>
              </a:rPr>
              <a:t> across all workloads (EXO, SPO, Skype for Business, etc.)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Consistent Governance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(Preservation, Delete, Device Protection, DLP)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Insights and Alerts</a:t>
            </a:r>
            <a:r>
              <a:rPr lang="en-US" sz="2800" b="1" dirty="0" smtClean="0">
                <a:solidFill>
                  <a:schemeClr val="tx1"/>
                </a:solidFill>
              </a:rPr>
              <a:t> for Security and Compliance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2578647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1557" y="1293087"/>
            <a:ext cx="11653523" cy="2519792"/>
          </a:xfrm>
        </p:spPr>
        <p:txBody>
          <a:bodyPr/>
          <a:lstStyle/>
          <a:p>
            <a:r>
              <a:rPr lang="en-US" dirty="0" smtClean="0"/>
              <a:t>Cloud Connect </a:t>
            </a:r>
          </a:p>
          <a:p>
            <a:pPr lvl="1"/>
            <a:r>
              <a:rPr lang="en-US" dirty="0" smtClean="0"/>
              <a:t>On-premises can still have compliance features in the cloud</a:t>
            </a:r>
          </a:p>
          <a:p>
            <a:pPr lvl="1"/>
            <a:r>
              <a:rPr lang="en-US" dirty="0" smtClean="0"/>
              <a:t>Cloud based Compliance </a:t>
            </a:r>
            <a:r>
              <a:rPr lang="en-US" dirty="0"/>
              <a:t>C</a:t>
            </a:r>
            <a:r>
              <a:rPr lang="en-US" dirty="0" smtClean="0"/>
              <a:t>enter, Auditing, Analyze with </a:t>
            </a:r>
            <a:r>
              <a:rPr lang="en-US" dirty="0" err="1" smtClean="0"/>
              <a:t>Equivio</a:t>
            </a:r>
            <a:r>
              <a:rPr lang="en-US" dirty="0" smtClean="0"/>
              <a:t>, DLP and more…</a:t>
            </a:r>
          </a:p>
          <a:p>
            <a:r>
              <a:rPr lang="en-US" dirty="0" smtClean="0"/>
              <a:t>Pure On-Premises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not just for data in the cloud.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66071"/>
              </p:ext>
            </p:extLst>
          </p:nvPr>
        </p:nvGraphicFramePr>
        <p:xfrm>
          <a:off x="660403" y="3719946"/>
          <a:ext cx="11133278" cy="27535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66639"/>
                <a:gridCol w="5566639"/>
              </a:tblGrid>
              <a:tr h="4834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Exchange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SharePoint</a:t>
                      </a:r>
                      <a:endParaRPr lang="en-US" sz="2000" dirty="0"/>
                    </a:p>
                  </a:txBody>
                  <a:tcPr/>
                </a:tc>
              </a:tr>
              <a:tr h="227017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O365 Archives grow with your data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Public Folder Search</a:t>
                      </a:r>
                      <a:r>
                        <a:rPr lang="en-US" sz="2000" baseline="0" dirty="0" smtClean="0"/>
                        <a:t> and </a:t>
                      </a:r>
                      <a:r>
                        <a:rPr lang="en-US" sz="2000" dirty="0" smtClean="0"/>
                        <a:t>Preservation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Search Permissions Scoping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Search</a:t>
                      </a:r>
                      <a:r>
                        <a:rPr lang="en-US" sz="2000" baseline="0" dirty="0" smtClean="0"/>
                        <a:t> with </a:t>
                      </a:r>
                      <a:r>
                        <a:rPr lang="en-US" sz="2000" dirty="0" smtClean="0"/>
                        <a:t>Infix and Suffix wildcards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Audit Reporting</a:t>
                      </a:r>
                    </a:p>
                    <a:p>
                      <a:pPr marL="285750" marR="0" lvl="0" indent="-28575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Export to Analyze</a:t>
                      </a:r>
                      <a:r>
                        <a:rPr lang="en-US" sz="2000" baseline="0" dirty="0" smtClean="0"/>
                        <a:t> with </a:t>
                      </a:r>
                      <a:r>
                        <a:rPr lang="en-US" sz="2000" baseline="0" dirty="0" err="1" smtClean="0"/>
                        <a:t>Equivio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Document Deletion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Audit Reporting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Search with Infix and Suffix wildcards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Unlimited Concurrent Searches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Export to Analyze</a:t>
                      </a:r>
                      <a:r>
                        <a:rPr lang="en-US" sz="2000" baseline="0" dirty="0" smtClean="0"/>
                        <a:t> with </a:t>
                      </a:r>
                      <a:r>
                        <a:rPr lang="en-US" sz="2000" baseline="0" dirty="0" err="1" smtClean="0"/>
                        <a:t>Equivio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34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62049"/>
          </a:xfrm>
        </p:spPr>
        <p:txBody>
          <a:bodyPr/>
          <a:lstStyle/>
          <a:p>
            <a:r>
              <a:rPr lang="en-US" dirty="0" smtClean="0"/>
              <a:t>Archiving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011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K3126 Auditing for Office 365 - Draft1" id="{B41942AC-AB8A-408B-9AF4-6AFED5A1C7CA}" vid="{E68E39E4-FED5-4AAF-8E94-0C6315833643}"/>
    </a:ext>
  </a:extLst>
</a:theme>
</file>

<file path=ppt/theme/theme3.xml><?xml version="1.0" encoding="utf-8"?>
<a:theme xmlns:a="http://schemas.openxmlformats.org/drawingml/2006/main" name="TR18_BO_CT_Template_16x9">
  <a:themeElements>
    <a:clrScheme name="TR17-Blue">
      <a:dk1>
        <a:srgbClr val="505050"/>
      </a:dk1>
      <a:lt1>
        <a:srgbClr val="FFFFFF"/>
      </a:lt1>
      <a:dk2>
        <a:srgbClr val="0072C6"/>
      </a:dk2>
      <a:lt2>
        <a:srgbClr val="6DC2E9"/>
      </a:lt2>
      <a:accent1>
        <a:srgbClr val="002050"/>
      </a:accent1>
      <a:accent2>
        <a:srgbClr val="007233"/>
      </a:accent2>
      <a:accent3>
        <a:srgbClr val="DC3C00"/>
      </a:accent3>
      <a:accent4>
        <a:srgbClr val="442359"/>
      </a:accent4>
      <a:accent5>
        <a:srgbClr val="B4009E"/>
      </a:accent5>
      <a:accent6>
        <a:srgbClr val="FF8C00"/>
      </a:accent6>
      <a:hlink>
        <a:srgbClr val="E2E584"/>
      </a:hlink>
      <a:folHlink>
        <a:srgbClr val="E2E58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18_BO_CT_Template_16x9" id="{72FF5726-0C02-49D9-AC1A-772C33DADA29}" vid="{49FE85E7-FAD7-4C3F-AE53-D9BCA16F5F2C}"/>
    </a:ext>
  </a:extLst>
</a:theme>
</file>

<file path=ppt/theme/theme4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5.xml><?xml version="1.0" encoding="utf-8"?>
<a:theme xmlns:a="http://schemas.openxmlformats.org/drawingml/2006/main" name="2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K3126 Auditing for Office 365 - Draft1" id="{B41942AC-AB8A-408B-9AF4-6AFED5A1C7CA}" vid="{E68E39E4-FED5-4AAF-8E94-0C631583364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7fdeb6-1237-4176-8b83-781ad102c2ed">QT73EYX5XNHS-31-47</_dlc_DocId>
    <_dlc_DocIdUrl xmlns="457fdeb6-1237-4176-8b83-781ad102c2ed">
      <Url>https://msft.spoppe.com/teams/IPaed/_layouts/15/DocIdRedir.aspx?ID=QT73EYX5XNHS-31-47</Url>
      <Description>QT73EYX5XNHS-31-47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83656E1447CA419DEDE4B8E671E348" ma:contentTypeVersion="3" ma:contentTypeDescription="Create a new document." ma:contentTypeScope="" ma:versionID="139ac6953d693fb7fbb946fc255c29bb">
  <xsd:schema xmlns:xsd="http://www.w3.org/2001/XMLSchema" xmlns:xs="http://www.w3.org/2001/XMLSchema" xmlns:p="http://schemas.microsoft.com/office/2006/metadata/properties" xmlns:ns2="457fdeb6-1237-4176-8b83-781ad102c2ed" targetNamespace="http://schemas.microsoft.com/office/2006/metadata/properties" ma:root="true" ma:fieldsID="3560d236ce59ed655b49a2a97c139397" ns2:_="">
    <xsd:import namespace="457fdeb6-1237-4176-8b83-781ad102c2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fdeb6-1237-4176-8b83-781ad102c2e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0E63C1-8C5D-40E0-AB28-9DB5C181C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E82F3-765B-41A0-A9DF-B6D4595816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325120C-4D5F-4E20-93E7-B4E819358584}">
  <ds:schemaRefs>
    <ds:schemaRef ds:uri="457fdeb6-1237-4176-8b83-781ad102c2e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1B595F6-0743-4A38-8890-598C7FDCA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fdeb6-1237-4176-8b83-781ad102c2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1197</Words>
  <Application>Microsoft Office PowerPoint</Application>
  <PresentationFormat>Widescreen</PresentationFormat>
  <Paragraphs>275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Adobe Fan Heiti Std B</vt:lpstr>
      <vt:lpstr>Arial</vt:lpstr>
      <vt:lpstr>Calibri</vt:lpstr>
      <vt:lpstr>Calibri Light</vt:lpstr>
      <vt:lpstr>Consolas</vt:lpstr>
      <vt:lpstr>Segoe</vt:lpstr>
      <vt:lpstr>Segoe Pro</vt:lpstr>
      <vt:lpstr>Segoe UI</vt:lpstr>
      <vt:lpstr>Segoe UI Bold</vt:lpstr>
      <vt:lpstr>Segoe UI Light</vt:lpstr>
      <vt:lpstr>Segoe UI Semibold</vt:lpstr>
      <vt:lpstr>Wingdings</vt:lpstr>
      <vt:lpstr>Office Theme</vt:lpstr>
      <vt:lpstr>5-30610_Microsoft_Ignite_Keynote_Template</vt:lpstr>
      <vt:lpstr>TR18_BO_CT_Template_16x9</vt:lpstr>
      <vt:lpstr>1_5-30610_Microsoft_Ignite_Keynote_Template</vt:lpstr>
      <vt:lpstr>2_5-30610_Microsoft_Ignite_Keynote_Template</vt:lpstr>
      <vt:lpstr>PowerPoint Presentation</vt:lpstr>
      <vt:lpstr>Meet Office 365 Compliance Center: Your One Stop Shop for Everything Compliance</vt:lpstr>
      <vt:lpstr>Compliance &amp; Governance </vt:lpstr>
      <vt:lpstr>PowerPoint Presentation</vt:lpstr>
      <vt:lpstr>What you may be doing today….</vt:lpstr>
      <vt:lpstr>O365 Compliance…your peace of mind</vt:lpstr>
      <vt:lpstr>Compliance Center</vt:lpstr>
      <vt:lpstr>…and not just for data in the cloud.</vt:lpstr>
      <vt:lpstr>Archiving</vt:lpstr>
      <vt:lpstr>Archiving</vt:lpstr>
      <vt:lpstr>O365 Archiving Features </vt:lpstr>
      <vt:lpstr>Drive Shipping</vt:lpstr>
      <vt:lpstr>eDiscovery</vt:lpstr>
      <vt:lpstr>eDiscovery</vt:lpstr>
      <vt:lpstr>eDiscovery Features</vt:lpstr>
      <vt:lpstr>eDiscovery + Equivio</vt:lpstr>
      <vt:lpstr>DLP</vt:lpstr>
      <vt:lpstr>DLP</vt:lpstr>
      <vt:lpstr>O365 DLP Features </vt:lpstr>
      <vt:lpstr>Policy Tips across Office experiences</vt:lpstr>
      <vt:lpstr>Device Protection</vt:lpstr>
      <vt:lpstr>Device Protection</vt:lpstr>
      <vt:lpstr>DLP and Device Protection</vt:lpstr>
      <vt:lpstr>Auditing</vt:lpstr>
      <vt:lpstr>Auditing</vt:lpstr>
      <vt:lpstr>O365 Auditing Features </vt:lpstr>
      <vt:lpstr>Auditing</vt:lpstr>
      <vt:lpstr>Futures</vt:lpstr>
      <vt:lpstr>Next Generation Compliance Experiences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Sessions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 Janardhan</dc:creator>
  <cp:lastModifiedBy>Amber Templeton</cp:lastModifiedBy>
  <cp:revision>167</cp:revision>
  <dcterms:created xsi:type="dcterms:W3CDTF">2015-05-04T00:04:50Z</dcterms:created>
  <dcterms:modified xsi:type="dcterms:W3CDTF">2015-05-13T20:26:39Z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0x0101000C83656E1447CA419DEDE4B8E671E348</vt:lpwstr>
  </property>
  <property fmtid="{D5CDD505-2E9C-101B-9397-08002B2CF9AE}" pid="3" name="_dlc_DocIdItemGuid">
    <vt:lpwstr>19a5a8fe-54b2-4b34-ba57-6a53a7b52954</vt:lpwstr>
  </property>
</Properties>
</file>