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1" r:id="rId5"/>
    <p:sldMasterId id="2147484309" r:id="rId6"/>
  </p:sldMasterIdLst>
  <p:notesMasterIdLst>
    <p:notesMasterId r:id="rId50"/>
  </p:notesMasterIdLst>
  <p:handoutMasterIdLst>
    <p:handoutMasterId r:id="rId51"/>
  </p:handoutMasterIdLst>
  <p:sldIdLst>
    <p:sldId id="1368" r:id="rId7"/>
    <p:sldId id="1557" r:id="rId8"/>
    <p:sldId id="1491" r:id="rId9"/>
    <p:sldId id="1462" r:id="rId10"/>
    <p:sldId id="1461" r:id="rId11"/>
    <p:sldId id="1463" r:id="rId12"/>
    <p:sldId id="1495" r:id="rId13"/>
    <p:sldId id="1460" r:id="rId14"/>
    <p:sldId id="1485" r:id="rId15"/>
    <p:sldId id="1473" r:id="rId16"/>
    <p:sldId id="1486" r:id="rId17"/>
    <p:sldId id="1466" r:id="rId18"/>
    <p:sldId id="1498" r:id="rId19"/>
    <p:sldId id="1496" r:id="rId20"/>
    <p:sldId id="1503" r:id="rId21"/>
    <p:sldId id="1468" r:id="rId22"/>
    <p:sldId id="1472" r:id="rId23"/>
    <p:sldId id="1509" r:id="rId24"/>
    <p:sldId id="1504" r:id="rId25"/>
    <p:sldId id="1551" r:id="rId26"/>
    <p:sldId id="1508" r:id="rId27"/>
    <p:sldId id="1518" r:id="rId28"/>
    <p:sldId id="1539" r:id="rId29"/>
    <p:sldId id="1540" r:id="rId30"/>
    <p:sldId id="1519" r:id="rId31"/>
    <p:sldId id="1549" r:id="rId32"/>
    <p:sldId id="1492" r:id="rId33"/>
    <p:sldId id="1553" r:id="rId34"/>
    <p:sldId id="1541" r:id="rId35"/>
    <p:sldId id="1475" r:id="rId36"/>
    <p:sldId id="1550" r:id="rId37"/>
    <p:sldId id="1554" r:id="rId38"/>
    <p:sldId id="1488" r:id="rId39"/>
    <p:sldId id="1476" r:id="rId40"/>
    <p:sldId id="1494" r:id="rId41"/>
    <p:sldId id="1477" r:id="rId42"/>
    <p:sldId id="1478" r:id="rId43"/>
    <p:sldId id="1480" r:id="rId44"/>
    <p:sldId id="1481" r:id="rId45"/>
    <p:sldId id="1556" r:id="rId46"/>
    <p:sldId id="1493" r:id="rId47"/>
    <p:sldId id="1559" r:id="rId48"/>
    <p:sldId id="1558"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E6E86A6-75B0-43E2-B837-F90BF7FF4A57}">
          <p14:sldIdLst>
            <p14:sldId id="1368"/>
            <p14:sldId id="1557"/>
            <p14:sldId id="1491"/>
            <p14:sldId id="1462"/>
            <p14:sldId id="1461"/>
            <p14:sldId id="1463"/>
          </p14:sldIdLst>
        </p14:section>
        <p14:section name="Planning" id="{CB0E2AEB-BAE6-41D9-B61A-E8ADB1C5AE65}">
          <p14:sldIdLst>
            <p14:sldId id="1495"/>
            <p14:sldId id="1460"/>
            <p14:sldId id="1485"/>
            <p14:sldId id="1473"/>
            <p14:sldId id="1486"/>
          </p14:sldIdLst>
        </p14:section>
        <p14:section name="Branding Options" id="{F3BBD476-1F42-4B22-B8EB-BDB47231BFEE}">
          <p14:sldIdLst>
            <p14:sldId id="1466"/>
            <p14:sldId id="1498"/>
            <p14:sldId id="1496"/>
            <p14:sldId id="1503"/>
            <p14:sldId id="1468"/>
            <p14:sldId id="1472"/>
            <p14:sldId id="1509"/>
            <p14:sldId id="1504"/>
            <p14:sldId id="1551"/>
            <p14:sldId id="1508"/>
            <p14:sldId id="1518"/>
            <p14:sldId id="1539"/>
            <p14:sldId id="1540"/>
          </p14:sldIdLst>
        </p14:section>
        <p14:section name="Performance Optimizations" id="{2952D40D-359D-4166-A54F-6D4F709DA54A}">
          <p14:sldIdLst>
            <p14:sldId id="1519"/>
            <p14:sldId id="1549"/>
            <p14:sldId id="1492"/>
            <p14:sldId id="1553"/>
            <p14:sldId id="1541"/>
          </p14:sldIdLst>
        </p14:section>
        <p14:section name="Capacity Management" id="{FFD831C6-01F2-469F-894D-B7F3DA2E3D05}">
          <p14:sldIdLst>
            <p14:sldId id="1475"/>
            <p14:sldId id="1550"/>
            <p14:sldId id="1554"/>
            <p14:sldId id="1488"/>
            <p14:sldId id="1476"/>
            <p14:sldId id="1494"/>
            <p14:sldId id="1477"/>
            <p14:sldId id="1478"/>
            <p14:sldId id="1480"/>
            <p14:sldId id="1481"/>
            <p14:sldId id="1556"/>
            <p14:sldId id="1493"/>
            <p14:sldId id="1559"/>
            <p14:sldId id="15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5D45"/>
    <a:srgbClr val="505050"/>
    <a:srgbClr val="0078D7"/>
    <a:srgbClr val="47D8FF"/>
    <a:srgbClr val="FF8C00"/>
    <a:srgbClr val="FFFFFF"/>
    <a:srgbClr val="11CCFF"/>
    <a:srgbClr val="85E5FF"/>
    <a:srgbClr val="43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5" autoAdjust="0"/>
    <p:restoredTop sz="95501" autoAdjust="0"/>
  </p:normalViewPr>
  <p:slideViewPr>
    <p:cSldViewPr>
      <p:cViewPr varScale="1">
        <p:scale>
          <a:sx n="112" d="100"/>
          <a:sy n="112" d="100"/>
        </p:scale>
        <p:origin x="78" y="306"/>
      </p:cViewPr>
      <p:guideLst/>
    </p:cSldViewPr>
  </p:slideViewPr>
  <p:outlineViewPr>
    <p:cViewPr>
      <p:scale>
        <a:sx n="33" d="100"/>
        <a:sy n="33" d="100"/>
      </p:scale>
      <p:origin x="0" y="-342"/>
    </p:cViewPr>
  </p:outlineViewPr>
  <p:notesTextViewPr>
    <p:cViewPr>
      <p:scale>
        <a:sx n="3" d="2"/>
        <a:sy n="3" d="2"/>
      </p:scale>
      <p:origin x="0" y="0"/>
    </p:cViewPr>
  </p:notesTextViewPr>
  <p:sorterViewPr>
    <p:cViewPr>
      <p:scale>
        <a:sx n="75" d="100"/>
        <a:sy n="75" d="100"/>
      </p:scale>
      <p:origin x="0" y="0"/>
    </p:cViewPr>
  </p:sorterViewPr>
  <p:notesViewPr>
    <p:cSldViewPr showGuides="1">
      <p:cViewPr varScale="1">
        <p:scale>
          <a:sx n="99" d="100"/>
          <a:sy n="99" d="100"/>
        </p:scale>
        <p:origin x="34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new\Desktop\RPSPerDay.tx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ilnew\Desktop\RPSPerDay.tx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new\Desktop\farmcpu.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hilnew\Desktop\MSITRPSPerDaynewCEO.txt"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Sheet2!$G$1</c:f>
              <c:strCache>
                <c:ptCount val="1"/>
                <c:pt idx="0">
                  <c:v>Sum</c:v>
                </c:pt>
              </c:strCache>
            </c:strRef>
          </c:tx>
          <c:spPr>
            <a:ln w="28575" cap="rnd">
              <a:solidFill>
                <a:schemeClr val="accent1">
                  <a:alpha val="0"/>
                </a:schemeClr>
              </a:solidFill>
              <a:round/>
            </a:ln>
            <a:effectLst/>
          </c:spPr>
          <c:marker>
            <c:symbol val="none"/>
          </c:marker>
          <c:trendline>
            <c:spPr>
              <a:ln w="47625" cap="rnd">
                <a:solidFill>
                  <a:schemeClr val="accent6"/>
                </a:solidFill>
                <a:prstDash val="sysDot"/>
              </a:ln>
              <a:effectLst/>
            </c:spPr>
            <c:trendlineType val="exp"/>
            <c:forward val="100"/>
            <c:dispRSqr val="0"/>
            <c:dispEq val="0"/>
          </c:trendline>
          <c:trendline>
            <c:spPr>
              <a:ln w="95250" cap="rnd">
                <a:solidFill>
                  <a:schemeClr val="tx2"/>
                </a:solidFill>
                <a:prstDash val="solid"/>
              </a:ln>
              <a:effectLst/>
            </c:spPr>
            <c:trendlineType val="movingAvg"/>
            <c:period val="8"/>
            <c:dispRSqr val="0"/>
            <c:dispEq val="0"/>
          </c:trendline>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Sheet2!$G$2:$G$51</c:f>
              <c:numCache>
                <c:formatCode>General</c:formatCode>
                <c:ptCount val="50"/>
                <c:pt idx="0">
                  <c:v>97112631</c:v>
                </c:pt>
                <c:pt idx="1">
                  <c:v>95875386</c:v>
                </c:pt>
                <c:pt idx="2">
                  <c:v>90044899</c:v>
                </c:pt>
                <c:pt idx="3">
                  <c:v>85294555</c:v>
                </c:pt>
                <c:pt idx="4">
                  <c:v>100784073</c:v>
                </c:pt>
                <c:pt idx="5">
                  <c:v>99496145</c:v>
                </c:pt>
                <c:pt idx="6">
                  <c:v>96331213</c:v>
                </c:pt>
                <c:pt idx="7">
                  <c:v>93339186</c:v>
                </c:pt>
                <c:pt idx="8">
                  <c:v>90317297</c:v>
                </c:pt>
                <c:pt idx="9">
                  <c:v>97873049</c:v>
                </c:pt>
                <c:pt idx="10">
                  <c:v>101631832</c:v>
                </c:pt>
                <c:pt idx="11">
                  <c:v>100900385</c:v>
                </c:pt>
                <c:pt idx="12">
                  <c:v>102937528</c:v>
                </c:pt>
                <c:pt idx="13">
                  <c:v>97077532</c:v>
                </c:pt>
                <c:pt idx="14">
                  <c:v>102728245</c:v>
                </c:pt>
                <c:pt idx="15">
                  <c:v>103552573</c:v>
                </c:pt>
                <c:pt idx="16">
                  <c:v>103572733</c:v>
                </c:pt>
                <c:pt idx="17">
                  <c:v>104464918</c:v>
                </c:pt>
                <c:pt idx="18">
                  <c:v>97832249</c:v>
                </c:pt>
                <c:pt idx="19">
                  <c:v>103271589</c:v>
                </c:pt>
                <c:pt idx="20">
                  <c:v>105199897</c:v>
                </c:pt>
                <c:pt idx="21">
                  <c:v>103119794</c:v>
                </c:pt>
                <c:pt idx="22">
                  <c:v>104308892</c:v>
                </c:pt>
                <c:pt idx="23">
                  <c:v>88688678</c:v>
                </c:pt>
                <c:pt idx="24">
                  <c:v>105948615</c:v>
                </c:pt>
                <c:pt idx="25">
                  <c:v>111166256</c:v>
                </c:pt>
                <c:pt idx="26">
                  <c:v>112467054</c:v>
                </c:pt>
                <c:pt idx="27">
                  <c:v>115988566</c:v>
                </c:pt>
                <c:pt idx="28">
                  <c:v>104635128</c:v>
                </c:pt>
                <c:pt idx="29">
                  <c:v>110195406</c:v>
                </c:pt>
                <c:pt idx="30">
                  <c:v>114338410</c:v>
                </c:pt>
                <c:pt idx="31">
                  <c:v>114744801</c:v>
                </c:pt>
                <c:pt idx="32">
                  <c:v>103514307</c:v>
                </c:pt>
                <c:pt idx="33">
                  <c:v>95121763</c:v>
                </c:pt>
                <c:pt idx="34">
                  <c:v>113173700</c:v>
                </c:pt>
                <c:pt idx="35">
                  <c:v>118175630</c:v>
                </c:pt>
                <c:pt idx="36">
                  <c:v>125855302</c:v>
                </c:pt>
                <c:pt idx="37">
                  <c:v>121215598</c:v>
                </c:pt>
                <c:pt idx="38">
                  <c:v>104779715</c:v>
                </c:pt>
                <c:pt idx="39">
                  <c:v>125957795</c:v>
                </c:pt>
                <c:pt idx="40">
                  <c:v>122362008</c:v>
                </c:pt>
                <c:pt idx="41">
                  <c:v>117993605</c:v>
                </c:pt>
                <c:pt idx="42">
                  <c:v>125466374</c:v>
                </c:pt>
                <c:pt idx="43">
                  <c:v>105730003</c:v>
                </c:pt>
                <c:pt idx="44">
                  <c:v>125214041</c:v>
                </c:pt>
                <c:pt idx="45">
                  <c:v>127436539</c:v>
                </c:pt>
                <c:pt idx="46">
                  <c:v>122824006</c:v>
                </c:pt>
                <c:pt idx="47">
                  <c:v>118884688</c:v>
                </c:pt>
                <c:pt idx="48">
                  <c:v>105765648</c:v>
                </c:pt>
                <c:pt idx="49">
                  <c:v>115246970</c:v>
                </c:pt>
              </c:numCache>
            </c:numRef>
          </c:val>
          <c:smooth val="0"/>
          <c:extLst>
            <c:ext xmlns:c16="http://schemas.microsoft.com/office/drawing/2014/chart" uri="{C3380CC4-5D6E-409C-BE32-E72D297353CC}">
              <c16:uniqueId val="{00000005-C872-4B88-8A85-E59CA5C0F68B}"/>
            </c:ext>
          </c:extLst>
        </c:ser>
        <c:dLbls>
          <c:showLegendKey val="0"/>
          <c:showVal val="0"/>
          <c:showCatName val="0"/>
          <c:showSerName val="0"/>
          <c:showPercent val="0"/>
          <c:showBubbleSize val="0"/>
        </c:dLbls>
        <c:smooth val="0"/>
        <c:axId val="-236626432"/>
        <c:axId val="-236622624"/>
      </c:lineChart>
      <c:dateAx>
        <c:axId val="-236626432"/>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236622624"/>
        <c:crosses val="autoZero"/>
        <c:auto val="1"/>
        <c:lblOffset val="100"/>
        <c:baseTimeUnit val="days"/>
      </c:dateAx>
      <c:valAx>
        <c:axId val="-23662262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Requests</a:t>
                </a:r>
                <a:endParaRPr lang="en-US" sz="2400" dirty="0"/>
              </a:p>
            </c:rich>
          </c:tx>
          <c:layout>
            <c:manualLayout>
              <c:xMode val="edge"/>
              <c:yMode val="edge"/>
              <c:x val="9.0909090909090905E-3"/>
              <c:y val="0.4530670384951880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3662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21</c:v>
                </c:pt>
              </c:strCache>
            </c:strRef>
          </c:tx>
          <c:spPr>
            <a:ln w="28575" cap="rnd">
              <a:solidFill>
                <a:schemeClr val="accent1"/>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Sheet2!$B$2:$B$51</c:f>
              <c:numCache>
                <c:formatCode>General</c:formatCode>
                <c:ptCount val="50"/>
                <c:pt idx="0">
                  <c:v>24471348</c:v>
                </c:pt>
                <c:pt idx="1">
                  <c:v>24399094</c:v>
                </c:pt>
                <c:pt idx="2">
                  <c:v>23979567</c:v>
                </c:pt>
                <c:pt idx="3">
                  <c:v>23394078</c:v>
                </c:pt>
                <c:pt idx="4">
                  <c:v>28160859</c:v>
                </c:pt>
                <c:pt idx="5">
                  <c:v>28568262</c:v>
                </c:pt>
                <c:pt idx="6">
                  <c:v>26498347</c:v>
                </c:pt>
                <c:pt idx="7">
                  <c:v>25396327</c:v>
                </c:pt>
                <c:pt idx="8">
                  <c:v>22825080</c:v>
                </c:pt>
                <c:pt idx="9">
                  <c:v>27411522</c:v>
                </c:pt>
                <c:pt idx="10">
                  <c:v>28532008</c:v>
                </c:pt>
                <c:pt idx="11">
                  <c:v>27691824</c:v>
                </c:pt>
                <c:pt idx="12">
                  <c:v>28511134</c:v>
                </c:pt>
                <c:pt idx="13">
                  <c:v>28227939</c:v>
                </c:pt>
                <c:pt idx="14">
                  <c:v>28163910</c:v>
                </c:pt>
                <c:pt idx="15">
                  <c:v>27567221</c:v>
                </c:pt>
                <c:pt idx="16">
                  <c:v>27273809</c:v>
                </c:pt>
                <c:pt idx="17">
                  <c:v>26401741</c:v>
                </c:pt>
                <c:pt idx="18">
                  <c:v>23695802</c:v>
                </c:pt>
                <c:pt idx="19">
                  <c:v>27835416</c:v>
                </c:pt>
                <c:pt idx="20">
                  <c:v>28051319</c:v>
                </c:pt>
                <c:pt idx="21">
                  <c:v>26752771</c:v>
                </c:pt>
                <c:pt idx="22">
                  <c:v>25647578</c:v>
                </c:pt>
                <c:pt idx="23">
                  <c:v>22143278</c:v>
                </c:pt>
                <c:pt idx="24">
                  <c:v>27974644</c:v>
                </c:pt>
                <c:pt idx="25">
                  <c:v>28621608</c:v>
                </c:pt>
                <c:pt idx="26">
                  <c:v>29776581</c:v>
                </c:pt>
                <c:pt idx="27">
                  <c:v>28670934</c:v>
                </c:pt>
                <c:pt idx="28">
                  <c:v>26598494</c:v>
                </c:pt>
                <c:pt idx="29">
                  <c:v>29706251</c:v>
                </c:pt>
                <c:pt idx="30">
                  <c:v>31040603</c:v>
                </c:pt>
                <c:pt idx="31">
                  <c:v>30321001</c:v>
                </c:pt>
                <c:pt idx="32">
                  <c:v>28378377</c:v>
                </c:pt>
                <c:pt idx="33">
                  <c:v>24228364</c:v>
                </c:pt>
                <c:pt idx="34">
                  <c:v>31142842</c:v>
                </c:pt>
                <c:pt idx="35">
                  <c:v>33173669</c:v>
                </c:pt>
                <c:pt idx="36">
                  <c:v>34874779</c:v>
                </c:pt>
                <c:pt idx="37">
                  <c:v>32800035</c:v>
                </c:pt>
                <c:pt idx="38">
                  <c:v>29159045</c:v>
                </c:pt>
                <c:pt idx="39">
                  <c:v>35644512</c:v>
                </c:pt>
                <c:pt idx="40">
                  <c:v>32622819</c:v>
                </c:pt>
                <c:pt idx="41">
                  <c:v>32756165</c:v>
                </c:pt>
                <c:pt idx="42">
                  <c:v>33529249</c:v>
                </c:pt>
                <c:pt idx="43">
                  <c:v>28888893</c:v>
                </c:pt>
                <c:pt idx="44">
                  <c:v>32915455</c:v>
                </c:pt>
                <c:pt idx="45">
                  <c:v>34802461</c:v>
                </c:pt>
                <c:pt idx="46">
                  <c:v>32891956</c:v>
                </c:pt>
                <c:pt idx="47">
                  <c:v>31452021</c:v>
                </c:pt>
                <c:pt idx="48">
                  <c:v>27382999</c:v>
                </c:pt>
                <c:pt idx="49">
                  <c:v>30062299</c:v>
                </c:pt>
              </c:numCache>
            </c:numRef>
          </c:val>
          <c:smooth val="0"/>
          <c:extLst>
            <c:ext xmlns:c16="http://schemas.microsoft.com/office/drawing/2014/chart" uri="{C3380CC4-5D6E-409C-BE32-E72D297353CC}">
              <c16:uniqueId val="{00000000-C872-4B88-8A85-E59CA5C0F68B}"/>
            </c:ext>
          </c:extLst>
        </c:ser>
        <c:ser>
          <c:idx val="1"/>
          <c:order val="1"/>
          <c:tx>
            <c:strRef>
              <c:f>Sheet2!$C$1</c:f>
              <c:strCache>
                <c:ptCount val="1"/>
                <c:pt idx="0">
                  <c:v>32</c:v>
                </c:pt>
              </c:strCache>
            </c:strRef>
          </c:tx>
          <c:spPr>
            <a:ln w="28575" cap="rnd">
              <a:solidFill>
                <a:schemeClr val="accent2"/>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Sheet2!$C$2:$C$51</c:f>
              <c:numCache>
                <c:formatCode>General</c:formatCode>
                <c:ptCount val="50"/>
                <c:pt idx="0">
                  <c:v>12863877</c:v>
                </c:pt>
                <c:pt idx="1">
                  <c:v>13182722</c:v>
                </c:pt>
                <c:pt idx="2">
                  <c:v>12853389</c:v>
                </c:pt>
                <c:pt idx="3">
                  <c:v>11451614</c:v>
                </c:pt>
                <c:pt idx="4">
                  <c:v>14399998</c:v>
                </c:pt>
                <c:pt idx="5">
                  <c:v>14013207</c:v>
                </c:pt>
                <c:pt idx="6">
                  <c:v>15138576</c:v>
                </c:pt>
                <c:pt idx="7">
                  <c:v>15736715</c:v>
                </c:pt>
                <c:pt idx="8">
                  <c:v>16769631</c:v>
                </c:pt>
                <c:pt idx="9">
                  <c:v>18189797</c:v>
                </c:pt>
                <c:pt idx="10">
                  <c:v>16851281</c:v>
                </c:pt>
                <c:pt idx="11">
                  <c:v>16671195</c:v>
                </c:pt>
                <c:pt idx="12">
                  <c:v>19831700</c:v>
                </c:pt>
                <c:pt idx="13">
                  <c:v>18915513</c:v>
                </c:pt>
                <c:pt idx="14">
                  <c:v>19277569</c:v>
                </c:pt>
                <c:pt idx="15">
                  <c:v>20073574</c:v>
                </c:pt>
                <c:pt idx="16">
                  <c:v>19760661</c:v>
                </c:pt>
                <c:pt idx="17">
                  <c:v>21777608</c:v>
                </c:pt>
                <c:pt idx="18">
                  <c:v>24737852</c:v>
                </c:pt>
                <c:pt idx="19">
                  <c:v>19760911</c:v>
                </c:pt>
                <c:pt idx="20">
                  <c:v>20670660</c:v>
                </c:pt>
                <c:pt idx="21">
                  <c:v>19041829</c:v>
                </c:pt>
                <c:pt idx="22">
                  <c:v>20673057</c:v>
                </c:pt>
                <c:pt idx="23">
                  <c:v>19501316</c:v>
                </c:pt>
                <c:pt idx="24">
                  <c:v>20264152</c:v>
                </c:pt>
                <c:pt idx="25">
                  <c:v>21993680</c:v>
                </c:pt>
                <c:pt idx="26">
                  <c:v>17568006</c:v>
                </c:pt>
                <c:pt idx="27">
                  <c:v>19505847</c:v>
                </c:pt>
                <c:pt idx="28">
                  <c:v>20708944</c:v>
                </c:pt>
                <c:pt idx="29">
                  <c:v>22265003</c:v>
                </c:pt>
                <c:pt idx="30">
                  <c:v>20839293</c:v>
                </c:pt>
                <c:pt idx="31">
                  <c:v>21966710</c:v>
                </c:pt>
                <c:pt idx="32">
                  <c:v>20789459</c:v>
                </c:pt>
                <c:pt idx="33">
                  <c:v>20526604</c:v>
                </c:pt>
                <c:pt idx="34">
                  <c:v>23541925</c:v>
                </c:pt>
                <c:pt idx="35">
                  <c:v>23366530</c:v>
                </c:pt>
                <c:pt idx="36">
                  <c:v>23125798</c:v>
                </c:pt>
                <c:pt idx="37">
                  <c:v>20389635</c:v>
                </c:pt>
                <c:pt idx="38">
                  <c:v>16153914</c:v>
                </c:pt>
                <c:pt idx="39">
                  <c:v>20620327</c:v>
                </c:pt>
                <c:pt idx="40">
                  <c:v>21962738</c:v>
                </c:pt>
                <c:pt idx="41">
                  <c:v>17796115</c:v>
                </c:pt>
                <c:pt idx="42">
                  <c:v>20114237</c:v>
                </c:pt>
                <c:pt idx="43">
                  <c:v>17721398</c:v>
                </c:pt>
                <c:pt idx="44">
                  <c:v>20600674</c:v>
                </c:pt>
                <c:pt idx="45">
                  <c:v>20144691</c:v>
                </c:pt>
                <c:pt idx="46">
                  <c:v>18376173</c:v>
                </c:pt>
                <c:pt idx="47">
                  <c:v>18065402</c:v>
                </c:pt>
                <c:pt idx="48">
                  <c:v>17360985</c:v>
                </c:pt>
                <c:pt idx="49">
                  <c:v>17818350</c:v>
                </c:pt>
              </c:numCache>
            </c:numRef>
          </c:val>
          <c:smooth val="0"/>
          <c:extLst>
            <c:ext xmlns:c16="http://schemas.microsoft.com/office/drawing/2014/chart" uri="{C3380CC4-5D6E-409C-BE32-E72D297353CC}">
              <c16:uniqueId val="{00000001-C872-4B88-8A85-E59CA5C0F68B}"/>
            </c:ext>
          </c:extLst>
        </c:ser>
        <c:ser>
          <c:idx val="2"/>
          <c:order val="2"/>
          <c:tx>
            <c:strRef>
              <c:f>Sheet2!$D$1</c:f>
              <c:strCache>
                <c:ptCount val="1"/>
                <c:pt idx="0">
                  <c:v>34</c:v>
                </c:pt>
              </c:strCache>
            </c:strRef>
          </c:tx>
          <c:spPr>
            <a:ln w="28575" cap="rnd">
              <a:solidFill>
                <a:schemeClr val="accent3"/>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Sheet2!$D$2:$D$51</c:f>
              <c:numCache>
                <c:formatCode>General</c:formatCode>
                <c:ptCount val="50"/>
                <c:pt idx="0">
                  <c:v>11857619</c:v>
                </c:pt>
                <c:pt idx="1">
                  <c:v>11450645</c:v>
                </c:pt>
                <c:pt idx="2">
                  <c:v>11042595</c:v>
                </c:pt>
                <c:pt idx="3">
                  <c:v>10693031</c:v>
                </c:pt>
                <c:pt idx="4">
                  <c:v>12634514</c:v>
                </c:pt>
                <c:pt idx="5">
                  <c:v>13493772</c:v>
                </c:pt>
                <c:pt idx="6">
                  <c:v>12633179</c:v>
                </c:pt>
                <c:pt idx="7">
                  <c:v>12528090</c:v>
                </c:pt>
                <c:pt idx="8">
                  <c:v>11739955</c:v>
                </c:pt>
                <c:pt idx="9">
                  <c:v>10492093</c:v>
                </c:pt>
                <c:pt idx="10">
                  <c:v>12115438</c:v>
                </c:pt>
                <c:pt idx="11">
                  <c:v>12303005</c:v>
                </c:pt>
                <c:pt idx="12">
                  <c:v>12202088</c:v>
                </c:pt>
                <c:pt idx="13">
                  <c:v>10414971</c:v>
                </c:pt>
                <c:pt idx="14">
                  <c:v>12550999</c:v>
                </c:pt>
                <c:pt idx="15">
                  <c:v>12281831</c:v>
                </c:pt>
                <c:pt idx="16">
                  <c:v>13341034</c:v>
                </c:pt>
                <c:pt idx="17">
                  <c:v>14066671</c:v>
                </c:pt>
                <c:pt idx="18">
                  <c:v>11904200</c:v>
                </c:pt>
                <c:pt idx="19">
                  <c:v>14299746</c:v>
                </c:pt>
                <c:pt idx="20">
                  <c:v>13043977</c:v>
                </c:pt>
                <c:pt idx="21">
                  <c:v>14432302</c:v>
                </c:pt>
                <c:pt idx="22">
                  <c:v>14296549</c:v>
                </c:pt>
                <c:pt idx="23">
                  <c:v>12566511</c:v>
                </c:pt>
                <c:pt idx="24">
                  <c:v>10676826</c:v>
                </c:pt>
                <c:pt idx="25">
                  <c:v>13884775</c:v>
                </c:pt>
                <c:pt idx="26">
                  <c:v>15443243</c:v>
                </c:pt>
                <c:pt idx="27">
                  <c:v>14888380</c:v>
                </c:pt>
                <c:pt idx="28">
                  <c:v>12212015</c:v>
                </c:pt>
                <c:pt idx="29">
                  <c:v>14502403</c:v>
                </c:pt>
                <c:pt idx="30">
                  <c:v>15438549</c:v>
                </c:pt>
                <c:pt idx="31">
                  <c:v>13137913</c:v>
                </c:pt>
                <c:pt idx="32">
                  <c:v>11555250</c:v>
                </c:pt>
                <c:pt idx="33">
                  <c:v>11484618</c:v>
                </c:pt>
                <c:pt idx="34">
                  <c:v>14424849</c:v>
                </c:pt>
                <c:pt idx="35">
                  <c:v>14243949</c:v>
                </c:pt>
                <c:pt idx="36">
                  <c:v>14953163</c:v>
                </c:pt>
                <c:pt idx="37">
                  <c:v>14969931</c:v>
                </c:pt>
                <c:pt idx="38">
                  <c:v>11940380</c:v>
                </c:pt>
                <c:pt idx="39">
                  <c:v>13732806</c:v>
                </c:pt>
                <c:pt idx="40">
                  <c:v>14028953</c:v>
                </c:pt>
                <c:pt idx="41">
                  <c:v>14263945</c:v>
                </c:pt>
                <c:pt idx="42">
                  <c:v>14452612</c:v>
                </c:pt>
                <c:pt idx="43">
                  <c:v>10882436</c:v>
                </c:pt>
                <c:pt idx="44">
                  <c:v>14180296</c:v>
                </c:pt>
                <c:pt idx="45">
                  <c:v>17856719</c:v>
                </c:pt>
                <c:pt idx="46">
                  <c:v>16572902</c:v>
                </c:pt>
                <c:pt idx="47">
                  <c:v>14999516</c:v>
                </c:pt>
                <c:pt idx="48">
                  <c:v>13261778</c:v>
                </c:pt>
                <c:pt idx="49">
                  <c:v>14505229</c:v>
                </c:pt>
              </c:numCache>
            </c:numRef>
          </c:val>
          <c:smooth val="0"/>
          <c:extLst>
            <c:ext xmlns:c16="http://schemas.microsoft.com/office/drawing/2014/chart" uri="{C3380CC4-5D6E-409C-BE32-E72D297353CC}">
              <c16:uniqueId val="{00000002-C872-4B88-8A85-E59CA5C0F68B}"/>
            </c:ext>
          </c:extLst>
        </c:ser>
        <c:ser>
          <c:idx val="3"/>
          <c:order val="3"/>
          <c:tx>
            <c:strRef>
              <c:f>Sheet2!$E$1</c:f>
              <c:strCache>
                <c:ptCount val="1"/>
                <c:pt idx="0">
                  <c:v>43</c:v>
                </c:pt>
              </c:strCache>
            </c:strRef>
          </c:tx>
          <c:spPr>
            <a:ln w="28575" cap="rnd">
              <a:solidFill>
                <a:schemeClr val="accent4"/>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Sheet2!$E$2:$E$51</c:f>
              <c:numCache>
                <c:formatCode>General</c:formatCode>
                <c:ptCount val="50"/>
                <c:pt idx="0">
                  <c:v>28995648</c:v>
                </c:pt>
                <c:pt idx="1">
                  <c:v>27921554</c:v>
                </c:pt>
                <c:pt idx="2">
                  <c:v>25333493</c:v>
                </c:pt>
                <c:pt idx="3">
                  <c:v>24766703</c:v>
                </c:pt>
                <c:pt idx="4">
                  <c:v>28618762</c:v>
                </c:pt>
                <c:pt idx="5">
                  <c:v>26857643</c:v>
                </c:pt>
                <c:pt idx="6">
                  <c:v>25985648</c:v>
                </c:pt>
                <c:pt idx="7">
                  <c:v>23320687</c:v>
                </c:pt>
                <c:pt idx="8">
                  <c:v>22946827</c:v>
                </c:pt>
                <c:pt idx="9">
                  <c:v>26359093</c:v>
                </c:pt>
                <c:pt idx="10">
                  <c:v>26985684</c:v>
                </c:pt>
                <c:pt idx="11">
                  <c:v>26920724</c:v>
                </c:pt>
                <c:pt idx="12">
                  <c:v>26335125</c:v>
                </c:pt>
                <c:pt idx="13">
                  <c:v>23888567</c:v>
                </c:pt>
                <c:pt idx="14">
                  <c:v>25657872</c:v>
                </c:pt>
                <c:pt idx="15">
                  <c:v>25731018</c:v>
                </c:pt>
                <c:pt idx="16">
                  <c:v>25736807</c:v>
                </c:pt>
                <c:pt idx="17">
                  <c:v>24415640</c:v>
                </c:pt>
                <c:pt idx="18">
                  <c:v>21592684</c:v>
                </c:pt>
                <c:pt idx="19">
                  <c:v>26095902</c:v>
                </c:pt>
                <c:pt idx="20">
                  <c:v>25493329</c:v>
                </c:pt>
                <c:pt idx="21">
                  <c:v>25921192</c:v>
                </c:pt>
                <c:pt idx="22">
                  <c:v>27378739</c:v>
                </c:pt>
                <c:pt idx="23">
                  <c:v>22007828</c:v>
                </c:pt>
                <c:pt idx="24">
                  <c:v>30490284</c:v>
                </c:pt>
                <c:pt idx="25">
                  <c:v>29579908</c:v>
                </c:pt>
                <c:pt idx="26">
                  <c:v>30062287</c:v>
                </c:pt>
                <c:pt idx="27">
                  <c:v>31350880</c:v>
                </c:pt>
                <c:pt idx="28">
                  <c:v>27530701</c:v>
                </c:pt>
                <c:pt idx="29">
                  <c:v>26825576</c:v>
                </c:pt>
                <c:pt idx="30">
                  <c:v>27403710</c:v>
                </c:pt>
                <c:pt idx="31">
                  <c:v>27547528</c:v>
                </c:pt>
                <c:pt idx="32">
                  <c:v>22537218</c:v>
                </c:pt>
                <c:pt idx="33">
                  <c:v>21936496</c:v>
                </c:pt>
                <c:pt idx="34">
                  <c:v>24383053</c:v>
                </c:pt>
                <c:pt idx="35">
                  <c:v>23816495</c:v>
                </c:pt>
                <c:pt idx="36">
                  <c:v>27022058</c:v>
                </c:pt>
                <c:pt idx="37">
                  <c:v>29494701</c:v>
                </c:pt>
                <c:pt idx="38">
                  <c:v>27437289</c:v>
                </c:pt>
                <c:pt idx="39">
                  <c:v>31801910</c:v>
                </c:pt>
                <c:pt idx="40">
                  <c:v>30300756</c:v>
                </c:pt>
                <c:pt idx="41">
                  <c:v>29149945</c:v>
                </c:pt>
                <c:pt idx="42">
                  <c:v>31200072</c:v>
                </c:pt>
                <c:pt idx="43">
                  <c:v>27634916</c:v>
                </c:pt>
                <c:pt idx="44">
                  <c:v>33880135</c:v>
                </c:pt>
                <c:pt idx="45">
                  <c:v>31029642</c:v>
                </c:pt>
                <c:pt idx="46">
                  <c:v>30925946</c:v>
                </c:pt>
                <c:pt idx="47">
                  <c:v>29596592</c:v>
                </c:pt>
                <c:pt idx="48">
                  <c:v>26126619</c:v>
                </c:pt>
                <c:pt idx="49">
                  <c:v>30502464</c:v>
                </c:pt>
              </c:numCache>
            </c:numRef>
          </c:val>
          <c:smooth val="0"/>
          <c:extLst>
            <c:ext xmlns:c16="http://schemas.microsoft.com/office/drawing/2014/chart" uri="{C3380CC4-5D6E-409C-BE32-E72D297353CC}">
              <c16:uniqueId val="{00000003-C872-4B88-8A85-E59CA5C0F68B}"/>
            </c:ext>
          </c:extLst>
        </c:ser>
        <c:ser>
          <c:idx val="4"/>
          <c:order val="4"/>
          <c:tx>
            <c:strRef>
              <c:f>Sheet2!$F$1</c:f>
              <c:strCache>
                <c:ptCount val="1"/>
                <c:pt idx="0">
                  <c:v>72</c:v>
                </c:pt>
              </c:strCache>
            </c:strRef>
          </c:tx>
          <c:spPr>
            <a:ln w="28575" cap="rnd">
              <a:solidFill>
                <a:schemeClr val="accent5"/>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Sheet2!$F$2:$F$51</c:f>
              <c:numCache>
                <c:formatCode>General</c:formatCode>
                <c:ptCount val="50"/>
                <c:pt idx="0">
                  <c:v>18924139</c:v>
                </c:pt>
                <c:pt idx="1">
                  <c:v>18921371</c:v>
                </c:pt>
                <c:pt idx="2">
                  <c:v>16835855</c:v>
                </c:pt>
                <c:pt idx="3">
                  <c:v>14989129</c:v>
                </c:pt>
                <c:pt idx="4">
                  <c:v>16969940</c:v>
                </c:pt>
                <c:pt idx="5">
                  <c:v>16563261</c:v>
                </c:pt>
                <c:pt idx="6">
                  <c:v>16075463</c:v>
                </c:pt>
                <c:pt idx="7">
                  <c:v>16357367</c:v>
                </c:pt>
                <c:pt idx="8">
                  <c:v>16035804</c:v>
                </c:pt>
                <c:pt idx="9">
                  <c:v>15420544</c:v>
                </c:pt>
                <c:pt idx="10">
                  <c:v>17147421</c:v>
                </c:pt>
                <c:pt idx="11">
                  <c:v>17313637</c:v>
                </c:pt>
                <c:pt idx="12">
                  <c:v>16057481</c:v>
                </c:pt>
                <c:pt idx="13">
                  <c:v>15630542</c:v>
                </c:pt>
                <c:pt idx="14">
                  <c:v>17077895</c:v>
                </c:pt>
                <c:pt idx="15">
                  <c:v>17898929</c:v>
                </c:pt>
                <c:pt idx="16">
                  <c:v>17460422</c:v>
                </c:pt>
                <c:pt idx="17">
                  <c:v>17803258</c:v>
                </c:pt>
                <c:pt idx="18">
                  <c:v>15901711</c:v>
                </c:pt>
                <c:pt idx="19">
                  <c:v>15279614</c:v>
                </c:pt>
                <c:pt idx="20">
                  <c:v>17940612</c:v>
                </c:pt>
                <c:pt idx="21">
                  <c:v>16971700</c:v>
                </c:pt>
                <c:pt idx="22">
                  <c:v>16312969</c:v>
                </c:pt>
                <c:pt idx="23">
                  <c:v>12469745</c:v>
                </c:pt>
                <c:pt idx="24">
                  <c:v>16542709</c:v>
                </c:pt>
                <c:pt idx="25">
                  <c:v>17086285</c:v>
                </c:pt>
                <c:pt idx="26">
                  <c:v>19616937</c:v>
                </c:pt>
                <c:pt idx="27">
                  <c:v>21572525</c:v>
                </c:pt>
                <c:pt idx="28">
                  <c:v>17584974</c:v>
                </c:pt>
                <c:pt idx="29">
                  <c:v>16896173</c:v>
                </c:pt>
                <c:pt idx="30">
                  <c:v>19616255</c:v>
                </c:pt>
                <c:pt idx="31">
                  <c:v>21771649</c:v>
                </c:pt>
                <c:pt idx="32">
                  <c:v>20254003</c:v>
                </c:pt>
                <c:pt idx="33">
                  <c:v>16945681</c:v>
                </c:pt>
                <c:pt idx="34">
                  <c:v>19681031</c:v>
                </c:pt>
                <c:pt idx="35">
                  <c:v>23574987</c:v>
                </c:pt>
                <c:pt idx="36">
                  <c:v>25879504</c:v>
                </c:pt>
                <c:pt idx="37">
                  <c:v>23561296</c:v>
                </c:pt>
                <c:pt idx="38">
                  <c:v>20089087</c:v>
                </c:pt>
                <c:pt idx="39">
                  <c:v>24158240</c:v>
                </c:pt>
                <c:pt idx="40">
                  <c:v>23446742</c:v>
                </c:pt>
                <c:pt idx="41">
                  <c:v>24027435</c:v>
                </c:pt>
                <c:pt idx="42">
                  <c:v>26170204</c:v>
                </c:pt>
                <c:pt idx="43">
                  <c:v>20602360</c:v>
                </c:pt>
                <c:pt idx="44">
                  <c:v>23637481</c:v>
                </c:pt>
                <c:pt idx="45">
                  <c:v>23603026</c:v>
                </c:pt>
                <c:pt idx="46">
                  <c:v>24057029</c:v>
                </c:pt>
                <c:pt idx="47">
                  <c:v>24771157</c:v>
                </c:pt>
                <c:pt idx="48">
                  <c:v>21633267</c:v>
                </c:pt>
                <c:pt idx="49">
                  <c:v>22358628</c:v>
                </c:pt>
              </c:numCache>
            </c:numRef>
          </c:val>
          <c:smooth val="0"/>
          <c:extLst>
            <c:ext xmlns:c16="http://schemas.microsoft.com/office/drawing/2014/chart" uri="{C3380CC4-5D6E-409C-BE32-E72D297353CC}">
              <c16:uniqueId val="{00000004-C872-4B88-8A85-E59CA5C0F68B}"/>
            </c:ext>
          </c:extLst>
        </c:ser>
        <c:ser>
          <c:idx val="5"/>
          <c:order val="5"/>
          <c:tx>
            <c:strRef>
              <c:f>Sheet2!$G$1</c:f>
              <c:strCache>
                <c:ptCount val="1"/>
                <c:pt idx="0">
                  <c:v>Sum</c:v>
                </c:pt>
              </c:strCache>
            </c:strRef>
          </c:tx>
          <c:spPr>
            <a:ln w="28575" cap="rnd">
              <a:solidFill>
                <a:schemeClr val="accent1">
                  <a:alpha val="0"/>
                </a:schemeClr>
              </a:solidFill>
              <a:round/>
            </a:ln>
            <a:effectLst/>
          </c:spPr>
          <c:marker>
            <c:symbol val="none"/>
          </c:marker>
          <c:trendline>
            <c:spPr>
              <a:ln w="47625" cap="rnd">
                <a:solidFill>
                  <a:schemeClr val="accent6"/>
                </a:solidFill>
                <a:prstDash val="sysDot"/>
              </a:ln>
              <a:effectLst/>
            </c:spPr>
            <c:trendlineType val="exp"/>
            <c:forward val="100"/>
            <c:dispRSqr val="0"/>
            <c:dispEq val="0"/>
          </c:trendline>
          <c:trendline>
            <c:spPr>
              <a:ln w="95250" cap="rnd">
                <a:solidFill>
                  <a:schemeClr val="tx2"/>
                </a:solidFill>
                <a:prstDash val="solid"/>
              </a:ln>
              <a:effectLst/>
            </c:spPr>
            <c:trendlineType val="movingAvg"/>
            <c:period val="8"/>
            <c:dispRSqr val="0"/>
            <c:dispEq val="0"/>
          </c:trendline>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Sheet2!$G$2:$G$51</c:f>
              <c:numCache>
                <c:formatCode>General</c:formatCode>
                <c:ptCount val="50"/>
                <c:pt idx="0">
                  <c:v>97112631</c:v>
                </c:pt>
                <c:pt idx="1">
                  <c:v>95875386</c:v>
                </c:pt>
                <c:pt idx="2">
                  <c:v>90044899</c:v>
                </c:pt>
                <c:pt idx="3">
                  <c:v>85294555</c:v>
                </c:pt>
                <c:pt idx="4">
                  <c:v>100784073</c:v>
                </c:pt>
                <c:pt idx="5">
                  <c:v>99496145</c:v>
                </c:pt>
                <c:pt idx="6">
                  <c:v>96331213</c:v>
                </c:pt>
                <c:pt idx="7">
                  <c:v>93339186</c:v>
                </c:pt>
                <c:pt idx="8">
                  <c:v>90317297</c:v>
                </c:pt>
                <c:pt idx="9">
                  <c:v>97873049</c:v>
                </c:pt>
                <c:pt idx="10">
                  <c:v>101631832</c:v>
                </c:pt>
                <c:pt idx="11">
                  <c:v>100900385</c:v>
                </c:pt>
                <c:pt idx="12">
                  <c:v>102937528</c:v>
                </c:pt>
                <c:pt idx="13">
                  <c:v>97077532</c:v>
                </c:pt>
                <c:pt idx="14">
                  <c:v>102728245</c:v>
                </c:pt>
                <c:pt idx="15">
                  <c:v>103552573</c:v>
                </c:pt>
                <c:pt idx="16">
                  <c:v>103572733</c:v>
                </c:pt>
                <c:pt idx="17">
                  <c:v>104464918</c:v>
                </c:pt>
                <c:pt idx="18">
                  <c:v>97832249</c:v>
                </c:pt>
                <c:pt idx="19">
                  <c:v>103271589</c:v>
                </c:pt>
                <c:pt idx="20">
                  <c:v>105199897</c:v>
                </c:pt>
                <c:pt idx="21">
                  <c:v>103119794</c:v>
                </c:pt>
                <c:pt idx="22">
                  <c:v>104308892</c:v>
                </c:pt>
                <c:pt idx="23">
                  <c:v>88688678</c:v>
                </c:pt>
                <c:pt idx="24">
                  <c:v>105948615</c:v>
                </c:pt>
                <c:pt idx="25">
                  <c:v>111166256</c:v>
                </c:pt>
                <c:pt idx="26">
                  <c:v>112467054</c:v>
                </c:pt>
                <c:pt idx="27">
                  <c:v>115988566</c:v>
                </c:pt>
                <c:pt idx="28">
                  <c:v>104635128</c:v>
                </c:pt>
                <c:pt idx="29">
                  <c:v>110195406</c:v>
                </c:pt>
                <c:pt idx="30">
                  <c:v>114338410</c:v>
                </c:pt>
                <c:pt idx="31">
                  <c:v>114744801</c:v>
                </c:pt>
                <c:pt idx="32">
                  <c:v>103514307</c:v>
                </c:pt>
                <c:pt idx="33">
                  <c:v>95121763</c:v>
                </c:pt>
                <c:pt idx="34">
                  <c:v>113173700</c:v>
                </c:pt>
                <c:pt idx="35">
                  <c:v>118175630</c:v>
                </c:pt>
                <c:pt idx="36">
                  <c:v>125855302</c:v>
                </c:pt>
                <c:pt idx="37">
                  <c:v>121215598</c:v>
                </c:pt>
                <c:pt idx="38">
                  <c:v>104779715</c:v>
                </c:pt>
                <c:pt idx="39">
                  <c:v>125957795</c:v>
                </c:pt>
                <c:pt idx="40">
                  <c:v>122362008</c:v>
                </c:pt>
                <c:pt idx="41">
                  <c:v>117993605</c:v>
                </c:pt>
                <c:pt idx="42">
                  <c:v>125466374</c:v>
                </c:pt>
                <c:pt idx="43">
                  <c:v>105730003</c:v>
                </c:pt>
                <c:pt idx="44">
                  <c:v>125214041</c:v>
                </c:pt>
                <c:pt idx="45">
                  <c:v>127436539</c:v>
                </c:pt>
                <c:pt idx="46">
                  <c:v>122824006</c:v>
                </c:pt>
                <c:pt idx="47">
                  <c:v>118884688</c:v>
                </c:pt>
                <c:pt idx="48">
                  <c:v>105765648</c:v>
                </c:pt>
                <c:pt idx="49">
                  <c:v>115246970</c:v>
                </c:pt>
              </c:numCache>
            </c:numRef>
          </c:val>
          <c:smooth val="0"/>
          <c:extLst>
            <c:ext xmlns:c16="http://schemas.microsoft.com/office/drawing/2014/chart" uri="{C3380CC4-5D6E-409C-BE32-E72D297353CC}">
              <c16:uniqueId val="{00000005-C872-4B88-8A85-E59CA5C0F68B}"/>
            </c:ext>
          </c:extLst>
        </c:ser>
        <c:dLbls>
          <c:showLegendKey val="0"/>
          <c:showVal val="0"/>
          <c:showCatName val="0"/>
          <c:showSerName val="0"/>
          <c:showPercent val="0"/>
          <c:showBubbleSize val="0"/>
        </c:dLbls>
        <c:smooth val="0"/>
        <c:axId val="-236622080"/>
        <c:axId val="-236624800"/>
      </c:lineChart>
      <c:dateAx>
        <c:axId val="-236622080"/>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236624800"/>
        <c:crosses val="autoZero"/>
        <c:auto val="1"/>
        <c:lblOffset val="100"/>
        <c:baseTimeUnit val="days"/>
      </c:dateAx>
      <c:valAx>
        <c:axId val="-2366248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Requests</a:t>
                </a:r>
                <a:endParaRPr lang="en-US" sz="2400" dirty="0"/>
              </a:p>
            </c:rich>
          </c:tx>
          <c:layout>
            <c:manualLayout>
              <c:xMode val="edge"/>
              <c:yMode val="edge"/>
              <c:x val="9.0909090909090905E-3"/>
              <c:y val="0.4530670384951880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3662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CPUWeekl!$C$1</c:f>
              <c:strCache>
                <c:ptCount val="1"/>
                <c:pt idx="0">
                  <c:v>CPU</c:v>
                </c:pt>
              </c:strCache>
            </c:strRef>
          </c:tx>
          <c:spPr>
            <a:ln w="66675" cap="rnd">
              <a:solidFill>
                <a:schemeClr val="accent1"/>
              </a:solidFill>
              <a:round/>
            </a:ln>
            <a:effectLst/>
          </c:spPr>
          <c:marker>
            <c:symbol val="none"/>
          </c:marker>
          <c:xVal>
            <c:strRef>
              <c:f>CPUWeekl!$A$2:$A$122</c:f>
              <c:strCache>
                <c:ptCount val="121"/>
                <c:pt idx="0">
                  <c:v>2/16/14 10:00 PM</c:v>
                </c:pt>
                <c:pt idx="1">
                  <c:v>2/16/14 11:00 PM</c:v>
                </c:pt>
                <c:pt idx="2">
                  <c:v>2/17/14 12:00 AM</c:v>
                </c:pt>
                <c:pt idx="3">
                  <c:v>2/17/14 1:00 AM</c:v>
                </c:pt>
                <c:pt idx="4">
                  <c:v>2/17/14 2:00 AM</c:v>
                </c:pt>
                <c:pt idx="5">
                  <c:v>2/17/14 3:00 AM</c:v>
                </c:pt>
                <c:pt idx="6">
                  <c:v>2/17/14 4:00 AM</c:v>
                </c:pt>
                <c:pt idx="7">
                  <c:v>2/17/14 5:00 AM</c:v>
                </c:pt>
                <c:pt idx="8">
                  <c:v>2/17/14 6:00 AM</c:v>
                </c:pt>
                <c:pt idx="9">
                  <c:v>2/17/14 7:00 AM</c:v>
                </c:pt>
                <c:pt idx="10">
                  <c:v>2/17/14 8:00 AM</c:v>
                </c:pt>
                <c:pt idx="11">
                  <c:v>2/17/14 9:00 AM</c:v>
                </c:pt>
                <c:pt idx="12">
                  <c:v>2/17/14 10:00 AM</c:v>
                </c:pt>
                <c:pt idx="13">
                  <c:v>2/17/14 11:00 AM</c:v>
                </c:pt>
                <c:pt idx="14">
                  <c:v>2/17/14 12:00 PM</c:v>
                </c:pt>
                <c:pt idx="15">
                  <c:v>2/17/14 1:00 PM</c:v>
                </c:pt>
                <c:pt idx="16">
                  <c:v>2/17/14 2:00 PM</c:v>
                </c:pt>
                <c:pt idx="17">
                  <c:v>2/17/14 3:00 PM</c:v>
                </c:pt>
                <c:pt idx="18">
                  <c:v>2/17/14 4:00 PM</c:v>
                </c:pt>
                <c:pt idx="19">
                  <c:v>2/17/14 5:00 PM</c:v>
                </c:pt>
                <c:pt idx="20">
                  <c:v>2/17/14 6:00 PM</c:v>
                </c:pt>
                <c:pt idx="21">
                  <c:v>2/17/14 7:00 PM</c:v>
                </c:pt>
                <c:pt idx="22">
                  <c:v>2/17/14 8:00 PM</c:v>
                </c:pt>
                <c:pt idx="23">
                  <c:v>2/17/14 9:00 PM</c:v>
                </c:pt>
                <c:pt idx="24">
                  <c:v>2/17/14 10:00 PM</c:v>
                </c:pt>
                <c:pt idx="25">
                  <c:v>2/17/14 11:00 PM</c:v>
                </c:pt>
                <c:pt idx="26">
                  <c:v>2/18/14 12:00 AM</c:v>
                </c:pt>
                <c:pt idx="27">
                  <c:v>2/18/14 1:00 AM</c:v>
                </c:pt>
                <c:pt idx="28">
                  <c:v>2/18/14 2:00 AM</c:v>
                </c:pt>
                <c:pt idx="29">
                  <c:v>2/18/14 3:00 AM</c:v>
                </c:pt>
                <c:pt idx="30">
                  <c:v>2/18/14 4:00 AM</c:v>
                </c:pt>
                <c:pt idx="31">
                  <c:v>2/18/14 5:00 AM</c:v>
                </c:pt>
                <c:pt idx="32">
                  <c:v>2/18/14 6:00 AM</c:v>
                </c:pt>
                <c:pt idx="33">
                  <c:v>2/18/14 7:00 AM</c:v>
                </c:pt>
                <c:pt idx="34">
                  <c:v>2/18/14 8:00 AM</c:v>
                </c:pt>
                <c:pt idx="35">
                  <c:v>2/18/14 9:00 AM</c:v>
                </c:pt>
                <c:pt idx="36">
                  <c:v>2/18/14 10:00 AM</c:v>
                </c:pt>
                <c:pt idx="37">
                  <c:v>2/18/14 11:00 AM</c:v>
                </c:pt>
                <c:pt idx="38">
                  <c:v>2/18/14 12:00 PM</c:v>
                </c:pt>
                <c:pt idx="39">
                  <c:v>2/18/14 1:00 PM</c:v>
                </c:pt>
                <c:pt idx="40">
                  <c:v>2/18/14 2:00 PM</c:v>
                </c:pt>
                <c:pt idx="41">
                  <c:v>2/18/14 3:00 PM</c:v>
                </c:pt>
                <c:pt idx="42">
                  <c:v>2/18/14 4:00 PM</c:v>
                </c:pt>
                <c:pt idx="43">
                  <c:v>2/18/14 5:00 PM</c:v>
                </c:pt>
                <c:pt idx="44">
                  <c:v>2/18/14 6:00 PM</c:v>
                </c:pt>
                <c:pt idx="45">
                  <c:v>2/18/14 7:00 PM</c:v>
                </c:pt>
                <c:pt idx="46">
                  <c:v>2/18/14 8:00 PM</c:v>
                </c:pt>
                <c:pt idx="47">
                  <c:v>2/18/14 9:00 PM</c:v>
                </c:pt>
                <c:pt idx="48">
                  <c:v>2/18/14 10:00 PM</c:v>
                </c:pt>
                <c:pt idx="49">
                  <c:v>2/18/14 11:00 PM</c:v>
                </c:pt>
                <c:pt idx="50">
                  <c:v>2/19/14 12:00 AM</c:v>
                </c:pt>
                <c:pt idx="51">
                  <c:v>2/19/14 1:00 AM</c:v>
                </c:pt>
                <c:pt idx="52">
                  <c:v>2/19/14 2:00 AM</c:v>
                </c:pt>
                <c:pt idx="53">
                  <c:v>2/19/14 3:00 AM</c:v>
                </c:pt>
                <c:pt idx="54">
                  <c:v>2/19/14 4:00 AM</c:v>
                </c:pt>
                <c:pt idx="55">
                  <c:v>2/19/14 5:00 AM</c:v>
                </c:pt>
                <c:pt idx="56">
                  <c:v>2/19/14 6:00 AM</c:v>
                </c:pt>
                <c:pt idx="57">
                  <c:v>2/19/14 7:00 AM</c:v>
                </c:pt>
                <c:pt idx="58">
                  <c:v>2/19/14 8:00 AM</c:v>
                </c:pt>
                <c:pt idx="59">
                  <c:v>2/19/14 9:00 AM</c:v>
                </c:pt>
                <c:pt idx="60">
                  <c:v>2/19/14 10:00 AM</c:v>
                </c:pt>
                <c:pt idx="61">
                  <c:v>2/19/14 11:00 AM</c:v>
                </c:pt>
                <c:pt idx="62">
                  <c:v>2/19/14 12:00 PM</c:v>
                </c:pt>
                <c:pt idx="63">
                  <c:v>2/19/14 1:00 PM</c:v>
                </c:pt>
                <c:pt idx="64">
                  <c:v>2/19/14 2:00 PM</c:v>
                </c:pt>
                <c:pt idx="65">
                  <c:v>2/19/14 3:00 PM</c:v>
                </c:pt>
                <c:pt idx="66">
                  <c:v>2/19/14 4:00 PM</c:v>
                </c:pt>
                <c:pt idx="67">
                  <c:v>2/19/14 5:00 PM</c:v>
                </c:pt>
                <c:pt idx="68">
                  <c:v>2/19/14 6:00 PM</c:v>
                </c:pt>
                <c:pt idx="69">
                  <c:v>2/19/14 7:00 PM</c:v>
                </c:pt>
                <c:pt idx="70">
                  <c:v>2/19/14 8:00 PM</c:v>
                </c:pt>
                <c:pt idx="71">
                  <c:v>2/19/14 9:00 PM</c:v>
                </c:pt>
                <c:pt idx="72">
                  <c:v>2/19/14 10:00 PM</c:v>
                </c:pt>
                <c:pt idx="73">
                  <c:v>2/19/14 11:00 PM</c:v>
                </c:pt>
                <c:pt idx="74">
                  <c:v>2/20/14 12:00 AM</c:v>
                </c:pt>
                <c:pt idx="75">
                  <c:v>2/20/14 1:00 AM</c:v>
                </c:pt>
                <c:pt idx="76">
                  <c:v>2/20/14 2:00 AM</c:v>
                </c:pt>
                <c:pt idx="77">
                  <c:v>2/20/14 3:00 AM</c:v>
                </c:pt>
                <c:pt idx="78">
                  <c:v>2/20/14 4:00 AM</c:v>
                </c:pt>
                <c:pt idx="79">
                  <c:v>2/20/14 5:00 AM</c:v>
                </c:pt>
                <c:pt idx="80">
                  <c:v>2/20/14 6:00 AM</c:v>
                </c:pt>
                <c:pt idx="81">
                  <c:v>2/20/14 7:00 AM</c:v>
                </c:pt>
                <c:pt idx="82">
                  <c:v>2/20/14 8:00 AM</c:v>
                </c:pt>
                <c:pt idx="83">
                  <c:v>2/20/14 9:00 AM</c:v>
                </c:pt>
                <c:pt idx="84">
                  <c:v>2/20/14 10:00 AM</c:v>
                </c:pt>
                <c:pt idx="85">
                  <c:v>2/20/14 11:00 AM</c:v>
                </c:pt>
                <c:pt idx="86">
                  <c:v>2/20/14 12:00 PM</c:v>
                </c:pt>
                <c:pt idx="87">
                  <c:v>2/20/14 1:00 PM</c:v>
                </c:pt>
                <c:pt idx="88">
                  <c:v>2/20/14 2:00 PM</c:v>
                </c:pt>
                <c:pt idx="89">
                  <c:v>2/20/14 3:00 PM</c:v>
                </c:pt>
                <c:pt idx="90">
                  <c:v>2/20/14 4:00 PM</c:v>
                </c:pt>
                <c:pt idx="91">
                  <c:v>2/20/14 5:00 PM</c:v>
                </c:pt>
                <c:pt idx="92">
                  <c:v>2/20/14 6:00 PM</c:v>
                </c:pt>
                <c:pt idx="93">
                  <c:v>2/20/14 7:00 PM</c:v>
                </c:pt>
                <c:pt idx="94">
                  <c:v>2/20/14 8:00 PM</c:v>
                </c:pt>
                <c:pt idx="95">
                  <c:v>2/20/14 9:00 PM</c:v>
                </c:pt>
                <c:pt idx="96">
                  <c:v>2/20/14 10:00 PM</c:v>
                </c:pt>
                <c:pt idx="97">
                  <c:v>2/20/14 11:00 PM</c:v>
                </c:pt>
                <c:pt idx="98">
                  <c:v>2/21/14 12:00 AM</c:v>
                </c:pt>
                <c:pt idx="99">
                  <c:v>2/21/14 1:00 AM</c:v>
                </c:pt>
                <c:pt idx="100">
                  <c:v>2/21/14 2:00 AM</c:v>
                </c:pt>
                <c:pt idx="101">
                  <c:v>2/21/14 3:00 AM</c:v>
                </c:pt>
                <c:pt idx="102">
                  <c:v>2/21/14 4:00 AM</c:v>
                </c:pt>
                <c:pt idx="103">
                  <c:v>2/21/14 5:00 AM</c:v>
                </c:pt>
                <c:pt idx="104">
                  <c:v>2/21/14 6:00 AM</c:v>
                </c:pt>
                <c:pt idx="105">
                  <c:v>2/21/14 7:00 AM</c:v>
                </c:pt>
                <c:pt idx="106">
                  <c:v>2/21/14 8:00 AM</c:v>
                </c:pt>
                <c:pt idx="107">
                  <c:v>2/21/14 9:00 AM</c:v>
                </c:pt>
                <c:pt idx="108">
                  <c:v>2/21/14 10:00 AM</c:v>
                </c:pt>
                <c:pt idx="109">
                  <c:v>2/21/14 11:00 AM</c:v>
                </c:pt>
                <c:pt idx="110">
                  <c:v>2/21/14 12:00 PM</c:v>
                </c:pt>
                <c:pt idx="111">
                  <c:v>2/21/14 1:00 PM</c:v>
                </c:pt>
                <c:pt idx="112">
                  <c:v>2/21/14 2:00 PM</c:v>
                </c:pt>
                <c:pt idx="113">
                  <c:v>2/21/14 3:00 PM</c:v>
                </c:pt>
                <c:pt idx="114">
                  <c:v>2/21/14 4:00 PM</c:v>
                </c:pt>
                <c:pt idx="115">
                  <c:v>2/21/14 5:00 PM</c:v>
                </c:pt>
                <c:pt idx="116">
                  <c:v>2/21/14 6:00 PM</c:v>
                </c:pt>
                <c:pt idx="117">
                  <c:v>2/21/14 7:00 PM</c:v>
                </c:pt>
                <c:pt idx="118">
                  <c:v>2/21/14 8:00 PM</c:v>
                </c:pt>
                <c:pt idx="119">
                  <c:v>2/21/14 9:00 PM</c:v>
                </c:pt>
                <c:pt idx="120">
                  <c:v>Grand Total</c:v>
                </c:pt>
              </c:strCache>
            </c:strRef>
          </c:xVal>
          <c:yVal>
            <c:numRef>
              <c:f>CPUWeekl!$C$2:$C$122</c:f>
              <c:numCache>
                <c:formatCode>General</c:formatCode>
                <c:ptCount val="121"/>
                <c:pt idx="0">
                  <c:v>22.107220999999999</c:v>
                </c:pt>
                <c:pt idx="1">
                  <c:v>25.846533000000001</c:v>
                </c:pt>
                <c:pt idx="2">
                  <c:v>31.635429000000002</c:v>
                </c:pt>
                <c:pt idx="3">
                  <c:v>43.730153999999992</c:v>
                </c:pt>
                <c:pt idx="4">
                  <c:v>37.792127999999998</c:v>
                </c:pt>
                <c:pt idx="5">
                  <c:v>39.193523999999989</c:v>
                </c:pt>
                <c:pt idx="6">
                  <c:v>39.493222000000003</c:v>
                </c:pt>
                <c:pt idx="7">
                  <c:v>38.768616999999999</c:v>
                </c:pt>
                <c:pt idx="8">
                  <c:v>39.140719000000004</c:v>
                </c:pt>
                <c:pt idx="9">
                  <c:v>35.598258999999999</c:v>
                </c:pt>
                <c:pt idx="10">
                  <c:v>35.129716000000002</c:v>
                </c:pt>
                <c:pt idx="11">
                  <c:v>32.637314000000011</c:v>
                </c:pt>
                <c:pt idx="12">
                  <c:v>30.987291000000006</c:v>
                </c:pt>
                <c:pt idx="13">
                  <c:v>27.966342999999995</c:v>
                </c:pt>
                <c:pt idx="14">
                  <c:v>24.824283000000001</c:v>
                </c:pt>
                <c:pt idx="15">
                  <c:v>18.499436000000003</c:v>
                </c:pt>
                <c:pt idx="16">
                  <c:v>16.250933999999994</c:v>
                </c:pt>
                <c:pt idx="17">
                  <c:v>15.293707999999999</c:v>
                </c:pt>
                <c:pt idx="18">
                  <c:v>15.609970000000001</c:v>
                </c:pt>
                <c:pt idx="19">
                  <c:v>15.789346000000002</c:v>
                </c:pt>
                <c:pt idx="20">
                  <c:v>13.999444</c:v>
                </c:pt>
                <c:pt idx="21">
                  <c:v>15.364865999999999</c:v>
                </c:pt>
                <c:pt idx="22">
                  <c:v>17.067193999999997</c:v>
                </c:pt>
                <c:pt idx="23">
                  <c:v>18.661439999999995</c:v>
                </c:pt>
                <c:pt idx="24">
                  <c:v>23.471715999999997</c:v>
                </c:pt>
                <c:pt idx="25">
                  <c:v>29.122023999999996</c:v>
                </c:pt>
                <c:pt idx="26">
                  <c:v>35.005653000000002</c:v>
                </c:pt>
                <c:pt idx="27">
                  <c:v>39.379354999999997</c:v>
                </c:pt>
                <c:pt idx="28">
                  <c:v>48.873755000000003</c:v>
                </c:pt>
                <c:pt idx="29">
                  <c:v>47.734100999999995</c:v>
                </c:pt>
                <c:pt idx="30">
                  <c:v>43.961686</c:v>
                </c:pt>
                <c:pt idx="31">
                  <c:v>39.299185999999999</c:v>
                </c:pt>
                <c:pt idx="32">
                  <c:v>40.821922000000001</c:v>
                </c:pt>
                <c:pt idx="33">
                  <c:v>35.432372999999998</c:v>
                </c:pt>
                <c:pt idx="34">
                  <c:v>37.642019999999995</c:v>
                </c:pt>
                <c:pt idx="35">
                  <c:v>36.428291000000002</c:v>
                </c:pt>
                <c:pt idx="36">
                  <c:v>34.767374000000004</c:v>
                </c:pt>
                <c:pt idx="37">
                  <c:v>28.309255</c:v>
                </c:pt>
                <c:pt idx="38">
                  <c:v>23.162214999999996</c:v>
                </c:pt>
                <c:pt idx="39">
                  <c:v>20.506969000000002</c:v>
                </c:pt>
                <c:pt idx="40">
                  <c:v>19.288467999999998</c:v>
                </c:pt>
                <c:pt idx="41">
                  <c:v>16.363142000000003</c:v>
                </c:pt>
                <c:pt idx="42">
                  <c:v>16.788098000000005</c:v>
                </c:pt>
                <c:pt idx="43">
                  <c:v>16.218547000000001</c:v>
                </c:pt>
                <c:pt idx="44">
                  <c:v>15.640156999999999</c:v>
                </c:pt>
                <c:pt idx="45">
                  <c:v>15.167463000000001</c:v>
                </c:pt>
                <c:pt idx="46">
                  <c:v>17.870820999999999</c:v>
                </c:pt>
                <c:pt idx="47">
                  <c:v>20.587643000000003</c:v>
                </c:pt>
                <c:pt idx="48">
                  <c:v>25.175139000000001</c:v>
                </c:pt>
                <c:pt idx="49">
                  <c:v>28.542519999999996</c:v>
                </c:pt>
                <c:pt idx="50">
                  <c:v>35.152560000000001</c:v>
                </c:pt>
                <c:pt idx="51">
                  <c:v>38.476087</c:v>
                </c:pt>
                <c:pt idx="52">
                  <c:v>39.674367000000004</c:v>
                </c:pt>
                <c:pt idx="53">
                  <c:v>40.177415000000003</c:v>
                </c:pt>
                <c:pt idx="54">
                  <c:v>43.968594000000003</c:v>
                </c:pt>
                <c:pt idx="55">
                  <c:v>37.819046999999998</c:v>
                </c:pt>
                <c:pt idx="56">
                  <c:v>38.386795000000006</c:v>
                </c:pt>
                <c:pt idx="57">
                  <c:v>38.245650999999995</c:v>
                </c:pt>
                <c:pt idx="58">
                  <c:v>35.428948000000005</c:v>
                </c:pt>
                <c:pt idx="59">
                  <c:v>33.642177000000004</c:v>
                </c:pt>
                <c:pt idx="60">
                  <c:v>30.378448000000006</c:v>
                </c:pt>
                <c:pt idx="61">
                  <c:v>26.305957999999997</c:v>
                </c:pt>
                <c:pt idx="62">
                  <c:v>21.033860000000001</c:v>
                </c:pt>
                <c:pt idx="63">
                  <c:v>20.095356999999996</c:v>
                </c:pt>
                <c:pt idx="64">
                  <c:v>20.158581999999999</c:v>
                </c:pt>
                <c:pt idx="65">
                  <c:v>16.688003999999999</c:v>
                </c:pt>
                <c:pt idx="66">
                  <c:v>15.636196999999999</c:v>
                </c:pt>
                <c:pt idx="67">
                  <c:v>15.526436</c:v>
                </c:pt>
                <c:pt idx="68">
                  <c:v>14.193666</c:v>
                </c:pt>
                <c:pt idx="69">
                  <c:v>13.938587999999999</c:v>
                </c:pt>
                <c:pt idx="70">
                  <c:v>16.595365999999999</c:v>
                </c:pt>
                <c:pt idx="71">
                  <c:v>21.035784999999997</c:v>
                </c:pt>
                <c:pt idx="72">
                  <c:v>23.127085999999998</c:v>
                </c:pt>
                <c:pt idx="73">
                  <c:v>26.862552000000001</c:v>
                </c:pt>
                <c:pt idx="74">
                  <c:v>31.948842999999997</c:v>
                </c:pt>
                <c:pt idx="75">
                  <c:v>37.425092999999997</c:v>
                </c:pt>
                <c:pt idx="76">
                  <c:v>37.178438</c:v>
                </c:pt>
                <c:pt idx="77">
                  <c:v>33.919564999999999</c:v>
                </c:pt>
                <c:pt idx="78">
                  <c:v>37.648559999999996</c:v>
                </c:pt>
                <c:pt idx="79">
                  <c:v>34.729655999999999</c:v>
                </c:pt>
                <c:pt idx="80">
                  <c:v>36.557724</c:v>
                </c:pt>
                <c:pt idx="81">
                  <c:v>36.306207000000001</c:v>
                </c:pt>
                <c:pt idx="82">
                  <c:v>39.512962000000002</c:v>
                </c:pt>
                <c:pt idx="83">
                  <c:v>39.419566000000003</c:v>
                </c:pt>
                <c:pt idx="84">
                  <c:v>38.968992999999998</c:v>
                </c:pt>
                <c:pt idx="85">
                  <c:v>41.176464000000003</c:v>
                </c:pt>
                <c:pt idx="86">
                  <c:v>22.715424999999993</c:v>
                </c:pt>
                <c:pt idx="87">
                  <c:v>17.365361999999998</c:v>
                </c:pt>
                <c:pt idx="88">
                  <c:v>16.579791999999998</c:v>
                </c:pt>
                <c:pt idx="89">
                  <c:v>17.720009999999998</c:v>
                </c:pt>
                <c:pt idx="90">
                  <c:v>17.404384999999998</c:v>
                </c:pt>
                <c:pt idx="91">
                  <c:v>14.764536000000003</c:v>
                </c:pt>
                <c:pt idx="92">
                  <c:v>13.716861999999999</c:v>
                </c:pt>
                <c:pt idx="93">
                  <c:v>13.539384999999999</c:v>
                </c:pt>
                <c:pt idx="94">
                  <c:v>15.549189999999999</c:v>
                </c:pt>
                <c:pt idx="95">
                  <c:v>17.539231000000001</c:v>
                </c:pt>
                <c:pt idx="96">
                  <c:v>23.188189000000001</c:v>
                </c:pt>
                <c:pt idx="97">
                  <c:v>26.647250000000003</c:v>
                </c:pt>
                <c:pt idx="98">
                  <c:v>31.500994000000006</c:v>
                </c:pt>
                <c:pt idx="99">
                  <c:v>38.475593000000003</c:v>
                </c:pt>
                <c:pt idx="100">
                  <c:v>43.396500000000003</c:v>
                </c:pt>
                <c:pt idx="101">
                  <c:v>44.792434999999998</c:v>
                </c:pt>
                <c:pt idx="102">
                  <c:v>43.282584</c:v>
                </c:pt>
                <c:pt idx="103">
                  <c:v>35.134160999999999</c:v>
                </c:pt>
                <c:pt idx="104">
                  <c:v>35.122773999999993</c:v>
                </c:pt>
                <c:pt idx="105">
                  <c:v>36.55338555555555</c:v>
                </c:pt>
                <c:pt idx="106">
                  <c:v>34.780593333333329</c:v>
                </c:pt>
                <c:pt idx="107">
                  <c:v>34.155414999999998</c:v>
                </c:pt>
                <c:pt idx="108">
                  <c:v>24.145890000000001</c:v>
                </c:pt>
                <c:pt idx="109">
                  <c:v>21.817555000000002</c:v>
                </c:pt>
                <c:pt idx="110">
                  <c:v>19.258359000000002</c:v>
                </c:pt>
                <c:pt idx="111">
                  <c:v>17.253813000000001</c:v>
                </c:pt>
                <c:pt idx="112">
                  <c:v>13.937524</c:v>
                </c:pt>
                <c:pt idx="113">
                  <c:v>12.861347</c:v>
                </c:pt>
                <c:pt idx="114">
                  <c:v>14.552743</c:v>
                </c:pt>
                <c:pt idx="115">
                  <c:v>13.121862999999998</c:v>
                </c:pt>
                <c:pt idx="116">
                  <c:v>12.265993</c:v>
                </c:pt>
                <c:pt idx="117">
                  <c:v>12.190560000000001</c:v>
                </c:pt>
                <c:pt idx="118">
                  <c:v>12.184569000000002</c:v>
                </c:pt>
                <c:pt idx="119">
                  <c:v>13.198197999999998</c:v>
                </c:pt>
                <c:pt idx="120">
                  <c:v>27.444621444073455</c:v>
                </c:pt>
              </c:numCache>
            </c:numRef>
          </c:yVal>
          <c:smooth val="1"/>
          <c:extLst>
            <c:ext xmlns:c16="http://schemas.microsoft.com/office/drawing/2014/chart" uri="{C3380CC4-5D6E-409C-BE32-E72D297353CC}">
              <c16:uniqueId val="{00000000-E334-4CE1-A53F-CCCF92B69580}"/>
            </c:ext>
          </c:extLst>
        </c:ser>
        <c:dLbls>
          <c:showLegendKey val="0"/>
          <c:showVal val="0"/>
          <c:showCatName val="0"/>
          <c:showSerName val="0"/>
          <c:showPercent val="0"/>
          <c:showBubbleSize val="0"/>
        </c:dLbls>
        <c:axId val="-2106867360"/>
        <c:axId val="-2106865728"/>
      </c:scatterChart>
      <c:valAx>
        <c:axId val="-2106867360"/>
        <c:scaling>
          <c:orientation val="minMax"/>
          <c:max val="115"/>
          <c:min val="0"/>
        </c:scaling>
        <c:delete val="1"/>
        <c:axPos val="b"/>
        <c:majorTickMark val="none"/>
        <c:minorTickMark val="none"/>
        <c:tickLblPos val="nextTo"/>
        <c:crossAx val="-2106865728"/>
        <c:crosses val="autoZero"/>
        <c:crossBetween val="midCat"/>
      </c:valAx>
      <c:valAx>
        <c:axId val="-2106865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867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88900" cap="rnd">
              <a:solidFill>
                <a:srgbClr val="FF0000"/>
              </a:solidFill>
              <a:prstDash val="sysDot"/>
              <a:round/>
            </a:ln>
            <a:effectLst/>
          </c:spPr>
          <c:marker>
            <c:symbol val="none"/>
          </c:marker>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Sheet1!$B$25:$B$143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500</c:v>
                </c:pt>
                <c:pt idx="42">
                  <c:v>500</c:v>
                </c:pt>
                <c:pt idx="43">
                  <c:v>500</c:v>
                </c:pt>
                <c:pt idx="44">
                  <c:v>500</c:v>
                </c:pt>
                <c:pt idx="45">
                  <c:v>500</c:v>
                </c:pt>
                <c:pt idx="46">
                  <c:v>2000</c:v>
                </c:pt>
                <c:pt idx="47">
                  <c:v>2000</c:v>
                </c:pt>
                <c:pt idx="48">
                  <c:v>2000</c:v>
                </c:pt>
                <c:pt idx="49">
                  <c:v>2000</c:v>
                </c:pt>
                <c:pt idx="50">
                  <c:v>2000</c:v>
                </c:pt>
                <c:pt idx="51">
                  <c:v>2000</c:v>
                </c:pt>
                <c:pt idx="52">
                  <c:v>2000</c:v>
                </c:pt>
                <c:pt idx="53">
                  <c:v>2000</c:v>
                </c:pt>
                <c:pt idx="54">
                  <c:v>2000</c:v>
                </c:pt>
                <c:pt idx="55">
                  <c:v>2000</c:v>
                </c:pt>
                <c:pt idx="56">
                  <c:v>4000</c:v>
                </c:pt>
                <c:pt idx="57">
                  <c:v>4000</c:v>
                </c:pt>
                <c:pt idx="58">
                  <c:v>4000</c:v>
                </c:pt>
                <c:pt idx="59">
                  <c:v>4000</c:v>
                </c:pt>
                <c:pt idx="60">
                  <c:v>6000</c:v>
                </c:pt>
                <c:pt idx="61">
                  <c:v>6000</c:v>
                </c:pt>
                <c:pt idx="62">
                  <c:v>6000</c:v>
                </c:pt>
                <c:pt idx="63">
                  <c:v>6000</c:v>
                </c:pt>
                <c:pt idx="64">
                  <c:v>6000</c:v>
                </c:pt>
                <c:pt idx="65">
                  <c:v>6000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pt idx="101">
                  <c:v>10000</c:v>
                </c:pt>
                <c:pt idx="102">
                  <c:v>10000</c:v>
                </c:pt>
                <c:pt idx="103">
                  <c:v>10000</c:v>
                </c:pt>
                <c:pt idx="104">
                  <c:v>10000</c:v>
                </c:pt>
                <c:pt idx="105">
                  <c:v>10000</c:v>
                </c:pt>
                <c:pt idx="106">
                  <c:v>10000</c:v>
                </c:pt>
                <c:pt idx="107">
                  <c:v>10000</c:v>
                </c:pt>
                <c:pt idx="108">
                  <c:v>10000</c:v>
                </c:pt>
                <c:pt idx="109">
                  <c:v>10000</c:v>
                </c:pt>
                <c:pt idx="110">
                  <c:v>10000</c:v>
                </c:pt>
                <c:pt idx="111">
                  <c:v>10000</c:v>
                </c:pt>
                <c:pt idx="112">
                  <c:v>10000</c:v>
                </c:pt>
                <c:pt idx="113">
                  <c:v>10000</c:v>
                </c:pt>
                <c:pt idx="114">
                  <c:v>10000</c:v>
                </c:pt>
                <c:pt idx="115">
                  <c:v>10000</c:v>
                </c:pt>
                <c:pt idx="116">
                  <c:v>10000</c:v>
                </c:pt>
                <c:pt idx="117">
                  <c:v>10000</c:v>
                </c:pt>
                <c:pt idx="118">
                  <c:v>10000</c:v>
                </c:pt>
              </c:numCache>
            </c:numRef>
          </c:val>
          <c:smooth val="0"/>
          <c:extLst>
            <c:ext xmlns:c16="http://schemas.microsoft.com/office/drawing/2014/chart" uri="{C3380CC4-5D6E-409C-BE32-E72D297353CC}">
              <c16:uniqueId val="{00000000-E353-4AE0-B2B0-544D31AD5357}"/>
            </c:ext>
          </c:extLst>
        </c:ser>
        <c:ser>
          <c:idx val="1"/>
          <c:order val="1"/>
          <c:spPr>
            <a:ln w="28575" cap="rnd">
              <a:solidFill>
                <a:schemeClr val="accent2">
                  <a:alpha val="0"/>
                </a:schemeClr>
              </a:solidFill>
              <a:round/>
            </a:ln>
            <a:effectLst/>
          </c:spPr>
          <c:marker>
            <c:symbol val="none"/>
          </c:marker>
          <c:trendline>
            <c:spPr>
              <a:ln w="76200" cap="rnd" cmpd="sng">
                <a:solidFill>
                  <a:schemeClr val="tx2"/>
                </a:solidFill>
                <a:prstDash val="solid"/>
              </a:ln>
              <a:effectLst/>
            </c:spPr>
            <c:trendlineType val="movingAvg"/>
            <c:period val="6"/>
            <c:dispRSqr val="0"/>
            <c:dispEq val="0"/>
          </c:trendline>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Sheet1!$C$25:$C$143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15</c:v>
                </c:pt>
                <c:pt idx="18">
                  <c:v>35</c:v>
                </c:pt>
                <c:pt idx="19">
                  <c:v>65</c:v>
                </c:pt>
                <c:pt idx="20">
                  <c:v>75</c:v>
                </c:pt>
                <c:pt idx="21">
                  <c:v>115</c:v>
                </c:pt>
                <c:pt idx="22">
                  <c:v>125</c:v>
                </c:pt>
                <c:pt idx="23">
                  <c:v>135</c:v>
                </c:pt>
                <c:pt idx="24">
                  <c:v>145</c:v>
                </c:pt>
                <c:pt idx="25">
                  <c:v>155</c:v>
                </c:pt>
                <c:pt idx="26">
                  <c:v>165</c:v>
                </c:pt>
                <c:pt idx="27">
                  <c:v>175</c:v>
                </c:pt>
                <c:pt idx="28">
                  <c:v>185</c:v>
                </c:pt>
                <c:pt idx="29">
                  <c:v>195</c:v>
                </c:pt>
                <c:pt idx="30">
                  <c:v>205</c:v>
                </c:pt>
                <c:pt idx="31">
                  <c:v>215</c:v>
                </c:pt>
                <c:pt idx="32">
                  <c:v>225</c:v>
                </c:pt>
                <c:pt idx="33">
                  <c:v>235</c:v>
                </c:pt>
                <c:pt idx="34">
                  <c:v>250</c:v>
                </c:pt>
                <c:pt idx="35">
                  <c:v>250</c:v>
                </c:pt>
                <c:pt idx="36">
                  <c:v>250</c:v>
                </c:pt>
                <c:pt idx="37">
                  <c:v>250</c:v>
                </c:pt>
                <c:pt idx="38">
                  <c:v>250</c:v>
                </c:pt>
                <c:pt idx="39">
                  <c:v>250</c:v>
                </c:pt>
                <c:pt idx="40">
                  <c:v>250</c:v>
                </c:pt>
                <c:pt idx="41">
                  <c:v>250</c:v>
                </c:pt>
                <c:pt idx="42">
                  <c:v>250</c:v>
                </c:pt>
                <c:pt idx="43">
                  <c:v>250</c:v>
                </c:pt>
                <c:pt idx="44">
                  <c:v>250</c:v>
                </c:pt>
                <c:pt idx="45">
                  <c:v>250</c:v>
                </c:pt>
                <c:pt idx="46">
                  <c:v>300</c:v>
                </c:pt>
                <c:pt idx="47">
                  <c:v>370</c:v>
                </c:pt>
                <c:pt idx="48">
                  <c:v>440</c:v>
                </c:pt>
                <c:pt idx="49">
                  <c:v>530</c:v>
                </c:pt>
                <c:pt idx="50">
                  <c:v>600</c:v>
                </c:pt>
                <c:pt idx="51">
                  <c:v>800</c:v>
                </c:pt>
                <c:pt idx="52">
                  <c:v>1000</c:v>
                </c:pt>
                <c:pt idx="53">
                  <c:v>1250</c:v>
                </c:pt>
                <c:pt idx="54">
                  <c:v>1320</c:v>
                </c:pt>
                <c:pt idx="55">
                  <c:v>1390</c:v>
                </c:pt>
                <c:pt idx="56">
                  <c:v>1460</c:v>
                </c:pt>
                <c:pt idx="57">
                  <c:v>2000</c:v>
                </c:pt>
                <c:pt idx="58">
                  <c:v>1800</c:v>
                </c:pt>
                <c:pt idx="59">
                  <c:v>2000</c:v>
                </c:pt>
                <c:pt idx="60">
                  <c:v>2200</c:v>
                </c:pt>
                <c:pt idx="61">
                  <c:v>2400</c:v>
                </c:pt>
                <c:pt idx="62">
                  <c:v>2600</c:v>
                </c:pt>
                <c:pt idx="63">
                  <c:v>2800</c:v>
                </c:pt>
                <c:pt idx="64">
                  <c:v>3000</c:v>
                </c:pt>
                <c:pt idx="65">
                  <c:v>3200</c:v>
                </c:pt>
                <c:pt idx="66">
                  <c:v>3400</c:v>
                </c:pt>
                <c:pt idx="67">
                  <c:v>3600</c:v>
                </c:pt>
                <c:pt idx="68">
                  <c:v>3800</c:v>
                </c:pt>
                <c:pt idx="69">
                  <c:v>4000</c:v>
                </c:pt>
                <c:pt idx="70">
                  <c:v>4000</c:v>
                </c:pt>
                <c:pt idx="71">
                  <c:v>4000</c:v>
                </c:pt>
                <c:pt idx="72">
                  <c:v>4000</c:v>
                </c:pt>
                <c:pt idx="73">
                  <c:v>4000</c:v>
                </c:pt>
                <c:pt idx="74">
                  <c:v>4000</c:v>
                </c:pt>
                <c:pt idx="75">
                  <c:v>4000</c:v>
                </c:pt>
                <c:pt idx="76">
                  <c:v>4000</c:v>
                </c:pt>
                <c:pt idx="77">
                  <c:v>4000</c:v>
                </c:pt>
                <c:pt idx="78">
                  <c:v>4000</c:v>
                </c:pt>
                <c:pt idx="79">
                  <c:v>4000</c:v>
                </c:pt>
                <c:pt idx="80">
                  <c:v>4000</c:v>
                </c:pt>
                <c:pt idx="81">
                  <c:v>4000</c:v>
                </c:pt>
                <c:pt idx="82">
                  <c:v>4000</c:v>
                </c:pt>
                <c:pt idx="83">
                  <c:v>4000</c:v>
                </c:pt>
                <c:pt idx="84">
                  <c:v>4000</c:v>
                </c:pt>
                <c:pt idx="85">
                  <c:v>4000</c:v>
                </c:pt>
                <c:pt idx="86">
                  <c:v>4000</c:v>
                </c:pt>
                <c:pt idx="87">
                  <c:v>4000</c:v>
                </c:pt>
                <c:pt idx="88">
                  <c:v>4000</c:v>
                </c:pt>
                <c:pt idx="89">
                  <c:v>4000</c:v>
                </c:pt>
                <c:pt idx="90">
                  <c:v>4000</c:v>
                </c:pt>
                <c:pt idx="91">
                  <c:v>4000</c:v>
                </c:pt>
                <c:pt idx="92">
                  <c:v>4000</c:v>
                </c:pt>
                <c:pt idx="93">
                  <c:v>4000</c:v>
                </c:pt>
                <c:pt idx="94">
                  <c:v>4000</c:v>
                </c:pt>
                <c:pt idx="95">
                  <c:v>4000</c:v>
                </c:pt>
                <c:pt idx="96">
                  <c:v>4000</c:v>
                </c:pt>
                <c:pt idx="97">
                  <c:v>4000</c:v>
                </c:pt>
                <c:pt idx="98">
                  <c:v>4000</c:v>
                </c:pt>
                <c:pt idx="99">
                  <c:v>4000</c:v>
                </c:pt>
                <c:pt idx="100">
                  <c:v>4000</c:v>
                </c:pt>
                <c:pt idx="101">
                  <c:v>4000</c:v>
                </c:pt>
                <c:pt idx="102">
                  <c:v>4000</c:v>
                </c:pt>
                <c:pt idx="103">
                  <c:v>4000</c:v>
                </c:pt>
                <c:pt idx="104">
                  <c:v>4000</c:v>
                </c:pt>
                <c:pt idx="105">
                  <c:v>4000</c:v>
                </c:pt>
                <c:pt idx="106">
                  <c:v>4000</c:v>
                </c:pt>
                <c:pt idx="107">
                  <c:v>4000</c:v>
                </c:pt>
                <c:pt idx="108">
                  <c:v>4000</c:v>
                </c:pt>
                <c:pt idx="109">
                  <c:v>4000</c:v>
                </c:pt>
                <c:pt idx="110">
                  <c:v>4000</c:v>
                </c:pt>
                <c:pt idx="111">
                  <c:v>4000</c:v>
                </c:pt>
                <c:pt idx="112">
                  <c:v>4000</c:v>
                </c:pt>
                <c:pt idx="113">
                  <c:v>4000</c:v>
                </c:pt>
                <c:pt idx="114">
                  <c:v>4000</c:v>
                </c:pt>
                <c:pt idx="115">
                  <c:v>4000</c:v>
                </c:pt>
                <c:pt idx="116">
                  <c:v>4000</c:v>
                </c:pt>
                <c:pt idx="117">
                  <c:v>4000</c:v>
                </c:pt>
                <c:pt idx="118">
                  <c:v>4000</c:v>
                </c:pt>
              </c:numCache>
            </c:numRef>
          </c:val>
          <c:smooth val="0"/>
          <c:extLst>
            <c:ext xmlns:c16="http://schemas.microsoft.com/office/drawing/2014/chart" uri="{C3380CC4-5D6E-409C-BE32-E72D297353CC}">
              <c16:uniqueId val="{00000001-E353-4AE0-B2B0-544D31AD5357}"/>
            </c:ext>
          </c:extLst>
        </c:ser>
        <c:dLbls>
          <c:showLegendKey val="0"/>
          <c:showVal val="0"/>
          <c:showCatName val="0"/>
          <c:showSerName val="0"/>
          <c:showPercent val="0"/>
          <c:showBubbleSize val="0"/>
        </c:dLbls>
        <c:smooth val="0"/>
        <c:axId val="-231632112"/>
        <c:axId val="-233788192"/>
      </c:lineChart>
      <c:dateAx>
        <c:axId val="-23163211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233788192"/>
        <c:crosses val="autoZero"/>
        <c:auto val="1"/>
        <c:lblOffset val="100"/>
        <c:baseTimeUnit val="days"/>
      </c:dateAx>
      <c:valAx>
        <c:axId val="-23378819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smtClean="0"/>
                  <a:t>Users</a:t>
                </a:r>
                <a:endParaRPr lang="en-US" sz="2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3163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[MSITRPSPerDaynewCEO.txt]Sheet3!PivotTable3</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s>
    <c:plotArea>
      <c:layout>
        <c:manualLayout>
          <c:layoutTarget val="inner"/>
          <c:xMode val="edge"/>
          <c:yMode val="edge"/>
          <c:x val="5.544435186081742E-2"/>
          <c:y val="2.2065581688694602E-2"/>
          <c:w val="0.9318999073739288"/>
          <c:h val="0.9460619114276354"/>
        </c:manualLayout>
      </c:layout>
      <c:barChart>
        <c:barDir val="col"/>
        <c:grouping val="stacked"/>
        <c:varyColors val="0"/>
        <c:ser>
          <c:idx val="0"/>
          <c:order val="0"/>
          <c:tx>
            <c:strRef>
              <c:f>Sheet3!$B$1</c:f>
              <c:strCache>
                <c:ptCount val="1"/>
                <c:pt idx="0">
                  <c:v>Sum of Requests</c:v>
                </c:pt>
              </c:strCache>
            </c:strRef>
          </c:tx>
          <c:spPr>
            <a:solidFill>
              <a:schemeClr val="accent1"/>
            </a:solidFill>
            <a:ln>
              <a:noFill/>
            </a:ln>
            <a:effectLst/>
          </c:spPr>
          <c:invertIfNegative val="0"/>
          <c:cat>
            <c:strRef>
              <c:f>Sheet3!$A$2:$A$129</c:f>
              <c:strCache>
                <c:ptCount val="127"/>
                <c:pt idx="0">
                  <c:v>2/9/14 4:00 PM</c:v>
                </c:pt>
                <c:pt idx="1">
                  <c:v>2/9/14 5:00 PM</c:v>
                </c:pt>
                <c:pt idx="2">
                  <c:v>2/9/14 6:00 PM</c:v>
                </c:pt>
                <c:pt idx="3">
                  <c:v>2/9/14 7:00 PM</c:v>
                </c:pt>
                <c:pt idx="4">
                  <c:v>2/9/14 8:00 PM</c:v>
                </c:pt>
                <c:pt idx="5">
                  <c:v>2/9/14 9:00 PM</c:v>
                </c:pt>
                <c:pt idx="6">
                  <c:v>2/9/14 10:00 PM</c:v>
                </c:pt>
                <c:pt idx="7">
                  <c:v>2/9/14 11:00 PM</c:v>
                </c:pt>
                <c:pt idx="8">
                  <c:v>2/10/14 12:00 AM</c:v>
                </c:pt>
                <c:pt idx="9">
                  <c:v>2/10/14 1:00 AM</c:v>
                </c:pt>
                <c:pt idx="10">
                  <c:v>2/10/14 2:00 AM</c:v>
                </c:pt>
                <c:pt idx="11">
                  <c:v>2/10/14 3:00 AM</c:v>
                </c:pt>
                <c:pt idx="12">
                  <c:v>2/10/14 4:00 AM</c:v>
                </c:pt>
                <c:pt idx="13">
                  <c:v>2/10/14 5:00 AM</c:v>
                </c:pt>
                <c:pt idx="14">
                  <c:v>2/10/14 6:00 AM</c:v>
                </c:pt>
                <c:pt idx="15">
                  <c:v>2/10/14 7:00 AM</c:v>
                </c:pt>
                <c:pt idx="16">
                  <c:v>2/10/14 8:00 AM</c:v>
                </c:pt>
                <c:pt idx="17">
                  <c:v>2/10/14 9:00 AM</c:v>
                </c:pt>
                <c:pt idx="18">
                  <c:v>2/10/14 10:00 AM</c:v>
                </c:pt>
                <c:pt idx="19">
                  <c:v>2/10/14 11:00 AM</c:v>
                </c:pt>
                <c:pt idx="20">
                  <c:v>2/10/14 12:00 PM</c:v>
                </c:pt>
                <c:pt idx="21">
                  <c:v>2/10/14 1:00 PM</c:v>
                </c:pt>
                <c:pt idx="22">
                  <c:v>2/10/14 2:00 PM</c:v>
                </c:pt>
                <c:pt idx="23">
                  <c:v>2/10/14 3:00 PM</c:v>
                </c:pt>
                <c:pt idx="24">
                  <c:v>2/10/14 4:00 PM</c:v>
                </c:pt>
                <c:pt idx="25">
                  <c:v>2/10/14 5:00 PM</c:v>
                </c:pt>
                <c:pt idx="26">
                  <c:v>2/10/14 6:00 PM</c:v>
                </c:pt>
                <c:pt idx="27">
                  <c:v>2/10/14 7:00 PM</c:v>
                </c:pt>
                <c:pt idx="28">
                  <c:v>2/10/14 8:00 PM</c:v>
                </c:pt>
                <c:pt idx="29">
                  <c:v>2/10/14 9:00 PM</c:v>
                </c:pt>
                <c:pt idx="30">
                  <c:v>2/10/14 10:00 PM</c:v>
                </c:pt>
                <c:pt idx="31">
                  <c:v>2/10/14 11:00 PM</c:v>
                </c:pt>
                <c:pt idx="32">
                  <c:v>2/11/14 12:00 AM</c:v>
                </c:pt>
                <c:pt idx="33">
                  <c:v>2/11/14 1:00 AM</c:v>
                </c:pt>
                <c:pt idx="34">
                  <c:v>2/11/14 2:00 AM</c:v>
                </c:pt>
                <c:pt idx="35">
                  <c:v>2/11/14 3:00 AM</c:v>
                </c:pt>
                <c:pt idx="36">
                  <c:v>2/11/14 4:00 AM</c:v>
                </c:pt>
                <c:pt idx="37">
                  <c:v>2/11/14 5:00 AM</c:v>
                </c:pt>
                <c:pt idx="38">
                  <c:v>2/11/14 6:00 AM</c:v>
                </c:pt>
                <c:pt idx="39">
                  <c:v>2/11/14 7:00 AM</c:v>
                </c:pt>
                <c:pt idx="40">
                  <c:v>2/11/14 8:00 AM</c:v>
                </c:pt>
                <c:pt idx="41">
                  <c:v>2/11/14 9:00 AM</c:v>
                </c:pt>
                <c:pt idx="42">
                  <c:v>2/11/14 10:00 AM</c:v>
                </c:pt>
                <c:pt idx="43">
                  <c:v>2/11/14 11:00 AM</c:v>
                </c:pt>
                <c:pt idx="44">
                  <c:v>2/11/14 12:00 PM</c:v>
                </c:pt>
                <c:pt idx="45">
                  <c:v>2/11/14 1:00 PM</c:v>
                </c:pt>
                <c:pt idx="46">
                  <c:v>2/11/14 2:00 PM</c:v>
                </c:pt>
                <c:pt idx="47">
                  <c:v>2/11/14 3:00 PM</c:v>
                </c:pt>
                <c:pt idx="48">
                  <c:v>2/11/14 4:00 PM</c:v>
                </c:pt>
                <c:pt idx="49">
                  <c:v>2/11/14 5:00 PM</c:v>
                </c:pt>
                <c:pt idx="50">
                  <c:v>2/11/14 6:00 PM</c:v>
                </c:pt>
                <c:pt idx="51">
                  <c:v>2/11/14 7:00 PM</c:v>
                </c:pt>
                <c:pt idx="52">
                  <c:v>2/11/14 8:00 PM</c:v>
                </c:pt>
                <c:pt idx="53">
                  <c:v>2/11/14 9:00 PM</c:v>
                </c:pt>
                <c:pt idx="54">
                  <c:v>2/11/14 10:00 PM</c:v>
                </c:pt>
                <c:pt idx="55">
                  <c:v>2/11/14 11:00 PM</c:v>
                </c:pt>
                <c:pt idx="56">
                  <c:v>2/12/14 12:00 AM</c:v>
                </c:pt>
                <c:pt idx="57">
                  <c:v>2/12/14 1:00 AM</c:v>
                </c:pt>
                <c:pt idx="58">
                  <c:v>2/12/14 2:00 AM</c:v>
                </c:pt>
                <c:pt idx="59">
                  <c:v>2/12/14 3:00 AM</c:v>
                </c:pt>
                <c:pt idx="60">
                  <c:v>2/12/14 4:00 AM</c:v>
                </c:pt>
                <c:pt idx="61">
                  <c:v>2/12/14 5:00 AM</c:v>
                </c:pt>
                <c:pt idx="62">
                  <c:v>2/12/14 6:00 AM</c:v>
                </c:pt>
                <c:pt idx="63">
                  <c:v>2/12/14 7:00 AM</c:v>
                </c:pt>
                <c:pt idx="64">
                  <c:v>2/12/14 8:00 AM</c:v>
                </c:pt>
                <c:pt idx="65">
                  <c:v>2/12/14 9:00 AM</c:v>
                </c:pt>
                <c:pt idx="66">
                  <c:v>2/12/14 10:00 AM</c:v>
                </c:pt>
                <c:pt idx="67">
                  <c:v>2/12/14 11:00 AM</c:v>
                </c:pt>
                <c:pt idx="68">
                  <c:v>2/12/14 12:00 PM</c:v>
                </c:pt>
                <c:pt idx="69">
                  <c:v>2/12/14 1:00 PM</c:v>
                </c:pt>
                <c:pt idx="70">
                  <c:v>2/12/14 2:00 PM</c:v>
                </c:pt>
                <c:pt idx="71">
                  <c:v>2/12/14 3:00 PM</c:v>
                </c:pt>
                <c:pt idx="72">
                  <c:v>2/12/14 4:00 PM</c:v>
                </c:pt>
                <c:pt idx="73">
                  <c:v>2/12/14 5:00 PM</c:v>
                </c:pt>
                <c:pt idx="74">
                  <c:v>2/12/14 6:00 PM</c:v>
                </c:pt>
                <c:pt idx="75">
                  <c:v>2/12/14 7:00 PM</c:v>
                </c:pt>
                <c:pt idx="76">
                  <c:v>2/12/14 8:00 PM</c:v>
                </c:pt>
                <c:pt idx="77">
                  <c:v>2/12/14 9:00 PM</c:v>
                </c:pt>
                <c:pt idx="78">
                  <c:v>2/12/14 10:00 PM</c:v>
                </c:pt>
                <c:pt idx="79">
                  <c:v>2/12/14 11:00 PM</c:v>
                </c:pt>
                <c:pt idx="80">
                  <c:v>2/13/14 12:00 AM</c:v>
                </c:pt>
                <c:pt idx="81">
                  <c:v>2/13/14 1:00 AM</c:v>
                </c:pt>
                <c:pt idx="82">
                  <c:v>2/13/14 2:00 AM</c:v>
                </c:pt>
                <c:pt idx="83">
                  <c:v>2/13/14 3:00 AM</c:v>
                </c:pt>
                <c:pt idx="84">
                  <c:v>2/13/14 4:00 AM</c:v>
                </c:pt>
                <c:pt idx="85">
                  <c:v>2/13/14 5:00 AM</c:v>
                </c:pt>
                <c:pt idx="86">
                  <c:v>2/13/14 6:00 AM</c:v>
                </c:pt>
                <c:pt idx="87">
                  <c:v>2/13/14 7:00 AM</c:v>
                </c:pt>
                <c:pt idx="88">
                  <c:v>2/13/14 8:00 AM</c:v>
                </c:pt>
                <c:pt idx="89">
                  <c:v>2/13/14 9:00 AM</c:v>
                </c:pt>
                <c:pt idx="90">
                  <c:v>2/13/14 10:00 AM</c:v>
                </c:pt>
                <c:pt idx="91">
                  <c:v>2/13/14 11:00 AM</c:v>
                </c:pt>
                <c:pt idx="92">
                  <c:v>2/13/14 12:00 PM</c:v>
                </c:pt>
                <c:pt idx="93">
                  <c:v>2/13/14 1:00 PM</c:v>
                </c:pt>
                <c:pt idx="94">
                  <c:v>2/13/14 2:00 PM</c:v>
                </c:pt>
                <c:pt idx="95">
                  <c:v>2/13/14 3:00 PM</c:v>
                </c:pt>
                <c:pt idx="96">
                  <c:v>2/13/14 4:00 PM</c:v>
                </c:pt>
                <c:pt idx="97">
                  <c:v>2/13/14 5:00 PM</c:v>
                </c:pt>
                <c:pt idx="98">
                  <c:v>2/13/14 6:00 PM</c:v>
                </c:pt>
                <c:pt idx="99">
                  <c:v>2/13/14 7:00 PM</c:v>
                </c:pt>
                <c:pt idx="100">
                  <c:v>2/13/14 8:00 PM</c:v>
                </c:pt>
                <c:pt idx="101">
                  <c:v>2/13/14 9:00 PM</c:v>
                </c:pt>
                <c:pt idx="102">
                  <c:v>2/13/14 10:00 PM</c:v>
                </c:pt>
                <c:pt idx="103">
                  <c:v>2/13/14 11:00 PM</c:v>
                </c:pt>
                <c:pt idx="104">
                  <c:v>2/14/14 12:00 AM</c:v>
                </c:pt>
                <c:pt idx="105">
                  <c:v>2/14/14 1:00 AM</c:v>
                </c:pt>
                <c:pt idx="106">
                  <c:v>2/14/14 2:00 AM</c:v>
                </c:pt>
                <c:pt idx="107">
                  <c:v>2/14/14 3:00 AM</c:v>
                </c:pt>
                <c:pt idx="108">
                  <c:v>2/14/14 4:00 AM</c:v>
                </c:pt>
                <c:pt idx="109">
                  <c:v>2/14/14 5:00 AM</c:v>
                </c:pt>
                <c:pt idx="110">
                  <c:v>2/14/14 6:00 AM</c:v>
                </c:pt>
                <c:pt idx="111">
                  <c:v>2/14/14 7:00 AM</c:v>
                </c:pt>
                <c:pt idx="112">
                  <c:v>2/14/14 8:00 AM</c:v>
                </c:pt>
                <c:pt idx="113">
                  <c:v>2/14/14 9:00 AM</c:v>
                </c:pt>
                <c:pt idx="114">
                  <c:v>2/14/14 10:00 AM</c:v>
                </c:pt>
                <c:pt idx="115">
                  <c:v>2/14/14 11:00 AM</c:v>
                </c:pt>
                <c:pt idx="116">
                  <c:v>2/14/14 12:00 PM</c:v>
                </c:pt>
                <c:pt idx="117">
                  <c:v>2/14/14 1:00 PM</c:v>
                </c:pt>
                <c:pt idx="118">
                  <c:v>2/14/14 2:00 PM</c:v>
                </c:pt>
                <c:pt idx="119">
                  <c:v>2/14/14 3:00 PM</c:v>
                </c:pt>
                <c:pt idx="120">
                  <c:v>2/14/14 4:00 PM</c:v>
                </c:pt>
                <c:pt idx="121">
                  <c:v>2/14/14 5:00 PM</c:v>
                </c:pt>
                <c:pt idx="122">
                  <c:v>2/14/14 6:00 PM</c:v>
                </c:pt>
                <c:pt idx="123">
                  <c:v>2/14/14 7:00 PM</c:v>
                </c:pt>
                <c:pt idx="124">
                  <c:v>2/14/14 8:00 PM</c:v>
                </c:pt>
                <c:pt idx="125">
                  <c:v>2/14/14 9:00 PM</c:v>
                </c:pt>
                <c:pt idx="126">
                  <c:v>2/14/14 10:00 PM</c:v>
                </c:pt>
              </c:strCache>
            </c:strRef>
          </c:cat>
          <c:val>
            <c:numRef>
              <c:f>Sheet3!$B$2:$B$129</c:f>
              <c:numCache>
                <c:formatCode>General</c:formatCode>
                <c:ptCount val="127"/>
                <c:pt idx="0">
                  <c:v>1306578</c:v>
                </c:pt>
                <c:pt idx="1">
                  <c:v>1507943</c:v>
                </c:pt>
                <c:pt idx="2">
                  <c:v>1676905</c:v>
                </c:pt>
                <c:pt idx="3">
                  <c:v>1679263</c:v>
                </c:pt>
                <c:pt idx="4">
                  <c:v>1718485</c:v>
                </c:pt>
                <c:pt idx="5">
                  <c:v>1879718</c:v>
                </c:pt>
                <c:pt idx="6">
                  <c:v>1907492</c:v>
                </c:pt>
                <c:pt idx="7">
                  <c:v>2239652</c:v>
                </c:pt>
                <c:pt idx="8">
                  <c:v>2432339</c:v>
                </c:pt>
                <c:pt idx="9">
                  <c:v>2477636</c:v>
                </c:pt>
                <c:pt idx="10">
                  <c:v>2563394</c:v>
                </c:pt>
                <c:pt idx="11">
                  <c:v>2357414</c:v>
                </c:pt>
                <c:pt idx="12">
                  <c:v>2423151</c:v>
                </c:pt>
                <c:pt idx="13">
                  <c:v>2527790</c:v>
                </c:pt>
                <c:pt idx="14">
                  <c:v>2882079</c:v>
                </c:pt>
                <c:pt idx="15">
                  <c:v>3063345</c:v>
                </c:pt>
                <c:pt idx="16">
                  <c:v>3272050</c:v>
                </c:pt>
                <c:pt idx="17">
                  <c:v>3576822</c:v>
                </c:pt>
                <c:pt idx="18">
                  <c:v>3789698</c:v>
                </c:pt>
                <c:pt idx="19">
                  <c:v>3888222</c:v>
                </c:pt>
                <c:pt idx="20">
                  <c:v>3669485</c:v>
                </c:pt>
                <c:pt idx="21">
                  <c:v>3860383</c:v>
                </c:pt>
                <c:pt idx="22">
                  <c:v>3561321</c:v>
                </c:pt>
                <c:pt idx="23">
                  <c:v>3082645</c:v>
                </c:pt>
                <c:pt idx="24">
                  <c:v>2708811</c:v>
                </c:pt>
                <c:pt idx="25">
                  <c:v>2228058</c:v>
                </c:pt>
                <c:pt idx="26">
                  <c:v>1972293</c:v>
                </c:pt>
                <c:pt idx="27">
                  <c:v>1728634</c:v>
                </c:pt>
                <c:pt idx="28">
                  <c:v>1648331</c:v>
                </c:pt>
                <c:pt idx="29">
                  <c:v>1796753</c:v>
                </c:pt>
                <c:pt idx="30">
                  <c:v>1964229</c:v>
                </c:pt>
                <c:pt idx="31">
                  <c:v>1872273</c:v>
                </c:pt>
                <c:pt idx="32">
                  <c:v>2139479</c:v>
                </c:pt>
                <c:pt idx="33">
                  <c:v>2141288</c:v>
                </c:pt>
                <c:pt idx="34">
                  <c:v>2268427</c:v>
                </c:pt>
                <c:pt idx="35">
                  <c:v>2132291</c:v>
                </c:pt>
                <c:pt idx="36">
                  <c:v>2350707</c:v>
                </c:pt>
                <c:pt idx="37">
                  <c:v>2628525</c:v>
                </c:pt>
                <c:pt idx="38">
                  <c:v>2833993</c:v>
                </c:pt>
                <c:pt idx="39">
                  <c:v>3165513</c:v>
                </c:pt>
                <c:pt idx="40">
                  <c:v>3382143</c:v>
                </c:pt>
                <c:pt idx="41">
                  <c:v>3580724</c:v>
                </c:pt>
                <c:pt idx="42">
                  <c:v>3837760</c:v>
                </c:pt>
                <c:pt idx="43">
                  <c:v>3853898</c:v>
                </c:pt>
                <c:pt idx="44">
                  <c:v>3274742</c:v>
                </c:pt>
                <c:pt idx="45">
                  <c:v>3179273</c:v>
                </c:pt>
                <c:pt idx="46">
                  <c:v>3063803</c:v>
                </c:pt>
                <c:pt idx="47">
                  <c:v>2733178</c:v>
                </c:pt>
                <c:pt idx="48">
                  <c:v>2613434</c:v>
                </c:pt>
                <c:pt idx="49">
                  <c:v>2363397</c:v>
                </c:pt>
                <c:pt idx="50">
                  <c:v>1975539</c:v>
                </c:pt>
                <c:pt idx="51">
                  <c:v>1768474</c:v>
                </c:pt>
                <c:pt idx="52">
                  <c:v>1606360</c:v>
                </c:pt>
                <c:pt idx="53">
                  <c:v>1727773</c:v>
                </c:pt>
                <c:pt idx="54">
                  <c:v>1797947</c:v>
                </c:pt>
                <c:pt idx="55">
                  <c:v>1869339</c:v>
                </c:pt>
                <c:pt idx="56">
                  <c:v>2083601</c:v>
                </c:pt>
                <c:pt idx="57">
                  <c:v>2103862</c:v>
                </c:pt>
                <c:pt idx="58">
                  <c:v>2012903</c:v>
                </c:pt>
                <c:pt idx="59">
                  <c:v>2002084</c:v>
                </c:pt>
                <c:pt idx="60">
                  <c:v>1976072</c:v>
                </c:pt>
                <c:pt idx="61">
                  <c:v>2207712</c:v>
                </c:pt>
                <c:pt idx="62">
                  <c:v>2329087</c:v>
                </c:pt>
                <c:pt idx="63">
                  <c:v>2673215</c:v>
                </c:pt>
                <c:pt idx="64">
                  <c:v>2755679</c:v>
                </c:pt>
                <c:pt idx="65">
                  <c:v>3184037</c:v>
                </c:pt>
                <c:pt idx="66">
                  <c:v>3222666</c:v>
                </c:pt>
                <c:pt idx="67">
                  <c:v>3125123</c:v>
                </c:pt>
                <c:pt idx="68">
                  <c:v>2855937</c:v>
                </c:pt>
                <c:pt idx="69">
                  <c:v>3165591</c:v>
                </c:pt>
                <c:pt idx="70">
                  <c:v>3071353</c:v>
                </c:pt>
                <c:pt idx="71">
                  <c:v>2976797</c:v>
                </c:pt>
                <c:pt idx="72">
                  <c:v>2652189</c:v>
                </c:pt>
                <c:pt idx="73">
                  <c:v>2343960</c:v>
                </c:pt>
                <c:pt idx="74">
                  <c:v>1940097</c:v>
                </c:pt>
                <c:pt idx="75">
                  <c:v>1727844</c:v>
                </c:pt>
                <c:pt idx="76">
                  <c:v>1606925</c:v>
                </c:pt>
                <c:pt idx="77">
                  <c:v>1721944</c:v>
                </c:pt>
                <c:pt idx="78">
                  <c:v>1876112</c:v>
                </c:pt>
                <c:pt idx="79">
                  <c:v>1950470</c:v>
                </c:pt>
                <c:pt idx="80">
                  <c:v>2189956</c:v>
                </c:pt>
                <c:pt idx="81">
                  <c:v>2273249</c:v>
                </c:pt>
                <c:pt idx="82">
                  <c:v>2357186</c:v>
                </c:pt>
                <c:pt idx="83">
                  <c:v>2272664</c:v>
                </c:pt>
                <c:pt idx="84">
                  <c:v>2161050</c:v>
                </c:pt>
                <c:pt idx="85">
                  <c:v>2475786</c:v>
                </c:pt>
                <c:pt idx="86">
                  <c:v>2668203</c:v>
                </c:pt>
                <c:pt idx="87">
                  <c:v>2907856</c:v>
                </c:pt>
                <c:pt idx="88">
                  <c:v>3143892</c:v>
                </c:pt>
                <c:pt idx="89">
                  <c:v>3484975</c:v>
                </c:pt>
                <c:pt idx="90">
                  <c:v>3517884</c:v>
                </c:pt>
                <c:pt idx="91">
                  <c:v>3378951</c:v>
                </c:pt>
                <c:pt idx="92">
                  <c:v>2853436</c:v>
                </c:pt>
                <c:pt idx="93">
                  <c:v>2941279</c:v>
                </c:pt>
                <c:pt idx="94">
                  <c:v>3068465</c:v>
                </c:pt>
                <c:pt idx="95">
                  <c:v>2800487</c:v>
                </c:pt>
                <c:pt idx="96">
                  <c:v>2565557</c:v>
                </c:pt>
                <c:pt idx="97">
                  <c:v>2230494</c:v>
                </c:pt>
                <c:pt idx="98">
                  <c:v>1971586</c:v>
                </c:pt>
                <c:pt idx="99">
                  <c:v>1711241</c:v>
                </c:pt>
                <c:pt idx="100">
                  <c:v>1701751</c:v>
                </c:pt>
                <c:pt idx="101">
                  <c:v>1759465</c:v>
                </c:pt>
                <c:pt idx="102">
                  <c:v>1843592</c:v>
                </c:pt>
                <c:pt idx="103">
                  <c:v>1857875</c:v>
                </c:pt>
                <c:pt idx="104">
                  <c:v>2037848</c:v>
                </c:pt>
                <c:pt idx="105">
                  <c:v>1921477</c:v>
                </c:pt>
                <c:pt idx="106">
                  <c:v>1874687</c:v>
                </c:pt>
                <c:pt idx="107">
                  <c:v>1780690</c:v>
                </c:pt>
                <c:pt idx="108">
                  <c:v>1742700</c:v>
                </c:pt>
                <c:pt idx="109">
                  <c:v>1759556</c:v>
                </c:pt>
                <c:pt idx="110">
                  <c:v>1855417</c:v>
                </c:pt>
                <c:pt idx="111">
                  <c:v>2094994</c:v>
                </c:pt>
                <c:pt idx="112">
                  <c:v>2021604</c:v>
                </c:pt>
                <c:pt idx="113">
                  <c:v>1801302</c:v>
                </c:pt>
                <c:pt idx="114">
                  <c:v>2596556</c:v>
                </c:pt>
                <c:pt idx="115">
                  <c:v>2698012</c:v>
                </c:pt>
                <c:pt idx="116">
                  <c:v>2430528</c:v>
                </c:pt>
                <c:pt idx="117">
                  <c:v>2299446</c:v>
                </c:pt>
                <c:pt idx="118">
                  <c:v>2293197</c:v>
                </c:pt>
                <c:pt idx="119">
                  <c:v>2069332</c:v>
                </c:pt>
                <c:pt idx="120">
                  <c:v>1677127</c:v>
                </c:pt>
                <c:pt idx="121">
                  <c:v>1333256</c:v>
                </c:pt>
                <c:pt idx="122">
                  <c:v>1073919</c:v>
                </c:pt>
                <c:pt idx="123">
                  <c:v>975837</c:v>
                </c:pt>
                <c:pt idx="124">
                  <c:v>915590</c:v>
                </c:pt>
                <c:pt idx="125">
                  <c:v>888846</c:v>
                </c:pt>
                <c:pt idx="126">
                  <c:v>860834</c:v>
                </c:pt>
              </c:numCache>
            </c:numRef>
          </c:val>
          <c:extLst>
            <c:ext xmlns:c16="http://schemas.microsoft.com/office/drawing/2014/chart" uri="{C3380CC4-5D6E-409C-BE32-E72D297353CC}">
              <c16:uniqueId val="{00000000-EC14-4E2B-BF10-17133CB9A26F}"/>
            </c:ext>
          </c:extLst>
        </c:ser>
        <c:ser>
          <c:idx val="1"/>
          <c:order val="1"/>
          <c:tx>
            <c:strRef>
              <c:f>Sheet3!$C$1</c:f>
              <c:strCache>
                <c:ptCount val="1"/>
                <c:pt idx="0">
                  <c:v>Sum of FromWebCast</c:v>
                </c:pt>
              </c:strCache>
            </c:strRef>
          </c:tx>
          <c:spPr>
            <a:solidFill>
              <a:schemeClr val="accent2"/>
            </a:solidFill>
            <a:ln>
              <a:noFill/>
            </a:ln>
            <a:effectLst/>
          </c:spPr>
          <c:invertIfNegative val="0"/>
          <c:dPt>
            <c:idx val="65"/>
            <c:invertIfNegative val="0"/>
            <c:bubble3D val="0"/>
            <c:spPr>
              <a:solidFill>
                <a:schemeClr val="accent6"/>
              </a:solidFill>
              <a:ln>
                <a:noFill/>
              </a:ln>
              <a:effectLst/>
            </c:spPr>
            <c:extLst>
              <c:ext xmlns:c16="http://schemas.microsoft.com/office/drawing/2014/chart" uri="{C3380CC4-5D6E-409C-BE32-E72D297353CC}">
                <c16:uniqueId val="{00000000-3D83-4364-A0B8-FADEDC5E1287}"/>
              </c:ext>
            </c:extLst>
          </c:dPt>
          <c:cat>
            <c:strRef>
              <c:f>Sheet3!$A$2:$A$129</c:f>
              <c:strCache>
                <c:ptCount val="127"/>
                <c:pt idx="0">
                  <c:v>2/9/14 4:00 PM</c:v>
                </c:pt>
                <c:pt idx="1">
                  <c:v>2/9/14 5:00 PM</c:v>
                </c:pt>
                <c:pt idx="2">
                  <c:v>2/9/14 6:00 PM</c:v>
                </c:pt>
                <c:pt idx="3">
                  <c:v>2/9/14 7:00 PM</c:v>
                </c:pt>
                <c:pt idx="4">
                  <c:v>2/9/14 8:00 PM</c:v>
                </c:pt>
                <c:pt idx="5">
                  <c:v>2/9/14 9:00 PM</c:v>
                </c:pt>
                <c:pt idx="6">
                  <c:v>2/9/14 10:00 PM</c:v>
                </c:pt>
                <c:pt idx="7">
                  <c:v>2/9/14 11:00 PM</c:v>
                </c:pt>
                <c:pt idx="8">
                  <c:v>2/10/14 12:00 AM</c:v>
                </c:pt>
                <c:pt idx="9">
                  <c:v>2/10/14 1:00 AM</c:v>
                </c:pt>
                <c:pt idx="10">
                  <c:v>2/10/14 2:00 AM</c:v>
                </c:pt>
                <c:pt idx="11">
                  <c:v>2/10/14 3:00 AM</c:v>
                </c:pt>
                <c:pt idx="12">
                  <c:v>2/10/14 4:00 AM</c:v>
                </c:pt>
                <c:pt idx="13">
                  <c:v>2/10/14 5:00 AM</c:v>
                </c:pt>
                <c:pt idx="14">
                  <c:v>2/10/14 6:00 AM</c:v>
                </c:pt>
                <c:pt idx="15">
                  <c:v>2/10/14 7:00 AM</c:v>
                </c:pt>
                <c:pt idx="16">
                  <c:v>2/10/14 8:00 AM</c:v>
                </c:pt>
                <c:pt idx="17">
                  <c:v>2/10/14 9:00 AM</c:v>
                </c:pt>
                <c:pt idx="18">
                  <c:v>2/10/14 10:00 AM</c:v>
                </c:pt>
                <c:pt idx="19">
                  <c:v>2/10/14 11:00 AM</c:v>
                </c:pt>
                <c:pt idx="20">
                  <c:v>2/10/14 12:00 PM</c:v>
                </c:pt>
                <c:pt idx="21">
                  <c:v>2/10/14 1:00 PM</c:v>
                </c:pt>
                <c:pt idx="22">
                  <c:v>2/10/14 2:00 PM</c:v>
                </c:pt>
                <c:pt idx="23">
                  <c:v>2/10/14 3:00 PM</c:v>
                </c:pt>
                <c:pt idx="24">
                  <c:v>2/10/14 4:00 PM</c:v>
                </c:pt>
                <c:pt idx="25">
                  <c:v>2/10/14 5:00 PM</c:v>
                </c:pt>
                <c:pt idx="26">
                  <c:v>2/10/14 6:00 PM</c:v>
                </c:pt>
                <c:pt idx="27">
                  <c:v>2/10/14 7:00 PM</c:v>
                </c:pt>
                <c:pt idx="28">
                  <c:v>2/10/14 8:00 PM</c:v>
                </c:pt>
                <c:pt idx="29">
                  <c:v>2/10/14 9:00 PM</c:v>
                </c:pt>
                <c:pt idx="30">
                  <c:v>2/10/14 10:00 PM</c:v>
                </c:pt>
                <c:pt idx="31">
                  <c:v>2/10/14 11:00 PM</c:v>
                </c:pt>
                <c:pt idx="32">
                  <c:v>2/11/14 12:00 AM</c:v>
                </c:pt>
                <c:pt idx="33">
                  <c:v>2/11/14 1:00 AM</c:v>
                </c:pt>
                <c:pt idx="34">
                  <c:v>2/11/14 2:00 AM</c:v>
                </c:pt>
                <c:pt idx="35">
                  <c:v>2/11/14 3:00 AM</c:v>
                </c:pt>
                <c:pt idx="36">
                  <c:v>2/11/14 4:00 AM</c:v>
                </c:pt>
                <c:pt idx="37">
                  <c:v>2/11/14 5:00 AM</c:v>
                </c:pt>
                <c:pt idx="38">
                  <c:v>2/11/14 6:00 AM</c:v>
                </c:pt>
                <c:pt idx="39">
                  <c:v>2/11/14 7:00 AM</c:v>
                </c:pt>
                <c:pt idx="40">
                  <c:v>2/11/14 8:00 AM</c:v>
                </c:pt>
                <c:pt idx="41">
                  <c:v>2/11/14 9:00 AM</c:v>
                </c:pt>
                <c:pt idx="42">
                  <c:v>2/11/14 10:00 AM</c:v>
                </c:pt>
                <c:pt idx="43">
                  <c:v>2/11/14 11:00 AM</c:v>
                </c:pt>
                <c:pt idx="44">
                  <c:v>2/11/14 12:00 PM</c:v>
                </c:pt>
                <c:pt idx="45">
                  <c:v>2/11/14 1:00 PM</c:v>
                </c:pt>
                <c:pt idx="46">
                  <c:v>2/11/14 2:00 PM</c:v>
                </c:pt>
                <c:pt idx="47">
                  <c:v>2/11/14 3:00 PM</c:v>
                </c:pt>
                <c:pt idx="48">
                  <c:v>2/11/14 4:00 PM</c:v>
                </c:pt>
                <c:pt idx="49">
                  <c:v>2/11/14 5:00 PM</c:v>
                </c:pt>
                <c:pt idx="50">
                  <c:v>2/11/14 6:00 PM</c:v>
                </c:pt>
                <c:pt idx="51">
                  <c:v>2/11/14 7:00 PM</c:v>
                </c:pt>
                <c:pt idx="52">
                  <c:v>2/11/14 8:00 PM</c:v>
                </c:pt>
                <c:pt idx="53">
                  <c:v>2/11/14 9:00 PM</c:v>
                </c:pt>
                <c:pt idx="54">
                  <c:v>2/11/14 10:00 PM</c:v>
                </c:pt>
                <c:pt idx="55">
                  <c:v>2/11/14 11:00 PM</c:v>
                </c:pt>
                <c:pt idx="56">
                  <c:v>2/12/14 12:00 AM</c:v>
                </c:pt>
                <c:pt idx="57">
                  <c:v>2/12/14 1:00 AM</c:v>
                </c:pt>
                <c:pt idx="58">
                  <c:v>2/12/14 2:00 AM</c:v>
                </c:pt>
                <c:pt idx="59">
                  <c:v>2/12/14 3:00 AM</c:v>
                </c:pt>
                <c:pt idx="60">
                  <c:v>2/12/14 4:00 AM</c:v>
                </c:pt>
                <c:pt idx="61">
                  <c:v>2/12/14 5:00 AM</c:v>
                </c:pt>
                <c:pt idx="62">
                  <c:v>2/12/14 6:00 AM</c:v>
                </c:pt>
                <c:pt idx="63">
                  <c:v>2/12/14 7:00 AM</c:v>
                </c:pt>
                <c:pt idx="64">
                  <c:v>2/12/14 8:00 AM</c:v>
                </c:pt>
                <c:pt idx="65">
                  <c:v>2/12/14 9:00 AM</c:v>
                </c:pt>
                <c:pt idx="66">
                  <c:v>2/12/14 10:00 AM</c:v>
                </c:pt>
                <c:pt idx="67">
                  <c:v>2/12/14 11:00 AM</c:v>
                </c:pt>
                <c:pt idx="68">
                  <c:v>2/12/14 12:00 PM</c:v>
                </c:pt>
                <c:pt idx="69">
                  <c:v>2/12/14 1:00 PM</c:v>
                </c:pt>
                <c:pt idx="70">
                  <c:v>2/12/14 2:00 PM</c:v>
                </c:pt>
                <c:pt idx="71">
                  <c:v>2/12/14 3:00 PM</c:v>
                </c:pt>
                <c:pt idx="72">
                  <c:v>2/12/14 4:00 PM</c:v>
                </c:pt>
                <c:pt idx="73">
                  <c:v>2/12/14 5:00 PM</c:v>
                </c:pt>
                <c:pt idx="74">
                  <c:v>2/12/14 6:00 PM</c:v>
                </c:pt>
                <c:pt idx="75">
                  <c:v>2/12/14 7:00 PM</c:v>
                </c:pt>
                <c:pt idx="76">
                  <c:v>2/12/14 8:00 PM</c:v>
                </c:pt>
                <c:pt idx="77">
                  <c:v>2/12/14 9:00 PM</c:v>
                </c:pt>
                <c:pt idx="78">
                  <c:v>2/12/14 10:00 PM</c:v>
                </c:pt>
                <c:pt idx="79">
                  <c:v>2/12/14 11:00 PM</c:v>
                </c:pt>
                <c:pt idx="80">
                  <c:v>2/13/14 12:00 AM</c:v>
                </c:pt>
                <c:pt idx="81">
                  <c:v>2/13/14 1:00 AM</c:v>
                </c:pt>
                <c:pt idx="82">
                  <c:v>2/13/14 2:00 AM</c:v>
                </c:pt>
                <c:pt idx="83">
                  <c:v>2/13/14 3:00 AM</c:v>
                </c:pt>
                <c:pt idx="84">
                  <c:v>2/13/14 4:00 AM</c:v>
                </c:pt>
                <c:pt idx="85">
                  <c:v>2/13/14 5:00 AM</c:v>
                </c:pt>
                <c:pt idx="86">
                  <c:v>2/13/14 6:00 AM</c:v>
                </c:pt>
                <c:pt idx="87">
                  <c:v>2/13/14 7:00 AM</c:v>
                </c:pt>
                <c:pt idx="88">
                  <c:v>2/13/14 8:00 AM</c:v>
                </c:pt>
                <c:pt idx="89">
                  <c:v>2/13/14 9:00 AM</c:v>
                </c:pt>
                <c:pt idx="90">
                  <c:v>2/13/14 10:00 AM</c:v>
                </c:pt>
                <c:pt idx="91">
                  <c:v>2/13/14 11:00 AM</c:v>
                </c:pt>
                <c:pt idx="92">
                  <c:v>2/13/14 12:00 PM</c:v>
                </c:pt>
                <c:pt idx="93">
                  <c:v>2/13/14 1:00 PM</c:v>
                </c:pt>
                <c:pt idx="94">
                  <c:v>2/13/14 2:00 PM</c:v>
                </c:pt>
                <c:pt idx="95">
                  <c:v>2/13/14 3:00 PM</c:v>
                </c:pt>
                <c:pt idx="96">
                  <c:v>2/13/14 4:00 PM</c:v>
                </c:pt>
                <c:pt idx="97">
                  <c:v>2/13/14 5:00 PM</c:v>
                </c:pt>
                <c:pt idx="98">
                  <c:v>2/13/14 6:00 PM</c:v>
                </c:pt>
                <c:pt idx="99">
                  <c:v>2/13/14 7:00 PM</c:v>
                </c:pt>
                <c:pt idx="100">
                  <c:v>2/13/14 8:00 PM</c:v>
                </c:pt>
                <c:pt idx="101">
                  <c:v>2/13/14 9:00 PM</c:v>
                </c:pt>
                <c:pt idx="102">
                  <c:v>2/13/14 10:00 PM</c:v>
                </c:pt>
                <c:pt idx="103">
                  <c:v>2/13/14 11:00 PM</c:v>
                </c:pt>
                <c:pt idx="104">
                  <c:v>2/14/14 12:00 AM</c:v>
                </c:pt>
                <c:pt idx="105">
                  <c:v>2/14/14 1:00 AM</c:v>
                </c:pt>
                <c:pt idx="106">
                  <c:v>2/14/14 2:00 AM</c:v>
                </c:pt>
                <c:pt idx="107">
                  <c:v>2/14/14 3:00 AM</c:v>
                </c:pt>
                <c:pt idx="108">
                  <c:v>2/14/14 4:00 AM</c:v>
                </c:pt>
                <c:pt idx="109">
                  <c:v>2/14/14 5:00 AM</c:v>
                </c:pt>
                <c:pt idx="110">
                  <c:v>2/14/14 6:00 AM</c:v>
                </c:pt>
                <c:pt idx="111">
                  <c:v>2/14/14 7:00 AM</c:v>
                </c:pt>
                <c:pt idx="112">
                  <c:v>2/14/14 8:00 AM</c:v>
                </c:pt>
                <c:pt idx="113">
                  <c:v>2/14/14 9:00 AM</c:v>
                </c:pt>
                <c:pt idx="114">
                  <c:v>2/14/14 10:00 AM</c:v>
                </c:pt>
                <c:pt idx="115">
                  <c:v>2/14/14 11:00 AM</c:v>
                </c:pt>
                <c:pt idx="116">
                  <c:v>2/14/14 12:00 PM</c:v>
                </c:pt>
                <c:pt idx="117">
                  <c:v>2/14/14 1:00 PM</c:v>
                </c:pt>
                <c:pt idx="118">
                  <c:v>2/14/14 2:00 PM</c:v>
                </c:pt>
                <c:pt idx="119">
                  <c:v>2/14/14 3:00 PM</c:v>
                </c:pt>
                <c:pt idx="120">
                  <c:v>2/14/14 4:00 PM</c:v>
                </c:pt>
                <c:pt idx="121">
                  <c:v>2/14/14 5:00 PM</c:v>
                </c:pt>
                <c:pt idx="122">
                  <c:v>2/14/14 6:00 PM</c:v>
                </c:pt>
                <c:pt idx="123">
                  <c:v>2/14/14 7:00 PM</c:v>
                </c:pt>
                <c:pt idx="124">
                  <c:v>2/14/14 8:00 PM</c:v>
                </c:pt>
                <c:pt idx="125">
                  <c:v>2/14/14 9:00 PM</c:v>
                </c:pt>
                <c:pt idx="126">
                  <c:v>2/14/14 10:00 PM</c:v>
                </c:pt>
              </c:strCache>
            </c:strRef>
          </c:cat>
          <c:val>
            <c:numRef>
              <c:f>Sheet3!$C$2:$C$129</c:f>
              <c:numCache>
                <c:formatCode>General</c:formatCode>
                <c:ptCount val="1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250000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numCache>
            </c:numRef>
          </c:val>
          <c:extLst>
            <c:ext xmlns:c16="http://schemas.microsoft.com/office/drawing/2014/chart" uri="{C3380CC4-5D6E-409C-BE32-E72D297353CC}">
              <c16:uniqueId val="{00000003-EC14-4E2B-BF10-17133CB9A26F}"/>
            </c:ext>
          </c:extLst>
        </c:ser>
        <c:dLbls>
          <c:showLegendKey val="0"/>
          <c:showVal val="0"/>
          <c:showCatName val="0"/>
          <c:showSerName val="0"/>
          <c:showPercent val="0"/>
          <c:showBubbleSize val="0"/>
        </c:dLbls>
        <c:gapWidth val="0"/>
        <c:overlap val="100"/>
        <c:axId val="-233792000"/>
        <c:axId val="-233790368"/>
      </c:barChart>
      <c:dateAx>
        <c:axId val="-233792000"/>
        <c:scaling>
          <c:orientation val="minMax"/>
        </c:scaling>
        <c:delete val="1"/>
        <c:axPos val="b"/>
        <c:numFmt formatCode="General" sourceLinked="1"/>
        <c:majorTickMark val="none"/>
        <c:minorTickMark val="none"/>
        <c:tickLblPos val="nextTo"/>
        <c:crossAx val="-233790368"/>
        <c:crosses val="autoZero"/>
        <c:auto val="0"/>
        <c:lblOffset val="100"/>
        <c:baseTimeUnit val="days"/>
      </c:dateAx>
      <c:valAx>
        <c:axId val="-233790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79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BB2BE-35D2-40CB-9B12-E25A066696EC}" type="doc">
      <dgm:prSet loTypeId="urn:microsoft.com/office/officeart/2005/8/layout/chevron1" loCatId="process" qsTypeId="urn:microsoft.com/office/officeart/2005/8/quickstyle/simple1" qsCatId="simple" csTypeId="urn:microsoft.com/office/officeart/2005/8/colors/accent1_2" csCatId="accent1" phldr="1"/>
      <dgm:spPr/>
    </dgm:pt>
    <dgm:pt modelId="{90D94D5B-EA3F-4CDC-A225-58B7AEBFDC8E}">
      <dgm:prSet phldrT="[Text]"/>
      <dgm:spPr>
        <a:ln>
          <a:noFill/>
        </a:ln>
      </dgm:spPr>
      <dgm:t>
        <a:bodyPr/>
        <a:lstStyle/>
        <a:p>
          <a:r>
            <a:rPr lang="en-US" dirty="0" smtClean="0"/>
            <a:t>Visually Stunning</a:t>
          </a:r>
          <a:endParaRPr lang="en-US" dirty="0"/>
        </a:p>
      </dgm:t>
    </dgm:pt>
    <dgm:pt modelId="{CB892243-C0DB-46C4-949C-5222E3595010}" type="parTrans" cxnId="{CB3588A4-1422-4198-A001-4782BCE19FF5}">
      <dgm:prSet/>
      <dgm:spPr/>
      <dgm:t>
        <a:bodyPr/>
        <a:lstStyle/>
        <a:p>
          <a:endParaRPr lang="en-US"/>
        </a:p>
      </dgm:t>
    </dgm:pt>
    <dgm:pt modelId="{09F2E601-8652-43F3-9819-2DD743257B32}" type="sibTrans" cxnId="{CB3588A4-1422-4198-A001-4782BCE19FF5}">
      <dgm:prSet/>
      <dgm:spPr/>
      <dgm:t>
        <a:bodyPr/>
        <a:lstStyle/>
        <a:p>
          <a:endParaRPr lang="en-US"/>
        </a:p>
      </dgm:t>
    </dgm:pt>
    <dgm:pt modelId="{06A9CBE5-DD66-4A57-A580-54A25FB6D0E4}">
      <dgm:prSet phldrT="[Text]"/>
      <dgm:spPr>
        <a:ln>
          <a:noFill/>
        </a:ln>
      </dgm:spPr>
      <dgm:t>
        <a:bodyPr/>
        <a:lstStyle/>
        <a:p>
          <a:r>
            <a:rPr lang="en-US" dirty="0" smtClean="0"/>
            <a:t>Highly Performant</a:t>
          </a:r>
          <a:endParaRPr lang="en-US" dirty="0"/>
        </a:p>
      </dgm:t>
    </dgm:pt>
    <dgm:pt modelId="{6E4939EA-D4EA-49DA-9999-BF45ADDEC224}" type="parTrans" cxnId="{78B9BF9C-DFAC-4065-B7BB-F1841DA7E92A}">
      <dgm:prSet/>
      <dgm:spPr/>
      <dgm:t>
        <a:bodyPr/>
        <a:lstStyle/>
        <a:p>
          <a:endParaRPr lang="en-US"/>
        </a:p>
      </dgm:t>
    </dgm:pt>
    <dgm:pt modelId="{58B7CDB1-61FF-434F-AB1C-53AF68A2320E}" type="sibTrans" cxnId="{78B9BF9C-DFAC-4065-B7BB-F1841DA7E92A}">
      <dgm:prSet/>
      <dgm:spPr/>
      <dgm:t>
        <a:bodyPr/>
        <a:lstStyle/>
        <a:p>
          <a:endParaRPr lang="en-US"/>
        </a:p>
      </dgm:t>
    </dgm:pt>
    <dgm:pt modelId="{9DA78313-6D00-4304-8AD7-E6D53070C53D}">
      <dgm:prSet phldrT="[Text]"/>
      <dgm:spPr>
        <a:ln>
          <a:noFill/>
        </a:ln>
      </dgm:spPr>
      <dgm:t>
        <a:bodyPr/>
        <a:lstStyle/>
        <a:p>
          <a:r>
            <a:rPr lang="en-US" dirty="0" smtClean="0"/>
            <a:t>Extreme Scale</a:t>
          </a:r>
          <a:endParaRPr lang="en-US" dirty="0"/>
        </a:p>
      </dgm:t>
    </dgm:pt>
    <dgm:pt modelId="{65AD50DE-44FF-4245-A9A2-0D1429C2B80A}" type="parTrans" cxnId="{1A8D3089-2740-4294-945D-E72A67258215}">
      <dgm:prSet/>
      <dgm:spPr/>
      <dgm:t>
        <a:bodyPr/>
        <a:lstStyle/>
        <a:p>
          <a:endParaRPr lang="en-US"/>
        </a:p>
      </dgm:t>
    </dgm:pt>
    <dgm:pt modelId="{5DBD4C9C-ECDF-4A39-9CFB-FB8C9A8AFB56}" type="sibTrans" cxnId="{1A8D3089-2740-4294-945D-E72A67258215}">
      <dgm:prSet/>
      <dgm:spPr/>
      <dgm:t>
        <a:bodyPr/>
        <a:lstStyle/>
        <a:p>
          <a:endParaRPr lang="en-US"/>
        </a:p>
      </dgm:t>
    </dgm:pt>
    <dgm:pt modelId="{E4DF5ACC-1067-4A86-A1A4-D1808C2E07A7}" type="pres">
      <dgm:prSet presAssocID="{5B1BB2BE-35D2-40CB-9B12-E25A066696EC}" presName="Name0" presStyleCnt="0">
        <dgm:presLayoutVars>
          <dgm:dir/>
          <dgm:animLvl val="lvl"/>
          <dgm:resizeHandles val="exact"/>
        </dgm:presLayoutVars>
      </dgm:prSet>
      <dgm:spPr/>
    </dgm:pt>
    <dgm:pt modelId="{2529372F-A82A-4624-B3A1-56D6DE801496}" type="pres">
      <dgm:prSet presAssocID="{90D94D5B-EA3F-4CDC-A225-58B7AEBFDC8E}" presName="parTxOnly" presStyleLbl="node1" presStyleIdx="0" presStyleCnt="3">
        <dgm:presLayoutVars>
          <dgm:chMax val="0"/>
          <dgm:chPref val="0"/>
          <dgm:bulletEnabled val="1"/>
        </dgm:presLayoutVars>
      </dgm:prSet>
      <dgm:spPr/>
      <dgm:t>
        <a:bodyPr/>
        <a:lstStyle/>
        <a:p>
          <a:endParaRPr lang="en-US"/>
        </a:p>
      </dgm:t>
    </dgm:pt>
    <dgm:pt modelId="{162A6144-C13D-4D12-A142-226AEAC5F81B}" type="pres">
      <dgm:prSet presAssocID="{09F2E601-8652-43F3-9819-2DD743257B32}" presName="parTxOnlySpace" presStyleCnt="0"/>
      <dgm:spPr/>
    </dgm:pt>
    <dgm:pt modelId="{A11398D3-B54E-417D-95B5-B77F9B25F87B}" type="pres">
      <dgm:prSet presAssocID="{06A9CBE5-DD66-4A57-A580-54A25FB6D0E4}" presName="parTxOnly" presStyleLbl="node1" presStyleIdx="1" presStyleCnt="3">
        <dgm:presLayoutVars>
          <dgm:chMax val="0"/>
          <dgm:chPref val="0"/>
          <dgm:bulletEnabled val="1"/>
        </dgm:presLayoutVars>
      </dgm:prSet>
      <dgm:spPr/>
      <dgm:t>
        <a:bodyPr/>
        <a:lstStyle/>
        <a:p>
          <a:endParaRPr lang="en-US"/>
        </a:p>
      </dgm:t>
    </dgm:pt>
    <dgm:pt modelId="{DCE59E01-7A9C-4628-8EB6-117E884067E7}" type="pres">
      <dgm:prSet presAssocID="{58B7CDB1-61FF-434F-AB1C-53AF68A2320E}" presName="parTxOnlySpace" presStyleCnt="0"/>
      <dgm:spPr/>
    </dgm:pt>
    <dgm:pt modelId="{00081BBF-3F1F-4955-9677-5CA48E54F736}" type="pres">
      <dgm:prSet presAssocID="{9DA78313-6D00-4304-8AD7-E6D53070C53D}" presName="parTxOnly" presStyleLbl="node1" presStyleIdx="2" presStyleCnt="3">
        <dgm:presLayoutVars>
          <dgm:chMax val="0"/>
          <dgm:chPref val="0"/>
          <dgm:bulletEnabled val="1"/>
        </dgm:presLayoutVars>
      </dgm:prSet>
      <dgm:spPr/>
      <dgm:t>
        <a:bodyPr/>
        <a:lstStyle/>
        <a:p>
          <a:endParaRPr lang="en-US"/>
        </a:p>
      </dgm:t>
    </dgm:pt>
  </dgm:ptLst>
  <dgm:cxnLst>
    <dgm:cxn modelId="{1A8D3089-2740-4294-945D-E72A67258215}" srcId="{5B1BB2BE-35D2-40CB-9B12-E25A066696EC}" destId="{9DA78313-6D00-4304-8AD7-E6D53070C53D}" srcOrd="2" destOrd="0" parTransId="{65AD50DE-44FF-4245-A9A2-0D1429C2B80A}" sibTransId="{5DBD4C9C-ECDF-4A39-9CFB-FB8C9A8AFB56}"/>
    <dgm:cxn modelId="{CB3588A4-1422-4198-A001-4782BCE19FF5}" srcId="{5B1BB2BE-35D2-40CB-9B12-E25A066696EC}" destId="{90D94D5B-EA3F-4CDC-A225-58B7AEBFDC8E}" srcOrd="0" destOrd="0" parTransId="{CB892243-C0DB-46C4-949C-5222E3595010}" sibTransId="{09F2E601-8652-43F3-9819-2DD743257B32}"/>
    <dgm:cxn modelId="{5A73037D-46AF-49A2-842E-A36E0E0130CD}" type="presOf" srcId="{5B1BB2BE-35D2-40CB-9B12-E25A066696EC}" destId="{E4DF5ACC-1067-4A86-A1A4-D1808C2E07A7}" srcOrd="0" destOrd="0" presId="urn:microsoft.com/office/officeart/2005/8/layout/chevron1"/>
    <dgm:cxn modelId="{78B9BF9C-DFAC-4065-B7BB-F1841DA7E92A}" srcId="{5B1BB2BE-35D2-40CB-9B12-E25A066696EC}" destId="{06A9CBE5-DD66-4A57-A580-54A25FB6D0E4}" srcOrd="1" destOrd="0" parTransId="{6E4939EA-D4EA-49DA-9999-BF45ADDEC224}" sibTransId="{58B7CDB1-61FF-434F-AB1C-53AF68A2320E}"/>
    <dgm:cxn modelId="{CBB343F5-2B6F-41BA-9DA9-48FC13C37C2F}" type="presOf" srcId="{90D94D5B-EA3F-4CDC-A225-58B7AEBFDC8E}" destId="{2529372F-A82A-4624-B3A1-56D6DE801496}" srcOrd="0" destOrd="0" presId="urn:microsoft.com/office/officeart/2005/8/layout/chevron1"/>
    <dgm:cxn modelId="{1EC959D9-F89C-4F90-82D6-1FBBCA3AFDC3}" type="presOf" srcId="{06A9CBE5-DD66-4A57-A580-54A25FB6D0E4}" destId="{A11398D3-B54E-417D-95B5-B77F9B25F87B}" srcOrd="0" destOrd="0" presId="urn:microsoft.com/office/officeart/2005/8/layout/chevron1"/>
    <dgm:cxn modelId="{E1D12F0D-5F83-4B39-9135-DEB913603CE4}" type="presOf" srcId="{9DA78313-6D00-4304-8AD7-E6D53070C53D}" destId="{00081BBF-3F1F-4955-9677-5CA48E54F736}" srcOrd="0" destOrd="0" presId="urn:microsoft.com/office/officeart/2005/8/layout/chevron1"/>
    <dgm:cxn modelId="{7DD2FD9D-8865-4923-8FD6-E74D00B13CE7}" type="presParOf" srcId="{E4DF5ACC-1067-4A86-A1A4-D1808C2E07A7}" destId="{2529372F-A82A-4624-B3A1-56D6DE801496}" srcOrd="0" destOrd="0" presId="urn:microsoft.com/office/officeart/2005/8/layout/chevron1"/>
    <dgm:cxn modelId="{68CF16D4-F186-4B1C-8818-E33826128AA9}" type="presParOf" srcId="{E4DF5ACC-1067-4A86-A1A4-D1808C2E07A7}" destId="{162A6144-C13D-4D12-A142-226AEAC5F81B}" srcOrd="1" destOrd="0" presId="urn:microsoft.com/office/officeart/2005/8/layout/chevron1"/>
    <dgm:cxn modelId="{E6656E8D-7AD1-4FB1-B352-2C334496A566}" type="presParOf" srcId="{E4DF5ACC-1067-4A86-A1A4-D1808C2E07A7}" destId="{A11398D3-B54E-417D-95B5-B77F9B25F87B}" srcOrd="2" destOrd="0" presId="urn:microsoft.com/office/officeart/2005/8/layout/chevron1"/>
    <dgm:cxn modelId="{E71E3285-718D-4029-BA00-EF4167B332E8}" type="presParOf" srcId="{E4DF5ACC-1067-4A86-A1A4-D1808C2E07A7}" destId="{DCE59E01-7A9C-4628-8EB6-117E884067E7}" srcOrd="3" destOrd="0" presId="urn:microsoft.com/office/officeart/2005/8/layout/chevron1"/>
    <dgm:cxn modelId="{02ACEDC2-94F5-4456-90EE-05E05F6A5762}" type="presParOf" srcId="{E4DF5ACC-1067-4A86-A1A4-D1808C2E07A7}" destId="{00081BBF-3F1F-4955-9677-5CA48E54F73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5/7/2015 11:18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5/7/2015 11:18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016D82-9BC0-46CE-93F8-5CD088E5BF61}" type="slidenum">
              <a:rPr lang="en-US" smtClean="0"/>
              <a:pPr/>
              <a:t>20</a:t>
            </a:fld>
            <a:endParaRPr lang="en-US" dirty="0"/>
          </a:p>
        </p:txBody>
      </p:sp>
    </p:spTree>
    <p:extLst>
      <p:ext uri="{BB962C8B-B14F-4D97-AF65-F5344CB8AC3E}">
        <p14:creationId xmlns:p14="http://schemas.microsoft.com/office/powerpoint/2010/main" val="232229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91EF8-1503-4CB1-B4AB-859E2C466A74}" type="slidenum">
              <a:rPr lang="en-US" smtClean="0"/>
              <a:pPr>
                <a:defRPr/>
              </a:pPr>
              <a:t>21</a:t>
            </a:fld>
            <a:endParaRPr lang="en-US" dirty="0"/>
          </a:p>
        </p:txBody>
      </p:sp>
    </p:spTree>
    <p:extLst>
      <p:ext uri="{BB962C8B-B14F-4D97-AF65-F5344CB8AC3E}">
        <p14:creationId xmlns:p14="http://schemas.microsoft.com/office/powerpoint/2010/main" val="358587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endParaRPr lang="en-US" dirty="0" smtClean="0"/>
          </a:p>
        </p:txBody>
      </p:sp>
      <p:sp>
        <p:nvSpPr>
          <p:cNvPr id="4" name="Slide Number Placeholder 3"/>
          <p:cNvSpPr>
            <a:spLocks noGrp="1"/>
          </p:cNvSpPr>
          <p:nvPr>
            <p:ph type="sldNum" sz="quarter" idx="10"/>
          </p:nvPr>
        </p:nvSpPr>
        <p:spPr/>
        <p:txBody>
          <a:bodyPr/>
          <a:lstStyle/>
          <a:p>
            <a:pPr>
              <a:defRPr/>
            </a:pPr>
            <a:fld id="{F4191EF8-1503-4CB1-B4AB-859E2C466A74}" type="slidenum">
              <a:rPr lang="en-US" smtClean="0"/>
              <a:pPr>
                <a:defRPr/>
              </a:pPr>
              <a:t>22</a:t>
            </a:fld>
            <a:endParaRPr lang="en-US" dirty="0"/>
          </a:p>
        </p:txBody>
      </p:sp>
    </p:spTree>
    <p:extLst>
      <p:ext uri="{BB962C8B-B14F-4D97-AF65-F5344CB8AC3E}">
        <p14:creationId xmlns:p14="http://schemas.microsoft.com/office/powerpoint/2010/main" val="245202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SPC2012 - Developer</a:t>
            </a:r>
            <a:endParaRPr lang="en-US" dirty="0"/>
          </a:p>
        </p:txBody>
      </p:sp>
      <p:sp>
        <p:nvSpPr>
          <p:cNvPr id="5" name="Footer Placeholder 4"/>
          <p:cNvSpPr>
            <a:spLocks noGrp="1"/>
          </p:cNvSpPr>
          <p:nvPr>
            <p:ph type="ftr" sz="quarter" idx="11"/>
          </p:nvPr>
        </p:nvSpPr>
        <p:spPr/>
        <p:txBody>
          <a:bodyPr/>
          <a:lstStyle/>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a:t>
            </a: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must </a:t>
            </a: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respond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5F3E92-B925-430C-91FB-8F5DDAFBD76F}" type="datetime1">
              <a:rPr lang="en-US" smtClean="0"/>
              <a:pPr/>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23950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2514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700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reSharePoint Onlinend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1197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reSharePoint Onlinend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2607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reSharePoint Onlinend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9085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22721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a:t>
            </a: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must respond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6397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11:18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0289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7374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1110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25303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65214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7646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11:18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859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91EF8-1503-4CB1-B4AB-859E2C466A74}" type="slidenum">
              <a:rPr lang="en-US" smtClean="0"/>
              <a:pPr>
                <a:defRPr/>
              </a:pPr>
              <a:t>19</a:t>
            </a:fld>
            <a:endParaRPr lang="en-US" dirty="0"/>
          </a:p>
        </p:txBody>
      </p:sp>
    </p:spTree>
    <p:extLst>
      <p:ext uri="{BB962C8B-B14F-4D97-AF65-F5344CB8AC3E}">
        <p14:creationId xmlns:p14="http://schemas.microsoft.com/office/powerpoint/2010/main" val="2760003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56490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322136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Title 5"/>
          <p:cNvSpPr>
            <a:spLocks noGrp="1"/>
          </p:cNvSpPr>
          <p:nvPr>
            <p:ph type="ctrTitle" idx="4294967295"/>
          </p:nvPr>
        </p:nvSpPr>
        <p:spPr>
          <a:xfrm>
            <a:off x="1036373" y="2953244"/>
            <a:ext cx="10717823" cy="762786"/>
          </a:xfrm>
        </p:spPr>
        <p:txBody>
          <a:bodyPr>
            <a:normAutofit/>
          </a:bodyPr>
          <a:lstStyle>
            <a:lvl1pPr>
              <a:defRPr sz="4896"/>
            </a:lvl1pPr>
          </a:lstStyle>
          <a:p>
            <a:r>
              <a:rPr lang="en-US" sz="5507" smtClean="0"/>
              <a:t>Click to edit Master title style</a:t>
            </a:r>
            <a:endParaRPr lang="en-US" sz="5507" dirty="0"/>
          </a:p>
        </p:txBody>
      </p:sp>
    </p:spTree>
    <p:extLst>
      <p:ext uri="{BB962C8B-B14F-4D97-AF65-F5344CB8AC3E}">
        <p14:creationId xmlns:p14="http://schemas.microsoft.com/office/powerpoint/2010/main" val="208355200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928020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187535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041317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4188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360032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227611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00254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47187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45127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39776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82366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688955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11032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90891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370683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4602229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73860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9283809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38701872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92968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2955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0950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4373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883617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1684973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6851867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653360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24694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19528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22773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70170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9242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559529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04986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29661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30385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13404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2594277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2343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651324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229177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9464653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666218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983852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840309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16977836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4817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35952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408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37391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527345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6583129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452071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545035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 id="2147484280"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861370246"/>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473191596"/>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blog.sharepointexperience.com/2015/03/making-seattle-master-responsiv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StarterMasterPages.CodePlex.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aka.ms/tune"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bit.ly/sp2010-brandingbook" TargetMode="External"/><Relationship Id="rId7" Type="http://schemas.openxmlformats.org/officeDocument/2006/relationships/image" Target="../media/image10.png"/><Relationship Id="rId2" Type="http://schemas.openxmlformats.org/officeDocument/2006/relationships/hyperlink" Target="http://bit.ly/SP2013Branding"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twitter.com/johnrossjr" TargetMode="External"/><Relationship Id="rId4" Type="http://schemas.openxmlformats.org/officeDocument/2006/relationships/hyperlink" Target="http://johnrossjr.wordpress.com/"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7.xml"/><Relationship Id="rId5" Type="http://schemas.openxmlformats.org/officeDocument/2006/relationships/image" Target="../media/image31.png"/><Relationship Id="rId4" Type="http://schemas.openxmlformats.org/officeDocument/2006/relationships/hyperlink" Target="http://myignite.microsoft.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bit.ly/sp2010-brandingbook" TargetMode="External"/><Relationship Id="rId7" Type="http://schemas.openxmlformats.org/officeDocument/2006/relationships/image" Target="../media/image10.png"/><Relationship Id="rId2" Type="http://schemas.openxmlformats.org/officeDocument/2006/relationships/hyperlink" Target="http://bit.ly/SP2013Branding"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twitter.com/Drisgill" TargetMode="External"/><Relationship Id="rId4" Type="http://schemas.openxmlformats.org/officeDocument/2006/relationships/hyperlink" Target="http://blog.drisgil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witter.com/dotnetbounce" TargetMode="External"/><Relationship Id="rId2" Type="http://schemas.openxmlformats.org/officeDocument/2006/relationships/hyperlink" Target="http://blogs.msdn.com/b/shyam/"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Building on SharePoint </a:t>
            </a:r>
            <a:r>
              <a:rPr lang="en-US" dirty="0" smtClean="0"/>
              <a:t>Online</a:t>
            </a:r>
            <a:endParaRPr lang="en-US" dirty="0"/>
          </a:p>
        </p:txBody>
      </p:sp>
      <p:sp>
        <p:nvSpPr>
          <p:cNvPr id="10" name="Right Arrow 9"/>
          <p:cNvSpPr/>
          <p:nvPr/>
        </p:nvSpPr>
        <p:spPr bwMode="auto">
          <a:xfrm>
            <a:off x="579437" y="2049462"/>
            <a:ext cx="3265932" cy="838200"/>
          </a:xfrm>
          <a:prstGeom prst="right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9" rIns="0"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Planning</a:t>
            </a:r>
          </a:p>
        </p:txBody>
      </p:sp>
      <p:sp>
        <p:nvSpPr>
          <p:cNvPr id="11" name="Right Arrow 10"/>
          <p:cNvSpPr/>
          <p:nvPr/>
        </p:nvSpPr>
        <p:spPr bwMode="auto">
          <a:xfrm>
            <a:off x="3845367" y="2804752"/>
            <a:ext cx="3363472" cy="838200"/>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9" rIns="0"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Branding</a:t>
            </a:r>
          </a:p>
        </p:txBody>
      </p:sp>
      <p:sp>
        <p:nvSpPr>
          <p:cNvPr id="12" name="Right Arrow 11"/>
          <p:cNvSpPr/>
          <p:nvPr/>
        </p:nvSpPr>
        <p:spPr bwMode="auto">
          <a:xfrm>
            <a:off x="3856039" y="4487862"/>
            <a:ext cx="3352800" cy="838200"/>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9" rIns="0"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Other</a:t>
            </a:r>
          </a:p>
        </p:txBody>
      </p:sp>
      <p:sp>
        <p:nvSpPr>
          <p:cNvPr id="14" name="Right Arrow 13"/>
          <p:cNvSpPr/>
          <p:nvPr/>
        </p:nvSpPr>
        <p:spPr bwMode="auto">
          <a:xfrm>
            <a:off x="3856039" y="3642952"/>
            <a:ext cx="3352800" cy="838200"/>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9" rIns="0" bIns="46629" numCol="1" rtlCol="0" anchor="ctr" anchorCtr="0" compatLnSpc="1">
            <a:prstTxWarp prst="textNoShape">
              <a:avLst/>
            </a:prstTxWarp>
          </a:bodyPr>
          <a:lstStyle/>
          <a:p>
            <a:pPr algn="ctr" defTabSz="932290" fontAlgn="base">
              <a:spcBef>
                <a:spcPct val="0"/>
              </a:spcBef>
              <a:spcAft>
                <a:spcPct val="0"/>
              </a:spcAft>
            </a:pPr>
            <a:r>
              <a:rPr lang="en-US" sz="2000" dirty="0">
                <a:gradFill>
                  <a:gsLst>
                    <a:gs pos="0">
                      <a:srgbClr val="FFFFFF"/>
                    </a:gs>
                    <a:gs pos="100000">
                      <a:srgbClr val="FFFFFF"/>
                    </a:gs>
                  </a:gsLst>
                  <a:lin ang="5400000" scaled="0"/>
                </a:gradFill>
              </a:rPr>
              <a:t>Site Build/Configure</a:t>
            </a:r>
          </a:p>
        </p:txBody>
      </p:sp>
      <p:sp>
        <p:nvSpPr>
          <p:cNvPr id="16" name="Right Arrow 15"/>
          <p:cNvSpPr/>
          <p:nvPr/>
        </p:nvSpPr>
        <p:spPr bwMode="auto">
          <a:xfrm>
            <a:off x="7198167" y="5134553"/>
            <a:ext cx="4277870" cy="877311"/>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9" rIns="0" bIns="46629" numCol="1" rtlCol="0" anchor="ctr" anchorCtr="0" compatLnSpc="1">
            <a:prstTxWarp prst="textNoShape">
              <a:avLst/>
            </a:prstTxWarp>
          </a:bodyPr>
          <a:lstStyle/>
          <a:p>
            <a:pPr algn="ctr" defTabSz="932290" fontAlgn="base">
              <a:spcBef>
                <a:spcPct val="0"/>
              </a:spcBef>
              <a:spcAft>
                <a:spcPct val="0"/>
              </a:spcAft>
            </a:pPr>
            <a:r>
              <a:rPr lang="en-US" sz="2000" dirty="0" smtClean="0">
                <a:gradFill>
                  <a:gsLst>
                    <a:gs pos="0">
                      <a:srgbClr val="FFFFFF"/>
                    </a:gs>
                    <a:gs pos="100000">
                      <a:srgbClr val="FFFFFF"/>
                    </a:gs>
                  </a:gsLst>
                  <a:lin ang="5400000" scaled="0"/>
                </a:gradFill>
              </a:rPr>
              <a:t>Rollout</a:t>
            </a:r>
            <a:endParaRPr lang="en-US" sz="2000" dirty="0">
              <a:gradFill>
                <a:gsLst>
                  <a:gs pos="0">
                    <a:srgbClr val="FFFFFF"/>
                  </a:gs>
                  <a:gs pos="100000">
                    <a:srgbClr val="FFFFFF"/>
                  </a:gs>
                </a:gsLst>
                <a:lin ang="5400000" scaled="0"/>
              </a:gradFill>
            </a:endParaRPr>
          </a:p>
        </p:txBody>
      </p:sp>
      <p:cxnSp>
        <p:nvCxnSpPr>
          <p:cNvPr id="17" name="Straight Connector 16"/>
          <p:cNvCxnSpPr/>
          <p:nvPr/>
        </p:nvCxnSpPr>
        <p:spPr>
          <a:xfrm flipV="1">
            <a:off x="579437" y="1516062"/>
            <a:ext cx="10896600" cy="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6037" y="1516064"/>
            <a:ext cx="0" cy="46482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98167" y="1516064"/>
            <a:ext cx="0" cy="46482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437" y="1820862"/>
            <a:ext cx="108966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461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Things to factor into your design</a:t>
            </a:r>
            <a:endParaRPr lang="en-US" dirty="0"/>
          </a:p>
        </p:txBody>
      </p:sp>
      <p:sp>
        <p:nvSpPr>
          <p:cNvPr id="10" name="TextBox 9"/>
          <p:cNvSpPr txBox="1"/>
          <p:nvPr/>
        </p:nvSpPr>
        <p:spPr>
          <a:xfrm>
            <a:off x="884237" y="1047222"/>
            <a:ext cx="2590800" cy="787908"/>
          </a:xfrm>
          <a:prstGeom prst="rect">
            <a:avLst/>
          </a:prstGeom>
          <a:noFill/>
        </p:spPr>
        <p:txBody>
          <a:bodyPr wrap="square" lIns="182880" tIns="146304" rIns="182880" bIns="146304" rtlCol="0">
            <a:spAutoFit/>
          </a:bodyPr>
          <a:lstStyle/>
          <a:p>
            <a:r>
              <a:rPr lang="en-US" sz="3200" dirty="0" smtClean="0"/>
              <a:t>Cloud Parity</a:t>
            </a:r>
            <a:endParaRPr lang="en-US" sz="3200" dirty="0"/>
          </a:p>
        </p:txBody>
      </p:sp>
      <p:pic>
        <p:nvPicPr>
          <p:cNvPr id="14" name="Picture 1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235899" y="1922693"/>
            <a:ext cx="2011680" cy="2011680"/>
          </a:xfrm>
          <a:prstGeom prst="rect">
            <a:avLst/>
          </a:prstGeom>
        </p:spPr>
      </p:pic>
      <p:pic>
        <p:nvPicPr>
          <p:cNvPr id="15" name="Picture 1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197299" y="1922693"/>
            <a:ext cx="2011680" cy="2011680"/>
          </a:xfrm>
          <a:prstGeom prst="rect">
            <a:avLst/>
          </a:prstGeom>
        </p:spPr>
      </p:pic>
      <p:pic>
        <p:nvPicPr>
          <p:cNvPr id="16" name="Picture 1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158699" y="1922693"/>
            <a:ext cx="2011680" cy="2011680"/>
          </a:xfrm>
          <a:prstGeom prst="rect">
            <a:avLst/>
          </a:prstGeom>
        </p:spPr>
      </p:pic>
      <p:sp>
        <p:nvSpPr>
          <p:cNvPr id="17" name="TextBox 16"/>
          <p:cNvSpPr txBox="1"/>
          <p:nvPr/>
        </p:nvSpPr>
        <p:spPr>
          <a:xfrm>
            <a:off x="5294456" y="1047222"/>
            <a:ext cx="2590800" cy="787908"/>
          </a:xfrm>
          <a:prstGeom prst="rect">
            <a:avLst/>
          </a:prstGeom>
          <a:noFill/>
        </p:spPr>
        <p:txBody>
          <a:bodyPr wrap="square" lIns="182880" tIns="146304" rIns="182880" bIns="146304" rtlCol="0">
            <a:spAutoFit/>
          </a:bodyPr>
          <a:lstStyle>
            <a:defPPr>
              <a:defRPr lang="en-US"/>
            </a:defPPr>
            <a:lvl1pPr>
              <a:defRPr sz="3200"/>
            </a:lvl1pPr>
          </a:lstStyle>
          <a:p>
            <a:r>
              <a:rPr lang="en-US" dirty="0"/>
              <a:t>Devices</a:t>
            </a:r>
          </a:p>
        </p:txBody>
      </p:sp>
      <p:sp>
        <p:nvSpPr>
          <p:cNvPr id="18" name="TextBox 17"/>
          <p:cNvSpPr txBox="1"/>
          <p:nvPr/>
        </p:nvSpPr>
        <p:spPr>
          <a:xfrm>
            <a:off x="8961437" y="1029050"/>
            <a:ext cx="2590800" cy="787908"/>
          </a:xfrm>
          <a:prstGeom prst="rect">
            <a:avLst/>
          </a:prstGeom>
          <a:noFill/>
        </p:spPr>
        <p:txBody>
          <a:bodyPr wrap="square" lIns="182880" tIns="146304" rIns="182880" bIns="146304" rtlCol="0">
            <a:spAutoFit/>
          </a:bodyPr>
          <a:lstStyle/>
          <a:p>
            <a:r>
              <a:rPr lang="en-US" sz="3200" dirty="0"/>
              <a:t>Connectivity</a:t>
            </a:r>
          </a:p>
        </p:txBody>
      </p:sp>
      <p:sp>
        <p:nvSpPr>
          <p:cNvPr id="20" name="Rectangle 19"/>
          <p:cNvSpPr/>
          <p:nvPr/>
        </p:nvSpPr>
        <p:spPr>
          <a:xfrm>
            <a:off x="492902" y="4409196"/>
            <a:ext cx="3810000" cy="1828193"/>
          </a:xfrm>
          <a:prstGeom prst="rect">
            <a:avLst/>
          </a:prstGeom>
        </p:spPr>
        <p:txBody>
          <a:bodyPr wrap="square">
            <a:spAutoFit/>
          </a:bodyPr>
          <a:lstStyle/>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Feature parity not guaranteed </a:t>
            </a:r>
            <a:endParaRPr lang="en-US" sz="2400" dirty="0" smtClean="0">
              <a:gradFill>
                <a:gsLst>
                  <a:gs pos="1250">
                    <a:schemeClr val="tx1"/>
                  </a:gs>
                  <a:gs pos="100000">
                    <a:schemeClr val="tx1"/>
                  </a:gs>
                </a:gsLst>
                <a:lin ang="5400000" scaled="0"/>
              </a:gradFill>
            </a:endParaRP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smtClean="0">
                <a:gradFill>
                  <a:gsLst>
                    <a:gs pos="1250">
                      <a:schemeClr val="tx1"/>
                    </a:gs>
                    <a:gs pos="100000">
                      <a:schemeClr val="tx1"/>
                    </a:gs>
                  </a:gsLst>
                  <a:lin ang="5400000" scaled="0"/>
                </a:gradFill>
              </a:rPr>
              <a:t>Feature </a:t>
            </a:r>
            <a:r>
              <a:rPr lang="en-US" sz="2400" dirty="0">
                <a:gradFill>
                  <a:gsLst>
                    <a:gs pos="1250">
                      <a:schemeClr val="tx1"/>
                    </a:gs>
                    <a:gs pos="100000">
                      <a:schemeClr val="tx1"/>
                    </a:gs>
                  </a:gsLst>
                  <a:lin ang="5400000" scaled="0"/>
                </a:gradFill>
              </a:rPr>
              <a:t>behavior and performance not </a:t>
            </a:r>
            <a:r>
              <a:rPr lang="en-US" sz="2400" dirty="0" smtClean="0">
                <a:gradFill>
                  <a:gsLst>
                    <a:gs pos="1250">
                      <a:schemeClr val="tx1"/>
                    </a:gs>
                    <a:gs pos="100000">
                      <a:schemeClr val="tx1"/>
                    </a:gs>
                  </a:gsLst>
                  <a:lin ang="5400000" scaled="0"/>
                </a:gradFill>
              </a:rPr>
              <a:t>same</a:t>
            </a:r>
            <a:endParaRPr lang="en-US" sz="2400" dirty="0">
              <a:gradFill>
                <a:gsLst>
                  <a:gs pos="1250">
                    <a:schemeClr val="tx1"/>
                  </a:gs>
                  <a:gs pos="100000">
                    <a:schemeClr val="tx1"/>
                  </a:gs>
                </a:gsLst>
                <a:lin ang="5400000" scaled="0"/>
              </a:gradFill>
            </a:endParaRPr>
          </a:p>
        </p:txBody>
      </p:sp>
      <p:sp>
        <p:nvSpPr>
          <p:cNvPr id="21" name="Rectangle 20"/>
          <p:cNvSpPr/>
          <p:nvPr/>
        </p:nvSpPr>
        <p:spPr>
          <a:xfrm>
            <a:off x="4531502" y="4409196"/>
            <a:ext cx="3657601" cy="1569660"/>
          </a:xfrm>
          <a:prstGeom prst="rect">
            <a:avLst/>
          </a:prstGeom>
        </p:spPr>
        <p:txBody>
          <a:bodyPr wrap="square">
            <a:spAutoFit/>
          </a:bodyPr>
          <a:lstStyle/>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smtClean="0">
                <a:gradFill>
                  <a:gsLst>
                    <a:gs pos="1250">
                      <a:schemeClr val="tx1"/>
                    </a:gs>
                    <a:gs pos="100000">
                      <a:schemeClr val="tx1"/>
                    </a:gs>
                  </a:gsLst>
                  <a:lin ang="5400000" scaled="0"/>
                </a:gradFill>
              </a:rPr>
              <a:t>BYOD</a:t>
            </a:r>
            <a:endParaRPr lang="en-US" sz="2400" dirty="0">
              <a:gradFill>
                <a:gsLst>
                  <a:gs pos="1250">
                    <a:schemeClr val="tx1"/>
                  </a:gs>
                  <a:gs pos="100000">
                    <a:schemeClr val="tx1"/>
                  </a:gs>
                </a:gsLst>
                <a:lin ang="5400000" scaled="0"/>
              </a:gradFill>
            </a:endParaRP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smtClean="0">
                <a:gradFill>
                  <a:gsLst>
                    <a:gs pos="1250">
                      <a:schemeClr val="tx1"/>
                    </a:gs>
                    <a:gs pos="100000">
                      <a:schemeClr val="tx1"/>
                    </a:gs>
                  </a:gsLst>
                  <a:lin ang="5400000" scaled="0"/>
                </a:gradFill>
              </a:rPr>
              <a:t>x-cross </a:t>
            </a:r>
            <a:r>
              <a:rPr lang="en-US" sz="2400" dirty="0">
                <a:gradFill>
                  <a:gsLst>
                    <a:gs pos="1250">
                      <a:schemeClr val="tx1"/>
                    </a:gs>
                    <a:gs pos="100000">
                      <a:schemeClr val="tx1"/>
                    </a:gs>
                  </a:gsLst>
                  <a:lin ang="5400000" scaled="0"/>
                </a:gradFill>
              </a:rPr>
              <a:t>platform </a:t>
            </a: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Mobile devices and tablets</a:t>
            </a:r>
          </a:p>
        </p:txBody>
      </p:sp>
      <p:sp>
        <p:nvSpPr>
          <p:cNvPr id="22" name="Rectangle 21"/>
          <p:cNvSpPr/>
          <p:nvPr/>
        </p:nvSpPr>
        <p:spPr>
          <a:xfrm>
            <a:off x="8417703" y="4365491"/>
            <a:ext cx="4018772" cy="1569660"/>
          </a:xfrm>
          <a:prstGeom prst="rect">
            <a:avLst/>
          </a:prstGeom>
        </p:spPr>
        <p:txBody>
          <a:bodyPr wrap="square">
            <a:spAutoFit/>
          </a:bodyPr>
          <a:lstStyle/>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Corporate network </a:t>
            </a:r>
            <a:endParaRPr lang="en-US" sz="2400" dirty="0" smtClean="0">
              <a:gradFill>
                <a:gsLst>
                  <a:gs pos="1250">
                    <a:schemeClr val="tx1"/>
                  </a:gs>
                  <a:gs pos="100000">
                    <a:schemeClr val="tx1"/>
                  </a:gs>
                </a:gsLst>
                <a:lin ang="5400000" scaled="0"/>
              </a:gradFill>
            </a:endParaRP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smtClean="0">
                <a:gradFill>
                  <a:gsLst>
                    <a:gs pos="1250">
                      <a:schemeClr val="tx1"/>
                    </a:gs>
                    <a:gs pos="100000">
                      <a:schemeClr val="tx1"/>
                    </a:gs>
                  </a:gsLst>
                  <a:lin ang="5400000" scaled="0"/>
                </a:gradFill>
              </a:rPr>
              <a:t>Home</a:t>
            </a:r>
            <a:r>
              <a:rPr lang="en-US" sz="2400" dirty="0">
                <a:gradFill>
                  <a:gsLst>
                    <a:gs pos="1250">
                      <a:schemeClr val="tx1"/>
                    </a:gs>
                    <a:gs pos="100000">
                      <a:schemeClr val="tx1"/>
                    </a:gs>
                  </a:gsLst>
                  <a:lin ang="5400000" scaled="0"/>
                </a:gradFill>
              </a:rPr>
              <a:t>, on the </a:t>
            </a:r>
            <a:r>
              <a:rPr lang="en-US" sz="2400" dirty="0" smtClean="0">
                <a:gradFill>
                  <a:gsLst>
                    <a:gs pos="1250">
                      <a:schemeClr val="tx1"/>
                    </a:gs>
                    <a:gs pos="100000">
                      <a:schemeClr val="tx1"/>
                    </a:gs>
                  </a:gsLst>
                  <a:lin ang="5400000" scaled="0"/>
                </a:gradFill>
              </a:rPr>
              <a:t>go..</a:t>
            </a: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400" dirty="0" smtClean="0">
                <a:gradFill>
                  <a:gsLst>
                    <a:gs pos="1250">
                      <a:schemeClr val="tx1"/>
                    </a:gs>
                    <a:gs pos="100000">
                      <a:schemeClr val="tx1"/>
                    </a:gs>
                  </a:gsLst>
                  <a:lin ang="5400000" scaled="0"/>
                </a:gradFill>
              </a:rPr>
              <a:t>Remote </a:t>
            </a:r>
            <a:r>
              <a:rPr lang="en-US" sz="2400" dirty="0">
                <a:gradFill>
                  <a:gsLst>
                    <a:gs pos="1250">
                      <a:schemeClr val="tx1"/>
                    </a:gs>
                    <a:gs pos="100000">
                      <a:schemeClr val="tx1"/>
                    </a:gs>
                  </a:gsLst>
                  <a:lin ang="5400000" scaled="0"/>
                </a:gradFill>
              </a:rPr>
              <a:t>offices and across </a:t>
            </a:r>
            <a:r>
              <a:rPr lang="en-US" sz="2400" dirty="0" smtClean="0">
                <a:gradFill>
                  <a:gsLst>
                    <a:gs pos="1250">
                      <a:schemeClr val="tx1"/>
                    </a:gs>
                    <a:gs pos="100000">
                      <a:schemeClr val="tx1"/>
                    </a:gs>
                  </a:gsLst>
                  <a:lin ang="5400000" scaled="0"/>
                </a:gradFill>
              </a:rPr>
              <a:t>geographies</a:t>
            </a:r>
            <a:endParaRPr lang="en-US" sz="24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40940772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8802"/>
          </a:xfrm>
        </p:spPr>
        <p:txBody>
          <a:bodyPr/>
          <a:lstStyle/>
          <a:p>
            <a:r>
              <a:rPr lang="en-US" dirty="0"/>
              <a:t>Building portals on SharePoint Online </a:t>
            </a:r>
          </a:p>
        </p:txBody>
      </p:sp>
    </p:spTree>
    <p:extLst>
      <p:ext uri="{BB962C8B-B14F-4D97-AF65-F5344CB8AC3E}">
        <p14:creationId xmlns:p14="http://schemas.microsoft.com/office/powerpoint/2010/main" val="23765823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3391698"/>
          </a:xfrm>
        </p:spPr>
        <p:txBody>
          <a:bodyPr/>
          <a:lstStyle/>
          <a:p>
            <a:r>
              <a:rPr lang="en-US" sz="3600" dirty="0" smtClean="0"/>
              <a:t>In Marketing: </a:t>
            </a:r>
            <a:endParaRPr lang="en-US" sz="3600" dirty="0"/>
          </a:p>
          <a:p>
            <a:pPr lvl="1"/>
            <a:r>
              <a:rPr lang="en-US" sz="2000" dirty="0" smtClean="0"/>
              <a:t>Creating names, logos, symbols, designs, etc. that differentiates products in the marketplace</a:t>
            </a:r>
          </a:p>
          <a:p>
            <a:pPr marL="342873" lvl="1" indent="0">
              <a:buNone/>
            </a:pPr>
            <a:endParaRPr lang="en-US" sz="2000" dirty="0"/>
          </a:p>
          <a:p>
            <a:r>
              <a:rPr lang="en-US" sz="3600" dirty="0"/>
              <a:t>Branding for SharePoint: </a:t>
            </a:r>
          </a:p>
          <a:p>
            <a:pPr lvl="1"/>
            <a:r>
              <a:rPr lang="en-US" sz="2000" dirty="0" smtClean="0"/>
              <a:t>Generic term used for SharePoint UI Customization</a:t>
            </a:r>
          </a:p>
          <a:p>
            <a:pPr lvl="1"/>
            <a:r>
              <a:rPr lang="en-US" sz="2000" dirty="0" smtClean="0"/>
              <a:t>Master Pages</a:t>
            </a:r>
            <a:r>
              <a:rPr lang="en-US" sz="2000" dirty="0"/>
              <a:t>, </a:t>
            </a:r>
            <a:r>
              <a:rPr lang="en-US" sz="2000" dirty="0" smtClean="0"/>
              <a:t>Page Layouts</a:t>
            </a:r>
            <a:r>
              <a:rPr lang="en-US" sz="2000" dirty="0"/>
              <a:t>, CSS, </a:t>
            </a:r>
            <a:r>
              <a:rPr lang="en-US" sz="2000" dirty="0" smtClean="0"/>
              <a:t>Web Parts</a:t>
            </a:r>
            <a:r>
              <a:rPr lang="en-US" sz="2000" dirty="0"/>
              <a:t>, images</a:t>
            </a:r>
            <a:r>
              <a:rPr lang="en-US" sz="2000" dirty="0" smtClean="0"/>
              <a:t>, fonts, </a:t>
            </a:r>
            <a:r>
              <a:rPr lang="en-US" sz="2000" dirty="0"/>
              <a:t>etc</a:t>
            </a:r>
            <a:r>
              <a:rPr lang="en-US" dirty="0"/>
              <a:t>.</a:t>
            </a:r>
          </a:p>
          <a:p>
            <a:endParaRPr lang="en-US" dirty="0"/>
          </a:p>
        </p:txBody>
      </p:sp>
      <p:sp>
        <p:nvSpPr>
          <p:cNvPr id="3" name="Title 2"/>
          <p:cNvSpPr>
            <a:spLocks noGrp="1"/>
          </p:cNvSpPr>
          <p:nvPr>
            <p:ph type="title"/>
          </p:nvPr>
        </p:nvSpPr>
        <p:spPr/>
        <p:txBody>
          <a:bodyPr/>
          <a:lstStyle/>
          <a:p>
            <a:r>
              <a:rPr lang="en-US" dirty="0" smtClean="0"/>
              <a:t>What do we mean by “branding”</a:t>
            </a:r>
            <a:endParaRPr lang="en-US" dirty="0"/>
          </a:p>
        </p:txBody>
      </p:sp>
      <p:pic>
        <p:nvPicPr>
          <p:cNvPr id="5" name="Picture 4"/>
          <p:cNvPicPr>
            <a:picLocks noChangeAspect="1"/>
          </p:cNvPicPr>
          <p:nvPr/>
        </p:nvPicPr>
        <p:blipFill>
          <a:blip r:embed="rId2"/>
          <a:stretch>
            <a:fillRect/>
          </a:stretch>
        </p:blipFill>
        <p:spPr>
          <a:xfrm>
            <a:off x="1189037" y="4183062"/>
            <a:ext cx="9372600" cy="8498433"/>
          </a:xfrm>
          <a:prstGeom prst="rect">
            <a:avLst/>
          </a:prstGeom>
        </p:spPr>
      </p:pic>
    </p:spTree>
    <p:extLst>
      <p:ext uri="{BB962C8B-B14F-4D97-AF65-F5344CB8AC3E}">
        <p14:creationId xmlns:p14="http://schemas.microsoft.com/office/powerpoint/2010/main" val="10695431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5945187" cy="2591479"/>
          </a:xfrm>
        </p:spPr>
        <p:txBody>
          <a:bodyPr/>
          <a:lstStyle/>
          <a:p>
            <a:pPr marL="0" indent="0">
              <a:buNone/>
            </a:pPr>
            <a:r>
              <a:rPr lang="en-US" sz="3600" dirty="0" smtClean="0"/>
              <a:t>Portals:</a:t>
            </a:r>
          </a:p>
          <a:p>
            <a:pPr lvl="1"/>
            <a:r>
              <a:rPr lang="en-US" sz="2000" dirty="0" smtClean="0"/>
              <a:t>Corporate Intranet Home Page</a:t>
            </a:r>
          </a:p>
          <a:p>
            <a:pPr lvl="1"/>
            <a:r>
              <a:rPr lang="en-US" sz="2000" dirty="0" smtClean="0"/>
              <a:t>Often features heavy branding / styling</a:t>
            </a:r>
            <a:endParaRPr lang="en-US" sz="2000" dirty="0"/>
          </a:p>
          <a:p>
            <a:pPr lvl="1"/>
            <a:r>
              <a:rPr lang="en-US" sz="2000" dirty="0" smtClean="0"/>
              <a:t>Communicative – Few Authors / Many Consumers</a:t>
            </a:r>
          </a:p>
          <a:p>
            <a:pPr lvl="1"/>
            <a:r>
              <a:rPr lang="en-US" sz="2000" dirty="0" smtClean="0"/>
              <a:t>Often controlled by Corp Communications</a:t>
            </a:r>
          </a:p>
        </p:txBody>
      </p:sp>
      <p:sp>
        <p:nvSpPr>
          <p:cNvPr id="3" name="Title 2"/>
          <p:cNvSpPr>
            <a:spLocks noGrp="1"/>
          </p:cNvSpPr>
          <p:nvPr>
            <p:ph type="title"/>
          </p:nvPr>
        </p:nvSpPr>
        <p:spPr/>
        <p:txBody>
          <a:bodyPr/>
          <a:lstStyle/>
          <a:p>
            <a:r>
              <a:rPr lang="en-US" dirty="0" smtClean="0"/>
              <a:t>Portals vs Collaboration Sites</a:t>
            </a:r>
            <a:endParaRPr lang="en-US" dirty="0"/>
          </a:p>
        </p:txBody>
      </p:sp>
      <p:pic>
        <p:nvPicPr>
          <p:cNvPr id="4" name="Picture 3"/>
          <p:cNvPicPr>
            <a:picLocks noChangeAspect="1"/>
          </p:cNvPicPr>
          <p:nvPr/>
        </p:nvPicPr>
        <p:blipFill>
          <a:blip r:embed="rId2"/>
          <a:stretch>
            <a:fillRect/>
          </a:stretch>
        </p:blipFill>
        <p:spPr>
          <a:xfrm>
            <a:off x="1036637" y="3596797"/>
            <a:ext cx="4640311" cy="4207517"/>
          </a:xfrm>
          <a:prstGeom prst="rect">
            <a:avLst/>
          </a:prstGeom>
        </p:spPr>
      </p:pic>
      <p:pic>
        <p:nvPicPr>
          <p:cNvPr id="5" name="Picture 4"/>
          <p:cNvPicPr>
            <a:picLocks noChangeAspect="1"/>
          </p:cNvPicPr>
          <p:nvPr/>
        </p:nvPicPr>
        <p:blipFill>
          <a:blip r:embed="rId3"/>
          <a:stretch>
            <a:fillRect/>
          </a:stretch>
        </p:blipFill>
        <p:spPr>
          <a:xfrm>
            <a:off x="6669767" y="3651394"/>
            <a:ext cx="5169651" cy="4189268"/>
          </a:xfrm>
          <a:prstGeom prst="rect">
            <a:avLst/>
          </a:prstGeom>
        </p:spPr>
      </p:pic>
      <p:sp>
        <p:nvSpPr>
          <p:cNvPr id="6" name="Rectangle 5"/>
          <p:cNvSpPr/>
          <p:nvPr/>
        </p:nvSpPr>
        <p:spPr>
          <a:xfrm>
            <a:off x="6219825" y="1363662"/>
            <a:ext cx="4613661" cy="1945148"/>
          </a:xfrm>
          <a:prstGeom prst="rect">
            <a:avLst/>
          </a:prstGeom>
        </p:spPr>
        <p:txBody>
          <a:bodyPr wrap="square">
            <a:spAutoFit/>
          </a:bodyPr>
          <a:lstStyle/>
          <a:p>
            <a:pPr defTabSz="932667">
              <a:lnSpc>
                <a:spcPct val="90000"/>
              </a:lnSpc>
              <a:spcBef>
                <a:spcPct val="20000"/>
              </a:spcBef>
              <a:buSzPct val="90000"/>
            </a:pPr>
            <a:r>
              <a:rPr lang="en-US" sz="3600" dirty="0">
                <a:gradFill>
                  <a:gsLst>
                    <a:gs pos="7080">
                      <a:schemeClr val="tx2"/>
                    </a:gs>
                    <a:gs pos="36283">
                      <a:schemeClr val="tx2"/>
                    </a:gs>
                  </a:gsLst>
                  <a:lin ang="5400000" scaled="0"/>
                </a:gradFill>
                <a:latin typeface="+mj-lt"/>
              </a:rPr>
              <a:t>Collaboration Sites</a:t>
            </a: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Team / Project Sites</a:t>
            </a: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Often not as stylized</a:t>
            </a: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All </a:t>
            </a:r>
            <a:r>
              <a:rPr lang="en-US" sz="2000" dirty="0">
                <a:gradFill>
                  <a:gsLst>
                    <a:gs pos="1250">
                      <a:schemeClr val="tx1"/>
                    </a:gs>
                    <a:gs pos="100000">
                      <a:schemeClr val="tx1"/>
                    </a:gs>
                  </a:gsLst>
                  <a:lin ang="5400000" scaled="0"/>
                </a:gradFill>
              </a:rPr>
              <a:t>about team </a:t>
            </a:r>
            <a:r>
              <a:rPr lang="en-US" sz="2000" dirty="0" smtClean="0">
                <a:gradFill>
                  <a:gsLst>
                    <a:gs pos="1250">
                      <a:schemeClr val="tx1"/>
                    </a:gs>
                    <a:gs pos="100000">
                      <a:schemeClr val="tx1"/>
                    </a:gs>
                  </a:gsLst>
                  <a:lin ang="5400000" scaled="0"/>
                </a:gradFill>
              </a:rPr>
              <a:t>productivity</a:t>
            </a:r>
            <a:endParaRPr lang="en-US" sz="2000" dirty="0">
              <a:gradFill>
                <a:gsLst>
                  <a:gs pos="1250">
                    <a:schemeClr val="tx1"/>
                  </a:gs>
                  <a:gs pos="100000">
                    <a:schemeClr val="tx1"/>
                  </a:gs>
                </a:gsLst>
                <a:lin ang="5400000" scaled="0"/>
              </a:gradFill>
            </a:endParaRPr>
          </a:p>
          <a:p>
            <a:pPr marL="584154" lvl="1" indent="-241281" defTabSz="932667">
              <a:lnSpc>
                <a:spcPct val="90000"/>
              </a:lnSpc>
              <a:spcBef>
                <a:spcPct val="20000"/>
              </a:spcBef>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Teams </a:t>
            </a:r>
            <a:r>
              <a:rPr lang="en-US" sz="2000" dirty="0">
                <a:gradFill>
                  <a:gsLst>
                    <a:gs pos="1250">
                      <a:schemeClr val="tx1"/>
                    </a:gs>
                    <a:gs pos="100000">
                      <a:schemeClr val="tx1"/>
                    </a:gs>
                  </a:gsLst>
                  <a:lin ang="5400000" scaled="0"/>
                </a:gradFill>
              </a:rPr>
              <a:t>own their sites</a:t>
            </a:r>
          </a:p>
        </p:txBody>
      </p:sp>
    </p:spTree>
    <p:extLst>
      <p:ext uri="{BB962C8B-B14F-4D97-AF65-F5344CB8AC3E}">
        <p14:creationId xmlns:p14="http://schemas.microsoft.com/office/powerpoint/2010/main" val="31638347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Randy\AppData\Local\Microsoft\Windows\Temporary Internet Files\Content.IE5\VJNCLJQ5\MP900406957[1].jpg"/>
          <p:cNvPicPr>
            <a:picLocks noChangeAspect="1" noChangeArrowheads="1"/>
          </p:cNvPicPr>
          <p:nvPr/>
        </p:nvPicPr>
        <p:blipFill rotWithShape="1">
          <a:blip r:embed="rId3">
            <a:extLst>
              <a:ext uri="{28A0092B-C50C-407E-A947-70E740481C1C}">
                <a14:useLocalDpi xmlns:a14="http://schemas.microsoft.com/office/drawing/2010/main" val="0"/>
              </a:ext>
            </a:extLst>
          </a:blip>
          <a:srcRect r="63621"/>
          <a:stretch/>
        </p:blipFill>
        <p:spPr bwMode="auto">
          <a:xfrm flipH="1">
            <a:off x="8328526" y="0"/>
            <a:ext cx="4107949" cy="69810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639" y="295275"/>
            <a:ext cx="8458198" cy="917575"/>
          </a:xfrm>
        </p:spPr>
        <p:txBody>
          <a:bodyPr/>
          <a:lstStyle/>
          <a:p>
            <a:r>
              <a:rPr lang="en-US" dirty="0" smtClean="0"/>
              <a:t>Approaches to Branding in SharePoint Online</a:t>
            </a:r>
            <a:endParaRPr lang="en-US" dirty="0"/>
          </a:p>
        </p:txBody>
      </p:sp>
      <p:sp>
        <p:nvSpPr>
          <p:cNvPr id="8" name="Rectangle 7"/>
          <p:cNvSpPr/>
          <p:nvPr/>
        </p:nvSpPr>
        <p:spPr>
          <a:xfrm>
            <a:off x="1260127" y="3669993"/>
            <a:ext cx="8742530" cy="1525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1493837" y="2046967"/>
            <a:ext cx="6477000" cy="5358707"/>
          </a:xfrm>
          <a:prstGeom prst="rect">
            <a:avLst/>
          </a:prstGeom>
        </p:spPr>
        <p:txBody>
          <a:bodyPr wrap="square" lIns="93278" tIns="46639" rIns="93278" bIns="46639">
            <a:spAutoFit/>
          </a:bodyPr>
          <a:lstStyle/>
          <a:p>
            <a:pPr marL="0" marR="0" lvl="0" indent="0" defTabSz="816182" eaLnBrk="1" fontAlgn="auto" latinLnBrk="0" hangingPunct="1">
              <a:lnSpc>
                <a:spcPct val="90000"/>
              </a:lnSpc>
              <a:spcBef>
                <a:spcPct val="0"/>
              </a:spcBef>
              <a:spcAft>
                <a:spcPct val="35000"/>
              </a:spcAft>
              <a:buClrTx/>
              <a:buSzTx/>
              <a:buFontTx/>
              <a:buNone/>
              <a:tabLst/>
              <a:defRPr/>
            </a:pPr>
            <a:r>
              <a:rPr lang="en-US" sz="3200" dirty="0">
                <a:gradFill>
                  <a:gsLst>
                    <a:gs pos="7080">
                      <a:schemeClr val="tx2"/>
                    </a:gs>
                    <a:gs pos="36283">
                      <a:schemeClr val="tx2"/>
                    </a:gs>
                  </a:gsLst>
                  <a:lin ang="5400000" scaled="0"/>
                </a:gradFill>
                <a:latin typeface="+mj-lt"/>
              </a:rPr>
              <a:t>Full </a:t>
            </a:r>
            <a:r>
              <a:rPr lang="en-US" sz="3200" dirty="0" smtClean="0">
                <a:gradFill>
                  <a:gsLst>
                    <a:gs pos="7080">
                      <a:schemeClr val="tx2"/>
                    </a:gs>
                    <a:gs pos="36283">
                      <a:schemeClr val="tx2"/>
                    </a:gs>
                  </a:gsLst>
                  <a:lin ang="5400000" scaled="0"/>
                </a:gradFill>
                <a:latin typeface="+mj-lt"/>
              </a:rPr>
              <a:t>Effort - Extend</a:t>
            </a:r>
            <a:endParaRPr lang="en-US" sz="3200" dirty="0">
              <a:gradFill>
                <a:gsLst>
                  <a:gs pos="7080">
                    <a:schemeClr val="tx2"/>
                  </a:gs>
                  <a:gs pos="36283">
                    <a:schemeClr val="tx2"/>
                  </a:gs>
                </a:gsLst>
                <a:lin ang="5400000" scaled="0"/>
              </a:gradFill>
              <a:latin typeface="+mj-lt"/>
            </a:endParaRPr>
          </a:p>
          <a:p>
            <a:pPr marL="0" marR="0" lvl="0" indent="0" defTabSz="816182"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rPr>
              <a:t>Custom Master Pages, Page Layouts, Display Templates</a:t>
            </a:r>
          </a:p>
          <a:p>
            <a:pPr marL="0" marR="0" lvl="0" indent="0" defTabSz="816182" eaLnBrk="1" fontAlgn="auto" latinLnBrk="0" hangingPunct="1">
              <a:lnSpc>
                <a:spcPct val="90000"/>
              </a:lnSpc>
              <a:spcBef>
                <a:spcPct val="0"/>
              </a:spcBef>
              <a:spcAft>
                <a:spcPct val="3500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a:p>
            <a:pPr defTabSz="816182">
              <a:lnSpc>
                <a:spcPct val="90000"/>
              </a:lnSpc>
              <a:spcBef>
                <a:spcPct val="0"/>
              </a:spcBef>
              <a:spcAft>
                <a:spcPct val="35000"/>
              </a:spcAft>
            </a:pPr>
            <a:r>
              <a:rPr lang="en-US" sz="3200" dirty="0" smtClean="0">
                <a:gradFill>
                  <a:gsLst>
                    <a:gs pos="7080">
                      <a:schemeClr val="tx2"/>
                    </a:gs>
                    <a:gs pos="36283">
                      <a:schemeClr val="tx2"/>
                    </a:gs>
                  </a:gsLst>
                  <a:lin ang="5400000" scaled="0"/>
                </a:gradFill>
                <a:latin typeface="+mj-lt"/>
              </a:rPr>
              <a:t>Medium Effort – Configure/Extend</a:t>
            </a:r>
            <a:endParaRPr lang="en-US" sz="3200" dirty="0">
              <a:gradFill>
                <a:gsLst>
                  <a:gs pos="7080">
                    <a:schemeClr val="tx2"/>
                  </a:gs>
                  <a:gs pos="36283">
                    <a:schemeClr val="tx2"/>
                  </a:gs>
                </a:gsLst>
                <a:lin ang="5400000" scaled="0"/>
              </a:gradFill>
              <a:latin typeface="+mj-lt"/>
            </a:endParaRPr>
          </a:p>
          <a:p>
            <a:pPr marL="0" marR="0" lvl="0" indent="0" defTabSz="816182"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rPr>
              <a:t>Design Manger for Publishing Sites</a:t>
            </a:r>
          </a:p>
          <a:p>
            <a:pPr marL="0" marR="0" lvl="0" indent="0" defTabSz="816182"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rPr>
              <a:t>Custom CSS</a:t>
            </a:r>
          </a:p>
          <a:p>
            <a:pPr marL="0" marR="0" lvl="0" indent="0" defTabSz="816182"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a:p>
            <a:pPr marL="0" marR="0" lvl="0" indent="0" defTabSz="816182"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a:p>
            <a:pPr defTabSz="816182">
              <a:lnSpc>
                <a:spcPct val="90000"/>
              </a:lnSpc>
              <a:spcBef>
                <a:spcPct val="0"/>
              </a:spcBef>
              <a:spcAft>
                <a:spcPct val="35000"/>
              </a:spcAft>
            </a:pPr>
            <a:r>
              <a:rPr lang="en-US" sz="3200" dirty="0">
                <a:gradFill>
                  <a:gsLst>
                    <a:gs pos="7080">
                      <a:schemeClr val="tx2"/>
                    </a:gs>
                    <a:gs pos="36283">
                      <a:schemeClr val="tx2"/>
                    </a:gs>
                  </a:gsLst>
                  <a:lin ang="5400000" scaled="0"/>
                </a:gradFill>
                <a:latin typeface="+mj-lt"/>
              </a:rPr>
              <a:t>Low </a:t>
            </a:r>
            <a:r>
              <a:rPr lang="en-US" sz="3200" dirty="0" smtClean="0">
                <a:gradFill>
                  <a:gsLst>
                    <a:gs pos="7080">
                      <a:schemeClr val="tx2"/>
                    </a:gs>
                    <a:gs pos="36283">
                      <a:schemeClr val="tx2"/>
                    </a:gs>
                  </a:gsLst>
                  <a:lin ang="5400000" scaled="0"/>
                </a:gradFill>
                <a:latin typeface="+mj-lt"/>
              </a:rPr>
              <a:t>Effort – Out of the box</a:t>
            </a:r>
            <a:endParaRPr lang="en-US" sz="3200" dirty="0">
              <a:gradFill>
                <a:gsLst>
                  <a:gs pos="7080">
                    <a:schemeClr val="tx2"/>
                  </a:gs>
                  <a:gs pos="36283">
                    <a:schemeClr val="tx2"/>
                  </a:gs>
                </a:gsLst>
                <a:lin ang="5400000" scaled="0"/>
              </a:gradFill>
              <a:latin typeface="+mj-lt"/>
            </a:endParaRPr>
          </a:p>
          <a:p>
            <a:pPr marL="0" marR="0" lvl="0" indent="0" defTabSz="816182"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rPr>
              <a:t>Page Editing &amp; Composed Looks</a:t>
            </a:r>
          </a:p>
          <a:p>
            <a:pPr marL="0" marR="0" lvl="0" indent="0" defTabSz="816182" eaLnBrk="1" fontAlgn="auto" latinLnBrk="0" hangingPunct="1">
              <a:lnSpc>
                <a:spcPct val="90000"/>
              </a:lnSpc>
              <a:spcBef>
                <a:spcPct val="0"/>
              </a:spcBef>
              <a:spcAft>
                <a:spcPct val="3500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Segoe UI" pitchFamily="34" charset="0"/>
              <a:cs typeface="Segoe U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nvGrpSpPr>
          <p:cNvPr id="19" name="Group 18"/>
          <p:cNvGrpSpPr/>
          <p:nvPr/>
        </p:nvGrpSpPr>
        <p:grpSpPr>
          <a:xfrm>
            <a:off x="652066" y="2049462"/>
            <a:ext cx="608061" cy="4428652"/>
            <a:chOff x="3740726" y="1532793"/>
            <a:chExt cx="419592" cy="3706888"/>
          </a:xfrm>
        </p:grpSpPr>
        <p:sp>
          <p:nvSpPr>
            <p:cNvPr id="20" name="Down Arrow 19"/>
            <p:cNvSpPr/>
            <p:nvPr/>
          </p:nvSpPr>
          <p:spPr bwMode="auto">
            <a:xfrm rot="10800000">
              <a:off x="3740726" y="1532793"/>
              <a:ext cx="415636" cy="1211843"/>
            </a:xfrm>
            <a:prstGeom prst="downArrow">
              <a:avLst/>
            </a:prstGeom>
            <a:solidFill>
              <a:srgbClr val="FFFFFF"/>
            </a:solidFill>
            <a:ln w="9525" cap="flat" cmpd="sng" algn="ctr">
              <a:noFill/>
              <a:prstDash val="solid"/>
              <a:headEnd type="none" w="med" len="med"/>
              <a:tailEnd type="none" w="med" len="med"/>
            </a:ln>
            <a:effectLst/>
          </p:spPr>
          <p:txBody>
            <a:bodyPr vert="horz" wrap="square" lIns="182880" tIns="182880" rIns="182880" bIns="45718"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Condensed" pitchFamily="34" charset="0"/>
                <a:ea typeface="+mn-ea"/>
                <a:cs typeface="+mn-cs"/>
              </a:endParaRPr>
            </a:p>
          </p:txBody>
        </p:sp>
        <p:sp>
          <p:nvSpPr>
            <p:cNvPr id="21" name="Down Arrow 20"/>
            <p:cNvSpPr/>
            <p:nvPr/>
          </p:nvSpPr>
          <p:spPr bwMode="auto">
            <a:xfrm rot="10800000">
              <a:off x="3744682" y="2744636"/>
              <a:ext cx="415636" cy="1601799"/>
            </a:xfrm>
            <a:prstGeom prst="downArrow">
              <a:avLst/>
            </a:prstGeom>
            <a:solidFill>
              <a:srgbClr val="E6E6E6">
                <a:lumMod val="60000"/>
                <a:lumOff val="40000"/>
              </a:srgbClr>
            </a:solidFill>
            <a:ln w="76200" cap="flat" cmpd="sng" algn="ctr">
              <a:noFill/>
              <a:prstDash val="solid"/>
              <a:headEnd type="none" w="med" len="med"/>
              <a:tailEnd type="none" w="med" len="med"/>
            </a:ln>
            <a:effectLst/>
          </p:spPr>
          <p:txBody>
            <a:bodyPr vert="horz" wrap="square" lIns="182880" tIns="182880" rIns="182880" bIns="45718"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Condensed" pitchFamily="34" charset="0"/>
                <a:ea typeface="+mn-ea"/>
                <a:cs typeface="+mn-cs"/>
              </a:endParaRPr>
            </a:p>
          </p:txBody>
        </p:sp>
        <p:sp>
          <p:nvSpPr>
            <p:cNvPr id="22" name="Down Arrow 21"/>
            <p:cNvSpPr/>
            <p:nvPr/>
          </p:nvSpPr>
          <p:spPr bwMode="auto">
            <a:xfrm rot="10800000">
              <a:off x="3744682" y="4346436"/>
              <a:ext cx="415636" cy="893245"/>
            </a:xfrm>
            <a:prstGeom prst="downArrow">
              <a:avLst/>
            </a:prstGeom>
            <a:solidFill>
              <a:srgbClr val="FFFFFF"/>
            </a:solidFill>
            <a:ln w="9525" cap="flat" cmpd="sng" algn="ctr">
              <a:noFill/>
              <a:prstDash val="solid"/>
              <a:headEnd type="none" w="med" len="med"/>
              <a:tailEnd type="none" w="med" len="med"/>
            </a:ln>
            <a:effectLst/>
          </p:spPr>
          <p:txBody>
            <a:bodyPr vert="horz" wrap="square" lIns="182880" tIns="182880" rIns="182880" bIns="45718"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Condensed" pitchFamily="34" charset="0"/>
                <a:ea typeface="+mn-ea"/>
                <a:cs typeface="+mn-cs"/>
              </a:endParaRPr>
            </a:p>
          </p:txBody>
        </p:sp>
      </p:grpSp>
    </p:spTree>
    <p:extLst>
      <p:ext uri="{BB962C8B-B14F-4D97-AF65-F5344CB8AC3E}">
        <p14:creationId xmlns:p14="http://schemas.microsoft.com/office/powerpoint/2010/main" val="394608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837" y="2422674"/>
            <a:ext cx="5029199" cy="1637371"/>
          </a:xfrm>
        </p:spPr>
        <p:txBody>
          <a:bodyPr/>
          <a:lstStyle/>
          <a:p>
            <a:pPr marL="0" indent="0">
              <a:buNone/>
            </a:pPr>
            <a:r>
              <a:rPr lang="en-US" sz="3600" dirty="0" smtClean="0"/>
              <a:t>Composed Looks</a:t>
            </a:r>
          </a:p>
          <a:p>
            <a:pPr lvl="1"/>
            <a:r>
              <a:rPr lang="en-US" sz="2000" dirty="0" smtClean="0"/>
              <a:t>Simple layout / color / font options</a:t>
            </a:r>
          </a:p>
          <a:p>
            <a:pPr lvl="1"/>
            <a:r>
              <a:rPr lang="en-US" sz="2000" dirty="0" smtClean="0"/>
              <a:t>Upload your logo and a background image to complete the look</a:t>
            </a:r>
            <a:endParaRPr lang="en-US" sz="2000" dirty="0"/>
          </a:p>
        </p:txBody>
      </p:sp>
      <p:sp>
        <p:nvSpPr>
          <p:cNvPr id="3" name="Title 2"/>
          <p:cNvSpPr>
            <a:spLocks noGrp="1"/>
          </p:cNvSpPr>
          <p:nvPr>
            <p:ph type="title"/>
          </p:nvPr>
        </p:nvSpPr>
        <p:spPr/>
        <p:txBody>
          <a:bodyPr/>
          <a:lstStyle/>
          <a:p>
            <a:r>
              <a:rPr lang="en-US" dirty="0" smtClean="0"/>
              <a:t>Branding Impact on SharePoint Online</a:t>
            </a:r>
            <a:endParaRPr lang="en-US" dirty="0"/>
          </a:p>
        </p:txBody>
      </p:sp>
      <p:sp>
        <p:nvSpPr>
          <p:cNvPr id="5" name="Text Placeholder 1"/>
          <p:cNvSpPr txBox="1">
            <a:spLocks/>
          </p:cNvSpPr>
          <p:nvPr/>
        </p:nvSpPr>
        <p:spPr>
          <a:xfrm>
            <a:off x="5532437" y="2422675"/>
            <a:ext cx="5867400" cy="4838248"/>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7080">
                      <a:schemeClr val="tx2"/>
                    </a:gs>
                    <a:gs pos="36283">
                      <a:schemeClr val="tx2"/>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solidFill>
                  <a:srgbClr val="FF8C00"/>
                </a:solidFill>
              </a:rPr>
              <a:t>Design Manager</a:t>
            </a:r>
          </a:p>
          <a:p>
            <a:pPr lvl="1"/>
            <a:r>
              <a:rPr lang="en-US" sz="2000" dirty="0" smtClean="0"/>
              <a:t>Convert standard HTML / CSS to SharePoint Master Page &amp; Page Layouts</a:t>
            </a:r>
          </a:p>
          <a:p>
            <a:pPr lvl="1"/>
            <a:r>
              <a:rPr lang="en-US" sz="2000" dirty="0" smtClean="0"/>
              <a:t>Snippets to help you build out SP functionality</a:t>
            </a:r>
          </a:p>
          <a:p>
            <a:pPr lvl="1"/>
            <a:r>
              <a:rPr lang="en-US" sz="2000" dirty="0" smtClean="0"/>
              <a:t>Publishing Sites Only</a:t>
            </a:r>
          </a:p>
          <a:p>
            <a:pPr lvl="1"/>
            <a:endParaRPr lang="en-US" sz="2000" dirty="0" smtClean="0"/>
          </a:p>
          <a:p>
            <a:pPr marL="0" indent="0">
              <a:buNone/>
            </a:pPr>
            <a:r>
              <a:rPr lang="en-US" sz="3600" dirty="0" smtClean="0">
                <a:solidFill>
                  <a:srgbClr val="FF8C00"/>
                </a:solidFill>
              </a:rPr>
              <a:t>Full SharePoint branding</a:t>
            </a:r>
          </a:p>
          <a:p>
            <a:pPr lvl="1"/>
            <a:r>
              <a:rPr lang="en-US" sz="2000" dirty="0" smtClean="0"/>
              <a:t>Custom Master Page  &amp; Page Layouts created by you</a:t>
            </a:r>
          </a:p>
          <a:p>
            <a:pPr lvl="1"/>
            <a:r>
              <a:rPr lang="en-US" sz="2000" dirty="0" smtClean="0"/>
              <a:t>Steep learning curve – You add SP functionality manually</a:t>
            </a:r>
          </a:p>
          <a:p>
            <a:pPr lvl="1"/>
            <a:endParaRPr lang="en-US" dirty="0"/>
          </a:p>
        </p:txBody>
      </p:sp>
      <p:sp>
        <p:nvSpPr>
          <p:cNvPr id="4" name="TextBox 3"/>
          <p:cNvSpPr txBox="1"/>
          <p:nvPr/>
        </p:nvSpPr>
        <p:spPr>
          <a:xfrm>
            <a:off x="350837" y="1420730"/>
            <a:ext cx="4876800" cy="794064"/>
          </a:xfrm>
          <a:prstGeom prst="rect">
            <a:avLst/>
          </a:prstGeom>
          <a:solidFill>
            <a:schemeClr val="tx2"/>
          </a:solidFill>
        </p:spPr>
        <p:txBody>
          <a:bodyPr wrap="square" lIns="182880" tIns="146304" rIns="182880" bIns="146304" rtlCol="0">
            <a:spAutoFit/>
          </a:bodyPr>
          <a:lstStyle/>
          <a:p>
            <a:pPr>
              <a:lnSpc>
                <a:spcPct val="90000"/>
              </a:lnSpc>
              <a:spcAft>
                <a:spcPts val="600"/>
              </a:spcAft>
            </a:pPr>
            <a:r>
              <a:rPr lang="en-US" sz="3600" b="1" dirty="0">
                <a:gradFill>
                  <a:gsLst>
                    <a:gs pos="0">
                      <a:srgbClr val="FFFFFF"/>
                    </a:gs>
                    <a:gs pos="100000">
                      <a:srgbClr val="FFFFFF"/>
                    </a:gs>
                  </a:gsLst>
                  <a:lin ang="5400000" scaled="0"/>
                </a:gradFill>
                <a:latin typeface="Segoe UI Light"/>
                <a:ea typeface="Segoe UI" pitchFamily="34" charset="0"/>
                <a:cs typeface="Segoe UI" pitchFamily="34" charset="0"/>
              </a:rPr>
              <a:t>Low </a:t>
            </a:r>
            <a:r>
              <a:rPr lang="en-US" sz="3600" b="1" dirty="0" smtClean="0">
                <a:gradFill>
                  <a:gsLst>
                    <a:gs pos="0">
                      <a:srgbClr val="FFFFFF"/>
                    </a:gs>
                    <a:gs pos="100000">
                      <a:srgbClr val="FFFFFF"/>
                    </a:gs>
                  </a:gsLst>
                  <a:lin ang="5400000" scaled="0"/>
                </a:gradFill>
                <a:latin typeface="Segoe UI Light"/>
                <a:ea typeface="Segoe UI" pitchFamily="34" charset="0"/>
                <a:cs typeface="Segoe UI" pitchFamily="34" charset="0"/>
              </a:rPr>
              <a:t>Impact</a:t>
            </a:r>
            <a:endParaRPr lang="en-US" sz="3600" dirty="0" smtClean="0">
              <a:gradFill>
                <a:gsLst>
                  <a:gs pos="2917">
                    <a:schemeClr val="tx1"/>
                  </a:gs>
                  <a:gs pos="30000">
                    <a:schemeClr val="tx1"/>
                  </a:gs>
                </a:gsLst>
                <a:lin ang="5400000" scaled="0"/>
              </a:gradFill>
            </a:endParaRPr>
          </a:p>
        </p:txBody>
      </p:sp>
      <p:sp>
        <p:nvSpPr>
          <p:cNvPr id="8" name="TextBox 7"/>
          <p:cNvSpPr txBox="1"/>
          <p:nvPr/>
        </p:nvSpPr>
        <p:spPr>
          <a:xfrm>
            <a:off x="5532437" y="1409075"/>
            <a:ext cx="6019800" cy="794064"/>
          </a:xfrm>
          <a:prstGeom prst="rect">
            <a:avLst/>
          </a:prstGeom>
          <a:solidFill>
            <a:schemeClr val="accent6"/>
          </a:solidFill>
        </p:spPr>
        <p:txBody>
          <a:bodyPr wrap="square" lIns="182880" tIns="146304" rIns="182880" bIns="146304" rtlCol="0">
            <a:spAutoFit/>
          </a:bodyPr>
          <a:lstStyle/>
          <a:p>
            <a:pPr>
              <a:lnSpc>
                <a:spcPct val="90000"/>
              </a:lnSpc>
              <a:spcAft>
                <a:spcPts val="600"/>
              </a:spcAft>
            </a:pPr>
            <a:r>
              <a:rPr lang="en-US" sz="3600" b="1" dirty="0" smtClean="0">
                <a:gradFill>
                  <a:gsLst>
                    <a:gs pos="0">
                      <a:srgbClr val="FFFFFF"/>
                    </a:gs>
                    <a:gs pos="100000">
                      <a:srgbClr val="FFFFFF"/>
                    </a:gs>
                  </a:gsLst>
                  <a:lin ang="5400000" scaled="0"/>
                </a:gradFill>
                <a:latin typeface="Segoe UI Light"/>
                <a:ea typeface="Segoe UI" pitchFamily="34" charset="0"/>
                <a:cs typeface="Segoe UI" pitchFamily="34" charset="0"/>
              </a:rPr>
              <a:t>Higher Impact</a:t>
            </a:r>
            <a:endParaRPr lang="en-US" sz="36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65738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1"/>
            <a:ext cx="8229599" cy="5718489"/>
          </a:xfrm>
        </p:spPr>
        <p:txBody>
          <a:bodyPr/>
          <a:lstStyle/>
          <a:p>
            <a:r>
              <a:rPr lang="en-US" sz="3600" dirty="0" smtClean="0"/>
              <a:t>Why RWD?</a:t>
            </a:r>
            <a:endParaRPr lang="en-US" sz="3600" dirty="0"/>
          </a:p>
          <a:p>
            <a:pPr lvl="1"/>
            <a:r>
              <a:rPr lang="en-US" sz="2000" dirty="0" smtClean="0"/>
              <a:t>Create one design that adapts to many screen resolutions</a:t>
            </a:r>
            <a:endParaRPr lang="en-US" sz="2000" dirty="0"/>
          </a:p>
          <a:p>
            <a:pPr lvl="1"/>
            <a:r>
              <a:rPr lang="en-US" sz="2000" dirty="0" smtClean="0"/>
              <a:t>Great experience across devices</a:t>
            </a:r>
          </a:p>
          <a:p>
            <a:pPr lvl="1"/>
            <a:r>
              <a:rPr lang="en-US" sz="2000" dirty="0" smtClean="0"/>
              <a:t>Maintain one codebase </a:t>
            </a:r>
          </a:p>
          <a:p>
            <a:r>
              <a:rPr lang="en-US" sz="3600" dirty="0" smtClean="0"/>
              <a:t>Considerations</a:t>
            </a:r>
          </a:p>
          <a:p>
            <a:pPr lvl="1"/>
            <a:r>
              <a:rPr lang="en-US" sz="2000" dirty="0" smtClean="0"/>
              <a:t>Better for Portals that Collaboration / Team Sites</a:t>
            </a:r>
          </a:p>
          <a:p>
            <a:pPr lvl="1"/>
            <a:r>
              <a:rPr lang="en-US" sz="2000" dirty="0" smtClean="0"/>
              <a:t>More planning / Testing – How will site react at different sizes with different devices</a:t>
            </a:r>
          </a:p>
          <a:p>
            <a:pPr lvl="1"/>
            <a:r>
              <a:rPr lang="en-US" sz="2000" dirty="0" smtClean="0"/>
              <a:t>Content Authors – May need to understand how to create content that </a:t>
            </a:r>
            <a:r>
              <a:rPr lang="en-US" sz="2000" smtClean="0"/>
              <a:t>is responsive</a:t>
            </a:r>
            <a:endParaRPr lang="en-US" sz="2000" dirty="0" smtClean="0"/>
          </a:p>
          <a:p>
            <a:r>
              <a:rPr lang="en-US" sz="3600" dirty="0"/>
              <a:t>Example:</a:t>
            </a:r>
          </a:p>
          <a:p>
            <a:pPr lvl="1"/>
            <a:r>
              <a:rPr lang="en-US" sz="2000" dirty="0"/>
              <a:t>Heather Solomon – Making </a:t>
            </a:r>
            <a:r>
              <a:rPr lang="en-US" sz="2000"/>
              <a:t>Seattle.master </a:t>
            </a:r>
            <a:r>
              <a:rPr lang="en-US" sz="2000" smtClean="0"/>
              <a:t>responsive</a:t>
            </a:r>
            <a:r>
              <a:rPr lang="en-US" sz="2000" dirty="0"/>
              <a:t>:</a:t>
            </a:r>
          </a:p>
          <a:p>
            <a:pPr lvl="2"/>
            <a:r>
              <a:rPr lang="en-US" sz="1800" smtClean="0">
                <a:hlinkClick r:id="rId3"/>
              </a:rPr>
              <a:t>blog.sharepointexperience.com/2015/03/making-seattle-master-responsive</a:t>
            </a:r>
            <a:r>
              <a:rPr lang="en-US" sz="1800" dirty="0">
                <a:hlinkClick r:id="rId3"/>
              </a:rPr>
              <a:t>/</a:t>
            </a:r>
            <a:r>
              <a:rPr lang="en-US" sz="1800" dirty="0"/>
              <a:t> </a:t>
            </a:r>
          </a:p>
          <a:p>
            <a:pPr lvl="1"/>
            <a:endParaRPr lang="en-US" sz="2000" dirty="0"/>
          </a:p>
        </p:txBody>
      </p:sp>
      <p:sp>
        <p:nvSpPr>
          <p:cNvPr id="3" name="Title 2"/>
          <p:cNvSpPr>
            <a:spLocks noGrp="1"/>
          </p:cNvSpPr>
          <p:nvPr>
            <p:ph type="title"/>
          </p:nvPr>
        </p:nvSpPr>
        <p:spPr/>
        <p:txBody>
          <a:bodyPr/>
          <a:lstStyle/>
          <a:p>
            <a:r>
              <a:rPr lang="en-US" smtClean="0"/>
              <a:t>Responsive </a:t>
            </a:r>
            <a:r>
              <a:rPr lang="en-US" dirty="0"/>
              <a:t>Web Design</a:t>
            </a:r>
          </a:p>
        </p:txBody>
      </p:sp>
      <p:pic>
        <p:nvPicPr>
          <p:cNvPr id="7" name="Picture 6"/>
          <p:cNvPicPr>
            <a:picLocks noChangeAspect="1"/>
          </p:cNvPicPr>
          <p:nvPr/>
        </p:nvPicPr>
        <p:blipFill>
          <a:blip r:embed="rId4"/>
          <a:stretch>
            <a:fillRect/>
          </a:stretch>
        </p:blipFill>
        <p:spPr>
          <a:xfrm>
            <a:off x="8961437" y="1589942"/>
            <a:ext cx="2438611" cy="4465707"/>
          </a:xfrm>
          <a:prstGeom prst="rect">
            <a:avLst/>
          </a:prstGeom>
        </p:spPr>
      </p:pic>
      <p:pic>
        <p:nvPicPr>
          <p:cNvPr id="4" name="Picture 6"/>
          <p:cNvPicPr>
            <a:picLocks noChangeAspect="1"/>
          </p:cNvPicPr>
          <p:nvPr/>
        </p:nvPicPr>
        <p:blipFill>
          <a:blip r:embed="rId4"/>
          <a:stretch>
            <a:fillRect/>
          </a:stretch>
        </p:blipFill>
        <p:spPr>
          <a:xfrm>
            <a:off x="8961437" y="1589942"/>
            <a:ext cx="2438611" cy="4465707"/>
          </a:xfrm>
          <a:prstGeom prst="rect">
            <a:avLst/>
          </a:prstGeom>
        </p:spPr>
      </p:pic>
    </p:spTree>
    <p:extLst>
      <p:ext uri="{BB962C8B-B14F-4D97-AF65-F5344CB8AC3E}">
        <p14:creationId xmlns:p14="http://schemas.microsoft.com/office/powerpoint/2010/main" val="20588589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smtClean="0"/>
              <a:t>SharePoint Branding Options</a:t>
            </a:r>
            <a:endParaRPr lang="en-US" sz="4000" dirty="0"/>
          </a:p>
        </p:txBody>
      </p:sp>
    </p:spTree>
    <p:extLst>
      <p:ext uri="{BB962C8B-B14F-4D97-AF65-F5344CB8AC3E}">
        <p14:creationId xmlns:p14="http://schemas.microsoft.com/office/powerpoint/2010/main" val="41604468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74638" y="1212851"/>
            <a:ext cx="4343399" cy="5066002"/>
          </a:xfrm>
        </p:spPr>
        <p:txBody>
          <a:bodyPr/>
          <a:lstStyle/>
          <a:p>
            <a:pPr>
              <a:buClr>
                <a:schemeClr val="tx2"/>
              </a:buClr>
            </a:pPr>
            <a:r>
              <a:rPr lang="en-US" sz="3200" dirty="0" smtClean="0">
                <a:gradFill>
                  <a:gsLst>
                    <a:gs pos="7080">
                      <a:schemeClr val="tx2"/>
                    </a:gs>
                    <a:gs pos="36283">
                      <a:schemeClr val="tx2"/>
                    </a:gs>
                  </a:gsLst>
                  <a:lin ang="5400000" scaled="0"/>
                </a:gradFill>
              </a:rPr>
              <a:t>Also called Themes</a:t>
            </a:r>
          </a:p>
          <a:p>
            <a:pPr>
              <a:buClr>
                <a:schemeClr val="tx2"/>
              </a:buClr>
            </a:pPr>
            <a:r>
              <a:rPr lang="en-US" sz="3200" dirty="0" smtClean="0">
                <a:gradFill>
                  <a:gsLst>
                    <a:gs pos="7080">
                      <a:schemeClr val="tx2"/>
                    </a:gs>
                    <a:gs pos="36283">
                      <a:schemeClr val="tx2"/>
                    </a:gs>
                  </a:gsLst>
                  <a:lin ang="5400000" scaled="0"/>
                </a:gradFill>
              </a:rPr>
              <a:t>Pick from </a:t>
            </a:r>
            <a:r>
              <a:rPr lang="en-US" sz="3200" dirty="0">
                <a:gradFill>
                  <a:gsLst>
                    <a:gs pos="7080">
                      <a:schemeClr val="tx2"/>
                    </a:gs>
                    <a:gs pos="36283">
                      <a:schemeClr val="tx2"/>
                    </a:gs>
                  </a:gsLst>
                  <a:lin ang="5400000" scaled="0"/>
                </a:gradFill>
              </a:rPr>
              <a:t>predefined Composed </a:t>
            </a:r>
            <a:r>
              <a:rPr lang="en-US" sz="3200" dirty="0" smtClean="0">
                <a:gradFill>
                  <a:gsLst>
                    <a:gs pos="7080">
                      <a:schemeClr val="tx2"/>
                    </a:gs>
                    <a:gs pos="36283">
                      <a:schemeClr val="tx2"/>
                    </a:gs>
                  </a:gsLst>
                  <a:lin ang="5400000" scaled="0"/>
                </a:gradFill>
              </a:rPr>
              <a:t>Looks</a:t>
            </a:r>
          </a:p>
          <a:p>
            <a:pPr>
              <a:buClr>
                <a:schemeClr val="tx2"/>
              </a:buClr>
            </a:pPr>
            <a:r>
              <a:rPr lang="en-US" sz="3200" dirty="0" smtClean="0">
                <a:gradFill>
                  <a:gsLst>
                    <a:gs pos="7080">
                      <a:schemeClr val="tx2"/>
                    </a:gs>
                    <a:gs pos="36283">
                      <a:schemeClr val="tx2"/>
                    </a:gs>
                  </a:gsLst>
                  <a:lin ang="5400000" scaled="0"/>
                </a:gradFill>
              </a:rPr>
              <a:t>Configure:</a:t>
            </a:r>
            <a:endParaRPr lang="en-US" sz="3200" dirty="0">
              <a:gradFill>
                <a:gsLst>
                  <a:gs pos="7080">
                    <a:schemeClr val="tx2"/>
                  </a:gs>
                  <a:gs pos="36283">
                    <a:schemeClr val="tx2"/>
                  </a:gs>
                </a:gsLst>
                <a:lin ang="5400000" scaled="0"/>
              </a:gradFill>
            </a:endParaRPr>
          </a:p>
          <a:p>
            <a:pPr lvl="1"/>
            <a:r>
              <a:rPr lang="en-US" dirty="0"/>
              <a:t>Background Image</a:t>
            </a:r>
          </a:p>
          <a:p>
            <a:pPr lvl="1"/>
            <a:r>
              <a:rPr lang="en-US" dirty="0"/>
              <a:t>Colors</a:t>
            </a:r>
          </a:p>
          <a:p>
            <a:pPr lvl="1"/>
            <a:r>
              <a:rPr lang="en-US" dirty="0"/>
              <a:t>Site Layout </a:t>
            </a:r>
            <a:r>
              <a:rPr lang="en-US" dirty="0" smtClean="0"/>
              <a:t>(Master </a:t>
            </a:r>
            <a:r>
              <a:rPr lang="en-US" dirty="0"/>
              <a:t>Page)</a:t>
            </a:r>
          </a:p>
          <a:p>
            <a:pPr lvl="2"/>
            <a:r>
              <a:rPr lang="en-US" dirty="0"/>
              <a:t>Seattle</a:t>
            </a:r>
          </a:p>
          <a:p>
            <a:pPr lvl="2"/>
            <a:r>
              <a:rPr lang="en-US" dirty="0"/>
              <a:t>Oslo</a:t>
            </a:r>
          </a:p>
          <a:p>
            <a:pPr lvl="1"/>
            <a:r>
              <a:rPr lang="en-US" dirty="0"/>
              <a:t>Fonts</a:t>
            </a:r>
          </a:p>
          <a:p>
            <a:pPr>
              <a:buClr>
                <a:schemeClr val="tx2"/>
              </a:buClr>
            </a:pPr>
            <a:endParaRPr lang="en-US" sz="3600" dirty="0">
              <a:gradFill>
                <a:gsLst>
                  <a:gs pos="7080">
                    <a:schemeClr val="tx2"/>
                  </a:gs>
                  <a:gs pos="36283">
                    <a:schemeClr val="tx2"/>
                  </a:gs>
                </a:gsLst>
                <a:lin ang="5400000" scaled="0"/>
              </a:gradFill>
            </a:endParaRPr>
          </a:p>
        </p:txBody>
      </p:sp>
      <p:sp>
        <p:nvSpPr>
          <p:cNvPr id="4" name="Title 3"/>
          <p:cNvSpPr>
            <a:spLocks noGrp="1"/>
          </p:cNvSpPr>
          <p:nvPr>
            <p:ph type="title"/>
          </p:nvPr>
        </p:nvSpPr>
        <p:spPr/>
        <p:txBody>
          <a:bodyPr/>
          <a:lstStyle/>
          <a:p>
            <a:r>
              <a:rPr lang="en-US" dirty="0" smtClean="0"/>
              <a:t>Composed Looks</a:t>
            </a:r>
            <a:endParaRPr lang="en-US" dirty="0"/>
          </a:p>
        </p:txBody>
      </p:sp>
      <p:pic>
        <p:nvPicPr>
          <p:cNvPr id="6" name="Picture 5"/>
          <p:cNvPicPr>
            <a:picLocks noChangeAspect="1"/>
          </p:cNvPicPr>
          <p:nvPr/>
        </p:nvPicPr>
        <p:blipFill rotWithShape="1">
          <a:blip r:embed="rId3"/>
          <a:srcRect r="21685" b="24575"/>
          <a:stretch/>
        </p:blipFill>
        <p:spPr>
          <a:xfrm>
            <a:off x="4770437" y="1363662"/>
            <a:ext cx="7315200" cy="4572000"/>
          </a:xfrm>
          <a:prstGeom prst="rect">
            <a:avLst/>
          </a:prstGeom>
        </p:spPr>
      </p:pic>
    </p:spTree>
    <p:extLst>
      <p:ext uri="{BB962C8B-B14F-4D97-AF65-F5344CB8AC3E}">
        <p14:creationId xmlns:p14="http://schemas.microsoft.com/office/powerpoint/2010/main" val="31118325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744135" cy="1828786"/>
          </a:xfrm>
        </p:spPr>
        <p:txBody>
          <a:bodyPr/>
          <a:lstStyle/>
          <a:p>
            <a:r>
              <a:rPr lang="en-US" dirty="0"/>
              <a:t>Best Practices for Design and Performance in SharePoint Online </a:t>
            </a:r>
          </a:p>
        </p:txBody>
      </p:sp>
      <p:sp>
        <p:nvSpPr>
          <p:cNvPr id="5" name="Text Placeholder 4"/>
          <p:cNvSpPr>
            <a:spLocks noGrp="1"/>
          </p:cNvSpPr>
          <p:nvPr>
            <p:ph type="body" sz="quarter" idx="12"/>
          </p:nvPr>
        </p:nvSpPr>
        <p:spPr/>
        <p:txBody>
          <a:bodyPr/>
          <a:lstStyle/>
          <a:p>
            <a:r>
              <a:rPr lang="en-US" dirty="0"/>
              <a:t>John Ross &amp; Randy </a:t>
            </a:r>
            <a:r>
              <a:rPr lang="en-US" dirty="0" err="1"/>
              <a:t>Drisgill</a:t>
            </a:r>
            <a:r>
              <a:rPr lang="en-US" dirty="0"/>
              <a:t> </a:t>
            </a:r>
          </a:p>
          <a:p>
            <a:r>
              <a:rPr lang="en-US" sz="2400" dirty="0"/>
              <a:t>Rackspace</a:t>
            </a:r>
          </a:p>
          <a:p>
            <a:endParaRPr lang="en-US" sz="2400" dirty="0"/>
          </a:p>
          <a:p>
            <a:r>
              <a:rPr lang="en-US" dirty="0" err="1"/>
              <a:t>Shyam</a:t>
            </a:r>
            <a:r>
              <a:rPr lang="en-US" dirty="0"/>
              <a:t> Narayan</a:t>
            </a:r>
          </a:p>
          <a:p>
            <a:r>
              <a:rPr lang="en-US" sz="2400" dirty="0"/>
              <a:t>Microsoft</a:t>
            </a:r>
          </a:p>
        </p:txBody>
      </p:sp>
      <p:sp>
        <p:nvSpPr>
          <p:cNvPr id="6" name="Text Placeholder 5"/>
          <p:cNvSpPr>
            <a:spLocks noGrp="1"/>
          </p:cNvSpPr>
          <p:nvPr>
            <p:ph type="body" sz="quarter" idx="13"/>
          </p:nvPr>
        </p:nvSpPr>
        <p:spPr/>
        <p:txBody>
          <a:bodyPr/>
          <a:lstStyle/>
          <a:p>
            <a:r>
              <a:rPr lang="en-US" dirty="0" smtClean="0"/>
              <a:t>BRK2169</a:t>
            </a:r>
            <a:endParaRPr lang="en-US" dirty="0"/>
          </a:p>
        </p:txBody>
      </p:sp>
    </p:spTree>
    <p:extLst>
      <p:ext uri="{BB962C8B-B14F-4D97-AF65-F5344CB8AC3E}">
        <p14:creationId xmlns:p14="http://schemas.microsoft.com/office/powerpoint/2010/main" val="3260270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1"/>
            <a:ext cx="11582399" cy="4905958"/>
          </a:xfrm>
        </p:spPr>
        <p:txBody>
          <a:bodyPr/>
          <a:lstStyle/>
          <a:p>
            <a:r>
              <a:rPr lang="en-US" sz="3600" dirty="0" smtClean="0"/>
              <a:t>They can be thought of as the outer shell of a site design</a:t>
            </a:r>
          </a:p>
          <a:p>
            <a:r>
              <a:rPr lang="en-US" sz="3600" dirty="0" smtClean="0"/>
              <a:t>Custom master pages give you control over much of the SharePoint Page </a:t>
            </a:r>
          </a:p>
          <a:p>
            <a:pPr lvl="1"/>
            <a:r>
              <a:rPr lang="en-US" dirty="0" smtClean="0"/>
              <a:t>Full HTML Control</a:t>
            </a:r>
          </a:p>
          <a:p>
            <a:pPr lvl="1"/>
            <a:r>
              <a:rPr lang="en-US" dirty="0" smtClean="0"/>
              <a:t>Add JavaScript / jQuery</a:t>
            </a:r>
          </a:p>
          <a:p>
            <a:pPr lvl="1"/>
            <a:r>
              <a:rPr lang="en-US" dirty="0" smtClean="0"/>
              <a:t>Add Custom CSS</a:t>
            </a:r>
          </a:p>
          <a:p>
            <a:pPr lvl="1"/>
            <a:r>
              <a:rPr lang="en-US" dirty="0" smtClean="0"/>
              <a:t>Content layout</a:t>
            </a:r>
          </a:p>
          <a:p>
            <a:pPr lvl="1"/>
            <a:r>
              <a:rPr lang="en-US" dirty="0" smtClean="0"/>
              <a:t>Hide and show parts of SharePoint</a:t>
            </a:r>
          </a:p>
          <a:p>
            <a:pPr lvl="1"/>
            <a:r>
              <a:rPr lang="en-US" dirty="0" smtClean="0"/>
              <a:t>SharePoint Controls</a:t>
            </a:r>
          </a:p>
          <a:p>
            <a:endParaRPr lang="en-US" dirty="0"/>
          </a:p>
        </p:txBody>
      </p:sp>
      <p:sp>
        <p:nvSpPr>
          <p:cNvPr id="2" name="Title 1"/>
          <p:cNvSpPr>
            <a:spLocks noGrp="1"/>
          </p:cNvSpPr>
          <p:nvPr>
            <p:ph type="title"/>
          </p:nvPr>
        </p:nvSpPr>
        <p:spPr/>
        <p:txBody>
          <a:bodyPr/>
          <a:lstStyle/>
          <a:p>
            <a:r>
              <a:rPr lang="en-US" dirty="0" smtClean="0"/>
              <a:t>Master Pages</a:t>
            </a:r>
            <a:endParaRPr lang="en-US" dirty="0"/>
          </a:p>
        </p:txBody>
      </p:sp>
    </p:spTree>
    <p:extLst>
      <p:ext uri="{BB962C8B-B14F-4D97-AF65-F5344CB8AC3E}">
        <p14:creationId xmlns:p14="http://schemas.microsoft.com/office/powerpoint/2010/main" val="18842159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1"/>
            <a:ext cx="11887200" cy="2736134"/>
          </a:xfrm>
        </p:spPr>
        <p:txBody>
          <a:bodyPr/>
          <a:lstStyle/>
          <a:p>
            <a:r>
              <a:rPr lang="en-US" dirty="0" smtClean="0"/>
              <a:t>Easily convert HTML design into SharePoint </a:t>
            </a:r>
          </a:p>
          <a:p>
            <a:pPr lvl="1"/>
            <a:r>
              <a:rPr lang="en-US" sz="2000" dirty="0" smtClean="0"/>
              <a:t>Available only in Publishing Sites</a:t>
            </a:r>
          </a:p>
          <a:p>
            <a:pPr lvl="2"/>
            <a:r>
              <a:rPr lang="en-US" sz="1800" dirty="0" smtClean="0">
                <a:solidFill>
                  <a:srgbClr val="47D8FF"/>
                </a:solidFill>
              </a:rPr>
              <a:t>Site Settings &gt; Design Manager</a:t>
            </a:r>
          </a:p>
          <a:p>
            <a:pPr lvl="1"/>
            <a:r>
              <a:rPr lang="en-US" sz="2000" dirty="0" smtClean="0"/>
              <a:t>Master Pages for shell of your design</a:t>
            </a:r>
          </a:p>
          <a:p>
            <a:pPr lvl="1"/>
            <a:r>
              <a:rPr lang="en-US" sz="2000" dirty="0" smtClean="0"/>
              <a:t>Page Layouts for page content formatting</a:t>
            </a:r>
          </a:p>
          <a:p>
            <a:endParaRPr lang="en-US" dirty="0" smtClean="0"/>
          </a:p>
        </p:txBody>
      </p:sp>
      <p:sp>
        <p:nvSpPr>
          <p:cNvPr id="2" name="Title 1"/>
          <p:cNvSpPr>
            <a:spLocks noGrp="1"/>
          </p:cNvSpPr>
          <p:nvPr>
            <p:ph type="title"/>
          </p:nvPr>
        </p:nvSpPr>
        <p:spPr/>
        <p:txBody>
          <a:bodyPr/>
          <a:lstStyle/>
          <a:p>
            <a:r>
              <a:rPr lang="en-US" dirty="0" smtClean="0"/>
              <a:t>Design Manager</a:t>
            </a:r>
            <a:endParaRPr lang="en-US" dirty="0"/>
          </a:p>
        </p:txBody>
      </p:sp>
      <p:pic>
        <p:nvPicPr>
          <p:cNvPr id="6" name="Picture 5"/>
          <p:cNvPicPr>
            <a:picLocks noChangeAspect="1"/>
          </p:cNvPicPr>
          <p:nvPr/>
        </p:nvPicPr>
        <p:blipFill>
          <a:blip r:embed="rId3"/>
          <a:stretch>
            <a:fillRect/>
          </a:stretch>
        </p:blipFill>
        <p:spPr>
          <a:xfrm>
            <a:off x="200085" y="3735418"/>
            <a:ext cx="6034453" cy="3952844"/>
          </a:xfrm>
          <a:prstGeom prst="rect">
            <a:avLst/>
          </a:prstGeom>
        </p:spPr>
      </p:pic>
      <p:pic>
        <p:nvPicPr>
          <p:cNvPr id="7" name="Picture 6"/>
          <p:cNvPicPr>
            <a:picLocks noChangeAspect="1"/>
          </p:cNvPicPr>
          <p:nvPr/>
        </p:nvPicPr>
        <p:blipFill>
          <a:blip r:embed="rId4"/>
          <a:stretch>
            <a:fillRect/>
          </a:stretch>
        </p:blipFill>
        <p:spPr>
          <a:xfrm>
            <a:off x="6315640" y="3735418"/>
            <a:ext cx="5808601" cy="3836137"/>
          </a:xfrm>
          <a:prstGeom prst="rect">
            <a:avLst/>
          </a:prstGeom>
        </p:spPr>
      </p:pic>
      <p:sp>
        <p:nvSpPr>
          <p:cNvPr id="8" name="Right Arrow 7"/>
          <p:cNvSpPr/>
          <p:nvPr/>
        </p:nvSpPr>
        <p:spPr bwMode="auto">
          <a:xfrm>
            <a:off x="5608637" y="4959976"/>
            <a:ext cx="1066799" cy="533400"/>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0393388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11455" y="3725862"/>
            <a:ext cx="5812785" cy="5270636"/>
          </a:xfrm>
          <a:prstGeom prst="rect">
            <a:avLst/>
          </a:prstGeom>
        </p:spPr>
      </p:pic>
      <p:sp>
        <p:nvSpPr>
          <p:cNvPr id="3" name="Content Placeholder 2"/>
          <p:cNvSpPr>
            <a:spLocks noGrp="1"/>
          </p:cNvSpPr>
          <p:nvPr>
            <p:ph type="body" sz="quarter" idx="10"/>
          </p:nvPr>
        </p:nvSpPr>
        <p:spPr>
          <a:xfrm>
            <a:off x="274638" y="1212851"/>
            <a:ext cx="11887200" cy="4598182"/>
          </a:xfrm>
        </p:spPr>
        <p:txBody>
          <a:bodyPr/>
          <a:lstStyle/>
          <a:p>
            <a:r>
              <a:rPr lang="en-US" dirty="0" smtClean="0"/>
              <a:t>Create Master Pages and Page Layouts by hand</a:t>
            </a:r>
          </a:p>
          <a:p>
            <a:pPr lvl="1"/>
            <a:r>
              <a:rPr lang="en-US" sz="2000" dirty="0" smtClean="0"/>
              <a:t>Use a Starter Master Page - </a:t>
            </a:r>
            <a:r>
              <a:rPr lang="en-US" sz="2000" dirty="0" smtClean="0">
                <a:hlinkClick r:id="rId4" action="ppaction://hlinkfile"/>
              </a:rPr>
              <a:t>StarterMasterPages.CodePlex.Com</a:t>
            </a:r>
            <a:endParaRPr lang="en-US" sz="2000" dirty="0" smtClean="0"/>
          </a:p>
          <a:p>
            <a:pPr lvl="1"/>
            <a:r>
              <a:rPr lang="en-US" sz="2000" dirty="0" smtClean="0"/>
              <a:t>Layout with HTML, CSS, &amp; images</a:t>
            </a:r>
          </a:p>
          <a:p>
            <a:pPr lvl="1"/>
            <a:r>
              <a:rPr lang="en-US" sz="2000" dirty="0" smtClean="0"/>
              <a:t>Add SP Controls + Move / Hide Content Placeholders</a:t>
            </a:r>
          </a:p>
          <a:p>
            <a:pPr lvl="1"/>
            <a:r>
              <a:rPr lang="en-US" sz="2000" dirty="0" smtClean="0"/>
              <a:t>Customize CSS + add JavaScript as needed</a:t>
            </a:r>
          </a:p>
          <a:p>
            <a:pPr lvl="1"/>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Custom Branding</a:t>
            </a:r>
            <a:endParaRPr lang="en-US" dirty="0"/>
          </a:p>
        </p:txBody>
      </p:sp>
      <p:pic>
        <p:nvPicPr>
          <p:cNvPr id="9" name="Picture 8"/>
          <p:cNvPicPr>
            <a:picLocks noChangeAspect="1"/>
          </p:cNvPicPr>
          <p:nvPr/>
        </p:nvPicPr>
        <p:blipFill>
          <a:blip r:embed="rId5"/>
          <a:stretch>
            <a:fillRect/>
          </a:stretch>
        </p:blipFill>
        <p:spPr>
          <a:xfrm>
            <a:off x="197720" y="3735417"/>
            <a:ext cx="6036818" cy="3397190"/>
          </a:xfrm>
          <a:prstGeom prst="rect">
            <a:avLst/>
          </a:prstGeom>
        </p:spPr>
      </p:pic>
      <p:sp>
        <p:nvSpPr>
          <p:cNvPr id="10" name="Right Arrow 9"/>
          <p:cNvSpPr/>
          <p:nvPr/>
        </p:nvSpPr>
        <p:spPr bwMode="auto">
          <a:xfrm>
            <a:off x="5608637" y="4959976"/>
            <a:ext cx="1066799" cy="533400"/>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1350592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91597605"/>
              </p:ext>
            </p:extLst>
          </p:nvPr>
        </p:nvGraphicFramePr>
        <p:xfrm>
          <a:off x="808037" y="1516062"/>
          <a:ext cx="10820400" cy="4274501"/>
        </p:xfrm>
        <a:graphic>
          <a:graphicData uri="http://schemas.openxmlformats.org/drawingml/2006/table">
            <a:tbl>
              <a:tblPr firstRow="1" bandRow="1">
                <a:tableStyleId>{793D81CF-94F2-401A-BA57-92F5A7B2D0C5}</a:tableStyleId>
              </a:tblPr>
              <a:tblGrid>
                <a:gridCol w="6013077">
                  <a:extLst>
                    <a:ext uri="{9D8B030D-6E8A-4147-A177-3AD203B41FA5}">
                      <a16:colId xmlns="" xmlns:a16="http://schemas.microsoft.com/office/drawing/2014/main" val="20000"/>
                    </a:ext>
                  </a:extLst>
                </a:gridCol>
                <a:gridCol w="2417710">
                  <a:extLst>
                    <a:ext uri="{9D8B030D-6E8A-4147-A177-3AD203B41FA5}">
                      <a16:colId xmlns="" xmlns:a16="http://schemas.microsoft.com/office/drawing/2014/main" val="20001"/>
                    </a:ext>
                  </a:extLst>
                </a:gridCol>
                <a:gridCol w="2389613">
                  <a:extLst>
                    <a:ext uri="{9D8B030D-6E8A-4147-A177-3AD203B41FA5}">
                      <a16:colId xmlns="" xmlns:a16="http://schemas.microsoft.com/office/drawing/2014/main" val="20002"/>
                    </a:ext>
                  </a:extLst>
                </a:gridCol>
              </a:tblGrid>
              <a:tr h="651003">
                <a:tc>
                  <a:txBody>
                    <a:bodyPr/>
                    <a:lstStyle/>
                    <a:p>
                      <a:endParaRPr lang="en-US" sz="1800" dirty="0"/>
                    </a:p>
                  </a:txBody>
                  <a:tcPr marL="68570" marR="68570" anchor="ctr">
                    <a:solidFill>
                      <a:schemeClr val="bg2">
                        <a:lumMod val="75000"/>
                      </a:schemeClr>
                    </a:solidFill>
                  </a:tcPr>
                </a:tc>
                <a:tc>
                  <a:txBody>
                    <a:bodyPr/>
                    <a:lstStyle/>
                    <a:p>
                      <a:pPr algn="ctr"/>
                      <a:r>
                        <a:rPr lang="en-US" sz="1800" dirty="0" smtClean="0"/>
                        <a:t>Design Manager</a:t>
                      </a:r>
                      <a:endParaRPr lang="en-US" sz="1800" dirty="0"/>
                    </a:p>
                  </a:txBody>
                  <a:tcPr marL="68570" marR="68570" anchor="ctr">
                    <a:solidFill>
                      <a:schemeClr val="bg2">
                        <a:lumMod val="75000"/>
                      </a:schemeClr>
                    </a:solidFill>
                  </a:tcPr>
                </a:tc>
                <a:tc>
                  <a:txBody>
                    <a:bodyPr/>
                    <a:lstStyle/>
                    <a:p>
                      <a:pPr algn="ctr"/>
                      <a:r>
                        <a:rPr lang="en-US" sz="1800" dirty="0" smtClean="0"/>
                        <a:t>Custom Branding</a:t>
                      </a:r>
                      <a:endParaRPr lang="en-US" sz="1800" dirty="0"/>
                    </a:p>
                  </a:txBody>
                  <a:tcPr marL="68570" marR="68570" anchor="ctr">
                    <a:solidFill>
                      <a:schemeClr val="bg2">
                        <a:lumMod val="75000"/>
                      </a:schemeClr>
                    </a:solidFill>
                  </a:tcPr>
                </a:tc>
                <a:extLst>
                  <a:ext uri="{0D108BD9-81ED-4DB2-BD59-A6C34878D82A}">
                    <a16:rowId xmlns="" xmlns:a16="http://schemas.microsoft.com/office/drawing/2014/main" val="10000"/>
                  </a:ext>
                </a:extLst>
              </a:tr>
              <a:tr h="65100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You have Foundation or non-Publishing site</a:t>
                      </a:r>
                      <a:endParaRPr lang="en-US" sz="1800" b="0" dirty="0" smtClean="0">
                        <a:gradFill>
                          <a:gsLst>
                            <a:gs pos="2917">
                              <a:schemeClr val="tx1"/>
                            </a:gs>
                            <a:gs pos="30000">
                              <a:schemeClr val="tx1"/>
                            </a:gs>
                          </a:gsLst>
                          <a:lin ang="5400000" scaled="0"/>
                        </a:gradFill>
                      </a:endParaRPr>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1"/>
                  </a:ext>
                </a:extLst>
              </a:tr>
              <a:tr h="580373">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800" dirty="0" smtClean="0"/>
                        <a:t>You are experienced with Pre-SP 2013 branding </a:t>
                      </a:r>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2"/>
                  </a:ext>
                </a:extLst>
              </a:tr>
              <a:tr h="580373">
                <a:tc>
                  <a:txBody>
                    <a:bodyPr/>
                    <a:lstStyle/>
                    <a:p>
                      <a:r>
                        <a:rPr lang="en-US" sz="1800" dirty="0" smtClean="0"/>
                        <a:t>Need</a:t>
                      </a:r>
                      <a:r>
                        <a:rPr lang="en-US" sz="1800" baseline="0" dirty="0" smtClean="0"/>
                        <a:t> quick nice looking branding</a:t>
                      </a:r>
                      <a:endParaRPr lang="en-US" sz="1800" b="0" dirty="0"/>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3"/>
                  </a:ext>
                </a:extLst>
              </a:tr>
              <a:tr h="580373">
                <a:tc>
                  <a:txBody>
                    <a:bodyPr/>
                    <a:lstStyle/>
                    <a:p>
                      <a:r>
                        <a:rPr lang="en-US" sz="1800" dirty="0" smtClean="0"/>
                        <a:t>Need highly stylized / complex</a:t>
                      </a:r>
                      <a:r>
                        <a:rPr lang="en-US" sz="1800" baseline="0" dirty="0" smtClean="0"/>
                        <a:t> branding</a:t>
                      </a:r>
                      <a:endParaRPr lang="en-US" sz="1800" b="0" dirty="0"/>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4"/>
                  </a:ext>
                </a:extLst>
              </a:tr>
              <a:tr h="580373">
                <a:tc>
                  <a:txBody>
                    <a:bodyPr/>
                    <a:lstStyle/>
                    <a:p>
                      <a:r>
                        <a:rPr lang="en-US" sz="1800" dirty="0" smtClean="0"/>
                        <a:t>Updating</a:t>
                      </a:r>
                      <a:r>
                        <a:rPr lang="en-US" sz="1800" baseline="0" dirty="0" smtClean="0"/>
                        <a:t> </a:t>
                      </a:r>
                      <a:r>
                        <a:rPr lang="en-US" sz="1800" dirty="0" smtClean="0"/>
                        <a:t>Existing SharePoint Branding</a:t>
                      </a:r>
                      <a:endParaRPr lang="en-US" sz="1800" b="0" dirty="0"/>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5"/>
                  </a:ext>
                </a:extLst>
              </a:tr>
              <a:tr h="651003">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800" dirty="0" smtClean="0"/>
                        <a:t>You are experienced with HTML and CSS</a:t>
                      </a:r>
                      <a:endParaRPr lang="en-US" sz="1800" b="0" dirty="0" smtClean="0"/>
                    </a:p>
                  </a:txBody>
                  <a:tcPr marL="68570" marR="68570" anchor="ctr"/>
                </a:tc>
                <a:tc>
                  <a:txBody>
                    <a:bodyPr/>
                    <a:lstStyle/>
                    <a:p>
                      <a:pPr algn="ctr"/>
                      <a:endParaRPr lang="en-US" sz="1800" dirty="0"/>
                    </a:p>
                  </a:txBody>
                  <a:tcPr marL="68570" marR="68570" anchor="ctr"/>
                </a:tc>
                <a:tc>
                  <a:txBody>
                    <a:bodyPr/>
                    <a:lstStyle/>
                    <a:p>
                      <a:pPr algn="ctr"/>
                      <a:endParaRPr lang="en-US" sz="1800" dirty="0"/>
                    </a:p>
                  </a:txBody>
                  <a:tcPr marL="68570" marR="68570" anchor="ctr"/>
                </a:tc>
                <a:extLst>
                  <a:ext uri="{0D108BD9-81ED-4DB2-BD59-A6C34878D82A}">
                    <a16:rowId xmlns="" xmlns:a16="http://schemas.microsoft.com/office/drawing/2014/main" val="10006"/>
                  </a:ext>
                </a:extLst>
              </a:tr>
            </a:tbl>
          </a:graphicData>
        </a:graphic>
      </p:graphicFrame>
      <p:sp>
        <p:nvSpPr>
          <p:cNvPr id="14" name="Oval 13"/>
          <p:cNvSpPr/>
          <p:nvPr/>
        </p:nvSpPr>
        <p:spPr bwMode="auto">
          <a:xfrm>
            <a:off x="7894637" y="5384298"/>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17" name="Oval 16"/>
          <p:cNvSpPr/>
          <p:nvPr/>
        </p:nvSpPr>
        <p:spPr bwMode="auto">
          <a:xfrm>
            <a:off x="7894637" y="3580373"/>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9" name="Oval 8"/>
          <p:cNvSpPr/>
          <p:nvPr/>
        </p:nvSpPr>
        <p:spPr bwMode="auto">
          <a:xfrm>
            <a:off x="10256837" y="2368507"/>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11" name="Oval 10"/>
          <p:cNvSpPr/>
          <p:nvPr/>
        </p:nvSpPr>
        <p:spPr bwMode="auto">
          <a:xfrm>
            <a:off x="10279554" y="2990242"/>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12" name="Oval 11"/>
          <p:cNvSpPr/>
          <p:nvPr/>
        </p:nvSpPr>
        <p:spPr bwMode="auto">
          <a:xfrm>
            <a:off x="10279554" y="4777732"/>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18" name="Oval 17"/>
          <p:cNvSpPr/>
          <p:nvPr/>
        </p:nvSpPr>
        <p:spPr bwMode="auto">
          <a:xfrm>
            <a:off x="10279554" y="4155996"/>
            <a:ext cx="285710" cy="26475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9171" rIns="0" bIns="39171" numCol="1" rtlCol="0" anchor="ctr" anchorCtr="0" compatLnSpc="1">
            <a:prstTxWarp prst="textNoShape">
              <a:avLst/>
            </a:prstTxWarp>
          </a:bodyPr>
          <a:lstStyle/>
          <a:p>
            <a:pPr algn="ctr" defTabSz="783172"/>
            <a:endParaRPr lang="en-US" sz="1632"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Design Manager vs. Custom Branding</a:t>
            </a:r>
            <a:endParaRPr lang="en-US" dirty="0"/>
          </a:p>
        </p:txBody>
      </p:sp>
    </p:spTree>
    <p:extLst>
      <p:ext uri="{BB962C8B-B14F-4D97-AF65-F5344CB8AC3E}">
        <p14:creationId xmlns:p14="http://schemas.microsoft.com/office/powerpoint/2010/main" val="22015431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2178802"/>
          </a:xfrm>
        </p:spPr>
        <p:txBody>
          <a:bodyPr/>
          <a:lstStyle/>
          <a:p>
            <a:r>
              <a:rPr lang="en-US" dirty="0" smtClean="0"/>
              <a:t>SharePoint Branding Options</a:t>
            </a:r>
            <a:endParaRPr lang="en-US" dirty="0"/>
          </a:p>
        </p:txBody>
      </p:sp>
      <p:sp>
        <p:nvSpPr>
          <p:cNvPr id="5" name="Text Placeholder 4"/>
          <p:cNvSpPr>
            <a:spLocks noGrp="1"/>
          </p:cNvSpPr>
          <p:nvPr>
            <p:ph type="body" sz="quarter" idx="12"/>
          </p:nvPr>
        </p:nvSpPr>
        <p:spPr/>
        <p:txBody>
          <a:bodyPr/>
          <a:lstStyle/>
          <a:p>
            <a:r>
              <a:rPr lang="en-US" dirty="0" smtClean="0"/>
              <a:t>Demo</a:t>
            </a:r>
            <a:endParaRPr lang="en-US" dirty="0"/>
          </a:p>
        </p:txBody>
      </p:sp>
    </p:spTree>
    <p:extLst>
      <p:ext uri="{BB962C8B-B14F-4D97-AF65-F5344CB8AC3E}">
        <p14:creationId xmlns:p14="http://schemas.microsoft.com/office/powerpoint/2010/main" val="2761489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smtClean="0"/>
              <a:t>Optimizing Performance</a:t>
            </a:r>
            <a:endParaRPr lang="en-US" sz="4000" dirty="0"/>
          </a:p>
        </p:txBody>
      </p:sp>
    </p:spTree>
    <p:extLst>
      <p:ext uri="{BB962C8B-B14F-4D97-AF65-F5344CB8AC3E}">
        <p14:creationId xmlns:p14="http://schemas.microsoft.com/office/powerpoint/2010/main" val="35013137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b="8902"/>
          <a:stretch/>
        </p:blipFill>
        <p:spPr>
          <a:xfrm>
            <a:off x="363540" y="1188576"/>
            <a:ext cx="7315200" cy="6042486"/>
          </a:xfrm>
          <a:prstGeom prst="rect">
            <a:avLst/>
          </a:prstGeom>
        </p:spPr>
      </p:pic>
      <p:sp>
        <p:nvSpPr>
          <p:cNvPr id="10" name="Rectangle 9"/>
          <p:cNvSpPr/>
          <p:nvPr/>
        </p:nvSpPr>
        <p:spPr bwMode="auto">
          <a:xfrm>
            <a:off x="9870300" y="1211262"/>
            <a:ext cx="2416137" cy="18303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Structural navigation</a:t>
            </a:r>
          </a:p>
          <a:p>
            <a:pPr defTabSz="932472" fontAlgn="base">
              <a:spcBef>
                <a:spcPct val="0"/>
              </a:spcBef>
              <a:spcAft>
                <a:spcPct val="0"/>
              </a:spcAft>
            </a:pP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Deep navigation</a:t>
            </a: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Top 5 causes of slow perf in SharePoint Online</a:t>
            </a:r>
            <a:endParaRPr lang="en-US" dirty="0"/>
          </a:p>
        </p:txBody>
      </p:sp>
      <p:sp>
        <p:nvSpPr>
          <p:cNvPr id="5" name="Rectangle 4"/>
          <p:cNvSpPr/>
          <p:nvPr/>
        </p:nvSpPr>
        <p:spPr bwMode="auto">
          <a:xfrm>
            <a:off x="363539" y="1211262"/>
            <a:ext cx="7315201" cy="475094"/>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032861" y="1592262"/>
            <a:ext cx="2328376" cy="1401800"/>
          </a:xfrm>
          <a:prstGeom prst="rect">
            <a:avLst/>
          </a:prstGeom>
          <a:solidFill>
            <a:srgbClr val="FFFF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608007" y="4305980"/>
            <a:ext cx="4396567" cy="1934482"/>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9870300" y="2355849"/>
            <a:ext cx="2416137" cy="1817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Content rollup</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Expensive queries</a:t>
            </a:r>
          </a:p>
        </p:txBody>
      </p:sp>
      <p:sp>
        <p:nvSpPr>
          <p:cNvPr id="13" name="Rectangle 12"/>
          <p:cNvSpPr/>
          <p:nvPr/>
        </p:nvSpPr>
        <p:spPr bwMode="auto">
          <a:xfrm>
            <a:off x="9870300" y="3575049"/>
            <a:ext cx="2416137" cy="144839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Large files</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Images and videos</a:t>
            </a:r>
          </a:p>
        </p:txBody>
      </p:sp>
      <p:sp>
        <p:nvSpPr>
          <p:cNvPr id="14" name="Rectangle 13"/>
          <p:cNvSpPr/>
          <p:nvPr/>
        </p:nvSpPr>
        <p:spPr bwMode="auto">
          <a:xfrm>
            <a:off x="9870300" y="4337049"/>
            <a:ext cx="2416137" cy="18293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Lots of requests</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.js, .css, images</a:t>
            </a:r>
          </a:p>
        </p:txBody>
      </p:sp>
      <p:sp>
        <p:nvSpPr>
          <p:cNvPr id="19" name="Rectangle 18"/>
          <p:cNvSpPr/>
          <p:nvPr/>
        </p:nvSpPr>
        <p:spPr bwMode="auto">
          <a:xfrm>
            <a:off x="9869480" y="5525950"/>
            <a:ext cx="2416957" cy="124949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Lots of web parts</a:t>
            </a: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5" name="Down Arrow 14"/>
          <p:cNvSpPr/>
          <p:nvPr/>
        </p:nvSpPr>
        <p:spPr bwMode="auto">
          <a:xfrm>
            <a:off x="3563939" y="6115722"/>
            <a:ext cx="914400" cy="828081"/>
          </a:xfrm>
          <a:prstGeom prst="downArrow">
            <a:avLst/>
          </a:prstGeom>
          <a:solidFill>
            <a:srgbClr val="FF0000">
              <a:alpha val="6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608007" y="1592262"/>
            <a:ext cx="4396567" cy="2590800"/>
          </a:xfrm>
          <a:prstGeom prst="rect">
            <a:avLst/>
          </a:prstGeom>
          <a:solidFill>
            <a:srgbClr val="FFFF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182397" y="4863065"/>
            <a:ext cx="2311786" cy="1230744"/>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636294" y="6329590"/>
            <a:ext cx="6724943" cy="664935"/>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26" name="Picture 2" descr="js icon for Windows 8/Metro - Icons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515" y="5019937"/>
            <a:ext cx="836147" cy="836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s icon for Windows 8/Metro - Icons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029" y="5023444"/>
            <a:ext cx="836147" cy="83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11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par>
                                <p:cTn id="53" presetID="10"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Effect transition="in" filter="fade">
                                      <p:cBhvr>
                                        <p:cTn id="55" dur="500"/>
                                        <p:tgtEl>
                                          <p:spTgt spid="1028"/>
                                        </p:tgtEl>
                                      </p:cBhvr>
                                    </p:animEffec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6" grpId="0" animBg="1"/>
      <p:bldP spid="6" grpId="1" animBg="1"/>
      <p:bldP spid="7" grpId="0" animBg="1"/>
      <p:bldP spid="7" grpId="1" animBg="1"/>
      <p:bldP spid="11" grpId="0" animBg="1"/>
      <p:bldP spid="13" grpId="0" animBg="1"/>
      <p:bldP spid="14" grpId="0" animBg="1"/>
      <p:bldP spid="19" grpId="0" animBg="1"/>
      <p:bldP spid="15" grpId="0" animBg="1"/>
      <p:bldP spid="17" grpId="0" animBg="1"/>
      <p:bldP spid="17" grpId="1" animBg="1"/>
      <p:bldP spid="18" grpId="0" animBg="1"/>
      <p:bldP spid="18"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1353798" cy="3175869"/>
          </a:xfrm>
        </p:spPr>
        <p:txBody>
          <a:bodyPr/>
          <a:lstStyle/>
          <a:p>
            <a:r>
              <a:rPr lang="en-US" dirty="0" smtClean="0"/>
              <a:t>Performance Optimizations</a:t>
            </a:r>
            <a:br>
              <a:rPr lang="en-US" dirty="0" smtClean="0"/>
            </a:br>
            <a:r>
              <a:rPr lang="en-US" dirty="0"/>
              <a:t/>
            </a:r>
            <a:br>
              <a:rPr lang="en-US" dirty="0"/>
            </a:br>
            <a:endParaRPr lang="en-US" dirty="0"/>
          </a:p>
        </p:txBody>
      </p:sp>
      <p:sp>
        <p:nvSpPr>
          <p:cNvPr id="5" name="Text Placeholder 4"/>
          <p:cNvSpPr>
            <a:spLocks noGrp="1"/>
          </p:cNvSpPr>
          <p:nvPr>
            <p:ph type="body" sz="quarter" idx="12"/>
          </p:nvPr>
        </p:nvSpPr>
        <p:spPr>
          <a:xfrm>
            <a:off x="274639" y="4881266"/>
            <a:ext cx="10058401" cy="738664"/>
          </a:xfrm>
        </p:spPr>
        <p:txBody>
          <a:bodyPr/>
          <a:lstStyle/>
          <a:p>
            <a:r>
              <a:rPr lang="en-US" dirty="0" smtClean="0"/>
              <a:t>Demo: </a:t>
            </a:r>
            <a:r>
              <a:rPr lang="en-US" dirty="0"/>
              <a:t>30 seconds to 2 seconds</a:t>
            </a:r>
          </a:p>
        </p:txBody>
      </p:sp>
    </p:spTree>
    <p:extLst>
      <p:ext uri="{BB962C8B-B14F-4D97-AF65-F5344CB8AC3E}">
        <p14:creationId xmlns:p14="http://schemas.microsoft.com/office/powerpoint/2010/main" val="29981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30 seconds to 2 seconds</a:t>
            </a:r>
            <a:br>
              <a:rPr lang="en-US" dirty="0"/>
            </a:br>
            <a:endParaRPr lang="en-US" dirty="0"/>
          </a:p>
        </p:txBody>
      </p:sp>
      <p:sp>
        <p:nvSpPr>
          <p:cNvPr id="6" name="Rectangle 5"/>
          <p:cNvSpPr/>
          <p:nvPr/>
        </p:nvSpPr>
        <p:spPr bwMode="auto">
          <a:xfrm>
            <a:off x="1085138" y="2826953"/>
            <a:ext cx="4980699" cy="609600"/>
          </a:xfrm>
          <a:prstGeom prst="rect">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1102742" y="4166261"/>
            <a:ext cx="3362895" cy="609600"/>
          </a:xfrm>
          <a:prstGeom prst="rect">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1102741" y="5512461"/>
            <a:ext cx="1381696" cy="609600"/>
          </a:xfrm>
          <a:prstGeom prst="rect">
            <a:avLst/>
          </a:prstGeom>
          <a:solidFill>
            <a:srgbClr val="0074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1061847" y="2725353"/>
            <a:ext cx="1032655" cy="769441"/>
          </a:xfrm>
          <a:prstGeom prst="rect">
            <a:avLst/>
          </a:prstGeom>
        </p:spPr>
        <p:txBody>
          <a:bodyPr wrap="none">
            <a:spAutoFit/>
          </a:bodyPr>
          <a:lstStyle/>
          <a:p>
            <a:pPr algn="ctr"/>
            <a:r>
              <a:rPr lang="en-US" sz="4400" dirty="0" smtClean="0">
                <a:solidFill>
                  <a:srgbClr val="FFFFFF"/>
                </a:solidFill>
              </a:rPr>
              <a:t>20s</a:t>
            </a:r>
            <a:endParaRPr lang="en-US" sz="4400" dirty="0">
              <a:solidFill>
                <a:srgbClr val="FFFFFF"/>
              </a:solidFill>
            </a:endParaRPr>
          </a:p>
        </p:txBody>
      </p:sp>
      <p:sp>
        <p:nvSpPr>
          <p:cNvPr id="10" name="Rectangle 9"/>
          <p:cNvSpPr/>
          <p:nvPr/>
        </p:nvSpPr>
        <p:spPr>
          <a:xfrm>
            <a:off x="1078921" y="4071553"/>
            <a:ext cx="728084" cy="769441"/>
          </a:xfrm>
          <a:prstGeom prst="rect">
            <a:avLst/>
          </a:prstGeom>
        </p:spPr>
        <p:txBody>
          <a:bodyPr wrap="none">
            <a:spAutoFit/>
          </a:bodyPr>
          <a:lstStyle/>
          <a:p>
            <a:pPr algn="ctr"/>
            <a:r>
              <a:rPr lang="en-US" sz="4400" dirty="0">
                <a:solidFill>
                  <a:srgbClr val="FFFFFF"/>
                </a:solidFill>
              </a:rPr>
              <a:t>5</a:t>
            </a:r>
            <a:r>
              <a:rPr lang="en-US" sz="4400" dirty="0" smtClean="0">
                <a:solidFill>
                  <a:srgbClr val="FFFFFF"/>
                </a:solidFill>
              </a:rPr>
              <a:t>s</a:t>
            </a:r>
            <a:endParaRPr lang="en-US" sz="4400" dirty="0">
              <a:solidFill>
                <a:srgbClr val="FFFFFF"/>
              </a:solidFill>
            </a:endParaRPr>
          </a:p>
        </p:txBody>
      </p:sp>
      <p:sp>
        <p:nvSpPr>
          <p:cNvPr id="11" name="Rectangle 10"/>
          <p:cNvSpPr/>
          <p:nvPr/>
        </p:nvSpPr>
        <p:spPr>
          <a:xfrm>
            <a:off x="1078921" y="5417753"/>
            <a:ext cx="728084" cy="769441"/>
          </a:xfrm>
          <a:prstGeom prst="rect">
            <a:avLst/>
          </a:prstGeom>
        </p:spPr>
        <p:txBody>
          <a:bodyPr wrap="none">
            <a:spAutoFit/>
          </a:bodyPr>
          <a:lstStyle/>
          <a:p>
            <a:pPr algn="ctr"/>
            <a:r>
              <a:rPr lang="en-US" sz="4400" dirty="0" smtClean="0">
                <a:solidFill>
                  <a:srgbClr val="FFFFFF"/>
                </a:solidFill>
              </a:rPr>
              <a:t>2s</a:t>
            </a:r>
            <a:endParaRPr lang="en-US" sz="4400" dirty="0">
              <a:solidFill>
                <a:srgbClr val="FFFFFF"/>
              </a:solidFill>
            </a:endParaRPr>
          </a:p>
        </p:txBody>
      </p:sp>
      <p:sp>
        <p:nvSpPr>
          <p:cNvPr id="12" name="Rectangle 11"/>
          <p:cNvSpPr/>
          <p:nvPr/>
        </p:nvSpPr>
        <p:spPr bwMode="auto">
          <a:xfrm>
            <a:off x="1085138" y="1470540"/>
            <a:ext cx="6084094" cy="609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a:xfrm>
            <a:off x="1061847" y="1379153"/>
            <a:ext cx="1032655" cy="769441"/>
          </a:xfrm>
          <a:prstGeom prst="rect">
            <a:avLst/>
          </a:prstGeom>
        </p:spPr>
        <p:txBody>
          <a:bodyPr wrap="none">
            <a:spAutoFit/>
          </a:bodyPr>
          <a:lstStyle/>
          <a:p>
            <a:pPr algn="ctr"/>
            <a:r>
              <a:rPr lang="en-US" sz="4400" dirty="0" smtClean="0">
                <a:solidFill>
                  <a:srgbClr val="FFFFFF"/>
                </a:solidFill>
              </a:rPr>
              <a:t>30s</a:t>
            </a:r>
            <a:endParaRPr lang="en-US" sz="4400" dirty="0">
              <a:solidFill>
                <a:srgbClr val="FFFFFF"/>
              </a:solidFill>
            </a:endParaRPr>
          </a:p>
        </p:txBody>
      </p:sp>
      <p:sp>
        <p:nvSpPr>
          <p:cNvPr id="15" name="Down Arrow 14"/>
          <p:cNvSpPr/>
          <p:nvPr/>
        </p:nvSpPr>
        <p:spPr bwMode="auto">
          <a:xfrm>
            <a:off x="7632121" y="1470540"/>
            <a:ext cx="609600" cy="4716654"/>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TextBox 15"/>
          <p:cNvSpPr txBox="1"/>
          <p:nvPr/>
        </p:nvSpPr>
        <p:spPr>
          <a:xfrm>
            <a:off x="8301279" y="1317558"/>
            <a:ext cx="36849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t>Structural to search or  managed navigation </a:t>
            </a:r>
          </a:p>
        </p:txBody>
      </p:sp>
      <p:sp>
        <p:nvSpPr>
          <p:cNvPr id="17" name="TextBox 16"/>
          <p:cNvSpPr txBox="1"/>
          <p:nvPr/>
        </p:nvSpPr>
        <p:spPr>
          <a:xfrm>
            <a:off x="8241721" y="2599002"/>
            <a:ext cx="36849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t>Content by query to content by search</a:t>
            </a:r>
          </a:p>
        </p:txBody>
      </p:sp>
      <p:sp>
        <p:nvSpPr>
          <p:cNvPr id="18" name="TextBox 17"/>
          <p:cNvSpPr txBox="1"/>
          <p:nvPr/>
        </p:nvSpPr>
        <p:spPr>
          <a:xfrm>
            <a:off x="8314659" y="3710448"/>
            <a:ext cx="3684947" cy="1292662"/>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t>Image optimization, delay loading and custom apps</a:t>
            </a:r>
          </a:p>
        </p:txBody>
      </p:sp>
      <p:sp>
        <p:nvSpPr>
          <p:cNvPr id="19" name="TextBox 18"/>
          <p:cNvSpPr txBox="1"/>
          <p:nvPr/>
        </p:nvSpPr>
        <p:spPr>
          <a:xfrm>
            <a:off x="8446055" y="5243994"/>
            <a:ext cx="3684947" cy="1292662"/>
          </a:xfrm>
          <a:prstGeom prst="rect">
            <a:avLst/>
          </a:prstGeom>
          <a:noFill/>
        </p:spPr>
        <p:txBody>
          <a:bodyPr wrap="square" lIns="182880" tIns="146304" rIns="182880" bIns="146304" rtlCol="0">
            <a:spAutoFit/>
          </a:bodyPr>
          <a:lstStyle/>
          <a:p>
            <a:pPr algn="ctr">
              <a:lnSpc>
                <a:spcPct val="90000"/>
              </a:lnSpc>
              <a:spcAft>
                <a:spcPts val="600"/>
              </a:spcAft>
            </a:pPr>
            <a:r>
              <a:rPr lang="en-AU" sz="2400" dirty="0" smtClean="0"/>
              <a:t>Optimizing HTTP traffic via CDN’s, bundling and minification</a:t>
            </a:r>
            <a:endParaRPr lang="en-US" sz="2400" dirty="0" smtClean="0"/>
          </a:p>
        </p:txBody>
      </p:sp>
    </p:spTree>
    <p:extLst>
      <p:ext uri="{BB962C8B-B14F-4D97-AF65-F5344CB8AC3E}">
        <p14:creationId xmlns:p14="http://schemas.microsoft.com/office/powerpoint/2010/main" val="1685940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4173450"/>
          </a:xfrm>
        </p:spPr>
        <p:txBody>
          <a:bodyPr/>
          <a:lstStyle/>
          <a:p>
            <a:r>
              <a:rPr lang="en-US" sz="7200" dirty="0" smtClean="0"/>
              <a:t>Performance Optimization Techniques</a:t>
            </a:r>
            <a:r>
              <a:rPr lang="en-US" sz="7200" dirty="0"/>
              <a:t/>
            </a:r>
            <a:br>
              <a:rPr lang="en-US" sz="7200" dirty="0"/>
            </a:br>
            <a:r>
              <a:rPr lang="en-US" sz="7200" dirty="0" smtClean="0">
                <a:hlinkClick r:id="rId3"/>
              </a:rPr>
              <a:t>http://aka.ms/tune</a:t>
            </a:r>
            <a:r>
              <a:rPr lang="en-US" sz="7200" dirty="0" smtClean="0"/>
              <a:t/>
            </a:r>
            <a:br>
              <a:rPr lang="en-US" sz="7200" dirty="0" smtClean="0"/>
            </a:br>
            <a:endParaRPr lang="en-US" sz="7200" dirty="0"/>
          </a:p>
        </p:txBody>
      </p:sp>
    </p:spTree>
    <p:extLst>
      <p:ext uri="{BB962C8B-B14F-4D97-AF65-F5344CB8AC3E}">
        <p14:creationId xmlns:p14="http://schemas.microsoft.com/office/powerpoint/2010/main" val="26093719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06" r="19706"/>
          <a:stretch>
            <a:fillRect/>
          </a:stretch>
        </p:blipFill>
        <p:spPr>
          <a:prstGeom prst="rect">
            <a:avLst/>
          </a:prstGeom>
        </p:spPr>
      </p:pic>
      <p:sp>
        <p:nvSpPr>
          <p:cNvPr id="11" name="Text Placeholder 1"/>
          <p:cNvSpPr txBox="1">
            <a:spLocks/>
          </p:cNvSpPr>
          <p:nvPr/>
        </p:nvSpPr>
        <p:spPr>
          <a:xfrm>
            <a:off x="274637" y="525462"/>
            <a:ext cx="5714999" cy="7054239"/>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7080">
                      <a:schemeClr val="tx2"/>
                    </a:gs>
                    <a:gs pos="36283">
                      <a:schemeClr val="tx2"/>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Guidance </a:t>
            </a:r>
            <a:r>
              <a:rPr lang="en-US" dirty="0" smtClean="0"/>
              <a:t>for </a:t>
            </a:r>
            <a:r>
              <a:rPr lang="en-US" dirty="0"/>
              <a:t>successfully building portals on </a:t>
            </a:r>
            <a:r>
              <a:rPr lang="en-US" dirty="0" smtClean="0"/>
              <a:t>SharePoint Online</a:t>
            </a:r>
            <a:endParaRPr lang="en-US" dirty="0"/>
          </a:p>
          <a:p>
            <a:r>
              <a:rPr lang="en-US" dirty="0" smtClean="0"/>
              <a:t>SharePoint Online’s </a:t>
            </a:r>
            <a:r>
              <a:rPr lang="en-US" dirty="0"/>
              <a:t>scale out and capacity management strategy</a:t>
            </a:r>
          </a:p>
          <a:p>
            <a:r>
              <a:rPr lang="en-US" dirty="0" smtClean="0"/>
              <a:t>Share </a:t>
            </a:r>
            <a:r>
              <a:rPr lang="en-US" dirty="0"/>
              <a:t>real world experiences from large portal launches </a:t>
            </a:r>
          </a:p>
          <a:p>
            <a:pPr lvl="1"/>
            <a:endParaRPr lang="en-US" dirty="0"/>
          </a:p>
          <a:p>
            <a:endParaRPr lang="en-US" dirty="0"/>
          </a:p>
        </p:txBody>
      </p:sp>
    </p:spTree>
    <p:extLst>
      <p:ext uri="{BB962C8B-B14F-4D97-AF65-F5344CB8AC3E}">
        <p14:creationId xmlns:p14="http://schemas.microsoft.com/office/powerpoint/2010/main" val="34097956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How </a:t>
            </a:r>
            <a:r>
              <a:rPr lang="en-US" sz="7200" dirty="0" smtClean="0"/>
              <a:t>SharePoint Online </a:t>
            </a:r>
            <a:r>
              <a:rPr lang="en-US" sz="7200" dirty="0"/>
              <a:t>manages </a:t>
            </a:r>
            <a:r>
              <a:rPr lang="en-US" sz="7200" dirty="0" smtClean="0"/>
              <a:t>capacity</a:t>
            </a:r>
            <a:endParaRPr lang="en-US" sz="4000" dirty="0"/>
          </a:p>
        </p:txBody>
      </p:sp>
    </p:spTree>
    <p:extLst>
      <p:ext uri="{BB962C8B-B14F-4D97-AF65-F5344CB8AC3E}">
        <p14:creationId xmlns:p14="http://schemas.microsoft.com/office/powerpoint/2010/main" val="185269095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Lots of content….</a:t>
            </a:r>
            <a:endParaRPr lang="en-US" dirty="0"/>
          </a:p>
        </p:txBody>
      </p:sp>
      <p:pic>
        <p:nvPicPr>
          <p:cNvPr id="9" name="Picture 8"/>
          <p:cNvPicPr>
            <a:picLocks noChangeAspect="1"/>
          </p:cNvPicPr>
          <p:nvPr/>
        </p:nvPicPr>
        <p:blipFill>
          <a:blip r:embed="rId2"/>
          <a:stretch>
            <a:fillRect/>
          </a:stretch>
        </p:blipFill>
        <p:spPr>
          <a:xfrm>
            <a:off x="122237" y="1668462"/>
            <a:ext cx="7696200" cy="4371839"/>
          </a:xfrm>
          <a:prstGeom prst="rect">
            <a:avLst/>
          </a:prstGeom>
        </p:spPr>
      </p:pic>
      <p:pic>
        <p:nvPicPr>
          <p:cNvPr id="10" name="Picture 9"/>
          <p:cNvPicPr>
            <a:picLocks noChangeAspect="1"/>
          </p:cNvPicPr>
          <p:nvPr/>
        </p:nvPicPr>
        <p:blipFill>
          <a:blip r:embed="rId3"/>
          <a:stretch>
            <a:fillRect/>
          </a:stretch>
        </p:blipFill>
        <p:spPr>
          <a:xfrm>
            <a:off x="3398837" y="3596645"/>
            <a:ext cx="533400" cy="739611"/>
          </a:xfrm>
          <a:prstGeom prst="rect">
            <a:avLst/>
          </a:prstGeom>
        </p:spPr>
      </p:pic>
      <p:sp>
        <p:nvSpPr>
          <p:cNvPr id="11" name="TextBox 10"/>
          <p:cNvSpPr txBox="1"/>
          <p:nvPr/>
        </p:nvSpPr>
        <p:spPr>
          <a:xfrm>
            <a:off x="6675437" y="1668462"/>
            <a:ext cx="167640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Today</a:t>
            </a:r>
          </a:p>
        </p:txBody>
      </p:sp>
      <p:sp>
        <p:nvSpPr>
          <p:cNvPr id="12" name="TextBox 11"/>
          <p:cNvSpPr txBox="1"/>
          <p:nvPr/>
        </p:nvSpPr>
        <p:spPr>
          <a:xfrm>
            <a:off x="7797567" y="3201150"/>
            <a:ext cx="4690947" cy="1043363"/>
          </a:xfrm>
          <a:prstGeom prst="rect">
            <a:avLst/>
          </a:prstGeom>
          <a:noFill/>
        </p:spPr>
        <p:txBody>
          <a:bodyPr wrap="square" lIns="182880" tIns="146304" rIns="182880" bIns="146304"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rPr>
              <a:t>500% Growth</a:t>
            </a:r>
          </a:p>
        </p:txBody>
      </p:sp>
      <p:sp>
        <p:nvSpPr>
          <p:cNvPr id="14" name="Down Arrow 13"/>
          <p:cNvSpPr/>
          <p:nvPr/>
        </p:nvSpPr>
        <p:spPr bwMode="auto">
          <a:xfrm>
            <a:off x="3551237" y="4435985"/>
            <a:ext cx="228600" cy="369805"/>
          </a:xfrm>
          <a:prstGeom prst="down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6" name="Straight Arrow Connector 15"/>
          <p:cNvCxnSpPr/>
          <p:nvPr/>
        </p:nvCxnSpPr>
        <p:spPr>
          <a:xfrm>
            <a:off x="3665537" y="6098881"/>
            <a:ext cx="3962400" cy="0"/>
          </a:xfrm>
          <a:prstGeom prst="straightConnector1">
            <a:avLst/>
          </a:prstGeom>
          <a:ln w="698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2521" y="6050615"/>
            <a:ext cx="3733800" cy="794064"/>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2917">
                      <a:schemeClr val="tx1"/>
                    </a:gs>
                    <a:gs pos="30000">
                      <a:schemeClr val="tx1"/>
                    </a:gs>
                  </a:gsLst>
                  <a:lin ang="5400000" scaled="0"/>
                </a:gradFill>
              </a:defRPr>
            </a:lvl1pPr>
          </a:lstStyle>
          <a:p>
            <a:r>
              <a:rPr lang="en-US" sz="3600" dirty="0"/>
              <a:t>12 Months</a:t>
            </a:r>
          </a:p>
        </p:txBody>
      </p:sp>
    </p:spTree>
    <p:extLst>
      <p:ext uri="{BB962C8B-B14F-4D97-AF65-F5344CB8AC3E}">
        <p14:creationId xmlns:p14="http://schemas.microsoft.com/office/powerpoint/2010/main" val="418803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Predictive capacity: forecasting</a:t>
            </a:r>
            <a:endParaRPr lang="en-US" dirty="0">
              <a:solidFill>
                <a:schemeClr val="tx1"/>
              </a:solidFill>
            </a:endParaRPr>
          </a:p>
        </p:txBody>
      </p:sp>
      <p:sp>
        <p:nvSpPr>
          <p:cNvPr id="4" name="Rectangle 3"/>
          <p:cNvSpPr/>
          <p:nvPr/>
        </p:nvSpPr>
        <p:spPr>
          <a:xfrm>
            <a:off x="8504237" y="2837038"/>
            <a:ext cx="3807619" cy="1815882"/>
          </a:xfrm>
          <a:prstGeom prst="rect">
            <a:avLst/>
          </a:prstGeom>
        </p:spPr>
        <p:txBody>
          <a:bodyPr wrap="square">
            <a:spAutoFit/>
          </a:bodyPr>
          <a:lstStyle/>
          <a:p>
            <a:pPr algn="ctr"/>
            <a:r>
              <a:rPr lang="en-US" sz="2800" dirty="0" smtClean="0"/>
              <a:t>SharePoint Online forecasts future growth by trending historical load</a:t>
            </a:r>
          </a:p>
        </p:txBody>
      </p:sp>
      <p:graphicFrame>
        <p:nvGraphicFramePr>
          <p:cNvPr id="7" name="Chart 6"/>
          <p:cNvGraphicFramePr>
            <a:graphicFrameLocks/>
          </p:cNvGraphicFramePr>
          <p:nvPr>
            <p:extLst/>
          </p:nvPr>
        </p:nvGraphicFramePr>
        <p:xfrm>
          <a:off x="122237" y="1365884"/>
          <a:ext cx="8382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20823885">
            <a:off x="977910" y="3106273"/>
            <a:ext cx="26610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Requests in zone</a:t>
            </a:r>
          </a:p>
        </p:txBody>
      </p:sp>
    </p:spTree>
    <p:extLst>
      <p:ext uri="{BB962C8B-B14F-4D97-AF65-F5344CB8AC3E}">
        <p14:creationId xmlns:p14="http://schemas.microsoft.com/office/powerpoint/2010/main" val="21338471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Predictive capacity: forecasting</a:t>
            </a:r>
            <a:endParaRPr lang="en-US" dirty="0">
              <a:solidFill>
                <a:schemeClr val="tx1"/>
              </a:solidFill>
            </a:endParaRPr>
          </a:p>
        </p:txBody>
      </p:sp>
      <p:sp>
        <p:nvSpPr>
          <p:cNvPr id="5" name="Rectangle 4"/>
          <p:cNvSpPr/>
          <p:nvPr/>
        </p:nvSpPr>
        <p:spPr>
          <a:xfrm>
            <a:off x="8374046" y="2963862"/>
            <a:ext cx="3807619" cy="1384995"/>
          </a:xfrm>
          <a:prstGeom prst="rect">
            <a:avLst/>
          </a:prstGeom>
        </p:spPr>
        <p:txBody>
          <a:bodyPr wrap="square">
            <a:spAutoFit/>
          </a:bodyPr>
          <a:lstStyle/>
          <a:p>
            <a:pPr algn="ctr"/>
            <a:r>
              <a:rPr lang="en-US" sz="2800" dirty="0" smtClean="0"/>
              <a:t>Forecasts are for groups of farms in a zone</a:t>
            </a:r>
          </a:p>
        </p:txBody>
      </p:sp>
      <p:graphicFrame>
        <p:nvGraphicFramePr>
          <p:cNvPr id="7" name="Chart 6"/>
          <p:cNvGraphicFramePr>
            <a:graphicFrameLocks/>
          </p:cNvGraphicFramePr>
          <p:nvPr>
            <p:extLst>
              <p:ext uri="{D42A27DB-BD31-4B8C-83A1-F6EECF244321}">
                <p14:modId xmlns:p14="http://schemas.microsoft.com/office/powerpoint/2010/main" val="2962242569"/>
              </p:ext>
            </p:extLst>
          </p:nvPr>
        </p:nvGraphicFramePr>
        <p:xfrm>
          <a:off x="122237" y="1365884"/>
          <a:ext cx="8382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20823885">
            <a:off x="977910" y="3106273"/>
            <a:ext cx="26610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Requests in zone</a:t>
            </a:r>
          </a:p>
        </p:txBody>
      </p:sp>
      <p:sp>
        <p:nvSpPr>
          <p:cNvPr id="13" name="TextBox 12"/>
          <p:cNvSpPr txBox="1"/>
          <p:nvPr/>
        </p:nvSpPr>
        <p:spPr>
          <a:xfrm rot="21421559">
            <a:off x="938490" y="4942627"/>
            <a:ext cx="28287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Requests per farm</a:t>
            </a:r>
          </a:p>
        </p:txBody>
      </p:sp>
    </p:spTree>
    <p:extLst>
      <p:ext uri="{BB962C8B-B14F-4D97-AF65-F5344CB8AC3E}">
        <p14:creationId xmlns:p14="http://schemas.microsoft.com/office/powerpoint/2010/main" val="2043608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31837" y="4640262"/>
            <a:ext cx="5606662" cy="1842700"/>
          </a:xfrm>
          <a:prstGeom prst="rect">
            <a:avLst/>
          </a:prstGeom>
          <a:solidFill>
            <a:srgbClr val="007233">
              <a:alpha val="3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12" name="Rectangle 11"/>
          <p:cNvSpPr/>
          <p:nvPr/>
        </p:nvSpPr>
        <p:spPr bwMode="auto">
          <a:xfrm>
            <a:off x="731837" y="2570034"/>
            <a:ext cx="5606662" cy="2070227"/>
          </a:xfrm>
          <a:prstGeom prst="rect">
            <a:avLst/>
          </a:prstGeom>
          <a:solidFill>
            <a:srgbClr val="FFF100">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3" name="Title 2"/>
          <p:cNvSpPr>
            <a:spLocks noGrp="1"/>
          </p:cNvSpPr>
          <p:nvPr>
            <p:ph type="title"/>
          </p:nvPr>
        </p:nvSpPr>
        <p:spPr/>
        <p:txBody>
          <a:bodyPr/>
          <a:lstStyle/>
          <a:p>
            <a:r>
              <a:rPr lang="en-US" dirty="0">
                <a:solidFill>
                  <a:schemeClr val="tx1"/>
                </a:solidFill>
              </a:rPr>
              <a:t>Predictive </a:t>
            </a:r>
            <a:r>
              <a:rPr lang="en-US" dirty="0" smtClean="0">
                <a:solidFill>
                  <a:schemeClr val="tx1"/>
                </a:solidFill>
              </a:rPr>
              <a:t>capacity: managing farms</a:t>
            </a:r>
            <a:endParaRPr lang="en-US"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4104901708"/>
              </p:ext>
            </p:extLst>
          </p:nvPr>
        </p:nvGraphicFramePr>
        <p:xfrm>
          <a:off x="350837" y="1748013"/>
          <a:ext cx="6065837"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085507" y="1470837"/>
            <a:ext cx="2899320" cy="369332"/>
          </a:xfrm>
          <a:prstGeom prst="rect">
            <a:avLst/>
          </a:prstGeom>
        </p:spPr>
        <p:txBody>
          <a:bodyPr wrap="none">
            <a:spAutoFit/>
          </a:bodyPr>
          <a:lstStyle/>
          <a:p>
            <a:r>
              <a:rPr lang="en-US" dirty="0" smtClean="0">
                <a:latin typeface="Segoe UI Light"/>
              </a:rPr>
              <a:t>Average front end CPU load</a:t>
            </a:r>
            <a:endParaRPr lang="en-US" dirty="0">
              <a:latin typeface="Segoe UI Light"/>
            </a:endParaRPr>
          </a:p>
        </p:txBody>
      </p:sp>
      <p:sp>
        <p:nvSpPr>
          <p:cNvPr id="4" name="Rectangle 3"/>
          <p:cNvSpPr/>
          <p:nvPr/>
        </p:nvSpPr>
        <p:spPr>
          <a:xfrm rot="16200000">
            <a:off x="-38108" y="4085064"/>
            <a:ext cx="625492" cy="276999"/>
          </a:xfrm>
          <a:prstGeom prst="rect">
            <a:avLst/>
          </a:prstGeom>
        </p:spPr>
        <p:txBody>
          <a:bodyPr wrap="none">
            <a:spAutoFit/>
          </a:bodyPr>
          <a:lstStyle/>
          <a:p>
            <a:r>
              <a:rPr lang="en-US" sz="1200" dirty="0" smtClean="0">
                <a:latin typeface="Segoe UI Light"/>
              </a:rPr>
              <a:t>% CPU</a:t>
            </a:r>
            <a:endParaRPr lang="en-US" sz="1200" dirty="0">
              <a:latin typeface="Segoe UI Light"/>
            </a:endParaRPr>
          </a:p>
        </p:txBody>
      </p:sp>
      <p:sp>
        <p:nvSpPr>
          <p:cNvPr id="10" name="Rectangle 9"/>
          <p:cNvSpPr/>
          <p:nvPr/>
        </p:nvSpPr>
        <p:spPr>
          <a:xfrm>
            <a:off x="763975" y="6482962"/>
            <a:ext cx="5715000" cy="276999"/>
          </a:xfrm>
          <a:prstGeom prst="rect">
            <a:avLst/>
          </a:prstGeom>
        </p:spPr>
        <p:txBody>
          <a:bodyPr wrap="square">
            <a:spAutoFit/>
          </a:bodyPr>
          <a:lstStyle/>
          <a:p>
            <a:r>
              <a:rPr lang="en-US" sz="1200" dirty="0" smtClean="0">
                <a:latin typeface="Segoe UI Light"/>
              </a:rPr>
              <a:t>Monday	     Tuesday	            Wednesday            Thursday	Friday</a:t>
            </a:r>
            <a:endParaRPr lang="en-US" sz="1200" dirty="0">
              <a:latin typeface="Segoe UI Light"/>
            </a:endParaRPr>
          </a:p>
        </p:txBody>
      </p:sp>
      <p:sp>
        <p:nvSpPr>
          <p:cNvPr id="14" name="Rectangle 13"/>
          <p:cNvSpPr/>
          <p:nvPr/>
        </p:nvSpPr>
        <p:spPr bwMode="auto">
          <a:xfrm>
            <a:off x="731837" y="1897062"/>
            <a:ext cx="5606662" cy="672971"/>
          </a:xfrm>
          <a:prstGeom prst="rect">
            <a:avLst/>
          </a:prstGeom>
          <a:solidFill>
            <a:srgbClr val="FF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16" name="Rectangle 15"/>
          <p:cNvSpPr/>
          <p:nvPr/>
        </p:nvSpPr>
        <p:spPr>
          <a:xfrm>
            <a:off x="2018566" y="6048492"/>
            <a:ext cx="3033203" cy="369332"/>
          </a:xfrm>
          <a:prstGeom prst="rect">
            <a:avLst/>
          </a:prstGeom>
        </p:spPr>
        <p:txBody>
          <a:bodyPr wrap="none">
            <a:spAutoFit/>
          </a:bodyPr>
          <a:lstStyle/>
          <a:p>
            <a:pPr algn="ctr"/>
            <a:r>
              <a:rPr lang="en-US" b="1" dirty="0">
                <a:latin typeface="Segoe UI Light"/>
              </a:rPr>
              <a:t>0% to 40 % - Operating zone</a:t>
            </a:r>
          </a:p>
        </p:txBody>
      </p:sp>
      <p:sp>
        <p:nvSpPr>
          <p:cNvPr id="17" name="Rectangle 16"/>
          <p:cNvSpPr/>
          <p:nvPr/>
        </p:nvSpPr>
        <p:spPr>
          <a:xfrm>
            <a:off x="2255837" y="2824134"/>
            <a:ext cx="2198038" cy="369332"/>
          </a:xfrm>
          <a:prstGeom prst="rect">
            <a:avLst/>
          </a:prstGeom>
        </p:spPr>
        <p:txBody>
          <a:bodyPr wrap="none">
            <a:spAutoFit/>
          </a:bodyPr>
          <a:lstStyle/>
          <a:p>
            <a:pPr algn="ctr"/>
            <a:r>
              <a:rPr lang="en-US" b="1" dirty="0">
                <a:latin typeface="Segoe UI Light"/>
              </a:rPr>
              <a:t>40% to 85 % - Buffer</a:t>
            </a:r>
          </a:p>
        </p:txBody>
      </p:sp>
      <p:sp>
        <p:nvSpPr>
          <p:cNvPr id="18" name="Rectangle 17"/>
          <p:cNvSpPr/>
          <p:nvPr/>
        </p:nvSpPr>
        <p:spPr>
          <a:xfrm>
            <a:off x="2132384" y="1982102"/>
            <a:ext cx="2805576" cy="369332"/>
          </a:xfrm>
          <a:prstGeom prst="rect">
            <a:avLst/>
          </a:prstGeom>
        </p:spPr>
        <p:txBody>
          <a:bodyPr wrap="none">
            <a:spAutoFit/>
          </a:bodyPr>
          <a:lstStyle/>
          <a:p>
            <a:pPr algn="ctr"/>
            <a:r>
              <a:rPr lang="en-US" b="1" dirty="0">
                <a:latin typeface="Segoe UI Light"/>
              </a:rPr>
              <a:t>85 to 100 % - Danger Zone</a:t>
            </a:r>
            <a:endParaRPr lang="en-US" dirty="0">
              <a:latin typeface="Segoe UI Light"/>
            </a:endParaRPr>
          </a:p>
        </p:txBody>
      </p:sp>
      <p:pic>
        <p:nvPicPr>
          <p:cNvPr id="19" name="Picture 1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047037" y="3481311"/>
            <a:ext cx="381000" cy="381000"/>
          </a:xfrm>
          <a:prstGeom prst="rect">
            <a:avLst/>
          </a:prstGeom>
        </p:spPr>
      </p:pic>
      <p:pic>
        <p:nvPicPr>
          <p:cNvPr id="20" name="Picture 1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047037" y="4081013"/>
            <a:ext cx="381000" cy="381000"/>
          </a:xfrm>
          <a:prstGeom prst="rect">
            <a:avLst/>
          </a:prstGeom>
        </p:spPr>
      </p:pic>
      <p:pic>
        <p:nvPicPr>
          <p:cNvPr id="21" name="Picture 2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047037" y="4723765"/>
            <a:ext cx="381000" cy="381000"/>
          </a:xfrm>
          <a:prstGeom prst="rect">
            <a:avLst/>
          </a:prstGeom>
        </p:spPr>
      </p:pic>
      <p:pic>
        <p:nvPicPr>
          <p:cNvPr id="22" name="Picture 2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544252" y="3487453"/>
            <a:ext cx="381000" cy="381000"/>
          </a:xfrm>
          <a:prstGeom prst="rect">
            <a:avLst/>
          </a:prstGeom>
        </p:spPr>
      </p:pic>
      <p:pic>
        <p:nvPicPr>
          <p:cNvPr id="23" name="Picture 2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041467" y="3481311"/>
            <a:ext cx="381000" cy="381000"/>
          </a:xfrm>
          <a:prstGeom prst="rect">
            <a:avLst/>
          </a:prstGeom>
        </p:spPr>
      </p:pic>
      <p:pic>
        <p:nvPicPr>
          <p:cNvPr id="24" name="Picture 2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538682" y="3481311"/>
            <a:ext cx="381000" cy="381000"/>
          </a:xfrm>
          <a:prstGeom prst="rect">
            <a:avLst/>
          </a:prstGeom>
        </p:spPr>
      </p:pic>
      <p:pic>
        <p:nvPicPr>
          <p:cNvPr id="25" name="Picture 2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544252" y="4087155"/>
            <a:ext cx="381000" cy="381000"/>
          </a:xfrm>
          <a:prstGeom prst="rect">
            <a:avLst/>
          </a:prstGeom>
        </p:spPr>
      </p:pic>
      <p:pic>
        <p:nvPicPr>
          <p:cNvPr id="26" name="Picture 2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041467" y="4081013"/>
            <a:ext cx="381000" cy="381000"/>
          </a:xfrm>
          <a:prstGeom prst="rect">
            <a:avLst/>
          </a:prstGeom>
        </p:spPr>
      </p:pic>
      <p:pic>
        <p:nvPicPr>
          <p:cNvPr id="27" name="Picture 2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538682" y="4081013"/>
            <a:ext cx="381000" cy="381000"/>
          </a:xfrm>
          <a:prstGeom prst="rect">
            <a:avLst/>
          </a:prstGeom>
        </p:spPr>
      </p:pic>
      <p:pic>
        <p:nvPicPr>
          <p:cNvPr id="28" name="Picture 2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8526789" y="4729907"/>
            <a:ext cx="381000" cy="381000"/>
          </a:xfrm>
          <a:prstGeom prst="rect">
            <a:avLst/>
          </a:prstGeom>
        </p:spPr>
      </p:pic>
      <p:pic>
        <p:nvPicPr>
          <p:cNvPr id="29" name="Picture 2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024004" y="4723765"/>
            <a:ext cx="381000" cy="381000"/>
          </a:xfrm>
          <a:prstGeom prst="rect">
            <a:avLst/>
          </a:prstGeom>
        </p:spPr>
      </p:pic>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9521219" y="4723765"/>
            <a:ext cx="381000" cy="381000"/>
          </a:xfrm>
          <a:prstGeom prst="rect">
            <a:avLst/>
          </a:prstGeom>
        </p:spPr>
      </p:pic>
      <p:sp>
        <p:nvSpPr>
          <p:cNvPr id="6" name="Rectangle 5"/>
          <p:cNvSpPr/>
          <p:nvPr/>
        </p:nvSpPr>
        <p:spPr>
          <a:xfrm>
            <a:off x="6478975" y="2201862"/>
            <a:ext cx="5835262" cy="954107"/>
          </a:xfrm>
          <a:prstGeom prst="rect">
            <a:avLst/>
          </a:prstGeom>
        </p:spPr>
        <p:txBody>
          <a:bodyPr wrap="square">
            <a:spAutoFit/>
          </a:bodyPr>
          <a:lstStyle/>
          <a:p>
            <a:pPr algn="ctr"/>
            <a:r>
              <a:rPr lang="en-US" sz="2800" dirty="0" smtClean="0"/>
              <a:t>Front ends in content farms run at </a:t>
            </a:r>
            <a:r>
              <a:rPr lang="en-US" sz="2800" b="1" dirty="0" smtClean="0"/>
              <a:t>40% CPU</a:t>
            </a:r>
          </a:p>
        </p:txBody>
      </p:sp>
      <p:cxnSp>
        <p:nvCxnSpPr>
          <p:cNvPr id="55" name="Straight Connector 54"/>
          <p:cNvCxnSpPr/>
          <p:nvPr/>
        </p:nvCxnSpPr>
        <p:spPr>
          <a:xfrm>
            <a:off x="8047037"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56" name="Straight Connector 55"/>
          <p:cNvCxnSpPr/>
          <p:nvPr/>
        </p:nvCxnSpPr>
        <p:spPr>
          <a:xfrm>
            <a:off x="8047037"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57" name="Straight Connector 56"/>
          <p:cNvCxnSpPr/>
          <p:nvPr/>
        </p:nvCxnSpPr>
        <p:spPr>
          <a:xfrm>
            <a:off x="8047037"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59" name="Straight Connector 58"/>
          <p:cNvCxnSpPr/>
          <p:nvPr/>
        </p:nvCxnSpPr>
        <p:spPr>
          <a:xfrm>
            <a:off x="8544252"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0" name="Straight Connector 59"/>
          <p:cNvCxnSpPr/>
          <p:nvPr/>
        </p:nvCxnSpPr>
        <p:spPr>
          <a:xfrm>
            <a:off x="8544252"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p:nvPr/>
        </p:nvCxnSpPr>
        <p:spPr>
          <a:xfrm>
            <a:off x="8544252"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2" name="Straight Connector 61"/>
          <p:cNvCxnSpPr/>
          <p:nvPr/>
        </p:nvCxnSpPr>
        <p:spPr>
          <a:xfrm>
            <a:off x="9041467"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3" name="Straight Connector 62"/>
          <p:cNvCxnSpPr/>
          <p:nvPr/>
        </p:nvCxnSpPr>
        <p:spPr>
          <a:xfrm>
            <a:off x="9041467"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4" name="Straight Connector 63"/>
          <p:cNvCxnSpPr/>
          <p:nvPr/>
        </p:nvCxnSpPr>
        <p:spPr>
          <a:xfrm>
            <a:off x="9041467"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9538682"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a:off x="9538682"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67" name="Straight Connector 66"/>
          <p:cNvCxnSpPr/>
          <p:nvPr/>
        </p:nvCxnSpPr>
        <p:spPr>
          <a:xfrm>
            <a:off x="9538682"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sp>
        <p:nvSpPr>
          <p:cNvPr id="68" name="Rectangle 67"/>
          <p:cNvSpPr/>
          <p:nvPr/>
        </p:nvSpPr>
        <p:spPr>
          <a:xfrm>
            <a:off x="6825562" y="2238355"/>
            <a:ext cx="4777883" cy="954107"/>
          </a:xfrm>
          <a:prstGeom prst="rect">
            <a:avLst/>
          </a:prstGeom>
        </p:spPr>
        <p:txBody>
          <a:bodyPr wrap="square">
            <a:spAutoFit/>
          </a:bodyPr>
          <a:lstStyle/>
          <a:p>
            <a:pPr algn="ctr"/>
            <a:r>
              <a:rPr lang="en-US" sz="2800" dirty="0"/>
              <a:t>As load increases, we</a:t>
            </a:r>
            <a:endParaRPr lang="en-US" sz="2800" dirty="0" smtClean="0"/>
          </a:p>
          <a:p>
            <a:pPr algn="ctr"/>
            <a:r>
              <a:rPr lang="en-US" sz="2800" dirty="0"/>
              <a:t>add capacity</a:t>
            </a:r>
            <a:endParaRPr lang="en-US" sz="2800" dirty="0" smtClean="0"/>
          </a:p>
        </p:txBody>
      </p:sp>
      <p:pic>
        <p:nvPicPr>
          <p:cNvPr id="69" name="Picture 6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035897" y="3481311"/>
            <a:ext cx="381000" cy="381000"/>
          </a:xfrm>
          <a:prstGeom prst="rect">
            <a:avLst/>
          </a:prstGeom>
        </p:spPr>
      </p:pic>
      <p:pic>
        <p:nvPicPr>
          <p:cNvPr id="70" name="Picture 6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035897" y="4081013"/>
            <a:ext cx="381000" cy="381000"/>
          </a:xfrm>
          <a:prstGeom prst="rect">
            <a:avLst/>
          </a:prstGeom>
        </p:spPr>
      </p:pic>
      <p:pic>
        <p:nvPicPr>
          <p:cNvPr id="71" name="Picture 7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018434" y="4723765"/>
            <a:ext cx="381000" cy="381000"/>
          </a:xfrm>
          <a:prstGeom prst="rect">
            <a:avLst/>
          </a:prstGeom>
        </p:spPr>
      </p:pic>
      <p:cxnSp>
        <p:nvCxnSpPr>
          <p:cNvPr id="72" name="Straight Connector 71"/>
          <p:cNvCxnSpPr/>
          <p:nvPr/>
        </p:nvCxnSpPr>
        <p:spPr>
          <a:xfrm>
            <a:off x="10035897"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73" name="Straight Connector 72"/>
          <p:cNvCxnSpPr/>
          <p:nvPr/>
        </p:nvCxnSpPr>
        <p:spPr>
          <a:xfrm>
            <a:off x="10035897"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74" name="Straight Connector 73"/>
          <p:cNvCxnSpPr/>
          <p:nvPr/>
        </p:nvCxnSpPr>
        <p:spPr>
          <a:xfrm>
            <a:off x="10035897"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grpSp>
        <p:nvGrpSpPr>
          <p:cNvPr id="246" name="Group 245"/>
          <p:cNvGrpSpPr/>
          <p:nvPr/>
        </p:nvGrpSpPr>
        <p:grpSpPr>
          <a:xfrm>
            <a:off x="10548773" y="3481311"/>
            <a:ext cx="398463" cy="1720319"/>
            <a:chOff x="10548773" y="3481311"/>
            <a:chExt cx="398463" cy="1720319"/>
          </a:xfrm>
        </p:grpSpPr>
        <p:pic>
          <p:nvPicPr>
            <p:cNvPr id="240" name="Picture 23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566236" y="3481311"/>
              <a:ext cx="381000" cy="381000"/>
            </a:xfrm>
            <a:prstGeom prst="rect">
              <a:avLst/>
            </a:prstGeom>
          </p:spPr>
        </p:pic>
        <p:pic>
          <p:nvPicPr>
            <p:cNvPr id="241" name="Picture 24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566236" y="4081013"/>
              <a:ext cx="381000" cy="381000"/>
            </a:xfrm>
            <a:prstGeom prst="rect">
              <a:avLst/>
            </a:prstGeom>
          </p:spPr>
        </p:pic>
        <p:pic>
          <p:nvPicPr>
            <p:cNvPr id="242" name="Picture 24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0800000" flipV="1">
              <a:off x="10548773" y="4723765"/>
              <a:ext cx="381000" cy="381000"/>
            </a:xfrm>
            <a:prstGeom prst="rect">
              <a:avLst/>
            </a:prstGeom>
          </p:spPr>
        </p:pic>
        <p:cxnSp>
          <p:nvCxnSpPr>
            <p:cNvPr id="243" name="Straight Connector 242"/>
            <p:cNvCxnSpPr/>
            <p:nvPr/>
          </p:nvCxnSpPr>
          <p:spPr>
            <a:xfrm>
              <a:off x="10566236" y="5201630"/>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244" name="Straight Connector 243"/>
            <p:cNvCxnSpPr/>
            <p:nvPr/>
          </p:nvCxnSpPr>
          <p:spPr>
            <a:xfrm>
              <a:off x="10566236" y="45775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245" name="Straight Connector 244"/>
            <p:cNvCxnSpPr/>
            <p:nvPr/>
          </p:nvCxnSpPr>
          <p:spPr>
            <a:xfrm>
              <a:off x="10566236" y="3967908"/>
              <a:ext cx="381000" cy="0"/>
            </a:xfrm>
            <a:prstGeom prst="line">
              <a:avLst/>
            </a:prstGeom>
            <a:ln w="76200">
              <a:solidFill>
                <a:srgbClr val="00B050"/>
              </a:solidFill>
              <a:headEnd type="none"/>
              <a:tailEnd type="non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86639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7" presetClass="emph" presetSubtype="2" fill="hold" nodeType="clickEffect">
                                  <p:stCondLst>
                                    <p:cond delay="0"/>
                                  </p:stCondLst>
                                  <p:childTnLst>
                                    <p:animClr clrSpc="rgb" dir="cw">
                                      <p:cBhvr>
                                        <p:cTn id="71" dur="500" fill="hold"/>
                                        <p:tgtEl>
                                          <p:spTgt spid="61"/>
                                        </p:tgtEl>
                                        <p:attrNameLst>
                                          <p:attrName>stroke.color</p:attrName>
                                        </p:attrNameLst>
                                      </p:cBhvr>
                                      <p:to>
                                        <a:srgbClr val="FFCC66"/>
                                      </p:to>
                                    </p:animClr>
                                    <p:set>
                                      <p:cBhvr>
                                        <p:cTn id="72" dur="500" fill="hold"/>
                                        <p:tgtEl>
                                          <p:spTgt spid="61"/>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500" fill="hold"/>
                                        <p:tgtEl>
                                          <p:spTgt spid="55"/>
                                        </p:tgtEl>
                                        <p:attrNameLst>
                                          <p:attrName>stroke.color</p:attrName>
                                        </p:attrNameLst>
                                      </p:cBhvr>
                                      <p:to>
                                        <a:srgbClr val="FFCC66"/>
                                      </p:to>
                                    </p:animClr>
                                    <p:set>
                                      <p:cBhvr>
                                        <p:cTn id="75" dur="500" fill="hold"/>
                                        <p:tgtEl>
                                          <p:spTgt spid="55"/>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63"/>
                                        </p:tgtEl>
                                        <p:attrNameLst>
                                          <p:attrName>stroke.color</p:attrName>
                                        </p:attrNameLst>
                                      </p:cBhvr>
                                      <p:to>
                                        <a:srgbClr val="FFCC66"/>
                                      </p:to>
                                    </p:animClr>
                                    <p:set>
                                      <p:cBhvr>
                                        <p:cTn id="78" dur="500" fill="hold"/>
                                        <p:tgtEl>
                                          <p:spTgt spid="63"/>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72"/>
                                        </p:tgtEl>
                                        <p:attrNameLst>
                                          <p:attrName>stroke.color</p:attrName>
                                        </p:attrNameLst>
                                      </p:cBhvr>
                                      <p:to>
                                        <a:srgbClr val="FFCC66"/>
                                      </p:to>
                                    </p:animClr>
                                    <p:set>
                                      <p:cBhvr>
                                        <p:cTn id="81" dur="500" fill="hold"/>
                                        <p:tgtEl>
                                          <p:spTgt spid="72"/>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500" fill="hold"/>
                                        <p:tgtEl>
                                          <p:spTgt spid="73"/>
                                        </p:tgtEl>
                                        <p:attrNameLst>
                                          <p:attrName>stroke.color</p:attrName>
                                        </p:attrNameLst>
                                      </p:cBhvr>
                                      <p:to>
                                        <a:srgbClr val="FFCC66"/>
                                      </p:to>
                                    </p:animClr>
                                    <p:set>
                                      <p:cBhvr>
                                        <p:cTn id="84" dur="500" fill="hold"/>
                                        <p:tgtEl>
                                          <p:spTgt spid="73"/>
                                        </p:tgtEl>
                                        <p:attrNameLst>
                                          <p:attrName>stroke.on</p:attrName>
                                        </p:attrNameLst>
                                      </p:cBhvr>
                                      <p:to>
                                        <p:strVal val="true"/>
                                      </p:to>
                                    </p:set>
                                  </p:childTnLst>
                                </p:cTn>
                              </p:par>
                              <p:par>
                                <p:cTn id="85" presetID="10" presetClass="exit" presetSubtype="0" fill="hold" grpId="0" nodeType="with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46"/>
                                        </p:tgtEl>
                                        <p:attrNameLst>
                                          <p:attrName>style.visibility</p:attrName>
                                        </p:attrNameLst>
                                      </p:cBhvr>
                                      <p:to>
                                        <p:strVal val="visible"/>
                                      </p:to>
                                    </p:set>
                                    <p:animEffect transition="in" filter="fade">
                                      <p:cBhvr>
                                        <p:cTn id="95" dur="1000"/>
                                        <p:tgtEl>
                                          <p:spTgt spid="246"/>
                                        </p:tgtEl>
                                      </p:cBhvr>
                                    </p:animEffect>
                                    <p:anim calcmode="lin" valueType="num">
                                      <p:cBhvr>
                                        <p:cTn id="96" dur="1000" fill="hold"/>
                                        <p:tgtEl>
                                          <p:spTgt spid="246"/>
                                        </p:tgtEl>
                                        <p:attrNameLst>
                                          <p:attrName>ppt_x</p:attrName>
                                        </p:attrNameLst>
                                      </p:cBhvr>
                                      <p:tavLst>
                                        <p:tav tm="0">
                                          <p:val>
                                            <p:strVal val="#ppt_x"/>
                                          </p:val>
                                        </p:tav>
                                        <p:tav tm="100000">
                                          <p:val>
                                            <p:strVal val="#ppt_x"/>
                                          </p:val>
                                        </p:tav>
                                      </p:tavLst>
                                    </p:anim>
                                    <p:anim calcmode="lin" valueType="num">
                                      <p:cBhvr>
                                        <p:cTn id="97" dur="1000" fill="hold"/>
                                        <p:tgtEl>
                                          <p:spTgt spid="246"/>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500"/>
                                        <p:tgtEl>
                                          <p:spTgt spid="68"/>
                                        </p:tgtEl>
                                      </p:cBhvr>
                                    </p:animEffect>
                                    <p:set>
                                      <p:cBhvr>
                                        <p:cTn id="100" dur="1" fill="hold">
                                          <p:stCondLst>
                                            <p:cond delay="499"/>
                                          </p:stCondLst>
                                        </p:cTn>
                                        <p:tgtEl>
                                          <p:spTgt spid="68"/>
                                        </p:tgtEl>
                                        <p:attrNameLst>
                                          <p:attrName>style.visibility</p:attrName>
                                        </p:attrNameLst>
                                      </p:cBhvr>
                                      <p:to>
                                        <p:strVal val="hidden"/>
                                      </p:to>
                                    </p:set>
                                  </p:childTnLst>
                                </p:cTn>
                              </p:par>
                              <p:par>
                                <p:cTn id="101" presetID="10" presetClass="entr" presetSubtype="0" fill="hold" grpId="1"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1000"/>
                                        <p:tgtEl>
                                          <p:spTgt spid="6"/>
                                        </p:tgtEl>
                                      </p:cBhvr>
                                    </p:animEffect>
                                  </p:childTnLst>
                                </p:cTn>
                              </p:par>
                              <p:par>
                                <p:cTn id="104" presetID="7" presetClass="emph" presetSubtype="2" fill="hold" nodeType="withEffect">
                                  <p:stCondLst>
                                    <p:cond delay="0"/>
                                  </p:stCondLst>
                                  <p:childTnLst>
                                    <p:animClr clrSpc="rgb" dir="cw">
                                      <p:cBhvr>
                                        <p:cTn id="105" dur="500" fill="hold"/>
                                        <p:tgtEl>
                                          <p:spTgt spid="61"/>
                                        </p:tgtEl>
                                        <p:attrNameLst>
                                          <p:attrName>stroke.color</p:attrName>
                                        </p:attrNameLst>
                                      </p:cBhvr>
                                      <p:to>
                                        <a:srgbClr val="00B050"/>
                                      </p:to>
                                    </p:animClr>
                                    <p:set>
                                      <p:cBhvr>
                                        <p:cTn id="106" dur="500" fill="hold"/>
                                        <p:tgtEl>
                                          <p:spTgt spid="61"/>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500" fill="hold"/>
                                        <p:tgtEl>
                                          <p:spTgt spid="55"/>
                                        </p:tgtEl>
                                        <p:attrNameLst>
                                          <p:attrName>stroke.color</p:attrName>
                                        </p:attrNameLst>
                                      </p:cBhvr>
                                      <p:to>
                                        <a:srgbClr val="00B050"/>
                                      </p:to>
                                    </p:animClr>
                                    <p:set>
                                      <p:cBhvr>
                                        <p:cTn id="109" dur="500" fill="hold"/>
                                        <p:tgtEl>
                                          <p:spTgt spid="55"/>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500" fill="hold"/>
                                        <p:tgtEl>
                                          <p:spTgt spid="63"/>
                                        </p:tgtEl>
                                        <p:attrNameLst>
                                          <p:attrName>stroke.color</p:attrName>
                                        </p:attrNameLst>
                                      </p:cBhvr>
                                      <p:to>
                                        <a:srgbClr val="00B050"/>
                                      </p:to>
                                    </p:animClr>
                                    <p:set>
                                      <p:cBhvr>
                                        <p:cTn id="112" dur="500" fill="hold"/>
                                        <p:tgtEl>
                                          <p:spTgt spid="63"/>
                                        </p:tgtEl>
                                        <p:attrNameLst>
                                          <p:attrName>stroke.on</p:attrName>
                                        </p:attrNameLst>
                                      </p:cBhvr>
                                      <p:to>
                                        <p:strVal val="true"/>
                                      </p:to>
                                    </p:set>
                                  </p:childTnLst>
                                </p:cTn>
                              </p:par>
                              <p:par>
                                <p:cTn id="113" presetID="7" presetClass="emph" presetSubtype="2" fill="hold" nodeType="withEffect">
                                  <p:stCondLst>
                                    <p:cond delay="0"/>
                                  </p:stCondLst>
                                  <p:childTnLst>
                                    <p:animClr clrSpc="rgb" dir="cw">
                                      <p:cBhvr>
                                        <p:cTn id="114" dur="500" fill="hold"/>
                                        <p:tgtEl>
                                          <p:spTgt spid="72"/>
                                        </p:tgtEl>
                                        <p:attrNameLst>
                                          <p:attrName>stroke.color</p:attrName>
                                        </p:attrNameLst>
                                      </p:cBhvr>
                                      <p:to>
                                        <a:srgbClr val="00B050"/>
                                      </p:to>
                                    </p:animClr>
                                    <p:set>
                                      <p:cBhvr>
                                        <p:cTn id="115" dur="500" fill="hold"/>
                                        <p:tgtEl>
                                          <p:spTgt spid="72"/>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500" fill="hold"/>
                                        <p:tgtEl>
                                          <p:spTgt spid="73"/>
                                        </p:tgtEl>
                                        <p:attrNameLst>
                                          <p:attrName>stroke.color</p:attrName>
                                        </p:attrNameLst>
                                      </p:cBhvr>
                                      <p:to>
                                        <a:srgbClr val="00B050"/>
                                      </p:to>
                                    </p:animClr>
                                    <p:set>
                                      <p:cBhvr>
                                        <p:cTn id="118" dur="500" fill="hold"/>
                                        <p:tgtEl>
                                          <p:spTgt spid="7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p:bldP spid="17" grpId="0"/>
      <p:bldP spid="18" grpId="0"/>
      <p:bldP spid="6" grpId="0"/>
      <p:bldP spid="6" grpId="1"/>
      <p:bldP spid="68" grpId="0"/>
      <p:bldP spid="6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smtClean="0"/>
              <a:t>Launching on SharePoint Online</a:t>
            </a:r>
            <a:endParaRPr lang="en-US" sz="4000" dirty="0"/>
          </a:p>
        </p:txBody>
      </p:sp>
    </p:spTree>
    <p:extLst>
      <p:ext uri="{BB962C8B-B14F-4D97-AF65-F5344CB8AC3E}">
        <p14:creationId xmlns:p14="http://schemas.microsoft.com/office/powerpoint/2010/main" val="34026230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Launching a new site to &gt; 10k users</a:t>
            </a:r>
            <a:endParaRPr lang="en-US" dirty="0">
              <a:solidFill>
                <a:schemeClr val="tx1"/>
              </a:solidFill>
            </a:endParaRPr>
          </a:p>
        </p:txBody>
      </p:sp>
      <p:sp>
        <p:nvSpPr>
          <p:cNvPr id="9" name="Rectangle 8"/>
          <p:cNvSpPr/>
          <p:nvPr/>
        </p:nvSpPr>
        <p:spPr bwMode="auto">
          <a:xfrm>
            <a:off x="2165396" y="1363663"/>
            <a:ext cx="2895600" cy="4953000"/>
          </a:xfrm>
          <a:prstGeom prst="rect">
            <a:avLst/>
          </a:prstGeom>
          <a:solidFill>
            <a:schemeClr val="accent1">
              <a:alpha val="2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tx1"/>
                </a:solidFill>
              </a:rPr>
              <a:t>Pilot</a:t>
            </a:r>
          </a:p>
        </p:txBody>
      </p:sp>
      <p:sp>
        <p:nvSpPr>
          <p:cNvPr id="11" name="Rectangle 10"/>
          <p:cNvSpPr/>
          <p:nvPr/>
        </p:nvSpPr>
        <p:spPr bwMode="auto">
          <a:xfrm>
            <a:off x="5060996" y="1363663"/>
            <a:ext cx="1004841" cy="4952999"/>
          </a:xfrm>
          <a:prstGeom prst="rect">
            <a:avLst/>
          </a:prstGeom>
          <a:solidFill>
            <a:schemeClr val="accent4">
              <a:alpha val="2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tx1"/>
                </a:solidFill>
              </a:rPr>
              <a:t>1</a:t>
            </a:r>
            <a:endParaRPr lang="en-US" sz="2000" b="1" dirty="0">
              <a:solidFill>
                <a:schemeClr val="tx1"/>
              </a:solidFill>
            </a:endParaRPr>
          </a:p>
        </p:txBody>
      </p:sp>
      <p:sp>
        <p:nvSpPr>
          <p:cNvPr id="12" name="Rectangle 11"/>
          <p:cNvSpPr/>
          <p:nvPr/>
        </p:nvSpPr>
        <p:spPr bwMode="auto">
          <a:xfrm>
            <a:off x="6065838" y="1363663"/>
            <a:ext cx="381000" cy="4952999"/>
          </a:xfrm>
          <a:prstGeom prst="rect">
            <a:avLst/>
          </a:prstGeom>
          <a:solidFill>
            <a:srgbClr val="FFF100">
              <a:alpha val="37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tx1"/>
                </a:solidFill>
              </a:rPr>
              <a:t>2</a:t>
            </a:r>
            <a:endParaRPr lang="en-US" sz="2000" b="1" dirty="0">
              <a:solidFill>
                <a:schemeClr val="tx1"/>
              </a:solidFill>
            </a:endParaRPr>
          </a:p>
        </p:txBody>
      </p:sp>
      <p:sp>
        <p:nvSpPr>
          <p:cNvPr id="13" name="Rectangle 12"/>
          <p:cNvSpPr/>
          <p:nvPr/>
        </p:nvSpPr>
        <p:spPr bwMode="auto">
          <a:xfrm>
            <a:off x="6827836" y="1363663"/>
            <a:ext cx="1128759" cy="4952999"/>
          </a:xfrm>
          <a:prstGeom prst="rect">
            <a:avLst/>
          </a:prstGeom>
          <a:solidFill>
            <a:srgbClr val="92D050">
              <a:alpha val="2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tx1"/>
                </a:solidFill>
              </a:rPr>
              <a:t>4</a:t>
            </a:r>
            <a:endParaRPr lang="en-US" sz="2000" b="1" dirty="0">
              <a:solidFill>
                <a:schemeClr val="tx1"/>
              </a:solidFill>
            </a:endParaRPr>
          </a:p>
        </p:txBody>
      </p:sp>
      <p:sp>
        <p:nvSpPr>
          <p:cNvPr id="14" name="Rectangle 13"/>
          <p:cNvSpPr/>
          <p:nvPr/>
        </p:nvSpPr>
        <p:spPr bwMode="auto">
          <a:xfrm>
            <a:off x="6446837" y="1363663"/>
            <a:ext cx="381000" cy="4952999"/>
          </a:xfrm>
          <a:prstGeom prst="rect">
            <a:avLst/>
          </a:prstGeom>
          <a:solidFill>
            <a:srgbClr val="FFF1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tx1"/>
                </a:solidFill>
              </a:rPr>
              <a:t>3</a:t>
            </a:r>
            <a:endParaRPr lang="en-US" sz="2000" b="1"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527207308"/>
              </p:ext>
            </p:extLst>
          </p:nvPr>
        </p:nvGraphicFramePr>
        <p:xfrm>
          <a:off x="-19772" y="1212850"/>
          <a:ext cx="12398375" cy="568114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010948" y="1010727"/>
            <a:ext cx="836768" cy="369332"/>
          </a:xfrm>
          <a:prstGeom prst="rect">
            <a:avLst/>
          </a:prstGeom>
        </p:spPr>
        <p:txBody>
          <a:bodyPr wrap="none">
            <a:spAutoFit/>
          </a:bodyPr>
          <a:lstStyle/>
          <a:p>
            <a:r>
              <a:rPr lang="en-US" dirty="0" smtClean="0"/>
              <a:t>Waves</a:t>
            </a:r>
            <a:endParaRPr lang="en-US" dirty="0"/>
          </a:p>
        </p:txBody>
      </p:sp>
      <p:sp>
        <p:nvSpPr>
          <p:cNvPr id="16" name="Rectangle 15"/>
          <p:cNvSpPr/>
          <p:nvPr/>
        </p:nvSpPr>
        <p:spPr>
          <a:xfrm>
            <a:off x="9418637" y="1756330"/>
            <a:ext cx="1465273" cy="369332"/>
          </a:xfrm>
          <a:prstGeom prst="rect">
            <a:avLst/>
          </a:prstGeom>
        </p:spPr>
        <p:txBody>
          <a:bodyPr wrap="none">
            <a:spAutoFit/>
          </a:bodyPr>
          <a:lstStyle/>
          <a:p>
            <a:r>
              <a:rPr lang="en-US" dirty="0" smtClean="0"/>
              <a:t>Invited users</a:t>
            </a:r>
            <a:endParaRPr lang="en-US" dirty="0"/>
          </a:p>
        </p:txBody>
      </p:sp>
      <p:sp>
        <p:nvSpPr>
          <p:cNvPr id="17" name="Rectangle 16"/>
          <p:cNvSpPr/>
          <p:nvPr/>
        </p:nvSpPr>
        <p:spPr>
          <a:xfrm>
            <a:off x="9453678" y="4270930"/>
            <a:ext cx="1395190" cy="369332"/>
          </a:xfrm>
          <a:prstGeom prst="rect">
            <a:avLst/>
          </a:prstGeom>
        </p:spPr>
        <p:txBody>
          <a:bodyPr wrap="none">
            <a:spAutoFit/>
          </a:bodyPr>
          <a:lstStyle/>
          <a:p>
            <a:r>
              <a:rPr lang="en-US" dirty="0" smtClean="0"/>
              <a:t>Active users</a:t>
            </a:r>
            <a:endParaRPr lang="en-US" dirty="0"/>
          </a:p>
        </p:txBody>
      </p:sp>
    </p:spTree>
    <p:extLst>
      <p:ext uri="{BB962C8B-B14F-4D97-AF65-F5344CB8AC3E}">
        <p14:creationId xmlns:p14="http://schemas.microsoft.com/office/powerpoint/2010/main" val="3921665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…but sometimes slow rollouts isn’t an option</a:t>
            </a:r>
            <a:endParaRPr lang="en-US" dirty="0"/>
          </a:p>
        </p:txBody>
      </p:sp>
    </p:spTree>
    <p:extLst>
      <p:ext uri="{BB962C8B-B14F-4D97-AF65-F5344CB8AC3E}">
        <p14:creationId xmlns:p14="http://schemas.microsoft.com/office/powerpoint/2010/main" val="7858066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Scenario: Company-wide webcast</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37" y="1230311"/>
            <a:ext cx="6019798" cy="5481185"/>
          </a:xfrm>
          <a:prstGeom prst="rect">
            <a:avLst/>
          </a:prstGeom>
        </p:spPr>
      </p:pic>
      <p:sp>
        <p:nvSpPr>
          <p:cNvPr id="6" name="TextBox 5"/>
          <p:cNvSpPr txBox="1"/>
          <p:nvPr/>
        </p:nvSpPr>
        <p:spPr>
          <a:xfrm>
            <a:off x="6751637" y="1516062"/>
            <a:ext cx="5412566" cy="4235006"/>
          </a:xfrm>
          <a:prstGeom prst="rect">
            <a:avLst/>
          </a:prstGeom>
          <a:noFill/>
        </p:spPr>
        <p:txBody>
          <a:bodyPr wrap="square" lIns="182880" tIns="146304" rIns="182880" bIns="146304" rtlCol="0">
            <a:spAutoFit/>
          </a:bodyPr>
          <a:lstStyle/>
          <a:p>
            <a:pPr>
              <a:lnSpc>
                <a:spcPct val="90000"/>
              </a:lnSpc>
              <a:spcAft>
                <a:spcPts val="600"/>
              </a:spcAft>
            </a:pPr>
            <a:r>
              <a:rPr lang="en-US" sz="2400" dirty="0"/>
              <a:t>Microsoft’s “Academy” site hosts training videos and live broadcasts</a:t>
            </a:r>
            <a:endParaRPr lang="en-US" sz="2400" dirty="0" smtClean="0">
              <a:gradFill>
                <a:gsLst>
                  <a:gs pos="2917">
                    <a:srgbClr val="505050"/>
                  </a:gs>
                  <a:gs pos="30000">
                    <a:srgbClr val="505050"/>
                  </a:gs>
                </a:gsLst>
                <a:lin ang="5400000" scaled="0"/>
              </a:gradFill>
            </a:endParaRPr>
          </a:p>
          <a:p>
            <a:pPr>
              <a:lnSpc>
                <a:spcPct val="90000"/>
              </a:lnSpc>
              <a:spcAft>
                <a:spcPts val="600"/>
              </a:spcAft>
            </a:pPr>
            <a:endParaRPr lang="en-US" sz="2400" dirty="0">
              <a:gradFill>
                <a:gsLst>
                  <a:gs pos="2917">
                    <a:srgbClr val="505050"/>
                  </a:gs>
                  <a:gs pos="30000">
                    <a:srgbClr val="505050"/>
                  </a:gs>
                </a:gsLst>
                <a:lin ang="5400000" scaled="0"/>
              </a:gradFill>
            </a:endParaRPr>
          </a:p>
          <a:p>
            <a:pPr>
              <a:lnSpc>
                <a:spcPct val="90000"/>
              </a:lnSpc>
              <a:spcAft>
                <a:spcPts val="600"/>
              </a:spcAft>
            </a:pPr>
            <a:r>
              <a:rPr lang="en-US" sz="2400" b="1" dirty="0"/>
              <a:t>Recent live company-wide events:</a:t>
            </a:r>
            <a:endParaRPr lang="en-US" sz="2400" b="1" dirty="0" smtClean="0">
              <a:gradFill>
                <a:gsLst>
                  <a:gs pos="2917">
                    <a:srgbClr val="505050"/>
                  </a:gs>
                  <a:gs pos="30000">
                    <a:srgbClr val="505050"/>
                  </a:gs>
                </a:gsLst>
                <a:lin ang="5400000" scaled="0"/>
              </a:gradFill>
            </a:endParaRPr>
          </a:p>
          <a:p>
            <a:pPr marL="457200" indent="-457200">
              <a:lnSpc>
                <a:spcPct val="90000"/>
              </a:lnSpc>
              <a:spcAft>
                <a:spcPts val="600"/>
              </a:spcAft>
              <a:buFontTx/>
              <a:buAutoNum type="arabicPeriod"/>
            </a:pPr>
            <a:r>
              <a:rPr lang="en-US" sz="2400" dirty="0"/>
              <a:t>Company meeting</a:t>
            </a:r>
            <a:endParaRPr lang="en-US" sz="2400" dirty="0" smtClean="0">
              <a:gradFill>
                <a:gsLst>
                  <a:gs pos="2917">
                    <a:srgbClr val="505050"/>
                  </a:gs>
                  <a:gs pos="30000">
                    <a:srgbClr val="505050"/>
                  </a:gs>
                </a:gsLst>
                <a:lin ang="5400000" scaled="0"/>
              </a:gradFill>
            </a:endParaRPr>
          </a:p>
          <a:p>
            <a:pPr marL="457200" indent="-457200">
              <a:lnSpc>
                <a:spcPct val="90000"/>
              </a:lnSpc>
              <a:spcAft>
                <a:spcPts val="600"/>
              </a:spcAft>
              <a:buFontTx/>
              <a:buAutoNum type="arabicPeriod"/>
            </a:pPr>
            <a:r>
              <a:rPr lang="en-US" sz="2400" dirty="0"/>
              <a:t>New CEO announcement</a:t>
            </a:r>
            <a:endParaRPr lang="en-US" sz="2400" dirty="0" smtClean="0">
              <a:gradFill>
                <a:gsLst>
                  <a:gs pos="2917">
                    <a:srgbClr val="505050"/>
                  </a:gs>
                  <a:gs pos="30000">
                    <a:srgbClr val="505050"/>
                  </a:gs>
                </a:gsLst>
                <a:lin ang="5400000" scaled="0"/>
              </a:gradFill>
            </a:endParaRPr>
          </a:p>
          <a:p>
            <a:pPr>
              <a:lnSpc>
                <a:spcPct val="90000"/>
              </a:lnSpc>
              <a:spcAft>
                <a:spcPts val="600"/>
              </a:spcAft>
            </a:pPr>
            <a:endParaRPr lang="en-US" sz="2400" dirty="0" smtClean="0">
              <a:gradFill>
                <a:gsLst>
                  <a:gs pos="2917">
                    <a:srgbClr val="505050"/>
                  </a:gs>
                  <a:gs pos="30000">
                    <a:srgbClr val="505050"/>
                  </a:gs>
                </a:gsLst>
                <a:lin ang="5400000" scaled="0"/>
              </a:gradFill>
            </a:endParaRPr>
          </a:p>
          <a:p>
            <a:pPr>
              <a:lnSpc>
                <a:spcPct val="90000"/>
              </a:lnSpc>
              <a:spcAft>
                <a:spcPts val="600"/>
              </a:spcAft>
            </a:pPr>
            <a:r>
              <a:rPr lang="en-US" sz="2400" b="1" dirty="0"/>
              <a:t>Optimizations:</a:t>
            </a:r>
            <a:endParaRPr lang="en-US" sz="2400" b="1" dirty="0" smtClean="0">
              <a:gradFill>
                <a:gsLst>
                  <a:gs pos="2917">
                    <a:srgbClr val="505050"/>
                  </a:gs>
                  <a:gs pos="30000">
                    <a:srgbClr val="505050"/>
                  </a:gs>
                </a:gsLst>
                <a:lin ang="5400000" scaled="0"/>
              </a:gradFill>
            </a:endParaRPr>
          </a:p>
          <a:p>
            <a:pPr marL="457200" indent="-457200">
              <a:lnSpc>
                <a:spcPct val="90000"/>
              </a:lnSpc>
              <a:spcAft>
                <a:spcPts val="600"/>
              </a:spcAft>
              <a:buFont typeface="+mj-lt"/>
              <a:buAutoNum type="arabicPeriod"/>
            </a:pPr>
            <a:r>
              <a:rPr lang="en-US" sz="2400" dirty="0"/>
              <a:t>Load jQuery from CDN</a:t>
            </a:r>
            <a:endParaRPr lang="en-US" sz="2400" dirty="0" smtClean="0">
              <a:gradFill>
                <a:gsLst>
                  <a:gs pos="2917">
                    <a:srgbClr val="505050"/>
                  </a:gs>
                  <a:gs pos="30000">
                    <a:srgbClr val="505050"/>
                  </a:gs>
                </a:gsLst>
                <a:lin ang="5400000" scaled="0"/>
              </a:gradFill>
            </a:endParaRPr>
          </a:p>
          <a:p>
            <a:pPr marL="457200" indent="-457200">
              <a:lnSpc>
                <a:spcPct val="90000"/>
              </a:lnSpc>
              <a:spcAft>
                <a:spcPts val="600"/>
              </a:spcAft>
              <a:buFont typeface="+mj-lt"/>
              <a:buAutoNum type="arabicPeriod"/>
            </a:pPr>
            <a:r>
              <a:rPr lang="en-US" sz="2400" dirty="0"/>
              <a:t>Move images to asset library</a:t>
            </a:r>
            <a:endParaRPr lang="en-US" sz="2400" dirty="0">
              <a:gradFill>
                <a:gsLst>
                  <a:gs pos="2917">
                    <a:srgbClr val="505050"/>
                  </a:gs>
                  <a:gs pos="30000">
                    <a:srgbClr val="505050"/>
                  </a:gs>
                </a:gsLst>
                <a:lin ang="5400000" scaled="0"/>
              </a:gradFill>
            </a:endParaRPr>
          </a:p>
        </p:txBody>
      </p:sp>
    </p:spTree>
    <p:extLst>
      <p:ext uri="{BB962C8B-B14F-4D97-AF65-F5344CB8AC3E}">
        <p14:creationId xmlns:p14="http://schemas.microsoft.com/office/powerpoint/2010/main" val="12646678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farm &amp; Satya webcast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52899483"/>
              </p:ext>
            </p:extLst>
          </p:nvPr>
        </p:nvGraphicFramePr>
        <p:xfrm>
          <a:off x="122238" y="1212849"/>
          <a:ext cx="12041966" cy="51800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89037" y="6392862"/>
            <a:ext cx="10820400" cy="369332"/>
          </a:xfrm>
          <a:prstGeom prst="rect">
            <a:avLst/>
          </a:prstGeom>
        </p:spPr>
        <p:txBody>
          <a:bodyPr wrap="square">
            <a:spAutoFit/>
          </a:bodyPr>
          <a:lstStyle/>
          <a:p>
            <a:r>
              <a:rPr lang="en-US" dirty="0">
                <a:latin typeface="Segoe UI Light"/>
              </a:rPr>
              <a:t> </a:t>
            </a:r>
            <a:r>
              <a:rPr lang="en-US" dirty="0" smtClean="0">
                <a:latin typeface="Segoe UI Light"/>
              </a:rPr>
              <a:t>          Monday	   </a:t>
            </a:r>
            <a:r>
              <a:rPr lang="en-US" dirty="0">
                <a:latin typeface="Segoe UI Light"/>
              </a:rPr>
              <a:t> </a:t>
            </a:r>
            <a:r>
              <a:rPr lang="en-US" dirty="0" smtClean="0">
                <a:latin typeface="Segoe UI Light"/>
              </a:rPr>
              <a:t>          Tuesday	                 Wednesday          	         Thursday		Friday</a:t>
            </a:r>
            <a:endParaRPr lang="en-US" dirty="0">
              <a:latin typeface="Segoe UI Light"/>
            </a:endParaRPr>
          </a:p>
        </p:txBody>
      </p:sp>
      <p:sp>
        <p:nvSpPr>
          <p:cNvPr id="6" name="Rectangle 5"/>
          <p:cNvSpPr/>
          <p:nvPr/>
        </p:nvSpPr>
        <p:spPr>
          <a:xfrm>
            <a:off x="4999037" y="1322511"/>
            <a:ext cx="3558731" cy="646331"/>
          </a:xfrm>
          <a:prstGeom prst="rect">
            <a:avLst/>
          </a:prstGeom>
        </p:spPr>
        <p:txBody>
          <a:bodyPr wrap="none">
            <a:spAutoFit/>
          </a:bodyPr>
          <a:lstStyle/>
          <a:p>
            <a:r>
              <a:rPr lang="en-US" sz="3600" dirty="0" smtClean="0">
                <a:latin typeface="Segoe UI Light"/>
              </a:rPr>
              <a:t>Webcast requests</a:t>
            </a:r>
            <a:endParaRPr lang="en-US" sz="3600" dirty="0">
              <a:latin typeface="Segoe UI Light"/>
            </a:endParaRPr>
          </a:p>
        </p:txBody>
      </p:sp>
      <p:sp>
        <p:nvSpPr>
          <p:cNvPr id="7" name="Rectangle 6"/>
          <p:cNvSpPr/>
          <p:nvPr/>
        </p:nvSpPr>
        <p:spPr>
          <a:xfrm>
            <a:off x="4621323" y="5399037"/>
            <a:ext cx="4618957" cy="646331"/>
          </a:xfrm>
          <a:prstGeom prst="rect">
            <a:avLst/>
          </a:prstGeom>
        </p:spPr>
        <p:txBody>
          <a:bodyPr wrap="none">
            <a:spAutoFit/>
          </a:bodyPr>
          <a:lstStyle/>
          <a:p>
            <a:r>
              <a:rPr lang="en-US" sz="3600" dirty="0" smtClean="0">
                <a:solidFill>
                  <a:srgbClr val="FFFFFF"/>
                </a:solidFill>
                <a:latin typeface="Segoe UI Light"/>
              </a:rPr>
              <a:t>Non-webcast requests</a:t>
            </a:r>
            <a:endParaRPr lang="en-US" sz="3600" dirty="0">
              <a:solidFill>
                <a:srgbClr val="FFFFFF"/>
              </a:solidFill>
              <a:latin typeface="Segoe UI Light"/>
            </a:endParaRPr>
          </a:p>
        </p:txBody>
      </p:sp>
      <p:sp>
        <p:nvSpPr>
          <p:cNvPr id="8" name="Oval 7"/>
          <p:cNvSpPr/>
          <p:nvPr/>
        </p:nvSpPr>
        <p:spPr bwMode="auto">
          <a:xfrm>
            <a:off x="6135113" y="2142589"/>
            <a:ext cx="928247" cy="917323"/>
          </a:xfrm>
          <a:prstGeom prst="ellipse">
            <a:avLst/>
          </a:pr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1365264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9438" y="1516062"/>
            <a:ext cx="9143999" cy="5638467"/>
          </a:xfrm>
        </p:spPr>
        <p:txBody>
          <a:bodyPr/>
          <a:lstStyle/>
          <a:p>
            <a:r>
              <a:rPr lang="en-US" sz="3200" dirty="0" smtClean="0"/>
              <a:t>Product </a:t>
            </a:r>
            <a:r>
              <a:rPr lang="en-US" sz="3200" dirty="0"/>
              <a:t>Manager – </a:t>
            </a:r>
            <a:r>
              <a:rPr lang="en-US" sz="3200" dirty="0" smtClean="0"/>
              <a:t>Rackspace</a:t>
            </a:r>
          </a:p>
          <a:p>
            <a:r>
              <a:rPr lang="en-US" sz="3200" dirty="0" smtClean="0"/>
              <a:t>MVP SharePoint Server</a:t>
            </a:r>
            <a:endParaRPr lang="en-US" sz="3200" dirty="0"/>
          </a:p>
          <a:p>
            <a:r>
              <a:rPr lang="en-US" sz="3200" dirty="0"/>
              <a:t>Author</a:t>
            </a:r>
          </a:p>
          <a:p>
            <a:pPr lvl="1"/>
            <a:r>
              <a:rPr lang="en-US" sz="1800" dirty="0" smtClean="0">
                <a:solidFill>
                  <a:schemeClr val="tx1"/>
                </a:solidFill>
              </a:rPr>
              <a:t>S</a:t>
            </a:r>
            <a:r>
              <a:rPr lang="en-US" sz="1800" dirty="0" smtClean="0"/>
              <a:t>harePoint </a:t>
            </a:r>
            <a:r>
              <a:rPr lang="en-US" sz="1800" dirty="0"/>
              <a:t>2013 Branding &amp; UI Design</a:t>
            </a:r>
          </a:p>
          <a:p>
            <a:pPr lvl="2"/>
            <a:r>
              <a:rPr lang="en-US" sz="1600" dirty="0">
                <a:hlinkClick r:id="rId2"/>
              </a:rPr>
              <a:t>http://bit.ly/SP2013Branding</a:t>
            </a:r>
            <a:endParaRPr lang="en-US" sz="1600" dirty="0"/>
          </a:p>
          <a:p>
            <a:pPr lvl="1"/>
            <a:r>
              <a:rPr lang="en-US" sz="1800" dirty="0"/>
              <a:t>Professional SharePoint 2010 Branding</a:t>
            </a:r>
          </a:p>
          <a:p>
            <a:pPr lvl="2"/>
            <a:r>
              <a:rPr lang="en-US" sz="1600" dirty="0">
                <a:hlinkClick r:id="rId3"/>
              </a:rPr>
              <a:t>http://bit.ly/sp2010-brandingbook</a:t>
            </a:r>
            <a:r>
              <a:rPr lang="en-US" sz="1600" dirty="0"/>
              <a:t>  </a:t>
            </a:r>
          </a:p>
          <a:p>
            <a:r>
              <a:rPr lang="en-US" sz="3200" dirty="0"/>
              <a:t>Blog:</a:t>
            </a:r>
          </a:p>
          <a:p>
            <a:pPr lvl="1"/>
            <a:r>
              <a:rPr lang="en-US" sz="1800" dirty="0">
                <a:hlinkClick r:id="rId4"/>
              </a:rPr>
              <a:t>http://johnrossjr.wordpress.com/</a:t>
            </a:r>
            <a:endParaRPr lang="en-US" sz="1800" dirty="0"/>
          </a:p>
          <a:p>
            <a:r>
              <a:rPr lang="en-US" sz="3200" dirty="0"/>
              <a:t>Twitter:</a:t>
            </a:r>
          </a:p>
          <a:p>
            <a:pPr lvl="1"/>
            <a:r>
              <a:rPr lang="en-US" sz="1800" dirty="0">
                <a:hlinkClick r:id="rId5"/>
              </a:rPr>
              <a:t>http://twitter.com/johnrossjr</a:t>
            </a:r>
            <a:r>
              <a:rPr lang="en-US" sz="1800" dirty="0"/>
              <a:t> </a:t>
            </a:r>
          </a:p>
          <a:p>
            <a:r>
              <a:rPr lang="en-US" sz="3200" dirty="0"/>
              <a:t>Orlando, FL</a:t>
            </a:r>
          </a:p>
          <a:p>
            <a:endParaRPr lang="en-US" sz="3200" dirty="0"/>
          </a:p>
        </p:txBody>
      </p:sp>
      <p:sp>
        <p:nvSpPr>
          <p:cNvPr id="2" name="Title 1"/>
          <p:cNvSpPr>
            <a:spLocks noGrp="1"/>
          </p:cNvSpPr>
          <p:nvPr>
            <p:ph type="title"/>
          </p:nvPr>
        </p:nvSpPr>
        <p:spPr>
          <a:xfrm>
            <a:off x="1570037" y="450628"/>
            <a:ext cx="9524998" cy="917575"/>
          </a:xfrm>
        </p:spPr>
        <p:txBody>
          <a:bodyPr/>
          <a:lstStyle/>
          <a:p>
            <a:r>
              <a:rPr lang="en-US" sz="4400" dirty="0"/>
              <a:t>John Ross</a:t>
            </a:r>
          </a:p>
        </p:txBody>
      </p:sp>
      <p:pic>
        <p:nvPicPr>
          <p:cNvPr id="15" name="Picture 2" descr="https://pbs.twimg.com/profile_images/344513261573591364/7598ed58192e9808cf8468b399c2eca5.png"/>
          <p:cNvPicPr>
            <a:picLocks noChangeAspect="1" noChangeArrowheads="1"/>
          </p:cNvPicPr>
          <p:nvPr/>
        </p:nvPicPr>
        <p:blipFill rotWithShape="1">
          <a:blip r:embed="rId6">
            <a:extLst>
              <a:ext uri="{28A0092B-C50C-407E-A947-70E740481C1C}">
                <a14:useLocalDpi xmlns:a14="http://schemas.microsoft.com/office/drawing/2010/main" val="0"/>
              </a:ext>
            </a:extLst>
          </a:blip>
          <a:srcRect l="3687" t="3144"/>
          <a:stretch/>
        </p:blipFill>
        <p:spPr bwMode="auto">
          <a:xfrm>
            <a:off x="356848" y="295275"/>
            <a:ext cx="1066917" cy="1072928"/>
          </a:xfrm>
          <a:prstGeom prst="ellipse">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7" cstate="print"/>
          <a:srcRect/>
          <a:stretch>
            <a:fillRect/>
          </a:stretch>
        </p:blipFill>
        <p:spPr bwMode="auto">
          <a:xfrm>
            <a:off x="5262016" y="2125662"/>
            <a:ext cx="346621" cy="533400"/>
          </a:xfrm>
          <a:prstGeom prst="rect">
            <a:avLst/>
          </a:prstGeom>
          <a:ln w="28575"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34517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takeaways..</a:t>
            </a:r>
          </a:p>
        </p:txBody>
      </p:sp>
      <p:graphicFrame>
        <p:nvGraphicFramePr>
          <p:cNvPr id="4" name="Diagram 3"/>
          <p:cNvGraphicFramePr/>
          <p:nvPr>
            <p:extLst>
              <p:ext uri="{D42A27DB-BD31-4B8C-83A1-F6EECF244321}">
                <p14:modId xmlns:p14="http://schemas.microsoft.com/office/powerpoint/2010/main" val="2204629166"/>
              </p:ext>
            </p:extLst>
          </p:nvPr>
        </p:nvGraphicFramePr>
        <p:xfrm>
          <a:off x="300478" y="311207"/>
          <a:ext cx="11887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5552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200876"/>
          </a:xfrm>
        </p:spPr>
        <p:txBody>
          <a:bodyPr/>
          <a:lstStyle/>
          <a:p>
            <a:r>
              <a:rPr lang="en-US" b="1" dirty="0" smtClean="0"/>
              <a:t>BRK3164</a:t>
            </a:r>
            <a:r>
              <a:rPr lang="en-US" dirty="0"/>
              <a:t>: Deep Dive into Safe SharePoint Branding (Monday, 5/4 @ 3:15pm)</a:t>
            </a:r>
          </a:p>
          <a:p>
            <a:endParaRPr lang="en-US" dirty="0"/>
          </a:p>
          <a:p>
            <a:r>
              <a:rPr lang="en-US" b="1" dirty="0" smtClean="0"/>
              <a:t>BRK2205</a:t>
            </a:r>
            <a:r>
              <a:rPr lang="en-US" dirty="0"/>
              <a:t>: Behind the Scenes: Engineering NextGen Portals (Thursday</a:t>
            </a:r>
            <a:r>
              <a:rPr lang="en-US"/>
              <a:t>, </a:t>
            </a:r>
            <a:r>
              <a:rPr lang="en-US" smtClean="0"/>
              <a:t>5/7 </a:t>
            </a:r>
            <a:r>
              <a:rPr lang="en-US" dirty="0"/>
              <a:t>@ 9am)</a:t>
            </a:r>
          </a:p>
        </p:txBody>
      </p:sp>
      <p:sp>
        <p:nvSpPr>
          <p:cNvPr id="3" name="Title 2"/>
          <p:cNvSpPr>
            <a:spLocks noGrp="1"/>
          </p:cNvSpPr>
          <p:nvPr>
            <p:ph type="title"/>
          </p:nvPr>
        </p:nvSpPr>
        <p:spPr/>
        <p:txBody>
          <a:bodyPr/>
          <a:lstStyle/>
          <a:p>
            <a:r>
              <a:rPr lang="en-US" dirty="0" smtClean="0"/>
              <a:t>Suggested Sessions</a:t>
            </a:r>
            <a:endParaRPr lang="en-US" dirty="0"/>
          </a:p>
        </p:txBody>
      </p:sp>
    </p:spTree>
    <p:extLst>
      <p:ext uri="{BB962C8B-B14F-4D97-AF65-F5344CB8AC3E}">
        <p14:creationId xmlns:p14="http://schemas.microsoft.com/office/powerpoint/2010/main" val="413493164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9644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956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9437" y="1516062"/>
            <a:ext cx="11887200" cy="5638467"/>
          </a:xfrm>
        </p:spPr>
        <p:txBody>
          <a:bodyPr/>
          <a:lstStyle/>
          <a:p>
            <a:r>
              <a:rPr lang="en-US" sz="3200" dirty="0" smtClean="0"/>
              <a:t>Manager and UI Guy – Rackspace</a:t>
            </a:r>
          </a:p>
          <a:p>
            <a:r>
              <a:rPr lang="en-US" sz="3200" dirty="0" smtClean="0"/>
              <a:t>MVP SharePoint Server</a:t>
            </a:r>
            <a:endParaRPr lang="en-US" sz="3200" dirty="0"/>
          </a:p>
          <a:p>
            <a:r>
              <a:rPr lang="en-US" sz="3200" dirty="0"/>
              <a:t>Author</a:t>
            </a:r>
          </a:p>
          <a:p>
            <a:pPr lvl="1"/>
            <a:r>
              <a:rPr lang="en-US" sz="1800" dirty="0" smtClean="0"/>
              <a:t>SharePoint </a:t>
            </a:r>
            <a:r>
              <a:rPr lang="en-US" sz="1800" dirty="0"/>
              <a:t>2013 Branding &amp; UI Design</a:t>
            </a:r>
          </a:p>
          <a:p>
            <a:pPr lvl="2"/>
            <a:r>
              <a:rPr lang="en-US" sz="1600" dirty="0">
                <a:hlinkClick r:id="rId2"/>
              </a:rPr>
              <a:t>http://bit.ly/SP2013Branding</a:t>
            </a:r>
            <a:endParaRPr lang="en-US" sz="1600" dirty="0"/>
          </a:p>
          <a:p>
            <a:pPr lvl="1"/>
            <a:r>
              <a:rPr lang="en-US" sz="1800" dirty="0"/>
              <a:t>Professional SharePoint 2010 Branding</a:t>
            </a:r>
          </a:p>
          <a:p>
            <a:pPr lvl="2"/>
            <a:r>
              <a:rPr lang="en-US" sz="1600" dirty="0">
                <a:hlinkClick r:id="rId3"/>
              </a:rPr>
              <a:t>http://bit.ly/sp2010-brandingbook</a:t>
            </a:r>
            <a:r>
              <a:rPr lang="en-US" sz="1600" dirty="0"/>
              <a:t>  </a:t>
            </a:r>
          </a:p>
          <a:p>
            <a:r>
              <a:rPr lang="en-US" sz="3200" dirty="0"/>
              <a:t>Blog:</a:t>
            </a:r>
          </a:p>
          <a:p>
            <a:pPr lvl="1"/>
            <a:r>
              <a:rPr lang="en-US" sz="1800" dirty="0">
                <a:hlinkClick r:id="rId4"/>
              </a:rPr>
              <a:t>http://blog.drisgill.com</a:t>
            </a:r>
            <a:endParaRPr lang="en-US" sz="1800" dirty="0"/>
          </a:p>
          <a:p>
            <a:r>
              <a:rPr lang="en-US" sz="3200" dirty="0"/>
              <a:t>Twitter:</a:t>
            </a:r>
          </a:p>
          <a:p>
            <a:pPr lvl="1"/>
            <a:r>
              <a:rPr lang="en-US" sz="1800" dirty="0">
                <a:hlinkClick r:id="rId5"/>
              </a:rPr>
              <a:t>http://twitter.com/Drisgill</a:t>
            </a:r>
            <a:r>
              <a:rPr lang="en-US" sz="1800" dirty="0"/>
              <a:t> </a:t>
            </a:r>
          </a:p>
          <a:p>
            <a:r>
              <a:rPr lang="en-US" sz="3200" dirty="0"/>
              <a:t>Orlando, FL</a:t>
            </a:r>
          </a:p>
          <a:p>
            <a:endParaRPr lang="en-US" sz="3200" dirty="0"/>
          </a:p>
        </p:txBody>
      </p:sp>
      <p:sp>
        <p:nvSpPr>
          <p:cNvPr id="2" name="Title 1"/>
          <p:cNvSpPr>
            <a:spLocks noGrp="1"/>
          </p:cNvSpPr>
          <p:nvPr>
            <p:ph type="title"/>
          </p:nvPr>
        </p:nvSpPr>
        <p:spPr>
          <a:xfrm>
            <a:off x="1570037" y="450628"/>
            <a:ext cx="10363200" cy="917575"/>
          </a:xfrm>
        </p:spPr>
        <p:txBody>
          <a:bodyPr/>
          <a:lstStyle/>
          <a:p>
            <a:r>
              <a:rPr lang="en-US" sz="4400" dirty="0"/>
              <a:t>Randy Drisgill</a:t>
            </a:r>
          </a:p>
        </p:txBody>
      </p:sp>
      <p:pic>
        <p:nvPicPr>
          <p:cNvPr id="7" name="Picture 2" descr="https://ignite2015.eventpoint.com/resources/documents/p/ignite2015/photos/d0e1d5a7-bccc-e411-b87f-00155d5066d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 y="295275"/>
            <a:ext cx="1072928" cy="1072928"/>
          </a:xfrm>
          <a:prstGeom prst="ellipse">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srcRect/>
          <a:stretch>
            <a:fillRect/>
          </a:stretch>
        </p:blipFill>
        <p:spPr bwMode="auto">
          <a:xfrm>
            <a:off x="5227637" y="2125662"/>
            <a:ext cx="346621" cy="533400"/>
          </a:xfrm>
          <a:prstGeom prst="rect">
            <a:avLst/>
          </a:prstGeom>
          <a:ln w="28575"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94664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9437" y="1516062"/>
            <a:ext cx="6705599" cy="5232202"/>
          </a:xfrm>
        </p:spPr>
        <p:txBody>
          <a:bodyPr/>
          <a:lstStyle/>
          <a:p>
            <a:r>
              <a:rPr lang="en-US" sz="3200" dirty="0"/>
              <a:t>Program Manager – Microsoft</a:t>
            </a:r>
          </a:p>
          <a:p>
            <a:r>
              <a:rPr lang="en-US" sz="3200" smtClean="0"/>
              <a:t>Responsible </a:t>
            </a:r>
            <a:r>
              <a:rPr lang="en-US" sz="3200" dirty="0"/>
              <a:t>for SharePoint </a:t>
            </a:r>
            <a:r>
              <a:rPr lang="en-US" sz="3200" dirty="0" smtClean="0"/>
              <a:t>Online</a:t>
            </a:r>
          </a:p>
          <a:p>
            <a:pPr lvl="1"/>
            <a:r>
              <a:rPr lang="en-US" sz="1600" dirty="0" smtClean="0"/>
              <a:t>Performance</a:t>
            </a:r>
          </a:p>
          <a:p>
            <a:pPr lvl="1"/>
            <a:r>
              <a:rPr lang="en-US" sz="1600" dirty="0" smtClean="0"/>
              <a:t>Scalability </a:t>
            </a:r>
          </a:p>
          <a:p>
            <a:pPr lvl="1"/>
            <a:r>
              <a:rPr lang="en-US" sz="1600" dirty="0" smtClean="0"/>
              <a:t>Storage</a:t>
            </a:r>
            <a:endParaRPr lang="en-US" sz="1600" dirty="0"/>
          </a:p>
          <a:p>
            <a:r>
              <a:rPr lang="en-US" sz="3200" dirty="0"/>
              <a:t>Blog</a:t>
            </a:r>
          </a:p>
          <a:p>
            <a:pPr lvl="1"/>
            <a:r>
              <a:rPr lang="en-US" sz="1600" dirty="0">
                <a:hlinkClick r:id="rId2"/>
              </a:rPr>
              <a:t>http://blogs.msdn.com/b/shyam/</a:t>
            </a:r>
            <a:endParaRPr lang="en-US" sz="1600" dirty="0"/>
          </a:p>
          <a:p>
            <a:r>
              <a:rPr lang="en-US" sz="3200" dirty="0"/>
              <a:t>Twitter</a:t>
            </a:r>
          </a:p>
          <a:p>
            <a:pPr lvl="1"/>
            <a:r>
              <a:rPr lang="en-US" sz="1600" dirty="0">
                <a:hlinkClick r:id="rId3"/>
              </a:rPr>
              <a:t>http://twitter.com/dotnetbounce</a:t>
            </a:r>
            <a:endParaRPr lang="en-US" sz="1600" dirty="0"/>
          </a:p>
          <a:p>
            <a:r>
              <a:rPr lang="en-US" sz="3200" dirty="0"/>
              <a:t>Seattle, WA</a:t>
            </a:r>
          </a:p>
          <a:p>
            <a:endParaRPr lang="en-US" sz="3200" dirty="0"/>
          </a:p>
          <a:p>
            <a:endParaRPr lang="en-US" sz="3200" dirty="0"/>
          </a:p>
        </p:txBody>
      </p:sp>
      <p:sp>
        <p:nvSpPr>
          <p:cNvPr id="2" name="Title 1"/>
          <p:cNvSpPr>
            <a:spLocks noGrp="1"/>
          </p:cNvSpPr>
          <p:nvPr>
            <p:ph type="title"/>
          </p:nvPr>
        </p:nvSpPr>
        <p:spPr>
          <a:xfrm>
            <a:off x="1570037" y="450628"/>
            <a:ext cx="9982198" cy="917575"/>
          </a:xfrm>
        </p:spPr>
        <p:txBody>
          <a:bodyPr/>
          <a:lstStyle/>
          <a:p>
            <a:r>
              <a:rPr lang="en-US" sz="4400" dirty="0" smtClean="0"/>
              <a:t>Shyam Narayan</a:t>
            </a:r>
            <a:endParaRPr lang="en-US" sz="4400" dirty="0"/>
          </a:p>
        </p:txBody>
      </p:sp>
      <p:pic>
        <p:nvPicPr>
          <p:cNvPr id="7" name="Picture 2" descr="https://ignite2015.eventpoint.com/resources/documents/p/ignite2015/photos/cc60d117-85ce-e411-b87f-00155d5066d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94" y="291745"/>
            <a:ext cx="1076458" cy="1076458"/>
          </a:xfrm>
          <a:prstGeom prst="ellipse">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764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3717941"/>
          </a:xfrm>
        </p:spPr>
        <p:txBody>
          <a:bodyPr/>
          <a:lstStyle/>
          <a:p>
            <a:r>
              <a:rPr lang="en-US" dirty="0" smtClean="0"/>
              <a:t>Cloud? On-Prem(ises)</a:t>
            </a:r>
          </a:p>
          <a:p>
            <a:r>
              <a:rPr lang="en-US" dirty="0" smtClean="0"/>
              <a:t>There’s many different types of clouds</a:t>
            </a:r>
          </a:p>
          <a:p>
            <a:pPr lvl="1"/>
            <a:r>
              <a:rPr lang="en-US" dirty="0" smtClean="0"/>
              <a:t>SharePoint Online is a Software as a Service (SaaS) solution</a:t>
            </a:r>
          </a:p>
          <a:p>
            <a:pPr lvl="1"/>
            <a:r>
              <a:rPr lang="en-US" dirty="0" smtClean="0"/>
              <a:t>Azure is an Infrastructure as a Service (IaaS) solution</a:t>
            </a:r>
          </a:p>
          <a:p>
            <a:pPr lvl="1"/>
            <a:r>
              <a:rPr lang="en-US" dirty="0" smtClean="0"/>
              <a:t>Both are considered Cloud</a:t>
            </a:r>
          </a:p>
          <a:p>
            <a:pPr lvl="1"/>
            <a:r>
              <a:rPr lang="en-US" dirty="0" smtClean="0"/>
              <a:t>Any SharePoint version not SharePoint Online is considered “On-Prem”</a:t>
            </a:r>
          </a:p>
          <a:p>
            <a:r>
              <a:rPr lang="en-US" dirty="0" smtClean="0"/>
              <a:t>Which cloud is the right fit for you?</a:t>
            </a:r>
            <a:endParaRPr lang="en-US" dirty="0"/>
          </a:p>
        </p:txBody>
      </p:sp>
      <p:sp>
        <p:nvSpPr>
          <p:cNvPr id="3" name="Title 2"/>
          <p:cNvSpPr>
            <a:spLocks noGrp="1"/>
          </p:cNvSpPr>
          <p:nvPr>
            <p:ph type="title"/>
          </p:nvPr>
        </p:nvSpPr>
        <p:spPr/>
        <p:txBody>
          <a:bodyPr/>
          <a:lstStyle/>
          <a:p>
            <a:r>
              <a:rPr lang="en-US" dirty="0" smtClean="0"/>
              <a:t>Platform Decisions</a:t>
            </a:r>
            <a:endParaRPr lang="en-US" dirty="0"/>
          </a:p>
        </p:txBody>
      </p:sp>
    </p:spTree>
    <p:extLst>
      <p:ext uri="{BB962C8B-B14F-4D97-AF65-F5344CB8AC3E}">
        <p14:creationId xmlns:p14="http://schemas.microsoft.com/office/powerpoint/2010/main" val="31296035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it different?</a:t>
            </a:r>
            <a:endParaRPr lang="en-US" dirty="0"/>
          </a:p>
        </p:txBody>
      </p:sp>
      <p:sp>
        <p:nvSpPr>
          <p:cNvPr id="11" name="Rectangle 10"/>
          <p:cNvSpPr/>
          <p:nvPr/>
        </p:nvSpPr>
        <p:spPr>
          <a:xfrm>
            <a:off x="1417637" y="2431977"/>
            <a:ext cx="827342" cy="369332"/>
          </a:xfrm>
          <a:prstGeom prst="rect">
            <a:avLst/>
          </a:prstGeom>
        </p:spPr>
        <p:txBody>
          <a:bodyPr wrap="none">
            <a:spAutoFit/>
          </a:bodyPr>
          <a:lstStyle/>
          <a:p>
            <a:r>
              <a:rPr lang="en-US" dirty="0" smtClean="0"/>
              <a:t>Server</a:t>
            </a:r>
            <a:endParaRPr lang="en-US" dirty="0"/>
          </a:p>
        </p:txBody>
      </p:sp>
      <p:sp>
        <p:nvSpPr>
          <p:cNvPr id="12" name="Rectangle 11"/>
          <p:cNvSpPr/>
          <p:nvPr/>
        </p:nvSpPr>
        <p:spPr>
          <a:xfrm>
            <a:off x="9418637" y="1489911"/>
            <a:ext cx="994375" cy="369332"/>
          </a:xfrm>
          <a:prstGeom prst="rect">
            <a:avLst/>
          </a:prstGeom>
        </p:spPr>
        <p:txBody>
          <a:bodyPr wrap="none">
            <a:spAutoFit/>
          </a:bodyPr>
          <a:lstStyle/>
          <a:p>
            <a:r>
              <a:rPr lang="en-US" dirty="0" smtClean="0"/>
              <a:t>Browser</a:t>
            </a:r>
            <a:endParaRPr lang="en-US" dirty="0"/>
          </a:p>
        </p:txBody>
      </p:sp>
      <p:cxnSp>
        <p:nvCxnSpPr>
          <p:cNvPr id="16" name="Straight Arrow Connector 15"/>
          <p:cNvCxnSpPr/>
          <p:nvPr/>
        </p:nvCxnSpPr>
        <p:spPr>
          <a:xfrm>
            <a:off x="3395352" y="3543734"/>
            <a:ext cx="39624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43152" y="3140197"/>
            <a:ext cx="1052789" cy="369332"/>
          </a:xfrm>
          <a:prstGeom prst="rect">
            <a:avLst/>
          </a:prstGeom>
        </p:spPr>
        <p:txBody>
          <a:bodyPr wrap="none">
            <a:spAutoFit/>
          </a:bodyPr>
          <a:lstStyle/>
          <a:p>
            <a:r>
              <a:rPr lang="en-US" dirty="0" smtClean="0"/>
              <a:t>Network</a:t>
            </a:r>
            <a:endParaRPr lang="en-US" dirty="0"/>
          </a:p>
        </p:txBody>
      </p:sp>
      <p:sp>
        <p:nvSpPr>
          <p:cNvPr id="21" name="Rectangle 20"/>
          <p:cNvSpPr/>
          <p:nvPr/>
        </p:nvSpPr>
        <p:spPr>
          <a:xfrm>
            <a:off x="763002" y="4968609"/>
            <a:ext cx="2136611" cy="646331"/>
          </a:xfrm>
          <a:prstGeom prst="rect">
            <a:avLst/>
          </a:prstGeom>
        </p:spPr>
        <p:txBody>
          <a:bodyPr wrap="none">
            <a:spAutoFit/>
          </a:bodyPr>
          <a:lstStyle/>
          <a:p>
            <a:r>
              <a:rPr lang="en-US" dirty="0">
                <a:latin typeface="Segoe UI Light"/>
              </a:rPr>
              <a:t>Complex pages</a:t>
            </a:r>
          </a:p>
          <a:p>
            <a:r>
              <a:rPr lang="en-US" dirty="0" smtClean="0">
                <a:latin typeface="Segoe UI Light"/>
              </a:rPr>
              <a:t>Too </a:t>
            </a:r>
            <a:r>
              <a:rPr lang="en-US" dirty="0">
                <a:latin typeface="Segoe UI Light"/>
              </a:rPr>
              <a:t>many web parts</a:t>
            </a:r>
          </a:p>
        </p:txBody>
      </p:sp>
      <p:sp>
        <p:nvSpPr>
          <p:cNvPr id="22" name="Rectangle 21"/>
          <p:cNvSpPr/>
          <p:nvPr/>
        </p:nvSpPr>
        <p:spPr>
          <a:xfrm>
            <a:off x="4240895" y="4968609"/>
            <a:ext cx="2499274" cy="923330"/>
          </a:xfrm>
          <a:prstGeom prst="rect">
            <a:avLst/>
          </a:prstGeom>
        </p:spPr>
        <p:txBody>
          <a:bodyPr wrap="none">
            <a:spAutoFit/>
          </a:bodyPr>
          <a:lstStyle/>
          <a:p>
            <a:r>
              <a:rPr lang="en-US" dirty="0">
                <a:latin typeface="Segoe UI Light"/>
              </a:rPr>
              <a:t>Large payload</a:t>
            </a:r>
          </a:p>
          <a:p>
            <a:r>
              <a:rPr lang="en-US" dirty="0">
                <a:latin typeface="Segoe UI Light"/>
              </a:rPr>
              <a:t>Too many </a:t>
            </a:r>
            <a:r>
              <a:rPr lang="en-US" dirty="0" smtClean="0">
                <a:latin typeface="Segoe UI Light"/>
              </a:rPr>
              <a:t>files</a:t>
            </a:r>
            <a:endParaRPr lang="en-US" dirty="0">
              <a:latin typeface="Segoe UI Light"/>
            </a:endParaRPr>
          </a:p>
          <a:p>
            <a:r>
              <a:rPr lang="en-US" dirty="0">
                <a:latin typeface="Segoe UI Light"/>
              </a:rPr>
              <a:t>Large distance to server</a:t>
            </a:r>
          </a:p>
        </p:txBody>
      </p:sp>
      <p:sp>
        <p:nvSpPr>
          <p:cNvPr id="23" name="Rectangle 22"/>
          <p:cNvSpPr/>
          <p:nvPr/>
        </p:nvSpPr>
        <p:spPr>
          <a:xfrm>
            <a:off x="9279301" y="5544416"/>
            <a:ext cx="1681871" cy="923330"/>
          </a:xfrm>
          <a:prstGeom prst="rect">
            <a:avLst/>
          </a:prstGeom>
        </p:spPr>
        <p:txBody>
          <a:bodyPr wrap="none">
            <a:spAutoFit/>
          </a:bodyPr>
          <a:lstStyle/>
          <a:p>
            <a:r>
              <a:rPr lang="en-US" dirty="0" smtClean="0">
                <a:latin typeface="Segoe UI Light"/>
              </a:rPr>
              <a:t>Complex pages</a:t>
            </a:r>
          </a:p>
          <a:p>
            <a:r>
              <a:rPr lang="en-US" dirty="0" smtClean="0">
                <a:latin typeface="Segoe UI Light"/>
              </a:rPr>
              <a:t>Busy computer</a:t>
            </a:r>
          </a:p>
          <a:p>
            <a:r>
              <a:rPr lang="en-US" dirty="0" smtClean="0">
                <a:latin typeface="Segoe UI Light"/>
              </a:rPr>
              <a:t>Small cache</a:t>
            </a: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51914" y="2815422"/>
            <a:ext cx="1456624" cy="1456624"/>
          </a:xfrm>
          <a:prstGeom prst="rect">
            <a:avLst/>
          </a:prstGeom>
        </p:spPr>
      </p:pic>
      <p:sp>
        <p:nvSpPr>
          <p:cNvPr id="13" name="Rectangle 12"/>
          <p:cNvSpPr/>
          <p:nvPr/>
        </p:nvSpPr>
        <p:spPr>
          <a:xfrm>
            <a:off x="1620947" y="1424352"/>
            <a:ext cx="827342" cy="369332"/>
          </a:xfrm>
          <a:prstGeom prst="rect">
            <a:avLst/>
          </a:prstGeom>
        </p:spPr>
        <p:txBody>
          <a:bodyPr wrap="none">
            <a:spAutoFit/>
          </a:bodyPr>
          <a:lstStyle/>
          <a:p>
            <a:r>
              <a:rPr lang="en-US" dirty="0" smtClean="0"/>
              <a:t>Server</a:t>
            </a:r>
            <a:endParaRPr lang="en-US" dirty="0"/>
          </a:p>
        </p:txBody>
      </p:sp>
      <p:pic>
        <p:nvPicPr>
          <p:cNvPr id="14" name="Picture 1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1854942"/>
            <a:ext cx="686174" cy="686174"/>
          </a:xfrm>
          <a:prstGeom prst="rect">
            <a:avLst/>
          </a:prstGeom>
        </p:spPr>
      </p:pic>
      <p:pic>
        <p:nvPicPr>
          <p:cNvPr id="15" name="Picture 1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1848800"/>
            <a:ext cx="686174" cy="686174"/>
          </a:xfrm>
          <a:prstGeom prst="rect">
            <a:avLst/>
          </a:prstGeom>
        </p:spPr>
      </p:pic>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1848800"/>
            <a:ext cx="686174" cy="686174"/>
          </a:xfrm>
          <a:prstGeom prst="rect">
            <a:avLst/>
          </a:prstGeom>
        </p:spPr>
      </p:pic>
      <p:pic>
        <p:nvPicPr>
          <p:cNvPr id="19" name="Picture 1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2589396"/>
            <a:ext cx="686174" cy="686174"/>
          </a:xfrm>
          <a:prstGeom prst="rect">
            <a:avLst/>
          </a:prstGeom>
        </p:spPr>
      </p:pic>
      <p:pic>
        <p:nvPicPr>
          <p:cNvPr id="20" name="Picture 1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2583254"/>
            <a:ext cx="686174" cy="686174"/>
          </a:xfrm>
          <a:prstGeom prst="rect">
            <a:avLst/>
          </a:prstGeom>
        </p:spPr>
      </p:pic>
      <p:pic>
        <p:nvPicPr>
          <p:cNvPr id="24" name="Picture 2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2583254"/>
            <a:ext cx="686174" cy="686174"/>
          </a:xfrm>
          <a:prstGeom prst="rect">
            <a:avLst/>
          </a:prstGeom>
        </p:spPr>
      </p:pic>
      <p:pic>
        <p:nvPicPr>
          <p:cNvPr id="25" name="Picture 2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3323850"/>
            <a:ext cx="686174" cy="686174"/>
          </a:xfrm>
          <a:prstGeom prst="rect">
            <a:avLst/>
          </a:prstGeom>
        </p:spPr>
      </p:pic>
      <p:pic>
        <p:nvPicPr>
          <p:cNvPr id="26" name="Pictur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3317708"/>
            <a:ext cx="686174" cy="686174"/>
          </a:xfrm>
          <a:prstGeom prst="rect">
            <a:avLst/>
          </a:prstGeom>
        </p:spPr>
      </p:pic>
      <p:pic>
        <p:nvPicPr>
          <p:cNvPr id="27" name="Picture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3317708"/>
            <a:ext cx="686174" cy="686174"/>
          </a:xfrm>
          <a:prstGeom prst="rect">
            <a:avLst/>
          </a:prstGeom>
        </p:spPr>
      </p:pic>
      <p:pic>
        <p:nvPicPr>
          <p:cNvPr id="28" name="Picture 2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4037196"/>
            <a:ext cx="686174" cy="686174"/>
          </a:xfrm>
          <a:prstGeom prst="rect">
            <a:avLst/>
          </a:prstGeom>
        </p:spPr>
      </p:pic>
      <p:pic>
        <p:nvPicPr>
          <p:cNvPr id="29" name="Picture 2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4031054"/>
            <a:ext cx="686174" cy="686174"/>
          </a:xfrm>
          <a:prstGeom prst="rect">
            <a:avLst/>
          </a:prstGeom>
        </p:spPr>
      </p:pic>
      <p:pic>
        <p:nvPicPr>
          <p:cNvPr id="30" name="Picture 2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4031054"/>
            <a:ext cx="686174" cy="686174"/>
          </a:xfrm>
          <a:prstGeom prst="rect">
            <a:avLst/>
          </a:prstGeom>
        </p:spPr>
      </p:pic>
      <p:sp>
        <p:nvSpPr>
          <p:cNvPr id="31" name="Rectangle 30"/>
          <p:cNvSpPr/>
          <p:nvPr/>
        </p:nvSpPr>
        <p:spPr>
          <a:xfrm>
            <a:off x="765407" y="5768651"/>
            <a:ext cx="2959143" cy="646331"/>
          </a:xfrm>
          <a:prstGeom prst="rect">
            <a:avLst/>
          </a:prstGeom>
        </p:spPr>
        <p:txBody>
          <a:bodyPr wrap="none">
            <a:spAutoFit/>
          </a:bodyPr>
          <a:lstStyle/>
          <a:p>
            <a:r>
              <a:rPr lang="en-US" dirty="0" smtClean="0">
                <a:latin typeface="Segoe UI Light"/>
              </a:rPr>
              <a:t>Expensive server interactions</a:t>
            </a:r>
          </a:p>
          <a:p>
            <a:r>
              <a:rPr lang="en-US" dirty="0" smtClean="0">
                <a:latin typeface="Segoe UI Light"/>
              </a:rPr>
              <a:t>Front end cache misses</a:t>
            </a:r>
            <a:endParaRPr lang="en-US" dirty="0">
              <a:latin typeface="Segoe UI Light"/>
            </a:endParaRPr>
          </a:p>
        </p:txBody>
      </p:sp>
      <p:cxnSp>
        <p:nvCxnSpPr>
          <p:cNvPr id="32" name="Straight Arrow Connector 31"/>
          <p:cNvCxnSpPr/>
          <p:nvPr/>
        </p:nvCxnSpPr>
        <p:spPr>
          <a:xfrm>
            <a:off x="3246437" y="3265764"/>
            <a:ext cx="78056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99584" y="1997944"/>
            <a:ext cx="1052789" cy="369332"/>
          </a:xfrm>
          <a:prstGeom prst="rect">
            <a:avLst/>
          </a:prstGeom>
        </p:spPr>
        <p:txBody>
          <a:bodyPr wrap="none">
            <a:spAutoFit/>
          </a:bodyPr>
          <a:lstStyle/>
          <a:p>
            <a:r>
              <a:rPr lang="en-US" dirty="0" smtClean="0"/>
              <a:t>Network</a:t>
            </a:r>
            <a:endParaRPr lang="en-US" dirty="0"/>
          </a:p>
        </p:txBody>
      </p:sp>
      <p:cxnSp>
        <p:nvCxnSpPr>
          <p:cNvPr id="34" name="Straight Arrow Connector 33"/>
          <p:cNvCxnSpPr/>
          <p:nvPr/>
        </p:nvCxnSpPr>
        <p:spPr>
          <a:xfrm flipV="1">
            <a:off x="4103197" y="2731990"/>
            <a:ext cx="773997" cy="533774"/>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03197" y="3306487"/>
            <a:ext cx="621597" cy="880547"/>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79396" y="3320186"/>
            <a:ext cx="469197" cy="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83637" y="2731990"/>
            <a:ext cx="984157" cy="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993" y="4195792"/>
            <a:ext cx="1220385" cy="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49038" y="3320186"/>
            <a:ext cx="1406607" cy="787823"/>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49038" y="2805136"/>
            <a:ext cx="292359" cy="47432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81049" y="2719344"/>
            <a:ext cx="594591" cy="600842"/>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055645" y="3320186"/>
            <a:ext cx="419995" cy="76354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75640" y="3321277"/>
            <a:ext cx="103799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087170" y="3441725"/>
            <a:ext cx="1149867" cy="646331"/>
          </a:xfrm>
          <a:prstGeom prst="rect">
            <a:avLst/>
          </a:prstGeom>
        </p:spPr>
        <p:txBody>
          <a:bodyPr wrap="none">
            <a:spAutoFit/>
          </a:bodyPr>
          <a:lstStyle/>
          <a:p>
            <a:pPr algn="ctr"/>
            <a:r>
              <a:rPr lang="en-US" dirty="0" smtClean="0"/>
              <a:t>Microsoft</a:t>
            </a:r>
          </a:p>
          <a:p>
            <a:pPr algn="ctr"/>
            <a:r>
              <a:rPr lang="en-US" dirty="0" smtClean="0"/>
              <a:t>Network</a:t>
            </a:r>
            <a:endParaRPr lang="en-US" dirty="0"/>
          </a:p>
        </p:txBody>
      </p:sp>
      <p:sp>
        <p:nvSpPr>
          <p:cNvPr id="45" name="Rectangle 44"/>
          <p:cNvSpPr/>
          <p:nvPr/>
        </p:nvSpPr>
        <p:spPr>
          <a:xfrm>
            <a:off x="4836251" y="4283576"/>
            <a:ext cx="980718" cy="369332"/>
          </a:xfrm>
          <a:prstGeom prst="rect">
            <a:avLst/>
          </a:prstGeom>
        </p:spPr>
        <p:txBody>
          <a:bodyPr wrap="none">
            <a:spAutoFit/>
          </a:bodyPr>
          <a:lstStyle/>
          <a:p>
            <a:r>
              <a:rPr lang="en-US" dirty="0" smtClean="0"/>
              <a:t>Internet</a:t>
            </a:r>
            <a:endParaRPr lang="en-US" dirty="0"/>
          </a:p>
        </p:txBody>
      </p:sp>
      <p:sp>
        <p:nvSpPr>
          <p:cNvPr id="46" name="Rectangle 45"/>
          <p:cNvSpPr/>
          <p:nvPr/>
        </p:nvSpPr>
        <p:spPr>
          <a:xfrm>
            <a:off x="6849100" y="3383667"/>
            <a:ext cx="498855" cy="369332"/>
          </a:xfrm>
          <a:prstGeom prst="rect">
            <a:avLst/>
          </a:prstGeom>
        </p:spPr>
        <p:txBody>
          <a:bodyPr wrap="none">
            <a:spAutoFit/>
          </a:bodyPr>
          <a:lstStyle/>
          <a:p>
            <a:r>
              <a:rPr lang="en-US" dirty="0" smtClean="0"/>
              <a:t>ISP</a:t>
            </a:r>
            <a:endParaRPr lang="en-US" dirty="0"/>
          </a:p>
        </p:txBody>
      </p:sp>
      <p:pic>
        <p:nvPicPr>
          <p:cNvPr id="47" name="Picture 4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609621" y="1331490"/>
            <a:ext cx="686174" cy="686174"/>
          </a:xfrm>
          <a:prstGeom prst="rect">
            <a:avLst/>
          </a:prstGeom>
        </p:spPr>
      </p:pic>
      <p:sp>
        <p:nvSpPr>
          <p:cNvPr id="48" name="Rectangle 47"/>
          <p:cNvSpPr/>
          <p:nvPr/>
        </p:nvSpPr>
        <p:spPr>
          <a:xfrm>
            <a:off x="7286285" y="1473642"/>
            <a:ext cx="662361" cy="369332"/>
          </a:xfrm>
          <a:prstGeom prst="rect">
            <a:avLst/>
          </a:prstGeom>
        </p:spPr>
        <p:txBody>
          <a:bodyPr wrap="none">
            <a:spAutoFit/>
          </a:bodyPr>
          <a:lstStyle/>
          <a:p>
            <a:r>
              <a:rPr lang="en-US" dirty="0" smtClean="0"/>
              <a:t>CDN</a:t>
            </a:r>
            <a:endParaRPr lang="en-US" dirty="0"/>
          </a:p>
        </p:txBody>
      </p:sp>
      <p:cxnSp>
        <p:nvCxnSpPr>
          <p:cNvPr id="49" name="Straight Arrow Connector 48"/>
          <p:cNvCxnSpPr/>
          <p:nvPr/>
        </p:nvCxnSpPr>
        <p:spPr>
          <a:xfrm flipV="1">
            <a:off x="5881049" y="2033771"/>
            <a:ext cx="754058" cy="685573"/>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rotWithShape="1">
          <a:blip r:embed="rId4"/>
          <a:srcRect b="11171"/>
          <a:stretch/>
        </p:blipFill>
        <p:spPr>
          <a:xfrm>
            <a:off x="7921623" y="1985127"/>
            <a:ext cx="4242579" cy="341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112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par>
                                <p:cTn id="96" presetID="10" presetClass="entr" presetSubtype="0"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2" grpId="0"/>
      <p:bldP spid="13" grpId="0"/>
      <p:bldP spid="31" grpId="0"/>
      <p:bldP spid="33" grpId="0"/>
      <p:bldP spid="44" grpId="0"/>
      <p:bldP spid="45" grpId="0"/>
      <p:bldP spid="46"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11887200" cy="4530471"/>
          </a:xfrm>
        </p:spPr>
        <p:txBody>
          <a:bodyPr/>
          <a:lstStyle/>
          <a:p>
            <a:r>
              <a:rPr lang="en-US" dirty="0" smtClean="0"/>
              <a:t>Make a new Portal – “Green fields”</a:t>
            </a:r>
          </a:p>
          <a:p>
            <a:pPr lvl="1"/>
            <a:r>
              <a:rPr lang="en-US" dirty="0"/>
              <a:t>Provides maximum flexibility</a:t>
            </a:r>
          </a:p>
          <a:p>
            <a:pPr lvl="1"/>
            <a:r>
              <a:rPr lang="en-US" dirty="0" smtClean="0"/>
              <a:t>Avoid applying on-premises guidance to the cloud</a:t>
            </a:r>
          </a:p>
          <a:p>
            <a:pPr marL="342873" lvl="1" indent="0">
              <a:buNone/>
            </a:pPr>
            <a:endParaRPr lang="en-US" dirty="0" smtClean="0"/>
          </a:p>
          <a:p>
            <a:r>
              <a:rPr lang="en-US" dirty="0" smtClean="0"/>
              <a:t>Migrating from SharePoint on-premises</a:t>
            </a:r>
          </a:p>
          <a:p>
            <a:pPr lvl="1"/>
            <a:r>
              <a:rPr lang="en-US" dirty="0" smtClean="0"/>
              <a:t>Do </a:t>
            </a:r>
            <a:r>
              <a:rPr lang="en-US" u="sng" dirty="0"/>
              <a:t>not</a:t>
            </a:r>
            <a:r>
              <a:rPr lang="en-US" dirty="0"/>
              <a:t> lift and shift</a:t>
            </a:r>
          </a:p>
          <a:p>
            <a:pPr lvl="1"/>
            <a:r>
              <a:rPr lang="en-US" dirty="0"/>
              <a:t>Re-architect for </a:t>
            </a:r>
            <a:r>
              <a:rPr lang="en-US" dirty="0" smtClean="0"/>
              <a:t>SharePoint Online capabilities</a:t>
            </a:r>
            <a:endParaRPr lang="en-US" dirty="0"/>
          </a:p>
          <a:p>
            <a:pPr lvl="1"/>
            <a:r>
              <a:rPr lang="en-US" dirty="0" smtClean="0"/>
              <a:t>Suggested </a:t>
            </a:r>
            <a:r>
              <a:rPr lang="en-US" dirty="0"/>
              <a:t>approach for </a:t>
            </a:r>
            <a:r>
              <a:rPr lang="en-US" dirty="0" smtClean="0"/>
              <a:t>publishing </a:t>
            </a:r>
            <a:r>
              <a:rPr lang="en-US" dirty="0"/>
              <a:t>portals</a:t>
            </a:r>
          </a:p>
          <a:p>
            <a:endParaRPr lang="en-US" dirty="0"/>
          </a:p>
        </p:txBody>
      </p:sp>
      <p:sp>
        <p:nvSpPr>
          <p:cNvPr id="3" name="Title 2"/>
          <p:cNvSpPr>
            <a:spLocks noGrp="1"/>
          </p:cNvSpPr>
          <p:nvPr>
            <p:ph type="title"/>
          </p:nvPr>
        </p:nvSpPr>
        <p:spPr/>
        <p:txBody>
          <a:bodyPr/>
          <a:lstStyle/>
          <a:p>
            <a:r>
              <a:rPr lang="en-US" dirty="0" smtClean="0"/>
              <a:t>SharePoint Online – Where do you start?</a:t>
            </a:r>
            <a:endParaRPr lang="en-US" dirty="0"/>
          </a:p>
        </p:txBody>
      </p:sp>
    </p:spTree>
    <p:extLst>
      <p:ext uri="{BB962C8B-B14F-4D97-AF65-F5344CB8AC3E}">
        <p14:creationId xmlns:p14="http://schemas.microsoft.com/office/powerpoint/2010/main" val="29572297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2015-05-07T00:00:00-05:00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John Ross; Randy Drisgill; Shyam Narayan</External_x0020_Speaker>
    <Session_x0020_Code xmlns="12a172fe-0250-434a-85cf-03b10810c5e5"> BRK2169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elements/1.1/"/>
    <ds:schemaRef ds:uri="http://purl.org/dc/terms/"/>
    <ds:schemaRef ds:uri="230e9df3-be65-4c73-a93b-d1236ebd677e"/>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12a172fe-0250-434a-85cf-03b10810c5e5"/>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BRK2169_Narayan</Template>
  <TotalTime>3659</TotalTime>
  <Words>2275</Words>
  <Application>Microsoft Office PowerPoint</Application>
  <PresentationFormat>Custom</PresentationFormat>
  <Paragraphs>354</Paragraphs>
  <Slides>43</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Arial</vt:lpstr>
      <vt:lpstr>Consolas</vt:lpstr>
      <vt:lpstr>Segoe Condensed</vt:lpstr>
      <vt:lpstr>Segoe UI</vt:lpstr>
      <vt:lpstr>Segoe UI Light</vt:lpstr>
      <vt:lpstr>Wingdings</vt:lpstr>
      <vt:lpstr>5-30610_Microsoft_Ignite_Keynote_Template</vt:lpstr>
      <vt:lpstr>1_5-30610_Microsoft_Ignite_Keynote_Template</vt:lpstr>
      <vt:lpstr>2_5-30610_Microsoft_Ignite_Keynote_Template</vt:lpstr>
      <vt:lpstr>PowerPoint Presentation</vt:lpstr>
      <vt:lpstr>Best Practices for Design and Performance in SharePoint Online </vt:lpstr>
      <vt:lpstr>PowerPoint Presentation</vt:lpstr>
      <vt:lpstr>John Ross</vt:lpstr>
      <vt:lpstr>Randy Drisgill</vt:lpstr>
      <vt:lpstr>Shyam Narayan</vt:lpstr>
      <vt:lpstr>Platform Decisions</vt:lpstr>
      <vt:lpstr>Why is it different?</vt:lpstr>
      <vt:lpstr>SharePoint Online – Where do you start?</vt:lpstr>
      <vt:lpstr>Building on SharePoint Online</vt:lpstr>
      <vt:lpstr>Things to factor into your design</vt:lpstr>
      <vt:lpstr>Building portals on SharePoint Online </vt:lpstr>
      <vt:lpstr>What do we mean by “branding”</vt:lpstr>
      <vt:lpstr>Portals vs Collaboration Sites</vt:lpstr>
      <vt:lpstr>Approaches to Branding in SharePoint Online</vt:lpstr>
      <vt:lpstr>Branding Impact on SharePoint Online</vt:lpstr>
      <vt:lpstr>Responsive Web Design</vt:lpstr>
      <vt:lpstr>SharePoint Branding Options</vt:lpstr>
      <vt:lpstr>Composed Looks</vt:lpstr>
      <vt:lpstr>Master Pages</vt:lpstr>
      <vt:lpstr>Design Manager</vt:lpstr>
      <vt:lpstr>Custom Branding</vt:lpstr>
      <vt:lpstr>Design Manager vs. Custom Branding</vt:lpstr>
      <vt:lpstr>SharePoint Branding Options</vt:lpstr>
      <vt:lpstr>Optimizing Performance</vt:lpstr>
      <vt:lpstr>Top 5 causes of slow perf in SharePoint Online</vt:lpstr>
      <vt:lpstr>Performance Optimizations  </vt:lpstr>
      <vt:lpstr>30 seconds to 2 seconds </vt:lpstr>
      <vt:lpstr>Performance Optimization Techniques http://aka.ms/tune </vt:lpstr>
      <vt:lpstr>How SharePoint Online manages capacity</vt:lpstr>
      <vt:lpstr>Lots of content….</vt:lpstr>
      <vt:lpstr>Predictive capacity: forecasting</vt:lpstr>
      <vt:lpstr>Predictive capacity: forecasting</vt:lpstr>
      <vt:lpstr>Predictive capacity: managing farms</vt:lpstr>
      <vt:lpstr>Launching on SharePoint Online</vt:lpstr>
      <vt:lpstr>Launching a new site to &gt; 10k users</vt:lpstr>
      <vt:lpstr>…but sometimes slow rollouts isn’t an option</vt:lpstr>
      <vt:lpstr>Scenario: Company-wide webcast</vt:lpstr>
      <vt:lpstr>Microsoft farm &amp; Satya webcast </vt:lpstr>
      <vt:lpstr>Key takeaways..</vt:lpstr>
      <vt:lpstr>Suggested Sessions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Design and Performance in SharePoint Online</dc:title>
  <dc:subject>Microsoft Ignite 2015</dc:subject>
  <dc:creator>Shyam Narayan</dc:creator>
  <cp:keywords>Microsoft Ignite 2015</cp:keywords>
  <dc:description>Template: Mitchell Derrey, Silver Fox Productions
Formatting: 
Audience Type: Internal/External</dc:description>
  <cp:lastModifiedBy>Brittany Hart</cp:lastModifiedBy>
  <cp:revision>163</cp:revision>
  <dcterms:created xsi:type="dcterms:W3CDTF">2015-04-09T04:01:30Z</dcterms:created>
  <dcterms:modified xsi:type="dcterms:W3CDTF">2015-05-07T16:18:43Z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