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277" r:id="rId5"/>
    <p:sldMasterId id="2147484306" r:id="rId6"/>
  </p:sldMasterIdLst>
  <p:notesMasterIdLst>
    <p:notesMasterId r:id="rId44"/>
  </p:notesMasterIdLst>
  <p:handoutMasterIdLst>
    <p:handoutMasterId r:id="rId45"/>
  </p:handoutMasterIdLst>
  <p:sldIdLst>
    <p:sldId id="256" r:id="rId7"/>
    <p:sldId id="257" r:id="rId8"/>
    <p:sldId id="258" r:id="rId9"/>
    <p:sldId id="259" r:id="rId10"/>
    <p:sldId id="260" r:id="rId11"/>
    <p:sldId id="261" r:id="rId12"/>
    <p:sldId id="262" r:id="rId13"/>
    <p:sldId id="263" r:id="rId14"/>
    <p:sldId id="264" r:id="rId15"/>
    <p:sldId id="265" r:id="rId16"/>
    <p:sldId id="266" r:id="rId17"/>
    <p:sldId id="281" r:id="rId18"/>
    <p:sldId id="282" r:id="rId19"/>
    <p:sldId id="283" r:id="rId20"/>
    <p:sldId id="284" r:id="rId21"/>
    <p:sldId id="285" r:id="rId22"/>
    <p:sldId id="286" r:id="rId23"/>
    <p:sldId id="287" r:id="rId24"/>
    <p:sldId id="288" r:id="rId25"/>
    <p:sldId id="289" r:id="rId26"/>
    <p:sldId id="290" r:id="rId27"/>
    <p:sldId id="291" r:id="rId28"/>
    <p:sldId id="333" r:id="rId29"/>
    <p:sldId id="334" r:id="rId30"/>
    <p:sldId id="335" r:id="rId31"/>
    <p:sldId id="336" r:id="rId32"/>
    <p:sldId id="337" r:id="rId33"/>
    <p:sldId id="338" r:id="rId34"/>
    <p:sldId id="339" r:id="rId35"/>
    <p:sldId id="340" r:id="rId36"/>
    <p:sldId id="341" r:id="rId37"/>
    <p:sldId id="342" r:id="rId38"/>
    <p:sldId id="343" r:id="rId39"/>
    <p:sldId id="371" r:id="rId40"/>
    <p:sldId id="372" r:id="rId41"/>
    <p:sldId id="384" r:id="rId42"/>
    <p:sldId id="383" r:id="rId43"/>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7D8FF"/>
    <a:srgbClr val="11CCFF"/>
    <a:srgbClr val="85E5FF"/>
    <a:srgbClr val="43D7FF"/>
    <a:srgbClr val="B4A0FF"/>
    <a:srgbClr val="505050"/>
    <a:srgbClr val="000000"/>
    <a:srgbClr val="00BCF2"/>
    <a:srgbClr val="5252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187" autoAdjust="0"/>
  </p:normalViewPr>
  <p:slideViewPr>
    <p:cSldViewPr>
      <p:cViewPr varScale="1">
        <p:scale>
          <a:sx n="114" d="100"/>
          <a:sy n="114" d="100"/>
        </p:scale>
        <p:origin x="84" y="258"/>
      </p:cViewPr>
      <p:guideLst/>
    </p:cSldViewPr>
  </p:slideViewPr>
  <p:outlineViewPr>
    <p:cViewPr>
      <p:scale>
        <a:sx n="33" d="100"/>
        <a:sy n="33" d="100"/>
      </p:scale>
      <p:origin x="0" y="-342"/>
    </p:cViewPr>
  </p:outlineViewPr>
  <p:notesTextViewPr>
    <p:cViewPr>
      <p:scale>
        <a:sx n="100" d="100"/>
        <a:sy n="100" d="100"/>
      </p:scale>
      <p:origin x="0" y="0"/>
    </p:cViewPr>
  </p:notesTextViewPr>
  <p:sorterViewPr>
    <p:cViewPr>
      <p:scale>
        <a:sx n="75" d="100"/>
        <a:sy n="75" d="100"/>
      </p:scale>
      <p:origin x="0" y="0"/>
    </p:cViewPr>
  </p:sorterViewPr>
  <p:notesViewPr>
    <p:cSldViewPr showGuides="1">
      <p:cViewPr varScale="1">
        <p:scale>
          <a:sx n="83" d="100"/>
          <a:sy n="83" d="100"/>
        </p:scale>
        <p:origin x="299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commentAuthors" Target="commentAuthor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smtClean="0">
                <a:latin typeface="Segoe UI" pitchFamily="34" charset="0"/>
              </a:rPr>
              <a:t>Microsoft Ignite 2015</a:t>
            </a:r>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5/6/2015 3:05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Microsoft Ignite 2015</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5/6/2015 3:05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smtClean="0">
                <a:solidFill>
                  <a:prstClr val="black"/>
                </a:solidFill>
              </a:rPr>
              <a:t>Microsoft Ignite 2015</a:t>
            </a: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5/6/2015 3:05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832562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solidFill>
                  <a:prstClr val="black"/>
                </a:solidFill>
              </a:rPr>
              <a:t>Microsoft Ignite 2015</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5/6/2015 3:05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891226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25163" y="4311273"/>
            <a:ext cx="5486400" cy="4114800"/>
          </a:xfrm>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Microsoft Ignite 2015</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5/6/2015 3:05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3341024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solidFill>
                  <a:prstClr val="black"/>
                </a:solidFill>
              </a:rPr>
              <a:t>Microsoft Ignite 2015</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5/6/2015 3:05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2948921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solidFill>
                  <a:prstClr val="black"/>
                </a:solidFill>
              </a:rPr>
              <a:pPr/>
              <a:t>5/6/2015 3:05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3453155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solidFill>
                  <a:prstClr val="black"/>
                </a:solidFill>
              </a:rPr>
              <a:pPr/>
              <a:t>5/6/2015 3:05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602659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Microsoft Ignite 2015</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5/6/2015 3:05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10863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5/6/2015</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3231216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Microsoft Ignite 2015</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5/6/2015 3:05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888859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Microsoft Ignite 2015</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5/6/2015 3:05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151714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solidFill>
                  <a:prstClr val="black"/>
                </a:solidFill>
              </a:rPr>
              <a:t>Microsoft Ignite 2015</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5/6/2015 3:05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781742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solidFill>
                  <a:prstClr val="black"/>
                </a:solidFill>
              </a:rPr>
              <a:t>Microsoft Ignite 2015</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5/6/2015 3:05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2290291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5/6/2015</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2266250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5/6/2015</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17236166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587"/>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9" name="Rectangle 8"/>
          <p:cNvSpPr/>
          <p:nvPr userDrawn="1"/>
        </p:nvSpPr>
        <p:spPr>
          <a:xfrm>
            <a:off x="293752" y="3040063"/>
            <a:ext cx="4333238" cy="784830"/>
          </a:xfrm>
          <a:prstGeom prst="rect">
            <a:avLst/>
          </a:prstGeom>
        </p:spPr>
        <p:txBody>
          <a:bodyPr wrap="none" anchor="ctr">
            <a:spAutoFit/>
          </a:bodyPr>
          <a:lstStyle/>
          <a:p>
            <a:pPr algn="r" defTabSz="1165834" rtl="0" eaLnBrk="1" latinLnBrk="0" hangingPunct="1">
              <a:lnSpc>
                <a:spcPct val="90000"/>
              </a:lnSpc>
              <a:spcBef>
                <a:spcPct val="0"/>
              </a:spcBef>
              <a:buNone/>
            </a:pPr>
            <a:r>
              <a:rPr lang="en-US" sz="5000" b="0" kern="1200" cap="none" spc="-125" baseline="0" noProof="0" dirty="0" smtClean="0">
                <a:ln w="3175">
                  <a:noFill/>
                </a:ln>
                <a:gradFill>
                  <a:gsLst>
                    <a:gs pos="84066">
                      <a:srgbClr val="000000"/>
                    </a:gs>
                    <a:gs pos="57576">
                      <a:srgbClr val="000000"/>
                    </a:gs>
                  </a:gsLst>
                  <a:lin ang="5400000" scaled="0"/>
                </a:gradFill>
                <a:effectLst/>
                <a:latin typeface="+mj-lt"/>
                <a:ea typeface="+mn-ea"/>
                <a:cs typeface="Segoe UI" pitchFamily="34" charset="0"/>
              </a:rPr>
              <a:t>Spark the future.</a:t>
            </a:r>
            <a:endParaRPr lang="en-US" sz="5000" b="0" kern="1200" cap="none" spc="-125" baseline="0" dirty="0">
              <a:ln w="3175">
                <a:noFill/>
              </a:ln>
              <a:gradFill>
                <a:gsLst>
                  <a:gs pos="84066">
                    <a:srgbClr val="000000"/>
                  </a:gs>
                  <a:gs pos="57576">
                    <a:srgbClr val="000000"/>
                  </a:gs>
                </a:gsLst>
                <a:lin ang="5400000" scaled="0"/>
              </a:gradFill>
              <a:effectLst/>
              <a:latin typeface="+mj-lt"/>
              <a:ea typeface="+mn-ea"/>
              <a:cs typeface="Segoe UI" pitchFamily="34" charset="0"/>
            </a:endParaRPr>
          </a:p>
        </p:txBody>
      </p:sp>
      <p:sp>
        <p:nvSpPr>
          <p:cNvPr id="10" name="Rectangle 9"/>
          <p:cNvSpPr/>
          <p:nvPr userDrawn="1"/>
        </p:nvSpPr>
        <p:spPr>
          <a:xfrm>
            <a:off x="2441776" y="4617847"/>
            <a:ext cx="2185214" cy="715581"/>
          </a:xfrm>
          <a:prstGeom prst="rect">
            <a:avLst/>
          </a:prstGeom>
        </p:spPr>
        <p:txBody>
          <a:bodyPr wrap="none" anchor="ctr">
            <a:spAutoFit/>
          </a:bodyPr>
          <a:lstStyle/>
          <a:p>
            <a:pPr algn="r" defTabSz="1165834" rtl="0" eaLnBrk="1" latinLnBrk="0" hangingPunct="1">
              <a:lnSpc>
                <a:spcPct val="90000"/>
              </a:lnSpc>
              <a:spcBef>
                <a:spcPct val="0"/>
              </a:spcBef>
              <a:buNone/>
            </a:pPr>
            <a: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t>May 4 – 8, 2015</a:t>
            </a:r>
            <a:b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br>
            <a: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t>Chicago, IL</a:t>
            </a:r>
            <a:endParaRPr lang="en-US" sz="2250" b="0" kern="1200" cap="none" spc="0" baseline="0" dirty="0">
              <a:ln w="3175">
                <a:noFill/>
              </a:ln>
              <a:gradFill>
                <a:gsLst>
                  <a:gs pos="84066">
                    <a:srgbClr val="000000"/>
                  </a:gs>
                  <a:gs pos="57576">
                    <a:srgbClr val="000000"/>
                  </a:gs>
                </a:gsLst>
                <a:lin ang="5400000" scaled="0"/>
              </a:gradFill>
              <a:effectLst/>
              <a:latin typeface="+mn-lt"/>
              <a:ea typeface="+mn-ea"/>
              <a:cs typeface="Segoe UI" pitchFamily="34" charset="0"/>
            </a:endParaRP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2510" y="4088040"/>
            <a:ext cx="2494315" cy="384949"/>
          </a:xfrm>
          <a:prstGeom prst="rect">
            <a:avLst/>
          </a:prstGeom>
        </p:spPr>
      </p:pic>
    </p:spTree>
    <p:extLst>
      <p:ext uri="{BB962C8B-B14F-4D97-AF65-F5344CB8AC3E}">
        <p14:creationId xmlns:p14="http://schemas.microsoft.com/office/powerpoint/2010/main" val="2655962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78982855"/>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189335521"/>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3897602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440" bIns="91440" anchor="t" anchorCtr="0">
            <a:spAutoFit/>
          </a:bodyPr>
          <a:lstStyle>
            <a:lvl1pPr>
              <a:defRPr lang="en-US" sz="7199"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2025825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2884901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68934554"/>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315834702"/>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908698505"/>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266291156"/>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2366974557"/>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4" name="Text Placeholder 3"/>
          <p:cNvSpPr>
            <a:spLocks noGrp="1"/>
          </p:cNvSpPr>
          <p:nvPr>
            <p:ph type="body" sz="quarter" idx="13" hasCustomPrompt="1"/>
          </p:nvPr>
        </p:nvSpPr>
        <p:spPr>
          <a:xfrm>
            <a:off x="322262" y="360323"/>
            <a:ext cx="2667000" cy="406265"/>
          </a:xfrm>
        </p:spPr>
        <p:txBody>
          <a:bodyPr/>
          <a:lstStyle>
            <a:lvl1pPr marL="0" indent="0">
              <a:buFontTx/>
              <a:buNone/>
              <a:defRPr sz="1600" baseline="0">
                <a:latin typeface="+mn-lt"/>
              </a:defRPr>
            </a:lvl1pPr>
            <a:lvl2pPr marL="342873" indent="0">
              <a:buFontTx/>
              <a:buNone/>
              <a:defRPr sz="1600">
                <a:latin typeface="+mn-lt"/>
              </a:defRPr>
            </a:lvl2pPr>
            <a:lvl3pPr marL="571454" indent="0">
              <a:buFontTx/>
              <a:buNone/>
              <a:defRPr sz="1600">
                <a:latin typeface="+mn-lt"/>
              </a:defRPr>
            </a:lvl3pPr>
            <a:lvl4pPr marL="800036" indent="0">
              <a:buFontTx/>
              <a:buNone/>
              <a:defRPr sz="1600">
                <a:latin typeface="+mn-lt"/>
              </a:defRPr>
            </a:lvl4pPr>
            <a:lvl5pPr marL="1028617" indent="0">
              <a:buFontTx/>
              <a:buNone/>
              <a:defRPr sz="1600">
                <a:latin typeface="+mn-lt"/>
              </a:defRPr>
            </a:lvl5pPr>
          </a:lstStyle>
          <a:p>
            <a:pPr lvl="0"/>
            <a:r>
              <a:rPr lang="en-US" dirty="0" smtClean="0"/>
              <a:t>SESSION CODE</a:t>
            </a:r>
          </a:p>
        </p:txBody>
      </p:sp>
    </p:spTree>
    <p:extLst>
      <p:ext uri="{BB962C8B-B14F-4D97-AF65-F5344CB8AC3E}">
        <p14:creationId xmlns:p14="http://schemas.microsoft.com/office/powerpoint/2010/main" val="25882318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849218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390786"/>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398"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2" y="6294476"/>
            <a:ext cx="45719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230" y="5580859"/>
            <a:ext cx="3291840" cy="701671"/>
          </a:xfrm>
          <a:prstGeom prst="rect">
            <a:avLst/>
          </a:prstGeom>
        </p:spPr>
      </p:pic>
    </p:spTree>
    <p:extLst>
      <p:ext uri="{BB962C8B-B14F-4D97-AF65-F5344CB8AC3E}">
        <p14:creationId xmlns:p14="http://schemas.microsoft.com/office/powerpoint/2010/main" val="17293980"/>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82969643"/>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439772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587"/>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9" name="Rectangle 8"/>
          <p:cNvSpPr/>
          <p:nvPr userDrawn="1"/>
        </p:nvSpPr>
        <p:spPr>
          <a:xfrm>
            <a:off x="293752" y="3040063"/>
            <a:ext cx="4333238" cy="784830"/>
          </a:xfrm>
          <a:prstGeom prst="rect">
            <a:avLst/>
          </a:prstGeom>
        </p:spPr>
        <p:txBody>
          <a:bodyPr wrap="none" anchor="ctr">
            <a:spAutoFit/>
          </a:bodyPr>
          <a:lstStyle/>
          <a:p>
            <a:pPr algn="r" defTabSz="1165834">
              <a:lnSpc>
                <a:spcPct val="90000"/>
              </a:lnSpc>
              <a:spcBef>
                <a:spcPct val="0"/>
              </a:spcBef>
            </a:pPr>
            <a:r>
              <a:rPr lang="en-US" sz="5000" spc="-125" dirty="0" smtClean="0">
                <a:ln w="3175">
                  <a:noFill/>
                </a:ln>
                <a:gradFill>
                  <a:gsLst>
                    <a:gs pos="84066">
                      <a:srgbClr val="000000"/>
                    </a:gs>
                    <a:gs pos="57576">
                      <a:srgbClr val="000000"/>
                    </a:gs>
                  </a:gsLst>
                  <a:lin ang="5400000" scaled="0"/>
                </a:gradFill>
                <a:latin typeface="Segoe UI Light"/>
                <a:cs typeface="Segoe UI" pitchFamily="34" charset="0"/>
              </a:rPr>
              <a:t>Spark the future.</a:t>
            </a:r>
            <a:endParaRPr lang="en-US" sz="5000" spc="-125" dirty="0">
              <a:ln w="3175">
                <a:noFill/>
              </a:ln>
              <a:gradFill>
                <a:gsLst>
                  <a:gs pos="84066">
                    <a:srgbClr val="000000"/>
                  </a:gs>
                  <a:gs pos="57576">
                    <a:srgbClr val="000000"/>
                  </a:gs>
                </a:gsLst>
                <a:lin ang="5400000" scaled="0"/>
              </a:gradFill>
              <a:latin typeface="Segoe UI Light"/>
              <a:cs typeface="Segoe UI" pitchFamily="34" charset="0"/>
            </a:endParaRPr>
          </a:p>
        </p:txBody>
      </p:sp>
      <p:sp>
        <p:nvSpPr>
          <p:cNvPr id="10" name="Rectangle 9"/>
          <p:cNvSpPr/>
          <p:nvPr userDrawn="1"/>
        </p:nvSpPr>
        <p:spPr>
          <a:xfrm>
            <a:off x="2441776" y="4617847"/>
            <a:ext cx="2185214" cy="715581"/>
          </a:xfrm>
          <a:prstGeom prst="rect">
            <a:avLst/>
          </a:prstGeom>
        </p:spPr>
        <p:txBody>
          <a:bodyPr wrap="none" anchor="ctr">
            <a:spAutoFit/>
          </a:bodyPr>
          <a:lstStyle/>
          <a:p>
            <a:pPr algn="r" defTabSz="1165834">
              <a:lnSpc>
                <a:spcPct val="90000"/>
              </a:lnSpc>
              <a:spcBef>
                <a:spcPct val="0"/>
              </a:spcBef>
            </a:pPr>
            <a:r>
              <a:rPr lang="en-US" sz="2250" dirty="0" smtClean="0">
                <a:ln w="3175">
                  <a:noFill/>
                </a:ln>
                <a:gradFill>
                  <a:gsLst>
                    <a:gs pos="84066">
                      <a:srgbClr val="000000"/>
                    </a:gs>
                    <a:gs pos="57576">
                      <a:srgbClr val="000000"/>
                    </a:gs>
                  </a:gsLst>
                  <a:lin ang="5400000" scaled="0"/>
                </a:gradFill>
                <a:cs typeface="Segoe UI" pitchFamily="34" charset="0"/>
              </a:rPr>
              <a:t>May 4 – 8, 2015</a:t>
            </a:r>
            <a:br>
              <a:rPr lang="en-US" sz="2250" dirty="0" smtClean="0">
                <a:ln w="3175">
                  <a:noFill/>
                </a:ln>
                <a:gradFill>
                  <a:gsLst>
                    <a:gs pos="84066">
                      <a:srgbClr val="000000"/>
                    </a:gs>
                    <a:gs pos="57576">
                      <a:srgbClr val="000000"/>
                    </a:gs>
                  </a:gsLst>
                  <a:lin ang="5400000" scaled="0"/>
                </a:gradFill>
                <a:cs typeface="Segoe UI" pitchFamily="34" charset="0"/>
              </a:rPr>
            </a:br>
            <a:r>
              <a:rPr lang="en-US" sz="2250" dirty="0" smtClean="0">
                <a:ln w="3175">
                  <a:noFill/>
                </a:ln>
                <a:gradFill>
                  <a:gsLst>
                    <a:gs pos="84066">
                      <a:srgbClr val="000000"/>
                    </a:gs>
                    <a:gs pos="57576">
                      <a:srgbClr val="000000"/>
                    </a:gs>
                  </a:gsLst>
                  <a:lin ang="5400000" scaled="0"/>
                </a:gradFill>
                <a:cs typeface="Segoe UI" pitchFamily="34" charset="0"/>
              </a:rPr>
              <a:t>Chicago, IL</a:t>
            </a:r>
            <a:endParaRPr lang="en-US" sz="2250" dirty="0">
              <a:ln w="3175">
                <a:noFill/>
              </a:ln>
              <a:gradFill>
                <a:gsLst>
                  <a:gs pos="84066">
                    <a:srgbClr val="000000"/>
                  </a:gs>
                  <a:gs pos="57576">
                    <a:srgbClr val="000000"/>
                  </a:gs>
                </a:gsLst>
                <a:lin ang="5400000" scaled="0"/>
              </a:gradFill>
              <a:cs typeface="Segoe UI" pitchFamily="34" charset="0"/>
            </a:endParaRP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2510" y="4088040"/>
            <a:ext cx="2494315" cy="384949"/>
          </a:xfrm>
          <a:prstGeom prst="rect">
            <a:avLst/>
          </a:prstGeom>
        </p:spPr>
      </p:pic>
    </p:spTree>
    <p:extLst>
      <p:ext uri="{BB962C8B-B14F-4D97-AF65-F5344CB8AC3E}">
        <p14:creationId xmlns:p14="http://schemas.microsoft.com/office/powerpoint/2010/main" val="21372855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8" name="Text Placeholder 3"/>
          <p:cNvSpPr>
            <a:spLocks noGrp="1"/>
          </p:cNvSpPr>
          <p:nvPr>
            <p:ph type="body" sz="quarter" idx="13" hasCustomPrompt="1"/>
          </p:nvPr>
        </p:nvSpPr>
        <p:spPr>
          <a:xfrm>
            <a:off x="322262" y="360323"/>
            <a:ext cx="2667000" cy="406265"/>
          </a:xfrm>
        </p:spPr>
        <p:txBody>
          <a:bodyPr/>
          <a:lstStyle>
            <a:lvl1pPr marL="0" indent="0">
              <a:buFontTx/>
              <a:buNone/>
              <a:defRPr sz="1600" baseline="0">
                <a:latin typeface="+mn-lt"/>
              </a:defRPr>
            </a:lvl1pPr>
            <a:lvl2pPr marL="342873" indent="0">
              <a:buFontTx/>
              <a:buNone/>
              <a:defRPr sz="1600">
                <a:latin typeface="+mn-lt"/>
              </a:defRPr>
            </a:lvl2pPr>
            <a:lvl3pPr marL="571454" indent="0">
              <a:buFontTx/>
              <a:buNone/>
              <a:defRPr sz="1600">
                <a:latin typeface="+mn-lt"/>
              </a:defRPr>
            </a:lvl3pPr>
            <a:lvl4pPr marL="800036" indent="0">
              <a:buFontTx/>
              <a:buNone/>
              <a:defRPr sz="1600">
                <a:latin typeface="+mn-lt"/>
              </a:defRPr>
            </a:lvl4pPr>
            <a:lvl5pPr marL="1028617" indent="0">
              <a:buFontTx/>
              <a:buNone/>
              <a:defRPr sz="1600">
                <a:latin typeface="+mn-lt"/>
              </a:defRPr>
            </a:lvl5pPr>
          </a:lstStyle>
          <a:p>
            <a:pPr lvl="0"/>
            <a:r>
              <a:rPr lang="en-US" dirty="0" smtClean="0"/>
              <a:t>SESSION CODE</a:t>
            </a:r>
          </a:p>
        </p:txBody>
      </p:sp>
    </p:spTree>
    <p:extLst>
      <p:ext uri="{BB962C8B-B14F-4D97-AF65-F5344CB8AC3E}">
        <p14:creationId xmlns:p14="http://schemas.microsoft.com/office/powerpoint/2010/main" val="23324951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31337368"/>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98414594"/>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67341303"/>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81883866"/>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5323416"/>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99655643"/>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82330768"/>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63257031"/>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1357922"/>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4148132899"/>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28788477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86098637"/>
      </p:ext>
    </p:extLst>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440" bIns="91440" anchor="t" anchorCtr="0">
            <a:spAutoFit/>
          </a:bodyPr>
          <a:lstStyle>
            <a:lvl1pPr>
              <a:defRPr lang="en-US" sz="7199"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17095885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510081202"/>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87664966"/>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916434889"/>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676734496"/>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84423945"/>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smtClean="0"/>
              <a:t>Click icon to add picture</a:t>
            </a:r>
            <a:endParaRPr lang="en-US" dirty="0"/>
          </a:p>
        </p:txBody>
      </p:sp>
    </p:spTree>
    <p:extLst>
      <p:ext uri="{BB962C8B-B14F-4D97-AF65-F5344CB8AC3E}">
        <p14:creationId xmlns:p14="http://schemas.microsoft.com/office/powerpoint/2010/main" val="3542650403"/>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299803"/>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2660184"/>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350409"/>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03268474"/>
      </p:ext>
    </p:extLst>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421221"/>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398"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16139531"/>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2" y="6294476"/>
            <a:ext cx="45719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230" y="5580859"/>
            <a:ext cx="3291840" cy="701671"/>
          </a:xfrm>
          <a:prstGeom prst="rect">
            <a:avLst/>
          </a:prstGeom>
        </p:spPr>
      </p:pic>
    </p:spTree>
    <p:extLst>
      <p:ext uri="{BB962C8B-B14F-4D97-AF65-F5344CB8AC3E}">
        <p14:creationId xmlns:p14="http://schemas.microsoft.com/office/powerpoint/2010/main" val="2030712110"/>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100671117"/>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
        <p:nvSpPr>
          <p:cNvPr id="5"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3793358471"/>
      </p:ext>
    </p:extLst>
  </p:cSld>
  <p:clrMapOvr>
    <a:masterClrMapping/>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587"/>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9" name="Rectangle 8"/>
          <p:cNvSpPr/>
          <p:nvPr userDrawn="1"/>
        </p:nvSpPr>
        <p:spPr>
          <a:xfrm>
            <a:off x="293752" y="3040063"/>
            <a:ext cx="4333238" cy="784830"/>
          </a:xfrm>
          <a:prstGeom prst="rect">
            <a:avLst/>
          </a:prstGeom>
        </p:spPr>
        <p:txBody>
          <a:bodyPr wrap="none" anchor="ctr">
            <a:spAutoFit/>
          </a:bodyPr>
          <a:lstStyle/>
          <a:p>
            <a:pPr algn="r" defTabSz="1165834">
              <a:lnSpc>
                <a:spcPct val="90000"/>
              </a:lnSpc>
              <a:spcBef>
                <a:spcPct val="0"/>
              </a:spcBef>
            </a:pPr>
            <a:r>
              <a:rPr lang="en-US" sz="5000" spc="-125" dirty="0" smtClean="0">
                <a:ln w="3175">
                  <a:noFill/>
                </a:ln>
                <a:gradFill>
                  <a:gsLst>
                    <a:gs pos="84066">
                      <a:srgbClr val="000000"/>
                    </a:gs>
                    <a:gs pos="57576">
                      <a:srgbClr val="000000"/>
                    </a:gs>
                  </a:gsLst>
                  <a:lin ang="5400000" scaled="0"/>
                </a:gradFill>
                <a:latin typeface="Segoe UI Light"/>
                <a:cs typeface="Segoe UI" pitchFamily="34" charset="0"/>
              </a:rPr>
              <a:t>Spark the future.</a:t>
            </a:r>
            <a:endParaRPr lang="en-US" sz="5000" spc="-125" dirty="0">
              <a:ln w="3175">
                <a:noFill/>
              </a:ln>
              <a:gradFill>
                <a:gsLst>
                  <a:gs pos="84066">
                    <a:srgbClr val="000000"/>
                  </a:gs>
                  <a:gs pos="57576">
                    <a:srgbClr val="000000"/>
                  </a:gs>
                </a:gsLst>
                <a:lin ang="5400000" scaled="0"/>
              </a:gradFill>
              <a:latin typeface="Segoe UI Light"/>
              <a:cs typeface="Segoe UI" pitchFamily="34" charset="0"/>
            </a:endParaRPr>
          </a:p>
        </p:txBody>
      </p:sp>
      <p:sp>
        <p:nvSpPr>
          <p:cNvPr id="10" name="Rectangle 9"/>
          <p:cNvSpPr/>
          <p:nvPr userDrawn="1"/>
        </p:nvSpPr>
        <p:spPr>
          <a:xfrm>
            <a:off x="2441776" y="4617847"/>
            <a:ext cx="2185214" cy="715581"/>
          </a:xfrm>
          <a:prstGeom prst="rect">
            <a:avLst/>
          </a:prstGeom>
        </p:spPr>
        <p:txBody>
          <a:bodyPr wrap="none" anchor="ctr">
            <a:spAutoFit/>
          </a:bodyPr>
          <a:lstStyle/>
          <a:p>
            <a:pPr algn="r" defTabSz="1165834">
              <a:lnSpc>
                <a:spcPct val="90000"/>
              </a:lnSpc>
              <a:spcBef>
                <a:spcPct val="0"/>
              </a:spcBef>
            </a:pPr>
            <a:r>
              <a:rPr lang="en-US" sz="2250" dirty="0" smtClean="0">
                <a:ln w="3175">
                  <a:noFill/>
                </a:ln>
                <a:gradFill>
                  <a:gsLst>
                    <a:gs pos="84066">
                      <a:srgbClr val="000000"/>
                    </a:gs>
                    <a:gs pos="57576">
                      <a:srgbClr val="000000"/>
                    </a:gs>
                  </a:gsLst>
                  <a:lin ang="5400000" scaled="0"/>
                </a:gradFill>
                <a:cs typeface="Segoe UI" pitchFamily="34" charset="0"/>
              </a:rPr>
              <a:t>May 4 – 8, 2015</a:t>
            </a:r>
            <a:br>
              <a:rPr lang="en-US" sz="2250" dirty="0" smtClean="0">
                <a:ln w="3175">
                  <a:noFill/>
                </a:ln>
                <a:gradFill>
                  <a:gsLst>
                    <a:gs pos="84066">
                      <a:srgbClr val="000000"/>
                    </a:gs>
                    <a:gs pos="57576">
                      <a:srgbClr val="000000"/>
                    </a:gs>
                  </a:gsLst>
                  <a:lin ang="5400000" scaled="0"/>
                </a:gradFill>
                <a:cs typeface="Segoe UI" pitchFamily="34" charset="0"/>
              </a:rPr>
            </a:br>
            <a:r>
              <a:rPr lang="en-US" sz="2250" dirty="0" smtClean="0">
                <a:ln w="3175">
                  <a:noFill/>
                </a:ln>
                <a:gradFill>
                  <a:gsLst>
                    <a:gs pos="84066">
                      <a:srgbClr val="000000"/>
                    </a:gs>
                    <a:gs pos="57576">
                      <a:srgbClr val="000000"/>
                    </a:gs>
                  </a:gsLst>
                  <a:lin ang="5400000" scaled="0"/>
                </a:gradFill>
                <a:cs typeface="Segoe UI" pitchFamily="34" charset="0"/>
              </a:rPr>
              <a:t>Chicago, IL</a:t>
            </a:r>
            <a:endParaRPr lang="en-US" sz="2250" dirty="0">
              <a:ln w="3175">
                <a:noFill/>
              </a:ln>
              <a:gradFill>
                <a:gsLst>
                  <a:gs pos="84066">
                    <a:srgbClr val="000000"/>
                  </a:gs>
                  <a:gs pos="57576">
                    <a:srgbClr val="000000"/>
                  </a:gs>
                </a:gsLst>
                <a:lin ang="5400000" scaled="0"/>
              </a:gradFill>
              <a:cs typeface="Segoe UI" pitchFamily="34" charset="0"/>
            </a:endParaRP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2510" y="4088040"/>
            <a:ext cx="2494315" cy="384949"/>
          </a:xfrm>
          <a:prstGeom prst="rect">
            <a:avLst/>
          </a:prstGeom>
        </p:spPr>
      </p:pic>
    </p:spTree>
    <p:extLst>
      <p:ext uri="{BB962C8B-B14F-4D97-AF65-F5344CB8AC3E}">
        <p14:creationId xmlns:p14="http://schemas.microsoft.com/office/powerpoint/2010/main" val="1955233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18752483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28328626"/>
      </p:ext>
    </p:extLst>
  </p:cSld>
  <p:clrMapOvr>
    <a:masterClrMapping/>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55744965"/>
      </p:ext>
    </p:extLst>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29894604"/>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131149"/>
      </p:ext>
    </p:extLst>
  </p:cSld>
  <p:clrMapOvr>
    <a:masterClrMapping/>
  </p:clrMapOvr>
  <p:transition>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49864245"/>
      </p:ext>
    </p:extLst>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65068453"/>
      </p:ext>
    </p:extLst>
  </p:cSld>
  <p:clrMapOvr>
    <a:masterClrMapping/>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49928306"/>
      </p:ext>
    </p:extLst>
  </p:cSld>
  <p:clrMapOvr>
    <a:masterClrMapping/>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32068101"/>
      </p:ext>
    </p:extLst>
  </p:cSld>
  <p:clrMapOvr>
    <a:masterClrMapping/>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1674517"/>
      </p:ext>
    </p:extLst>
  </p:cSld>
  <p:clrMapOvr>
    <a:masterClrMapping/>
  </p:clrMapOvr>
  <p:transition>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251043150"/>
      </p:ext>
    </p:extLst>
  </p:cSld>
  <p:clrMapOvr>
    <a:masterClrMapping/>
  </p:clrMapOvr>
  <p:transition>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1483611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440" bIns="91440" anchor="t" anchorCtr="0">
            <a:spAutoFit/>
          </a:bodyPr>
          <a:lstStyle>
            <a:lvl1pPr>
              <a:defRPr lang="en-US" sz="7199"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31604425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91135227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81343955"/>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7959926"/>
      </p:ext>
    </p:extLst>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47078459"/>
      </p:ext>
    </p:extLst>
  </p:cSld>
  <p:clrMapOvr>
    <a:masterClrMapping/>
  </p:clrMapOvr>
  <p:transition>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873717427"/>
      </p:ext>
    </p:extLst>
  </p:cSld>
  <p:clrMapOvr>
    <a:masterClrMapping/>
  </p:clrMapOvr>
  <p:transition>
    <p:fade/>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96210615"/>
      </p:ext>
    </p:extLst>
  </p:cSld>
  <p:clrMapOvr>
    <a:masterClrMapping/>
  </p:clrMapOvr>
  <p:transition>
    <p:fade/>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3642246181"/>
      </p:ext>
    </p:extLst>
  </p:cSld>
  <p:clrMapOvr>
    <a:masterClrMapping/>
  </p:clrMapOvr>
  <p:transition>
    <p:fad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644259"/>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7438895"/>
      </p:ext>
    </p:extLst>
  </p:cSld>
  <p:clrMapOvr>
    <a:masterClrMapping/>
  </p:clrMapOvr>
  <p:transition>
    <p:fad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998073"/>
      </p:ext>
    </p:extLst>
  </p:cSld>
  <p:clrMapOvr>
    <a:masterClrMapping/>
  </p:clrMapOvr>
  <p:transition>
    <p:fad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4515925"/>
      </p:ext>
    </p:extLst>
  </p:cSld>
  <p:clrMapOvr>
    <a:masterClrMapping/>
  </p:clrMapOvr>
  <p:transition>
    <p:fade/>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398"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30459652"/>
      </p:ext>
    </p:extLst>
  </p:cSld>
  <p:clrMapOvr>
    <a:masterClrMapping/>
  </p:clrMapOvr>
  <p:transition>
    <p:fad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2" y="6294476"/>
            <a:ext cx="45719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230" y="5580859"/>
            <a:ext cx="3291840" cy="701671"/>
          </a:xfrm>
          <a:prstGeom prst="rect">
            <a:avLst/>
          </a:prstGeom>
        </p:spPr>
      </p:pic>
    </p:spTree>
    <p:extLst>
      <p:ext uri="{BB962C8B-B14F-4D97-AF65-F5344CB8AC3E}">
        <p14:creationId xmlns:p14="http://schemas.microsoft.com/office/powerpoint/2010/main" val="3827680435"/>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46586672"/>
      </p:ext>
    </p:extLst>
  </p:cSld>
  <p:clrMapOvr>
    <a:masterClrMapping/>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823005705"/>
      </p:ext>
    </p:extLst>
  </p:cSld>
  <p:clrMapOvr>
    <a:masterClrMapping/>
  </p:clrMapOvr>
  <p:transition>
    <p:fade/>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8504371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7994670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image" Target="../media/image1.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29" Type="http://schemas.openxmlformats.org/officeDocument/2006/relationships/image" Target="../media/image1.png"/><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theme" Target="../theme/theme3.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9"/>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3588427678"/>
      </p:ext>
    </p:extLst>
  </p:cSld>
  <p:clrMap bg1="dk1" tx1="lt1" bg2="dk2" tx2="lt2" accent1="accent1" accent2="accent2" accent3="accent3" accent4="accent4" accent5="accent5" accent6="accent6" hlink="hlink" folHlink="folHlink"/>
  <p:sldLayoutIdLst>
    <p:sldLayoutId id="2147484269" r:id="rId1"/>
    <p:sldLayoutId id="2147484236" r:id="rId2"/>
    <p:sldLayoutId id="2147484240" r:id="rId3"/>
    <p:sldLayoutId id="2147484272" r:id="rId4"/>
    <p:sldLayoutId id="2147484241" r:id="rId5"/>
    <p:sldLayoutId id="2147484273" r:id="rId6"/>
    <p:sldLayoutId id="2147484244" r:id="rId7"/>
    <p:sldLayoutId id="2147484274" r:id="rId8"/>
    <p:sldLayoutId id="2147484245" r:id="rId9"/>
    <p:sldLayoutId id="2147484275" r:id="rId10"/>
    <p:sldLayoutId id="2147484247" r:id="rId11"/>
    <p:sldLayoutId id="2147484249" r:id="rId12"/>
    <p:sldLayoutId id="2147484250" r:id="rId13"/>
    <p:sldLayoutId id="2147484264" r:id="rId14"/>
    <p:sldLayoutId id="2147484251" r:id="rId15"/>
    <p:sldLayoutId id="2147484270" r:id="rId16"/>
    <p:sldLayoutId id="2147484252" r:id="rId17"/>
    <p:sldLayoutId id="2147484253" r:id="rId18"/>
    <p:sldLayoutId id="2147484254" r:id="rId19"/>
    <p:sldLayoutId id="2147484271" r:id="rId20"/>
    <p:sldLayoutId id="2147484257" r:id="rId21"/>
    <p:sldLayoutId id="2147484258" r:id="rId22"/>
    <p:sldLayoutId id="2147484259" r:id="rId23"/>
    <p:sldLayoutId id="2147484260" r:id="rId24"/>
    <p:sldLayoutId id="2147484261" r:id="rId25"/>
    <p:sldLayoutId id="2147484263" r:id="rId26"/>
    <p:sldLayoutId id="2147484276" r:id="rId27"/>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49" userDrawn="1">
          <p15:clr>
            <a:srgbClr val="5ACBF0"/>
          </p15:clr>
        </p15:guide>
        <p15:guide id="4" pos="1325" userDrawn="1">
          <p15:clr>
            <a:srgbClr val="5ACBF0"/>
          </p15:clr>
        </p15:guide>
        <p15:guide id="5" pos="1901" userDrawn="1">
          <p15:clr>
            <a:srgbClr val="5ACBF0"/>
          </p15:clr>
        </p15:guide>
        <p15:guide id="6" pos="2477" userDrawn="1">
          <p15:clr>
            <a:srgbClr val="5ACBF0"/>
          </p15:clr>
        </p15:guide>
        <p15:guide id="7" pos="3053" userDrawn="1">
          <p15:clr>
            <a:srgbClr val="5ACBF0"/>
          </p15:clr>
        </p15:guide>
        <p15:guide id="8" pos="3629" userDrawn="1">
          <p15:clr>
            <a:srgbClr val="5ACBF0"/>
          </p15:clr>
        </p15:guide>
        <p15:guide id="9" pos="4205" userDrawn="1">
          <p15:clr>
            <a:srgbClr val="5ACBF0"/>
          </p15:clr>
        </p15:guide>
        <p15:guide id="10" pos="4781" userDrawn="1">
          <p15:clr>
            <a:srgbClr val="5ACBF0"/>
          </p15:clr>
        </p15:guide>
        <p15:guide id="11" pos="5357" userDrawn="1">
          <p15:clr>
            <a:srgbClr val="5ACBF0"/>
          </p15:clr>
        </p15:guide>
        <p15:guide id="12" pos="5933" userDrawn="1">
          <p15:clr>
            <a:srgbClr val="5ACBF0"/>
          </p15:clr>
        </p15:guide>
        <p15:guide id="13" pos="6509" userDrawn="1">
          <p15:clr>
            <a:srgbClr val="5ACBF0"/>
          </p15:clr>
        </p15:guide>
        <p15:guide id="14" pos="7085" userDrawn="1">
          <p15:clr>
            <a:srgbClr val="5ACBF0"/>
          </p15:clr>
        </p15:guide>
        <p15:guide id="15" pos="7661" userDrawn="1">
          <p15:clr>
            <a:srgbClr val="5ACBF0"/>
          </p15:clr>
        </p15:guide>
        <p15:guide id="16" pos="288" userDrawn="1">
          <p15:clr>
            <a:srgbClr val="C35EA4"/>
          </p15:clr>
        </p15:guide>
        <p15:guide id="17" pos="7546" userDrawn="1">
          <p15:clr>
            <a:srgbClr val="C35EA4"/>
          </p15:clr>
        </p15:guide>
        <p15:guide id="18" orient="horz" pos="763" userDrawn="1">
          <p15:clr>
            <a:srgbClr val="5ACBF0"/>
          </p15:clr>
        </p15:guide>
        <p15:guide id="19" orient="horz" pos="1339" userDrawn="1">
          <p15:clr>
            <a:srgbClr val="5ACBF0"/>
          </p15:clr>
        </p15:guide>
        <p15:guide id="20" orient="horz" pos="1915" userDrawn="1">
          <p15:clr>
            <a:srgbClr val="5ACBF0"/>
          </p15:clr>
        </p15:guide>
        <p15:guide id="21" orient="horz" pos="2491" userDrawn="1">
          <p15:clr>
            <a:srgbClr val="5ACBF0"/>
          </p15:clr>
        </p15:guide>
        <p15:guide id="22" orient="horz" pos="3067" userDrawn="1">
          <p15:clr>
            <a:srgbClr val="5ACBF0"/>
          </p15:clr>
        </p15:guide>
        <p15:guide id="23" orient="horz" pos="3643" userDrawn="1">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9"/>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1099451405"/>
      </p:ext>
    </p:extLst>
  </p:cSld>
  <p:clrMap bg1="dk1" tx1="lt1" bg2="dk2" tx2="lt2" accent1="accent1" accent2="accent2" accent3="accent3" accent4="accent4" accent5="accent5" accent6="accent6" hlink="hlink" folHlink="folHlink"/>
  <p:sldLayoutIdLst>
    <p:sldLayoutId id="2147484278" r:id="rId1"/>
    <p:sldLayoutId id="2147484279" r:id="rId2"/>
    <p:sldLayoutId id="2147484280" r:id="rId3"/>
    <p:sldLayoutId id="2147484281" r:id="rId4"/>
    <p:sldLayoutId id="2147484282" r:id="rId5"/>
    <p:sldLayoutId id="2147484283" r:id="rId6"/>
    <p:sldLayoutId id="2147484284" r:id="rId7"/>
    <p:sldLayoutId id="2147484285" r:id="rId8"/>
    <p:sldLayoutId id="2147484286" r:id="rId9"/>
    <p:sldLayoutId id="2147484287" r:id="rId10"/>
    <p:sldLayoutId id="2147484288" r:id="rId11"/>
    <p:sldLayoutId id="2147484289" r:id="rId12"/>
    <p:sldLayoutId id="2147484290" r:id="rId13"/>
    <p:sldLayoutId id="2147484291" r:id="rId14"/>
    <p:sldLayoutId id="2147484292" r:id="rId15"/>
    <p:sldLayoutId id="2147484293" r:id="rId16"/>
    <p:sldLayoutId id="2147484294" r:id="rId17"/>
    <p:sldLayoutId id="2147484295" r:id="rId18"/>
    <p:sldLayoutId id="2147484296" r:id="rId19"/>
    <p:sldLayoutId id="2147484297" r:id="rId20"/>
    <p:sldLayoutId id="2147484298" r:id="rId21"/>
    <p:sldLayoutId id="2147484299" r:id="rId22"/>
    <p:sldLayoutId id="2147484300" r:id="rId23"/>
    <p:sldLayoutId id="2147484301" r:id="rId24"/>
    <p:sldLayoutId id="2147484302" r:id="rId25"/>
    <p:sldLayoutId id="2147484303" r:id="rId26"/>
    <p:sldLayoutId id="2147484304" r:id="rId27"/>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9"/>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2292004109"/>
      </p:ext>
    </p:extLst>
  </p:cSld>
  <p:clrMap bg1="dk1" tx1="lt1" bg2="dk2" tx2="lt2" accent1="accent1" accent2="accent2" accent3="accent3" accent4="accent4" accent5="accent5" accent6="accent6" hlink="hlink" folHlink="folHlink"/>
  <p:sldLayoutIdLst>
    <p:sldLayoutId id="2147484307" r:id="rId1"/>
    <p:sldLayoutId id="2147484308" r:id="rId2"/>
    <p:sldLayoutId id="2147484309" r:id="rId3"/>
    <p:sldLayoutId id="2147484310" r:id="rId4"/>
    <p:sldLayoutId id="2147484311" r:id="rId5"/>
    <p:sldLayoutId id="2147484312" r:id="rId6"/>
    <p:sldLayoutId id="2147484313" r:id="rId7"/>
    <p:sldLayoutId id="2147484314" r:id="rId8"/>
    <p:sldLayoutId id="2147484315" r:id="rId9"/>
    <p:sldLayoutId id="2147484316" r:id="rId10"/>
    <p:sldLayoutId id="2147484317" r:id="rId11"/>
    <p:sldLayoutId id="2147484318" r:id="rId12"/>
    <p:sldLayoutId id="2147484319" r:id="rId13"/>
    <p:sldLayoutId id="2147484320" r:id="rId14"/>
    <p:sldLayoutId id="2147484321" r:id="rId15"/>
    <p:sldLayoutId id="2147484322" r:id="rId16"/>
    <p:sldLayoutId id="2147484323" r:id="rId17"/>
    <p:sldLayoutId id="2147484324" r:id="rId18"/>
    <p:sldLayoutId id="2147484325" r:id="rId19"/>
    <p:sldLayoutId id="2147484326" r:id="rId20"/>
    <p:sldLayoutId id="2147484327" r:id="rId21"/>
    <p:sldLayoutId id="2147484328" r:id="rId22"/>
    <p:sldLayoutId id="2147484329" r:id="rId23"/>
    <p:sldLayoutId id="2147484330" r:id="rId24"/>
    <p:sldLayoutId id="2147484331" r:id="rId25"/>
    <p:sldLayoutId id="2147484332" r:id="rId26"/>
    <p:sldLayoutId id="2147484333" r:id="rId27"/>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46.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3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7.png"/><Relationship Id="rId1" Type="http://schemas.openxmlformats.org/officeDocument/2006/relationships/slideLayout" Target="../slideLayouts/slideLayout33.xml"/><Relationship Id="rId4" Type="http://schemas.openxmlformats.org/officeDocument/2006/relationships/image" Target="../media/image201.png"/></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35.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jpg"/><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74.xml"/><Relationship Id="rId5" Type="http://schemas.openxmlformats.org/officeDocument/2006/relationships/image" Target="../media/image43.png"/><Relationship Id="rId4" Type="http://schemas.openxmlformats.org/officeDocument/2006/relationships/hyperlink" Target="http://myignite.microsoft.com/"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3.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588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144463"/>
            <a:ext cx="5791198" cy="1066800"/>
          </a:xfrm>
        </p:spPr>
        <p:txBody>
          <a:bodyPr/>
          <a:lstStyle/>
          <a:p>
            <a:r>
              <a:rPr lang="en-US" sz="4800" dirty="0" smtClean="0"/>
              <a:t>Collecting with Boards</a:t>
            </a:r>
            <a:endParaRPr lang="en-US" sz="4800" dirty="0"/>
          </a:p>
        </p:txBody>
      </p:sp>
      <p:pic>
        <p:nvPicPr>
          <p:cNvPr id="6" name="Picture Placeholder 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9114" r="19114"/>
          <a:stretch>
            <a:fillRect/>
          </a:stretch>
        </p:blipFill>
        <p:spPr/>
      </p:pic>
      <p:sp>
        <p:nvSpPr>
          <p:cNvPr id="3" name="Text Placeholder 2"/>
          <p:cNvSpPr>
            <a:spLocks noGrp="1"/>
          </p:cNvSpPr>
          <p:nvPr>
            <p:ph type="body" sz="quarter" idx="4294967295"/>
          </p:nvPr>
        </p:nvSpPr>
        <p:spPr>
          <a:xfrm>
            <a:off x="380207" y="1214775"/>
            <a:ext cx="5380830" cy="5386090"/>
          </a:xfrm>
        </p:spPr>
        <p:txBody>
          <a:bodyPr/>
          <a:lstStyle/>
          <a:p>
            <a:pPr marL="0" indent="0">
              <a:buNone/>
            </a:pPr>
            <a:r>
              <a:rPr lang="en-US" sz="2800" dirty="0" smtClean="0">
                <a:latin typeface="+mn-lt"/>
              </a:rPr>
              <a:t>Problem:</a:t>
            </a:r>
            <a:r>
              <a:rPr lang="en-US" sz="2800" dirty="0" smtClean="0"/>
              <a:t> Information gets </a:t>
            </a:r>
            <a:r>
              <a:rPr lang="en-US" sz="2800" dirty="0"/>
              <a:t>fragmented and </a:t>
            </a:r>
            <a:r>
              <a:rPr lang="en-US" sz="2800" dirty="0" smtClean="0"/>
              <a:t>scattered</a:t>
            </a:r>
            <a:br>
              <a:rPr lang="en-US" sz="2800" dirty="0" smtClean="0"/>
            </a:br>
            <a:endParaRPr lang="en-US" sz="2800" dirty="0"/>
          </a:p>
          <a:p>
            <a:pPr marL="0" indent="0">
              <a:buNone/>
            </a:pPr>
            <a:r>
              <a:rPr lang="en-US" sz="2800" dirty="0" smtClean="0"/>
              <a:t>Boards are an easy way to collect and share fresh content</a:t>
            </a:r>
            <a:br>
              <a:rPr lang="en-US" sz="2800" dirty="0" smtClean="0"/>
            </a:br>
            <a:endParaRPr lang="en-US" sz="2800" dirty="0" smtClean="0"/>
          </a:p>
          <a:p>
            <a:pPr marL="0" indent="0">
              <a:buNone/>
            </a:pPr>
            <a:r>
              <a:rPr lang="en-US" sz="2800" dirty="0" smtClean="0"/>
              <a:t>Collaborative: anyone can contribute and mail links</a:t>
            </a:r>
            <a:br>
              <a:rPr lang="en-US" sz="2800" dirty="0" smtClean="0"/>
            </a:br>
            <a:endParaRPr lang="en-US" sz="2800" dirty="0" smtClean="0"/>
          </a:p>
          <a:p>
            <a:pPr marL="0" indent="0">
              <a:buNone/>
            </a:pPr>
            <a:r>
              <a:rPr lang="en-US" sz="2800" dirty="0" smtClean="0"/>
              <a:t>“add to board” is integrated into Delve</a:t>
            </a:r>
          </a:p>
          <a:p>
            <a:endParaRPr lang="en-US" dirty="0"/>
          </a:p>
        </p:txBody>
      </p:sp>
    </p:spTree>
    <p:extLst>
      <p:ext uri="{BB962C8B-B14F-4D97-AF65-F5344CB8AC3E}">
        <p14:creationId xmlns:p14="http://schemas.microsoft.com/office/powerpoint/2010/main" val="1972142942"/>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Boards in Action</a:t>
            </a:r>
            <a:endParaRPr lang="en-US" dirty="0"/>
          </a:p>
        </p:txBody>
      </p:sp>
      <p:sp>
        <p:nvSpPr>
          <p:cNvPr id="3" name="Text Placeholder 2"/>
          <p:cNvSpPr>
            <a:spLocks noGrp="1"/>
          </p:cNvSpPr>
          <p:nvPr>
            <p:ph type="body" sz="quarter" idx="12"/>
          </p:nvPr>
        </p:nvSpPr>
        <p:spPr/>
        <p:txBody>
          <a:bodyPr/>
          <a:lstStyle/>
          <a:p>
            <a:r>
              <a:rPr lang="en-US" dirty="0" smtClean="0"/>
              <a:t>Christopher Kehler</a:t>
            </a:r>
            <a:endParaRPr lang="en-US" dirty="0"/>
          </a:p>
        </p:txBody>
      </p:sp>
    </p:spTree>
    <p:extLst>
      <p:ext uri="{BB962C8B-B14F-4D97-AF65-F5344CB8AC3E}">
        <p14:creationId xmlns:p14="http://schemas.microsoft.com/office/powerpoint/2010/main" val="20391103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4477" y="459951"/>
            <a:ext cx="6976590" cy="707886"/>
          </a:xfrm>
          <a:prstGeom prst="rect">
            <a:avLst/>
          </a:prstGeom>
          <a:noFill/>
        </p:spPr>
        <p:txBody>
          <a:bodyPr wrap="none" rtlCol="0">
            <a:spAutoFit/>
          </a:bodyPr>
          <a:lstStyle/>
          <a:p>
            <a:r>
              <a:rPr lang="en-US" sz="4000" dirty="0" smtClean="0">
                <a:solidFill>
                  <a:srgbClr val="FFFFFF"/>
                </a:solidFill>
                <a:latin typeface="Segoe UI Light" panose="020B0502040204020203" pitchFamily="34" charset="0"/>
                <a:cs typeface="Segoe UI Light" panose="020B0502040204020203" pitchFamily="34" charset="0"/>
              </a:rPr>
              <a:t>What does the Graph give you?</a:t>
            </a:r>
            <a:endParaRPr lang="en-US" sz="4000" dirty="0">
              <a:solidFill>
                <a:srgbClr val="FFFFFF"/>
              </a:solidFill>
              <a:latin typeface="Segoe UI Light" panose="020B0502040204020203" pitchFamily="34" charset="0"/>
              <a:cs typeface="Segoe UI Light" panose="020B0502040204020203" pitchFamily="34" charset="0"/>
            </a:endParaRPr>
          </a:p>
        </p:txBody>
      </p:sp>
      <p:cxnSp>
        <p:nvCxnSpPr>
          <p:cNvPr id="18" name="Straight Arrow Connector 17"/>
          <p:cNvCxnSpPr>
            <a:endCxn id="13" idx="0"/>
          </p:cNvCxnSpPr>
          <p:nvPr/>
        </p:nvCxnSpPr>
        <p:spPr>
          <a:xfrm>
            <a:off x="10547071" y="1437763"/>
            <a:ext cx="532361" cy="757740"/>
          </a:xfrm>
          <a:prstGeom prst="straightConnector1">
            <a:avLst/>
          </a:prstGeom>
          <a:ln w="127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0953991" y="1694140"/>
            <a:ext cx="955118" cy="318286"/>
          </a:xfrm>
          <a:prstGeom prst="rect">
            <a:avLst/>
          </a:prstGeom>
          <a:noFill/>
        </p:spPr>
        <p:txBody>
          <a:bodyPr wrap="none" rtlCol="0">
            <a:spAutoFit/>
          </a:bodyPr>
          <a:lstStyle/>
          <a:p>
            <a:r>
              <a:rPr lang="en-US" sz="1428" dirty="0">
                <a:solidFill>
                  <a:srgbClr val="FFFFFF"/>
                </a:solidFill>
                <a:cs typeface="Segoe UI" panose="020B0502040204020203" pitchFamily="34" charset="0"/>
              </a:rPr>
              <a:t>following</a:t>
            </a:r>
          </a:p>
        </p:txBody>
      </p:sp>
      <p:cxnSp>
        <p:nvCxnSpPr>
          <p:cNvPr id="20" name="Straight Arrow Connector 19"/>
          <p:cNvCxnSpPr>
            <a:endCxn id="5" idx="7"/>
          </p:cNvCxnSpPr>
          <p:nvPr/>
        </p:nvCxnSpPr>
        <p:spPr>
          <a:xfrm flipH="1">
            <a:off x="8236662" y="2075040"/>
            <a:ext cx="690010" cy="919277"/>
          </a:xfrm>
          <a:prstGeom prst="straightConnector1">
            <a:avLst/>
          </a:prstGeom>
          <a:ln w="127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rotWithShape="1">
          <a:blip r:embed="rId2"/>
          <a:srcRect l="29330" t="4134" r="57684" b="53282"/>
          <a:stretch/>
        </p:blipFill>
        <p:spPr>
          <a:xfrm>
            <a:off x="10142942" y="1050608"/>
            <a:ext cx="800485" cy="800485"/>
          </a:xfrm>
          <a:prstGeom prst="ellipse">
            <a:avLst/>
          </a:prstGeom>
        </p:spPr>
      </p:pic>
      <p:cxnSp>
        <p:nvCxnSpPr>
          <p:cNvPr id="26" name="Straight Arrow Connector 25"/>
          <p:cNvCxnSpPr>
            <a:endCxn id="5" idx="6"/>
          </p:cNvCxnSpPr>
          <p:nvPr/>
        </p:nvCxnSpPr>
        <p:spPr>
          <a:xfrm flipH="1">
            <a:off x="8417626" y="3213595"/>
            <a:ext cx="1076380" cy="217607"/>
          </a:xfrm>
          <a:prstGeom prst="straightConnector1">
            <a:avLst/>
          </a:prstGeom>
          <a:ln w="127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endCxn id="5" idx="5"/>
          </p:cNvCxnSpPr>
          <p:nvPr/>
        </p:nvCxnSpPr>
        <p:spPr>
          <a:xfrm flipH="1" flipV="1">
            <a:off x="8236663" y="3868089"/>
            <a:ext cx="589708" cy="1224995"/>
          </a:xfrm>
          <a:prstGeom prst="straightConnector1">
            <a:avLst/>
          </a:prstGeom>
          <a:ln w="127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7181927" y="2813353"/>
            <a:ext cx="1235699" cy="1235699"/>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28" dirty="0">
                <a:solidFill>
                  <a:srgbClr val="FFFFFF"/>
                </a:solidFill>
                <a:latin typeface="Segoe UI Light" panose="020B0502040204020203" pitchFamily="34" charset="0"/>
                <a:cs typeface="Segoe UI Light" panose="020B0502040204020203" pitchFamily="34" charset="0"/>
              </a:rPr>
              <a:t>Fabrikam</a:t>
            </a:r>
          </a:p>
        </p:txBody>
      </p:sp>
      <p:cxnSp>
        <p:nvCxnSpPr>
          <p:cNvPr id="32" name="Straight Arrow Connector 31"/>
          <p:cNvCxnSpPr>
            <a:endCxn id="13" idx="2"/>
          </p:cNvCxnSpPr>
          <p:nvPr/>
        </p:nvCxnSpPr>
        <p:spPr>
          <a:xfrm flipV="1">
            <a:off x="9494006" y="2813353"/>
            <a:ext cx="967576" cy="400242"/>
          </a:xfrm>
          <a:prstGeom prst="straightConnector1">
            <a:avLst/>
          </a:prstGeom>
          <a:ln w="127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endCxn id="13" idx="3"/>
          </p:cNvCxnSpPr>
          <p:nvPr/>
        </p:nvCxnSpPr>
        <p:spPr>
          <a:xfrm flipV="1">
            <a:off x="10273238" y="3250239"/>
            <a:ext cx="369308" cy="1142954"/>
          </a:xfrm>
          <a:prstGeom prst="straightConnector1">
            <a:avLst/>
          </a:prstGeom>
          <a:ln w="127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10461582" y="2195503"/>
            <a:ext cx="1235699" cy="1235699"/>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28" dirty="0">
                <a:solidFill>
                  <a:srgbClr val="FFFFFF"/>
                </a:solidFill>
                <a:latin typeface="Segoe UI Light" panose="020B0502040204020203" pitchFamily="34" charset="0"/>
                <a:cs typeface="Segoe UI Light" panose="020B0502040204020203" pitchFamily="34" charset="0"/>
              </a:rPr>
              <a:t>Sales Research</a:t>
            </a:r>
          </a:p>
        </p:txBody>
      </p:sp>
      <p:sp>
        <p:nvSpPr>
          <p:cNvPr id="39" name="TextBox 38"/>
          <p:cNvSpPr txBox="1"/>
          <p:nvPr/>
        </p:nvSpPr>
        <p:spPr>
          <a:xfrm>
            <a:off x="7620860" y="4313017"/>
            <a:ext cx="932425" cy="318286"/>
          </a:xfrm>
          <a:prstGeom prst="rect">
            <a:avLst/>
          </a:prstGeom>
          <a:noFill/>
        </p:spPr>
        <p:txBody>
          <a:bodyPr wrap="none" rtlCol="0">
            <a:spAutoFit/>
          </a:bodyPr>
          <a:lstStyle/>
          <a:p>
            <a:r>
              <a:rPr lang="en-US" sz="1428" dirty="0">
                <a:solidFill>
                  <a:srgbClr val="FFFFFF"/>
                </a:solidFill>
                <a:cs typeface="Segoe UI" panose="020B0502040204020203" pitchFamily="34" charset="0"/>
              </a:rPr>
              <a:t>added to</a:t>
            </a:r>
          </a:p>
        </p:txBody>
      </p:sp>
      <p:sp>
        <p:nvSpPr>
          <p:cNvPr id="40" name="TextBox 39"/>
          <p:cNvSpPr txBox="1"/>
          <p:nvPr/>
        </p:nvSpPr>
        <p:spPr>
          <a:xfrm>
            <a:off x="10570386" y="3612543"/>
            <a:ext cx="932425" cy="318286"/>
          </a:xfrm>
          <a:prstGeom prst="rect">
            <a:avLst/>
          </a:prstGeom>
          <a:noFill/>
        </p:spPr>
        <p:txBody>
          <a:bodyPr wrap="none" rtlCol="0">
            <a:spAutoFit/>
          </a:bodyPr>
          <a:lstStyle/>
          <a:p>
            <a:r>
              <a:rPr lang="en-US" sz="1428" dirty="0">
                <a:solidFill>
                  <a:srgbClr val="FFFFFF"/>
                </a:solidFill>
                <a:cs typeface="Segoe UI" panose="020B0502040204020203" pitchFamily="34" charset="0"/>
              </a:rPr>
              <a:t>added to</a:t>
            </a:r>
          </a:p>
        </p:txBody>
      </p:sp>
      <p:sp>
        <p:nvSpPr>
          <p:cNvPr id="42" name="TextBox 41"/>
          <p:cNvSpPr txBox="1"/>
          <p:nvPr/>
        </p:nvSpPr>
        <p:spPr>
          <a:xfrm>
            <a:off x="277261" y="1567510"/>
            <a:ext cx="6589566" cy="5355312"/>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rgbClr val="FFFFFF"/>
                </a:solidFill>
                <a:latin typeface="Segoe UI Light"/>
                <a:cs typeface="Segoe UI Light" panose="020B0502040204020203" pitchFamily="34" charset="0"/>
              </a:rPr>
              <a:t>The </a:t>
            </a:r>
            <a:r>
              <a:rPr lang="en-US" sz="2400" dirty="0" smtClean="0">
                <a:solidFill>
                  <a:srgbClr val="FFFFFF"/>
                </a:solidFill>
                <a:latin typeface="Segoe UI Light"/>
                <a:cs typeface="Segoe UI Light" panose="020B0502040204020203" pitchFamily="34" charset="0"/>
              </a:rPr>
              <a:t>Office Graph records relationships </a:t>
            </a:r>
            <a:r>
              <a:rPr lang="en-US" sz="2400" dirty="0">
                <a:solidFill>
                  <a:srgbClr val="FFFFFF"/>
                </a:solidFill>
                <a:latin typeface="Segoe UI Light"/>
                <a:cs typeface="Segoe UI Light" panose="020B0502040204020203" pitchFamily="34" charset="0"/>
              </a:rPr>
              <a:t>between people and </a:t>
            </a:r>
            <a:r>
              <a:rPr lang="en-US" sz="2400" dirty="0" smtClean="0">
                <a:solidFill>
                  <a:srgbClr val="FFFFFF"/>
                </a:solidFill>
                <a:latin typeface="Segoe UI Light"/>
                <a:cs typeface="Segoe UI Light" panose="020B0502040204020203" pitchFamily="34" charset="0"/>
              </a:rPr>
              <a:t>O365 objects </a:t>
            </a:r>
          </a:p>
          <a:p>
            <a:pPr marL="342900" indent="-342900">
              <a:buFont typeface="Arial" panose="020B0604020202020204" pitchFamily="34" charset="0"/>
              <a:buChar char="•"/>
            </a:pPr>
            <a:endParaRPr lang="en-US" sz="2400" dirty="0">
              <a:solidFill>
                <a:srgbClr val="FFFFFF"/>
              </a:solidFill>
              <a:latin typeface="Segoe UI Light"/>
              <a:cs typeface="Segoe UI Light" panose="020B0502040204020203" pitchFamily="34" charset="0"/>
            </a:endParaRPr>
          </a:p>
          <a:p>
            <a:pPr marL="342900" indent="-342900">
              <a:buFont typeface="Arial" panose="020B0604020202020204" pitchFamily="34" charset="0"/>
              <a:buChar char="•"/>
            </a:pPr>
            <a:r>
              <a:rPr lang="en-US" sz="2400" dirty="0" smtClean="0">
                <a:solidFill>
                  <a:srgbClr val="FFFFFF"/>
                </a:solidFill>
                <a:latin typeface="Segoe UI Light"/>
                <a:cs typeface="Segoe UI Light" panose="020B0502040204020203" pitchFamily="34" charset="0"/>
              </a:rPr>
              <a:t>It’s available throughout O365</a:t>
            </a:r>
          </a:p>
          <a:p>
            <a:pPr marL="809199" lvl="1" indent="-342900">
              <a:buFont typeface="Arial" panose="020B0604020202020204" pitchFamily="34" charset="0"/>
              <a:buChar char="•"/>
            </a:pPr>
            <a:r>
              <a:rPr lang="en-US" sz="2000" i="1" dirty="0">
                <a:solidFill>
                  <a:srgbClr val="FFFFFF"/>
                </a:solidFill>
                <a:latin typeface="Segoe UI Light"/>
                <a:cs typeface="Segoe UI Light" panose="020B0502040204020203" pitchFamily="34" charset="0"/>
              </a:rPr>
              <a:t>You will be able to add to board from anywhere</a:t>
            </a:r>
          </a:p>
          <a:p>
            <a:pPr marL="285750" indent="-285750">
              <a:buFont typeface="Arial" panose="020B0604020202020204" pitchFamily="34" charset="0"/>
              <a:buChar char="•"/>
            </a:pPr>
            <a:endParaRPr lang="en-US" dirty="0">
              <a:solidFill>
                <a:srgbClr val="FFFFFF"/>
              </a:solidFill>
              <a:latin typeface="Segoe UI Light"/>
              <a:cs typeface="Segoe UI Light" panose="020B0502040204020203" pitchFamily="34" charset="0"/>
            </a:endParaRPr>
          </a:p>
          <a:p>
            <a:pPr marL="342900" indent="-342900">
              <a:buFont typeface="Arial" panose="020B0604020202020204" pitchFamily="34" charset="0"/>
              <a:buChar char="•"/>
            </a:pPr>
            <a:r>
              <a:rPr lang="en-US" sz="2400" dirty="0" smtClean="0">
                <a:solidFill>
                  <a:srgbClr val="FFFFFF"/>
                </a:solidFill>
                <a:latin typeface="Segoe UI Light"/>
                <a:cs typeface="Segoe UI Light" panose="020B0502040204020203" pitchFamily="34" charset="0"/>
              </a:rPr>
              <a:t>We can derive great </a:t>
            </a:r>
            <a:r>
              <a:rPr lang="en-US" sz="2400" b="1" dirty="0" smtClean="0">
                <a:solidFill>
                  <a:srgbClr val="FFFFFF"/>
                </a:solidFill>
                <a:latin typeface="Segoe UI Light"/>
                <a:cs typeface="Segoe UI Light" panose="020B0502040204020203" pitchFamily="34" charset="0"/>
              </a:rPr>
              <a:t>insights </a:t>
            </a:r>
            <a:r>
              <a:rPr lang="en-US" sz="2400" dirty="0" smtClean="0">
                <a:solidFill>
                  <a:srgbClr val="FFFFFF"/>
                </a:solidFill>
                <a:latin typeface="Segoe UI Light"/>
                <a:cs typeface="Segoe UI Light" panose="020B0502040204020203" pitchFamily="34" charset="0"/>
              </a:rPr>
              <a:t>for you</a:t>
            </a:r>
            <a:r>
              <a:rPr lang="en-US" sz="2400" b="1" dirty="0" smtClean="0">
                <a:solidFill>
                  <a:srgbClr val="FFFFFF"/>
                </a:solidFill>
                <a:latin typeface="Segoe UI Light"/>
                <a:cs typeface="Segoe UI Light" panose="020B0502040204020203" pitchFamily="34" charset="0"/>
              </a:rPr>
              <a:t>:</a:t>
            </a:r>
            <a:br>
              <a:rPr lang="en-US" sz="2400" b="1" dirty="0" smtClean="0">
                <a:solidFill>
                  <a:srgbClr val="FFFFFF"/>
                </a:solidFill>
                <a:latin typeface="Segoe UI Light"/>
                <a:cs typeface="Segoe UI Light" panose="020B0502040204020203" pitchFamily="34" charset="0"/>
              </a:rPr>
            </a:br>
            <a:endParaRPr lang="en-US" sz="2400" b="1" dirty="0" smtClean="0">
              <a:solidFill>
                <a:srgbClr val="FFFFFF"/>
              </a:solidFill>
              <a:latin typeface="Segoe UI Light"/>
              <a:cs typeface="Segoe UI Light" panose="020B0502040204020203" pitchFamily="34" charset="0"/>
            </a:endParaRPr>
          </a:p>
          <a:p>
            <a:pPr marL="809271" lvl="1" indent="-342900">
              <a:buFont typeface="Arial" panose="020B0604020202020204" pitchFamily="34" charset="0"/>
              <a:buChar char="•"/>
            </a:pPr>
            <a:r>
              <a:rPr lang="en-US" sz="2000" i="1" dirty="0">
                <a:solidFill>
                  <a:srgbClr val="FFFFFF"/>
                </a:solidFill>
                <a:latin typeface="Segoe UI Light"/>
                <a:cs typeface="Segoe UI Light" panose="020B0502040204020203" pitchFamily="34" charset="0"/>
              </a:rPr>
              <a:t>Who has contributed to this board?</a:t>
            </a:r>
            <a:r>
              <a:rPr lang="en-US" sz="2400" b="1" i="1" dirty="0" smtClean="0">
                <a:solidFill>
                  <a:srgbClr val="FFFFFF"/>
                </a:solidFill>
                <a:latin typeface="Segoe UI Light"/>
                <a:cs typeface="Segoe UI Light" panose="020B0502040204020203" pitchFamily="34" charset="0"/>
              </a:rPr>
              <a:t/>
            </a:r>
            <a:br>
              <a:rPr lang="en-US" sz="2400" b="1" i="1" dirty="0" smtClean="0">
                <a:solidFill>
                  <a:srgbClr val="FFFFFF"/>
                </a:solidFill>
                <a:latin typeface="Segoe UI Light"/>
                <a:cs typeface="Segoe UI Light" panose="020B0502040204020203" pitchFamily="34" charset="0"/>
              </a:rPr>
            </a:br>
            <a:endParaRPr lang="en-US" sz="2400" dirty="0">
              <a:solidFill>
                <a:srgbClr val="FFFFFF"/>
              </a:solidFill>
              <a:latin typeface="Segoe UI Light"/>
              <a:cs typeface="Segoe UI Light" panose="020B0502040204020203" pitchFamily="34" charset="0"/>
            </a:endParaRPr>
          </a:p>
          <a:p>
            <a:pPr marL="809199" lvl="1" indent="-342900">
              <a:buFont typeface="Arial" panose="020B0604020202020204" pitchFamily="34" charset="0"/>
              <a:buChar char="•"/>
            </a:pPr>
            <a:r>
              <a:rPr lang="en-US" sz="2000" i="1" dirty="0">
                <a:solidFill>
                  <a:srgbClr val="FFFFFF"/>
                </a:solidFill>
                <a:latin typeface="Segoe UI Light"/>
                <a:cs typeface="Segoe UI Light" panose="020B0502040204020203" pitchFamily="34" charset="0"/>
              </a:rPr>
              <a:t>Is anything happening on boards you care about?</a:t>
            </a:r>
          </a:p>
          <a:p>
            <a:pPr marL="809199" lvl="1" indent="-342900">
              <a:buFont typeface="Arial" panose="020B0604020202020204" pitchFamily="34" charset="0"/>
              <a:buChar char="•"/>
            </a:pPr>
            <a:endParaRPr lang="en-US" sz="2000" i="1" dirty="0" smtClean="0">
              <a:solidFill>
                <a:srgbClr val="FFFFFF"/>
              </a:solidFill>
              <a:latin typeface="Segoe UI Light"/>
              <a:cs typeface="Segoe UI Light" panose="020B0502040204020203" pitchFamily="34" charset="0"/>
            </a:endParaRPr>
          </a:p>
          <a:p>
            <a:pPr marL="809199" lvl="1" indent="-342900">
              <a:buFont typeface="Arial" panose="020B0604020202020204" pitchFamily="34" charset="0"/>
              <a:buChar char="•"/>
            </a:pPr>
            <a:r>
              <a:rPr lang="en-US" sz="2000" i="1" dirty="0" smtClean="0">
                <a:solidFill>
                  <a:srgbClr val="FFFFFF"/>
                </a:solidFill>
                <a:latin typeface="Segoe UI Light"/>
                <a:cs typeface="Segoe UI Light" panose="020B0502040204020203" pitchFamily="34" charset="0"/>
              </a:rPr>
              <a:t>Is </a:t>
            </a:r>
            <a:r>
              <a:rPr lang="en-US" sz="2000" i="1" dirty="0">
                <a:solidFill>
                  <a:srgbClr val="FFFFFF"/>
                </a:solidFill>
                <a:latin typeface="Segoe UI Light"/>
                <a:cs typeface="Segoe UI Light" panose="020B0502040204020203" pitchFamily="34" charset="0"/>
              </a:rPr>
              <a:t>there a board you should know about, because people close to you interact with it</a:t>
            </a:r>
            <a:r>
              <a:rPr lang="en-US" sz="2000" i="1" dirty="0" smtClean="0">
                <a:solidFill>
                  <a:srgbClr val="FFFFFF"/>
                </a:solidFill>
                <a:latin typeface="Segoe UI Light"/>
                <a:cs typeface="Segoe UI Light" panose="020B0502040204020203" pitchFamily="34" charset="0"/>
              </a:rPr>
              <a:t>?</a:t>
            </a:r>
            <a:r>
              <a:rPr lang="en-US" sz="2000" dirty="0" smtClean="0">
                <a:solidFill>
                  <a:srgbClr val="FFFFFF"/>
                </a:solidFill>
                <a:latin typeface="Segoe UI Light"/>
                <a:cs typeface="Segoe UI Light" panose="020B0502040204020203" pitchFamily="34" charset="0"/>
              </a:rPr>
              <a:t/>
            </a:r>
            <a:br>
              <a:rPr lang="en-US" sz="2000" dirty="0" smtClean="0">
                <a:solidFill>
                  <a:srgbClr val="FFFFFF"/>
                </a:solidFill>
                <a:latin typeface="Segoe UI Light"/>
                <a:cs typeface="Segoe UI Light" panose="020B0502040204020203" pitchFamily="34" charset="0"/>
              </a:rPr>
            </a:br>
            <a:endParaRPr lang="en-US" sz="2000" dirty="0">
              <a:solidFill>
                <a:srgbClr val="FFFFFF"/>
              </a:solidFill>
              <a:latin typeface="Segoe UI Light"/>
              <a:cs typeface="Segoe UI Light" panose="020B0502040204020203" pitchFamily="34" charset="0"/>
            </a:endParaRPr>
          </a:p>
          <a:p>
            <a:pPr marL="291436" indent="-291436">
              <a:buFont typeface="Arial" panose="020B0604020202020204" pitchFamily="34" charset="0"/>
              <a:buChar char="•"/>
            </a:pPr>
            <a:endParaRPr lang="en-US" sz="1600" dirty="0">
              <a:solidFill>
                <a:srgbClr val="FFFFFF"/>
              </a:solidFill>
              <a:latin typeface="Segoe UI Light" panose="020B0502040204020203" pitchFamily="34" charset="0"/>
              <a:cs typeface="Segoe UI Light" panose="020B0502040204020203" pitchFamily="34" charset="0"/>
            </a:endParaRPr>
          </a:p>
        </p:txBody>
      </p:sp>
      <p:cxnSp>
        <p:nvCxnSpPr>
          <p:cNvPr id="43" name="Straight Arrow Connector 42"/>
          <p:cNvCxnSpPr>
            <a:endCxn id="44" idx="1"/>
          </p:cNvCxnSpPr>
          <p:nvPr/>
        </p:nvCxnSpPr>
        <p:spPr>
          <a:xfrm>
            <a:off x="10273238" y="4393193"/>
            <a:ext cx="489733" cy="1105312"/>
          </a:xfrm>
          <a:prstGeom prst="straightConnector1">
            <a:avLst/>
          </a:prstGeom>
          <a:ln w="127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4" name="Picture 43"/>
          <p:cNvPicPr>
            <a:picLocks noChangeAspect="1"/>
          </p:cNvPicPr>
          <p:nvPr/>
        </p:nvPicPr>
        <p:blipFill rotWithShape="1">
          <a:blip r:embed="rId2"/>
          <a:srcRect l="29330" t="4134" r="57684" b="53282"/>
          <a:stretch/>
        </p:blipFill>
        <p:spPr>
          <a:xfrm>
            <a:off x="10679190" y="5414724"/>
            <a:ext cx="572092" cy="572092"/>
          </a:xfrm>
          <a:prstGeom prst="ellipse">
            <a:avLst/>
          </a:prstGeom>
        </p:spPr>
      </p:pic>
      <p:sp>
        <p:nvSpPr>
          <p:cNvPr id="46" name="TextBox 45"/>
          <p:cNvSpPr txBox="1"/>
          <p:nvPr/>
        </p:nvSpPr>
        <p:spPr>
          <a:xfrm>
            <a:off x="10713414" y="4689813"/>
            <a:ext cx="1064480" cy="542399"/>
          </a:xfrm>
          <a:prstGeom prst="rect">
            <a:avLst/>
          </a:prstGeom>
          <a:noFill/>
        </p:spPr>
        <p:txBody>
          <a:bodyPr wrap="square" rtlCol="0">
            <a:spAutoFit/>
          </a:bodyPr>
          <a:lstStyle/>
          <a:p>
            <a:r>
              <a:rPr lang="en-US" sz="1428" dirty="0">
                <a:solidFill>
                  <a:srgbClr val="FFFFFF"/>
                </a:solidFill>
                <a:cs typeface="Segoe UI" panose="020B0502040204020203" pitchFamily="34" charset="0"/>
              </a:rPr>
              <a:t>trending around</a:t>
            </a:r>
          </a:p>
        </p:txBody>
      </p:sp>
      <p:pic>
        <p:nvPicPr>
          <p:cNvPr id="15" name="Picture 14"/>
          <p:cNvPicPr>
            <a:picLocks noChangeAspect="1"/>
          </p:cNvPicPr>
          <p:nvPr/>
        </p:nvPicPr>
        <p:blipFill rotWithShape="1">
          <a:blip r:embed="rId2"/>
          <a:srcRect l="29365" t="50552" r="57901" b="7278"/>
          <a:stretch/>
        </p:blipFill>
        <p:spPr>
          <a:xfrm>
            <a:off x="8437593" y="4696727"/>
            <a:ext cx="784941" cy="792713"/>
          </a:xfrm>
          <a:prstGeom prst="ellipse">
            <a:avLst/>
          </a:prstGeom>
        </p:spPr>
      </p:pic>
      <p:pic>
        <p:nvPicPr>
          <p:cNvPr id="11" name="Picture 10"/>
          <p:cNvPicPr>
            <a:picLocks noChangeAspect="1"/>
          </p:cNvPicPr>
          <p:nvPr/>
        </p:nvPicPr>
        <p:blipFill rotWithShape="1">
          <a:blip r:embed="rId2"/>
          <a:srcRect l="15146" t="50956" r="72119" b="7700"/>
          <a:stretch/>
        </p:blipFill>
        <p:spPr>
          <a:xfrm>
            <a:off x="8534202" y="1686456"/>
            <a:ext cx="784941" cy="777170"/>
          </a:xfrm>
          <a:prstGeom prst="ellipse">
            <a:avLst/>
          </a:prstGeom>
        </p:spPr>
      </p:pic>
      <p:pic>
        <p:nvPicPr>
          <p:cNvPr id="10" name="Picture 9"/>
          <p:cNvPicPr>
            <a:picLocks noChangeAspect="1"/>
          </p:cNvPicPr>
          <p:nvPr/>
        </p:nvPicPr>
        <p:blipFill rotWithShape="1">
          <a:blip r:embed="rId2"/>
          <a:srcRect l="43640" t="50207" r="43500" b="7209"/>
          <a:stretch/>
        </p:blipFill>
        <p:spPr>
          <a:xfrm>
            <a:off x="9097650" y="2813353"/>
            <a:ext cx="792713" cy="800486"/>
          </a:xfrm>
          <a:prstGeom prst="ellipse">
            <a:avLst/>
          </a:prstGeom>
        </p:spPr>
      </p:pic>
      <p:pic>
        <p:nvPicPr>
          <p:cNvPr id="14" name="Picture 13"/>
          <p:cNvPicPr>
            <a:picLocks noChangeAspect="1"/>
          </p:cNvPicPr>
          <p:nvPr/>
        </p:nvPicPr>
        <p:blipFill rotWithShape="1">
          <a:blip r:embed="rId2"/>
          <a:srcRect l="57746" t="50026" r="29295" b="7209"/>
          <a:stretch/>
        </p:blipFill>
        <p:spPr>
          <a:xfrm>
            <a:off x="9880433" y="3991251"/>
            <a:ext cx="798757" cy="803886"/>
          </a:xfrm>
          <a:prstGeom prst="ellipse">
            <a:avLst/>
          </a:prstGeom>
        </p:spPr>
      </p:pic>
      <p:cxnSp>
        <p:nvCxnSpPr>
          <p:cNvPr id="65" name="Straight Arrow Connector 64"/>
          <p:cNvCxnSpPr>
            <a:endCxn id="16" idx="1"/>
          </p:cNvCxnSpPr>
          <p:nvPr/>
        </p:nvCxnSpPr>
        <p:spPr>
          <a:xfrm>
            <a:off x="9054250" y="752028"/>
            <a:ext cx="1205921" cy="415809"/>
          </a:xfrm>
          <a:prstGeom prst="straightConnector1">
            <a:avLst/>
          </a:prstGeom>
          <a:ln w="127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9633254" y="596402"/>
            <a:ext cx="982453" cy="318286"/>
          </a:xfrm>
          <a:prstGeom prst="rect">
            <a:avLst/>
          </a:prstGeom>
          <a:noFill/>
        </p:spPr>
        <p:txBody>
          <a:bodyPr wrap="none" rtlCol="0">
            <a:spAutoFit/>
          </a:bodyPr>
          <a:lstStyle/>
          <a:p>
            <a:r>
              <a:rPr lang="en-US" sz="1428" dirty="0">
                <a:solidFill>
                  <a:srgbClr val="FFFFFF"/>
                </a:solidFill>
                <a:cs typeface="Segoe UI" panose="020B0502040204020203" pitchFamily="34" charset="0"/>
              </a:rPr>
              <a:t>related to</a:t>
            </a:r>
          </a:p>
        </p:txBody>
      </p:sp>
      <p:pic>
        <p:nvPicPr>
          <p:cNvPr id="63" name="Picture 62"/>
          <p:cNvPicPr>
            <a:picLocks noChangeAspect="1"/>
          </p:cNvPicPr>
          <p:nvPr/>
        </p:nvPicPr>
        <p:blipFill rotWithShape="1">
          <a:blip r:embed="rId2">
            <a:duotone>
              <a:prstClr val="black"/>
              <a:srgbClr val="00168E">
                <a:tint val="45000"/>
                <a:satMod val="400000"/>
              </a:srgbClr>
            </a:duotone>
          </a:blip>
          <a:srcRect l="29330" t="4134" r="57684" b="53282"/>
          <a:stretch/>
        </p:blipFill>
        <p:spPr>
          <a:xfrm>
            <a:off x="8789356" y="487134"/>
            <a:ext cx="529787" cy="529787"/>
          </a:xfrm>
          <a:prstGeom prst="ellipse">
            <a:avLst/>
          </a:prstGeom>
          <a:solidFill>
            <a:schemeClr val="bg2"/>
          </a:solidFill>
        </p:spPr>
      </p:pic>
      <p:pic>
        <p:nvPicPr>
          <p:cNvPr id="27" name="Picture 26"/>
          <p:cNvPicPr>
            <a:picLocks noChangeAspect="1"/>
          </p:cNvPicPr>
          <p:nvPr/>
        </p:nvPicPr>
        <p:blipFill rotWithShape="1">
          <a:blip r:embed="rId2"/>
          <a:srcRect l="29330" t="4134" r="57684" b="53282"/>
          <a:stretch/>
        </p:blipFill>
        <p:spPr>
          <a:xfrm>
            <a:off x="7514980" y="5630660"/>
            <a:ext cx="572092" cy="572092"/>
          </a:xfrm>
          <a:prstGeom prst="ellipse">
            <a:avLst/>
          </a:prstGeom>
        </p:spPr>
      </p:pic>
      <p:cxnSp>
        <p:nvCxnSpPr>
          <p:cNvPr id="28" name="Straight Arrow Connector 27"/>
          <p:cNvCxnSpPr>
            <a:endCxn id="15" idx="3"/>
          </p:cNvCxnSpPr>
          <p:nvPr/>
        </p:nvCxnSpPr>
        <p:spPr>
          <a:xfrm flipV="1">
            <a:off x="8094754" y="5373350"/>
            <a:ext cx="457791" cy="551761"/>
          </a:xfrm>
          <a:prstGeom prst="straightConnector1">
            <a:avLst/>
          </a:prstGeom>
          <a:ln w="127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8314913" y="5604633"/>
            <a:ext cx="907621" cy="312073"/>
          </a:xfrm>
          <a:prstGeom prst="rect">
            <a:avLst/>
          </a:prstGeom>
          <a:noFill/>
        </p:spPr>
        <p:txBody>
          <a:bodyPr wrap="none" rtlCol="0">
            <a:spAutoFit/>
          </a:bodyPr>
          <a:lstStyle/>
          <a:p>
            <a:r>
              <a:rPr lang="en-US" sz="1428" dirty="0" smtClean="0">
                <a:solidFill>
                  <a:srgbClr val="FFFFFF"/>
                </a:solidFill>
                <a:cs typeface="Segoe UI" panose="020B0502040204020203" pitchFamily="34" charset="0"/>
              </a:rPr>
              <a:t>modified</a:t>
            </a:r>
            <a:endParaRPr lang="en-US" sz="1428" dirty="0">
              <a:solidFill>
                <a:srgbClr val="FFFFFF"/>
              </a:solidFill>
              <a:cs typeface="Segoe UI" panose="020B0502040204020203" pitchFamily="34" charset="0"/>
            </a:endParaRPr>
          </a:p>
        </p:txBody>
      </p:sp>
      <p:sp>
        <p:nvSpPr>
          <p:cNvPr id="3" name="Oval 2"/>
          <p:cNvSpPr/>
          <p:nvPr/>
        </p:nvSpPr>
        <p:spPr bwMode="auto">
          <a:xfrm rot="1529010">
            <a:off x="7670938" y="48194"/>
            <a:ext cx="1209937" cy="3442622"/>
          </a:xfrm>
          <a:prstGeom prst="ellipse">
            <a:avLst/>
          </a:prstGeom>
          <a:noFill/>
          <a:ln w="3175">
            <a:solidFill>
              <a:schemeClr val="accent1">
                <a:lumMod val="20000"/>
                <a:lumOff val="8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31" name="Oval 30"/>
          <p:cNvSpPr/>
          <p:nvPr/>
        </p:nvSpPr>
        <p:spPr bwMode="auto">
          <a:xfrm>
            <a:off x="6968337" y="2242735"/>
            <a:ext cx="2297900" cy="4304238"/>
          </a:xfrm>
          <a:prstGeom prst="ellipse">
            <a:avLst/>
          </a:prstGeom>
          <a:noFill/>
          <a:ln w="3175">
            <a:solidFill>
              <a:schemeClr val="accent1">
                <a:lumMod val="20000"/>
                <a:lumOff val="8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cxnSp>
        <p:nvCxnSpPr>
          <p:cNvPr id="7" name="Straight Arrow Connector 6"/>
          <p:cNvCxnSpPr>
            <a:stCxn id="63" idx="3"/>
            <a:endCxn id="5" idx="0"/>
          </p:cNvCxnSpPr>
          <p:nvPr/>
        </p:nvCxnSpPr>
        <p:spPr>
          <a:xfrm flipH="1">
            <a:off x="7799777" y="939335"/>
            <a:ext cx="1067165" cy="1874018"/>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8437593" y="327065"/>
            <a:ext cx="445956" cy="312073"/>
          </a:xfrm>
          <a:prstGeom prst="rect">
            <a:avLst/>
          </a:prstGeom>
          <a:noFill/>
        </p:spPr>
        <p:txBody>
          <a:bodyPr wrap="none" rtlCol="0">
            <a:spAutoFit/>
          </a:bodyPr>
          <a:lstStyle/>
          <a:p>
            <a:r>
              <a:rPr lang="en-US" sz="1428" dirty="0" smtClean="0">
                <a:solidFill>
                  <a:srgbClr val="FFFFFF"/>
                </a:solidFill>
                <a:cs typeface="Segoe UI" panose="020B0502040204020203" pitchFamily="34" charset="0"/>
              </a:rPr>
              <a:t>Me</a:t>
            </a:r>
            <a:endParaRPr lang="en-US" sz="1428" dirty="0">
              <a:solidFill>
                <a:srgbClr val="FFFFFF"/>
              </a:solidFill>
              <a:cs typeface="Segoe UI" panose="020B0502040204020203" pitchFamily="34" charset="0"/>
            </a:endParaRPr>
          </a:p>
        </p:txBody>
      </p:sp>
      <p:sp>
        <p:nvSpPr>
          <p:cNvPr id="2" name="TextBox 1"/>
          <p:cNvSpPr txBox="1"/>
          <p:nvPr/>
        </p:nvSpPr>
        <p:spPr>
          <a:xfrm>
            <a:off x="7484677" y="1234752"/>
            <a:ext cx="1158394" cy="461665"/>
          </a:xfrm>
          <a:prstGeom prst="rect">
            <a:avLst/>
          </a:prstGeom>
          <a:noFill/>
        </p:spPr>
        <p:txBody>
          <a:bodyPr wrap="none" lIns="182880" tIns="146304" rIns="182880" bIns="146304" rtlCol="0">
            <a:spAutoFit/>
          </a:bodyPr>
          <a:lstStyle/>
          <a:p>
            <a:pPr>
              <a:lnSpc>
                <a:spcPct val="90000"/>
              </a:lnSpc>
              <a:spcAft>
                <a:spcPts val="600"/>
              </a:spcAft>
            </a:pPr>
            <a:r>
              <a:rPr lang="en-US" sz="1200" dirty="0" smtClean="0">
                <a:gradFill>
                  <a:gsLst>
                    <a:gs pos="2917">
                      <a:srgbClr val="FFFFFF"/>
                    </a:gs>
                    <a:gs pos="30000">
                      <a:srgbClr val="FFFFFF"/>
                    </a:gs>
                  </a:gsLst>
                  <a:lin ang="5400000" scaled="0"/>
                </a:gradFill>
              </a:rPr>
              <a:t>contributed</a:t>
            </a:r>
            <a:endParaRPr lang="en-US" sz="2400" dirty="0" smtClean="0">
              <a:gradFill>
                <a:gsLst>
                  <a:gs pos="2917">
                    <a:srgbClr val="FFFFFF"/>
                  </a:gs>
                  <a:gs pos="30000">
                    <a:srgbClr val="FFFFFF"/>
                  </a:gs>
                </a:gsLst>
                <a:lin ang="5400000" scaled="0"/>
              </a:gradFill>
            </a:endParaRPr>
          </a:p>
        </p:txBody>
      </p:sp>
      <p:sp>
        <p:nvSpPr>
          <p:cNvPr id="36" name="Oval 35"/>
          <p:cNvSpPr/>
          <p:nvPr/>
        </p:nvSpPr>
        <p:spPr bwMode="auto">
          <a:xfrm rot="1529010">
            <a:off x="8563517" y="497201"/>
            <a:ext cx="3724243" cy="2400839"/>
          </a:xfrm>
          <a:prstGeom prst="ellipse">
            <a:avLst/>
          </a:prstGeom>
          <a:noFill/>
          <a:ln w="3175">
            <a:solidFill>
              <a:schemeClr val="accent1">
                <a:lumMod val="20000"/>
                <a:lumOff val="8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23953963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subTnLst>
                                    <p:set>
                                      <p:cBhvr override="childStyle">
                                        <p:cTn dur="1" fill="hold" display="0" masterRel="nextClick" afterEffect="1"/>
                                        <p:tgtEl>
                                          <p:spTgt spid="31"/>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subTnLst>
                                    <p:set>
                                      <p:cBhvr override="childStyle">
                                        <p:cTn dur="1" fill="hold" display="0" masterRel="nextClick" afterEffect="1"/>
                                        <p:tgtEl>
                                          <p:spTgt spid="3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1" grpId="0" animBg="1"/>
      <p:bldP spid="3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Drawing Attention to Boards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0604" y="1359465"/>
            <a:ext cx="8229600" cy="4730788"/>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67542" t="14275" r="9672" b="67323"/>
          <a:stretch/>
        </p:blipFill>
        <p:spPr>
          <a:xfrm>
            <a:off x="5151437" y="1668132"/>
            <a:ext cx="5094066" cy="2365102"/>
          </a:xfrm>
          <a:prstGeom prst="rect">
            <a:avLst/>
          </a:prstGeom>
          <a:ln>
            <a:solidFill>
              <a:schemeClr val="bg1"/>
            </a:solid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30699" r="81496" b="45140"/>
          <a:stretch/>
        </p:blipFill>
        <p:spPr>
          <a:xfrm>
            <a:off x="884237" y="2749811"/>
            <a:ext cx="2823204" cy="2119051"/>
          </a:xfrm>
          <a:prstGeom prst="rect">
            <a:avLst/>
          </a:prstGeom>
          <a:ln>
            <a:solidFill>
              <a:schemeClr val="bg1"/>
            </a:solidFill>
          </a:ln>
          <a:effectLst>
            <a:outerShdw blurRad="292100" dist="139700" dir="2700000" algn="tl" rotWithShape="0">
              <a:srgbClr val="333333">
                <a:alpha val="65000"/>
              </a:srgbClr>
            </a:outerShdw>
          </a:effectLst>
        </p:spPr>
      </p:pic>
      <p:sp>
        <p:nvSpPr>
          <p:cNvPr id="7" name="Right Triangle 6"/>
          <p:cNvSpPr/>
          <p:nvPr/>
        </p:nvSpPr>
        <p:spPr bwMode="auto">
          <a:xfrm rot="10800000">
            <a:off x="9418601" y="-1"/>
            <a:ext cx="3017873" cy="2308555"/>
          </a:xfrm>
          <a:prstGeom prst="rtTriangle">
            <a:avLst/>
          </a:prstGeom>
          <a:solidFill>
            <a:srgbClr val="000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8" name="TextBox 7"/>
          <p:cNvSpPr txBox="1"/>
          <p:nvPr/>
        </p:nvSpPr>
        <p:spPr>
          <a:xfrm rot="2227131">
            <a:off x="9652885" y="752511"/>
            <a:ext cx="3107261"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rgbClr val="FFFFFF"/>
                    </a:gs>
                    <a:gs pos="30000">
                      <a:srgbClr val="FFFFFF"/>
                    </a:gs>
                  </a:gsLst>
                  <a:lin ang="5400000" scaled="0"/>
                </a:gradFill>
              </a:rPr>
              <a:t>Ideas in the pipeline</a:t>
            </a:r>
          </a:p>
        </p:txBody>
      </p:sp>
    </p:spTree>
    <p:extLst>
      <p:ext uri="{BB962C8B-B14F-4D97-AF65-F5344CB8AC3E}">
        <p14:creationId xmlns:p14="http://schemas.microsoft.com/office/powerpoint/2010/main" val="23615814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Attention/Notifications on Boards</a:t>
            </a: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7136" r="55465" b="45765"/>
          <a:stretch/>
        </p:blipFill>
        <p:spPr>
          <a:xfrm>
            <a:off x="731897" y="2034238"/>
            <a:ext cx="6894916" cy="4191731"/>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8693820" y="2308555"/>
            <a:ext cx="3492922" cy="1292662"/>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solidFill>
                  <a:srgbClr val="FFFFFF">
                    <a:lumMod val="95000"/>
                  </a:srgbClr>
                </a:solidFill>
              </a:rPr>
              <a:t>Changes to items on boards are ranked higher</a:t>
            </a:r>
          </a:p>
        </p:txBody>
      </p:sp>
      <p:sp>
        <p:nvSpPr>
          <p:cNvPr id="7" name="TextBox 6"/>
          <p:cNvSpPr txBox="1"/>
          <p:nvPr/>
        </p:nvSpPr>
        <p:spPr>
          <a:xfrm>
            <a:off x="8721862" y="3863018"/>
            <a:ext cx="3492922" cy="1292662"/>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solidFill>
                  <a:srgbClr val="FFFFFF">
                    <a:lumMod val="95000"/>
                  </a:srgbClr>
                </a:solidFill>
              </a:rPr>
              <a:t>Users receive digests mails of updates to boards</a:t>
            </a:r>
          </a:p>
        </p:txBody>
      </p:sp>
      <p:sp>
        <p:nvSpPr>
          <p:cNvPr id="8" name="Right Triangle 7"/>
          <p:cNvSpPr/>
          <p:nvPr/>
        </p:nvSpPr>
        <p:spPr bwMode="auto">
          <a:xfrm rot="10800000">
            <a:off x="9418601" y="-1"/>
            <a:ext cx="3017873" cy="2308555"/>
          </a:xfrm>
          <a:prstGeom prst="rtTriangle">
            <a:avLst/>
          </a:prstGeom>
          <a:solidFill>
            <a:srgbClr val="000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 name="TextBox 8"/>
          <p:cNvSpPr txBox="1"/>
          <p:nvPr/>
        </p:nvSpPr>
        <p:spPr>
          <a:xfrm rot="2227131">
            <a:off x="9652885" y="752511"/>
            <a:ext cx="3107261"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rgbClr val="FFFFFF"/>
                    </a:gs>
                    <a:gs pos="30000">
                      <a:srgbClr val="FFFFFF"/>
                    </a:gs>
                  </a:gsLst>
                  <a:lin ang="5400000" scaled="0"/>
                </a:gradFill>
              </a:rPr>
              <a:t>Ideas in the pipeline</a:t>
            </a:r>
          </a:p>
        </p:txBody>
      </p:sp>
      <p:pic>
        <p:nvPicPr>
          <p:cNvPr id="4" name="Picture 9"/>
          <p:cNvPicPr>
            <a:picLocks noChangeAspect="1"/>
          </p:cNvPicPr>
          <p:nvPr/>
        </p:nvPicPr>
        <p:blipFill rotWithShape="1">
          <a:blip r:embed="rId3">
            <a:extLst>
              <a:ext uri="{28A0092B-C50C-407E-A947-70E740481C1C}">
                <a14:useLocalDpi xmlns:a14="http://schemas.microsoft.com/office/drawing/2010/main" val="0"/>
              </a:ext>
            </a:extLst>
          </a:blip>
          <a:srcRect b="19020"/>
          <a:stretch/>
        </p:blipFill>
        <p:spPr>
          <a:xfrm>
            <a:off x="4023700" y="4406401"/>
            <a:ext cx="3227832" cy="1742592"/>
          </a:xfrm>
          <a:prstGeom prst="rect">
            <a:avLst/>
          </a:prstGeom>
        </p:spPr>
      </p:pic>
    </p:spTree>
    <p:extLst>
      <p:ext uri="{BB962C8B-B14F-4D97-AF65-F5344CB8AC3E}">
        <p14:creationId xmlns:p14="http://schemas.microsoft.com/office/powerpoint/2010/main" val="1351641609"/>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13452" t="63985" r="27495" b="15269"/>
          <a:stretch/>
        </p:blipFill>
        <p:spPr>
          <a:xfrm>
            <a:off x="5486725" y="1677830"/>
            <a:ext cx="5577779" cy="2326964"/>
          </a:xfrm>
          <a:prstGeom prst="rect">
            <a:avLst/>
          </a:prstGeom>
          <a:solidFill>
            <a:srgbClr val="CEE6F8"/>
          </a:solidFill>
        </p:spPr>
      </p:pic>
      <p:sp>
        <p:nvSpPr>
          <p:cNvPr id="2" name="Title 1"/>
          <p:cNvSpPr>
            <a:spLocks noGrp="1"/>
          </p:cNvSpPr>
          <p:nvPr>
            <p:ph type="title"/>
          </p:nvPr>
        </p:nvSpPr>
        <p:spPr/>
        <p:txBody>
          <a:bodyPr/>
          <a:lstStyle/>
          <a:p>
            <a:r>
              <a:rPr lang="en-US" dirty="0" smtClean="0"/>
              <a:t>Boards Available Anywhere</a:t>
            </a:r>
            <a:endParaRPr lang="en-US" dirty="0"/>
          </a:p>
        </p:txBody>
      </p:sp>
      <p:sp>
        <p:nvSpPr>
          <p:cNvPr id="3" name="Text Placeholder 2"/>
          <p:cNvSpPr>
            <a:spLocks noGrp="1"/>
          </p:cNvSpPr>
          <p:nvPr>
            <p:ph type="body" sz="quarter" idx="10"/>
          </p:nvPr>
        </p:nvSpPr>
        <p:spPr>
          <a:xfrm>
            <a:off x="366141" y="1511804"/>
            <a:ext cx="5486399" cy="2492990"/>
          </a:xfrm>
        </p:spPr>
        <p:txBody>
          <a:bodyPr/>
          <a:lstStyle/>
          <a:p>
            <a:r>
              <a:rPr lang="en-US" dirty="0" smtClean="0"/>
              <a:t>You can add to a board anywhere in O365</a:t>
            </a:r>
          </a:p>
          <a:p>
            <a:pPr lvl="2"/>
            <a:r>
              <a:rPr lang="en-US" sz="2800" dirty="0" smtClean="0"/>
              <a:t>Email</a:t>
            </a:r>
          </a:p>
          <a:p>
            <a:pPr lvl="2"/>
            <a:r>
              <a:rPr lang="en-US" sz="2800" dirty="0" err="1" smtClean="0"/>
              <a:t>Onedrive</a:t>
            </a:r>
            <a:r>
              <a:rPr lang="en-US" sz="2800" dirty="0" smtClean="0"/>
              <a:t> for Business</a:t>
            </a:r>
          </a:p>
          <a:p>
            <a:pPr lvl="2"/>
            <a:r>
              <a:rPr lang="en-US" sz="2800" dirty="0" smtClean="0"/>
              <a:t>Video, …</a:t>
            </a:r>
          </a:p>
        </p:txBody>
      </p:sp>
      <p:sp>
        <p:nvSpPr>
          <p:cNvPr id="4" name="TextBox 3"/>
          <p:cNvSpPr txBox="1"/>
          <p:nvPr/>
        </p:nvSpPr>
        <p:spPr>
          <a:xfrm>
            <a:off x="10010493" y="2674773"/>
            <a:ext cx="1010705" cy="262241"/>
          </a:xfrm>
          <a:prstGeom prst="rect">
            <a:avLst/>
          </a:prstGeom>
          <a:noFill/>
        </p:spPr>
        <p:txBody>
          <a:bodyPr wrap="none" rtlCol="0">
            <a:spAutoFit/>
          </a:bodyPr>
          <a:lstStyle/>
          <a:p>
            <a:r>
              <a:rPr lang="en-US" sz="1071" dirty="0">
                <a:solidFill>
                  <a:srgbClr val="2D8BD0"/>
                </a:solidFill>
              </a:rPr>
              <a:t>Add to Board</a:t>
            </a:r>
          </a:p>
        </p:txBody>
      </p:sp>
      <p:pic>
        <p:nvPicPr>
          <p:cNvPr id="1026" name="Picture 1" descr="image001"/>
          <p:cNvPicPr>
            <a:picLocks noChangeAspect="1" noChangeArrowheads="1"/>
          </p:cNvPicPr>
          <p:nvPr/>
        </p:nvPicPr>
        <p:blipFill>
          <a:blip r:embed="rId3">
            <a:duotone>
              <a:prstClr val="black"/>
              <a:srgbClr val="2D8BD0">
                <a:tint val="45000"/>
                <a:satMod val="400000"/>
              </a:srgbClr>
            </a:duotone>
            <a:extLst>
              <a:ext uri="{28A0092B-C50C-407E-A947-70E740481C1C}">
                <a14:useLocalDpi xmlns:a14="http://schemas.microsoft.com/office/drawing/2010/main" val="0"/>
              </a:ext>
            </a:extLst>
          </a:blip>
          <a:srcRect/>
          <a:stretch>
            <a:fillRect/>
          </a:stretch>
        </p:blipFill>
        <p:spPr bwMode="auto">
          <a:xfrm>
            <a:off x="9828526" y="2624247"/>
            <a:ext cx="323821" cy="317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9287963" y="3784177"/>
            <a:ext cx="680888" cy="152787"/>
          </a:xfrm>
          <a:prstGeom prst="rect">
            <a:avLst/>
          </a:prstGeom>
          <a:solidFill>
            <a:srgbClr val="CEE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11" name="Rectangle 10"/>
          <p:cNvSpPr/>
          <p:nvPr/>
        </p:nvSpPr>
        <p:spPr>
          <a:xfrm>
            <a:off x="9828527" y="2525108"/>
            <a:ext cx="1140353" cy="5181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8" name="Rectangle 7"/>
          <p:cNvSpPr/>
          <p:nvPr/>
        </p:nvSpPr>
        <p:spPr bwMode="auto">
          <a:xfrm>
            <a:off x="9968851" y="3770610"/>
            <a:ext cx="183496" cy="202235"/>
          </a:xfrm>
          <a:prstGeom prst="rect">
            <a:avLst/>
          </a:prstGeom>
          <a:solidFill>
            <a:srgbClr val="CEE6F8"/>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 name="TextBox 8"/>
          <p:cNvSpPr txBox="1"/>
          <p:nvPr/>
        </p:nvSpPr>
        <p:spPr>
          <a:xfrm>
            <a:off x="9213656" y="3777867"/>
            <a:ext cx="1027897" cy="202235"/>
          </a:xfrm>
          <a:prstGeom prst="rect">
            <a:avLst/>
          </a:prstGeom>
          <a:noFill/>
        </p:spPr>
        <p:txBody>
          <a:bodyPr wrap="square" rtlCol="0">
            <a:spAutoFit/>
          </a:bodyPr>
          <a:lstStyle/>
          <a:p>
            <a:r>
              <a:rPr lang="en-US" sz="714" dirty="0" smtClean="0">
                <a:solidFill>
                  <a:srgbClr val="000000"/>
                </a:solidFill>
              </a:rPr>
              <a:t>Abraham Beardsley</a:t>
            </a:r>
            <a:endParaRPr lang="en-US" sz="714" dirty="0">
              <a:solidFill>
                <a:srgbClr val="000000"/>
              </a:solidFill>
            </a:endParaRPr>
          </a:p>
        </p:txBody>
      </p:sp>
      <p:sp>
        <p:nvSpPr>
          <p:cNvPr id="13" name="Right Triangle 12"/>
          <p:cNvSpPr/>
          <p:nvPr/>
        </p:nvSpPr>
        <p:spPr bwMode="auto">
          <a:xfrm rot="10800000">
            <a:off x="9233451" y="486"/>
            <a:ext cx="3203023" cy="2616504"/>
          </a:xfrm>
          <a:prstGeom prst="rtTriangle">
            <a:avLst/>
          </a:prstGeom>
          <a:solidFill>
            <a:srgbClr val="000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030" fontAlgn="base">
              <a:spcBef>
                <a:spcPct val="0"/>
              </a:spcBef>
              <a:spcAft>
                <a:spcPct val="0"/>
              </a:spcAft>
            </a:pPr>
            <a:endParaRPr lang="en-US" sz="1961" dirty="0">
              <a:gradFill>
                <a:gsLst>
                  <a:gs pos="16814">
                    <a:srgbClr val="FFFFFF"/>
                  </a:gs>
                  <a:gs pos="46000">
                    <a:srgbClr val="FFFFFF"/>
                  </a:gs>
                </a:gsLst>
                <a:lin ang="5400000" scaled="0"/>
              </a:gradFill>
            </a:endParaRPr>
          </a:p>
        </p:txBody>
      </p:sp>
      <p:sp>
        <p:nvSpPr>
          <p:cNvPr id="14" name="TextBox 13"/>
          <p:cNvSpPr txBox="1"/>
          <p:nvPr/>
        </p:nvSpPr>
        <p:spPr>
          <a:xfrm rot="2227131">
            <a:off x="9277777" y="858889"/>
            <a:ext cx="3576569" cy="615516"/>
          </a:xfrm>
          <a:prstGeom prst="rect">
            <a:avLst/>
          </a:prstGeom>
          <a:noFill/>
        </p:spPr>
        <p:txBody>
          <a:bodyPr wrap="square" lIns="179285" tIns="143428" rIns="179285" bIns="143428" rtlCol="0">
            <a:spAutoFit/>
          </a:bodyPr>
          <a:lstStyle/>
          <a:p>
            <a:pPr>
              <a:lnSpc>
                <a:spcPct val="90000"/>
              </a:lnSpc>
              <a:spcAft>
                <a:spcPts val="588"/>
              </a:spcAft>
            </a:pPr>
            <a:r>
              <a:rPr lang="en-US" sz="2353" dirty="0" smtClean="0">
                <a:gradFill>
                  <a:gsLst>
                    <a:gs pos="2917">
                      <a:srgbClr val="FFFFFF"/>
                    </a:gs>
                    <a:gs pos="30000">
                      <a:srgbClr val="FFFFFF"/>
                    </a:gs>
                  </a:gsLst>
                  <a:lin ang="5400000" scaled="0"/>
                </a:gradFill>
              </a:rPr>
              <a:t>The Ultimate Vision</a:t>
            </a:r>
            <a:endParaRPr lang="en-US" sz="2353" dirty="0">
              <a:gradFill>
                <a:gsLst>
                  <a:gs pos="2917">
                    <a:srgbClr val="FFFFFF"/>
                  </a:gs>
                  <a:gs pos="30000">
                    <a:srgbClr val="FFFFFF"/>
                  </a:gs>
                </a:gsLst>
                <a:lin ang="5400000" scaled="0"/>
              </a:gradFill>
            </a:endParaRPr>
          </a:p>
        </p:txBody>
      </p:sp>
    </p:spTree>
    <p:extLst>
      <p:ext uri="{BB962C8B-B14F-4D97-AF65-F5344CB8AC3E}">
        <p14:creationId xmlns:p14="http://schemas.microsoft.com/office/powerpoint/2010/main" val="30701224"/>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50122" y="1632946"/>
            <a:ext cx="5672915" cy="4179606"/>
          </a:xfrm>
        </p:spPr>
        <p:txBody>
          <a:bodyPr/>
          <a:lstStyle/>
          <a:p>
            <a:pPr marL="0" indent="0">
              <a:buNone/>
            </a:pPr>
            <a:r>
              <a:rPr lang="en-US" sz="2800" dirty="0" smtClean="0">
                <a:solidFill>
                  <a:schemeClr val="tx1"/>
                </a:solidFill>
              </a:rPr>
              <a:t>When you want to pull together fresh information from different places and different people</a:t>
            </a:r>
            <a:r>
              <a:rPr lang="en-US" sz="3600" dirty="0" smtClean="0">
                <a:solidFill>
                  <a:schemeClr val="tx1"/>
                </a:solidFill>
              </a:rPr>
              <a:t/>
            </a:r>
            <a:br>
              <a:rPr lang="en-US" sz="3600" dirty="0" smtClean="0">
                <a:solidFill>
                  <a:schemeClr val="tx1"/>
                </a:solidFill>
              </a:rPr>
            </a:br>
            <a:endParaRPr lang="en-US" sz="3600" dirty="0" smtClean="0">
              <a:solidFill>
                <a:schemeClr val="tx1"/>
              </a:solidFill>
            </a:endParaRPr>
          </a:p>
          <a:p>
            <a:pPr marL="0" indent="0">
              <a:buNone/>
            </a:pPr>
            <a:r>
              <a:rPr lang="en-US" sz="2800" dirty="0">
                <a:solidFill>
                  <a:schemeClr val="tx1"/>
                </a:solidFill>
              </a:rPr>
              <a:t>When you want to focus attention on a subset of documents</a:t>
            </a:r>
          </a:p>
          <a:p>
            <a:pPr marL="342900" lvl="1" indent="0">
              <a:buNone/>
            </a:pPr>
            <a:endParaRPr lang="en-US" sz="3600" dirty="0" smtClean="0">
              <a:solidFill>
                <a:schemeClr val="tx1"/>
              </a:solidFill>
            </a:endParaRPr>
          </a:p>
          <a:p>
            <a:pPr marL="0" indent="0">
              <a:buNone/>
            </a:pPr>
            <a:r>
              <a:rPr lang="en-US" sz="2800" dirty="0" smtClean="0">
                <a:solidFill>
                  <a:schemeClr val="tx1"/>
                </a:solidFill>
              </a:rPr>
              <a:t>When you want to re-use and build upon existing knowledge</a:t>
            </a:r>
            <a:endParaRPr lang="en-US" sz="2800" dirty="0">
              <a:solidFill>
                <a:schemeClr val="tx1"/>
              </a:solidFill>
            </a:endParaRPr>
          </a:p>
        </p:txBody>
      </p:sp>
      <p:sp>
        <p:nvSpPr>
          <p:cNvPr id="3" name="Title 2"/>
          <p:cNvSpPr>
            <a:spLocks noGrp="1"/>
          </p:cNvSpPr>
          <p:nvPr>
            <p:ph type="title"/>
          </p:nvPr>
        </p:nvSpPr>
        <p:spPr/>
        <p:txBody>
          <a:bodyPr/>
          <a:lstStyle/>
          <a:p>
            <a:r>
              <a:rPr lang="en-US" dirty="0" smtClean="0"/>
              <a:t>When should I use Boards?</a:t>
            </a:r>
            <a:endParaRPr lang="en-US" dirty="0"/>
          </a:p>
        </p:txBody>
      </p:sp>
      <p:sp>
        <p:nvSpPr>
          <p:cNvPr id="4" name="Text Placeholder 1"/>
          <p:cNvSpPr txBox="1">
            <a:spLocks/>
          </p:cNvSpPr>
          <p:nvPr/>
        </p:nvSpPr>
        <p:spPr>
          <a:xfrm>
            <a:off x="6501454" y="1732482"/>
            <a:ext cx="5311133" cy="1354217"/>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0">
              <a:buClr>
                <a:srgbClr val="FFFFFF"/>
              </a:buClr>
              <a:buFont typeface="Wingdings" panose="05000000000000000000" pitchFamily="2" charset="2"/>
              <a:buNone/>
            </a:pPr>
            <a:r>
              <a:rPr lang="en-US" sz="2000" dirty="0" err="1" smtClean="0">
                <a:solidFill>
                  <a:srgbClr val="FFFFFF">
                    <a:lumMod val="95000"/>
                  </a:srgbClr>
                </a:solidFill>
              </a:rPr>
              <a:t>Eg</a:t>
            </a:r>
            <a:r>
              <a:rPr lang="en-US" sz="2000" dirty="0" smtClean="0">
                <a:solidFill>
                  <a:srgbClr val="FFFFFF">
                    <a:lumMod val="95000"/>
                  </a:srgbClr>
                </a:solidFill>
              </a:rPr>
              <a:t>. All </a:t>
            </a:r>
            <a:r>
              <a:rPr lang="en-US" sz="2000" dirty="0" err="1" smtClean="0">
                <a:solidFill>
                  <a:srgbClr val="FFFFFF">
                    <a:lumMod val="95000"/>
                  </a:srgbClr>
                </a:solidFill>
              </a:rPr>
              <a:t>powerpoints</a:t>
            </a:r>
            <a:r>
              <a:rPr lang="en-US" sz="2000" dirty="0" smtClean="0">
                <a:solidFill>
                  <a:srgbClr val="FFFFFF">
                    <a:lumMod val="95000"/>
                  </a:srgbClr>
                </a:solidFill>
              </a:rPr>
              <a:t> for an offsite sitting on different </a:t>
            </a:r>
            <a:r>
              <a:rPr lang="en-US" sz="2000" dirty="0" err="1" smtClean="0">
                <a:solidFill>
                  <a:srgbClr val="FFFFFF">
                    <a:lumMod val="95000"/>
                  </a:srgbClr>
                </a:solidFill>
              </a:rPr>
              <a:t>Onedrives</a:t>
            </a:r>
            <a:endParaRPr lang="en-US" sz="2000" dirty="0" smtClean="0">
              <a:solidFill>
                <a:srgbClr val="FFFFFF">
                  <a:lumMod val="95000"/>
                </a:srgbClr>
              </a:solidFill>
            </a:endParaRPr>
          </a:p>
          <a:p>
            <a:pPr marL="342900" lvl="1" indent="0">
              <a:buClr>
                <a:srgbClr val="FFFFFF"/>
              </a:buClr>
              <a:buFont typeface="Wingdings" panose="05000000000000000000" pitchFamily="2" charset="2"/>
              <a:buNone/>
            </a:pPr>
            <a:r>
              <a:rPr lang="en-US" sz="2000" dirty="0" smtClean="0">
                <a:solidFill>
                  <a:srgbClr val="FFFFFF">
                    <a:lumMod val="95000"/>
                  </a:srgbClr>
                </a:solidFill>
              </a:rPr>
              <a:t/>
            </a:r>
            <a:br>
              <a:rPr lang="en-US" sz="2000" dirty="0" smtClean="0">
                <a:solidFill>
                  <a:srgbClr val="FFFFFF">
                    <a:lumMod val="95000"/>
                  </a:srgbClr>
                </a:solidFill>
              </a:rPr>
            </a:br>
            <a:endParaRPr lang="en-US" sz="2000" dirty="0" smtClean="0">
              <a:solidFill>
                <a:srgbClr val="FFFFFF">
                  <a:lumMod val="95000"/>
                </a:srgbClr>
              </a:solidFill>
            </a:endParaRPr>
          </a:p>
        </p:txBody>
      </p:sp>
      <p:sp>
        <p:nvSpPr>
          <p:cNvPr id="5" name="Rectangle 4"/>
          <p:cNvSpPr/>
          <p:nvPr/>
        </p:nvSpPr>
        <p:spPr>
          <a:xfrm>
            <a:off x="6554787" y="3496006"/>
            <a:ext cx="5530850" cy="1184940"/>
          </a:xfrm>
          <a:prstGeom prst="rect">
            <a:avLst/>
          </a:prstGeom>
        </p:spPr>
        <p:txBody>
          <a:bodyPr wrap="square">
            <a:spAutoFit/>
          </a:bodyPr>
          <a:lstStyle/>
          <a:p>
            <a:pPr marL="342900" lvl="1"/>
            <a:r>
              <a:rPr lang="en-US" sz="2000" dirty="0" err="1" smtClean="0">
                <a:solidFill>
                  <a:srgbClr val="FFFFFF">
                    <a:lumMod val="95000"/>
                  </a:srgbClr>
                </a:solidFill>
              </a:rPr>
              <a:t>Eg</a:t>
            </a:r>
            <a:r>
              <a:rPr lang="en-US" sz="2000" dirty="0" smtClean="0">
                <a:solidFill>
                  <a:srgbClr val="FFFFFF">
                    <a:lumMod val="95000"/>
                  </a:srgbClr>
                </a:solidFill>
              </a:rPr>
              <a:t>. The must-see documents in my group folder</a:t>
            </a:r>
            <a:r>
              <a:rPr lang="en-US" sz="2000" dirty="0">
                <a:solidFill>
                  <a:srgbClr val="FFFFFF">
                    <a:lumMod val="95000"/>
                  </a:srgbClr>
                </a:solidFill>
              </a:rPr>
              <a:t/>
            </a:r>
            <a:br>
              <a:rPr lang="en-US" sz="2000" dirty="0">
                <a:solidFill>
                  <a:srgbClr val="FFFFFF">
                    <a:lumMod val="95000"/>
                  </a:srgbClr>
                </a:solidFill>
              </a:rPr>
            </a:br>
            <a:endParaRPr lang="en-US" sz="1100" dirty="0">
              <a:solidFill>
                <a:srgbClr val="FFFFFF">
                  <a:lumMod val="95000"/>
                </a:srgbClr>
              </a:solidFill>
            </a:endParaRPr>
          </a:p>
          <a:p>
            <a:pPr marL="342900" lvl="1"/>
            <a:endParaRPr lang="en-US" sz="2000" dirty="0">
              <a:solidFill>
                <a:srgbClr val="FFFFFF">
                  <a:lumMod val="95000"/>
                </a:srgbClr>
              </a:solidFill>
            </a:endParaRPr>
          </a:p>
        </p:txBody>
      </p:sp>
      <p:sp>
        <p:nvSpPr>
          <p:cNvPr id="7" name="Rectangle 6"/>
          <p:cNvSpPr/>
          <p:nvPr/>
        </p:nvSpPr>
        <p:spPr>
          <a:xfrm>
            <a:off x="6523037" y="4868847"/>
            <a:ext cx="5530850" cy="877163"/>
          </a:xfrm>
          <a:prstGeom prst="rect">
            <a:avLst/>
          </a:prstGeom>
        </p:spPr>
        <p:txBody>
          <a:bodyPr wrap="square">
            <a:spAutoFit/>
          </a:bodyPr>
          <a:lstStyle/>
          <a:p>
            <a:pPr marL="342900" lvl="1"/>
            <a:r>
              <a:rPr lang="en-US" sz="2000" dirty="0" err="1" smtClean="0">
                <a:solidFill>
                  <a:srgbClr val="FFFFFF">
                    <a:lumMod val="95000"/>
                  </a:srgbClr>
                </a:solidFill>
              </a:rPr>
              <a:t>Eg</a:t>
            </a:r>
            <a:r>
              <a:rPr lang="en-US" sz="2000" dirty="0" smtClean="0">
                <a:solidFill>
                  <a:srgbClr val="FFFFFF">
                    <a:lumMod val="95000"/>
                  </a:srgbClr>
                </a:solidFill>
              </a:rPr>
              <a:t>. Contributing to a company-wide topic</a:t>
            </a:r>
            <a:r>
              <a:rPr lang="en-US" sz="2000" dirty="0">
                <a:solidFill>
                  <a:srgbClr val="FFFFFF">
                    <a:lumMod val="95000"/>
                  </a:srgbClr>
                </a:solidFill>
              </a:rPr>
              <a:t/>
            </a:r>
            <a:br>
              <a:rPr lang="en-US" sz="2000" dirty="0">
                <a:solidFill>
                  <a:srgbClr val="FFFFFF">
                    <a:lumMod val="95000"/>
                  </a:srgbClr>
                </a:solidFill>
              </a:rPr>
            </a:br>
            <a:endParaRPr lang="en-US" sz="1100" dirty="0">
              <a:solidFill>
                <a:srgbClr val="FFFFFF">
                  <a:lumMod val="95000"/>
                </a:srgbClr>
              </a:solidFill>
            </a:endParaRPr>
          </a:p>
          <a:p>
            <a:pPr marL="342900" lvl="1"/>
            <a:endParaRPr lang="en-US" sz="2000" dirty="0">
              <a:solidFill>
                <a:srgbClr val="FFFFFF">
                  <a:lumMod val="95000"/>
                </a:srgbClr>
              </a:solidFill>
            </a:endParaRPr>
          </a:p>
        </p:txBody>
      </p:sp>
    </p:spTree>
    <p:extLst>
      <p:ext uri="{BB962C8B-B14F-4D97-AF65-F5344CB8AC3E}">
        <p14:creationId xmlns:p14="http://schemas.microsoft.com/office/powerpoint/2010/main" val="249536601"/>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31837" y="1802615"/>
            <a:ext cx="11887200" cy="2794611"/>
          </a:xfrm>
        </p:spPr>
        <p:txBody>
          <a:bodyPr/>
          <a:lstStyle/>
          <a:p>
            <a:pPr marL="0" indent="0">
              <a:buNone/>
            </a:pPr>
            <a:r>
              <a:rPr lang="en-US" sz="3200" dirty="0" smtClean="0"/>
              <a:t>…manage exactly who can add content</a:t>
            </a:r>
          </a:p>
          <a:p>
            <a:pPr marL="0" indent="0">
              <a:buNone/>
            </a:pPr>
            <a:r>
              <a:rPr lang="en-US" sz="3200" dirty="0" smtClean="0"/>
              <a:t>…order the content</a:t>
            </a:r>
          </a:p>
          <a:p>
            <a:pPr marL="0" indent="0">
              <a:buNone/>
            </a:pPr>
            <a:r>
              <a:rPr lang="en-US" sz="3200" dirty="0" smtClean="0"/>
              <a:t>…annotate, explain or provide context</a:t>
            </a:r>
          </a:p>
          <a:p>
            <a:pPr marL="0" indent="0">
              <a:buNone/>
            </a:pPr>
            <a:r>
              <a:rPr lang="en-US" sz="3200" dirty="0" smtClean="0"/>
              <a:t>...highlight or crack open certain content</a:t>
            </a:r>
          </a:p>
          <a:p>
            <a:pPr marL="0" indent="0">
              <a:buNone/>
            </a:pPr>
            <a:r>
              <a:rPr lang="en-US" sz="3200" dirty="0" smtClean="0"/>
              <a:t>…show related content</a:t>
            </a:r>
            <a:endParaRPr lang="en-US" sz="3200" dirty="0"/>
          </a:p>
        </p:txBody>
      </p:sp>
      <p:sp>
        <p:nvSpPr>
          <p:cNvPr id="3" name="Title 2"/>
          <p:cNvSpPr>
            <a:spLocks noGrp="1"/>
          </p:cNvSpPr>
          <p:nvPr>
            <p:ph type="title"/>
          </p:nvPr>
        </p:nvSpPr>
        <p:spPr/>
        <p:txBody>
          <a:bodyPr/>
          <a:lstStyle/>
          <a:p>
            <a:r>
              <a:rPr lang="en-US" dirty="0" smtClean="0"/>
              <a:t>What if I want more control over curation?</a:t>
            </a:r>
            <a:endParaRPr lang="en-US" dirty="0"/>
          </a:p>
        </p:txBody>
      </p:sp>
      <p:grpSp>
        <p:nvGrpSpPr>
          <p:cNvPr id="10" name="Group 9"/>
          <p:cNvGrpSpPr/>
          <p:nvPr/>
        </p:nvGrpSpPr>
        <p:grpSpPr>
          <a:xfrm>
            <a:off x="7557549" y="4961924"/>
            <a:ext cx="3440717" cy="794064"/>
            <a:chOff x="7573656" y="4180657"/>
            <a:chExt cx="3440717" cy="794064"/>
          </a:xfrm>
        </p:grpSpPr>
        <p:sp>
          <p:nvSpPr>
            <p:cNvPr id="5" name="TextBox 4"/>
            <p:cNvSpPr txBox="1"/>
            <p:nvPr/>
          </p:nvSpPr>
          <p:spPr>
            <a:xfrm>
              <a:off x="8580437" y="4180657"/>
              <a:ext cx="2433936" cy="794064"/>
            </a:xfrm>
            <a:prstGeom prst="rect">
              <a:avLst/>
            </a:prstGeom>
            <a:noFill/>
          </p:spPr>
          <p:txBody>
            <a:bodyPr wrap="none" lIns="182880" tIns="146304" rIns="182880" bIns="146304" rtlCol="0">
              <a:spAutoFit/>
            </a:bodyPr>
            <a:lstStyle/>
            <a:p>
              <a:pPr>
                <a:lnSpc>
                  <a:spcPct val="90000"/>
                </a:lnSpc>
                <a:spcAft>
                  <a:spcPts val="600"/>
                </a:spcAft>
              </a:pPr>
              <a:r>
                <a:rPr lang="en-US" sz="3600" dirty="0" smtClean="0">
                  <a:solidFill>
                    <a:srgbClr val="FFB900"/>
                  </a:solidFill>
                </a:rPr>
                <a:t>Microsites</a:t>
              </a:r>
            </a:p>
          </p:txBody>
        </p:sp>
        <p:sp>
          <p:nvSpPr>
            <p:cNvPr id="9" name="Striped Right Arrow 8"/>
            <p:cNvSpPr/>
            <p:nvPr/>
          </p:nvSpPr>
          <p:spPr bwMode="auto">
            <a:xfrm>
              <a:off x="7573656" y="4365746"/>
              <a:ext cx="990600" cy="423887"/>
            </a:xfrm>
            <a:prstGeom prst="stripedRightArrow">
              <a:avLst/>
            </a:prstGeom>
            <a:solidFill>
              <a:srgbClr val="FFB90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spTree>
    <p:extLst>
      <p:ext uri="{BB962C8B-B14F-4D97-AF65-F5344CB8AC3E}">
        <p14:creationId xmlns:p14="http://schemas.microsoft.com/office/powerpoint/2010/main" val="8581802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2125662"/>
            <a:ext cx="11887200" cy="2178802"/>
          </a:xfrm>
        </p:spPr>
        <p:txBody>
          <a:bodyPr/>
          <a:lstStyle/>
          <a:p>
            <a:r>
              <a:rPr lang="en-US" dirty="0" smtClean="0"/>
              <a:t>Collecting and Contextualizing using Microsites</a:t>
            </a:r>
            <a:endParaRPr lang="en-US" dirty="0"/>
          </a:p>
        </p:txBody>
      </p:sp>
    </p:spTree>
    <p:extLst>
      <p:ext uri="{BB962C8B-B14F-4D97-AF65-F5344CB8AC3E}">
        <p14:creationId xmlns:p14="http://schemas.microsoft.com/office/powerpoint/2010/main" val="4184417557"/>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876" y="144462"/>
            <a:ext cx="5486399" cy="1798637"/>
          </a:xfrm>
        </p:spPr>
        <p:txBody>
          <a:bodyPr/>
          <a:lstStyle/>
          <a:p>
            <a:r>
              <a:rPr lang="en-US" dirty="0" smtClean="0"/>
              <a:t>Microsites</a:t>
            </a:r>
            <a:endParaRPr lang="en-US" dirty="0"/>
          </a:p>
        </p:txBody>
      </p:sp>
      <p:sp>
        <p:nvSpPr>
          <p:cNvPr id="5" name="TextBox 4"/>
          <p:cNvSpPr txBox="1"/>
          <p:nvPr/>
        </p:nvSpPr>
        <p:spPr>
          <a:xfrm>
            <a:off x="269874" y="1313060"/>
            <a:ext cx="8051459" cy="564154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rgbClr val="FFFFFF"/>
                    </a:gs>
                    <a:gs pos="30000">
                      <a:srgbClr val="FFFFFF"/>
                    </a:gs>
                  </a:gsLst>
                  <a:lin ang="5400000" scaled="0"/>
                </a:gradFill>
                <a:latin typeface="Segoe UI Light"/>
              </a:rPr>
              <a:t>Microsites provide more control and context around a collection</a:t>
            </a:r>
          </a:p>
          <a:p>
            <a:pPr>
              <a:lnSpc>
                <a:spcPct val="90000"/>
              </a:lnSpc>
              <a:spcAft>
                <a:spcPts val="600"/>
              </a:spcAft>
            </a:pPr>
            <a:endParaRPr lang="en-US" sz="2400" dirty="0">
              <a:gradFill>
                <a:gsLst>
                  <a:gs pos="2917">
                    <a:srgbClr val="FFFFFF"/>
                  </a:gs>
                  <a:gs pos="30000">
                    <a:srgbClr val="FFFFFF"/>
                  </a:gs>
                </a:gsLst>
                <a:lin ang="5400000" scaled="0"/>
              </a:gradFill>
              <a:latin typeface="Segoe UI Light"/>
            </a:endParaRPr>
          </a:p>
          <a:p>
            <a:pPr>
              <a:lnSpc>
                <a:spcPct val="90000"/>
              </a:lnSpc>
              <a:spcAft>
                <a:spcPts val="600"/>
              </a:spcAft>
            </a:pPr>
            <a:r>
              <a:rPr lang="en-US" sz="2400" dirty="0">
                <a:gradFill>
                  <a:gsLst>
                    <a:gs pos="2917">
                      <a:srgbClr val="FFFFFF"/>
                    </a:gs>
                    <a:gs pos="30000">
                      <a:srgbClr val="FFFFFF"/>
                    </a:gs>
                  </a:gsLst>
                  <a:lin ang="5400000" scaled="0"/>
                </a:gradFill>
                <a:latin typeface="Segoe UI Light"/>
              </a:rPr>
              <a:t>Provide narrative and explanation: </a:t>
            </a:r>
          </a:p>
          <a:p>
            <a:pPr>
              <a:lnSpc>
                <a:spcPct val="90000"/>
              </a:lnSpc>
              <a:spcAft>
                <a:spcPts val="600"/>
              </a:spcAft>
            </a:pPr>
            <a:r>
              <a:rPr lang="en-US" sz="2400" dirty="0">
                <a:gradFill>
                  <a:gsLst>
                    <a:gs pos="2917">
                      <a:srgbClr val="FFFFFF"/>
                    </a:gs>
                    <a:gs pos="30000">
                      <a:srgbClr val="FFFFFF"/>
                    </a:gs>
                  </a:gsLst>
                  <a:lin ang="5400000" scaled="0"/>
                </a:gradFill>
                <a:latin typeface="Segoe UI Light"/>
              </a:rPr>
              <a:t>	</a:t>
            </a:r>
            <a:r>
              <a:rPr lang="en-US" sz="2000" dirty="0">
                <a:gradFill>
                  <a:gsLst>
                    <a:gs pos="2917">
                      <a:srgbClr val="FFFFFF"/>
                    </a:gs>
                    <a:gs pos="30000">
                      <a:srgbClr val="FFFFFF"/>
                    </a:gs>
                  </a:gsLst>
                  <a:lin ang="5400000" scaled="0"/>
                </a:gradFill>
                <a:latin typeface="Segoe UI Light"/>
              </a:rPr>
              <a:t>an ordered collection of articles stapled together 	</a:t>
            </a:r>
          </a:p>
          <a:p>
            <a:pPr>
              <a:lnSpc>
                <a:spcPct val="90000"/>
              </a:lnSpc>
              <a:spcAft>
                <a:spcPts val="600"/>
              </a:spcAft>
            </a:pPr>
            <a:r>
              <a:rPr lang="en-US" sz="2000" dirty="0">
                <a:gradFill>
                  <a:gsLst>
                    <a:gs pos="2917">
                      <a:srgbClr val="FFFFFF"/>
                    </a:gs>
                    <a:gs pos="30000">
                      <a:srgbClr val="FFFFFF"/>
                    </a:gs>
                  </a:gsLst>
                  <a:lin ang="5400000" scaled="0"/>
                </a:gradFill>
                <a:latin typeface="Segoe UI Light"/>
              </a:rPr>
              <a:t>	with a convenient front page and navigation</a:t>
            </a:r>
            <a:endParaRPr lang="en-US" sz="2400" dirty="0">
              <a:gradFill>
                <a:gsLst>
                  <a:gs pos="2917">
                    <a:srgbClr val="FFFFFF"/>
                  </a:gs>
                  <a:gs pos="30000">
                    <a:srgbClr val="FFFFFF"/>
                  </a:gs>
                </a:gsLst>
                <a:lin ang="5400000" scaled="0"/>
              </a:gradFill>
              <a:latin typeface="Segoe UI Light"/>
            </a:endParaRPr>
          </a:p>
          <a:p>
            <a:pPr>
              <a:lnSpc>
                <a:spcPct val="90000"/>
              </a:lnSpc>
              <a:spcAft>
                <a:spcPts val="600"/>
              </a:spcAft>
            </a:pPr>
            <a:endParaRPr lang="en-US" sz="2400" dirty="0">
              <a:gradFill>
                <a:gsLst>
                  <a:gs pos="2917">
                    <a:srgbClr val="FFFFFF"/>
                  </a:gs>
                  <a:gs pos="30000">
                    <a:srgbClr val="FFFFFF"/>
                  </a:gs>
                </a:gsLst>
                <a:lin ang="5400000" scaled="0"/>
              </a:gradFill>
              <a:latin typeface="Segoe UI Light"/>
            </a:endParaRPr>
          </a:p>
          <a:p>
            <a:pPr>
              <a:lnSpc>
                <a:spcPct val="90000"/>
              </a:lnSpc>
              <a:spcAft>
                <a:spcPts val="600"/>
              </a:spcAft>
            </a:pPr>
            <a:r>
              <a:rPr lang="en-US" sz="2400" dirty="0">
                <a:gradFill>
                  <a:gsLst>
                    <a:gs pos="2917">
                      <a:srgbClr val="FFFFFF"/>
                    </a:gs>
                    <a:gs pos="30000">
                      <a:srgbClr val="FFFFFF"/>
                    </a:gs>
                  </a:gsLst>
                  <a:lin ang="5400000" scaled="0"/>
                </a:gradFill>
                <a:latin typeface="Segoe UI Light"/>
              </a:rPr>
              <a:t>Microsites also introduce a simple permissions system 	</a:t>
            </a:r>
            <a:r>
              <a:rPr lang="en-US" sz="2000" dirty="0">
                <a:gradFill>
                  <a:gsLst>
                    <a:gs pos="2917">
                      <a:srgbClr val="FFFFFF"/>
                    </a:gs>
                    <a:gs pos="30000">
                      <a:srgbClr val="FFFFFF"/>
                    </a:gs>
                  </a:gsLst>
                  <a:lin ang="5400000" scaled="0"/>
                </a:gradFill>
                <a:latin typeface="Segoe UI Light"/>
              </a:rPr>
              <a:t>control who can contribute </a:t>
            </a:r>
            <a:br>
              <a:rPr lang="en-US" sz="2000" dirty="0">
                <a:gradFill>
                  <a:gsLst>
                    <a:gs pos="2917">
                      <a:srgbClr val="FFFFFF"/>
                    </a:gs>
                    <a:gs pos="30000">
                      <a:srgbClr val="FFFFFF"/>
                    </a:gs>
                  </a:gsLst>
                  <a:lin ang="5400000" scaled="0"/>
                </a:gradFill>
                <a:latin typeface="Segoe UI Light"/>
              </a:rPr>
            </a:br>
            <a:r>
              <a:rPr lang="en-US" sz="2000" dirty="0">
                <a:gradFill>
                  <a:gsLst>
                    <a:gs pos="2917">
                      <a:srgbClr val="FFFFFF"/>
                    </a:gs>
                    <a:gs pos="30000">
                      <a:srgbClr val="FFFFFF"/>
                    </a:gs>
                  </a:gsLst>
                  <a:lin ang="5400000" scaled="0"/>
                </a:gradFill>
                <a:latin typeface="Segoe UI Light"/>
              </a:rPr>
              <a:t>	scope your readership</a:t>
            </a:r>
            <a:endParaRPr lang="en-US" sz="2400" dirty="0">
              <a:gradFill>
                <a:gsLst>
                  <a:gs pos="2917">
                    <a:srgbClr val="FFFFFF"/>
                  </a:gs>
                  <a:gs pos="30000">
                    <a:srgbClr val="FFFFFF"/>
                  </a:gs>
                </a:gsLst>
                <a:lin ang="5400000" scaled="0"/>
              </a:gradFill>
              <a:latin typeface="Segoe UI Light"/>
            </a:endParaRPr>
          </a:p>
          <a:p>
            <a:pPr>
              <a:lnSpc>
                <a:spcPct val="90000"/>
              </a:lnSpc>
              <a:spcAft>
                <a:spcPts val="600"/>
              </a:spcAft>
            </a:pPr>
            <a:endParaRPr lang="en-US" sz="2400" dirty="0">
              <a:gradFill>
                <a:gsLst>
                  <a:gs pos="2917">
                    <a:srgbClr val="FFFFFF"/>
                  </a:gs>
                  <a:gs pos="30000">
                    <a:srgbClr val="FFFFFF"/>
                  </a:gs>
                </a:gsLst>
                <a:lin ang="5400000" scaled="0"/>
              </a:gradFill>
              <a:latin typeface="Segoe UI Light"/>
            </a:endParaRPr>
          </a:p>
          <a:p>
            <a:pPr>
              <a:lnSpc>
                <a:spcPct val="90000"/>
              </a:lnSpc>
              <a:spcAft>
                <a:spcPts val="600"/>
              </a:spcAft>
            </a:pPr>
            <a:r>
              <a:rPr lang="en-US" sz="2400" dirty="0">
                <a:gradFill>
                  <a:gsLst>
                    <a:gs pos="2917">
                      <a:srgbClr val="FFFFFF"/>
                    </a:gs>
                    <a:gs pos="30000">
                      <a:srgbClr val="FFFFFF"/>
                    </a:gs>
                  </a:gsLst>
                  <a:lin ang="5400000" scaled="0"/>
                </a:gradFill>
                <a:latin typeface="Segoe UI Light"/>
              </a:rPr>
              <a:t>They help you understand the impact of your work</a:t>
            </a:r>
          </a:p>
          <a:p>
            <a:pPr>
              <a:lnSpc>
                <a:spcPct val="90000"/>
              </a:lnSpc>
              <a:spcAft>
                <a:spcPts val="600"/>
              </a:spcAft>
            </a:pPr>
            <a:r>
              <a:rPr lang="en-US" sz="2400" dirty="0">
                <a:gradFill>
                  <a:gsLst>
                    <a:gs pos="2917">
                      <a:srgbClr val="FFFFFF"/>
                    </a:gs>
                    <a:gs pos="30000">
                      <a:srgbClr val="FFFFFF"/>
                    </a:gs>
                  </a:gsLst>
                  <a:lin ang="5400000" scaled="0"/>
                </a:gradFill>
                <a:latin typeface="Segoe UI Light"/>
              </a:rPr>
              <a:t>	</a:t>
            </a:r>
            <a:r>
              <a:rPr lang="en-US" sz="2000" dirty="0">
                <a:gradFill>
                  <a:gsLst>
                    <a:gs pos="2917">
                      <a:srgbClr val="FFFFFF"/>
                    </a:gs>
                    <a:gs pos="30000">
                      <a:srgbClr val="FFFFFF"/>
                    </a:gs>
                  </a:gsLst>
                  <a:lin ang="5400000" scaled="0"/>
                </a:gradFill>
                <a:latin typeface="Segoe UI Light"/>
              </a:rPr>
              <a:t>instrumented social features</a:t>
            </a:r>
            <a:endParaRPr lang="en-US" sz="2400" dirty="0">
              <a:gradFill>
                <a:gsLst>
                  <a:gs pos="2917">
                    <a:srgbClr val="FFFFFF"/>
                  </a:gs>
                  <a:gs pos="30000">
                    <a:srgbClr val="FFFFFF"/>
                  </a:gs>
                </a:gsLst>
                <a:lin ang="5400000" scaled="0"/>
              </a:gradFill>
              <a:latin typeface="Segoe UI Light"/>
            </a:endParaRPr>
          </a:p>
          <a:p>
            <a:pPr>
              <a:lnSpc>
                <a:spcPct val="90000"/>
              </a:lnSpc>
              <a:spcAft>
                <a:spcPts val="600"/>
              </a:spcAft>
            </a:pPr>
            <a:endParaRPr lang="en-US" sz="2400" dirty="0">
              <a:gradFill>
                <a:gsLst>
                  <a:gs pos="2917">
                    <a:srgbClr val="FFFFFF"/>
                  </a:gs>
                  <a:gs pos="30000">
                    <a:srgbClr val="FFFFFF"/>
                  </a:gs>
                </a:gsLst>
                <a:lin ang="5400000" scaled="0"/>
              </a:gradFill>
              <a:latin typeface="Segoe UI Light"/>
            </a:endParaRPr>
          </a:p>
        </p:txBody>
      </p:sp>
      <p:pic>
        <p:nvPicPr>
          <p:cNvPr id="4" name="Picture 14"/>
          <p:cNvPicPr>
            <a:picLocks noChangeAspect="1"/>
          </p:cNvPicPr>
          <p:nvPr/>
        </p:nvPicPr>
        <p:blipFill>
          <a:blip r:embed="rId3"/>
          <a:stretch>
            <a:fillRect/>
          </a:stretch>
        </p:blipFill>
        <p:spPr>
          <a:xfrm>
            <a:off x="7772700" y="479775"/>
            <a:ext cx="4424034" cy="5923188"/>
          </a:xfrm>
          <a:prstGeom prst="rect">
            <a:avLst/>
          </a:prstGeom>
        </p:spPr>
      </p:pic>
      <p:sp>
        <p:nvSpPr>
          <p:cNvPr id="3" name="Rectangle 15"/>
          <p:cNvSpPr/>
          <p:nvPr/>
        </p:nvSpPr>
        <p:spPr bwMode="auto">
          <a:xfrm>
            <a:off x="9918054" y="1440873"/>
            <a:ext cx="45719" cy="4653853"/>
          </a:xfrm>
          <a:prstGeom prst="rect">
            <a:avLst/>
          </a:prstGeom>
          <a:solidFill>
            <a:srgbClr val="000000">
              <a:alpha val="10196"/>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8" name="Rectangle 16"/>
          <p:cNvSpPr/>
          <p:nvPr/>
        </p:nvSpPr>
        <p:spPr bwMode="auto">
          <a:xfrm>
            <a:off x="9963772" y="1440873"/>
            <a:ext cx="2232961" cy="2306782"/>
          </a:xfrm>
          <a:prstGeom prst="rect">
            <a:avLst/>
          </a:prstGeom>
          <a:solidFill>
            <a:srgbClr val="000000">
              <a:alpha val="10196"/>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 name="Rectangle 17"/>
          <p:cNvSpPr/>
          <p:nvPr/>
        </p:nvSpPr>
        <p:spPr bwMode="auto">
          <a:xfrm>
            <a:off x="11492344" y="3747654"/>
            <a:ext cx="704389" cy="2347071"/>
          </a:xfrm>
          <a:prstGeom prst="rect">
            <a:avLst/>
          </a:prstGeom>
          <a:solidFill>
            <a:srgbClr val="000000">
              <a:alpha val="10196"/>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0" name="Rectangle 18"/>
          <p:cNvSpPr/>
          <p:nvPr/>
        </p:nvSpPr>
        <p:spPr bwMode="auto">
          <a:xfrm>
            <a:off x="7772699" y="3747653"/>
            <a:ext cx="613055" cy="2347071"/>
          </a:xfrm>
          <a:prstGeom prst="rect">
            <a:avLst/>
          </a:prstGeom>
          <a:solidFill>
            <a:srgbClr val="000000">
              <a:alpha val="10196"/>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1" name="Rectangle 19"/>
          <p:cNvSpPr/>
          <p:nvPr/>
        </p:nvSpPr>
        <p:spPr bwMode="auto">
          <a:xfrm>
            <a:off x="7772698" y="1440873"/>
            <a:ext cx="2145356" cy="2306782"/>
          </a:xfrm>
          <a:prstGeom prst="rect">
            <a:avLst/>
          </a:prstGeom>
          <a:solidFill>
            <a:srgbClr val="000000">
              <a:alpha val="10196"/>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pic>
        <p:nvPicPr>
          <p:cNvPr id="6" name="Picture 20"/>
          <p:cNvPicPr>
            <a:picLocks noChangeAspect="1"/>
          </p:cNvPicPr>
          <p:nvPr/>
        </p:nvPicPr>
        <p:blipFill>
          <a:blip r:embed="rId4"/>
          <a:stretch>
            <a:fillRect/>
          </a:stretch>
        </p:blipFill>
        <p:spPr>
          <a:xfrm>
            <a:off x="8385754" y="1875609"/>
            <a:ext cx="224846" cy="224846"/>
          </a:xfrm>
          <a:prstGeom prst="rect">
            <a:avLst/>
          </a:prstGeom>
        </p:spPr>
      </p:pic>
    </p:spTree>
    <p:extLst>
      <p:ext uri="{BB962C8B-B14F-4D97-AF65-F5344CB8AC3E}">
        <p14:creationId xmlns:p14="http://schemas.microsoft.com/office/powerpoint/2010/main" val="484387115"/>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The New Knowledge Management Portal in O365</a:t>
            </a:r>
            <a:endParaRPr lang="en-US" dirty="0"/>
          </a:p>
        </p:txBody>
      </p:sp>
      <p:sp>
        <p:nvSpPr>
          <p:cNvPr id="5" name="Text Placeholder 4"/>
          <p:cNvSpPr>
            <a:spLocks noGrp="1"/>
          </p:cNvSpPr>
          <p:nvPr>
            <p:ph type="body" sz="quarter" idx="12"/>
          </p:nvPr>
        </p:nvSpPr>
        <p:spPr/>
        <p:txBody>
          <a:bodyPr/>
          <a:lstStyle/>
          <a:p>
            <a:r>
              <a:rPr lang="en-US" smtClean="0"/>
              <a:t>Victor Poznanski and Christopher Kehler</a:t>
            </a:r>
          </a:p>
          <a:p>
            <a:r>
              <a:rPr lang="en-US" smtClean="0"/>
              <a:t>Microsoft </a:t>
            </a:r>
            <a:endParaRPr lang="en-US" dirty="0"/>
          </a:p>
        </p:txBody>
      </p:sp>
      <p:sp>
        <p:nvSpPr>
          <p:cNvPr id="6" name="Text Placeholder 5"/>
          <p:cNvSpPr>
            <a:spLocks noGrp="1"/>
          </p:cNvSpPr>
          <p:nvPr>
            <p:ph type="body" sz="quarter" idx="13"/>
          </p:nvPr>
        </p:nvSpPr>
        <p:spPr/>
        <p:txBody>
          <a:bodyPr/>
          <a:lstStyle/>
          <a:p>
            <a:r>
              <a:rPr lang="en-US" dirty="0" smtClean="0"/>
              <a:t>BRK2174</a:t>
            </a:r>
            <a:endParaRPr lang="en-US" dirty="0"/>
          </a:p>
        </p:txBody>
      </p:sp>
    </p:spTree>
    <p:extLst>
      <p:ext uri="{BB962C8B-B14F-4D97-AF65-F5344CB8AC3E}">
        <p14:creationId xmlns:p14="http://schemas.microsoft.com/office/powerpoint/2010/main" val="4429067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437" y="144462"/>
            <a:ext cx="5486399" cy="1798637"/>
          </a:xfrm>
        </p:spPr>
        <p:txBody>
          <a:bodyPr/>
          <a:lstStyle/>
          <a:p>
            <a:r>
              <a:rPr lang="en-US" dirty="0" smtClean="0"/>
              <a:t>Articles</a:t>
            </a:r>
            <a:endParaRPr lang="en-US" dirty="0"/>
          </a:p>
        </p:txBody>
      </p:sp>
      <p:sp>
        <p:nvSpPr>
          <p:cNvPr id="6" name="TextBox 5"/>
          <p:cNvSpPr txBox="1"/>
          <p:nvPr/>
        </p:nvSpPr>
        <p:spPr>
          <a:xfrm>
            <a:off x="198437" y="1287462"/>
            <a:ext cx="5791200" cy="4413516"/>
          </a:xfrm>
          <a:prstGeom prst="rect">
            <a:avLst/>
          </a:prstGeom>
          <a:noFill/>
        </p:spPr>
        <p:txBody>
          <a:bodyPr wrap="square" lIns="182880" tIns="146304" rIns="182880" bIns="146304" rtlCol="0">
            <a:spAutoFit/>
          </a:bodyPr>
          <a:lstStyle/>
          <a:p>
            <a:pPr>
              <a:lnSpc>
                <a:spcPct val="90000"/>
              </a:lnSpc>
              <a:spcAft>
                <a:spcPts val="600"/>
              </a:spcAft>
            </a:pPr>
            <a:r>
              <a:rPr lang="en-US" sz="2800" dirty="0" smtClean="0">
                <a:gradFill>
                  <a:gsLst>
                    <a:gs pos="2917">
                      <a:srgbClr val="FFFFFF"/>
                    </a:gs>
                    <a:gs pos="30000">
                      <a:srgbClr val="FFFFFF"/>
                    </a:gs>
                  </a:gsLst>
                  <a:lin ang="5400000" scaled="0"/>
                </a:gradFill>
                <a:latin typeface="Segoe UI Light"/>
              </a:rPr>
              <a:t>Articles let you </a:t>
            </a:r>
            <a:r>
              <a:rPr lang="en-US" sz="2800" b="1" i="1" dirty="0" smtClean="0">
                <a:gradFill>
                  <a:gsLst>
                    <a:gs pos="2917">
                      <a:srgbClr val="FFFFFF"/>
                    </a:gs>
                    <a:gs pos="30000">
                      <a:srgbClr val="FFFFFF"/>
                    </a:gs>
                  </a:gsLst>
                  <a:lin ang="5400000" scaled="0"/>
                </a:gradFill>
                <a:latin typeface="Segoe UI Light"/>
              </a:rPr>
              <a:t>organize</a:t>
            </a:r>
            <a:r>
              <a:rPr lang="en-US" sz="2800" dirty="0" smtClean="0">
                <a:gradFill>
                  <a:gsLst>
                    <a:gs pos="2917">
                      <a:srgbClr val="FFFFFF"/>
                    </a:gs>
                    <a:gs pos="30000">
                      <a:srgbClr val="FFFFFF"/>
                    </a:gs>
                  </a:gsLst>
                  <a:lin ang="5400000" scaled="0"/>
                </a:gradFill>
                <a:latin typeface="Segoe UI Light"/>
              </a:rPr>
              <a:t> information on a page</a:t>
            </a:r>
          </a:p>
          <a:p>
            <a:pPr marL="457200" indent="-457200">
              <a:lnSpc>
                <a:spcPct val="90000"/>
              </a:lnSpc>
              <a:spcAft>
                <a:spcPts val="600"/>
              </a:spcAft>
              <a:buFont typeface="Wingdings" panose="05000000000000000000" pitchFamily="2" charset="2"/>
              <a:buChar char="§"/>
            </a:pPr>
            <a:endParaRPr lang="en-US" sz="2000" dirty="0">
              <a:gradFill>
                <a:gsLst>
                  <a:gs pos="2917">
                    <a:srgbClr val="FFFFFF"/>
                  </a:gs>
                  <a:gs pos="30000">
                    <a:srgbClr val="FFFFFF"/>
                  </a:gs>
                </a:gsLst>
                <a:lin ang="5400000" scaled="0"/>
              </a:gradFill>
              <a:latin typeface="Segoe UI Light"/>
            </a:endParaRPr>
          </a:p>
          <a:p>
            <a:pPr>
              <a:lnSpc>
                <a:spcPct val="90000"/>
              </a:lnSpc>
              <a:spcAft>
                <a:spcPts val="600"/>
              </a:spcAft>
            </a:pPr>
            <a:r>
              <a:rPr lang="en-US" sz="2800" b="1" i="1" dirty="0" smtClean="0">
                <a:gradFill>
                  <a:gsLst>
                    <a:gs pos="2917">
                      <a:srgbClr val="FFFFFF"/>
                    </a:gs>
                    <a:gs pos="30000">
                      <a:srgbClr val="FFFFFF"/>
                    </a:gs>
                  </a:gsLst>
                  <a:lin ang="5400000" scaled="0"/>
                </a:gradFill>
                <a:latin typeface="Segoe UI Light"/>
              </a:rPr>
              <a:t>Explain</a:t>
            </a:r>
            <a:r>
              <a:rPr lang="en-US" sz="2800" dirty="0" smtClean="0">
                <a:gradFill>
                  <a:gsLst>
                    <a:gs pos="2917">
                      <a:srgbClr val="FFFFFF"/>
                    </a:gs>
                    <a:gs pos="30000">
                      <a:srgbClr val="FFFFFF"/>
                    </a:gs>
                  </a:gsLst>
                  <a:lin ang="5400000" scaled="0"/>
                </a:gradFill>
                <a:latin typeface="Segoe UI Light"/>
              </a:rPr>
              <a:t> and showcase O365 assets</a:t>
            </a:r>
          </a:p>
          <a:p>
            <a:pPr marL="457200" indent="-457200">
              <a:lnSpc>
                <a:spcPct val="90000"/>
              </a:lnSpc>
              <a:spcAft>
                <a:spcPts val="600"/>
              </a:spcAft>
              <a:buFont typeface="Wingdings" panose="05000000000000000000" pitchFamily="2" charset="2"/>
              <a:buChar char="§"/>
            </a:pPr>
            <a:endParaRPr lang="en-US" sz="2000" dirty="0">
              <a:gradFill>
                <a:gsLst>
                  <a:gs pos="2917">
                    <a:srgbClr val="FFFFFF"/>
                  </a:gs>
                  <a:gs pos="30000">
                    <a:srgbClr val="FFFFFF"/>
                  </a:gs>
                </a:gsLst>
                <a:lin ang="5400000" scaled="0"/>
              </a:gradFill>
              <a:latin typeface="Segoe UI Light"/>
            </a:endParaRPr>
          </a:p>
          <a:p>
            <a:pPr>
              <a:lnSpc>
                <a:spcPct val="90000"/>
              </a:lnSpc>
              <a:spcAft>
                <a:spcPts val="600"/>
              </a:spcAft>
            </a:pPr>
            <a:r>
              <a:rPr lang="en-US" sz="2800" b="1" i="1" dirty="0" smtClean="0">
                <a:gradFill>
                  <a:gsLst>
                    <a:gs pos="2917">
                      <a:srgbClr val="FFFFFF"/>
                    </a:gs>
                    <a:gs pos="30000">
                      <a:srgbClr val="FFFFFF"/>
                    </a:gs>
                  </a:gsLst>
                  <a:lin ang="5400000" scaled="0"/>
                </a:gradFill>
                <a:latin typeface="Segoe UI Light"/>
              </a:rPr>
              <a:t>Connect</a:t>
            </a:r>
            <a:r>
              <a:rPr lang="en-US" sz="2800" dirty="0" smtClean="0">
                <a:gradFill>
                  <a:gsLst>
                    <a:gs pos="2917">
                      <a:srgbClr val="FFFFFF"/>
                    </a:gs>
                    <a:gs pos="30000">
                      <a:srgbClr val="FFFFFF"/>
                    </a:gs>
                  </a:gsLst>
                  <a:lin ang="5400000" scaled="0"/>
                </a:gradFill>
                <a:latin typeface="Segoe UI Light"/>
              </a:rPr>
              <a:t> and relate your information through graph insights and curation</a:t>
            </a:r>
          </a:p>
          <a:p>
            <a:pPr>
              <a:lnSpc>
                <a:spcPct val="90000"/>
              </a:lnSpc>
              <a:spcAft>
                <a:spcPts val="600"/>
              </a:spcAft>
            </a:pPr>
            <a:endParaRPr lang="en-US" sz="2800" dirty="0">
              <a:gradFill>
                <a:gsLst>
                  <a:gs pos="2917">
                    <a:srgbClr val="FFFFFF"/>
                  </a:gs>
                  <a:gs pos="30000">
                    <a:srgbClr val="FFFFFF"/>
                  </a:gs>
                </a:gsLst>
                <a:lin ang="5400000" scaled="0"/>
              </a:gradFill>
              <a:latin typeface="Segoe UI Light"/>
            </a:endParaRPr>
          </a:p>
          <a:p>
            <a:pPr>
              <a:lnSpc>
                <a:spcPct val="90000"/>
              </a:lnSpc>
              <a:spcAft>
                <a:spcPts val="600"/>
              </a:spcAft>
            </a:pPr>
            <a:r>
              <a:rPr lang="en-US" sz="2800" dirty="0" smtClean="0">
                <a:gradFill>
                  <a:gsLst>
                    <a:gs pos="2917">
                      <a:srgbClr val="FFFFFF"/>
                    </a:gs>
                    <a:gs pos="30000">
                      <a:srgbClr val="FFFFFF"/>
                    </a:gs>
                  </a:gsLst>
                  <a:lin ang="5400000" scaled="0"/>
                </a:gradFill>
                <a:latin typeface="Segoe UI Light"/>
              </a:rPr>
              <a:t>Communicate to your audience and understand your impact </a:t>
            </a:r>
          </a:p>
        </p:txBody>
      </p:sp>
      <p:pic>
        <p:nvPicPr>
          <p:cNvPr id="4" name="Picture 2"/>
          <p:cNvPicPr>
            <a:picLocks noChangeAspect="1"/>
          </p:cNvPicPr>
          <p:nvPr/>
        </p:nvPicPr>
        <p:blipFill>
          <a:blip r:embed="rId2"/>
          <a:stretch>
            <a:fillRect/>
          </a:stretch>
        </p:blipFill>
        <p:spPr>
          <a:xfrm>
            <a:off x="6341533" y="575161"/>
            <a:ext cx="5831734" cy="5782432"/>
          </a:xfrm>
          <a:prstGeom prst="rect">
            <a:avLst/>
          </a:prstGeom>
        </p:spPr>
      </p:pic>
    </p:spTree>
    <p:extLst>
      <p:ext uri="{BB962C8B-B14F-4D97-AF65-F5344CB8AC3E}">
        <p14:creationId xmlns:p14="http://schemas.microsoft.com/office/powerpoint/2010/main" val="1450667716"/>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Articles at a Glance</a:t>
            </a:r>
            <a:endParaRPr lang="en-US" dirty="0"/>
          </a:p>
        </p:txBody>
      </p:sp>
      <p:sp>
        <p:nvSpPr>
          <p:cNvPr id="4" name="Text Placeholder 1"/>
          <p:cNvSpPr txBox="1">
            <a:spLocks/>
          </p:cNvSpPr>
          <p:nvPr/>
        </p:nvSpPr>
        <p:spPr>
          <a:xfrm>
            <a:off x="5554595" y="2029461"/>
            <a:ext cx="5486398" cy="2893100"/>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FFFFFF"/>
              </a:buClr>
              <a:buFont typeface="Wingdings" panose="05000000000000000000" pitchFamily="2" charset="2"/>
              <a:buNone/>
            </a:pPr>
            <a:r>
              <a:rPr lang="en-US" sz="3200" dirty="0" smtClean="0">
                <a:gradFill>
                  <a:gsLst>
                    <a:gs pos="1250">
                      <a:srgbClr val="FFFFFF"/>
                    </a:gs>
                    <a:gs pos="100000">
                      <a:srgbClr val="FFFFFF"/>
                    </a:gs>
                  </a:gsLst>
                  <a:lin ang="5400000" scaled="0"/>
                </a:gradFill>
              </a:rPr>
              <a:t/>
            </a:r>
            <a:br>
              <a:rPr lang="en-US" sz="3200" dirty="0" smtClean="0">
                <a:gradFill>
                  <a:gsLst>
                    <a:gs pos="1250">
                      <a:srgbClr val="FFFFFF"/>
                    </a:gs>
                    <a:gs pos="100000">
                      <a:srgbClr val="FFFFFF"/>
                    </a:gs>
                  </a:gsLst>
                  <a:lin ang="5400000" scaled="0"/>
                </a:gradFill>
              </a:rPr>
            </a:br>
            <a:endParaRPr lang="en-US" sz="2400" dirty="0" smtClean="0">
              <a:gradFill>
                <a:gsLst>
                  <a:gs pos="1250">
                    <a:srgbClr val="FFFFFF"/>
                  </a:gs>
                  <a:gs pos="100000">
                    <a:srgbClr val="FFFFFF"/>
                  </a:gs>
                </a:gsLst>
                <a:lin ang="5400000" scaled="0"/>
              </a:gradFill>
            </a:endParaRPr>
          </a:p>
          <a:p>
            <a:pPr marL="0" indent="0">
              <a:buClr>
                <a:srgbClr val="FFFFFF"/>
              </a:buClr>
              <a:buFont typeface="Wingdings" panose="05000000000000000000" pitchFamily="2" charset="2"/>
              <a:buNone/>
            </a:pPr>
            <a:endParaRPr lang="en-US" sz="2800" dirty="0" smtClean="0">
              <a:gradFill>
                <a:gsLst>
                  <a:gs pos="1250">
                    <a:srgbClr val="FFFFFF"/>
                  </a:gs>
                  <a:gs pos="100000">
                    <a:srgbClr val="FFFFFF"/>
                  </a:gs>
                </a:gsLst>
                <a:lin ang="5400000" scaled="0"/>
              </a:gradFill>
            </a:endParaRPr>
          </a:p>
          <a:p>
            <a:pPr marL="0" indent="0">
              <a:buClr>
                <a:srgbClr val="FFFFFF"/>
              </a:buClr>
              <a:buFont typeface="Wingdings" panose="05000000000000000000" pitchFamily="2" charset="2"/>
              <a:buNone/>
            </a:pPr>
            <a:endParaRPr lang="en-US" sz="2800" dirty="0">
              <a:gradFill>
                <a:gsLst>
                  <a:gs pos="1250">
                    <a:srgbClr val="FFFFFF"/>
                  </a:gs>
                  <a:gs pos="100000">
                    <a:srgbClr val="FFFFFF"/>
                  </a:gs>
                </a:gsLst>
                <a:lin ang="5400000" scaled="0"/>
              </a:gradFill>
            </a:endParaRPr>
          </a:p>
          <a:p>
            <a:pPr marL="0" indent="0">
              <a:buClr>
                <a:srgbClr val="FFFFFF"/>
              </a:buClr>
              <a:buFont typeface="Wingdings" panose="05000000000000000000" pitchFamily="2" charset="2"/>
              <a:buNone/>
            </a:pPr>
            <a:r>
              <a:rPr lang="en-US" sz="3200" b="1" dirty="0">
                <a:solidFill>
                  <a:srgbClr val="00BCF2"/>
                </a:solidFill>
              </a:rPr>
              <a:t/>
            </a:r>
            <a:br>
              <a:rPr lang="en-US" sz="3200" b="1" dirty="0">
                <a:solidFill>
                  <a:srgbClr val="00BCF2"/>
                </a:solidFill>
              </a:rPr>
            </a:br>
            <a:endParaRPr lang="en-US" sz="3200" dirty="0" smtClean="0">
              <a:gradFill>
                <a:gsLst>
                  <a:gs pos="1250">
                    <a:srgbClr val="FFFFFF"/>
                  </a:gs>
                  <a:gs pos="100000">
                    <a:srgbClr val="FFFFFF"/>
                  </a:gs>
                </a:gsLst>
                <a:lin ang="5400000" scaled="0"/>
              </a:gradFill>
            </a:endParaRPr>
          </a:p>
        </p:txBody>
      </p:sp>
      <p:sp>
        <p:nvSpPr>
          <p:cNvPr id="5" name="Rectangle 4"/>
          <p:cNvSpPr/>
          <p:nvPr/>
        </p:nvSpPr>
        <p:spPr>
          <a:xfrm>
            <a:off x="2893197" y="1568331"/>
            <a:ext cx="2804613" cy="1015663"/>
          </a:xfrm>
          <a:prstGeom prst="rect">
            <a:avLst/>
          </a:prstGeom>
        </p:spPr>
        <p:txBody>
          <a:bodyPr wrap="square">
            <a:spAutoFit/>
          </a:bodyPr>
          <a:lstStyle/>
          <a:p>
            <a:r>
              <a:rPr lang="en-US" sz="2000" b="1" dirty="0" smtClean="0">
                <a:solidFill>
                  <a:srgbClr val="00BCF2"/>
                </a:solidFill>
              </a:rPr>
              <a:t>Content-first</a:t>
            </a:r>
            <a:r>
              <a:rPr lang="en-US" sz="2400" b="1" dirty="0" smtClean="0">
                <a:solidFill>
                  <a:srgbClr val="00BCF2"/>
                </a:solidFill>
              </a:rPr>
              <a:t> </a:t>
            </a:r>
            <a:br>
              <a:rPr lang="en-US" sz="2400" b="1" dirty="0" smtClean="0">
                <a:solidFill>
                  <a:srgbClr val="00BCF2"/>
                </a:solidFill>
              </a:rPr>
            </a:br>
            <a:r>
              <a:rPr lang="en-US" dirty="0" smtClean="0">
                <a:solidFill>
                  <a:srgbClr val="FFFFFF"/>
                </a:solidFill>
              </a:rPr>
              <a:t>you </a:t>
            </a:r>
            <a:r>
              <a:rPr lang="en-US" dirty="0">
                <a:solidFill>
                  <a:srgbClr val="FFFFFF"/>
                </a:solidFill>
              </a:rPr>
              <a:t>focus on content; we format on any device</a:t>
            </a:r>
          </a:p>
        </p:txBody>
      </p:sp>
      <p:sp>
        <p:nvSpPr>
          <p:cNvPr id="6" name="Rectangle 5"/>
          <p:cNvSpPr/>
          <p:nvPr/>
        </p:nvSpPr>
        <p:spPr>
          <a:xfrm>
            <a:off x="2944636" y="3214668"/>
            <a:ext cx="3252964" cy="1015663"/>
          </a:xfrm>
          <a:prstGeom prst="rect">
            <a:avLst/>
          </a:prstGeom>
        </p:spPr>
        <p:txBody>
          <a:bodyPr wrap="square">
            <a:spAutoFit/>
          </a:bodyPr>
          <a:lstStyle/>
          <a:p>
            <a:r>
              <a:rPr lang="en-US" sz="2000" b="1" dirty="0">
                <a:solidFill>
                  <a:srgbClr val="00BCF2"/>
                </a:solidFill>
              </a:rPr>
              <a:t>Rich text</a:t>
            </a:r>
            <a:r>
              <a:rPr lang="en-US" sz="2400" b="1" dirty="0">
                <a:solidFill>
                  <a:srgbClr val="00BCF2"/>
                </a:solidFill>
              </a:rPr>
              <a:t> </a:t>
            </a:r>
            <a:r>
              <a:rPr lang="en-US" sz="2400" b="1" dirty="0" smtClean="0">
                <a:solidFill>
                  <a:srgbClr val="00BCF2"/>
                </a:solidFill>
              </a:rPr>
              <a:t/>
            </a:r>
            <a:br>
              <a:rPr lang="en-US" sz="2400" b="1" dirty="0" smtClean="0">
                <a:solidFill>
                  <a:srgbClr val="00BCF2"/>
                </a:solidFill>
              </a:rPr>
            </a:br>
            <a:r>
              <a:rPr lang="en-US" dirty="0" smtClean="0">
                <a:solidFill>
                  <a:srgbClr val="FFFFFF"/>
                </a:solidFill>
              </a:rPr>
              <a:t>as </a:t>
            </a:r>
            <a:r>
              <a:rPr lang="en-US" dirty="0">
                <a:solidFill>
                  <a:srgbClr val="FFFFFF"/>
                </a:solidFill>
              </a:rPr>
              <a:t>easy as Word or email with toolbox and hinting system </a:t>
            </a:r>
          </a:p>
        </p:txBody>
      </p:sp>
      <p:sp>
        <p:nvSpPr>
          <p:cNvPr id="7" name="Rectangle 6"/>
          <p:cNvSpPr/>
          <p:nvPr/>
        </p:nvSpPr>
        <p:spPr>
          <a:xfrm>
            <a:off x="2934263" y="5078823"/>
            <a:ext cx="2763547" cy="954107"/>
          </a:xfrm>
          <a:prstGeom prst="rect">
            <a:avLst/>
          </a:prstGeom>
        </p:spPr>
        <p:txBody>
          <a:bodyPr wrap="square">
            <a:spAutoFit/>
          </a:bodyPr>
          <a:lstStyle/>
          <a:p>
            <a:r>
              <a:rPr lang="en-US" sz="2000" b="1" dirty="0">
                <a:solidFill>
                  <a:srgbClr val="00BCF2"/>
                </a:solidFill>
              </a:rPr>
              <a:t>Dynamic &amp; </a:t>
            </a:r>
            <a:r>
              <a:rPr lang="en-US" sz="2000" b="1" dirty="0" smtClean="0">
                <a:solidFill>
                  <a:srgbClr val="00BCF2"/>
                </a:solidFill>
              </a:rPr>
              <a:t>Beautiful </a:t>
            </a:r>
            <a:br>
              <a:rPr lang="en-US" sz="2000" b="1" dirty="0" smtClean="0">
                <a:solidFill>
                  <a:srgbClr val="00BCF2"/>
                </a:solidFill>
              </a:rPr>
            </a:br>
            <a:r>
              <a:rPr lang="en-US" dirty="0" smtClean="0">
                <a:solidFill>
                  <a:srgbClr val="FFFFFF"/>
                </a:solidFill>
              </a:rPr>
              <a:t>anything </a:t>
            </a:r>
            <a:r>
              <a:rPr lang="en-US" dirty="0">
                <a:solidFill>
                  <a:srgbClr val="FFFFFF"/>
                </a:solidFill>
              </a:rPr>
              <a:t>you write just looks great</a:t>
            </a:r>
          </a:p>
        </p:txBody>
      </p:sp>
      <p:sp>
        <p:nvSpPr>
          <p:cNvPr id="8" name="Rectangle 7"/>
          <p:cNvSpPr/>
          <p:nvPr/>
        </p:nvSpPr>
        <p:spPr>
          <a:xfrm>
            <a:off x="8692175" y="5078823"/>
            <a:ext cx="3406692" cy="954107"/>
          </a:xfrm>
          <a:prstGeom prst="rect">
            <a:avLst/>
          </a:prstGeom>
        </p:spPr>
        <p:txBody>
          <a:bodyPr wrap="square">
            <a:spAutoFit/>
          </a:bodyPr>
          <a:lstStyle/>
          <a:p>
            <a:r>
              <a:rPr lang="en-US" sz="2000" b="1" dirty="0">
                <a:solidFill>
                  <a:srgbClr val="00BCF2"/>
                </a:solidFill>
              </a:rPr>
              <a:t>Integrated with email </a:t>
            </a:r>
            <a:r>
              <a:rPr lang="en-US" sz="2000" b="1" dirty="0" smtClean="0">
                <a:solidFill>
                  <a:srgbClr val="00BCF2"/>
                </a:solidFill>
              </a:rPr>
              <a:t/>
            </a:r>
            <a:br>
              <a:rPr lang="en-US" sz="2000" b="1" dirty="0" smtClean="0">
                <a:solidFill>
                  <a:srgbClr val="00BCF2"/>
                </a:solidFill>
              </a:rPr>
            </a:br>
            <a:r>
              <a:rPr lang="en-US" dirty="0" smtClean="0">
                <a:solidFill>
                  <a:srgbClr val="FFFFFF"/>
                </a:solidFill>
              </a:rPr>
              <a:t>mail </a:t>
            </a:r>
            <a:r>
              <a:rPr lang="en-US" dirty="0">
                <a:solidFill>
                  <a:srgbClr val="FFFFFF"/>
                </a:solidFill>
              </a:rPr>
              <a:t>out rich articles and attract readers to your microsite </a:t>
            </a:r>
          </a:p>
        </p:txBody>
      </p:sp>
      <p:sp>
        <p:nvSpPr>
          <p:cNvPr id="9" name="Rectangle 8"/>
          <p:cNvSpPr/>
          <p:nvPr/>
        </p:nvSpPr>
        <p:spPr>
          <a:xfrm>
            <a:off x="8690706" y="3214668"/>
            <a:ext cx="3473497" cy="954107"/>
          </a:xfrm>
          <a:prstGeom prst="rect">
            <a:avLst/>
          </a:prstGeom>
        </p:spPr>
        <p:txBody>
          <a:bodyPr wrap="square">
            <a:spAutoFit/>
          </a:bodyPr>
          <a:lstStyle/>
          <a:p>
            <a:r>
              <a:rPr lang="en-US" sz="2000" b="1" dirty="0">
                <a:solidFill>
                  <a:srgbClr val="00BCF2"/>
                </a:solidFill>
              </a:rPr>
              <a:t>Social </a:t>
            </a:r>
            <a:r>
              <a:rPr lang="en-US" sz="2000" b="1" dirty="0" smtClean="0">
                <a:solidFill>
                  <a:srgbClr val="00BCF2"/>
                </a:solidFill>
              </a:rPr>
              <a:t/>
            </a:r>
            <a:br>
              <a:rPr lang="en-US" sz="2000" b="1" dirty="0" smtClean="0">
                <a:solidFill>
                  <a:srgbClr val="00BCF2"/>
                </a:solidFill>
              </a:rPr>
            </a:br>
            <a:r>
              <a:rPr lang="en-US" dirty="0" smtClean="0">
                <a:solidFill>
                  <a:srgbClr val="FFFFFF"/>
                </a:solidFill>
              </a:rPr>
              <a:t>have </a:t>
            </a:r>
            <a:r>
              <a:rPr lang="en-US" dirty="0">
                <a:solidFill>
                  <a:srgbClr val="FFFFFF"/>
                </a:solidFill>
              </a:rPr>
              <a:t>conversations about them; like them; see view counts</a:t>
            </a:r>
          </a:p>
        </p:txBody>
      </p:sp>
      <p:sp>
        <p:nvSpPr>
          <p:cNvPr id="10" name="Rectangle 9"/>
          <p:cNvSpPr/>
          <p:nvPr/>
        </p:nvSpPr>
        <p:spPr>
          <a:xfrm>
            <a:off x="8692175" y="1568331"/>
            <a:ext cx="3252558" cy="954107"/>
          </a:xfrm>
          <a:prstGeom prst="rect">
            <a:avLst/>
          </a:prstGeom>
        </p:spPr>
        <p:txBody>
          <a:bodyPr wrap="square">
            <a:spAutoFit/>
          </a:bodyPr>
          <a:lstStyle/>
          <a:p>
            <a:r>
              <a:rPr lang="en-US" sz="2000" b="1" dirty="0">
                <a:solidFill>
                  <a:srgbClr val="00BCF2"/>
                </a:solidFill>
              </a:rPr>
              <a:t>Rich documents</a:t>
            </a:r>
            <a:r>
              <a:rPr lang="en-US" sz="2000" b="1" dirty="0">
                <a:solidFill>
                  <a:srgbClr val="FFFFFF"/>
                </a:solidFill>
              </a:rPr>
              <a:t>  </a:t>
            </a:r>
            <a:br>
              <a:rPr lang="en-US" sz="2000" b="1" dirty="0">
                <a:solidFill>
                  <a:srgbClr val="FFFFFF"/>
                </a:solidFill>
              </a:rPr>
            </a:br>
            <a:r>
              <a:rPr lang="en-US" dirty="0">
                <a:solidFill>
                  <a:srgbClr val="FFFFFF"/>
                </a:solidFill>
              </a:rPr>
              <a:t>show off the most important content in your </a:t>
            </a:r>
            <a:r>
              <a:rPr lang="en-US">
                <a:solidFill>
                  <a:srgbClr val="FFFFFF"/>
                </a:solidFill>
              </a:rPr>
              <a:t>Office </a:t>
            </a:r>
            <a:r>
              <a:rPr lang="en-US" smtClean="0">
                <a:solidFill>
                  <a:srgbClr val="FFFFFF"/>
                </a:solidFill>
              </a:rPr>
              <a:t>docs</a:t>
            </a:r>
            <a:endParaRPr lang="en-US" dirty="0">
              <a:solidFill>
                <a:srgbClr val="FFFFFF"/>
              </a:solidFill>
            </a:endParaRPr>
          </a:p>
        </p:txBody>
      </p:sp>
      <p:pic>
        <p:nvPicPr>
          <p:cNvPr id="2" name="Picture 12"/>
          <p:cNvPicPr>
            <a:picLocks noChangeAspect="1"/>
          </p:cNvPicPr>
          <p:nvPr/>
        </p:nvPicPr>
        <p:blipFill>
          <a:blip r:embed="rId2"/>
          <a:stretch>
            <a:fillRect/>
          </a:stretch>
        </p:blipFill>
        <p:spPr>
          <a:xfrm>
            <a:off x="828417" y="1483230"/>
            <a:ext cx="1524000" cy="1185863"/>
          </a:xfrm>
          <a:prstGeom prst="rect">
            <a:avLst/>
          </a:prstGeom>
        </p:spPr>
      </p:pic>
      <p:pic>
        <p:nvPicPr>
          <p:cNvPr id="11" name="Picture 13"/>
          <p:cNvPicPr>
            <a:picLocks noChangeAspect="1"/>
          </p:cNvPicPr>
          <p:nvPr/>
        </p:nvPicPr>
        <p:blipFill>
          <a:blip r:embed="rId3"/>
          <a:stretch>
            <a:fillRect/>
          </a:stretch>
        </p:blipFill>
        <p:spPr>
          <a:xfrm>
            <a:off x="827644" y="3201188"/>
            <a:ext cx="1524000" cy="1144233"/>
          </a:xfrm>
          <a:prstGeom prst="rect">
            <a:avLst/>
          </a:prstGeom>
        </p:spPr>
      </p:pic>
      <p:pic>
        <p:nvPicPr>
          <p:cNvPr id="12" name="Picture 14"/>
          <p:cNvPicPr>
            <a:picLocks noChangeAspect="1"/>
          </p:cNvPicPr>
          <p:nvPr/>
        </p:nvPicPr>
        <p:blipFill>
          <a:blip r:embed="rId4"/>
          <a:stretch>
            <a:fillRect/>
          </a:stretch>
        </p:blipFill>
        <p:spPr>
          <a:xfrm>
            <a:off x="6783769" y="1359104"/>
            <a:ext cx="1524000" cy="1434113"/>
          </a:xfrm>
          <a:prstGeom prst="rect">
            <a:avLst/>
          </a:prstGeom>
        </p:spPr>
      </p:pic>
      <p:pic>
        <p:nvPicPr>
          <p:cNvPr id="13" name="Picture 16"/>
          <p:cNvPicPr>
            <a:picLocks noChangeAspect="1"/>
          </p:cNvPicPr>
          <p:nvPr/>
        </p:nvPicPr>
        <p:blipFill>
          <a:blip r:embed="rId5"/>
          <a:stretch>
            <a:fillRect/>
          </a:stretch>
        </p:blipFill>
        <p:spPr>
          <a:xfrm>
            <a:off x="564749" y="5078823"/>
            <a:ext cx="2051336" cy="1144932"/>
          </a:xfrm>
          <a:prstGeom prst="rect">
            <a:avLst/>
          </a:prstGeom>
        </p:spPr>
      </p:pic>
      <p:pic>
        <p:nvPicPr>
          <p:cNvPr id="14" name="Picture 17"/>
          <p:cNvPicPr>
            <a:picLocks noChangeAspect="1"/>
          </p:cNvPicPr>
          <p:nvPr/>
        </p:nvPicPr>
        <p:blipFill>
          <a:blip r:embed="rId6"/>
          <a:stretch>
            <a:fillRect/>
          </a:stretch>
        </p:blipFill>
        <p:spPr>
          <a:xfrm>
            <a:off x="6740579" y="3153896"/>
            <a:ext cx="1618081" cy="1094076"/>
          </a:xfrm>
          <a:prstGeom prst="rect">
            <a:avLst/>
          </a:prstGeom>
        </p:spPr>
      </p:pic>
      <p:sp>
        <p:nvSpPr>
          <p:cNvPr id="15" name="Rectangle 18"/>
          <p:cNvSpPr/>
          <p:nvPr/>
        </p:nvSpPr>
        <p:spPr bwMode="auto">
          <a:xfrm>
            <a:off x="6740579" y="5045880"/>
            <a:ext cx="1622776" cy="1094076"/>
          </a:xfrm>
          <a:prstGeom prst="rect">
            <a:avLst/>
          </a:prstGeom>
          <a:solidFill>
            <a:srgbClr val="0072C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pic>
        <p:nvPicPr>
          <p:cNvPr id="16" name="Picture 19"/>
          <p:cNvPicPr>
            <a:picLocks noChangeAspect="1"/>
          </p:cNvPicPr>
          <p:nvPr/>
        </p:nvPicPr>
        <p:blipFill>
          <a:blip r:embed="rId7"/>
          <a:stretch>
            <a:fillRect/>
          </a:stretch>
        </p:blipFill>
        <p:spPr>
          <a:xfrm>
            <a:off x="7252875" y="5350030"/>
            <a:ext cx="585788" cy="485775"/>
          </a:xfrm>
          <a:prstGeom prst="rect">
            <a:avLst/>
          </a:prstGeom>
        </p:spPr>
      </p:pic>
    </p:spTree>
    <p:extLst>
      <p:ext uri="{BB962C8B-B14F-4D97-AF65-F5344CB8AC3E}">
        <p14:creationId xmlns:p14="http://schemas.microsoft.com/office/powerpoint/2010/main" val="4128252614"/>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Microsites in Action</a:t>
            </a:r>
            <a:endParaRPr lang="en-US" dirty="0"/>
          </a:p>
        </p:txBody>
      </p:sp>
      <p:sp>
        <p:nvSpPr>
          <p:cNvPr id="3" name="Text Placeholder 2"/>
          <p:cNvSpPr>
            <a:spLocks noGrp="1"/>
          </p:cNvSpPr>
          <p:nvPr>
            <p:ph type="body" sz="quarter" idx="12"/>
          </p:nvPr>
        </p:nvSpPr>
        <p:spPr/>
        <p:txBody>
          <a:bodyPr/>
          <a:lstStyle/>
          <a:p>
            <a:r>
              <a:rPr lang="en-US" dirty="0" smtClean="0"/>
              <a:t>Christopher Kehler</a:t>
            </a:r>
            <a:endParaRPr lang="en-US" dirty="0"/>
          </a:p>
        </p:txBody>
      </p:sp>
    </p:spTree>
    <p:extLst>
      <p:ext uri="{BB962C8B-B14F-4D97-AF65-F5344CB8AC3E}">
        <p14:creationId xmlns:p14="http://schemas.microsoft.com/office/powerpoint/2010/main" val="7481145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342107"/>
            <a:ext cx="5714998" cy="869155"/>
          </a:xfrm>
        </p:spPr>
        <p:txBody>
          <a:bodyPr/>
          <a:lstStyle/>
          <a:p>
            <a:r>
              <a:rPr lang="en-US" sz="4800" dirty="0" smtClean="0"/>
              <a:t>Graph-driven Insights</a:t>
            </a:r>
            <a:r>
              <a:rPr lang="en-US" sz="4800" dirty="0"/>
              <a:t/>
            </a:r>
            <a:br>
              <a:rPr lang="en-US" sz="4800" dirty="0"/>
            </a:br>
            <a:endParaRPr lang="en-US" sz="3600" dirty="0"/>
          </a:p>
        </p:txBody>
      </p:sp>
      <p:pic>
        <p:nvPicPr>
          <p:cNvPr id="9" name="Picture Placeholder 8"/>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804" r="8804"/>
          <a:stretch>
            <a:fillRect/>
          </a:stretch>
        </p:blipFill>
        <p:spPr/>
      </p:pic>
      <p:sp>
        <p:nvSpPr>
          <p:cNvPr id="3" name="TextBox 2"/>
          <p:cNvSpPr txBox="1"/>
          <p:nvPr/>
        </p:nvSpPr>
        <p:spPr>
          <a:xfrm>
            <a:off x="579437" y="1592262"/>
            <a:ext cx="5181598" cy="4561249"/>
          </a:xfrm>
          <a:prstGeom prst="rect">
            <a:avLst/>
          </a:prstGeom>
          <a:noFill/>
        </p:spPr>
        <p:txBody>
          <a:bodyPr wrap="square" lIns="182880" tIns="146304" rIns="182880" bIns="146304" rtlCol="0">
            <a:spAutoFit/>
          </a:bodyPr>
          <a:lstStyle/>
          <a:p>
            <a:pPr>
              <a:lnSpc>
                <a:spcPct val="90000"/>
              </a:lnSpc>
              <a:spcAft>
                <a:spcPts val="600"/>
              </a:spcAft>
            </a:pPr>
            <a:r>
              <a:rPr lang="en-US" sz="2800" dirty="0" smtClean="0">
                <a:solidFill>
                  <a:srgbClr val="FFFFFF"/>
                </a:solidFill>
                <a:latin typeface="Segoe UI Light"/>
              </a:rPr>
              <a:t>Your articles can </a:t>
            </a:r>
            <a:r>
              <a:rPr lang="en-US" sz="2800" dirty="0">
                <a:solidFill>
                  <a:srgbClr val="FFFFFF"/>
                </a:solidFill>
                <a:latin typeface="Segoe UI Light"/>
              </a:rPr>
              <a:t>rapidly become obsolete</a:t>
            </a:r>
            <a:br>
              <a:rPr lang="en-US" sz="2800" dirty="0">
                <a:solidFill>
                  <a:srgbClr val="FFFFFF"/>
                </a:solidFill>
                <a:latin typeface="Segoe UI Light"/>
              </a:rPr>
            </a:br>
            <a:r>
              <a:rPr lang="en-US" sz="2800" dirty="0">
                <a:solidFill>
                  <a:srgbClr val="FFFFFF"/>
                </a:solidFill>
                <a:latin typeface="Segoe UI Light"/>
              </a:rPr>
              <a:t/>
            </a:r>
            <a:br>
              <a:rPr lang="en-US" sz="2800" dirty="0">
                <a:solidFill>
                  <a:srgbClr val="FFFFFF"/>
                </a:solidFill>
                <a:latin typeface="Segoe UI Light"/>
              </a:rPr>
            </a:br>
            <a:r>
              <a:rPr lang="en-US" sz="2800" dirty="0">
                <a:solidFill>
                  <a:srgbClr val="FFFFFF"/>
                </a:solidFill>
                <a:latin typeface="Segoe UI Light"/>
              </a:rPr>
              <a:t>It can be expensive to keep them fresh</a:t>
            </a:r>
            <a:br>
              <a:rPr lang="en-US" sz="2800" dirty="0">
                <a:solidFill>
                  <a:srgbClr val="FFFFFF"/>
                </a:solidFill>
                <a:latin typeface="Segoe UI Light"/>
              </a:rPr>
            </a:br>
            <a:r>
              <a:rPr lang="en-US" sz="2800" dirty="0">
                <a:solidFill>
                  <a:srgbClr val="FFFFFF"/>
                </a:solidFill>
                <a:latin typeface="Segoe UI Light"/>
              </a:rPr>
              <a:t/>
            </a:r>
            <a:br>
              <a:rPr lang="en-US" sz="2800" dirty="0">
                <a:solidFill>
                  <a:srgbClr val="FFFFFF"/>
                </a:solidFill>
                <a:latin typeface="Segoe UI Light"/>
              </a:rPr>
            </a:br>
            <a:r>
              <a:rPr lang="en-US" sz="2800" dirty="0" smtClean="0">
                <a:solidFill>
                  <a:srgbClr val="FFFFFF"/>
                </a:solidFill>
                <a:latin typeface="Segoe UI Light"/>
              </a:rPr>
              <a:t>Graph insights can help you out</a:t>
            </a:r>
            <a:r>
              <a:rPr lang="en-US" sz="2800" dirty="0">
                <a:solidFill>
                  <a:srgbClr val="FFFFFF"/>
                </a:solidFill>
                <a:latin typeface="Segoe UI Light"/>
              </a:rPr>
              <a:t/>
            </a:r>
            <a:br>
              <a:rPr lang="en-US" sz="2800" dirty="0">
                <a:solidFill>
                  <a:srgbClr val="FFFFFF"/>
                </a:solidFill>
                <a:latin typeface="Segoe UI Light"/>
              </a:rPr>
            </a:br>
            <a:r>
              <a:rPr lang="en-US" sz="2800" dirty="0">
                <a:solidFill>
                  <a:srgbClr val="FFFFFF"/>
                </a:solidFill>
                <a:latin typeface="Segoe UI Light"/>
              </a:rPr>
              <a:t/>
            </a:r>
            <a:br>
              <a:rPr lang="en-US" sz="2800" dirty="0">
                <a:solidFill>
                  <a:srgbClr val="FFFFFF"/>
                </a:solidFill>
                <a:latin typeface="Segoe UI Light"/>
              </a:rPr>
            </a:br>
            <a:r>
              <a:rPr lang="en-US" sz="2800" dirty="0" smtClean="0">
                <a:solidFill>
                  <a:srgbClr val="FFFFFF"/>
                </a:solidFill>
                <a:latin typeface="Segoe UI Light"/>
              </a:rPr>
              <a:t>By mining documents around you and your users, we can keep them relevant</a:t>
            </a:r>
            <a:endParaRPr lang="en-US" sz="2800" dirty="0" smtClean="0">
              <a:gradFill>
                <a:gsLst>
                  <a:gs pos="2917">
                    <a:srgbClr val="FFFFFF"/>
                  </a:gs>
                  <a:gs pos="30000">
                    <a:srgbClr val="FFFFFF"/>
                  </a:gs>
                </a:gsLst>
                <a:lin ang="5400000" scaled="0"/>
              </a:gradFill>
              <a:latin typeface="Segoe UI Light"/>
            </a:endParaRPr>
          </a:p>
        </p:txBody>
      </p:sp>
    </p:spTree>
    <p:extLst>
      <p:ext uri="{BB962C8B-B14F-4D97-AF65-F5344CB8AC3E}">
        <p14:creationId xmlns:p14="http://schemas.microsoft.com/office/powerpoint/2010/main" val="2442428991"/>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65344" y="1313215"/>
            <a:ext cx="5700494" cy="2659190"/>
          </a:xfrm>
        </p:spPr>
        <p:txBody>
          <a:bodyPr/>
          <a:lstStyle/>
          <a:p>
            <a:pPr marL="0" indent="0">
              <a:buNone/>
            </a:pPr>
            <a:r>
              <a:rPr lang="en-US" sz="2400" dirty="0" smtClean="0"/>
              <a:t>When you embed documents in an article, we predict related documents for you</a:t>
            </a:r>
            <a:br>
              <a:rPr lang="en-US" sz="2400" dirty="0" smtClean="0"/>
            </a:br>
            <a:endParaRPr lang="en-US" sz="2400" dirty="0" smtClean="0"/>
          </a:p>
          <a:p>
            <a:pPr marL="0" indent="0">
              <a:buNone/>
            </a:pPr>
            <a:r>
              <a:rPr lang="en-US" sz="2400" dirty="0" smtClean="0"/>
              <a:t>Shopping-site-like recommendation:</a:t>
            </a:r>
          </a:p>
          <a:p>
            <a:pPr marL="0" indent="0">
              <a:buNone/>
            </a:pPr>
            <a:r>
              <a:rPr lang="en-US" sz="2400" i="1" dirty="0" smtClean="0">
                <a:latin typeface="+mj-lt"/>
              </a:rPr>
              <a:t>people who used these documents went on to use the following</a:t>
            </a:r>
            <a:endParaRPr lang="en-US" i="1" dirty="0">
              <a:latin typeface="+mj-lt"/>
            </a:endParaRPr>
          </a:p>
        </p:txBody>
      </p:sp>
      <p:sp>
        <p:nvSpPr>
          <p:cNvPr id="3" name="Title 2"/>
          <p:cNvSpPr>
            <a:spLocks noGrp="1"/>
          </p:cNvSpPr>
          <p:nvPr>
            <p:ph type="title"/>
          </p:nvPr>
        </p:nvSpPr>
        <p:spPr/>
        <p:txBody>
          <a:bodyPr/>
          <a:lstStyle/>
          <a:p>
            <a:r>
              <a:rPr lang="en-US" dirty="0" smtClean="0"/>
              <a:t>Related Documents</a:t>
            </a:r>
            <a:endParaRPr lang="en-US" dirty="0"/>
          </a:p>
        </p:txBody>
      </p:sp>
      <p:pic>
        <p:nvPicPr>
          <p:cNvPr id="7" name="Picture 6"/>
          <p:cNvPicPr>
            <a:picLocks noChangeAspect="1"/>
          </p:cNvPicPr>
          <p:nvPr/>
        </p:nvPicPr>
        <p:blipFill rotWithShape="1">
          <a:blip r:embed="rId2"/>
          <a:srcRect l="29365" t="50552" r="57901" b="7278"/>
          <a:stretch/>
        </p:blipFill>
        <p:spPr>
          <a:xfrm>
            <a:off x="1610418" y="5052368"/>
            <a:ext cx="784941" cy="792713"/>
          </a:xfrm>
          <a:prstGeom prst="ellipse">
            <a:avLst/>
          </a:prstGeom>
          <a:ln w="19050">
            <a:solidFill>
              <a:schemeClr val="tx1"/>
            </a:solidFill>
          </a:ln>
        </p:spPr>
      </p:pic>
      <p:pic>
        <p:nvPicPr>
          <p:cNvPr id="8" name="Picture 7"/>
          <p:cNvPicPr>
            <a:picLocks noChangeAspect="1"/>
          </p:cNvPicPr>
          <p:nvPr/>
        </p:nvPicPr>
        <p:blipFill rotWithShape="1">
          <a:blip r:embed="rId2"/>
          <a:srcRect l="15146" t="50956" r="72119" b="7700"/>
          <a:stretch/>
        </p:blipFill>
        <p:spPr>
          <a:xfrm>
            <a:off x="3896418" y="5052368"/>
            <a:ext cx="784941" cy="777170"/>
          </a:xfrm>
          <a:prstGeom prst="ellipse">
            <a:avLst/>
          </a:prstGeom>
          <a:ln w="19050">
            <a:solidFill>
              <a:schemeClr val="tx1"/>
            </a:solidFill>
          </a:ln>
        </p:spPr>
      </p:pic>
      <p:cxnSp>
        <p:nvCxnSpPr>
          <p:cNvPr id="11" name="Curved Connector 10"/>
          <p:cNvCxnSpPr>
            <a:stCxn id="7" idx="0"/>
            <a:endCxn id="8" idx="0"/>
          </p:cNvCxnSpPr>
          <p:nvPr/>
        </p:nvCxnSpPr>
        <p:spPr>
          <a:xfrm rot="5400000" flipH="1" flipV="1">
            <a:off x="3145889" y="3909368"/>
            <a:ext cx="12700" cy="2286000"/>
          </a:xfrm>
          <a:prstGeom prst="curvedConnector3">
            <a:avLst>
              <a:gd name="adj1" fmla="val 386896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764775" y="4030662"/>
            <a:ext cx="2774927" cy="517065"/>
          </a:xfrm>
          <a:prstGeom prst="rect">
            <a:avLst/>
          </a:prstGeom>
          <a:noFill/>
        </p:spPr>
        <p:txBody>
          <a:bodyPr wrap="none" lIns="182880" tIns="146304" rIns="182880" bIns="146304" rtlCol="0">
            <a:spAutoFit/>
          </a:bodyPr>
          <a:lstStyle/>
          <a:p>
            <a:pPr>
              <a:lnSpc>
                <a:spcPct val="90000"/>
              </a:lnSpc>
              <a:spcAft>
                <a:spcPts val="600"/>
              </a:spcAft>
            </a:pPr>
            <a:r>
              <a:rPr lang="en-US" sz="1600" i="1" dirty="0" smtClean="0">
                <a:gradFill>
                  <a:gsLst>
                    <a:gs pos="2917">
                      <a:srgbClr val="FFFFFF"/>
                    </a:gs>
                    <a:gs pos="30000">
                      <a:srgbClr val="FFFFFF"/>
                    </a:gs>
                  </a:gsLst>
                  <a:lin ang="5400000" scaled="0"/>
                </a:gradFill>
              </a:rPr>
              <a:t>Doc2Doc Recommendation</a:t>
            </a:r>
          </a:p>
        </p:txBody>
      </p:sp>
      <p:pic>
        <p:nvPicPr>
          <p:cNvPr id="2050" name="Picture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457" y="-1"/>
            <a:ext cx="6203225" cy="699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 name="TextBox 3"/>
              <p:cNvSpPr txBox="1"/>
              <p:nvPr/>
            </p:nvSpPr>
            <p:spPr>
              <a:xfrm>
                <a:off x="1493837" y="6169351"/>
                <a:ext cx="3395663" cy="452111"/>
              </a:xfrm>
              <a:prstGeom prst="rect">
                <a:avLst/>
              </a:prstGeom>
              <a:noFill/>
            </p:spPr>
            <p:txBody>
              <a:bodyPr wrap="square" lIns="0" tIns="0" rIns="0" bIns="0" rtlCol="0">
                <a:spAutoFit/>
              </a:bodyPr>
              <a:lstStyle/>
              <a:p>
                <a:pPr>
                  <a:lnSpc>
                    <a:spcPct val="90000"/>
                  </a:lnSpc>
                  <a:spcAft>
                    <a:spcPts val="600"/>
                  </a:spcAft>
                </a:pPr>
                <a14:m>
                  <m:oMathPara xmlns:m="http://schemas.openxmlformats.org/officeDocument/2006/math">
                    <m:oMathParaPr>
                      <m:jc m:val="centerGroup"/>
                    </m:oMathParaPr>
                    <m:oMath xmlns:m="http://schemas.openxmlformats.org/officeDocument/2006/math">
                      <m:r>
                        <a:rPr lang="en-US" sz="2400" i="1" smtClean="0">
                          <a:gradFill>
                            <a:gsLst>
                              <a:gs pos="2917">
                                <a:srgbClr val="FFFFFF"/>
                              </a:gs>
                              <a:gs pos="30000">
                                <a:srgbClr val="FFFFFF"/>
                              </a:gs>
                            </a:gsLst>
                            <a:lin ang="5400000" scaled="0"/>
                          </a:gradFill>
                          <a:latin typeface="Cambria Math" panose="02040503050406030204" pitchFamily="18" charset="0"/>
                        </a:rPr>
                        <m:t>𝑃</m:t>
                      </m:r>
                      <m:d>
                        <m:dPr>
                          <m:ctrlPr>
                            <a:rPr lang="en-US" sz="2400" i="1" smtClean="0">
                              <a:gradFill>
                                <a:gsLst>
                                  <a:gs pos="2917">
                                    <a:srgbClr val="FFFFFF"/>
                                  </a:gs>
                                  <a:gs pos="30000">
                                    <a:srgbClr val="FFFFFF"/>
                                  </a:gs>
                                </a:gsLst>
                                <a:lin ang="5400000" scaled="0"/>
                              </a:gradFill>
                              <a:latin typeface="Cambria Math" panose="02040503050406030204" pitchFamily="18" charset="0"/>
                            </a:rPr>
                          </m:ctrlPr>
                        </m:dPr>
                        <m:e>
                          <m:sSub>
                            <m:sSubPr>
                              <m:ctrlPr>
                                <a:rPr lang="en-US" sz="2400" i="1" smtClean="0">
                                  <a:gradFill>
                                    <a:gsLst>
                                      <a:gs pos="2917">
                                        <a:srgbClr val="FFFFFF"/>
                                      </a:gs>
                                      <a:gs pos="30000">
                                        <a:srgbClr val="FFFFFF"/>
                                      </a:gs>
                                    </a:gsLst>
                                    <a:lin ang="5400000" scaled="0"/>
                                  </a:gradFill>
                                  <a:latin typeface="Cambria Math" panose="02040503050406030204" pitchFamily="18" charset="0"/>
                                </a:rPr>
                              </m:ctrlPr>
                            </m:sSubPr>
                            <m:e>
                              <m:r>
                                <a:rPr lang="en-US" sz="2400" i="1" smtClean="0">
                                  <a:gradFill>
                                    <a:gsLst>
                                      <a:gs pos="2917">
                                        <a:srgbClr val="FFFFFF"/>
                                      </a:gs>
                                      <a:gs pos="30000">
                                        <a:srgbClr val="FFFFFF"/>
                                      </a:gs>
                                    </a:gsLst>
                                    <a:lin ang="5400000" scaled="0"/>
                                  </a:gradFill>
                                  <a:latin typeface="Cambria Math" panose="02040503050406030204" pitchFamily="18" charset="0"/>
                                </a:rPr>
                                <m:t>𝐷</m:t>
                              </m:r>
                            </m:e>
                            <m:sub>
                              <m:r>
                                <a:rPr lang="en-US" sz="2400" i="1" smtClean="0">
                                  <a:gradFill>
                                    <a:gsLst>
                                      <a:gs pos="2917">
                                        <a:srgbClr val="FFFFFF"/>
                                      </a:gs>
                                      <a:gs pos="30000">
                                        <a:srgbClr val="FFFFFF"/>
                                      </a:gs>
                                    </a:gsLst>
                                    <a:lin ang="5400000" scaled="0"/>
                                  </a:gradFill>
                                  <a:latin typeface="Cambria Math" panose="02040503050406030204" pitchFamily="18" charset="0"/>
                                </a:rPr>
                                <m:t>2,  </m:t>
                              </m:r>
                              <m:r>
                                <a:rPr lang="en-US" sz="2400" i="1" smtClean="0">
                                  <a:gradFill>
                                    <a:gsLst>
                                      <a:gs pos="2917">
                                        <a:srgbClr val="FFFFFF"/>
                                      </a:gs>
                                      <a:gs pos="30000">
                                        <a:srgbClr val="FFFFFF"/>
                                      </a:gs>
                                    </a:gsLst>
                                    <a:lin ang="5400000" scaled="0"/>
                                  </a:gradFill>
                                  <a:latin typeface="Cambria Math" panose="02040503050406030204" pitchFamily="18" charset="0"/>
                                </a:rPr>
                                <m:t>𝑢</m:t>
                              </m:r>
                              <m:r>
                                <a:rPr lang="en-US" sz="2400" i="1" smtClean="0">
                                  <a:gradFill>
                                    <a:gsLst>
                                      <a:gs pos="2917">
                                        <a:srgbClr val="FFFFFF"/>
                                      </a:gs>
                                      <a:gs pos="30000">
                                        <a:srgbClr val="FFFFFF"/>
                                      </a:gs>
                                    </a:gsLst>
                                    <a:lin ang="5400000" scaled="0"/>
                                  </a:gradFill>
                                  <a:latin typeface="Cambria Math" panose="02040503050406030204" pitchFamily="18" charset="0"/>
                                </a:rPr>
                                <m:t>, </m:t>
                              </m:r>
                              <m:r>
                                <a:rPr lang="en-US" sz="2400" i="1" smtClean="0">
                                  <a:gradFill>
                                    <a:gsLst>
                                      <a:gs pos="2917">
                                        <a:srgbClr val="FFFFFF"/>
                                      </a:gs>
                                      <a:gs pos="30000">
                                        <a:srgbClr val="FFFFFF"/>
                                      </a:gs>
                                    </a:gsLst>
                                    <a:lin ang="5400000" scaled="0"/>
                                  </a:gradFill>
                                  <a:latin typeface="Cambria Math" panose="02040503050406030204" pitchFamily="18" charset="0"/>
                                </a:rPr>
                                <m:t>𝑡</m:t>
                              </m:r>
                              <m:r>
                                <a:rPr lang="en-US" sz="2400" i="1" smtClean="0">
                                  <a:gradFill>
                                    <a:gsLst>
                                      <a:gs pos="2917">
                                        <a:srgbClr val="FFFFFF"/>
                                      </a:gs>
                                      <a:gs pos="30000">
                                        <a:srgbClr val="FFFFFF"/>
                                      </a:gs>
                                    </a:gsLst>
                                    <a:lin ang="5400000" scaled="0"/>
                                  </a:gradFill>
                                  <a:latin typeface="Cambria Math" panose="02040503050406030204" pitchFamily="18" charset="0"/>
                                </a:rPr>
                                <m:t>+</m:t>
                              </m:r>
                              <m:r>
                                <a:rPr lang="en-US" sz="2400" i="1" smtClean="0">
                                  <a:gradFill>
                                    <a:gsLst>
                                      <a:gs pos="2917">
                                        <a:srgbClr val="FFFFFF"/>
                                      </a:gs>
                                      <a:gs pos="30000">
                                        <a:srgbClr val="FFFFFF"/>
                                      </a:gs>
                                    </a:gsLst>
                                    <a:lin ang="5400000" scaled="0"/>
                                  </a:gradFill>
                                  <a:latin typeface="Cambria Math" panose="02040503050406030204" pitchFamily="18" charset="0"/>
                                </a:rPr>
                                <m:t>𝑛</m:t>
                              </m:r>
                            </m:sub>
                          </m:sSub>
                          <m:r>
                            <a:rPr lang="en-US" sz="2400" i="1" smtClean="0">
                              <a:gradFill>
                                <a:gsLst>
                                  <a:gs pos="2917">
                                    <a:srgbClr val="FFFFFF"/>
                                  </a:gs>
                                  <a:gs pos="30000">
                                    <a:srgbClr val="FFFFFF"/>
                                  </a:gs>
                                </a:gsLst>
                                <a:lin ang="5400000" scaled="0"/>
                              </a:gradFill>
                              <a:latin typeface="Cambria Math" panose="02040503050406030204" pitchFamily="18" charset="0"/>
                            </a:rPr>
                            <m:t>|</m:t>
                          </m:r>
                          <m:sSub>
                            <m:sSubPr>
                              <m:ctrlPr>
                                <a:rPr lang="en-US" sz="2400" i="1">
                                  <a:gradFill>
                                    <a:gsLst>
                                      <a:gs pos="2917">
                                        <a:srgbClr val="FFFFFF"/>
                                      </a:gs>
                                      <a:gs pos="30000">
                                        <a:srgbClr val="FFFFFF"/>
                                      </a:gs>
                                    </a:gsLst>
                                    <a:lin ang="5400000" scaled="0"/>
                                  </a:gradFill>
                                  <a:latin typeface="Cambria Math" panose="02040503050406030204" pitchFamily="18" charset="0"/>
                                </a:rPr>
                              </m:ctrlPr>
                            </m:sSubPr>
                            <m:e>
                              <m:r>
                                <a:rPr lang="en-US" sz="2400" i="1">
                                  <a:gradFill>
                                    <a:gsLst>
                                      <a:gs pos="2917">
                                        <a:srgbClr val="FFFFFF"/>
                                      </a:gs>
                                      <a:gs pos="30000">
                                        <a:srgbClr val="FFFFFF"/>
                                      </a:gs>
                                    </a:gsLst>
                                    <a:lin ang="5400000" scaled="0"/>
                                  </a:gradFill>
                                  <a:latin typeface="Cambria Math" panose="02040503050406030204" pitchFamily="18" charset="0"/>
                                </a:rPr>
                                <m:t>𝐷</m:t>
                              </m:r>
                            </m:e>
                            <m:sub>
                              <m:r>
                                <a:rPr lang="en-US" sz="2400" i="1" smtClean="0">
                                  <a:gradFill>
                                    <a:gsLst>
                                      <a:gs pos="2917">
                                        <a:srgbClr val="FFFFFF"/>
                                      </a:gs>
                                      <a:gs pos="30000">
                                        <a:srgbClr val="FFFFFF"/>
                                      </a:gs>
                                    </a:gsLst>
                                    <a:lin ang="5400000" scaled="0"/>
                                  </a:gradFill>
                                  <a:latin typeface="Cambria Math" panose="02040503050406030204" pitchFamily="18" charset="0"/>
                                </a:rPr>
                                <m:t>1</m:t>
                              </m:r>
                              <m:r>
                                <a:rPr lang="en-US" sz="2400" i="1">
                                  <a:gradFill>
                                    <a:gsLst>
                                      <a:gs pos="2917">
                                        <a:srgbClr val="FFFFFF"/>
                                      </a:gs>
                                      <a:gs pos="30000">
                                        <a:srgbClr val="FFFFFF"/>
                                      </a:gs>
                                    </a:gsLst>
                                    <a:lin ang="5400000" scaled="0"/>
                                  </a:gradFill>
                                  <a:latin typeface="Cambria Math" panose="02040503050406030204" pitchFamily="18" charset="0"/>
                                </a:rPr>
                                <m:t>, </m:t>
                              </m:r>
                              <m:r>
                                <a:rPr lang="en-US" sz="2400" i="1" smtClean="0">
                                  <a:gradFill>
                                    <a:gsLst>
                                      <a:gs pos="2917">
                                        <a:srgbClr val="FFFFFF"/>
                                      </a:gs>
                                      <a:gs pos="30000">
                                        <a:srgbClr val="FFFFFF"/>
                                      </a:gs>
                                    </a:gsLst>
                                    <a:lin ang="5400000" scaled="0"/>
                                  </a:gradFill>
                                  <a:latin typeface="Cambria Math" panose="02040503050406030204" pitchFamily="18" charset="0"/>
                                </a:rPr>
                                <m:t>𝑢</m:t>
                              </m:r>
                              <m:r>
                                <a:rPr lang="en-US" sz="2400" i="1" smtClean="0">
                                  <a:gradFill>
                                    <a:gsLst>
                                      <a:gs pos="2917">
                                        <a:srgbClr val="FFFFFF"/>
                                      </a:gs>
                                      <a:gs pos="30000">
                                        <a:srgbClr val="FFFFFF"/>
                                      </a:gs>
                                    </a:gsLst>
                                    <a:lin ang="5400000" scaled="0"/>
                                  </a:gradFill>
                                  <a:latin typeface="Cambria Math" panose="02040503050406030204" pitchFamily="18" charset="0"/>
                                </a:rPr>
                                <m:t>, </m:t>
                              </m:r>
                              <m:r>
                                <a:rPr lang="en-US" sz="2400" i="1">
                                  <a:gradFill>
                                    <a:gsLst>
                                      <a:gs pos="2917">
                                        <a:srgbClr val="FFFFFF"/>
                                      </a:gs>
                                      <a:gs pos="30000">
                                        <a:srgbClr val="FFFFFF"/>
                                      </a:gs>
                                    </a:gsLst>
                                    <a:lin ang="5400000" scaled="0"/>
                                  </a:gradFill>
                                  <a:latin typeface="Cambria Math" panose="02040503050406030204" pitchFamily="18" charset="0"/>
                                </a:rPr>
                                <m:t>𝑡</m:t>
                              </m:r>
                            </m:sub>
                          </m:sSub>
                        </m:e>
                      </m:d>
                    </m:oMath>
                  </m:oMathPara>
                </a14:m>
                <a:endParaRPr lang="en-US" sz="2800" dirty="0" err="1" smtClean="0">
                  <a:gradFill>
                    <a:gsLst>
                      <a:gs pos="2917">
                        <a:srgbClr val="FFFFFF"/>
                      </a:gs>
                      <a:gs pos="30000">
                        <a:srgbClr val="FFFFFF"/>
                      </a:gs>
                    </a:gsLst>
                    <a:lin ang="5400000" scaled="0"/>
                  </a:gra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493837" y="6169351"/>
                <a:ext cx="3395663" cy="452111"/>
              </a:xfrm>
              <a:prstGeom prst="rect">
                <a:avLst/>
              </a:prstGeom>
              <a:blipFill rotWithShape="0">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608120054"/>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437" y="295274"/>
            <a:ext cx="11889564" cy="917575"/>
          </a:xfrm>
        </p:spPr>
        <p:txBody>
          <a:bodyPr/>
          <a:lstStyle/>
          <a:p>
            <a:r>
              <a:rPr lang="en-US" sz="4800" dirty="0" smtClean="0"/>
              <a:t>Predicted Documents</a:t>
            </a:r>
            <a:endParaRPr lang="en-US" sz="4800"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18407"/>
          <a:stretch/>
        </p:blipFill>
        <p:spPr>
          <a:xfrm>
            <a:off x="5815197" y="1"/>
            <a:ext cx="6649594" cy="6994524"/>
          </a:xfrm>
          <a:prstGeom prst="rect">
            <a:avLst/>
          </a:prstGeom>
        </p:spPr>
      </p:pic>
      <p:sp>
        <p:nvSpPr>
          <p:cNvPr id="4" name="TextBox 3"/>
          <p:cNvSpPr txBox="1"/>
          <p:nvPr/>
        </p:nvSpPr>
        <p:spPr>
          <a:xfrm>
            <a:off x="503237" y="1820862"/>
            <a:ext cx="4953000" cy="2443746"/>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rgbClr val="FFFFFF"/>
                    </a:gs>
                    <a:gs pos="30000">
                      <a:srgbClr val="FFFFFF"/>
                    </a:gs>
                  </a:gsLst>
                  <a:lin ang="5400000" scaled="0"/>
                </a:gradFill>
              </a:rPr>
              <a:t>We encourage users to add document references with an inline-file picker</a:t>
            </a:r>
          </a:p>
          <a:p>
            <a:pPr>
              <a:lnSpc>
                <a:spcPct val="90000"/>
              </a:lnSpc>
              <a:spcAft>
                <a:spcPts val="600"/>
              </a:spcAft>
            </a:pPr>
            <a:endParaRPr lang="en-US" sz="2400" dirty="0">
              <a:gradFill>
                <a:gsLst>
                  <a:gs pos="2917">
                    <a:srgbClr val="FFFFFF"/>
                  </a:gs>
                  <a:gs pos="30000">
                    <a:srgbClr val="FFFFFF"/>
                  </a:gs>
                </a:gsLst>
                <a:lin ang="5400000" scaled="0"/>
              </a:gradFill>
            </a:endParaRPr>
          </a:p>
          <a:p>
            <a:pPr>
              <a:lnSpc>
                <a:spcPct val="90000"/>
              </a:lnSpc>
              <a:spcAft>
                <a:spcPts val="600"/>
              </a:spcAft>
            </a:pPr>
            <a:r>
              <a:rPr lang="en-US" sz="2400" dirty="0" smtClean="0">
                <a:gradFill>
                  <a:gsLst>
                    <a:gs pos="2917">
                      <a:srgbClr val="FFFFFF"/>
                    </a:gs>
                    <a:gs pos="30000">
                      <a:srgbClr val="FFFFFF"/>
                    </a:gs>
                  </a:gsLst>
                  <a:lin ang="5400000" scaled="0"/>
                </a:gradFill>
              </a:rPr>
              <a:t>It  predicts what you most want to add from your recent activity</a:t>
            </a:r>
          </a:p>
        </p:txBody>
      </p:sp>
    </p:spTree>
    <p:extLst>
      <p:ext uri="{BB962C8B-B14F-4D97-AF65-F5344CB8AC3E}">
        <p14:creationId xmlns:p14="http://schemas.microsoft.com/office/powerpoint/2010/main" val="1176548822"/>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Triangle 5"/>
          <p:cNvSpPr/>
          <p:nvPr/>
        </p:nvSpPr>
        <p:spPr bwMode="auto">
          <a:xfrm rot="10800000">
            <a:off x="9418601" y="-1"/>
            <a:ext cx="3017873" cy="2308555"/>
          </a:xfrm>
          <a:prstGeom prst="rtTriangle">
            <a:avLst/>
          </a:prstGeom>
          <a:solidFill>
            <a:srgbClr val="000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itle 1"/>
          <p:cNvSpPr>
            <a:spLocks noGrp="1"/>
          </p:cNvSpPr>
          <p:nvPr>
            <p:ph type="title"/>
          </p:nvPr>
        </p:nvSpPr>
        <p:spPr/>
        <p:txBody>
          <a:bodyPr/>
          <a:lstStyle/>
          <a:p>
            <a:r>
              <a:rPr lang="en-US" dirty="0" smtClean="0"/>
              <a:t>From Boards to Articles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837" y="1439862"/>
            <a:ext cx="9571037" cy="5381081"/>
          </a:xfrm>
          <a:prstGeom prst="rect">
            <a:avLst/>
          </a:prstGeom>
        </p:spPr>
      </p:pic>
      <p:sp>
        <p:nvSpPr>
          <p:cNvPr id="4" name="TextBox 3"/>
          <p:cNvSpPr txBox="1"/>
          <p:nvPr/>
        </p:nvSpPr>
        <p:spPr>
          <a:xfrm rot="2227131">
            <a:off x="9652885" y="752511"/>
            <a:ext cx="3107261"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rgbClr val="FFFFFF"/>
                    </a:gs>
                    <a:gs pos="30000">
                      <a:srgbClr val="FFFFFF"/>
                    </a:gs>
                  </a:gsLst>
                  <a:lin ang="5400000" scaled="0"/>
                </a:gradFill>
              </a:rPr>
              <a:t>Ideas in the pipeline</a:t>
            </a:r>
          </a:p>
        </p:txBody>
      </p:sp>
    </p:spTree>
    <p:extLst>
      <p:ext uri="{BB962C8B-B14F-4D97-AF65-F5344CB8AC3E}">
        <p14:creationId xmlns:p14="http://schemas.microsoft.com/office/powerpoint/2010/main" val="2103105983"/>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Code-name </a:t>
            </a:r>
            <a:r>
              <a:rPr lang="en-US" dirty="0" err="1" smtClean="0"/>
              <a:t>Infopedia</a:t>
            </a:r>
            <a:endParaRPr lang="en-US" dirty="0"/>
          </a:p>
        </p:txBody>
      </p:sp>
      <p:sp>
        <p:nvSpPr>
          <p:cNvPr id="3" name="TextBox 2"/>
          <p:cNvSpPr txBox="1"/>
          <p:nvPr/>
        </p:nvSpPr>
        <p:spPr>
          <a:xfrm>
            <a:off x="6492554" y="3680140"/>
            <a:ext cx="2219197" cy="849463"/>
          </a:xfrm>
          <a:prstGeom prst="rect">
            <a:avLst/>
          </a:prstGeom>
          <a:noFill/>
        </p:spPr>
        <p:txBody>
          <a:bodyPr wrap="none" lIns="182880" tIns="146304" rIns="182880" bIns="146304" rtlCol="0">
            <a:spAutoFit/>
          </a:bodyPr>
          <a:lstStyle/>
          <a:p>
            <a:pPr>
              <a:lnSpc>
                <a:spcPct val="90000"/>
              </a:lnSpc>
              <a:spcAft>
                <a:spcPts val="600"/>
              </a:spcAft>
            </a:pPr>
            <a:r>
              <a:rPr lang="en-US" sz="4000" dirty="0" smtClean="0">
                <a:gradFill>
                  <a:gsLst>
                    <a:gs pos="2917">
                      <a:srgbClr val="000000"/>
                    </a:gs>
                    <a:gs pos="30000">
                      <a:srgbClr val="000000"/>
                    </a:gs>
                  </a:gsLst>
                  <a:lin ang="5400000" scaled="0"/>
                </a:gradFill>
              </a:rPr>
              <a:t>A Vision</a:t>
            </a:r>
          </a:p>
        </p:txBody>
      </p:sp>
    </p:spTree>
    <p:extLst>
      <p:ext uri="{BB962C8B-B14F-4D97-AF65-F5344CB8AC3E}">
        <p14:creationId xmlns:p14="http://schemas.microsoft.com/office/powerpoint/2010/main" val="2175732390"/>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576" y="1199173"/>
            <a:ext cx="11249368" cy="51918656"/>
          </a:xfrm>
          <a:prstGeom prst="rect">
            <a:avLst/>
          </a:prstGeom>
        </p:spPr>
      </p:pic>
      <p:sp>
        <p:nvSpPr>
          <p:cNvPr id="2" name="Title 1"/>
          <p:cNvSpPr>
            <a:spLocks noGrp="1"/>
          </p:cNvSpPr>
          <p:nvPr>
            <p:ph type="title"/>
          </p:nvPr>
        </p:nvSpPr>
        <p:spPr/>
        <p:txBody>
          <a:bodyPr/>
          <a:lstStyle/>
          <a:p>
            <a:r>
              <a:rPr lang="en-US" dirty="0" smtClean="0"/>
              <a:t>Table of Contents</a:t>
            </a:r>
            <a:endParaRPr lang="en-US" dirty="0"/>
          </a:p>
        </p:txBody>
      </p:sp>
      <p:sp>
        <p:nvSpPr>
          <p:cNvPr id="8" name="Oval 5"/>
          <p:cNvSpPr/>
          <p:nvPr/>
        </p:nvSpPr>
        <p:spPr>
          <a:xfrm>
            <a:off x="389140" y="1693668"/>
            <a:ext cx="434196" cy="423079"/>
          </a:xfrm>
          <a:prstGeom prst="ellipse">
            <a:avLst/>
          </a:prstGeom>
          <a:solidFill>
            <a:srgbClr val="FF5050">
              <a:alpha val="70000"/>
            </a:srgbClr>
          </a:solidFill>
          <a:ln>
            <a:solidFill>
              <a:srgbClr val="FF5050"/>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20">
              <a:solidFill>
                <a:srgbClr val="FFFFFF"/>
              </a:solidFill>
            </a:endParaRPr>
          </a:p>
        </p:txBody>
      </p:sp>
      <p:pic>
        <p:nvPicPr>
          <p:cNvPr id="3" name="Picture 2"/>
          <p:cNvPicPr>
            <a:picLocks noChangeAspect="1"/>
          </p:cNvPicPr>
          <p:nvPr/>
        </p:nvPicPr>
        <p:blipFill rotWithShape="1">
          <a:blip r:embed="rId3"/>
          <a:srcRect r="70591" b="97357"/>
          <a:stretch/>
        </p:blipFill>
        <p:spPr>
          <a:xfrm>
            <a:off x="333576" y="1199173"/>
            <a:ext cx="3312509" cy="370547"/>
          </a:xfrm>
          <a:prstGeom prst="rect">
            <a:avLst/>
          </a:prstGeom>
        </p:spPr>
      </p:pic>
    </p:spTree>
    <p:extLst>
      <p:ext uri="{BB962C8B-B14F-4D97-AF65-F5344CB8AC3E}">
        <p14:creationId xmlns:p14="http://schemas.microsoft.com/office/powerpoint/2010/main" val="22111064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 Table of Contents with Sections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210" y="1212850"/>
            <a:ext cx="11313734" cy="6354452"/>
          </a:xfrm>
          <a:prstGeom prst="rect">
            <a:avLst/>
          </a:prstGeom>
        </p:spPr>
      </p:pic>
    </p:spTree>
    <p:extLst>
      <p:ext uri="{BB962C8B-B14F-4D97-AF65-F5344CB8AC3E}">
        <p14:creationId xmlns:p14="http://schemas.microsoft.com/office/powerpoint/2010/main" val="2758615786"/>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duotone>
              <a:prstClr val="black"/>
              <a:schemeClr val="accent1">
                <a:tint val="45000"/>
                <a:satMod val="400000"/>
              </a:schemeClr>
            </a:duotone>
            <a:extLst>
              <a:ext uri="{28A0092B-C50C-407E-A947-70E740481C1C}">
                <a14:useLocalDpi xmlns:a14="http://schemas.microsoft.com/office/drawing/2010/main" val="0"/>
              </a:ext>
            </a:extLst>
          </a:blip>
          <a:srcRect l="51423" b="22269"/>
          <a:stretch/>
        </p:blipFill>
        <p:spPr>
          <a:xfrm>
            <a:off x="6401115" y="1"/>
            <a:ext cx="6035360" cy="6971944"/>
          </a:xfrm>
          <a:prstGeom prst="rect">
            <a:avLst/>
          </a:prstGeom>
          <a:solidFill>
            <a:schemeClr val="accent4">
              <a:lumMod val="50000"/>
            </a:schemeClr>
          </a:solidFill>
        </p:spPr>
      </p:pic>
      <p:sp>
        <p:nvSpPr>
          <p:cNvPr id="2" name="Title 1"/>
          <p:cNvSpPr>
            <a:spLocks noGrp="1"/>
          </p:cNvSpPr>
          <p:nvPr>
            <p:ph type="title"/>
          </p:nvPr>
        </p:nvSpPr>
        <p:spPr/>
        <p:txBody>
          <a:bodyPr/>
          <a:lstStyle/>
          <a:p>
            <a:r>
              <a:rPr lang="en-US" dirty="0" smtClean="0"/>
              <a:t>The Sea of Data</a:t>
            </a:r>
            <a:endParaRPr lang="en-US" dirty="0"/>
          </a:p>
        </p:txBody>
      </p:sp>
      <p:sp>
        <p:nvSpPr>
          <p:cNvPr id="10" name="Text Placeholder 9"/>
          <p:cNvSpPr>
            <a:spLocks noGrp="1"/>
          </p:cNvSpPr>
          <p:nvPr>
            <p:ph type="body" sz="quarter" idx="10"/>
          </p:nvPr>
        </p:nvSpPr>
        <p:spPr>
          <a:xfrm>
            <a:off x="254661" y="1746003"/>
            <a:ext cx="6035036" cy="4038029"/>
          </a:xfrm>
        </p:spPr>
        <p:txBody>
          <a:bodyPr/>
          <a:lstStyle/>
          <a:p>
            <a:r>
              <a:rPr lang="en-US" sz="2000" b="1" dirty="0"/>
              <a:t>O365 is great for </a:t>
            </a:r>
            <a:r>
              <a:rPr lang="en-US" sz="2000" b="1" i="1" dirty="0"/>
              <a:t>acquiring</a:t>
            </a:r>
            <a:r>
              <a:rPr lang="en-US" sz="2000" b="1" dirty="0"/>
              <a:t> data </a:t>
            </a:r>
            <a:br>
              <a:rPr lang="en-US" sz="2000" b="1" dirty="0"/>
            </a:br>
            <a:r>
              <a:rPr lang="en-US" sz="2000" b="1" dirty="0" smtClean="0"/>
              <a:t>	</a:t>
            </a:r>
            <a:r>
              <a:rPr lang="en-US" sz="2000" dirty="0" smtClean="0"/>
              <a:t>spreadsheets</a:t>
            </a:r>
            <a:r>
              <a:rPr lang="en-US" sz="2000" dirty="0"/>
              <a:t>, videos, PowerPoints, </a:t>
            </a:r>
            <a:r>
              <a:rPr lang="en-US" sz="2000" dirty="0" err="1"/>
              <a:t>etc</a:t>
            </a:r>
            <a:r>
              <a:rPr lang="en-US" sz="1600" dirty="0"/>
              <a:t/>
            </a:r>
            <a:br>
              <a:rPr lang="en-US" sz="1600" dirty="0"/>
            </a:br>
            <a:endParaRPr lang="en-US" sz="1600" dirty="0"/>
          </a:p>
          <a:p>
            <a:r>
              <a:rPr lang="en-US" sz="2000" b="1" dirty="0"/>
              <a:t>The result is a sea of undifferentiated data </a:t>
            </a:r>
            <a:br>
              <a:rPr lang="en-US" sz="2000" b="1" dirty="0"/>
            </a:br>
            <a:r>
              <a:rPr lang="en-US" sz="2000" b="1" dirty="0" smtClean="0"/>
              <a:t>	</a:t>
            </a:r>
            <a:r>
              <a:rPr lang="en-US" sz="2000" dirty="0" smtClean="0"/>
              <a:t>in team sites, mail, OneDrive, group folders</a:t>
            </a:r>
            <a:br>
              <a:rPr lang="en-US" sz="2000" dirty="0" smtClean="0"/>
            </a:br>
            <a:endParaRPr lang="en-US" sz="2000" dirty="0" smtClean="0"/>
          </a:p>
          <a:p>
            <a:r>
              <a:rPr lang="en-US" sz="2000" b="1" dirty="0" smtClean="0"/>
              <a:t>We </a:t>
            </a:r>
            <a:r>
              <a:rPr lang="en-US" sz="2000" b="1" dirty="0"/>
              <a:t>need to </a:t>
            </a:r>
            <a:r>
              <a:rPr lang="en-US" sz="2000" b="1" dirty="0" smtClean="0"/>
              <a:t>organize and </a:t>
            </a:r>
            <a:r>
              <a:rPr lang="en-US" sz="2000" b="1" dirty="0"/>
              <a:t>find definitive </a:t>
            </a:r>
            <a:r>
              <a:rPr lang="en-US" sz="2000" b="1" dirty="0" smtClean="0"/>
              <a:t>information </a:t>
            </a:r>
            <a:br>
              <a:rPr lang="en-US" sz="2000" b="1" dirty="0" smtClean="0"/>
            </a:br>
            <a:r>
              <a:rPr lang="en-US" sz="2000" b="1" dirty="0" smtClean="0"/>
              <a:t>	</a:t>
            </a:r>
            <a:r>
              <a:rPr lang="en-US" sz="2000" dirty="0" smtClean="0"/>
              <a:t>no </a:t>
            </a:r>
            <a:r>
              <a:rPr lang="en-US" sz="2000" dirty="0"/>
              <a:t>matter where it’s </a:t>
            </a:r>
            <a:r>
              <a:rPr lang="en-US" sz="2000" dirty="0" err="1" smtClean="0"/>
              <a:t>siloed</a:t>
            </a:r>
            <a:r>
              <a:rPr lang="en-US" sz="2000" b="1" dirty="0"/>
              <a:t/>
            </a:r>
            <a:br>
              <a:rPr lang="en-US" sz="2000" b="1" dirty="0"/>
            </a:br>
            <a:r>
              <a:rPr lang="en-US" sz="2000" b="1" dirty="0" smtClean="0"/>
              <a:t/>
            </a:r>
            <a:br>
              <a:rPr lang="en-US" sz="2000" b="1" dirty="0" smtClean="0"/>
            </a:br>
            <a:r>
              <a:rPr lang="en-US" sz="2000" b="1" dirty="0" smtClean="0"/>
              <a:t/>
            </a:r>
            <a:br>
              <a:rPr lang="en-US" sz="2000" b="1" dirty="0" smtClean="0"/>
            </a:br>
            <a:r>
              <a:rPr lang="en-US" sz="2000" b="1" dirty="0" smtClean="0"/>
              <a:t>Codename </a:t>
            </a:r>
            <a:r>
              <a:rPr lang="en-US" sz="2000" b="1" dirty="0" err="1" smtClean="0"/>
              <a:t>Infopedia</a:t>
            </a:r>
            <a:r>
              <a:rPr lang="en-US" sz="2000" dirty="0" smtClean="0"/>
              <a:t> </a:t>
            </a:r>
            <a:r>
              <a:rPr lang="en-US" sz="2000" dirty="0"/>
              <a:t>is </a:t>
            </a:r>
            <a:r>
              <a:rPr lang="en-US" sz="2000" dirty="0" smtClean="0"/>
              <a:t>our vision for </a:t>
            </a:r>
            <a:r>
              <a:rPr lang="en-US" sz="2000" dirty="0"/>
              <a:t>ready-to-go </a:t>
            </a:r>
            <a:r>
              <a:rPr lang="en-US" sz="2000" dirty="0" smtClean="0"/>
              <a:t>curation, </a:t>
            </a:r>
            <a:r>
              <a:rPr lang="en-US" sz="2000" dirty="0"/>
              <a:t>browsing, finding and </a:t>
            </a:r>
            <a:r>
              <a:rPr lang="en-US" sz="2000" dirty="0" smtClean="0"/>
              <a:t>communication </a:t>
            </a:r>
            <a:r>
              <a:rPr lang="en-US" sz="2000" dirty="0"/>
              <a:t>of definitive knowledge </a:t>
            </a:r>
            <a:r>
              <a:rPr lang="en-US" sz="2000" dirty="0" smtClean="0"/>
              <a:t>across organizations</a:t>
            </a:r>
            <a:endParaRPr lang="en-US" sz="2000" dirty="0"/>
          </a:p>
        </p:txBody>
      </p:sp>
      <p:pic>
        <p:nvPicPr>
          <p:cNvPr id="5" name="Picture 4"/>
          <p:cNvPicPr>
            <a:picLocks noChangeAspect="1"/>
          </p:cNvPicPr>
          <p:nvPr/>
        </p:nvPicPr>
        <p:blipFill rotWithShape="1">
          <a:blip r:embed="rId4"/>
          <a:srcRect l="11666" t="25309" r="14583" b="8024"/>
          <a:stretch/>
        </p:blipFill>
        <p:spPr>
          <a:xfrm>
            <a:off x="6766871" y="1746003"/>
            <a:ext cx="5385981" cy="2738635"/>
          </a:xfrm>
          <a:prstGeom prst="rect">
            <a:avLst/>
          </a:prstGeom>
          <a:ln>
            <a:noFill/>
          </a:ln>
          <a:effectLst>
            <a:softEdge rad="112500"/>
          </a:effectLst>
        </p:spPr>
      </p:pic>
    </p:spTree>
    <p:extLst>
      <p:ext uri="{BB962C8B-B14F-4D97-AF65-F5344CB8AC3E}">
        <p14:creationId xmlns:p14="http://schemas.microsoft.com/office/powerpoint/2010/main" val="3653817085"/>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85628"/>
          <a:stretch/>
        </p:blipFill>
        <p:spPr>
          <a:xfrm>
            <a:off x="0" y="20636"/>
            <a:ext cx="12443599" cy="8231453"/>
          </a:xfrm>
          <a:prstGeom prst="rect">
            <a:avLst/>
          </a:prstGeom>
        </p:spPr>
      </p:pic>
      <p:sp>
        <p:nvSpPr>
          <p:cNvPr id="4" name="Oval 5"/>
          <p:cNvSpPr/>
          <p:nvPr/>
        </p:nvSpPr>
        <p:spPr>
          <a:xfrm>
            <a:off x="823336" y="1001310"/>
            <a:ext cx="434196" cy="423079"/>
          </a:xfrm>
          <a:prstGeom prst="ellipse">
            <a:avLst/>
          </a:prstGeom>
          <a:solidFill>
            <a:srgbClr val="FF5050">
              <a:alpha val="70000"/>
            </a:srgbClr>
          </a:solidFill>
          <a:ln>
            <a:solidFill>
              <a:srgbClr val="FF5050"/>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20">
              <a:solidFill>
                <a:srgbClr val="FFFFFF"/>
              </a:solidFill>
            </a:endParaRPr>
          </a:p>
        </p:txBody>
      </p:sp>
      <p:pic>
        <p:nvPicPr>
          <p:cNvPr id="5" name="Picture 4"/>
          <p:cNvPicPr>
            <a:picLocks noChangeAspect="1"/>
          </p:cNvPicPr>
          <p:nvPr/>
        </p:nvPicPr>
        <p:blipFill rotWithShape="1">
          <a:blip r:embed="rId3"/>
          <a:srcRect l="4368" r="70591" b="97357"/>
          <a:stretch/>
        </p:blipFill>
        <p:spPr>
          <a:xfrm>
            <a:off x="541020" y="22309"/>
            <a:ext cx="3101340" cy="407445"/>
          </a:xfrm>
          <a:prstGeom prst="rect">
            <a:avLst/>
          </a:prstGeom>
        </p:spPr>
      </p:pic>
    </p:spTree>
    <p:extLst>
      <p:ext uri="{BB962C8B-B14F-4D97-AF65-F5344CB8AC3E}">
        <p14:creationId xmlns:p14="http://schemas.microsoft.com/office/powerpoint/2010/main" val="36147259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78760"/>
          <a:stretch/>
        </p:blipFill>
        <p:spPr>
          <a:xfrm>
            <a:off x="0" y="-25055"/>
            <a:ext cx="12436475" cy="12190942"/>
          </a:xfrm>
          <a:prstGeom prst="rect">
            <a:avLst/>
          </a:prstGeom>
        </p:spPr>
      </p:pic>
      <p:sp>
        <p:nvSpPr>
          <p:cNvPr id="4" name="Oval 5"/>
          <p:cNvSpPr/>
          <p:nvPr/>
        </p:nvSpPr>
        <p:spPr>
          <a:xfrm>
            <a:off x="1646287" y="2491433"/>
            <a:ext cx="434196" cy="423079"/>
          </a:xfrm>
          <a:prstGeom prst="ellipse">
            <a:avLst/>
          </a:prstGeom>
          <a:solidFill>
            <a:srgbClr val="FF5050">
              <a:alpha val="70000"/>
            </a:srgbClr>
          </a:solidFill>
          <a:ln>
            <a:solidFill>
              <a:srgbClr val="FF5050"/>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20">
              <a:solidFill>
                <a:srgbClr val="FFFFFF"/>
              </a:solidFill>
            </a:endParaRPr>
          </a:p>
        </p:txBody>
      </p:sp>
    </p:spTree>
    <p:extLst>
      <p:ext uri="{BB962C8B-B14F-4D97-AF65-F5344CB8AC3E}">
        <p14:creationId xmlns:p14="http://schemas.microsoft.com/office/powerpoint/2010/main" val="6382390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85297"/>
          <a:stretch/>
        </p:blipFill>
        <p:spPr>
          <a:xfrm>
            <a:off x="-62935" y="24477"/>
            <a:ext cx="12499410" cy="8481883"/>
          </a:xfrm>
          <a:prstGeom prst="rect">
            <a:avLst/>
          </a:prstGeom>
        </p:spPr>
      </p:pic>
    </p:spTree>
    <p:extLst>
      <p:ext uri="{BB962C8B-B14F-4D97-AF65-F5344CB8AC3E}">
        <p14:creationId xmlns:p14="http://schemas.microsoft.com/office/powerpoint/2010/main" val="1906379961"/>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2136776"/>
            <a:ext cx="10056812" cy="1181734"/>
          </a:xfrm>
        </p:spPr>
        <p:txBody>
          <a:bodyPr/>
          <a:lstStyle/>
          <a:p>
            <a:r>
              <a:rPr lang="en-US" dirty="0" err="1" smtClean="0"/>
              <a:t>Infopedia</a:t>
            </a:r>
            <a:r>
              <a:rPr lang="en-US" dirty="0" smtClean="0"/>
              <a:t> Mock-up</a:t>
            </a:r>
            <a:endParaRPr lang="en-US" dirty="0"/>
          </a:p>
        </p:txBody>
      </p:sp>
      <p:sp>
        <p:nvSpPr>
          <p:cNvPr id="3" name="Text Placeholder 2"/>
          <p:cNvSpPr>
            <a:spLocks noGrp="1"/>
          </p:cNvSpPr>
          <p:nvPr>
            <p:ph type="body" sz="quarter" idx="12"/>
          </p:nvPr>
        </p:nvSpPr>
        <p:spPr>
          <a:xfrm>
            <a:off x="520541" y="4038401"/>
            <a:ext cx="10058401" cy="1181862"/>
          </a:xfrm>
        </p:spPr>
        <p:txBody>
          <a:bodyPr/>
          <a:lstStyle/>
          <a:p>
            <a:r>
              <a:rPr lang="en-US" dirty="0" smtClean="0"/>
              <a:t>Victor </a:t>
            </a:r>
          </a:p>
          <a:p>
            <a:r>
              <a:rPr lang="en-US" dirty="0" smtClean="0"/>
              <a:t>Poznanski</a:t>
            </a:r>
            <a:endParaRPr lang="en-US" dirty="0"/>
          </a:p>
        </p:txBody>
      </p:sp>
      <p:sp>
        <p:nvSpPr>
          <p:cNvPr id="4" name="TextBox 3"/>
          <p:cNvSpPr txBox="1"/>
          <p:nvPr/>
        </p:nvSpPr>
        <p:spPr>
          <a:xfrm>
            <a:off x="3292189" y="3771579"/>
            <a:ext cx="7698902" cy="2299091"/>
          </a:xfrm>
          <a:prstGeom prst="rect">
            <a:avLst/>
          </a:prstGeom>
          <a:noFill/>
        </p:spPr>
        <p:txBody>
          <a:bodyPr wrap="none" lIns="182880" tIns="146304" rIns="182880" bIns="146304" rtlCol="0">
            <a:spAutoFit/>
          </a:bodyPr>
          <a:lstStyle/>
          <a:p>
            <a:pPr>
              <a:lnSpc>
                <a:spcPct val="90000"/>
              </a:lnSpc>
              <a:spcAft>
                <a:spcPts val="600"/>
              </a:spcAft>
            </a:pPr>
            <a:r>
              <a:rPr lang="en-US" sz="3200" dirty="0" smtClean="0">
                <a:gradFill>
                  <a:gsLst>
                    <a:gs pos="2917">
                      <a:srgbClr val="000000"/>
                    </a:gs>
                    <a:gs pos="30000">
                      <a:srgbClr val="000000"/>
                    </a:gs>
                  </a:gsLst>
                  <a:lin ang="5400000" scaled="0"/>
                </a:gradFill>
              </a:rPr>
              <a:t>An online knowledge shop:</a:t>
            </a:r>
          </a:p>
          <a:p>
            <a:pPr marL="457200" indent="-457200">
              <a:lnSpc>
                <a:spcPct val="90000"/>
              </a:lnSpc>
              <a:spcAft>
                <a:spcPts val="600"/>
              </a:spcAft>
              <a:buFont typeface="Arial" panose="020B0604020202020204" pitchFamily="34" charset="0"/>
              <a:buChar char="•"/>
            </a:pPr>
            <a:r>
              <a:rPr lang="en-US" sz="3200" dirty="0" smtClean="0">
                <a:gradFill>
                  <a:gsLst>
                    <a:gs pos="2917">
                      <a:srgbClr val="000000"/>
                    </a:gs>
                    <a:gs pos="30000">
                      <a:srgbClr val="000000"/>
                    </a:gs>
                  </a:gsLst>
                  <a:lin ang="5400000" scaled="0"/>
                </a:gradFill>
              </a:rPr>
              <a:t>…with personalized recommendations</a:t>
            </a:r>
          </a:p>
          <a:p>
            <a:pPr marL="457200" indent="-457200">
              <a:lnSpc>
                <a:spcPct val="90000"/>
              </a:lnSpc>
              <a:spcAft>
                <a:spcPts val="600"/>
              </a:spcAft>
              <a:buFont typeface="Arial" panose="020B0604020202020204" pitchFamily="34" charset="0"/>
              <a:buChar char="•"/>
            </a:pPr>
            <a:r>
              <a:rPr lang="en-US" sz="3200" dirty="0" smtClean="0">
                <a:gradFill>
                  <a:gsLst>
                    <a:gs pos="2917">
                      <a:srgbClr val="000000"/>
                    </a:gs>
                    <a:gs pos="30000">
                      <a:srgbClr val="000000"/>
                    </a:gs>
                  </a:gsLst>
                  <a:lin ang="5400000" scaled="0"/>
                </a:gradFill>
              </a:rPr>
              <a:t>…organized around your company</a:t>
            </a:r>
          </a:p>
          <a:p>
            <a:pPr marL="457200" indent="-457200">
              <a:lnSpc>
                <a:spcPct val="90000"/>
              </a:lnSpc>
              <a:spcAft>
                <a:spcPts val="600"/>
              </a:spcAft>
              <a:buFont typeface="Arial" panose="020B0604020202020204" pitchFamily="34" charset="0"/>
              <a:buChar char="•"/>
            </a:pPr>
            <a:r>
              <a:rPr lang="en-US" sz="3200" dirty="0" smtClean="0">
                <a:gradFill>
                  <a:gsLst>
                    <a:gs pos="2917">
                      <a:srgbClr val="000000"/>
                    </a:gs>
                    <a:gs pos="30000">
                      <a:srgbClr val="000000"/>
                    </a:gs>
                  </a:gsLst>
                  <a:lin ang="5400000" scaled="0"/>
                </a:gradFill>
              </a:rPr>
              <a:t>…with great search</a:t>
            </a:r>
          </a:p>
        </p:txBody>
      </p:sp>
    </p:spTree>
    <p:extLst>
      <p:ext uri="{BB962C8B-B14F-4D97-AF65-F5344CB8AC3E}">
        <p14:creationId xmlns:p14="http://schemas.microsoft.com/office/powerpoint/2010/main" val="26118134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824" y="114019"/>
            <a:ext cx="11889564" cy="917575"/>
          </a:xfrm>
        </p:spPr>
        <p:txBody>
          <a:bodyPr/>
          <a:lstStyle/>
          <a:p>
            <a:r>
              <a:rPr lang="en-US" dirty="0" smtClean="0"/>
              <a:t>Summary: the </a:t>
            </a:r>
            <a:r>
              <a:rPr lang="en-US" dirty="0" err="1" smtClean="0"/>
              <a:t>Infopedia</a:t>
            </a:r>
            <a:r>
              <a:rPr lang="en-US" dirty="0" smtClean="0"/>
              <a:t> Promise</a:t>
            </a:r>
            <a:endParaRPr lang="en-US" dirty="0"/>
          </a:p>
        </p:txBody>
      </p:sp>
      <p:sp>
        <p:nvSpPr>
          <p:cNvPr id="3" name="Text Placeholder 2"/>
          <p:cNvSpPr>
            <a:spLocks noGrp="1"/>
          </p:cNvSpPr>
          <p:nvPr>
            <p:ph type="body" sz="quarter" idx="10"/>
          </p:nvPr>
        </p:nvSpPr>
        <p:spPr>
          <a:xfrm>
            <a:off x="91824" y="1211287"/>
            <a:ext cx="12252826" cy="5503045"/>
          </a:xfrm>
        </p:spPr>
        <p:txBody>
          <a:bodyPr/>
          <a:lstStyle/>
          <a:p>
            <a:r>
              <a:rPr lang="en-US" sz="2800" dirty="0" smtClean="0"/>
              <a:t>Knowledge seekers, you be able to:</a:t>
            </a:r>
          </a:p>
          <a:p>
            <a:r>
              <a:rPr lang="en-US" sz="3200" dirty="0"/>
              <a:t>	</a:t>
            </a:r>
            <a:r>
              <a:rPr lang="en-US" sz="2800" dirty="0" smtClean="0"/>
              <a:t>easily shop for definitive knowledge in O365 through </a:t>
            </a:r>
            <a:r>
              <a:rPr lang="en-US" sz="2800" dirty="0" err="1" smtClean="0"/>
              <a:t>Infopedia</a:t>
            </a:r>
            <a:endParaRPr lang="en-US" sz="2800" dirty="0"/>
          </a:p>
          <a:p>
            <a:endParaRPr lang="en-US" sz="3200" dirty="0" smtClean="0"/>
          </a:p>
          <a:p>
            <a:r>
              <a:rPr lang="en-US" sz="2800" dirty="0" smtClean="0"/>
              <a:t>Knowledge workers will be able to:</a:t>
            </a:r>
          </a:p>
          <a:p>
            <a:r>
              <a:rPr lang="en-US" sz="2800" dirty="0"/>
              <a:t>	</a:t>
            </a:r>
            <a:r>
              <a:rPr lang="en-US" sz="2800" dirty="0" smtClean="0"/>
              <a:t>easily curate and showcase your collections (boards and microsites)</a:t>
            </a:r>
          </a:p>
          <a:p>
            <a:r>
              <a:rPr lang="en-US" sz="2800" dirty="0"/>
              <a:t>	</a:t>
            </a:r>
            <a:r>
              <a:rPr lang="en-US" sz="2800" dirty="0" smtClean="0"/>
              <a:t>assess </a:t>
            </a:r>
            <a:r>
              <a:rPr lang="en-US" sz="2800" dirty="0"/>
              <a:t>and </a:t>
            </a:r>
            <a:r>
              <a:rPr lang="en-US" sz="2800" dirty="0" smtClean="0"/>
              <a:t>improve your impact (social features, simple analytics)</a:t>
            </a:r>
          </a:p>
          <a:p>
            <a:r>
              <a:rPr lang="en-US" sz="2800" dirty="0"/>
              <a:t>	</a:t>
            </a:r>
            <a:endParaRPr lang="en-US" sz="3200" dirty="0"/>
          </a:p>
          <a:p>
            <a:r>
              <a:rPr lang="en-US" sz="2800" dirty="0" smtClean="0"/>
              <a:t>Organizational content stewards, you’ll be able to:</a:t>
            </a:r>
          </a:p>
          <a:p>
            <a:r>
              <a:rPr lang="en-US" sz="2800" dirty="0"/>
              <a:t>	</a:t>
            </a:r>
            <a:r>
              <a:rPr lang="en-US" sz="2800" dirty="0" smtClean="0"/>
              <a:t>market your knowledge intuitively (setup UX, analytics)</a:t>
            </a:r>
          </a:p>
          <a:p>
            <a:r>
              <a:rPr lang="en-US" sz="2800" dirty="0"/>
              <a:t>	</a:t>
            </a:r>
            <a:r>
              <a:rPr lang="en-US" sz="2800" dirty="0" smtClean="0"/>
              <a:t>establish trust and authority in your content (badging, hubs)</a:t>
            </a:r>
          </a:p>
          <a:p>
            <a:r>
              <a:rPr lang="en-US" sz="2800" dirty="0" smtClean="0"/>
              <a:t>	keep knowledge fresh by reducing author friction (data mining)</a:t>
            </a:r>
          </a:p>
        </p:txBody>
      </p:sp>
    </p:spTree>
    <p:extLst>
      <p:ext uri="{BB962C8B-B14F-4D97-AF65-F5344CB8AC3E}">
        <p14:creationId xmlns:p14="http://schemas.microsoft.com/office/powerpoint/2010/main" val="2100982383"/>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837" y="982662"/>
            <a:ext cx="11887200" cy="1181862"/>
          </a:xfrm>
        </p:spPr>
        <p:txBody>
          <a:bodyPr/>
          <a:lstStyle/>
          <a:p>
            <a:r>
              <a:rPr lang="en-US" dirty="0" smtClean="0"/>
              <a:t>Recommended Sessions</a:t>
            </a:r>
            <a:endParaRPr lang="en-US" dirty="0"/>
          </a:p>
        </p:txBody>
      </p:sp>
      <p:graphicFrame>
        <p:nvGraphicFramePr>
          <p:cNvPr id="3" name="Table 2"/>
          <p:cNvGraphicFramePr>
            <a:graphicFrameLocks noGrp="1"/>
          </p:cNvGraphicFramePr>
          <p:nvPr>
            <p:extLst/>
          </p:nvPr>
        </p:nvGraphicFramePr>
        <p:xfrm>
          <a:off x="808037" y="2506662"/>
          <a:ext cx="10670097" cy="4266320"/>
        </p:xfrm>
        <a:graphic>
          <a:graphicData uri="http://schemas.openxmlformats.org/drawingml/2006/table">
            <a:tbl>
              <a:tblPr firstRow="1" firstCol="1" bandRow="1">
                <a:tableStyleId>{1FECB4D8-DB02-4DC6-A0A2-4F2EBAE1DC90}</a:tableStyleId>
              </a:tblPr>
              <a:tblGrid>
                <a:gridCol w="1019389">
                  <a:extLst>
                    <a:ext uri="{9D8B030D-6E8A-4147-A177-3AD203B41FA5}">
                      <a16:colId xmlns="" xmlns:a16="http://schemas.microsoft.com/office/drawing/2014/main" val="3338268882"/>
                    </a:ext>
                  </a:extLst>
                </a:gridCol>
                <a:gridCol w="5000411">
                  <a:extLst>
                    <a:ext uri="{9D8B030D-6E8A-4147-A177-3AD203B41FA5}">
                      <a16:colId xmlns="" xmlns:a16="http://schemas.microsoft.com/office/drawing/2014/main" val="3910432770"/>
                    </a:ext>
                  </a:extLst>
                </a:gridCol>
                <a:gridCol w="78296">
                  <a:extLst>
                    <a:ext uri="{9D8B030D-6E8A-4147-A177-3AD203B41FA5}">
                      <a16:colId xmlns="" xmlns:a16="http://schemas.microsoft.com/office/drawing/2014/main" val="3320773927"/>
                    </a:ext>
                  </a:extLst>
                </a:gridCol>
                <a:gridCol w="2863233">
                  <a:extLst>
                    <a:ext uri="{9D8B030D-6E8A-4147-A177-3AD203B41FA5}">
                      <a16:colId xmlns="" xmlns:a16="http://schemas.microsoft.com/office/drawing/2014/main" val="1974091929"/>
                    </a:ext>
                  </a:extLst>
                </a:gridCol>
                <a:gridCol w="903752">
                  <a:extLst>
                    <a:ext uri="{9D8B030D-6E8A-4147-A177-3AD203B41FA5}">
                      <a16:colId xmlns="" xmlns:a16="http://schemas.microsoft.com/office/drawing/2014/main" val="2343549540"/>
                    </a:ext>
                  </a:extLst>
                </a:gridCol>
                <a:gridCol w="805016">
                  <a:extLst>
                    <a:ext uri="{9D8B030D-6E8A-4147-A177-3AD203B41FA5}">
                      <a16:colId xmlns="" xmlns:a16="http://schemas.microsoft.com/office/drawing/2014/main" val="3660236364"/>
                    </a:ext>
                  </a:extLst>
                </a:gridCol>
              </a:tblGrid>
              <a:tr h="457200">
                <a:tc gridSpan="6">
                  <a:txBody>
                    <a:bodyPr/>
                    <a:lstStyle/>
                    <a:p>
                      <a:pPr marL="0" marR="0" indent="0" algn="ctr" defTabSz="932667" rtl="0" eaLnBrk="1" fontAlgn="auto" latinLnBrk="0" hangingPunct="1">
                        <a:lnSpc>
                          <a:spcPct val="100000"/>
                        </a:lnSpc>
                        <a:spcBef>
                          <a:spcPts val="0"/>
                        </a:spcBef>
                        <a:spcAft>
                          <a:spcPts val="0"/>
                        </a:spcAft>
                        <a:buClrTx/>
                        <a:buSzTx/>
                        <a:buFontTx/>
                        <a:buNone/>
                        <a:tabLst/>
                        <a:defRPr/>
                      </a:pPr>
                      <a:r>
                        <a:rPr lang="en-US" sz="1400" dirty="0" smtClean="0">
                          <a:solidFill>
                            <a:schemeClr val="bg1"/>
                          </a:solidFill>
                          <a:effectLst/>
                          <a:latin typeface="Calibri" panose="020F0502020204030204" pitchFamily="34" charset="0"/>
                          <a:ea typeface="MS Mincho" panose="02020609040205080304" pitchFamily="49" charset="-128"/>
                          <a:cs typeface="Times New Roman" panose="02020603050405020304" pitchFamily="18" charset="0"/>
                        </a:rPr>
                        <a:t>Tuesday  (</a:t>
                      </a:r>
                      <a:r>
                        <a:rPr lang="en-US" sz="1400" dirty="0" smtClean="0">
                          <a:effectLst/>
                        </a:rPr>
                        <a:t>5/5/2015</a:t>
                      </a:r>
                      <a:r>
                        <a:rPr lang="en-US" sz="1400" dirty="0" smtClean="0">
                          <a:solidFill>
                            <a:schemeClr val="bg1"/>
                          </a:solidFill>
                          <a:effectLst/>
                          <a:latin typeface="Calibri" panose="020F0502020204030204" pitchFamily="34" charset="0"/>
                          <a:ea typeface="MS Mincho" panose="02020609040205080304" pitchFamily="49" charset="-128"/>
                          <a:cs typeface="Times New Roman" panose="02020603050405020304" pitchFamily="18" charset="0"/>
                        </a:rPr>
                        <a:t>)</a:t>
                      </a:r>
                      <a:endParaRPr lang="en-US" sz="1400" dirty="0" smtClean="0">
                        <a:effectLst/>
                        <a:latin typeface="Calibri" panose="020F0502020204030204" pitchFamily="34" charset="0"/>
                        <a:ea typeface="MS Mincho" panose="02020609040205080304" pitchFamily="49" charset="-128"/>
                        <a:cs typeface="Times New Roman" panose="02020603050405020304" pitchFamily="18" charset="0"/>
                      </a:endParaRPr>
                    </a:p>
                  </a:txBody>
                  <a:tcPr marL="52896" marR="52896" marT="0" marB="0" anchor="b">
                    <a:solidFill>
                      <a:schemeClr val="accent2"/>
                    </a:solidFill>
                  </a:tcPr>
                </a:tc>
                <a:tc hMerge="1">
                  <a:txBody>
                    <a:bodyPr/>
                    <a:lstStyle/>
                    <a:p>
                      <a:pPr marL="0" marR="0">
                        <a:spcBef>
                          <a:spcPts val="0"/>
                        </a:spcBef>
                        <a:spcAft>
                          <a:spcPts val="0"/>
                        </a:spcAft>
                      </a:pP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txBody>
                  <a:tcPr marL="52896" marR="52896" marT="0" marB="0" anchor="b"/>
                </a:tc>
                <a:tc hMerge="1">
                  <a:txBody>
                    <a:bodyPr/>
                    <a:lstStyle/>
                    <a:p>
                      <a:endParaRPr lang="en-US"/>
                    </a:p>
                  </a:txBody>
                  <a:tcPr/>
                </a:tc>
                <a:tc hMerge="1">
                  <a:txBody>
                    <a:bodyPr/>
                    <a:lstStyle/>
                    <a:p>
                      <a:endParaRPr lang="en-US"/>
                    </a:p>
                  </a:txBody>
                  <a:tcPr/>
                </a:tc>
                <a:tc hMerge="1">
                  <a:txBody>
                    <a:bodyPr/>
                    <a:lstStyle/>
                    <a:p>
                      <a:pPr marL="0" marR="0">
                        <a:spcBef>
                          <a:spcPts val="0"/>
                        </a:spcBef>
                        <a:spcAft>
                          <a:spcPts val="0"/>
                        </a:spcAft>
                      </a:pP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txBody>
                  <a:tcPr marL="52896" marR="52896" marT="0" marB="0" anchor="b"/>
                </a:tc>
                <a:tc hMerge="1">
                  <a:txBody>
                    <a:bodyPr/>
                    <a:lstStyle/>
                    <a:p>
                      <a:pPr marL="0" marR="0">
                        <a:spcBef>
                          <a:spcPts val="0"/>
                        </a:spcBef>
                        <a:spcAft>
                          <a:spcPts val="0"/>
                        </a:spcAft>
                      </a:pP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txBody>
                  <a:tcPr marL="52896" marR="52896" marT="0" marB="0" anchor="b"/>
                </a:tc>
                <a:extLst>
                  <a:ext uri="{0D108BD9-81ED-4DB2-BD59-A6C34878D82A}">
                    <a16:rowId xmlns="" xmlns:a16="http://schemas.microsoft.com/office/drawing/2014/main" val="501338362"/>
                  </a:ext>
                </a:extLst>
              </a:tr>
              <a:tr h="457200">
                <a:tc>
                  <a:txBody>
                    <a:bodyPr/>
                    <a:lstStyle/>
                    <a:p>
                      <a:pPr marL="0" marR="0">
                        <a:spcBef>
                          <a:spcPts val="0"/>
                        </a:spcBef>
                        <a:spcAft>
                          <a:spcPts val="0"/>
                        </a:spcAft>
                      </a:pPr>
                      <a:r>
                        <a:rPr lang="en-US" sz="1400">
                          <a:effectLst/>
                        </a:rPr>
                        <a:t>BRK2173</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52896" marR="52896" marT="0" marB="0" anchor="ctr"/>
                </a:tc>
                <a:tc gridSpan="2">
                  <a:txBody>
                    <a:bodyPr/>
                    <a:lstStyle/>
                    <a:p>
                      <a:pPr marL="0" marR="0">
                        <a:spcBef>
                          <a:spcPts val="0"/>
                        </a:spcBef>
                        <a:spcAft>
                          <a:spcPts val="0"/>
                        </a:spcAft>
                      </a:pPr>
                      <a:r>
                        <a:rPr lang="en-US" sz="1400">
                          <a:effectLst/>
                        </a:rPr>
                        <a:t>Intelligent, Ready-to-Go NextGen Portals in Office 365</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52896" marR="52896" marT="0" marB="0" anchor="ctr"/>
                </a:tc>
                <a:tc hMerge="1">
                  <a:txBody>
                    <a:bodyPr/>
                    <a:lstStyle/>
                    <a:p>
                      <a:endParaRPr lang="en-US"/>
                    </a:p>
                  </a:txBody>
                  <a:tcPr/>
                </a:tc>
                <a:tc>
                  <a:txBody>
                    <a:bodyPr/>
                    <a:lstStyle/>
                    <a:p>
                      <a:pPr marL="0" marR="0">
                        <a:spcBef>
                          <a:spcPts val="0"/>
                        </a:spcBef>
                        <a:spcAft>
                          <a:spcPts val="0"/>
                        </a:spcAft>
                      </a:pPr>
                      <a:r>
                        <a:rPr lang="en-US" sz="1400">
                          <a:effectLst/>
                        </a:rPr>
                        <a:t>Adam Harmetz; Mark Kashman</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52896" marR="52896" marT="0" marB="0" anchor="ctr"/>
                </a:tc>
                <a:tc>
                  <a:txBody>
                    <a:bodyPr/>
                    <a:lstStyle/>
                    <a:p>
                      <a:pPr marL="0" marR="0">
                        <a:spcBef>
                          <a:spcPts val="0"/>
                        </a:spcBef>
                        <a:spcAft>
                          <a:spcPts val="0"/>
                        </a:spcAft>
                      </a:pPr>
                      <a:r>
                        <a:rPr lang="en-US" sz="1400">
                          <a:effectLst/>
                        </a:rPr>
                        <a:t>9:00AM</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52896" marR="52896" marT="0" marB="0" anchor="ctr"/>
                </a:tc>
                <a:tc>
                  <a:txBody>
                    <a:bodyPr/>
                    <a:lstStyle/>
                    <a:p>
                      <a:pPr marL="0" marR="0">
                        <a:spcBef>
                          <a:spcPts val="0"/>
                        </a:spcBef>
                        <a:spcAft>
                          <a:spcPts val="0"/>
                        </a:spcAft>
                      </a:pPr>
                      <a:r>
                        <a:rPr lang="en-US" sz="1400" dirty="0">
                          <a:effectLst/>
                        </a:rPr>
                        <a:t>S100</a:t>
                      </a:r>
                      <a:endParaRPr lang="en-US" sz="1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52896" marR="52896" marT="0" marB="0" anchor="ctr"/>
                </a:tc>
                <a:extLst>
                  <a:ext uri="{0D108BD9-81ED-4DB2-BD59-A6C34878D82A}">
                    <a16:rowId xmlns="" xmlns:a16="http://schemas.microsoft.com/office/drawing/2014/main" val="690759095"/>
                  </a:ext>
                </a:extLst>
              </a:tr>
              <a:tr h="388180">
                <a:tc gridSpan="6">
                  <a:txBody>
                    <a:bodyPr/>
                    <a:lstStyle/>
                    <a:p>
                      <a:pPr marL="0" marR="0" indent="0" algn="ctr" defTabSz="932667" rtl="0" eaLnBrk="1" fontAlgn="auto" latinLnBrk="0" hangingPunct="1">
                        <a:lnSpc>
                          <a:spcPct val="100000"/>
                        </a:lnSpc>
                        <a:spcBef>
                          <a:spcPts val="0"/>
                        </a:spcBef>
                        <a:spcAft>
                          <a:spcPts val="0"/>
                        </a:spcAft>
                        <a:buClrTx/>
                        <a:buSzTx/>
                        <a:buFontTx/>
                        <a:buNone/>
                        <a:tabLst/>
                        <a:defRPr/>
                      </a:pPr>
                      <a:r>
                        <a:rPr lang="en-US" sz="1400" dirty="0" smtClean="0">
                          <a:solidFill>
                            <a:schemeClr val="bg1"/>
                          </a:solidFill>
                          <a:effectLst/>
                          <a:latin typeface="Calibri" panose="020F0502020204030204" pitchFamily="34" charset="0"/>
                          <a:ea typeface="MS Mincho" panose="02020609040205080304" pitchFamily="49" charset="-128"/>
                          <a:cs typeface="Times New Roman" panose="02020603050405020304" pitchFamily="18" charset="0"/>
                        </a:rPr>
                        <a:t>Wednesday (</a:t>
                      </a:r>
                      <a:r>
                        <a:rPr lang="en-US" sz="1400" dirty="0" smtClean="0">
                          <a:solidFill>
                            <a:schemeClr val="bg1"/>
                          </a:solidFill>
                          <a:effectLst/>
                        </a:rPr>
                        <a:t>5/6/2015</a:t>
                      </a:r>
                      <a:r>
                        <a:rPr lang="en-US" sz="1400" dirty="0" smtClean="0">
                          <a:solidFill>
                            <a:schemeClr val="bg1"/>
                          </a:solidFill>
                          <a:effectLst/>
                          <a:latin typeface="Calibri" panose="020F0502020204030204" pitchFamily="34" charset="0"/>
                          <a:ea typeface="MS Mincho" panose="02020609040205080304" pitchFamily="49" charset="-128"/>
                          <a:cs typeface="Times New Roman" panose="02020603050405020304" pitchFamily="18" charset="0"/>
                        </a:rPr>
                        <a:t>)</a:t>
                      </a:r>
                      <a:endParaRPr lang="en-US" sz="1400" dirty="0">
                        <a:solidFill>
                          <a:schemeClr val="bg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52896" marR="52896" marT="0" marB="0" anchor="b">
                    <a:solidFill>
                      <a:schemeClr val="accent2"/>
                    </a:solidFill>
                  </a:tcPr>
                </a:tc>
                <a:tc hMerge="1">
                  <a:txBody>
                    <a:bodyPr/>
                    <a:lstStyle/>
                    <a:p>
                      <a:pPr marL="0" marR="0">
                        <a:spcBef>
                          <a:spcPts val="0"/>
                        </a:spcBef>
                        <a:spcAft>
                          <a:spcPts val="0"/>
                        </a:spcAft>
                      </a:pP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52896" marR="52896" marT="0" marB="0" anchor="b"/>
                </a:tc>
                <a:tc hMerge="1">
                  <a:txBody>
                    <a:bodyPr/>
                    <a:lstStyle/>
                    <a:p>
                      <a:endParaRPr lang="en-US"/>
                    </a:p>
                  </a:txBody>
                  <a:tcPr/>
                </a:tc>
                <a:tc hMerge="1">
                  <a:txBody>
                    <a:bodyPr/>
                    <a:lstStyle/>
                    <a:p>
                      <a:endParaRPr lang="en-US"/>
                    </a:p>
                  </a:txBody>
                  <a:tcPr/>
                </a:tc>
                <a:tc hMerge="1">
                  <a:txBody>
                    <a:bodyPr/>
                    <a:lstStyle/>
                    <a:p>
                      <a:pPr marL="0" marR="0">
                        <a:spcBef>
                          <a:spcPts val="0"/>
                        </a:spcBef>
                        <a:spcAft>
                          <a:spcPts val="0"/>
                        </a:spcAft>
                      </a:pP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52896" marR="52896" marT="0" marB="0" anchor="b"/>
                </a:tc>
                <a:tc hMerge="1">
                  <a:txBody>
                    <a:bodyPr/>
                    <a:lstStyle/>
                    <a:p>
                      <a:pPr marL="0" marR="0">
                        <a:spcBef>
                          <a:spcPts val="0"/>
                        </a:spcBef>
                        <a:spcAft>
                          <a:spcPts val="0"/>
                        </a:spcAft>
                      </a:pP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txBody>
                  <a:tcPr marL="52896" marR="52896" marT="0" marB="0" anchor="b"/>
                </a:tc>
                <a:extLst>
                  <a:ext uri="{0D108BD9-81ED-4DB2-BD59-A6C34878D82A}">
                    <a16:rowId xmlns="" xmlns:a16="http://schemas.microsoft.com/office/drawing/2014/main" val="3571193585"/>
                  </a:ext>
                </a:extLst>
              </a:tr>
              <a:tr h="609600">
                <a:tc>
                  <a:txBody>
                    <a:bodyPr/>
                    <a:lstStyle/>
                    <a:p>
                      <a:pPr marL="0" marR="0">
                        <a:spcBef>
                          <a:spcPts val="0"/>
                        </a:spcBef>
                        <a:spcAft>
                          <a:spcPts val="0"/>
                        </a:spcAft>
                      </a:pPr>
                      <a:r>
                        <a:rPr lang="en-US" sz="1400">
                          <a:effectLst/>
                        </a:rPr>
                        <a:t>BRK2176</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52896" marR="52896" marT="0" marB="0" anchor="ctr"/>
                </a:tc>
                <a:tc>
                  <a:txBody>
                    <a:bodyPr/>
                    <a:lstStyle/>
                    <a:p>
                      <a:pPr marL="0" marR="0">
                        <a:spcBef>
                          <a:spcPts val="0"/>
                        </a:spcBef>
                        <a:spcAft>
                          <a:spcPts val="0"/>
                        </a:spcAft>
                      </a:pPr>
                      <a:r>
                        <a:rPr lang="en-US" sz="1400">
                          <a:effectLst/>
                        </a:rPr>
                        <a:t>A New People Experience in Delve: Discover People Through Content, and Content Through People</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52896" marR="52896" marT="0" marB="0" anchor="ctr"/>
                </a:tc>
                <a:tc gridSpan="2">
                  <a:txBody>
                    <a:bodyPr/>
                    <a:lstStyle/>
                    <a:p>
                      <a:pPr marL="0" marR="0">
                        <a:spcBef>
                          <a:spcPts val="0"/>
                        </a:spcBef>
                        <a:spcAft>
                          <a:spcPts val="0"/>
                        </a:spcAft>
                      </a:pPr>
                      <a:r>
                        <a:rPr lang="en-US" sz="1400">
                          <a:effectLst/>
                        </a:rPr>
                        <a:t>Stefan Debald; Welly Lee</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52896" marR="52896" marT="0" marB="0" anchor="ctr"/>
                </a:tc>
                <a:tc hMerge="1">
                  <a:txBody>
                    <a:bodyPr/>
                    <a:lstStyle/>
                    <a:p>
                      <a:endParaRPr lang="en-US"/>
                    </a:p>
                  </a:txBody>
                  <a:tcPr/>
                </a:tc>
                <a:tc>
                  <a:txBody>
                    <a:bodyPr/>
                    <a:lstStyle/>
                    <a:p>
                      <a:pPr marL="0" marR="0">
                        <a:spcBef>
                          <a:spcPts val="0"/>
                        </a:spcBef>
                        <a:spcAft>
                          <a:spcPts val="0"/>
                        </a:spcAft>
                      </a:pPr>
                      <a:r>
                        <a:rPr lang="en-US" sz="1400">
                          <a:effectLst/>
                        </a:rPr>
                        <a:t>10:45AM</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52896" marR="52896" marT="0" marB="0" anchor="ctr"/>
                </a:tc>
                <a:tc>
                  <a:txBody>
                    <a:bodyPr/>
                    <a:lstStyle/>
                    <a:p>
                      <a:pPr marL="0" marR="0">
                        <a:spcBef>
                          <a:spcPts val="0"/>
                        </a:spcBef>
                        <a:spcAft>
                          <a:spcPts val="0"/>
                        </a:spcAft>
                      </a:pPr>
                      <a:r>
                        <a:rPr lang="en-US" sz="1400" dirty="0">
                          <a:effectLst/>
                        </a:rPr>
                        <a:t>E353</a:t>
                      </a:r>
                      <a:endParaRPr lang="en-US" sz="1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52896" marR="52896" marT="0" marB="0" anchor="ctr"/>
                </a:tc>
                <a:extLst>
                  <a:ext uri="{0D108BD9-81ED-4DB2-BD59-A6C34878D82A}">
                    <a16:rowId xmlns="" xmlns:a16="http://schemas.microsoft.com/office/drawing/2014/main" val="647404257"/>
                  </a:ext>
                </a:extLst>
              </a:tr>
              <a:tr h="457200">
                <a:tc>
                  <a:txBody>
                    <a:bodyPr/>
                    <a:lstStyle/>
                    <a:p>
                      <a:pPr marL="0" marR="0">
                        <a:spcBef>
                          <a:spcPts val="0"/>
                        </a:spcBef>
                        <a:spcAft>
                          <a:spcPts val="0"/>
                        </a:spcAft>
                      </a:pPr>
                      <a:r>
                        <a:rPr lang="en-US" sz="1400">
                          <a:effectLst/>
                        </a:rPr>
                        <a:t>BRK2174</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52896" marR="52896" marT="0" marB="0" anchor="ctr"/>
                </a:tc>
                <a:tc>
                  <a:txBody>
                    <a:bodyPr/>
                    <a:lstStyle/>
                    <a:p>
                      <a:pPr marL="0" marR="0">
                        <a:spcBef>
                          <a:spcPts val="0"/>
                        </a:spcBef>
                        <a:spcAft>
                          <a:spcPts val="0"/>
                        </a:spcAft>
                      </a:pPr>
                      <a:r>
                        <a:rPr lang="en-US" sz="1400">
                          <a:effectLst/>
                        </a:rPr>
                        <a:t>The New Knowledge Management Portal in Office 365</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52896" marR="52896" marT="0" marB="0" anchor="ctr"/>
                </a:tc>
                <a:tc gridSpan="2">
                  <a:txBody>
                    <a:bodyPr/>
                    <a:lstStyle/>
                    <a:p>
                      <a:pPr marL="0" marR="0">
                        <a:spcBef>
                          <a:spcPts val="0"/>
                        </a:spcBef>
                        <a:spcAft>
                          <a:spcPts val="0"/>
                        </a:spcAft>
                      </a:pPr>
                      <a:r>
                        <a:rPr lang="en-US" sz="1400">
                          <a:effectLst/>
                        </a:rPr>
                        <a:t>Christopher Kehler; Victor Poznanski</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52896" marR="52896" marT="0" marB="0" anchor="ctr"/>
                </a:tc>
                <a:tc hMerge="1">
                  <a:txBody>
                    <a:bodyPr/>
                    <a:lstStyle/>
                    <a:p>
                      <a:endParaRPr lang="en-US"/>
                    </a:p>
                  </a:txBody>
                  <a:tcPr/>
                </a:tc>
                <a:tc>
                  <a:txBody>
                    <a:bodyPr/>
                    <a:lstStyle/>
                    <a:p>
                      <a:pPr marL="0" marR="0">
                        <a:spcBef>
                          <a:spcPts val="0"/>
                        </a:spcBef>
                        <a:spcAft>
                          <a:spcPts val="0"/>
                        </a:spcAft>
                      </a:pPr>
                      <a:r>
                        <a:rPr lang="en-US" sz="1400">
                          <a:effectLst/>
                        </a:rPr>
                        <a:t>1:30PM</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52896" marR="52896" marT="0" marB="0" anchor="ctr"/>
                </a:tc>
                <a:tc>
                  <a:txBody>
                    <a:bodyPr/>
                    <a:lstStyle/>
                    <a:p>
                      <a:pPr marL="0" marR="0">
                        <a:spcBef>
                          <a:spcPts val="0"/>
                        </a:spcBef>
                        <a:spcAft>
                          <a:spcPts val="0"/>
                        </a:spcAft>
                      </a:pPr>
                      <a:r>
                        <a:rPr lang="en-US" sz="1400" dirty="0">
                          <a:effectLst/>
                        </a:rPr>
                        <a:t>S104</a:t>
                      </a:r>
                      <a:endParaRPr lang="en-US" sz="1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52896" marR="52896" marT="0" marB="0" anchor="ctr"/>
                </a:tc>
                <a:extLst>
                  <a:ext uri="{0D108BD9-81ED-4DB2-BD59-A6C34878D82A}">
                    <a16:rowId xmlns="" xmlns:a16="http://schemas.microsoft.com/office/drawing/2014/main" val="2433087965"/>
                  </a:ext>
                </a:extLst>
              </a:tr>
              <a:tr h="533400">
                <a:tc>
                  <a:txBody>
                    <a:bodyPr/>
                    <a:lstStyle/>
                    <a:p>
                      <a:pPr marL="0" marR="0">
                        <a:spcBef>
                          <a:spcPts val="0"/>
                        </a:spcBef>
                        <a:spcAft>
                          <a:spcPts val="0"/>
                        </a:spcAft>
                      </a:pPr>
                      <a:r>
                        <a:rPr lang="en-US" sz="1400">
                          <a:effectLst/>
                        </a:rPr>
                        <a:t>BRK2113</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52896" marR="52896" marT="0" marB="0" anchor="ctr"/>
                </a:tc>
                <a:tc>
                  <a:txBody>
                    <a:bodyPr/>
                    <a:lstStyle/>
                    <a:p>
                      <a:pPr marL="0" marR="0">
                        <a:spcBef>
                          <a:spcPts val="0"/>
                        </a:spcBef>
                        <a:spcAft>
                          <a:spcPts val="0"/>
                        </a:spcAft>
                      </a:pPr>
                      <a:r>
                        <a:rPr lang="en-US" sz="1400">
                          <a:effectLst/>
                        </a:rPr>
                        <a:t>Collaborate on Files and Information within Office 365 Groups</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52896" marR="52896" marT="0" marB="0" anchor="ctr"/>
                </a:tc>
                <a:tc gridSpan="2">
                  <a:txBody>
                    <a:bodyPr/>
                    <a:lstStyle/>
                    <a:p>
                      <a:pPr marL="0" marR="0">
                        <a:spcBef>
                          <a:spcPts val="0"/>
                        </a:spcBef>
                        <a:spcAft>
                          <a:spcPts val="0"/>
                        </a:spcAft>
                      </a:pPr>
                      <a:r>
                        <a:rPr lang="en-US" sz="1400">
                          <a:effectLst/>
                        </a:rPr>
                        <a:t>Andrew Haon; Eric Zenz</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52896" marR="52896" marT="0" marB="0" anchor="ctr"/>
                </a:tc>
                <a:tc hMerge="1">
                  <a:txBody>
                    <a:bodyPr/>
                    <a:lstStyle/>
                    <a:p>
                      <a:endParaRPr lang="en-US"/>
                    </a:p>
                  </a:txBody>
                  <a:tcPr/>
                </a:tc>
                <a:tc>
                  <a:txBody>
                    <a:bodyPr/>
                    <a:lstStyle/>
                    <a:p>
                      <a:pPr marL="0" marR="0">
                        <a:spcBef>
                          <a:spcPts val="0"/>
                        </a:spcBef>
                        <a:spcAft>
                          <a:spcPts val="0"/>
                        </a:spcAft>
                      </a:pPr>
                      <a:r>
                        <a:rPr lang="en-US" sz="1400">
                          <a:effectLst/>
                        </a:rPr>
                        <a:t>3:15PM</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52896" marR="52896" marT="0" marB="0" anchor="ctr"/>
                </a:tc>
                <a:tc>
                  <a:txBody>
                    <a:bodyPr/>
                    <a:lstStyle/>
                    <a:p>
                      <a:pPr marL="0" marR="0">
                        <a:spcBef>
                          <a:spcPts val="0"/>
                        </a:spcBef>
                        <a:spcAft>
                          <a:spcPts val="0"/>
                        </a:spcAft>
                      </a:pPr>
                      <a:r>
                        <a:rPr lang="en-US" sz="1400" dirty="0">
                          <a:effectLst/>
                        </a:rPr>
                        <a:t>S100</a:t>
                      </a:r>
                      <a:endParaRPr lang="en-US" sz="1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52896" marR="52896" marT="0" marB="0" anchor="ctr"/>
                </a:tc>
                <a:extLst>
                  <a:ext uri="{0D108BD9-81ED-4DB2-BD59-A6C34878D82A}">
                    <a16:rowId xmlns="" xmlns:a16="http://schemas.microsoft.com/office/drawing/2014/main" val="3543534035"/>
                  </a:ext>
                </a:extLst>
              </a:tr>
              <a:tr h="372940">
                <a:tc gridSpan="6">
                  <a:txBody>
                    <a:bodyPr/>
                    <a:lstStyle/>
                    <a:p>
                      <a:pPr marL="0" marR="0" algn="ctr">
                        <a:spcBef>
                          <a:spcPts val="0"/>
                        </a:spcBef>
                        <a:spcAft>
                          <a:spcPts val="0"/>
                        </a:spcAft>
                      </a:pPr>
                      <a:r>
                        <a:rPr lang="en-US" sz="1400" dirty="0" smtClean="0">
                          <a:solidFill>
                            <a:schemeClr val="bg1"/>
                          </a:solidFill>
                          <a:effectLst/>
                          <a:latin typeface="Calibri" panose="020F0502020204030204" pitchFamily="34" charset="0"/>
                          <a:ea typeface="MS Mincho" panose="02020609040205080304" pitchFamily="49" charset="-128"/>
                          <a:cs typeface="Times New Roman" panose="02020603050405020304" pitchFamily="18" charset="0"/>
                        </a:rPr>
                        <a:t>Thursday (</a:t>
                      </a:r>
                      <a:r>
                        <a:rPr lang="en-US" sz="1400" dirty="0" smtClean="0">
                          <a:solidFill>
                            <a:schemeClr val="bg1"/>
                          </a:solidFill>
                          <a:effectLst/>
                        </a:rPr>
                        <a:t>5/7/2015)</a:t>
                      </a:r>
                      <a:endParaRPr lang="en-US" sz="1400" dirty="0">
                        <a:solidFill>
                          <a:schemeClr val="bg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52896" marR="52896" marT="0" marB="0" anchor="b">
                    <a:solidFill>
                      <a:schemeClr val="accent2"/>
                    </a:solidFill>
                  </a:tcPr>
                </a:tc>
                <a:tc hMerge="1">
                  <a:txBody>
                    <a:bodyPr/>
                    <a:lstStyle/>
                    <a:p>
                      <a:pPr marL="0" marR="0">
                        <a:spcBef>
                          <a:spcPts val="0"/>
                        </a:spcBef>
                        <a:spcAft>
                          <a:spcPts val="0"/>
                        </a:spcAft>
                      </a:pP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52896" marR="52896" marT="0" marB="0" anchor="b"/>
                </a:tc>
                <a:tc hMerge="1">
                  <a:txBody>
                    <a:bodyPr/>
                    <a:lstStyle/>
                    <a:p>
                      <a:endParaRPr lang="en-US"/>
                    </a:p>
                  </a:txBody>
                  <a:tcPr/>
                </a:tc>
                <a:tc hMerge="1">
                  <a:txBody>
                    <a:bodyPr/>
                    <a:lstStyle/>
                    <a:p>
                      <a:endParaRPr lang="en-US"/>
                    </a:p>
                  </a:txBody>
                  <a:tcPr/>
                </a:tc>
                <a:tc hMerge="1">
                  <a:txBody>
                    <a:bodyPr/>
                    <a:lstStyle/>
                    <a:p>
                      <a:pPr marL="0" marR="0">
                        <a:spcBef>
                          <a:spcPts val="0"/>
                        </a:spcBef>
                        <a:spcAft>
                          <a:spcPts val="0"/>
                        </a:spcAft>
                      </a:pP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52896" marR="52896" marT="0" marB="0" anchor="b"/>
                </a:tc>
                <a:tc hMerge="1">
                  <a:txBody>
                    <a:bodyPr/>
                    <a:lstStyle/>
                    <a:p>
                      <a:pPr marL="0" marR="0">
                        <a:spcBef>
                          <a:spcPts val="0"/>
                        </a:spcBef>
                        <a:spcAft>
                          <a:spcPts val="0"/>
                        </a:spcAft>
                      </a:pP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txBody>
                  <a:tcPr marL="52896" marR="52896" marT="0" marB="0" anchor="b"/>
                </a:tc>
                <a:extLst>
                  <a:ext uri="{0D108BD9-81ED-4DB2-BD59-A6C34878D82A}">
                    <a16:rowId xmlns="" xmlns:a16="http://schemas.microsoft.com/office/drawing/2014/main" val="557053008"/>
                  </a:ext>
                </a:extLst>
              </a:tr>
              <a:tr h="373820">
                <a:tc>
                  <a:txBody>
                    <a:bodyPr/>
                    <a:lstStyle/>
                    <a:p>
                      <a:pPr marL="0" marR="0">
                        <a:spcBef>
                          <a:spcPts val="0"/>
                        </a:spcBef>
                        <a:spcAft>
                          <a:spcPts val="0"/>
                        </a:spcAft>
                      </a:pPr>
                      <a:r>
                        <a:rPr lang="en-US" sz="1400">
                          <a:effectLst/>
                        </a:rPr>
                        <a:t>BRK3155</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52896" marR="52896" marT="0" marB="0" anchor="ctr"/>
                </a:tc>
                <a:tc>
                  <a:txBody>
                    <a:bodyPr/>
                    <a:lstStyle/>
                    <a:p>
                      <a:pPr marL="0" marR="0">
                        <a:spcBef>
                          <a:spcPts val="0"/>
                        </a:spcBef>
                        <a:spcAft>
                          <a:spcPts val="0"/>
                        </a:spcAft>
                      </a:pPr>
                      <a:r>
                        <a:rPr lang="en-US" sz="1400">
                          <a:effectLst/>
                        </a:rPr>
                        <a:t>Office 365 Video and Custom Solutions Built on Azure Media Services</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52896" marR="52896" marT="0" marB="0" anchor="ctr"/>
                </a:tc>
                <a:tc gridSpan="2">
                  <a:txBody>
                    <a:bodyPr/>
                    <a:lstStyle/>
                    <a:p>
                      <a:pPr marL="0" marR="0">
                        <a:spcBef>
                          <a:spcPts val="0"/>
                        </a:spcBef>
                        <a:spcAft>
                          <a:spcPts val="0"/>
                        </a:spcAft>
                      </a:pPr>
                      <a:r>
                        <a:rPr lang="en-US" sz="1400">
                          <a:effectLst/>
                        </a:rPr>
                        <a:t>Ashish Chawla; Marc Mroz</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52896" marR="52896" marT="0" marB="0" anchor="ctr"/>
                </a:tc>
                <a:tc hMerge="1">
                  <a:txBody>
                    <a:bodyPr/>
                    <a:lstStyle/>
                    <a:p>
                      <a:endParaRPr lang="en-US"/>
                    </a:p>
                  </a:txBody>
                  <a:tcPr/>
                </a:tc>
                <a:tc>
                  <a:txBody>
                    <a:bodyPr/>
                    <a:lstStyle/>
                    <a:p>
                      <a:pPr marL="0" marR="0">
                        <a:spcBef>
                          <a:spcPts val="0"/>
                        </a:spcBef>
                        <a:spcAft>
                          <a:spcPts val="0"/>
                        </a:spcAft>
                      </a:pPr>
                      <a:r>
                        <a:rPr lang="en-US" sz="1400">
                          <a:effectLst/>
                        </a:rPr>
                        <a:t>9:00AM</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52896" marR="52896" marT="0" marB="0" anchor="ctr"/>
                </a:tc>
                <a:tc>
                  <a:txBody>
                    <a:bodyPr/>
                    <a:lstStyle/>
                    <a:p>
                      <a:pPr marL="0" marR="0">
                        <a:spcBef>
                          <a:spcPts val="0"/>
                        </a:spcBef>
                        <a:spcAft>
                          <a:spcPts val="0"/>
                        </a:spcAft>
                      </a:pPr>
                      <a:r>
                        <a:rPr lang="en-US" sz="1400" dirty="0">
                          <a:effectLst/>
                        </a:rPr>
                        <a:t>S105d</a:t>
                      </a:r>
                      <a:endParaRPr lang="en-US" sz="1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52896" marR="52896" marT="0" marB="0" anchor="ctr"/>
                </a:tc>
                <a:extLst>
                  <a:ext uri="{0D108BD9-81ED-4DB2-BD59-A6C34878D82A}">
                    <a16:rowId xmlns="" xmlns:a16="http://schemas.microsoft.com/office/drawing/2014/main" val="2791852854"/>
                  </a:ext>
                </a:extLst>
              </a:tr>
              <a:tr h="563880">
                <a:tc>
                  <a:txBody>
                    <a:bodyPr/>
                    <a:lstStyle/>
                    <a:p>
                      <a:pPr marL="0" marR="0">
                        <a:spcBef>
                          <a:spcPts val="0"/>
                        </a:spcBef>
                        <a:spcAft>
                          <a:spcPts val="0"/>
                        </a:spcAft>
                      </a:pPr>
                      <a:r>
                        <a:rPr lang="en-US" sz="1400">
                          <a:effectLst/>
                        </a:rPr>
                        <a:t>BRK3175</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52896" marR="52896" marT="0" marB="0" anchor="ctr"/>
                </a:tc>
                <a:tc>
                  <a:txBody>
                    <a:bodyPr/>
                    <a:lstStyle/>
                    <a:p>
                      <a:pPr marL="0" marR="0">
                        <a:spcBef>
                          <a:spcPts val="0"/>
                        </a:spcBef>
                        <a:spcAft>
                          <a:spcPts val="0"/>
                        </a:spcAft>
                      </a:pPr>
                      <a:r>
                        <a:rPr lang="en-US" sz="1400">
                          <a:effectLst/>
                        </a:rPr>
                        <a:t>Behind the scenes: Engineering NextGen Portals</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52896" marR="52896" marT="0" marB="0" anchor="ctr"/>
                </a:tc>
                <a:tc gridSpan="2">
                  <a:txBody>
                    <a:bodyPr/>
                    <a:lstStyle/>
                    <a:p>
                      <a:pPr marL="0" marR="0">
                        <a:spcBef>
                          <a:spcPts val="0"/>
                        </a:spcBef>
                        <a:spcAft>
                          <a:spcPts val="0"/>
                        </a:spcAft>
                      </a:pPr>
                      <a:r>
                        <a:rPr lang="en-US" sz="1400">
                          <a:effectLst/>
                        </a:rPr>
                        <a:t>Daniel Kogan; Jeremy Kelley</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52896" marR="52896" marT="0" marB="0" anchor="ctr"/>
                </a:tc>
                <a:tc hMerge="1">
                  <a:txBody>
                    <a:bodyPr/>
                    <a:lstStyle/>
                    <a:p>
                      <a:endParaRPr lang="en-US"/>
                    </a:p>
                  </a:txBody>
                  <a:tcPr/>
                </a:tc>
                <a:tc>
                  <a:txBody>
                    <a:bodyPr/>
                    <a:lstStyle/>
                    <a:p>
                      <a:pPr marL="0" marR="0">
                        <a:spcBef>
                          <a:spcPts val="0"/>
                        </a:spcBef>
                        <a:spcAft>
                          <a:spcPts val="0"/>
                        </a:spcAft>
                      </a:pPr>
                      <a:r>
                        <a:rPr lang="en-US" sz="1400">
                          <a:effectLst/>
                        </a:rPr>
                        <a:t>9:00AM</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52896" marR="52896" marT="0" marB="0" anchor="ctr"/>
                </a:tc>
                <a:tc>
                  <a:txBody>
                    <a:bodyPr/>
                    <a:lstStyle/>
                    <a:p>
                      <a:pPr marL="0" marR="0">
                        <a:spcBef>
                          <a:spcPts val="0"/>
                        </a:spcBef>
                        <a:spcAft>
                          <a:spcPts val="0"/>
                        </a:spcAft>
                      </a:pPr>
                      <a:r>
                        <a:rPr lang="en-US" sz="1400" dirty="0">
                          <a:effectLst/>
                        </a:rPr>
                        <a:t>E350</a:t>
                      </a:r>
                      <a:endParaRPr lang="en-US" sz="1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52896" marR="52896" marT="0" marB="0" anchor="ctr"/>
                </a:tc>
                <a:extLst>
                  <a:ext uri="{0D108BD9-81ED-4DB2-BD59-A6C34878D82A}">
                    <a16:rowId xmlns="" xmlns:a16="http://schemas.microsoft.com/office/drawing/2014/main" val="881337174"/>
                  </a:ext>
                </a:extLst>
              </a:tr>
            </a:tbl>
          </a:graphicData>
        </a:graphic>
      </p:graphicFrame>
    </p:spTree>
    <p:extLst>
      <p:ext uri="{BB962C8B-B14F-4D97-AF65-F5344CB8AC3E}">
        <p14:creationId xmlns:p14="http://schemas.microsoft.com/office/powerpoint/2010/main" val="1565503803"/>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81" t="4495" r="4428" b="4311"/>
          <a:stretch/>
        </p:blipFill>
        <p:spPr bwMode="auto">
          <a:xfrm>
            <a:off x="6864125" y="1555974"/>
            <a:ext cx="3813811" cy="3813811"/>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5"/>
          <p:cNvSpPr txBox="1">
            <a:spLocks/>
          </p:cNvSpPr>
          <p:nvPr/>
        </p:nvSpPr>
        <p:spPr>
          <a:xfrm>
            <a:off x="5380179" y="5515801"/>
            <a:ext cx="7238858" cy="1306512"/>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42">
              <a:spcBef>
                <a:spcPct val="0"/>
              </a:spcBef>
              <a:buClr>
                <a:srgbClr val="000000"/>
              </a:buClr>
            </a:pPr>
            <a:r>
              <a:rPr lang="en-US" sz="2700" dirty="0" smtClean="0">
                <a:gradFill>
                  <a:gsLst>
                    <a:gs pos="0">
                      <a:srgbClr val="FFFFFF"/>
                    </a:gs>
                    <a:gs pos="100000">
                      <a:srgbClr val="FFFFFF"/>
                    </a:gs>
                  </a:gsLst>
                  <a:lin ang="5400000" scaled="1"/>
                </a:gradFill>
              </a:rPr>
              <a:t>Visit</a:t>
            </a:r>
            <a:r>
              <a:rPr lang="en-US" sz="2700" dirty="0" smtClean="0">
                <a:gradFill>
                  <a:gsLst>
                    <a:gs pos="0">
                      <a:srgbClr val="47D8FF"/>
                    </a:gs>
                    <a:gs pos="100000">
                      <a:srgbClr val="47D8FF"/>
                    </a:gs>
                  </a:gsLst>
                  <a:lin ang="5400000" scaled="1"/>
                </a:gradFill>
              </a:rPr>
              <a:t> </a:t>
            </a:r>
            <a:r>
              <a:rPr lang="en-US" sz="2700" dirty="0" err="1" smtClean="0">
                <a:gradFill>
                  <a:gsLst>
                    <a:gs pos="0">
                      <a:srgbClr val="47D8FF"/>
                    </a:gs>
                    <a:gs pos="100000">
                      <a:srgbClr val="47D8FF"/>
                    </a:gs>
                  </a:gsLst>
                  <a:lin ang="5400000" scaled="1"/>
                </a:gradFill>
              </a:rPr>
              <a:t>Myignite</a:t>
            </a:r>
            <a:r>
              <a:rPr lang="en-US" sz="2700" dirty="0" smtClean="0">
                <a:gradFill>
                  <a:gsLst>
                    <a:gs pos="0">
                      <a:srgbClr val="47D8FF"/>
                    </a:gs>
                    <a:gs pos="100000">
                      <a:srgbClr val="47D8FF"/>
                    </a:gs>
                  </a:gsLst>
                  <a:lin ang="5400000" scaled="1"/>
                </a:gradFill>
              </a:rPr>
              <a:t> </a:t>
            </a:r>
            <a:r>
              <a:rPr lang="en-US" sz="2700" dirty="0" smtClean="0">
                <a:gradFill>
                  <a:gsLst>
                    <a:gs pos="0">
                      <a:srgbClr val="FFFFFF"/>
                    </a:gs>
                    <a:gs pos="100000">
                      <a:srgbClr val="FFFFFF"/>
                    </a:gs>
                  </a:gsLst>
                  <a:lin ang="5400000" scaled="1"/>
                </a:gradFill>
              </a:rPr>
              <a:t>at</a:t>
            </a:r>
            <a:r>
              <a:rPr lang="en-US" sz="2700" dirty="0" smtClean="0">
                <a:gradFill>
                  <a:gsLst>
                    <a:gs pos="0">
                      <a:srgbClr val="47D8FF"/>
                    </a:gs>
                    <a:gs pos="100000">
                      <a:srgbClr val="47D8FF"/>
                    </a:gs>
                  </a:gsLst>
                  <a:lin ang="5400000" scaled="1"/>
                </a:gradFill>
              </a:rPr>
              <a:t> </a:t>
            </a:r>
            <a:r>
              <a:rPr lang="en-US" sz="2700" dirty="0" smtClean="0">
                <a:gradFill>
                  <a:gsLst>
                    <a:gs pos="20354">
                      <a:srgbClr val="505050"/>
                    </a:gs>
                    <a:gs pos="40000">
                      <a:srgbClr val="505050"/>
                    </a:gs>
                  </a:gsLst>
                  <a:lin ang="5400000" scaled="0"/>
                </a:gradFill>
                <a:hlinkClick r:id="rId4"/>
              </a:rPr>
              <a:t>http://myignite.microsoft.com</a:t>
            </a:r>
            <a:r>
              <a:rPr lang="en-US" sz="2700" dirty="0" smtClean="0">
                <a:gradFill>
                  <a:gsLst>
                    <a:gs pos="20354">
                      <a:srgbClr val="505050"/>
                    </a:gs>
                    <a:gs pos="40000">
                      <a:srgbClr val="505050"/>
                    </a:gs>
                  </a:gsLst>
                  <a:lin ang="5400000" scaled="0"/>
                </a:gradFill>
              </a:rPr>
              <a:t> </a:t>
            </a:r>
            <a:r>
              <a:rPr lang="en-US" sz="2700" dirty="0" smtClean="0">
                <a:gradFill>
                  <a:gsLst>
                    <a:gs pos="0">
                      <a:srgbClr val="47D8FF"/>
                    </a:gs>
                    <a:gs pos="100000">
                      <a:srgbClr val="47D8FF"/>
                    </a:gs>
                  </a:gsLst>
                  <a:lin ang="5400000" scaled="1"/>
                </a:gradFill>
              </a:rPr>
              <a:t> </a:t>
            </a:r>
            <a:br>
              <a:rPr lang="en-US" sz="2700" dirty="0" smtClean="0">
                <a:gradFill>
                  <a:gsLst>
                    <a:gs pos="0">
                      <a:srgbClr val="47D8FF"/>
                    </a:gs>
                    <a:gs pos="100000">
                      <a:srgbClr val="47D8FF"/>
                    </a:gs>
                  </a:gsLst>
                  <a:lin ang="5400000" scaled="1"/>
                </a:gradFill>
              </a:rPr>
            </a:br>
            <a:r>
              <a:rPr lang="en-US" sz="2700" dirty="0">
                <a:gradFill>
                  <a:gsLst>
                    <a:gs pos="0">
                      <a:srgbClr val="FFFFFF"/>
                    </a:gs>
                    <a:gs pos="100000">
                      <a:srgbClr val="FFFFFF"/>
                    </a:gs>
                  </a:gsLst>
                  <a:lin ang="5400000" scaled="1"/>
                </a:gradFill>
              </a:rPr>
              <a:t>or download and use the </a:t>
            </a:r>
            <a:r>
              <a:rPr lang="en-US" sz="2700" dirty="0">
                <a:gradFill>
                  <a:gsLst>
                    <a:gs pos="0">
                      <a:srgbClr val="47D8FF"/>
                    </a:gs>
                    <a:gs pos="100000">
                      <a:srgbClr val="47D8FF"/>
                    </a:gs>
                  </a:gsLst>
                  <a:lin ang="5400000" scaled="1"/>
                </a:gradFill>
              </a:rPr>
              <a:t>Ignite </a:t>
            </a:r>
            <a:r>
              <a:rPr lang="en-US" sz="2700" dirty="0" smtClean="0">
                <a:gradFill>
                  <a:gsLst>
                    <a:gs pos="0">
                      <a:srgbClr val="47D8FF"/>
                    </a:gs>
                    <a:gs pos="100000">
                      <a:srgbClr val="47D8FF"/>
                    </a:gs>
                  </a:gsLst>
                  <a:lin ang="5400000" scaled="1"/>
                </a:gradFill>
              </a:rPr>
              <a:t>Mobile </a:t>
            </a:r>
            <a:r>
              <a:rPr lang="en-US" sz="2700" dirty="0">
                <a:gradFill>
                  <a:gsLst>
                    <a:gs pos="0">
                      <a:srgbClr val="47D8FF"/>
                    </a:gs>
                    <a:gs pos="100000">
                      <a:srgbClr val="47D8FF"/>
                    </a:gs>
                  </a:gsLst>
                  <a:lin ang="5400000" scaled="1"/>
                </a:gradFill>
              </a:rPr>
              <a:t>App</a:t>
            </a:r>
            <a:r>
              <a:rPr lang="en-US" sz="2700" dirty="0">
                <a:gradFill>
                  <a:gsLst>
                    <a:gs pos="0">
                      <a:srgbClr val="FFFFFF"/>
                    </a:gs>
                    <a:gs pos="100000">
                      <a:srgbClr val="FFFFFF"/>
                    </a:gs>
                  </a:gsLst>
                  <a:lin ang="5400000" scaled="1"/>
                </a:gradFill>
              </a:rPr>
              <a:t> </a:t>
            </a:r>
            <a:r>
              <a:rPr lang="en-US" sz="2700" dirty="0" smtClean="0">
                <a:gradFill>
                  <a:gsLst>
                    <a:gs pos="0">
                      <a:srgbClr val="FFFFFF"/>
                    </a:gs>
                    <a:gs pos="100000">
                      <a:srgbClr val="FFFFFF"/>
                    </a:gs>
                  </a:gsLst>
                  <a:lin ang="5400000" scaled="1"/>
                </a:gradFill>
              </a:rPr>
              <a:t/>
            </a:r>
            <a:br>
              <a:rPr lang="en-US" sz="2700" dirty="0" smtClean="0">
                <a:gradFill>
                  <a:gsLst>
                    <a:gs pos="0">
                      <a:srgbClr val="FFFFFF"/>
                    </a:gs>
                    <a:gs pos="100000">
                      <a:srgbClr val="FFFFFF"/>
                    </a:gs>
                  </a:gsLst>
                  <a:lin ang="5400000" scaled="1"/>
                </a:gradFill>
              </a:rPr>
            </a:br>
            <a:r>
              <a:rPr lang="en-US" sz="2700" dirty="0" smtClean="0">
                <a:gradFill>
                  <a:gsLst>
                    <a:gs pos="0">
                      <a:srgbClr val="FFFFFF"/>
                    </a:gs>
                    <a:gs pos="100000">
                      <a:srgbClr val="FFFFFF"/>
                    </a:gs>
                  </a:gsLst>
                  <a:lin ang="5400000" scaled="1"/>
                </a:gradFill>
              </a:rPr>
              <a:t>with </a:t>
            </a:r>
            <a:r>
              <a:rPr lang="en-US" sz="2700" dirty="0">
                <a:gradFill>
                  <a:gsLst>
                    <a:gs pos="0">
                      <a:srgbClr val="FFFFFF"/>
                    </a:gs>
                    <a:gs pos="100000">
                      <a:srgbClr val="FFFFFF"/>
                    </a:gs>
                  </a:gsLst>
                  <a:lin ang="5400000" scaled="1"/>
                </a:gradFill>
              </a:rPr>
              <a:t>the QR code above.</a:t>
            </a:r>
          </a:p>
        </p:txBody>
      </p:sp>
      <p:sp>
        <p:nvSpPr>
          <p:cNvPr id="11" name="Title 1"/>
          <p:cNvSpPr txBox="1">
            <a:spLocks/>
          </p:cNvSpPr>
          <p:nvPr/>
        </p:nvSpPr>
        <p:spPr>
          <a:xfrm>
            <a:off x="5380037" y="295274"/>
            <a:ext cx="6784166" cy="915989"/>
          </a:xfrm>
          <a:prstGeom prst="rect">
            <a:avLst/>
          </a:prstGeom>
        </p:spPr>
        <p:txBody>
          <a:bodyPr lIns="182880" tIns="146304" rIns="182880" bIns="146304"/>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nSpc>
                <a:spcPct val="80000"/>
              </a:lnSpc>
            </a:pPr>
            <a:r>
              <a:rPr sz="4000">
                <a:gradFill>
                  <a:gsLst>
                    <a:gs pos="1250">
                      <a:srgbClr val="FFFFFF"/>
                    </a:gs>
                    <a:gs pos="100000">
                      <a:srgbClr val="FFFFFF"/>
                    </a:gs>
                  </a:gsLst>
                  <a:lin ang="5400000" scaled="0"/>
                </a:gradFill>
              </a:rPr>
              <a:t>Please evaluate this session</a:t>
            </a:r>
          </a:p>
          <a:p>
            <a:pPr>
              <a:lnSpc>
                <a:spcPct val="80000"/>
              </a:lnSpc>
            </a:pPr>
            <a:r>
              <a:rPr sz="3200">
                <a:gradFill>
                  <a:gsLst>
                    <a:gs pos="1250">
                      <a:srgbClr val="FF8C00"/>
                    </a:gs>
                    <a:gs pos="100000">
                      <a:srgbClr val="FF8C00"/>
                    </a:gs>
                  </a:gsLst>
                  <a:lin ang="5400000" scaled="0"/>
                </a:gradFill>
              </a:rPr>
              <a:t>Your feedback is important to us!</a:t>
            </a:r>
            <a:endParaRPr sz="3600">
              <a:gradFill>
                <a:gsLst>
                  <a:gs pos="1250">
                    <a:srgbClr val="FF8C00"/>
                  </a:gs>
                  <a:gs pos="100000">
                    <a:srgbClr val="FF8C00"/>
                  </a:gs>
                </a:gsLst>
                <a:lin ang="5400000" scaled="0"/>
              </a:gradFill>
            </a:endParaRPr>
          </a:p>
        </p:txBody>
      </p:sp>
      <p:pic>
        <p:nvPicPr>
          <p:cNvPr id="14" name="Picture 13"/>
          <p:cNvPicPr>
            <a:picLocks noChangeAspect="1"/>
          </p:cNvPicPr>
          <p:nvPr/>
        </p:nvPicPr>
        <p:blipFill rotWithShape="1">
          <a:blip r:embed="rId5">
            <a:extLst>
              <a:ext uri="{28A0092B-C50C-407E-A947-70E740481C1C}">
                <a14:useLocalDpi xmlns:a14="http://schemas.microsoft.com/office/drawing/2010/main"/>
              </a:ext>
            </a:extLst>
          </a:blip>
          <a:srcRect l="14729" r="3549"/>
          <a:stretch/>
        </p:blipFill>
        <p:spPr>
          <a:xfrm>
            <a:off x="0" y="-1"/>
            <a:ext cx="5227637" cy="6994525"/>
          </a:xfrm>
          <a:prstGeom prst="rect">
            <a:avLst/>
          </a:prstGeom>
        </p:spPr>
      </p:pic>
    </p:spTree>
    <p:extLst>
      <p:ext uri="{BB962C8B-B14F-4D97-AF65-F5344CB8AC3E}">
        <p14:creationId xmlns:p14="http://schemas.microsoft.com/office/powerpoint/2010/main" val="3361893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7398259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Imagine if…</a:t>
            </a:r>
            <a:endParaRPr lang="en-US" dirty="0"/>
          </a:p>
        </p:txBody>
      </p:sp>
      <p:sp>
        <p:nvSpPr>
          <p:cNvPr id="3" name="Text Placeholder 2"/>
          <p:cNvSpPr>
            <a:spLocks noGrp="1"/>
          </p:cNvSpPr>
          <p:nvPr>
            <p:ph type="body" sz="quarter" idx="10"/>
          </p:nvPr>
        </p:nvSpPr>
        <p:spPr>
          <a:xfrm>
            <a:off x="274638" y="1212850"/>
            <a:ext cx="11887200" cy="5749266"/>
          </a:xfrm>
        </p:spPr>
        <p:txBody>
          <a:bodyPr/>
          <a:lstStyle/>
          <a:p>
            <a:r>
              <a:rPr lang="en-US" sz="3200" dirty="0" smtClean="0"/>
              <a:t>Everyone had a beautiful, easy way of showcasing and sharing their most important company knowledge</a:t>
            </a:r>
          </a:p>
          <a:p>
            <a:r>
              <a:rPr lang="en-US" sz="3200" dirty="0" smtClean="0"/>
              <a:t>…mobile, fast, social and powered by the Office </a:t>
            </a:r>
            <a:r>
              <a:rPr lang="en-US" sz="3200" dirty="0"/>
              <a:t>G</a:t>
            </a:r>
            <a:r>
              <a:rPr lang="en-US" sz="3200" dirty="0" smtClean="0"/>
              <a:t>raph and analytics</a:t>
            </a:r>
          </a:p>
          <a:p>
            <a:endParaRPr lang="en-US" sz="3200" dirty="0" smtClean="0"/>
          </a:p>
          <a:p>
            <a:r>
              <a:rPr lang="en-US" sz="3200" dirty="0" smtClean="0"/>
              <a:t>There was one place to find definitive answers to all your questions, explore and stay up-to-date on critical business topics</a:t>
            </a:r>
          </a:p>
          <a:p>
            <a:endParaRPr lang="en-US" sz="3200" dirty="0"/>
          </a:p>
          <a:p>
            <a:r>
              <a:rPr lang="en-US" sz="3200" dirty="0" smtClean="0"/>
              <a:t>It was inclusive, working well from the get-go, but became even better organized for your business with the right stewardship</a:t>
            </a:r>
          </a:p>
          <a:p>
            <a:endParaRPr lang="en-US" sz="3200" dirty="0"/>
          </a:p>
          <a:p>
            <a:r>
              <a:rPr lang="en-US" sz="3200" dirty="0" smtClean="0"/>
              <a:t>…that’s the Codename </a:t>
            </a:r>
            <a:r>
              <a:rPr lang="en-US" sz="3200" dirty="0" err="1" smtClean="0"/>
              <a:t>Infopedia</a:t>
            </a:r>
            <a:r>
              <a:rPr lang="en-US" sz="3200" dirty="0" smtClean="0"/>
              <a:t> ready-to-go KM portal</a:t>
            </a:r>
            <a:endParaRPr lang="en-US" dirty="0"/>
          </a:p>
        </p:txBody>
      </p:sp>
    </p:spTree>
    <p:extLst>
      <p:ext uri="{BB962C8B-B14F-4D97-AF65-F5344CB8AC3E}">
        <p14:creationId xmlns:p14="http://schemas.microsoft.com/office/powerpoint/2010/main" val="1962713615"/>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55372" y="1854378"/>
            <a:ext cx="11887200" cy="3256276"/>
          </a:xfrm>
        </p:spPr>
        <p:txBody>
          <a:bodyPr/>
          <a:lstStyle/>
          <a:p>
            <a:r>
              <a:rPr lang="en-US" sz="4400" dirty="0" smtClean="0"/>
              <a:t>Making your information actionable</a:t>
            </a:r>
            <a:r>
              <a:rPr lang="en-US" sz="4000" dirty="0" smtClean="0"/>
              <a:t/>
            </a:r>
            <a:br>
              <a:rPr lang="en-US" sz="4000" dirty="0" smtClean="0"/>
            </a:br>
            <a:r>
              <a:rPr lang="en-US" sz="4000" dirty="0" smtClean="0"/>
              <a:t/>
            </a:r>
            <a:br>
              <a:rPr lang="en-US" sz="4000" dirty="0" smtClean="0"/>
            </a:br>
            <a:endParaRPr lang="en-US" sz="4000" dirty="0" smtClean="0"/>
          </a:p>
          <a:p>
            <a:r>
              <a:rPr lang="en-US" sz="4400" dirty="0" smtClean="0"/>
              <a:t>Getting the right information to the right people at the right time</a:t>
            </a:r>
          </a:p>
        </p:txBody>
      </p:sp>
      <p:sp>
        <p:nvSpPr>
          <p:cNvPr id="3" name="Title 2"/>
          <p:cNvSpPr>
            <a:spLocks noGrp="1"/>
          </p:cNvSpPr>
          <p:nvPr>
            <p:ph type="title"/>
          </p:nvPr>
        </p:nvSpPr>
        <p:spPr>
          <a:xfrm>
            <a:off x="282576" y="144462"/>
            <a:ext cx="11889564" cy="917575"/>
          </a:xfrm>
        </p:spPr>
        <p:txBody>
          <a:bodyPr/>
          <a:lstStyle/>
          <a:p>
            <a:r>
              <a:rPr lang="en-US" sz="6600" dirty="0" smtClean="0"/>
              <a:t>Knowledge Management</a:t>
            </a:r>
            <a:endParaRPr lang="en-US" sz="6600" dirty="0"/>
          </a:p>
        </p:txBody>
      </p:sp>
      <p:sp>
        <p:nvSpPr>
          <p:cNvPr id="4" name="TextBox 3"/>
          <p:cNvSpPr txBox="1"/>
          <p:nvPr/>
        </p:nvSpPr>
        <p:spPr>
          <a:xfrm>
            <a:off x="1170727" y="2748091"/>
            <a:ext cx="1730282"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solidFill>
                  <a:srgbClr val="FFB900"/>
                </a:solidFill>
              </a:rPr>
              <a:t>Collecting</a:t>
            </a:r>
          </a:p>
        </p:txBody>
      </p:sp>
      <p:sp>
        <p:nvSpPr>
          <p:cNvPr id="6" name="TextBox 5"/>
          <p:cNvSpPr txBox="1"/>
          <p:nvPr/>
        </p:nvSpPr>
        <p:spPr>
          <a:xfrm>
            <a:off x="911667" y="5301839"/>
            <a:ext cx="1403269"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solidFill>
                  <a:srgbClr val="FFB900"/>
                </a:solidFill>
              </a:rPr>
              <a:t>Sharing</a:t>
            </a:r>
          </a:p>
        </p:txBody>
      </p:sp>
      <p:sp>
        <p:nvSpPr>
          <p:cNvPr id="7" name="TextBox 6"/>
          <p:cNvSpPr txBox="1"/>
          <p:nvPr/>
        </p:nvSpPr>
        <p:spPr>
          <a:xfrm>
            <a:off x="8351837" y="2748091"/>
            <a:ext cx="2060500"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solidFill>
                  <a:srgbClr val="FFB900"/>
                </a:solidFill>
              </a:rPr>
              <a:t>Highlighting</a:t>
            </a:r>
          </a:p>
        </p:txBody>
      </p:sp>
      <p:sp>
        <p:nvSpPr>
          <p:cNvPr id="8" name="TextBox 7"/>
          <p:cNvSpPr txBox="1"/>
          <p:nvPr/>
        </p:nvSpPr>
        <p:spPr>
          <a:xfrm>
            <a:off x="5833174" y="5182586"/>
            <a:ext cx="1959319"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solidFill>
                  <a:srgbClr val="FFB900"/>
                </a:solidFill>
              </a:rPr>
              <a:t>Discovering</a:t>
            </a:r>
          </a:p>
        </p:txBody>
      </p:sp>
      <p:sp>
        <p:nvSpPr>
          <p:cNvPr id="9" name="TextBox 8"/>
          <p:cNvSpPr txBox="1"/>
          <p:nvPr/>
        </p:nvSpPr>
        <p:spPr>
          <a:xfrm>
            <a:off x="3816364" y="2579364"/>
            <a:ext cx="1473224"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solidFill>
                  <a:srgbClr val="FFB900"/>
                </a:solidFill>
              </a:rPr>
              <a:t>Relating</a:t>
            </a:r>
          </a:p>
        </p:txBody>
      </p:sp>
      <p:sp>
        <p:nvSpPr>
          <p:cNvPr id="10" name="TextBox 9"/>
          <p:cNvSpPr txBox="1"/>
          <p:nvPr/>
        </p:nvSpPr>
        <p:spPr>
          <a:xfrm>
            <a:off x="9767383" y="2127244"/>
            <a:ext cx="1864100"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solidFill>
                  <a:srgbClr val="FFB900"/>
                </a:solidFill>
              </a:rPr>
              <a:t>Organizing</a:t>
            </a:r>
          </a:p>
        </p:txBody>
      </p:sp>
      <p:sp>
        <p:nvSpPr>
          <p:cNvPr id="11" name="TextBox 10"/>
          <p:cNvSpPr txBox="1"/>
          <p:nvPr/>
        </p:nvSpPr>
        <p:spPr>
          <a:xfrm>
            <a:off x="3119461" y="5615771"/>
            <a:ext cx="1929054"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solidFill>
                  <a:srgbClr val="FFB900"/>
                </a:solidFill>
              </a:rPr>
              <a:t>Connecting</a:t>
            </a:r>
          </a:p>
        </p:txBody>
      </p:sp>
      <p:sp>
        <p:nvSpPr>
          <p:cNvPr id="12" name="TextBox 11"/>
          <p:cNvSpPr txBox="1"/>
          <p:nvPr/>
        </p:nvSpPr>
        <p:spPr>
          <a:xfrm>
            <a:off x="6131510" y="2876672"/>
            <a:ext cx="1760738"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solidFill>
                  <a:srgbClr val="FFB900"/>
                </a:solidFill>
              </a:rPr>
              <a:t>Explaining</a:t>
            </a:r>
          </a:p>
        </p:txBody>
      </p:sp>
      <p:sp>
        <p:nvSpPr>
          <p:cNvPr id="13" name="TextBox 12"/>
          <p:cNvSpPr txBox="1"/>
          <p:nvPr/>
        </p:nvSpPr>
        <p:spPr>
          <a:xfrm>
            <a:off x="9416358" y="4735349"/>
            <a:ext cx="1382430"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solidFill>
                  <a:srgbClr val="FFB900"/>
                </a:solidFill>
              </a:rPr>
              <a:t>Finding</a:t>
            </a:r>
          </a:p>
        </p:txBody>
      </p:sp>
      <p:sp>
        <p:nvSpPr>
          <p:cNvPr id="14" name="TextBox 13"/>
          <p:cNvSpPr txBox="1"/>
          <p:nvPr/>
        </p:nvSpPr>
        <p:spPr>
          <a:xfrm>
            <a:off x="10256837" y="5724485"/>
            <a:ext cx="1318310"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solidFill>
                  <a:srgbClr val="FFB900"/>
                </a:solidFill>
              </a:rPr>
              <a:t>Mobile</a:t>
            </a:r>
          </a:p>
        </p:txBody>
      </p:sp>
      <p:sp>
        <p:nvSpPr>
          <p:cNvPr id="15" name="TextBox 14"/>
          <p:cNvSpPr txBox="1"/>
          <p:nvPr/>
        </p:nvSpPr>
        <p:spPr>
          <a:xfrm>
            <a:off x="8186328" y="5511162"/>
            <a:ext cx="1642244"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solidFill>
                  <a:srgbClr val="FFB900"/>
                </a:solidFill>
              </a:rPr>
              <a:t>Notifying</a:t>
            </a:r>
          </a:p>
        </p:txBody>
      </p:sp>
    </p:spTree>
    <p:extLst>
      <p:ext uri="{BB962C8B-B14F-4D97-AF65-F5344CB8AC3E}">
        <p14:creationId xmlns:p14="http://schemas.microsoft.com/office/powerpoint/2010/main" val="17011828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50" presetClass="entr" presetSubtype="0" decel="10000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strVal val="#ppt_w+.3"/>
                                          </p:val>
                                        </p:tav>
                                        <p:tav tm="100000">
                                          <p:val>
                                            <p:strVal val="#ppt_w"/>
                                          </p:val>
                                        </p:tav>
                                      </p:tavLst>
                                    </p:anim>
                                    <p:anim calcmode="lin" valueType="num">
                                      <p:cBhvr>
                                        <p:cTn id="18" dur="1000" fill="hold"/>
                                        <p:tgtEl>
                                          <p:spTgt spid="12"/>
                                        </p:tgtEl>
                                        <p:attrNameLst>
                                          <p:attrName>ppt_h</p:attrName>
                                        </p:attrNameLst>
                                      </p:cBhvr>
                                      <p:tavLst>
                                        <p:tav tm="0">
                                          <p:val>
                                            <p:strVal val="#ppt_h"/>
                                          </p:val>
                                        </p:tav>
                                        <p:tav tm="100000">
                                          <p:val>
                                            <p:strVal val="#ppt_h"/>
                                          </p:val>
                                        </p:tav>
                                      </p:tavLst>
                                    </p:anim>
                                    <p:animEffect transition="in" filter="fade">
                                      <p:cBhvr>
                                        <p:cTn id="19" dur="1000"/>
                                        <p:tgtEl>
                                          <p:spTgt spid="12"/>
                                        </p:tgtEl>
                                      </p:cBhvr>
                                    </p:animEffect>
                                  </p:childTnLst>
                                </p:cTn>
                              </p:par>
                            </p:childTnLst>
                          </p:cTn>
                        </p:par>
                        <p:par>
                          <p:cTn id="20" fill="hold">
                            <p:stCondLst>
                              <p:cond delay="2000"/>
                            </p:stCondLst>
                            <p:childTnLst>
                              <p:par>
                                <p:cTn id="21" presetID="2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childTnLst>
                                </p:cTn>
                              </p:par>
                            </p:childTnLst>
                          </p:cTn>
                        </p:par>
                        <p:par>
                          <p:cTn id="25" fill="hold">
                            <p:stCondLst>
                              <p:cond delay="2500"/>
                            </p:stCondLst>
                            <p:childTnLst>
                              <p:par>
                                <p:cTn id="26" presetID="50" presetClass="entr" presetSubtype="0" decel="10000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ppt_w</p:attrName>
                                        </p:attrNameLst>
                                      </p:cBhvr>
                                      <p:tavLst>
                                        <p:tav tm="0">
                                          <p:val>
                                            <p:strVal val="#ppt_w+.3"/>
                                          </p:val>
                                        </p:tav>
                                        <p:tav tm="100000">
                                          <p:val>
                                            <p:strVal val="#ppt_w"/>
                                          </p:val>
                                        </p:tav>
                                      </p:tavLst>
                                    </p:anim>
                                    <p:anim calcmode="lin" valueType="num">
                                      <p:cBhvr>
                                        <p:cTn id="29" dur="1000" fill="hold"/>
                                        <p:tgtEl>
                                          <p:spTgt spid="10"/>
                                        </p:tgtEl>
                                        <p:attrNameLst>
                                          <p:attrName>ppt_h</p:attrName>
                                        </p:attrNameLst>
                                      </p:cBhvr>
                                      <p:tavLst>
                                        <p:tav tm="0">
                                          <p:val>
                                            <p:strVal val="#ppt_h"/>
                                          </p:val>
                                        </p:tav>
                                        <p:tav tm="100000">
                                          <p:val>
                                            <p:strVal val="#ppt_h"/>
                                          </p:val>
                                        </p:tav>
                                      </p:tavLst>
                                    </p:anim>
                                    <p:animEffect transition="in" filter="fade">
                                      <p:cBhvr>
                                        <p:cTn id="30" dur="10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1000" fill="hold"/>
                                        <p:tgtEl>
                                          <p:spTgt spid="6"/>
                                        </p:tgtEl>
                                        <p:attrNameLst>
                                          <p:attrName>ppt_w</p:attrName>
                                        </p:attrNameLst>
                                      </p:cBhvr>
                                      <p:tavLst>
                                        <p:tav tm="0">
                                          <p:val>
                                            <p:strVal val="#ppt_w+.3"/>
                                          </p:val>
                                        </p:tav>
                                        <p:tav tm="100000">
                                          <p:val>
                                            <p:strVal val="#ppt_w"/>
                                          </p:val>
                                        </p:tav>
                                      </p:tavLst>
                                    </p:anim>
                                    <p:anim calcmode="lin" valueType="num">
                                      <p:cBhvr>
                                        <p:cTn id="36" dur="1000" fill="hold"/>
                                        <p:tgtEl>
                                          <p:spTgt spid="6"/>
                                        </p:tgtEl>
                                        <p:attrNameLst>
                                          <p:attrName>ppt_h</p:attrName>
                                        </p:attrNameLst>
                                      </p:cBhvr>
                                      <p:tavLst>
                                        <p:tav tm="0">
                                          <p:val>
                                            <p:strVal val="#ppt_h"/>
                                          </p:val>
                                        </p:tav>
                                        <p:tav tm="100000">
                                          <p:val>
                                            <p:strVal val="#ppt_h"/>
                                          </p:val>
                                        </p:tav>
                                      </p:tavLst>
                                    </p:anim>
                                    <p:animEffect transition="in" filter="fade">
                                      <p:cBhvr>
                                        <p:cTn id="37" dur="1000"/>
                                        <p:tgtEl>
                                          <p:spTgt spid="6"/>
                                        </p:tgtEl>
                                      </p:cBhvr>
                                    </p:animEffect>
                                  </p:childTnLst>
                                </p:cTn>
                              </p:par>
                            </p:childTnLst>
                          </p:cTn>
                        </p:par>
                        <p:par>
                          <p:cTn id="38" fill="hold">
                            <p:stCondLst>
                              <p:cond delay="1000"/>
                            </p:stCondLst>
                            <p:childTnLst>
                              <p:par>
                                <p:cTn id="39" presetID="23" presetClass="entr" presetSubtype="16"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childTnLst>
                                </p:cTn>
                              </p:par>
                            </p:childTnLst>
                          </p:cTn>
                        </p:par>
                        <p:par>
                          <p:cTn id="43" fill="hold">
                            <p:stCondLst>
                              <p:cond delay="1500"/>
                            </p:stCondLst>
                            <p:childTnLst>
                              <p:par>
                                <p:cTn id="44" presetID="50" presetClass="entr" presetSubtype="0" decel="100000"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1000" fill="hold"/>
                                        <p:tgtEl>
                                          <p:spTgt spid="8"/>
                                        </p:tgtEl>
                                        <p:attrNameLst>
                                          <p:attrName>ppt_w</p:attrName>
                                        </p:attrNameLst>
                                      </p:cBhvr>
                                      <p:tavLst>
                                        <p:tav tm="0">
                                          <p:val>
                                            <p:strVal val="#ppt_w+.3"/>
                                          </p:val>
                                        </p:tav>
                                        <p:tav tm="100000">
                                          <p:val>
                                            <p:strVal val="#ppt_w"/>
                                          </p:val>
                                        </p:tav>
                                      </p:tavLst>
                                    </p:anim>
                                    <p:anim calcmode="lin" valueType="num">
                                      <p:cBhvr>
                                        <p:cTn id="47" dur="1000" fill="hold"/>
                                        <p:tgtEl>
                                          <p:spTgt spid="8"/>
                                        </p:tgtEl>
                                        <p:attrNameLst>
                                          <p:attrName>ppt_h</p:attrName>
                                        </p:attrNameLst>
                                      </p:cBhvr>
                                      <p:tavLst>
                                        <p:tav tm="0">
                                          <p:val>
                                            <p:strVal val="#ppt_h"/>
                                          </p:val>
                                        </p:tav>
                                        <p:tav tm="100000">
                                          <p:val>
                                            <p:strVal val="#ppt_h"/>
                                          </p:val>
                                        </p:tav>
                                      </p:tavLst>
                                    </p:anim>
                                    <p:animEffect transition="in" filter="fade">
                                      <p:cBhvr>
                                        <p:cTn id="48" dur="1000"/>
                                        <p:tgtEl>
                                          <p:spTgt spid="8"/>
                                        </p:tgtEl>
                                      </p:cBhvr>
                                    </p:animEffect>
                                  </p:childTnLst>
                                </p:cTn>
                              </p:par>
                            </p:childTnLst>
                          </p:cTn>
                        </p:par>
                        <p:par>
                          <p:cTn id="49" fill="hold">
                            <p:stCondLst>
                              <p:cond delay="2500"/>
                            </p:stCondLst>
                            <p:childTnLst>
                              <p:par>
                                <p:cTn id="50" presetID="23" presetClass="entr" presetSubtype="16" fill="hold" grpId="0" nodeType="after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ppt_w</p:attrName>
                                        </p:attrNameLst>
                                      </p:cBhvr>
                                      <p:tavLst>
                                        <p:tav tm="0">
                                          <p:val>
                                            <p:fltVal val="0"/>
                                          </p:val>
                                        </p:tav>
                                        <p:tav tm="100000">
                                          <p:val>
                                            <p:strVal val="#ppt_w"/>
                                          </p:val>
                                        </p:tav>
                                      </p:tavLst>
                                    </p:anim>
                                    <p:anim calcmode="lin" valueType="num">
                                      <p:cBhvr>
                                        <p:cTn id="53" dur="500" fill="hold"/>
                                        <p:tgtEl>
                                          <p:spTgt spid="13"/>
                                        </p:tgtEl>
                                        <p:attrNameLst>
                                          <p:attrName>ppt_h</p:attrName>
                                        </p:attrNameLst>
                                      </p:cBhvr>
                                      <p:tavLst>
                                        <p:tav tm="0">
                                          <p:val>
                                            <p:fltVal val="0"/>
                                          </p:val>
                                        </p:tav>
                                        <p:tav tm="100000">
                                          <p:val>
                                            <p:strVal val="#ppt_h"/>
                                          </p:val>
                                        </p:tav>
                                      </p:tavLst>
                                    </p:anim>
                                  </p:childTnLst>
                                </p:cTn>
                              </p:par>
                            </p:childTnLst>
                          </p:cTn>
                        </p:par>
                        <p:par>
                          <p:cTn id="54" fill="hold">
                            <p:stCondLst>
                              <p:cond delay="3000"/>
                            </p:stCondLst>
                            <p:childTnLst>
                              <p:par>
                                <p:cTn id="55" presetID="23" presetClass="entr" presetSubtype="16"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childTnLst>
                                </p:cTn>
                              </p:par>
                            </p:childTnLst>
                          </p:cTn>
                        </p:par>
                        <p:par>
                          <p:cTn id="59" fill="hold">
                            <p:stCondLst>
                              <p:cond delay="3500"/>
                            </p:stCondLst>
                            <p:childTnLst>
                              <p:par>
                                <p:cTn id="60" presetID="23" presetClass="entr" presetSubtype="16" fill="hold" grpId="0" nodeType="afterEffect">
                                  <p:stCondLst>
                                    <p:cond delay="0"/>
                                  </p:stCondLst>
                                  <p:childTnLst>
                                    <p:set>
                                      <p:cBhvr>
                                        <p:cTn id="61" dur="1" fill="hold">
                                          <p:stCondLst>
                                            <p:cond delay="0"/>
                                          </p:stCondLst>
                                        </p:cTn>
                                        <p:tgtEl>
                                          <p:spTgt spid="15"/>
                                        </p:tgtEl>
                                        <p:attrNameLst>
                                          <p:attrName>style.visibility</p:attrName>
                                        </p:attrNameLst>
                                      </p:cBhvr>
                                      <p:to>
                                        <p:strVal val="visible"/>
                                      </p:to>
                                    </p:set>
                                    <p:anim calcmode="lin" valueType="num">
                                      <p:cBhvr>
                                        <p:cTn id="62" dur="500" fill="hold"/>
                                        <p:tgtEl>
                                          <p:spTgt spid="15"/>
                                        </p:tgtEl>
                                        <p:attrNameLst>
                                          <p:attrName>ppt_w</p:attrName>
                                        </p:attrNameLst>
                                      </p:cBhvr>
                                      <p:tavLst>
                                        <p:tav tm="0">
                                          <p:val>
                                            <p:fltVal val="0"/>
                                          </p:val>
                                        </p:tav>
                                        <p:tav tm="100000">
                                          <p:val>
                                            <p:strVal val="#ppt_w"/>
                                          </p:val>
                                        </p:tav>
                                      </p:tavLst>
                                    </p:anim>
                                    <p:anim calcmode="lin" valueType="num">
                                      <p:cBhvr>
                                        <p:cTn id="63" dur="500" fill="hold"/>
                                        <p:tgtEl>
                                          <p:spTgt spid="15"/>
                                        </p:tgtEl>
                                        <p:attrNameLst>
                                          <p:attrName>ppt_h</p:attrName>
                                        </p:attrNameLst>
                                      </p:cBhvr>
                                      <p:tavLst>
                                        <p:tav tm="0">
                                          <p:val>
                                            <p:fltVal val="0"/>
                                          </p:val>
                                        </p:tav>
                                        <p:tav tm="100000">
                                          <p:val>
                                            <p:strVal val="#ppt_h"/>
                                          </p:val>
                                        </p:tav>
                                      </p:tavLst>
                                    </p:anim>
                                  </p:childTnLst>
                                </p:cTn>
                              </p:par>
                            </p:childTnLst>
                          </p:cTn>
                        </p:par>
                        <p:par>
                          <p:cTn id="64" fill="hold">
                            <p:stCondLst>
                              <p:cond delay="4000"/>
                            </p:stCondLst>
                            <p:childTnLst>
                              <p:par>
                                <p:cTn id="65" presetID="50" presetClass="entr" presetSubtype="0" decel="100000" fill="hold" nodeType="afterEffect">
                                  <p:stCondLst>
                                    <p:cond delay="0"/>
                                  </p:stCondLst>
                                  <p:childTnLst>
                                    <p:set>
                                      <p:cBhvr>
                                        <p:cTn id="66" dur="1" fill="hold">
                                          <p:stCondLst>
                                            <p:cond delay="0"/>
                                          </p:stCondLst>
                                        </p:cTn>
                                        <p:tgtEl>
                                          <p:spTgt spid="14">
                                            <p:txEl>
                                              <p:pRg st="0" end="0"/>
                                            </p:txEl>
                                          </p:spTgt>
                                        </p:tgtEl>
                                        <p:attrNameLst>
                                          <p:attrName>style.visibility</p:attrName>
                                        </p:attrNameLst>
                                      </p:cBhvr>
                                      <p:to>
                                        <p:strVal val="visible"/>
                                      </p:to>
                                    </p:set>
                                    <p:anim calcmode="lin" valueType="num">
                                      <p:cBhvr>
                                        <p:cTn id="67" dur="1000" fill="hold"/>
                                        <p:tgtEl>
                                          <p:spTgt spid="14">
                                            <p:txEl>
                                              <p:pRg st="0" end="0"/>
                                            </p:txEl>
                                          </p:spTgt>
                                        </p:tgtEl>
                                        <p:attrNameLst>
                                          <p:attrName>ppt_w</p:attrName>
                                        </p:attrNameLst>
                                      </p:cBhvr>
                                      <p:tavLst>
                                        <p:tav tm="0">
                                          <p:val>
                                            <p:strVal val="#ppt_w+.3"/>
                                          </p:val>
                                        </p:tav>
                                        <p:tav tm="100000">
                                          <p:val>
                                            <p:strVal val="#ppt_w"/>
                                          </p:val>
                                        </p:tav>
                                      </p:tavLst>
                                    </p:anim>
                                    <p:anim calcmode="lin" valueType="num">
                                      <p:cBhvr>
                                        <p:cTn id="68" dur="1000" fill="hold"/>
                                        <p:tgtEl>
                                          <p:spTgt spid="14">
                                            <p:txEl>
                                              <p:pRg st="0" end="0"/>
                                            </p:txEl>
                                          </p:spTgt>
                                        </p:tgtEl>
                                        <p:attrNameLst>
                                          <p:attrName>ppt_h</p:attrName>
                                        </p:attrNameLst>
                                      </p:cBhvr>
                                      <p:tavLst>
                                        <p:tav tm="0">
                                          <p:val>
                                            <p:strVal val="#ppt_h"/>
                                          </p:val>
                                        </p:tav>
                                        <p:tav tm="100000">
                                          <p:val>
                                            <p:strVal val="#ppt_h"/>
                                          </p:val>
                                        </p:tav>
                                      </p:tavLst>
                                    </p:anim>
                                    <p:animEffect transition="in" filter="fade">
                                      <p:cBhvr>
                                        <p:cTn id="69" dur="10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P spid="11" grpId="0"/>
      <p:bldP spid="12" grpId="0"/>
      <p:bldP spid="13"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SharePoint </a:t>
            </a:r>
            <a:r>
              <a:rPr lang="en-US" sz="4800" dirty="0" smtClean="0"/>
              <a:t>Portals vs Ready-to-go Experiences</a:t>
            </a:r>
            <a:endParaRPr lang="en-US" sz="4800" dirty="0"/>
          </a:p>
        </p:txBody>
      </p:sp>
      <p:sp>
        <p:nvSpPr>
          <p:cNvPr id="3" name="TextBox 2"/>
          <p:cNvSpPr txBox="1"/>
          <p:nvPr/>
        </p:nvSpPr>
        <p:spPr>
          <a:xfrm>
            <a:off x="326562" y="2048326"/>
            <a:ext cx="4389041" cy="1292662"/>
          </a:xfrm>
          <a:prstGeom prst="rect">
            <a:avLst/>
          </a:prstGeom>
          <a:noFill/>
        </p:spPr>
        <p:txBody>
          <a:bodyPr wrap="square" lIns="182880" tIns="146304" rIns="182880" bIns="146304" rtlCol="0">
            <a:spAutoFit/>
          </a:bodyPr>
          <a:lstStyle/>
          <a:p>
            <a:pPr>
              <a:lnSpc>
                <a:spcPct val="90000"/>
              </a:lnSpc>
              <a:spcAft>
                <a:spcPts val="600"/>
              </a:spcAft>
            </a:pPr>
            <a:r>
              <a:rPr lang="en-US" dirty="0" smtClean="0">
                <a:solidFill>
                  <a:srgbClr val="FFFFFF"/>
                </a:solidFill>
                <a:latin typeface="Segoe UI Light"/>
              </a:rPr>
              <a:t>CBS, search-driven publishing, taxonomy, navigation providers, master pages, layouts, web parts, workflow, versioning, </a:t>
            </a:r>
            <a:r>
              <a:rPr lang="en-US" dirty="0" err="1" smtClean="0">
                <a:solidFill>
                  <a:srgbClr val="FFFFFF"/>
                </a:solidFill>
                <a:latin typeface="Segoe UI Light"/>
              </a:rPr>
              <a:t>checkin</a:t>
            </a:r>
            <a:r>
              <a:rPr lang="en-US" dirty="0" smtClean="0">
                <a:solidFill>
                  <a:srgbClr val="FFFFFF"/>
                </a:solidFill>
                <a:latin typeface="Segoe UI Light"/>
              </a:rPr>
              <a:t>/out, perms… </a:t>
            </a:r>
          </a:p>
        </p:txBody>
      </p:sp>
      <p:sp>
        <p:nvSpPr>
          <p:cNvPr id="4" name="TextBox 3"/>
          <p:cNvSpPr txBox="1"/>
          <p:nvPr/>
        </p:nvSpPr>
        <p:spPr>
          <a:xfrm>
            <a:off x="326562" y="1309662"/>
            <a:ext cx="5158463" cy="738664"/>
          </a:xfrm>
          <a:prstGeom prst="rect">
            <a:avLst/>
          </a:prstGeom>
          <a:noFill/>
        </p:spPr>
        <p:txBody>
          <a:bodyPr wrap="none" lIns="182880" tIns="146304" rIns="182880" bIns="146304" rtlCol="0">
            <a:spAutoFit/>
          </a:bodyPr>
          <a:lstStyle/>
          <a:p>
            <a:pPr>
              <a:lnSpc>
                <a:spcPct val="90000"/>
              </a:lnSpc>
              <a:spcAft>
                <a:spcPts val="600"/>
              </a:spcAft>
            </a:pPr>
            <a:r>
              <a:rPr lang="en-US" sz="3200" dirty="0" smtClean="0">
                <a:gradFill>
                  <a:gsLst>
                    <a:gs pos="2917">
                      <a:srgbClr val="FFFFFF"/>
                    </a:gs>
                    <a:gs pos="30000">
                      <a:srgbClr val="FFFFFF"/>
                    </a:gs>
                  </a:gsLst>
                  <a:lin ang="5400000" scaled="0"/>
                </a:gradFill>
                <a:cs typeface="Segoe UI Light" panose="020B0502040204020203" pitchFamily="34" charset="0"/>
              </a:rPr>
              <a:t>SharePoint Portals:  Toolkit</a:t>
            </a:r>
          </a:p>
        </p:txBody>
      </p:sp>
      <p:sp>
        <p:nvSpPr>
          <p:cNvPr id="5" name="TextBox 4"/>
          <p:cNvSpPr txBox="1"/>
          <p:nvPr/>
        </p:nvSpPr>
        <p:spPr>
          <a:xfrm>
            <a:off x="396979" y="4702159"/>
            <a:ext cx="3373168" cy="738664"/>
          </a:xfrm>
          <a:prstGeom prst="rect">
            <a:avLst/>
          </a:prstGeom>
          <a:noFill/>
        </p:spPr>
        <p:txBody>
          <a:bodyPr wrap="none" lIns="182880" tIns="146304" rIns="182880" bIns="146304" rtlCol="0">
            <a:spAutoFit/>
          </a:bodyPr>
          <a:lstStyle/>
          <a:p>
            <a:pPr>
              <a:lnSpc>
                <a:spcPct val="90000"/>
              </a:lnSpc>
              <a:spcAft>
                <a:spcPts val="600"/>
              </a:spcAft>
            </a:pPr>
            <a:r>
              <a:rPr lang="en-US" sz="3200" dirty="0" smtClean="0">
                <a:gradFill>
                  <a:gsLst>
                    <a:gs pos="2917">
                      <a:srgbClr val="FFFFFF"/>
                    </a:gs>
                    <a:gs pos="30000">
                      <a:srgbClr val="FFFFFF"/>
                    </a:gs>
                  </a:gsLst>
                  <a:lin ang="5400000" scaled="0"/>
                </a:gradFill>
                <a:cs typeface="Segoe UI Semibold" panose="020B0702040204020203" pitchFamily="34" charset="0"/>
              </a:rPr>
              <a:t>Ready-to-go KM</a:t>
            </a:r>
          </a:p>
        </p:txBody>
      </p:sp>
      <p:sp>
        <p:nvSpPr>
          <p:cNvPr id="7" name="TextBox 6"/>
          <p:cNvSpPr txBox="1"/>
          <p:nvPr/>
        </p:nvSpPr>
        <p:spPr>
          <a:xfrm>
            <a:off x="396979" y="5388958"/>
            <a:ext cx="3734915" cy="794064"/>
          </a:xfrm>
          <a:prstGeom prst="rect">
            <a:avLst/>
          </a:prstGeom>
          <a:noFill/>
        </p:spPr>
        <p:txBody>
          <a:bodyPr wrap="square" lIns="182880" tIns="146304" rIns="182880" bIns="146304" rtlCol="0">
            <a:spAutoFit/>
          </a:bodyPr>
          <a:lstStyle/>
          <a:p>
            <a:pPr>
              <a:lnSpc>
                <a:spcPct val="90000"/>
              </a:lnSpc>
              <a:spcAft>
                <a:spcPts val="600"/>
              </a:spcAft>
            </a:pPr>
            <a:r>
              <a:rPr lang="en-US" dirty="0" smtClean="0">
                <a:solidFill>
                  <a:srgbClr val="FFFFFF"/>
                </a:solidFill>
                <a:latin typeface="Segoe UI Light"/>
              </a:rPr>
              <a:t>Boards, microsites surfaced in Codename </a:t>
            </a:r>
            <a:r>
              <a:rPr lang="en-US" dirty="0" err="1" smtClean="0">
                <a:solidFill>
                  <a:srgbClr val="FFFFFF"/>
                </a:solidFill>
                <a:latin typeface="Segoe UI Light"/>
              </a:rPr>
              <a:t>Infopedia</a:t>
            </a:r>
            <a:endParaRPr lang="en-US" sz="2400" dirty="0" smtClean="0">
              <a:solidFill>
                <a:srgbClr val="FFFFFF"/>
              </a:solidFill>
              <a:latin typeface="Segoe UI Light"/>
            </a:endParaRPr>
          </a:p>
        </p:txBody>
      </p:sp>
      <p:pic>
        <p:nvPicPr>
          <p:cNvPr id="8" name="Picture 7"/>
          <p:cNvPicPr>
            <a:picLocks noChangeAspect="1"/>
          </p:cNvPicPr>
          <p:nvPr/>
        </p:nvPicPr>
        <p:blipFill rotWithShape="1">
          <a:blip r:embed="rId3"/>
          <a:srcRect t="61930" r="23333" b="3333"/>
          <a:stretch/>
        </p:blipFill>
        <p:spPr>
          <a:xfrm>
            <a:off x="5608637" y="1529932"/>
            <a:ext cx="4329482" cy="2329450"/>
          </a:xfrm>
          <a:prstGeom prst="rect">
            <a:avLst/>
          </a:prstGeom>
        </p:spPr>
      </p:pic>
      <p:pic>
        <p:nvPicPr>
          <p:cNvPr id="10" name="Picture Placeholder 5"/>
          <p:cNvPicPr>
            <a:picLocks noChangeAspect="1"/>
          </p:cNvPicPr>
          <p:nvPr/>
        </p:nvPicPr>
        <p:blipFill>
          <a:blip r:embed="rId4">
            <a:extLst>
              <a:ext uri="{28A0092B-C50C-407E-A947-70E740481C1C}">
                <a14:useLocalDpi xmlns:a14="http://schemas.microsoft.com/office/drawing/2010/main" val="0"/>
              </a:ext>
            </a:extLst>
          </a:blip>
          <a:srcRect l="19114" r="19114"/>
          <a:stretch>
            <a:fillRect/>
          </a:stretch>
        </p:blipFill>
        <p:spPr>
          <a:xfrm>
            <a:off x="5303837" y="4702158"/>
            <a:ext cx="1572716" cy="1769015"/>
          </a:xfrm>
          <a:prstGeom prst="rect">
            <a:avLst/>
          </a:prstGeom>
        </p:spPr>
      </p:pic>
      <p:sp>
        <p:nvSpPr>
          <p:cNvPr id="13" name="Rectangle 12"/>
          <p:cNvSpPr/>
          <p:nvPr/>
        </p:nvSpPr>
        <p:spPr bwMode="auto">
          <a:xfrm>
            <a:off x="5608637" y="1529932"/>
            <a:ext cx="4329482" cy="2329450"/>
          </a:xfrm>
          <a:prstGeom prst="rect">
            <a:avLst/>
          </a:prstGeom>
          <a:solidFill>
            <a:srgbClr val="505050">
              <a:alpha val="40000"/>
            </a:srgb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pic>
        <p:nvPicPr>
          <p:cNvPr id="12" name="Picture 11"/>
          <p:cNvPicPr>
            <a:picLocks noChangeAspect="1"/>
          </p:cNvPicPr>
          <p:nvPr/>
        </p:nvPicPr>
        <p:blipFill rotWithShape="1">
          <a:blip r:embed="rId5"/>
          <a:srcRect l="12083" t="59474" r="11667" b="4386"/>
          <a:stretch/>
        </p:blipFill>
        <p:spPr>
          <a:xfrm>
            <a:off x="7028944" y="1984985"/>
            <a:ext cx="3942755" cy="2219147"/>
          </a:xfrm>
          <a:prstGeom prst="rect">
            <a:avLst/>
          </a:prstGeom>
        </p:spPr>
      </p:pic>
      <p:pic>
        <p:nvPicPr>
          <p:cNvPr id="1026" name="Picture 1" descr="image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9589" y="4976268"/>
            <a:ext cx="3205358" cy="1384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623899"/>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805" y="-59199"/>
            <a:ext cx="11889564" cy="917575"/>
          </a:xfrm>
        </p:spPr>
        <p:txBody>
          <a:bodyPr/>
          <a:lstStyle/>
          <a:p>
            <a:r>
              <a:rPr lang="en-US" dirty="0" err="1" smtClean="0"/>
              <a:t>NextGen</a:t>
            </a:r>
            <a:r>
              <a:rPr lang="en-US" dirty="0" smtClean="0"/>
              <a:t> Portals: Meet the Family</a:t>
            </a:r>
            <a:endParaRPr lang="en-US" dirty="0"/>
          </a:p>
        </p:txBody>
      </p:sp>
      <p:sp>
        <p:nvSpPr>
          <p:cNvPr id="4" name="Rectangle 3"/>
          <p:cNvSpPr/>
          <p:nvPr/>
        </p:nvSpPr>
        <p:spPr bwMode="auto">
          <a:xfrm>
            <a:off x="-182563" y="824442"/>
            <a:ext cx="12801600" cy="2133600"/>
          </a:xfrm>
          <a:prstGeom prst="rect">
            <a:avLst/>
          </a:prstGeom>
          <a:solidFill>
            <a:schemeClr val="accent2"/>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nvGrpSpPr>
          <p:cNvPr id="9" name="Group 8"/>
          <p:cNvGrpSpPr/>
          <p:nvPr/>
        </p:nvGrpSpPr>
        <p:grpSpPr>
          <a:xfrm>
            <a:off x="975573" y="1316068"/>
            <a:ext cx="1471523" cy="1481741"/>
            <a:chOff x="408989" y="1363662"/>
            <a:chExt cx="1471523" cy="1481741"/>
          </a:xfrm>
        </p:grpSpPr>
        <p:sp>
          <p:nvSpPr>
            <p:cNvPr id="5" name="Rectangle 4"/>
            <p:cNvSpPr/>
            <p:nvPr/>
          </p:nvSpPr>
          <p:spPr bwMode="auto">
            <a:xfrm>
              <a:off x="503238" y="1363662"/>
              <a:ext cx="1377274" cy="1373089"/>
            </a:xfrm>
            <a:prstGeom prst="rect">
              <a:avLst/>
            </a:prstGeom>
            <a:solidFill>
              <a:srgbClr val="0072C6"/>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037" y="1668462"/>
              <a:ext cx="677972" cy="607380"/>
            </a:xfrm>
            <a:prstGeom prst="rect">
              <a:avLst/>
            </a:prstGeom>
            <a:noFill/>
          </p:spPr>
        </p:pic>
        <p:sp>
          <p:nvSpPr>
            <p:cNvPr id="7" name="TextBox 6"/>
            <p:cNvSpPr txBox="1"/>
            <p:nvPr/>
          </p:nvSpPr>
          <p:spPr>
            <a:xfrm>
              <a:off x="408989" y="2356038"/>
              <a:ext cx="1295400" cy="489365"/>
            </a:xfrm>
            <a:prstGeom prst="rect">
              <a:avLst/>
            </a:prstGeom>
            <a:noFill/>
          </p:spPr>
          <p:txBody>
            <a:bodyPr wrap="square" lIns="182880" tIns="146304" rIns="182880" bIns="146304" rtlCol="0">
              <a:spAutoFit/>
            </a:bodyPr>
            <a:lstStyle/>
            <a:p>
              <a:pPr>
                <a:lnSpc>
                  <a:spcPct val="90000"/>
                </a:lnSpc>
                <a:spcAft>
                  <a:spcPts val="600"/>
                </a:spcAft>
              </a:pPr>
              <a:r>
                <a:rPr lang="en-US" sz="1400" dirty="0" smtClean="0">
                  <a:gradFill>
                    <a:gsLst>
                      <a:gs pos="2917">
                        <a:srgbClr val="FFFFFF"/>
                      </a:gs>
                      <a:gs pos="30000">
                        <a:srgbClr val="FFFFFF"/>
                      </a:gs>
                    </a:gsLst>
                    <a:lin ang="5400000" scaled="0"/>
                  </a:gradFill>
                </a:rPr>
                <a:t>Video</a:t>
              </a:r>
            </a:p>
          </p:txBody>
        </p:sp>
      </p:grpSp>
      <p:sp>
        <p:nvSpPr>
          <p:cNvPr id="8" name="TextBox 7"/>
          <p:cNvSpPr txBox="1"/>
          <p:nvPr/>
        </p:nvSpPr>
        <p:spPr>
          <a:xfrm>
            <a:off x="908150" y="758072"/>
            <a:ext cx="1682583" cy="572464"/>
          </a:xfrm>
          <a:prstGeom prst="rect">
            <a:avLst/>
          </a:prstGeom>
          <a:noFill/>
        </p:spPr>
        <p:txBody>
          <a:bodyPr wrap="square" lIns="182880" tIns="146304" rIns="182880" bIns="146304" rtlCol="0">
            <a:spAutoFit/>
          </a:bodyPr>
          <a:lstStyle/>
          <a:p>
            <a:pPr algn="ctr">
              <a:lnSpc>
                <a:spcPct val="90000"/>
              </a:lnSpc>
              <a:spcAft>
                <a:spcPts val="600"/>
              </a:spcAft>
            </a:pPr>
            <a:r>
              <a:rPr lang="en-US" sz="2000" dirty="0" smtClean="0">
                <a:gradFill>
                  <a:gsLst>
                    <a:gs pos="2917">
                      <a:srgbClr val="FFFFFF"/>
                    </a:gs>
                    <a:gs pos="30000">
                      <a:srgbClr val="FFFFFF"/>
                    </a:gs>
                  </a:gsLst>
                  <a:lin ang="5400000" scaled="0"/>
                </a:gradFill>
                <a:latin typeface="Segoe UI Light"/>
              </a:rPr>
              <a:t>O365 Video</a:t>
            </a:r>
          </a:p>
        </p:txBody>
      </p:sp>
      <p:grpSp>
        <p:nvGrpSpPr>
          <p:cNvPr id="10" name="Group 9"/>
          <p:cNvGrpSpPr/>
          <p:nvPr/>
        </p:nvGrpSpPr>
        <p:grpSpPr>
          <a:xfrm>
            <a:off x="3935106" y="1271997"/>
            <a:ext cx="1471523" cy="1481741"/>
            <a:chOff x="408989" y="1363662"/>
            <a:chExt cx="1471523" cy="1481741"/>
          </a:xfrm>
        </p:grpSpPr>
        <p:sp>
          <p:nvSpPr>
            <p:cNvPr id="11" name="Rectangle 10"/>
            <p:cNvSpPr/>
            <p:nvPr/>
          </p:nvSpPr>
          <p:spPr bwMode="auto">
            <a:xfrm>
              <a:off x="503238" y="1363662"/>
              <a:ext cx="1377274" cy="1373089"/>
            </a:xfrm>
            <a:prstGeom prst="rect">
              <a:avLst/>
            </a:prstGeom>
            <a:solidFill>
              <a:srgbClr val="0072C6"/>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3" name="TextBox 12"/>
            <p:cNvSpPr txBox="1"/>
            <p:nvPr/>
          </p:nvSpPr>
          <p:spPr>
            <a:xfrm>
              <a:off x="408989" y="2356038"/>
              <a:ext cx="1295400" cy="489365"/>
            </a:xfrm>
            <a:prstGeom prst="rect">
              <a:avLst/>
            </a:prstGeom>
            <a:noFill/>
          </p:spPr>
          <p:txBody>
            <a:bodyPr wrap="square" lIns="182880" tIns="146304" rIns="182880" bIns="146304" rtlCol="0">
              <a:spAutoFit/>
            </a:bodyPr>
            <a:lstStyle/>
            <a:p>
              <a:pPr>
                <a:lnSpc>
                  <a:spcPct val="90000"/>
                </a:lnSpc>
                <a:spcAft>
                  <a:spcPts val="600"/>
                </a:spcAft>
              </a:pPr>
              <a:r>
                <a:rPr lang="en-US" sz="1400" dirty="0" smtClean="0">
                  <a:gradFill>
                    <a:gsLst>
                      <a:gs pos="2917">
                        <a:srgbClr val="FFFFFF"/>
                      </a:gs>
                      <a:gs pos="30000">
                        <a:srgbClr val="FFFFFF"/>
                      </a:gs>
                    </a:gsLst>
                    <a:lin ang="5400000" scaled="0"/>
                  </a:gradFill>
                </a:rPr>
                <a:t>Delve</a:t>
              </a:r>
            </a:p>
          </p:txBody>
        </p:sp>
      </p:grpSp>
      <p:sp>
        <p:nvSpPr>
          <p:cNvPr id="14" name="TextBox 13"/>
          <p:cNvSpPr txBox="1"/>
          <p:nvPr/>
        </p:nvSpPr>
        <p:spPr>
          <a:xfrm>
            <a:off x="3872303" y="733871"/>
            <a:ext cx="1682583" cy="572464"/>
          </a:xfrm>
          <a:prstGeom prst="rect">
            <a:avLst/>
          </a:prstGeom>
          <a:noFill/>
        </p:spPr>
        <p:txBody>
          <a:bodyPr wrap="square" lIns="182880" tIns="146304" rIns="182880" bIns="146304" rtlCol="0">
            <a:spAutoFit/>
          </a:bodyPr>
          <a:lstStyle/>
          <a:p>
            <a:pPr algn="ctr">
              <a:lnSpc>
                <a:spcPct val="90000"/>
              </a:lnSpc>
              <a:spcAft>
                <a:spcPts val="600"/>
              </a:spcAft>
            </a:pPr>
            <a:r>
              <a:rPr lang="en-US" sz="2000" dirty="0" smtClean="0">
                <a:gradFill>
                  <a:gsLst>
                    <a:gs pos="2917">
                      <a:srgbClr val="FFFFFF"/>
                    </a:gs>
                    <a:gs pos="30000">
                      <a:srgbClr val="FFFFFF"/>
                    </a:gs>
                  </a:gsLst>
                  <a:lin ang="5400000" scaled="0"/>
                </a:gradFill>
                <a:latin typeface="Segoe UI Light"/>
              </a:rPr>
              <a:t>Delve</a:t>
            </a:r>
          </a:p>
        </p:txBody>
      </p:sp>
      <p:grpSp>
        <p:nvGrpSpPr>
          <p:cNvPr id="15" name="Group 14"/>
          <p:cNvGrpSpPr/>
          <p:nvPr/>
        </p:nvGrpSpPr>
        <p:grpSpPr>
          <a:xfrm>
            <a:off x="6894639" y="1259965"/>
            <a:ext cx="1471523" cy="1481741"/>
            <a:chOff x="408989" y="1363662"/>
            <a:chExt cx="1471523" cy="1481741"/>
          </a:xfrm>
        </p:grpSpPr>
        <p:sp>
          <p:nvSpPr>
            <p:cNvPr id="16" name="Rectangle 15"/>
            <p:cNvSpPr/>
            <p:nvPr/>
          </p:nvSpPr>
          <p:spPr bwMode="auto">
            <a:xfrm>
              <a:off x="503238" y="1363662"/>
              <a:ext cx="1377274" cy="1373089"/>
            </a:xfrm>
            <a:prstGeom prst="rect">
              <a:avLst/>
            </a:prstGeom>
            <a:solidFill>
              <a:srgbClr val="0072C6"/>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8" name="TextBox 17"/>
            <p:cNvSpPr txBox="1"/>
            <p:nvPr/>
          </p:nvSpPr>
          <p:spPr>
            <a:xfrm>
              <a:off x="408989" y="2356038"/>
              <a:ext cx="1295400" cy="489365"/>
            </a:xfrm>
            <a:prstGeom prst="rect">
              <a:avLst/>
            </a:prstGeom>
            <a:noFill/>
          </p:spPr>
          <p:txBody>
            <a:bodyPr wrap="square" lIns="182880" tIns="146304" rIns="182880" bIns="146304" rtlCol="0">
              <a:spAutoFit/>
            </a:bodyPr>
            <a:lstStyle/>
            <a:p>
              <a:pPr>
                <a:lnSpc>
                  <a:spcPct val="90000"/>
                </a:lnSpc>
                <a:spcAft>
                  <a:spcPts val="600"/>
                </a:spcAft>
              </a:pPr>
              <a:r>
                <a:rPr lang="en-US" sz="1400" dirty="0" smtClean="0">
                  <a:gradFill>
                    <a:gsLst>
                      <a:gs pos="2917">
                        <a:srgbClr val="FFFFFF"/>
                      </a:gs>
                      <a:gs pos="30000">
                        <a:srgbClr val="FFFFFF"/>
                      </a:gs>
                    </a:gsLst>
                    <a:lin ang="5400000" scaled="0"/>
                  </a:gradFill>
                </a:rPr>
                <a:t>“</a:t>
              </a:r>
              <a:r>
                <a:rPr lang="en-US" sz="1400" dirty="0" err="1" smtClean="0">
                  <a:gradFill>
                    <a:gsLst>
                      <a:gs pos="2917">
                        <a:srgbClr val="FFFFFF"/>
                      </a:gs>
                      <a:gs pos="30000">
                        <a:srgbClr val="FFFFFF"/>
                      </a:gs>
                    </a:gsLst>
                    <a:lin ang="5400000" scaled="0"/>
                  </a:gradFill>
                </a:rPr>
                <a:t>InfoPedia</a:t>
              </a:r>
              <a:r>
                <a:rPr lang="en-US" sz="1400" dirty="0" smtClean="0">
                  <a:gradFill>
                    <a:gsLst>
                      <a:gs pos="2917">
                        <a:srgbClr val="FFFFFF"/>
                      </a:gs>
                      <a:gs pos="30000">
                        <a:srgbClr val="FFFFFF"/>
                      </a:gs>
                    </a:gsLst>
                    <a:lin ang="5400000" scaled="0"/>
                  </a:gradFill>
                </a:rPr>
                <a:t>”</a:t>
              </a:r>
            </a:p>
          </p:txBody>
        </p:sp>
      </p:grpSp>
      <p:sp>
        <p:nvSpPr>
          <p:cNvPr id="19" name="TextBox 18"/>
          <p:cNvSpPr txBox="1"/>
          <p:nvPr/>
        </p:nvSpPr>
        <p:spPr>
          <a:xfrm>
            <a:off x="6616188" y="758072"/>
            <a:ext cx="2215592" cy="572464"/>
          </a:xfrm>
          <a:prstGeom prst="rect">
            <a:avLst/>
          </a:prstGeom>
          <a:noFill/>
        </p:spPr>
        <p:txBody>
          <a:bodyPr wrap="square" lIns="182880" tIns="146304" rIns="182880" bIns="146304" rtlCol="0">
            <a:spAutoFit/>
          </a:bodyPr>
          <a:lstStyle/>
          <a:p>
            <a:pPr algn="ctr">
              <a:lnSpc>
                <a:spcPct val="90000"/>
              </a:lnSpc>
              <a:spcAft>
                <a:spcPts val="600"/>
              </a:spcAft>
            </a:pPr>
            <a:r>
              <a:rPr lang="en-US" sz="2000" dirty="0" smtClean="0">
                <a:gradFill>
                  <a:gsLst>
                    <a:gs pos="2917">
                      <a:srgbClr val="FFFFFF"/>
                    </a:gs>
                    <a:gs pos="30000">
                      <a:srgbClr val="FFFFFF"/>
                    </a:gs>
                  </a:gsLst>
                  <a:lin ang="5400000" scaled="0"/>
                </a:gradFill>
                <a:latin typeface="Segoe UI Light"/>
              </a:rPr>
              <a:t>O365 “</a:t>
            </a:r>
            <a:r>
              <a:rPr lang="en-US" sz="2000" dirty="0" err="1" smtClean="0">
                <a:gradFill>
                  <a:gsLst>
                    <a:gs pos="2917">
                      <a:srgbClr val="FFFFFF"/>
                    </a:gs>
                    <a:gs pos="30000">
                      <a:srgbClr val="FFFFFF"/>
                    </a:gs>
                  </a:gsLst>
                  <a:lin ang="5400000" scaled="0"/>
                </a:gradFill>
                <a:latin typeface="Segoe UI Light"/>
              </a:rPr>
              <a:t>InfoPedia</a:t>
            </a:r>
            <a:r>
              <a:rPr lang="en-US" sz="2000" dirty="0" smtClean="0">
                <a:gradFill>
                  <a:gsLst>
                    <a:gs pos="2917">
                      <a:srgbClr val="FFFFFF"/>
                    </a:gs>
                    <a:gs pos="30000">
                      <a:srgbClr val="FFFFFF"/>
                    </a:gs>
                  </a:gsLst>
                  <a:lin ang="5400000" scaled="0"/>
                </a:gradFill>
                <a:latin typeface="Segoe UI Light"/>
              </a:rPr>
              <a:t>”</a:t>
            </a:r>
          </a:p>
        </p:txBody>
      </p:sp>
      <p:sp>
        <p:nvSpPr>
          <p:cNvPr id="24" name="TextBox 23"/>
          <p:cNvSpPr txBox="1"/>
          <p:nvPr/>
        </p:nvSpPr>
        <p:spPr>
          <a:xfrm>
            <a:off x="9433162" y="758072"/>
            <a:ext cx="2440182" cy="572464"/>
          </a:xfrm>
          <a:prstGeom prst="rect">
            <a:avLst/>
          </a:prstGeom>
          <a:noFill/>
        </p:spPr>
        <p:txBody>
          <a:bodyPr wrap="square" lIns="182880" tIns="146304" rIns="182880" bIns="146304" rtlCol="0">
            <a:spAutoFit/>
          </a:bodyPr>
          <a:lstStyle/>
          <a:p>
            <a:pPr algn="ctr">
              <a:lnSpc>
                <a:spcPct val="90000"/>
              </a:lnSpc>
              <a:spcAft>
                <a:spcPts val="600"/>
              </a:spcAft>
            </a:pPr>
            <a:r>
              <a:rPr lang="en-US" sz="2000" dirty="0" smtClean="0">
                <a:gradFill>
                  <a:gsLst>
                    <a:gs pos="2917">
                      <a:srgbClr val="FFFFFF"/>
                    </a:gs>
                    <a:gs pos="30000">
                      <a:srgbClr val="FFFFFF"/>
                    </a:gs>
                  </a:gsLst>
                  <a:lin ang="5400000" scaled="0"/>
                </a:gradFill>
                <a:latin typeface="Segoe UI Light"/>
              </a:rPr>
              <a:t>Build Your Own</a:t>
            </a:r>
          </a:p>
        </p:txBody>
      </p:sp>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6797" y="1574322"/>
            <a:ext cx="619311" cy="636201"/>
          </a:xfrm>
          <a:prstGeom prst="rect">
            <a:avLst/>
          </a:prstGeom>
          <a:noFill/>
        </p:spPr>
      </p:pic>
      <p:sp>
        <p:nvSpPr>
          <p:cNvPr id="36" name="Freeform 61"/>
          <p:cNvSpPr>
            <a:spLocks noEditPoints="1"/>
          </p:cNvSpPr>
          <p:nvPr/>
        </p:nvSpPr>
        <p:spPr bwMode="black">
          <a:xfrm>
            <a:off x="7425306" y="1529298"/>
            <a:ext cx="507748" cy="636176"/>
          </a:xfrm>
          <a:custGeom>
            <a:avLst/>
            <a:gdLst>
              <a:gd name="T0" fmla="*/ 91 w 162"/>
              <a:gd name="T1" fmla="*/ 100 h 203"/>
              <a:gd name="T2" fmla="*/ 128 w 162"/>
              <a:gd name="T3" fmla="*/ 203 h 203"/>
              <a:gd name="T4" fmla="*/ 108 w 162"/>
              <a:gd name="T5" fmla="*/ 203 h 203"/>
              <a:gd name="T6" fmla="*/ 81 w 162"/>
              <a:gd name="T7" fmla="*/ 180 h 203"/>
              <a:gd name="T8" fmla="*/ 54 w 162"/>
              <a:gd name="T9" fmla="*/ 203 h 203"/>
              <a:gd name="T10" fmla="*/ 34 w 162"/>
              <a:gd name="T11" fmla="*/ 203 h 203"/>
              <a:gd name="T12" fmla="*/ 71 w 162"/>
              <a:gd name="T13" fmla="*/ 100 h 203"/>
              <a:gd name="T14" fmla="*/ 64 w 162"/>
              <a:gd name="T15" fmla="*/ 86 h 203"/>
              <a:gd name="T16" fmla="*/ 81 w 162"/>
              <a:gd name="T17" fmla="*/ 69 h 203"/>
              <a:gd name="T18" fmla="*/ 98 w 162"/>
              <a:gd name="T19" fmla="*/ 86 h 203"/>
              <a:gd name="T20" fmla="*/ 91 w 162"/>
              <a:gd name="T21" fmla="*/ 100 h 203"/>
              <a:gd name="T22" fmla="*/ 81 w 162"/>
              <a:gd name="T23" fmla="*/ 34 h 203"/>
              <a:gd name="T24" fmla="*/ 130 w 162"/>
              <a:gd name="T25" fmla="*/ 83 h 203"/>
              <a:gd name="T26" fmla="*/ 107 w 162"/>
              <a:gd name="T27" fmla="*/ 123 h 203"/>
              <a:gd name="T28" fmla="*/ 106 w 162"/>
              <a:gd name="T29" fmla="*/ 117 h 203"/>
              <a:gd name="T30" fmla="*/ 121 w 162"/>
              <a:gd name="T31" fmla="*/ 86 h 203"/>
              <a:gd name="T32" fmla="*/ 81 w 162"/>
              <a:gd name="T33" fmla="*/ 47 h 203"/>
              <a:gd name="T34" fmla="*/ 42 w 162"/>
              <a:gd name="T35" fmla="*/ 86 h 203"/>
              <a:gd name="T36" fmla="*/ 56 w 162"/>
              <a:gd name="T37" fmla="*/ 117 h 203"/>
              <a:gd name="T38" fmla="*/ 55 w 162"/>
              <a:gd name="T39" fmla="*/ 123 h 203"/>
              <a:gd name="T40" fmla="*/ 33 w 162"/>
              <a:gd name="T41" fmla="*/ 83 h 203"/>
              <a:gd name="T42" fmla="*/ 81 w 162"/>
              <a:gd name="T43" fmla="*/ 34 h 203"/>
              <a:gd name="T44" fmla="*/ 81 w 162"/>
              <a:gd name="T45" fmla="*/ 0 h 203"/>
              <a:gd name="T46" fmla="*/ 162 w 162"/>
              <a:gd name="T47" fmla="*/ 81 h 203"/>
              <a:gd name="T48" fmla="*/ 118 w 162"/>
              <a:gd name="T49" fmla="*/ 154 h 203"/>
              <a:gd name="T50" fmla="*/ 115 w 162"/>
              <a:gd name="T51" fmla="*/ 148 h 203"/>
              <a:gd name="T52" fmla="*/ 153 w 162"/>
              <a:gd name="T53" fmla="*/ 85 h 203"/>
              <a:gd name="T54" fmla="*/ 81 w 162"/>
              <a:gd name="T55" fmla="*/ 13 h 203"/>
              <a:gd name="T56" fmla="*/ 10 w 162"/>
              <a:gd name="T57" fmla="*/ 85 h 203"/>
              <a:gd name="T58" fmla="*/ 47 w 162"/>
              <a:gd name="T59" fmla="*/ 148 h 203"/>
              <a:gd name="T60" fmla="*/ 45 w 162"/>
              <a:gd name="T61" fmla="*/ 154 h 203"/>
              <a:gd name="T62" fmla="*/ 0 w 162"/>
              <a:gd name="T63" fmla="*/ 81 h 203"/>
              <a:gd name="T64" fmla="*/ 81 w 162"/>
              <a:gd name="T65" fmla="*/ 0 h 203"/>
              <a:gd name="T66" fmla="*/ 81 w 162"/>
              <a:gd name="T67" fmla="*/ 124 h 203"/>
              <a:gd name="T68" fmla="*/ 89 w 162"/>
              <a:gd name="T69" fmla="*/ 132 h 203"/>
              <a:gd name="T70" fmla="*/ 81 w 162"/>
              <a:gd name="T71" fmla="*/ 139 h 203"/>
              <a:gd name="T72" fmla="*/ 73 w 162"/>
              <a:gd name="T73" fmla="*/ 132 h 203"/>
              <a:gd name="T74" fmla="*/ 81 w 162"/>
              <a:gd name="T75" fmla="*/ 124 h 203"/>
              <a:gd name="T76" fmla="*/ 81 w 162"/>
              <a:gd name="T77" fmla="*/ 171 h 203"/>
              <a:gd name="T78" fmla="*/ 95 w 162"/>
              <a:gd name="T79" fmla="*/ 160 h 203"/>
              <a:gd name="T80" fmla="*/ 81 w 162"/>
              <a:gd name="T81" fmla="*/ 149 h 203"/>
              <a:gd name="T82" fmla="*/ 68 w 162"/>
              <a:gd name="T83" fmla="*/ 160 h 203"/>
              <a:gd name="T84" fmla="*/ 81 w 162"/>
              <a:gd name="T85" fmla="*/ 171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2" h="203">
                <a:moveTo>
                  <a:pt x="91" y="100"/>
                </a:moveTo>
                <a:cubicBezTo>
                  <a:pt x="98" y="144"/>
                  <a:pt x="114" y="181"/>
                  <a:pt x="128" y="203"/>
                </a:cubicBezTo>
                <a:cubicBezTo>
                  <a:pt x="108" y="203"/>
                  <a:pt x="108" y="203"/>
                  <a:pt x="108" y="203"/>
                </a:cubicBezTo>
                <a:cubicBezTo>
                  <a:pt x="108" y="190"/>
                  <a:pt x="100" y="180"/>
                  <a:pt x="81" y="180"/>
                </a:cubicBezTo>
                <a:cubicBezTo>
                  <a:pt x="63" y="180"/>
                  <a:pt x="55" y="190"/>
                  <a:pt x="54" y="203"/>
                </a:cubicBezTo>
                <a:cubicBezTo>
                  <a:pt x="34" y="203"/>
                  <a:pt x="34" y="203"/>
                  <a:pt x="34" y="203"/>
                </a:cubicBezTo>
                <a:cubicBezTo>
                  <a:pt x="49" y="181"/>
                  <a:pt x="64" y="144"/>
                  <a:pt x="71" y="100"/>
                </a:cubicBezTo>
                <a:cubicBezTo>
                  <a:pt x="67" y="97"/>
                  <a:pt x="64" y="92"/>
                  <a:pt x="64" y="86"/>
                </a:cubicBezTo>
                <a:cubicBezTo>
                  <a:pt x="64" y="77"/>
                  <a:pt x="72" y="69"/>
                  <a:pt x="81" y="69"/>
                </a:cubicBezTo>
                <a:cubicBezTo>
                  <a:pt x="91" y="69"/>
                  <a:pt x="98" y="77"/>
                  <a:pt x="98" y="86"/>
                </a:cubicBezTo>
                <a:cubicBezTo>
                  <a:pt x="98" y="92"/>
                  <a:pt x="96" y="97"/>
                  <a:pt x="91" y="100"/>
                </a:cubicBezTo>
                <a:close/>
                <a:moveTo>
                  <a:pt x="81" y="34"/>
                </a:moveTo>
                <a:cubicBezTo>
                  <a:pt x="108" y="34"/>
                  <a:pt x="130" y="56"/>
                  <a:pt x="130" y="83"/>
                </a:cubicBezTo>
                <a:cubicBezTo>
                  <a:pt x="130" y="100"/>
                  <a:pt x="121" y="115"/>
                  <a:pt x="107" y="123"/>
                </a:cubicBezTo>
                <a:cubicBezTo>
                  <a:pt x="107" y="121"/>
                  <a:pt x="106" y="119"/>
                  <a:pt x="106" y="117"/>
                </a:cubicBezTo>
                <a:cubicBezTo>
                  <a:pt x="115" y="110"/>
                  <a:pt x="121" y="99"/>
                  <a:pt x="121" y="86"/>
                </a:cubicBezTo>
                <a:cubicBezTo>
                  <a:pt x="121" y="64"/>
                  <a:pt x="103" y="47"/>
                  <a:pt x="81" y="47"/>
                </a:cubicBezTo>
                <a:cubicBezTo>
                  <a:pt x="59" y="47"/>
                  <a:pt x="42" y="64"/>
                  <a:pt x="42" y="86"/>
                </a:cubicBezTo>
                <a:cubicBezTo>
                  <a:pt x="42" y="99"/>
                  <a:pt x="47" y="110"/>
                  <a:pt x="56" y="117"/>
                </a:cubicBezTo>
                <a:cubicBezTo>
                  <a:pt x="56" y="119"/>
                  <a:pt x="55" y="121"/>
                  <a:pt x="55" y="123"/>
                </a:cubicBezTo>
                <a:cubicBezTo>
                  <a:pt x="42" y="115"/>
                  <a:pt x="33" y="100"/>
                  <a:pt x="33" y="83"/>
                </a:cubicBezTo>
                <a:cubicBezTo>
                  <a:pt x="33" y="56"/>
                  <a:pt x="54" y="34"/>
                  <a:pt x="81" y="34"/>
                </a:cubicBezTo>
                <a:close/>
                <a:moveTo>
                  <a:pt x="81" y="0"/>
                </a:moveTo>
                <a:cubicBezTo>
                  <a:pt x="126" y="0"/>
                  <a:pt x="162" y="37"/>
                  <a:pt x="162" y="81"/>
                </a:cubicBezTo>
                <a:cubicBezTo>
                  <a:pt x="162" y="113"/>
                  <a:pt x="144" y="141"/>
                  <a:pt x="118" y="154"/>
                </a:cubicBezTo>
                <a:cubicBezTo>
                  <a:pt x="117" y="152"/>
                  <a:pt x="116" y="150"/>
                  <a:pt x="115" y="148"/>
                </a:cubicBezTo>
                <a:cubicBezTo>
                  <a:pt x="138" y="136"/>
                  <a:pt x="153" y="112"/>
                  <a:pt x="153" y="85"/>
                </a:cubicBezTo>
                <a:cubicBezTo>
                  <a:pt x="153" y="45"/>
                  <a:pt x="121" y="13"/>
                  <a:pt x="81" y="13"/>
                </a:cubicBezTo>
                <a:cubicBezTo>
                  <a:pt x="42" y="13"/>
                  <a:pt x="10" y="45"/>
                  <a:pt x="10" y="85"/>
                </a:cubicBezTo>
                <a:cubicBezTo>
                  <a:pt x="10" y="112"/>
                  <a:pt x="25" y="136"/>
                  <a:pt x="47" y="148"/>
                </a:cubicBezTo>
                <a:cubicBezTo>
                  <a:pt x="46" y="150"/>
                  <a:pt x="46" y="152"/>
                  <a:pt x="45" y="154"/>
                </a:cubicBezTo>
                <a:cubicBezTo>
                  <a:pt x="18" y="141"/>
                  <a:pt x="0" y="113"/>
                  <a:pt x="0" y="81"/>
                </a:cubicBezTo>
                <a:cubicBezTo>
                  <a:pt x="0" y="37"/>
                  <a:pt x="36" y="0"/>
                  <a:pt x="81" y="0"/>
                </a:cubicBezTo>
                <a:close/>
                <a:moveTo>
                  <a:pt x="81" y="124"/>
                </a:moveTo>
                <a:cubicBezTo>
                  <a:pt x="87" y="124"/>
                  <a:pt x="89" y="128"/>
                  <a:pt x="89" y="132"/>
                </a:cubicBezTo>
                <a:cubicBezTo>
                  <a:pt x="89" y="135"/>
                  <a:pt x="87" y="139"/>
                  <a:pt x="81" y="139"/>
                </a:cubicBezTo>
                <a:cubicBezTo>
                  <a:pt x="75" y="139"/>
                  <a:pt x="73" y="135"/>
                  <a:pt x="73" y="132"/>
                </a:cubicBezTo>
                <a:cubicBezTo>
                  <a:pt x="73" y="128"/>
                  <a:pt x="75" y="124"/>
                  <a:pt x="81" y="124"/>
                </a:cubicBezTo>
                <a:close/>
                <a:moveTo>
                  <a:pt x="81" y="171"/>
                </a:moveTo>
                <a:cubicBezTo>
                  <a:pt x="91" y="171"/>
                  <a:pt x="95" y="166"/>
                  <a:pt x="95" y="160"/>
                </a:cubicBezTo>
                <a:cubicBezTo>
                  <a:pt x="95" y="154"/>
                  <a:pt x="91" y="149"/>
                  <a:pt x="81" y="149"/>
                </a:cubicBezTo>
                <a:cubicBezTo>
                  <a:pt x="71" y="149"/>
                  <a:pt x="68" y="154"/>
                  <a:pt x="68" y="160"/>
                </a:cubicBezTo>
                <a:cubicBezTo>
                  <a:pt x="68" y="166"/>
                  <a:pt x="71" y="171"/>
                  <a:pt x="81" y="171"/>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endParaRPr lang="en-US" sz="1600">
              <a:solidFill>
                <a:srgbClr val="FFFFFF"/>
              </a:solidFill>
            </a:endParaRPr>
          </a:p>
        </p:txBody>
      </p:sp>
      <p:sp>
        <p:nvSpPr>
          <p:cNvPr id="40" name="Content Placeholder 2"/>
          <p:cNvSpPr txBox="1">
            <a:spLocks/>
          </p:cNvSpPr>
          <p:nvPr/>
        </p:nvSpPr>
        <p:spPr>
          <a:xfrm>
            <a:off x="349284" y="3093675"/>
            <a:ext cx="11318001" cy="2461675"/>
          </a:xfrm>
          <a:prstGeom prst="rect">
            <a:avLst/>
          </a:prstGeom>
        </p:spPr>
        <p:txBody>
          <a:bodyPr vert="horz" lIns="93260" tIns="46630" rIns="93260" bIns="46630" rtlCol="0" anchor="t">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466298" lvl="1" indent="0" algn="ctr">
              <a:buClr>
                <a:srgbClr val="FFFFFF"/>
              </a:buClr>
              <a:buFont typeface="Wingdings 3" panose="05040102010807070707" pitchFamily="18" charset="2"/>
              <a:buNone/>
              <a:defRPr/>
            </a:pPr>
            <a:r>
              <a:rPr lang="en-US" sz="2400" dirty="0" smtClean="0">
                <a:solidFill>
                  <a:srgbClr val="FFFFFF"/>
                </a:solidFill>
              </a:rPr>
              <a:t>Intelligent</a:t>
            </a:r>
          </a:p>
          <a:p>
            <a:pPr marL="466298" lvl="1" indent="0" algn="ctr">
              <a:buClr>
                <a:srgbClr val="FFFFFF"/>
              </a:buClr>
              <a:buFont typeface="Wingdings 3" panose="05040102010807070707" pitchFamily="18" charset="2"/>
              <a:buNone/>
              <a:defRPr/>
            </a:pPr>
            <a:r>
              <a:rPr lang="en-US" sz="2400" dirty="0" smtClean="0">
                <a:solidFill>
                  <a:srgbClr val="FFFFFF"/>
                </a:solidFill>
              </a:rPr>
              <a:t>Social</a:t>
            </a:r>
          </a:p>
          <a:p>
            <a:pPr marL="466298" lvl="1" indent="0" algn="ctr">
              <a:buClr>
                <a:srgbClr val="FFFFFF"/>
              </a:buClr>
              <a:buFont typeface="Wingdings 3" panose="05040102010807070707" pitchFamily="18" charset="2"/>
              <a:buNone/>
              <a:defRPr/>
            </a:pPr>
            <a:r>
              <a:rPr lang="en-US" sz="2400" dirty="0" smtClean="0">
                <a:solidFill>
                  <a:srgbClr val="FFFFFF"/>
                </a:solidFill>
              </a:rPr>
              <a:t>Mobile</a:t>
            </a:r>
          </a:p>
          <a:p>
            <a:pPr marL="466298" lvl="1" indent="0" algn="ctr">
              <a:buClr>
                <a:srgbClr val="FFFFFF"/>
              </a:buClr>
              <a:buFont typeface="Wingdings 3" panose="05040102010807070707" pitchFamily="18" charset="2"/>
              <a:buNone/>
              <a:defRPr/>
            </a:pPr>
            <a:r>
              <a:rPr lang="en-US" sz="2400" dirty="0" smtClean="0">
                <a:solidFill>
                  <a:srgbClr val="FFFFFF"/>
                </a:solidFill>
              </a:rPr>
              <a:t>“Ready to go”</a:t>
            </a:r>
            <a:endParaRPr lang="en-US" sz="2400" dirty="0">
              <a:solidFill>
                <a:srgbClr val="FFFFFF"/>
              </a:solidFill>
            </a:endParaRPr>
          </a:p>
          <a:p>
            <a:pPr lvl="1" algn="ctr">
              <a:buClr>
                <a:srgbClr val="FFFFFF"/>
              </a:buClr>
              <a:defRPr/>
            </a:pPr>
            <a:endParaRPr lang="en-US" sz="2000" dirty="0">
              <a:solidFill>
                <a:srgbClr val="FFFFFF"/>
              </a:solidFill>
            </a:endParaRPr>
          </a:p>
        </p:txBody>
      </p:sp>
      <p:sp>
        <p:nvSpPr>
          <p:cNvPr id="69" name="Rectangle 68"/>
          <p:cNvSpPr/>
          <p:nvPr/>
        </p:nvSpPr>
        <p:spPr bwMode="auto">
          <a:xfrm>
            <a:off x="-182563" y="5297988"/>
            <a:ext cx="12801600" cy="1520278"/>
          </a:xfrm>
          <a:prstGeom prst="rect">
            <a:avLst/>
          </a:prstGeom>
          <a:solidFill>
            <a:schemeClr val="accent2"/>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70" name="Rectangle 69"/>
          <p:cNvSpPr/>
          <p:nvPr/>
        </p:nvSpPr>
        <p:spPr>
          <a:xfrm>
            <a:off x="4092485" y="5309786"/>
            <a:ext cx="4585038" cy="369332"/>
          </a:xfrm>
          <a:prstGeom prst="rect">
            <a:avLst/>
          </a:prstGeom>
        </p:spPr>
        <p:txBody>
          <a:bodyPr wrap="none">
            <a:spAutoFit/>
          </a:bodyPr>
          <a:lstStyle/>
          <a:p>
            <a:pPr algn="ctr">
              <a:defRPr/>
            </a:pPr>
            <a:r>
              <a:rPr lang="en-US" cap="all" dirty="0">
                <a:solidFill>
                  <a:srgbClr val="FFFFFF"/>
                </a:solidFill>
                <a:latin typeface="Segoe UI Light"/>
              </a:rPr>
              <a:t>Enhanced by key Office 365 Capabilities</a:t>
            </a:r>
            <a:endParaRPr lang="en-US" sz="2244" cap="all" dirty="0">
              <a:solidFill>
                <a:srgbClr val="BAD80A">
                  <a:lumMod val="40000"/>
                  <a:lumOff val="60000"/>
                </a:srgbClr>
              </a:solidFill>
              <a:latin typeface="Segoe UI Light"/>
            </a:endParaRPr>
          </a:p>
        </p:txBody>
      </p:sp>
      <p:grpSp>
        <p:nvGrpSpPr>
          <p:cNvPr id="71" name="Group 70"/>
          <p:cNvGrpSpPr/>
          <p:nvPr/>
        </p:nvGrpSpPr>
        <p:grpSpPr>
          <a:xfrm>
            <a:off x="81636" y="5790372"/>
            <a:ext cx="1398698" cy="816177"/>
            <a:chOff x="5077932" y="5090609"/>
            <a:chExt cx="1398698" cy="816177"/>
          </a:xfrm>
        </p:grpSpPr>
        <p:sp>
          <p:nvSpPr>
            <p:cNvPr id="72" name="Freeform 5"/>
            <p:cNvSpPr>
              <a:spLocks noEditPoints="1"/>
            </p:cNvSpPr>
            <p:nvPr/>
          </p:nvSpPr>
          <p:spPr bwMode="auto">
            <a:xfrm>
              <a:off x="5569446" y="5090609"/>
              <a:ext cx="415671" cy="384428"/>
            </a:xfrm>
            <a:custGeom>
              <a:avLst/>
              <a:gdLst>
                <a:gd name="T0" fmla="*/ 1446 w 2030"/>
                <a:gd name="T1" fmla="*/ 1047 h 1877"/>
                <a:gd name="T2" fmla="*/ 1218 w 2030"/>
                <a:gd name="T3" fmla="*/ 583 h 1877"/>
                <a:gd name="T4" fmla="*/ 901 w 2030"/>
                <a:gd name="T5" fmla="*/ 375 h 1877"/>
                <a:gd name="T6" fmla="*/ 773 w 2030"/>
                <a:gd name="T7" fmla="*/ 109 h 1877"/>
                <a:gd name="T8" fmla="*/ 555 w 2030"/>
                <a:gd name="T9" fmla="*/ 109 h 1877"/>
                <a:gd name="T10" fmla="*/ 317 w 2030"/>
                <a:gd name="T11" fmla="*/ 593 h 1877"/>
                <a:gd name="T12" fmla="*/ 0 w 2030"/>
                <a:gd name="T13" fmla="*/ 810 h 1877"/>
                <a:gd name="T14" fmla="*/ 317 w 2030"/>
                <a:gd name="T15" fmla="*/ 1027 h 1877"/>
                <a:gd name="T16" fmla="*/ 327 w 2030"/>
                <a:gd name="T17" fmla="*/ 1531 h 1877"/>
                <a:gd name="T18" fmla="*/ 1010 w 2030"/>
                <a:gd name="T19" fmla="*/ 1531 h 1877"/>
                <a:gd name="T20" fmla="*/ 1297 w 2030"/>
                <a:gd name="T21" fmla="*/ 1462 h 1877"/>
                <a:gd name="T22" fmla="*/ 2030 w 2030"/>
                <a:gd name="T23" fmla="*/ 1353 h 1877"/>
                <a:gd name="T24" fmla="*/ 703 w 2030"/>
                <a:gd name="T25" fmla="*/ 1195 h 1877"/>
                <a:gd name="T26" fmla="*/ 783 w 2030"/>
                <a:gd name="T27" fmla="*/ 1067 h 1877"/>
                <a:gd name="T28" fmla="*/ 703 w 2030"/>
                <a:gd name="T29" fmla="*/ 1195 h 1877"/>
                <a:gd name="T30" fmla="*/ 703 w 2030"/>
                <a:gd name="T31" fmla="*/ 711 h 1877"/>
                <a:gd name="T32" fmla="*/ 882 w 2030"/>
                <a:gd name="T33" fmla="*/ 770 h 1877"/>
                <a:gd name="T34" fmla="*/ 703 w 2030"/>
                <a:gd name="T35" fmla="*/ 948 h 1877"/>
                <a:gd name="T36" fmla="*/ 466 w 2030"/>
                <a:gd name="T37" fmla="*/ 780 h 1877"/>
                <a:gd name="T38" fmla="*/ 624 w 2030"/>
                <a:gd name="T39" fmla="*/ 919 h 1877"/>
                <a:gd name="T40" fmla="*/ 466 w 2030"/>
                <a:gd name="T41" fmla="*/ 810 h 1877"/>
                <a:gd name="T42" fmla="*/ 703 w 2030"/>
                <a:gd name="T43" fmla="*/ 227 h 1877"/>
                <a:gd name="T44" fmla="*/ 773 w 2030"/>
                <a:gd name="T45" fmla="*/ 583 h 1877"/>
                <a:gd name="T46" fmla="*/ 703 w 2030"/>
                <a:gd name="T47" fmla="*/ 632 h 1877"/>
                <a:gd name="T48" fmla="*/ 703 w 2030"/>
                <a:gd name="T49" fmla="*/ 227 h 1877"/>
                <a:gd name="T50" fmla="*/ 1000 w 2030"/>
                <a:gd name="T51" fmla="*/ 800 h 1877"/>
                <a:gd name="T52" fmla="*/ 1387 w 2030"/>
                <a:gd name="T53" fmla="*/ 1096 h 1877"/>
                <a:gd name="T54" fmla="*/ 882 w 2030"/>
                <a:gd name="T55" fmla="*/ 1017 h 1877"/>
                <a:gd name="T56" fmla="*/ 961 w 2030"/>
                <a:gd name="T57" fmla="*/ 800 h 1877"/>
                <a:gd name="T58" fmla="*/ 624 w 2030"/>
                <a:gd name="T59" fmla="*/ 652 h 1877"/>
                <a:gd name="T60" fmla="*/ 387 w 2030"/>
                <a:gd name="T61" fmla="*/ 642 h 1877"/>
                <a:gd name="T62" fmla="*/ 624 w 2030"/>
                <a:gd name="T63" fmla="*/ 247 h 1877"/>
                <a:gd name="T64" fmla="*/ 436 w 2030"/>
                <a:gd name="T65" fmla="*/ 928 h 1877"/>
                <a:gd name="T66" fmla="*/ 624 w 2030"/>
                <a:gd name="T67" fmla="*/ 1195 h 1877"/>
                <a:gd name="T68" fmla="*/ 387 w 2030"/>
                <a:gd name="T69" fmla="*/ 988 h 1877"/>
                <a:gd name="T70" fmla="*/ 990 w 2030"/>
                <a:gd name="T71" fmla="*/ 1432 h 1877"/>
                <a:gd name="T72" fmla="*/ 862 w 2030"/>
                <a:gd name="T73" fmla="*/ 1096 h 1877"/>
                <a:gd name="T74" fmla="*/ 1278 w 2030"/>
                <a:gd name="T75" fmla="*/ 1353 h 1877"/>
                <a:gd name="T76" fmla="*/ 990 w 2030"/>
                <a:gd name="T77" fmla="*/ 1432 h 1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30" h="1877">
                  <a:moveTo>
                    <a:pt x="1654" y="978"/>
                  </a:moveTo>
                  <a:cubicBezTo>
                    <a:pt x="1575" y="978"/>
                    <a:pt x="1505" y="1007"/>
                    <a:pt x="1446" y="1047"/>
                  </a:cubicBezTo>
                  <a:cubicBezTo>
                    <a:pt x="1169" y="721"/>
                    <a:pt x="1169" y="721"/>
                    <a:pt x="1169" y="721"/>
                  </a:cubicBezTo>
                  <a:cubicBezTo>
                    <a:pt x="1198" y="681"/>
                    <a:pt x="1218" y="632"/>
                    <a:pt x="1218" y="583"/>
                  </a:cubicBezTo>
                  <a:cubicBezTo>
                    <a:pt x="1218" y="454"/>
                    <a:pt x="1119" y="355"/>
                    <a:pt x="1000" y="355"/>
                  </a:cubicBezTo>
                  <a:cubicBezTo>
                    <a:pt x="961" y="355"/>
                    <a:pt x="931" y="365"/>
                    <a:pt x="901" y="375"/>
                  </a:cubicBezTo>
                  <a:cubicBezTo>
                    <a:pt x="753" y="168"/>
                    <a:pt x="753" y="168"/>
                    <a:pt x="753" y="168"/>
                  </a:cubicBezTo>
                  <a:cubicBezTo>
                    <a:pt x="763" y="148"/>
                    <a:pt x="773" y="128"/>
                    <a:pt x="773" y="109"/>
                  </a:cubicBezTo>
                  <a:cubicBezTo>
                    <a:pt x="773" y="49"/>
                    <a:pt x="723" y="0"/>
                    <a:pt x="664" y="0"/>
                  </a:cubicBezTo>
                  <a:cubicBezTo>
                    <a:pt x="604" y="0"/>
                    <a:pt x="555" y="49"/>
                    <a:pt x="555" y="109"/>
                  </a:cubicBezTo>
                  <a:cubicBezTo>
                    <a:pt x="555" y="128"/>
                    <a:pt x="565" y="158"/>
                    <a:pt x="575" y="168"/>
                  </a:cubicBezTo>
                  <a:cubicBezTo>
                    <a:pt x="317" y="593"/>
                    <a:pt x="317" y="593"/>
                    <a:pt x="317" y="593"/>
                  </a:cubicBezTo>
                  <a:cubicBezTo>
                    <a:pt x="287" y="583"/>
                    <a:pt x="268" y="583"/>
                    <a:pt x="238" y="583"/>
                  </a:cubicBezTo>
                  <a:cubicBezTo>
                    <a:pt x="109" y="583"/>
                    <a:pt x="0" y="681"/>
                    <a:pt x="0" y="810"/>
                  </a:cubicBezTo>
                  <a:cubicBezTo>
                    <a:pt x="0" y="938"/>
                    <a:pt x="109" y="1047"/>
                    <a:pt x="238" y="1047"/>
                  </a:cubicBezTo>
                  <a:cubicBezTo>
                    <a:pt x="258" y="1047"/>
                    <a:pt x="287" y="1037"/>
                    <a:pt x="317" y="1027"/>
                  </a:cubicBezTo>
                  <a:cubicBezTo>
                    <a:pt x="456" y="1264"/>
                    <a:pt x="456" y="1264"/>
                    <a:pt x="456" y="1264"/>
                  </a:cubicBezTo>
                  <a:cubicBezTo>
                    <a:pt x="377" y="1323"/>
                    <a:pt x="327" y="1422"/>
                    <a:pt x="327" y="1531"/>
                  </a:cubicBezTo>
                  <a:cubicBezTo>
                    <a:pt x="327" y="1719"/>
                    <a:pt x="476" y="1877"/>
                    <a:pt x="664" y="1877"/>
                  </a:cubicBezTo>
                  <a:cubicBezTo>
                    <a:pt x="852" y="1877"/>
                    <a:pt x="1010" y="1719"/>
                    <a:pt x="1010" y="1531"/>
                  </a:cubicBezTo>
                  <a:cubicBezTo>
                    <a:pt x="1010" y="1531"/>
                    <a:pt x="1000" y="1521"/>
                    <a:pt x="1000" y="1511"/>
                  </a:cubicBezTo>
                  <a:cubicBezTo>
                    <a:pt x="1297" y="1462"/>
                    <a:pt x="1297" y="1462"/>
                    <a:pt x="1297" y="1462"/>
                  </a:cubicBezTo>
                  <a:cubicBezTo>
                    <a:pt x="1337" y="1620"/>
                    <a:pt x="1486" y="1728"/>
                    <a:pt x="1654" y="1728"/>
                  </a:cubicBezTo>
                  <a:cubicBezTo>
                    <a:pt x="1862" y="1728"/>
                    <a:pt x="2030" y="1561"/>
                    <a:pt x="2030" y="1353"/>
                  </a:cubicBezTo>
                  <a:cubicBezTo>
                    <a:pt x="2030" y="1146"/>
                    <a:pt x="1862" y="978"/>
                    <a:pt x="1654" y="978"/>
                  </a:cubicBezTo>
                  <a:close/>
                  <a:moveTo>
                    <a:pt x="703" y="1195"/>
                  </a:moveTo>
                  <a:cubicBezTo>
                    <a:pt x="703" y="1037"/>
                    <a:pt x="703" y="1037"/>
                    <a:pt x="703" y="1037"/>
                  </a:cubicBezTo>
                  <a:cubicBezTo>
                    <a:pt x="783" y="1067"/>
                    <a:pt x="783" y="1067"/>
                    <a:pt x="783" y="1067"/>
                  </a:cubicBezTo>
                  <a:cubicBezTo>
                    <a:pt x="733" y="1205"/>
                    <a:pt x="733" y="1205"/>
                    <a:pt x="733" y="1205"/>
                  </a:cubicBezTo>
                  <a:cubicBezTo>
                    <a:pt x="723" y="1195"/>
                    <a:pt x="713" y="1195"/>
                    <a:pt x="703" y="1195"/>
                  </a:cubicBezTo>
                  <a:close/>
                  <a:moveTo>
                    <a:pt x="703" y="948"/>
                  </a:moveTo>
                  <a:cubicBezTo>
                    <a:pt x="703" y="711"/>
                    <a:pt x="703" y="711"/>
                    <a:pt x="703" y="711"/>
                  </a:cubicBezTo>
                  <a:cubicBezTo>
                    <a:pt x="802" y="681"/>
                    <a:pt x="802" y="681"/>
                    <a:pt x="802" y="681"/>
                  </a:cubicBezTo>
                  <a:cubicBezTo>
                    <a:pt x="822" y="721"/>
                    <a:pt x="852" y="751"/>
                    <a:pt x="882" y="770"/>
                  </a:cubicBezTo>
                  <a:cubicBezTo>
                    <a:pt x="812" y="988"/>
                    <a:pt x="812" y="988"/>
                    <a:pt x="812" y="988"/>
                  </a:cubicBezTo>
                  <a:cubicBezTo>
                    <a:pt x="703" y="948"/>
                    <a:pt x="703" y="948"/>
                    <a:pt x="703" y="948"/>
                  </a:cubicBezTo>
                  <a:cubicBezTo>
                    <a:pt x="703" y="948"/>
                    <a:pt x="703" y="948"/>
                    <a:pt x="703" y="948"/>
                  </a:cubicBezTo>
                  <a:close/>
                  <a:moveTo>
                    <a:pt x="466" y="780"/>
                  </a:moveTo>
                  <a:cubicBezTo>
                    <a:pt x="624" y="731"/>
                    <a:pt x="624" y="731"/>
                    <a:pt x="624" y="731"/>
                  </a:cubicBezTo>
                  <a:cubicBezTo>
                    <a:pt x="624" y="919"/>
                    <a:pt x="624" y="919"/>
                    <a:pt x="624" y="919"/>
                  </a:cubicBezTo>
                  <a:cubicBezTo>
                    <a:pt x="466" y="859"/>
                    <a:pt x="466" y="859"/>
                    <a:pt x="466" y="859"/>
                  </a:cubicBezTo>
                  <a:cubicBezTo>
                    <a:pt x="466" y="839"/>
                    <a:pt x="466" y="830"/>
                    <a:pt x="466" y="810"/>
                  </a:cubicBezTo>
                  <a:cubicBezTo>
                    <a:pt x="466" y="800"/>
                    <a:pt x="466" y="790"/>
                    <a:pt x="466" y="780"/>
                  </a:cubicBezTo>
                  <a:close/>
                  <a:moveTo>
                    <a:pt x="703" y="227"/>
                  </a:moveTo>
                  <a:cubicBezTo>
                    <a:pt x="842" y="425"/>
                    <a:pt x="842" y="425"/>
                    <a:pt x="842" y="425"/>
                  </a:cubicBezTo>
                  <a:cubicBezTo>
                    <a:pt x="802" y="464"/>
                    <a:pt x="773" y="523"/>
                    <a:pt x="773" y="583"/>
                  </a:cubicBezTo>
                  <a:cubicBezTo>
                    <a:pt x="773" y="593"/>
                    <a:pt x="773" y="602"/>
                    <a:pt x="773" y="602"/>
                  </a:cubicBezTo>
                  <a:cubicBezTo>
                    <a:pt x="703" y="632"/>
                    <a:pt x="703" y="632"/>
                    <a:pt x="703" y="632"/>
                  </a:cubicBezTo>
                  <a:cubicBezTo>
                    <a:pt x="703" y="227"/>
                    <a:pt x="703" y="227"/>
                    <a:pt x="703" y="227"/>
                  </a:cubicBezTo>
                  <a:cubicBezTo>
                    <a:pt x="703" y="227"/>
                    <a:pt x="703" y="227"/>
                    <a:pt x="703" y="227"/>
                  </a:cubicBezTo>
                  <a:close/>
                  <a:moveTo>
                    <a:pt x="961" y="800"/>
                  </a:moveTo>
                  <a:cubicBezTo>
                    <a:pt x="971" y="800"/>
                    <a:pt x="981" y="800"/>
                    <a:pt x="1000" y="800"/>
                  </a:cubicBezTo>
                  <a:cubicBezTo>
                    <a:pt x="1040" y="800"/>
                    <a:pt x="1070" y="790"/>
                    <a:pt x="1109" y="770"/>
                  </a:cubicBezTo>
                  <a:cubicBezTo>
                    <a:pt x="1387" y="1096"/>
                    <a:pt x="1387" y="1096"/>
                    <a:pt x="1387" y="1096"/>
                  </a:cubicBezTo>
                  <a:cubicBezTo>
                    <a:pt x="1357" y="1126"/>
                    <a:pt x="1337" y="1156"/>
                    <a:pt x="1317" y="1185"/>
                  </a:cubicBezTo>
                  <a:cubicBezTo>
                    <a:pt x="882" y="1017"/>
                    <a:pt x="882" y="1017"/>
                    <a:pt x="882" y="1017"/>
                  </a:cubicBezTo>
                  <a:cubicBezTo>
                    <a:pt x="961" y="800"/>
                    <a:pt x="961" y="800"/>
                    <a:pt x="961" y="800"/>
                  </a:cubicBezTo>
                  <a:cubicBezTo>
                    <a:pt x="961" y="800"/>
                    <a:pt x="961" y="800"/>
                    <a:pt x="961" y="800"/>
                  </a:cubicBezTo>
                  <a:close/>
                  <a:moveTo>
                    <a:pt x="624" y="247"/>
                  </a:moveTo>
                  <a:cubicBezTo>
                    <a:pt x="624" y="652"/>
                    <a:pt x="624" y="652"/>
                    <a:pt x="624" y="652"/>
                  </a:cubicBezTo>
                  <a:cubicBezTo>
                    <a:pt x="436" y="711"/>
                    <a:pt x="436" y="711"/>
                    <a:pt x="436" y="711"/>
                  </a:cubicBezTo>
                  <a:cubicBezTo>
                    <a:pt x="426" y="681"/>
                    <a:pt x="406" y="662"/>
                    <a:pt x="387" y="642"/>
                  </a:cubicBezTo>
                  <a:cubicBezTo>
                    <a:pt x="624" y="247"/>
                    <a:pt x="624" y="247"/>
                    <a:pt x="624" y="247"/>
                  </a:cubicBezTo>
                  <a:cubicBezTo>
                    <a:pt x="624" y="247"/>
                    <a:pt x="624" y="247"/>
                    <a:pt x="624" y="247"/>
                  </a:cubicBezTo>
                  <a:close/>
                  <a:moveTo>
                    <a:pt x="387" y="988"/>
                  </a:moveTo>
                  <a:cubicBezTo>
                    <a:pt x="406" y="968"/>
                    <a:pt x="416" y="948"/>
                    <a:pt x="436" y="928"/>
                  </a:cubicBezTo>
                  <a:cubicBezTo>
                    <a:pt x="624" y="1007"/>
                    <a:pt x="624" y="1007"/>
                    <a:pt x="624" y="1007"/>
                  </a:cubicBezTo>
                  <a:cubicBezTo>
                    <a:pt x="624" y="1195"/>
                    <a:pt x="624" y="1195"/>
                    <a:pt x="624" y="1195"/>
                  </a:cubicBezTo>
                  <a:cubicBezTo>
                    <a:pt x="585" y="1195"/>
                    <a:pt x="555" y="1205"/>
                    <a:pt x="525" y="1225"/>
                  </a:cubicBezTo>
                  <a:cubicBezTo>
                    <a:pt x="387" y="988"/>
                    <a:pt x="387" y="988"/>
                    <a:pt x="387" y="988"/>
                  </a:cubicBezTo>
                  <a:cubicBezTo>
                    <a:pt x="387" y="988"/>
                    <a:pt x="387" y="988"/>
                    <a:pt x="387" y="988"/>
                  </a:cubicBezTo>
                  <a:close/>
                  <a:moveTo>
                    <a:pt x="990" y="1432"/>
                  </a:moveTo>
                  <a:cubicBezTo>
                    <a:pt x="961" y="1343"/>
                    <a:pt x="901" y="1264"/>
                    <a:pt x="812" y="1225"/>
                  </a:cubicBezTo>
                  <a:cubicBezTo>
                    <a:pt x="862" y="1096"/>
                    <a:pt x="862" y="1096"/>
                    <a:pt x="862" y="1096"/>
                  </a:cubicBezTo>
                  <a:cubicBezTo>
                    <a:pt x="1288" y="1254"/>
                    <a:pt x="1288" y="1254"/>
                    <a:pt x="1288" y="1254"/>
                  </a:cubicBezTo>
                  <a:cubicBezTo>
                    <a:pt x="1278" y="1294"/>
                    <a:pt x="1278" y="1323"/>
                    <a:pt x="1278" y="1353"/>
                  </a:cubicBezTo>
                  <a:cubicBezTo>
                    <a:pt x="1278" y="1363"/>
                    <a:pt x="1278" y="1373"/>
                    <a:pt x="1278" y="1383"/>
                  </a:cubicBezTo>
                  <a:cubicBezTo>
                    <a:pt x="990" y="1432"/>
                    <a:pt x="990" y="1432"/>
                    <a:pt x="990" y="1432"/>
                  </a:cubicBezTo>
                  <a:cubicBezTo>
                    <a:pt x="990" y="1432"/>
                    <a:pt x="990" y="1432"/>
                    <a:pt x="990" y="1432"/>
                  </a:cubicBezTo>
                  <a:close/>
                </a:path>
              </a:pathLst>
            </a:custGeom>
            <a:solidFill>
              <a:schemeClr val="tx1"/>
            </a:solidFill>
            <a:ln>
              <a:noFill/>
            </a:ln>
          </p:spPr>
          <p:txBody>
            <a:bodyPr vert="horz" wrap="square" lIns="91427" tIns="45713" rIns="91427" bIns="45713" numCol="1" anchor="t" anchorCtr="0" compatLnSpc="1">
              <a:prstTxWarp prst="textNoShape">
                <a:avLst/>
              </a:prstTxWarp>
            </a:bodyPr>
            <a:lstStyle/>
            <a:p>
              <a:pPr defTabSz="932563"/>
              <a:endParaRPr lang="en-US" sz="2000">
                <a:solidFill>
                  <a:srgbClr val="FFFFFF"/>
                </a:solidFill>
              </a:endParaRPr>
            </a:p>
          </p:txBody>
        </p:sp>
        <p:sp>
          <p:nvSpPr>
            <p:cNvPr id="73" name="TextBox 18"/>
            <p:cNvSpPr txBox="1"/>
            <p:nvPr/>
          </p:nvSpPr>
          <p:spPr>
            <a:xfrm>
              <a:off x="5077932" y="5594392"/>
              <a:ext cx="1398698" cy="312394"/>
            </a:xfrm>
            <a:prstGeom prst="rect">
              <a:avLst/>
            </a:prstGeom>
            <a:noFill/>
          </p:spPr>
          <p:txBody>
            <a:bodyPr wrap="square" lIns="0" tIns="0" rIns="0" bIns="0" rtlCol="0">
              <a:noAutofit/>
            </a:bodyPr>
            <a:lstStyle/>
            <a:p>
              <a:pPr algn="ctr" defTabSz="932563">
                <a:lnSpc>
                  <a:spcPct val="90000"/>
                </a:lnSpc>
                <a:spcAft>
                  <a:spcPts val="600"/>
                </a:spcAft>
              </a:pPr>
              <a:r>
                <a:rPr lang="en-US" sz="1199" spc="-30" dirty="0">
                  <a:gradFill>
                    <a:gsLst>
                      <a:gs pos="2917">
                        <a:srgbClr val="FFFFFF"/>
                      </a:gs>
                      <a:gs pos="30000">
                        <a:srgbClr val="FFFFFF"/>
                      </a:gs>
                    </a:gsLst>
                    <a:lin ang="5400000" scaled="0"/>
                  </a:gradFill>
                </a:rPr>
                <a:t>Office Graph</a:t>
              </a:r>
            </a:p>
          </p:txBody>
        </p:sp>
      </p:grpSp>
      <p:grpSp>
        <p:nvGrpSpPr>
          <p:cNvPr id="102" name="Group 101"/>
          <p:cNvGrpSpPr/>
          <p:nvPr/>
        </p:nvGrpSpPr>
        <p:grpSpPr>
          <a:xfrm>
            <a:off x="8889186" y="5866976"/>
            <a:ext cx="1398698" cy="716635"/>
            <a:chOff x="1200468" y="5638403"/>
            <a:chExt cx="1398698" cy="716635"/>
          </a:xfrm>
        </p:grpSpPr>
        <p:sp>
          <p:nvSpPr>
            <p:cNvPr id="74" name="Freeform 5"/>
            <p:cNvSpPr>
              <a:spLocks noChangeAspect="1" noEditPoints="1"/>
            </p:cNvSpPr>
            <p:nvPr/>
          </p:nvSpPr>
          <p:spPr bwMode="black">
            <a:xfrm>
              <a:off x="1698714" y="5638403"/>
              <a:ext cx="402206" cy="339293"/>
            </a:xfrm>
            <a:custGeom>
              <a:avLst/>
              <a:gdLst>
                <a:gd name="T0" fmla="*/ 202 w 389"/>
                <a:gd name="T1" fmla="*/ 6 h 328"/>
                <a:gd name="T2" fmla="*/ 177 w 389"/>
                <a:gd name="T3" fmla="*/ 18 h 328"/>
                <a:gd name="T4" fmla="*/ 177 w 389"/>
                <a:gd name="T5" fmla="*/ 19 h 328"/>
                <a:gd name="T6" fmla="*/ 177 w 389"/>
                <a:gd name="T7" fmla="*/ 20 h 328"/>
                <a:gd name="T8" fmla="*/ 177 w 389"/>
                <a:gd name="T9" fmla="*/ 20 h 328"/>
                <a:gd name="T10" fmla="*/ 113 w 389"/>
                <a:gd name="T11" fmla="*/ 188 h 328"/>
                <a:gd name="T12" fmla="*/ 112 w 389"/>
                <a:gd name="T13" fmla="*/ 188 h 328"/>
                <a:gd name="T14" fmla="*/ 44 w 389"/>
                <a:gd name="T15" fmla="*/ 17 h 328"/>
                <a:gd name="T16" fmla="*/ 44 w 389"/>
                <a:gd name="T17" fmla="*/ 17 h 328"/>
                <a:gd name="T18" fmla="*/ 43 w 389"/>
                <a:gd name="T19" fmla="*/ 14 h 328"/>
                <a:gd name="T20" fmla="*/ 16 w 389"/>
                <a:gd name="T21" fmla="*/ 4 h 328"/>
                <a:gd name="T22" fmla="*/ 4 w 389"/>
                <a:gd name="T23" fmla="*/ 30 h 328"/>
                <a:gd name="T24" fmla="*/ 90 w 389"/>
                <a:gd name="T25" fmla="*/ 241 h 328"/>
                <a:gd name="T26" fmla="*/ 85 w 389"/>
                <a:gd name="T27" fmla="*/ 252 h 328"/>
                <a:gd name="T28" fmla="*/ 41 w 389"/>
                <a:gd name="T29" fmla="*/ 291 h 328"/>
                <a:gd name="T30" fmla="*/ 29 w 389"/>
                <a:gd name="T31" fmla="*/ 291 h 328"/>
                <a:gd name="T32" fmla="*/ 11 w 389"/>
                <a:gd name="T33" fmla="*/ 304 h 328"/>
                <a:gd name="T34" fmla="*/ 23 w 389"/>
                <a:gd name="T35" fmla="*/ 326 h 328"/>
                <a:gd name="T36" fmla="*/ 44 w 389"/>
                <a:gd name="T37" fmla="*/ 328 h 328"/>
                <a:gd name="T38" fmla="*/ 123 w 389"/>
                <a:gd name="T39" fmla="*/ 260 h 328"/>
                <a:gd name="T40" fmla="*/ 213 w 389"/>
                <a:gd name="T41" fmla="*/ 36 h 328"/>
                <a:gd name="T42" fmla="*/ 215 w 389"/>
                <a:gd name="T43" fmla="*/ 32 h 328"/>
                <a:gd name="T44" fmla="*/ 214 w 389"/>
                <a:gd name="T45" fmla="*/ 32 h 328"/>
                <a:gd name="T46" fmla="*/ 215 w 389"/>
                <a:gd name="T47" fmla="*/ 31 h 328"/>
                <a:gd name="T48" fmla="*/ 202 w 389"/>
                <a:gd name="T49" fmla="*/ 6 h 328"/>
                <a:gd name="T50" fmla="*/ 389 w 389"/>
                <a:gd name="T51" fmla="*/ 169 h 328"/>
                <a:gd name="T52" fmla="*/ 370 w 389"/>
                <a:gd name="T53" fmla="*/ 188 h 328"/>
                <a:gd name="T54" fmla="*/ 254 w 389"/>
                <a:gd name="T55" fmla="*/ 170 h 328"/>
                <a:gd name="T56" fmla="*/ 370 w 389"/>
                <a:gd name="T57" fmla="*/ 149 h 328"/>
                <a:gd name="T58" fmla="*/ 389 w 389"/>
                <a:gd name="T59" fmla="*/ 169 h 328"/>
                <a:gd name="T60" fmla="*/ 342 w 389"/>
                <a:gd name="T61" fmla="*/ 52 h 328"/>
                <a:gd name="T62" fmla="*/ 335 w 389"/>
                <a:gd name="T63" fmla="*/ 78 h 328"/>
                <a:gd name="T64" fmla="*/ 225 w 389"/>
                <a:gd name="T65" fmla="*/ 119 h 328"/>
                <a:gd name="T66" fmla="*/ 316 w 389"/>
                <a:gd name="T67" fmla="*/ 44 h 328"/>
                <a:gd name="T68" fmla="*/ 342 w 389"/>
                <a:gd name="T69" fmla="*/ 52 h 328"/>
                <a:gd name="T70" fmla="*/ 316 w 389"/>
                <a:gd name="T71" fmla="*/ 296 h 328"/>
                <a:gd name="T72" fmla="*/ 225 w 389"/>
                <a:gd name="T73" fmla="*/ 221 h 328"/>
                <a:gd name="T74" fmla="*/ 335 w 389"/>
                <a:gd name="T75" fmla="*/ 262 h 328"/>
                <a:gd name="T76" fmla="*/ 342 w 389"/>
                <a:gd name="T77" fmla="*/ 288 h 328"/>
                <a:gd name="T78" fmla="*/ 316 w 389"/>
                <a:gd name="T79" fmla="*/ 296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89" h="328">
                  <a:moveTo>
                    <a:pt x="202" y="6"/>
                  </a:moveTo>
                  <a:cubicBezTo>
                    <a:pt x="192" y="3"/>
                    <a:pt x="181" y="8"/>
                    <a:pt x="177" y="18"/>
                  </a:cubicBezTo>
                  <a:cubicBezTo>
                    <a:pt x="177" y="18"/>
                    <a:pt x="177" y="19"/>
                    <a:pt x="177" y="19"/>
                  </a:cubicBezTo>
                  <a:cubicBezTo>
                    <a:pt x="177" y="20"/>
                    <a:pt x="177" y="20"/>
                    <a:pt x="177" y="20"/>
                  </a:cubicBezTo>
                  <a:cubicBezTo>
                    <a:pt x="177" y="20"/>
                    <a:pt x="177" y="20"/>
                    <a:pt x="177" y="20"/>
                  </a:cubicBezTo>
                  <a:cubicBezTo>
                    <a:pt x="170" y="38"/>
                    <a:pt x="113" y="188"/>
                    <a:pt x="113" y="188"/>
                  </a:cubicBezTo>
                  <a:cubicBezTo>
                    <a:pt x="112" y="188"/>
                    <a:pt x="112" y="188"/>
                    <a:pt x="112" y="188"/>
                  </a:cubicBezTo>
                  <a:cubicBezTo>
                    <a:pt x="44" y="17"/>
                    <a:pt x="44" y="17"/>
                    <a:pt x="44" y="17"/>
                  </a:cubicBezTo>
                  <a:cubicBezTo>
                    <a:pt x="44" y="17"/>
                    <a:pt x="44" y="17"/>
                    <a:pt x="44" y="17"/>
                  </a:cubicBezTo>
                  <a:cubicBezTo>
                    <a:pt x="43" y="14"/>
                    <a:pt x="43" y="14"/>
                    <a:pt x="43" y="14"/>
                  </a:cubicBezTo>
                  <a:cubicBezTo>
                    <a:pt x="38" y="5"/>
                    <a:pt x="27" y="0"/>
                    <a:pt x="16" y="4"/>
                  </a:cubicBezTo>
                  <a:cubicBezTo>
                    <a:pt x="6" y="8"/>
                    <a:pt x="0" y="19"/>
                    <a:pt x="4" y="30"/>
                  </a:cubicBezTo>
                  <a:cubicBezTo>
                    <a:pt x="12" y="51"/>
                    <a:pt x="90" y="241"/>
                    <a:pt x="90" y="241"/>
                  </a:cubicBezTo>
                  <a:cubicBezTo>
                    <a:pt x="85" y="252"/>
                    <a:pt x="85" y="252"/>
                    <a:pt x="85" y="252"/>
                  </a:cubicBezTo>
                  <a:cubicBezTo>
                    <a:pt x="77" y="276"/>
                    <a:pt x="67" y="291"/>
                    <a:pt x="41" y="291"/>
                  </a:cubicBezTo>
                  <a:cubicBezTo>
                    <a:pt x="39" y="291"/>
                    <a:pt x="30" y="291"/>
                    <a:pt x="29" y="291"/>
                  </a:cubicBezTo>
                  <a:cubicBezTo>
                    <a:pt x="21" y="290"/>
                    <a:pt x="13" y="296"/>
                    <a:pt x="11" y="304"/>
                  </a:cubicBezTo>
                  <a:cubicBezTo>
                    <a:pt x="8" y="314"/>
                    <a:pt x="14" y="323"/>
                    <a:pt x="23" y="326"/>
                  </a:cubicBezTo>
                  <a:cubicBezTo>
                    <a:pt x="30" y="327"/>
                    <a:pt x="37" y="328"/>
                    <a:pt x="44" y="328"/>
                  </a:cubicBezTo>
                  <a:cubicBezTo>
                    <a:pt x="91" y="328"/>
                    <a:pt x="107" y="300"/>
                    <a:pt x="123" y="260"/>
                  </a:cubicBezTo>
                  <a:cubicBezTo>
                    <a:pt x="123" y="260"/>
                    <a:pt x="209" y="45"/>
                    <a:pt x="213" y="36"/>
                  </a:cubicBezTo>
                  <a:cubicBezTo>
                    <a:pt x="214" y="34"/>
                    <a:pt x="214" y="33"/>
                    <a:pt x="215" y="32"/>
                  </a:cubicBezTo>
                  <a:cubicBezTo>
                    <a:pt x="214" y="32"/>
                    <a:pt x="214" y="32"/>
                    <a:pt x="214" y="32"/>
                  </a:cubicBezTo>
                  <a:cubicBezTo>
                    <a:pt x="215" y="31"/>
                    <a:pt x="215" y="31"/>
                    <a:pt x="215" y="31"/>
                  </a:cubicBezTo>
                  <a:cubicBezTo>
                    <a:pt x="218" y="20"/>
                    <a:pt x="212" y="9"/>
                    <a:pt x="202" y="6"/>
                  </a:cubicBezTo>
                  <a:close/>
                  <a:moveTo>
                    <a:pt x="389" y="169"/>
                  </a:moveTo>
                  <a:cubicBezTo>
                    <a:pt x="389" y="179"/>
                    <a:pt x="381" y="188"/>
                    <a:pt x="370" y="188"/>
                  </a:cubicBezTo>
                  <a:cubicBezTo>
                    <a:pt x="359" y="188"/>
                    <a:pt x="254" y="181"/>
                    <a:pt x="254" y="170"/>
                  </a:cubicBezTo>
                  <a:cubicBezTo>
                    <a:pt x="254" y="159"/>
                    <a:pt x="359" y="149"/>
                    <a:pt x="370" y="149"/>
                  </a:cubicBezTo>
                  <a:cubicBezTo>
                    <a:pt x="381" y="149"/>
                    <a:pt x="389" y="158"/>
                    <a:pt x="389" y="169"/>
                  </a:cubicBezTo>
                  <a:close/>
                  <a:moveTo>
                    <a:pt x="342" y="52"/>
                  </a:moveTo>
                  <a:cubicBezTo>
                    <a:pt x="348" y="61"/>
                    <a:pt x="344" y="73"/>
                    <a:pt x="335" y="78"/>
                  </a:cubicBezTo>
                  <a:cubicBezTo>
                    <a:pt x="326" y="83"/>
                    <a:pt x="231" y="128"/>
                    <a:pt x="225" y="119"/>
                  </a:cubicBezTo>
                  <a:cubicBezTo>
                    <a:pt x="220" y="109"/>
                    <a:pt x="307" y="49"/>
                    <a:pt x="316" y="44"/>
                  </a:cubicBezTo>
                  <a:cubicBezTo>
                    <a:pt x="325" y="39"/>
                    <a:pt x="337" y="42"/>
                    <a:pt x="342" y="52"/>
                  </a:cubicBezTo>
                  <a:close/>
                  <a:moveTo>
                    <a:pt x="316" y="296"/>
                  </a:moveTo>
                  <a:cubicBezTo>
                    <a:pt x="307" y="290"/>
                    <a:pt x="220" y="230"/>
                    <a:pt x="225" y="221"/>
                  </a:cubicBezTo>
                  <a:cubicBezTo>
                    <a:pt x="231" y="212"/>
                    <a:pt x="326" y="256"/>
                    <a:pt x="335" y="262"/>
                  </a:cubicBezTo>
                  <a:cubicBezTo>
                    <a:pt x="344" y="267"/>
                    <a:pt x="348" y="279"/>
                    <a:pt x="342" y="288"/>
                  </a:cubicBezTo>
                  <a:cubicBezTo>
                    <a:pt x="337" y="298"/>
                    <a:pt x="325" y="301"/>
                    <a:pt x="316" y="29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75" name="TextBox 18"/>
            <p:cNvSpPr txBox="1"/>
            <p:nvPr/>
          </p:nvSpPr>
          <p:spPr>
            <a:xfrm>
              <a:off x="1200468" y="6042644"/>
              <a:ext cx="1398698" cy="312394"/>
            </a:xfrm>
            <a:prstGeom prst="rect">
              <a:avLst/>
            </a:prstGeom>
            <a:noFill/>
          </p:spPr>
          <p:txBody>
            <a:bodyPr wrap="square" lIns="0" tIns="0" rIns="0" bIns="0" rtlCol="0">
              <a:noAutofit/>
            </a:bodyPr>
            <a:lstStyle/>
            <a:p>
              <a:pPr algn="ctr" defTabSz="932563">
                <a:lnSpc>
                  <a:spcPct val="90000"/>
                </a:lnSpc>
                <a:spcAft>
                  <a:spcPts val="600"/>
                </a:spcAft>
              </a:pPr>
              <a:r>
                <a:rPr lang="en-US" sz="1199" spc="-30" dirty="0" smtClean="0">
                  <a:gradFill>
                    <a:gsLst>
                      <a:gs pos="2917">
                        <a:srgbClr val="FFFFFF"/>
                      </a:gs>
                      <a:gs pos="30000">
                        <a:srgbClr val="FFFFFF"/>
                      </a:gs>
                    </a:gsLst>
                    <a:lin ang="5400000" scaled="0"/>
                  </a:gradFill>
                </a:rPr>
                <a:t>Yammer</a:t>
              </a:r>
              <a:endParaRPr lang="en-US" sz="1199" spc="-30" dirty="0">
                <a:gradFill>
                  <a:gsLst>
                    <a:gs pos="2917">
                      <a:srgbClr val="FFFFFF"/>
                    </a:gs>
                    <a:gs pos="30000">
                      <a:srgbClr val="FFFFFF"/>
                    </a:gs>
                  </a:gsLst>
                  <a:lin ang="5400000" scaled="0"/>
                </a:gradFill>
              </a:endParaRPr>
            </a:p>
          </p:txBody>
        </p:sp>
      </p:grpSp>
      <p:grpSp>
        <p:nvGrpSpPr>
          <p:cNvPr id="103" name="Group 102"/>
          <p:cNvGrpSpPr/>
          <p:nvPr/>
        </p:nvGrpSpPr>
        <p:grpSpPr>
          <a:xfrm>
            <a:off x="3361087" y="5789133"/>
            <a:ext cx="1398698" cy="802710"/>
            <a:chOff x="2286803" y="5558406"/>
            <a:chExt cx="1398698" cy="802710"/>
          </a:xfrm>
        </p:grpSpPr>
        <p:sp>
          <p:nvSpPr>
            <p:cNvPr id="76" name="Freeform 22"/>
            <p:cNvSpPr>
              <a:spLocks noChangeAspect="1" noEditPoints="1"/>
            </p:cNvSpPr>
            <p:nvPr/>
          </p:nvSpPr>
          <p:spPr bwMode="black">
            <a:xfrm>
              <a:off x="2657834" y="5558406"/>
              <a:ext cx="581684" cy="362926"/>
            </a:xfrm>
            <a:custGeom>
              <a:avLst/>
              <a:gdLst>
                <a:gd name="T0" fmla="*/ 398 w 439"/>
                <a:gd name="T1" fmla="*/ 177 h 273"/>
                <a:gd name="T2" fmla="*/ 439 w 439"/>
                <a:gd name="T3" fmla="*/ 226 h 273"/>
                <a:gd name="T4" fmla="*/ 398 w 439"/>
                <a:gd name="T5" fmla="*/ 273 h 273"/>
                <a:gd name="T6" fmla="*/ 162 w 439"/>
                <a:gd name="T7" fmla="*/ 273 h 273"/>
                <a:gd name="T8" fmla="*/ 101 w 439"/>
                <a:gd name="T9" fmla="*/ 211 h 273"/>
                <a:gd name="T10" fmla="*/ 160 w 439"/>
                <a:gd name="T11" fmla="*/ 155 h 273"/>
                <a:gd name="T12" fmla="*/ 217 w 439"/>
                <a:gd name="T13" fmla="*/ 85 h 273"/>
                <a:gd name="T14" fmla="*/ 302 w 439"/>
                <a:gd name="T15" fmla="*/ 118 h 273"/>
                <a:gd name="T16" fmla="*/ 362 w 439"/>
                <a:gd name="T17" fmla="*/ 116 h 273"/>
                <a:gd name="T18" fmla="*/ 398 w 439"/>
                <a:gd name="T19" fmla="*/ 177 h 273"/>
                <a:gd name="T20" fmla="*/ 86 w 439"/>
                <a:gd name="T21" fmla="*/ 213 h 273"/>
                <a:gd name="T22" fmla="*/ 149 w 439"/>
                <a:gd name="T23" fmla="*/ 144 h 273"/>
                <a:gd name="T24" fmla="*/ 213 w 439"/>
                <a:gd name="T25" fmla="*/ 73 h 273"/>
                <a:gd name="T26" fmla="*/ 305 w 439"/>
                <a:gd name="T27" fmla="*/ 103 h 273"/>
                <a:gd name="T28" fmla="*/ 336 w 439"/>
                <a:gd name="T29" fmla="*/ 97 h 273"/>
                <a:gd name="T30" fmla="*/ 276 w 439"/>
                <a:gd name="T31" fmla="*/ 19 h 273"/>
                <a:gd name="T32" fmla="*/ 161 w 439"/>
                <a:gd name="T33" fmla="*/ 61 h 273"/>
                <a:gd name="T34" fmla="*/ 92 w 439"/>
                <a:gd name="T35" fmla="*/ 60 h 273"/>
                <a:gd name="T36" fmla="*/ 53 w 439"/>
                <a:gd name="T37" fmla="*/ 135 h 273"/>
                <a:gd name="T38" fmla="*/ 0 w 439"/>
                <a:gd name="T39" fmla="*/ 196 h 273"/>
                <a:gd name="T40" fmla="*/ 59 w 439"/>
                <a:gd name="T41" fmla="*/ 255 h 273"/>
                <a:gd name="T42" fmla="*/ 98 w 439"/>
                <a:gd name="T43" fmla="*/ 255 h 273"/>
                <a:gd name="T44" fmla="*/ 86 w 439"/>
                <a:gd name="T45" fmla="*/ 21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9" h="273">
                  <a:moveTo>
                    <a:pt x="398" y="177"/>
                  </a:moveTo>
                  <a:cubicBezTo>
                    <a:pt x="398" y="177"/>
                    <a:pt x="439" y="181"/>
                    <a:pt x="439" y="226"/>
                  </a:cubicBezTo>
                  <a:cubicBezTo>
                    <a:pt x="439" y="248"/>
                    <a:pt x="427" y="273"/>
                    <a:pt x="398" y="273"/>
                  </a:cubicBezTo>
                  <a:cubicBezTo>
                    <a:pt x="398" y="273"/>
                    <a:pt x="177" y="273"/>
                    <a:pt x="162" y="273"/>
                  </a:cubicBezTo>
                  <a:cubicBezTo>
                    <a:pt x="117" y="273"/>
                    <a:pt x="101" y="242"/>
                    <a:pt x="101" y="211"/>
                  </a:cubicBezTo>
                  <a:cubicBezTo>
                    <a:pt x="101" y="157"/>
                    <a:pt x="160" y="155"/>
                    <a:pt x="160" y="155"/>
                  </a:cubicBezTo>
                  <a:cubicBezTo>
                    <a:pt x="160" y="155"/>
                    <a:pt x="165" y="97"/>
                    <a:pt x="217" y="85"/>
                  </a:cubicBezTo>
                  <a:cubicBezTo>
                    <a:pt x="263" y="75"/>
                    <a:pt x="289" y="99"/>
                    <a:pt x="302" y="118"/>
                  </a:cubicBezTo>
                  <a:cubicBezTo>
                    <a:pt x="302" y="118"/>
                    <a:pt x="330" y="102"/>
                    <a:pt x="362" y="116"/>
                  </a:cubicBezTo>
                  <a:cubicBezTo>
                    <a:pt x="381" y="124"/>
                    <a:pt x="399" y="144"/>
                    <a:pt x="398" y="177"/>
                  </a:cubicBezTo>
                  <a:close/>
                  <a:moveTo>
                    <a:pt x="86" y="213"/>
                  </a:moveTo>
                  <a:cubicBezTo>
                    <a:pt x="86" y="153"/>
                    <a:pt x="149" y="144"/>
                    <a:pt x="149" y="144"/>
                  </a:cubicBezTo>
                  <a:cubicBezTo>
                    <a:pt x="149" y="144"/>
                    <a:pt x="157" y="87"/>
                    <a:pt x="213" y="73"/>
                  </a:cubicBezTo>
                  <a:cubicBezTo>
                    <a:pt x="258" y="62"/>
                    <a:pt x="291" y="81"/>
                    <a:pt x="305" y="103"/>
                  </a:cubicBezTo>
                  <a:cubicBezTo>
                    <a:pt x="305" y="103"/>
                    <a:pt x="315" y="97"/>
                    <a:pt x="336" y="97"/>
                  </a:cubicBezTo>
                  <a:cubicBezTo>
                    <a:pt x="334" y="78"/>
                    <a:pt x="320" y="37"/>
                    <a:pt x="276" y="19"/>
                  </a:cubicBezTo>
                  <a:cubicBezTo>
                    <a:pt x="225" y="0"/>
                    <a:pt x="181" y="24"/>
                    <a:pt x="161" y="61"/>
                  </a:cubicBezTo>
                  <a:cubicBezTo>
                    <a:pt x="161" y="61"/>
                    <a:pt x="129" y="41"/>
                    <a:pt x="92" y="60"/>
                  </a:cubicBezTo>
                  <a:cubicBezTo>
                    <a:pt x="66" y="74"/>
                    <a:pt x="50" y="105"/>
                    <a:pt x="53" y="135"/>
                  </a:cubicBezTo>
                  <a:cubicBezTo>
                    <a:pt x="53" y="135"/>
                    <a:pt x="0" y="139"/>
                    <a:pt x="0" y="196"/>
                  </a:cubicBezTo>
                  <a:cubicBezTo>
                    <a:pt x="0" y="227"/>
                    <a:pt x="28" y="255"/>
                    <a:pt x="59" y="255"/>
                  </a:cubicBezTo>
                  <a:cubicBezTo>
                    <a:pt x="98" y="255"/>
                    <a:pt x="98" y="255"/>
                    <a:pt x="98" y="255"/>
                  </a:cubicBezTo>
                  <a:cubicBezTo>
                    <a:pt x="88" y="240"/>
                    <a:pt x="86" y="225"/>
                    <a:pt x="86" y="21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77" name="TextBox 18"/>
            <p:cNvSpPr txBox="1"/>
            <p:nvPr/>
          </p:nvSpPr>
          <p:spPr>
            <a:xfrm>
              <a:off x="2286803" y="6048722"/>
              <a:ext cx="1398698" cy="312394"/>
            </a:xfrm>
            <a:prstGeom prst="rect">
              <a:avLst/>
            </a:prstGeom>
            <a:noFill/>
          </p:spPr>
          <p:txBody>
            <a:bodyPr wrap="square" lIns="0" tIns="0" rIns="0" bIns="0" rtlCol="0">
              <a:noAutofit/>
            </a:bodyPr>
            <a:lstStyle/>
            <a:p>
              <a:pPr algn="ctr" defTabSz="932563">
                <a:lnSpc>
                  <a:spcPct val="90000"/>
                </a:lnSpc>
                <a:spcAft>
                  <a:spcPts val="600"/>
                </a:spcAft>
              </a:pPr>
              <a:r>
                <a:rPr lang="en-US" sz="1199" spc="-30" dirty="0" smtClean="0">
                  <a:gradFill>
                    <a:gsLst>
                      <a:gs pos="2917">
                        <a:srgbClr val="FFFFFF"/>
                      </a:gs>
                      <a:gs pos="30000">
                        <a:srgbClr val="FFFFFF"/>
                      </a:gs>
                    </a:gsLst>
                    <a:lin ang="5400000" scaled="0"/>
                  </a:gradFill>
                </a:rPr>
                <a:t>OneDrive</a:t>
              </a:r>
              <a:endParaRPr lang="en-US" sz="1199" spc="-30" dirty="0">
                <a:gradFill>
                  <a:gsLst>
                    <a:gs pos="2917">
                      <a:srgbClr val="FFFFFF"/>
                    </a:gs>
                    <a:gs pos="30000">
                      <a:srgbClr val="FFFFFF"/>
                    </a:gs>
                  </a:gsLst>
                  <a:lin ang="5400000" scaled="0"/>
                </a:gradFill>
              </a:endParaRPr>
            </a:p>
          </p:txBody>
        </p:sp>
      </p:grpSp>
      <p:grpSp>
        <p:nvGrpSpPr>
          <p:cNvPr id="104" name="Group 103"/>
          <p:cNvGrpSpPr/>
          <p:nvPr/>
        </p:nvGrpSpPr>
        <p:grpSpPr>
          <a:xfrm>
            <a:off x="4845469" y="5790372"/>
            <a:ext cx="1398698" cy="828152"/>
            <a:chOff x="3138552" y="5565540"/>
            <a:chExt cx="1398698" cy="828152"/>
          </a:xfrm>
        </p:grpSpPr>
        <p:sp>
          <p:nvSpPr>
            <p:cNvPr id="78" name="Freeform 13"/>
            <p:cNvSpPr>
              <a:spLocks noChangeAspect="1" noEditPoints="1"/>
            </p:cNvSpPr>
            <p:nvPr/>
          </p:nvSpPr>
          <p:spPr bwMode="black">
            <a:xfrm>
              <a:off x="3627437" y="5565540"/>
              <a:ext cx="426936" cy="431897"/>
            </a:xfrm>
            <a:custGeom>
              <a:avLst/>
              <a:gdLst>
                <a:gd name="T0" fmla="*/ 747 w 769"/>
                <a:gd name="T1" fmla="*/ 473 h 780"/>
                <a:gd name="T2" fmla="*/ 756 w 769"/>
                <a:gd name="T3" fmla="*/ 394 h 780"/>
                <a:gd name="T4" fmla="*/ 389 w 769"/>
                <a:gd name="T5" fmla="*/ 27 h 780"/>
                <a:gd name="T6" fmla="*/ 326 w 769"/>
                <a:gd name="T7" fmla="*/ 33 h 780"/>
                <a:gd name="T8" fmla="*/ 213 w 769"/>
                <a:gd name="T9" fmla="*/ 0 h 780"/>
                <a:gd name="T10" fmla="*/ 0 w 769"/>
                <a:gd name="T11" fmla="*/ 213 h 780"/>
                <a:gd name="T12" fmla="*/ 29 w 769"/>
                <a:gd name="T13" fmla="*/ 320 h 780"/>
                <a:gd name="T14" fmla="*/ 22 w 769"/>
                <a:gd name="T15" fmla="*/ 394 h 780"/>
                <a:gd name="T16" fmla="*/ 389 w 769"/>
                <a:gd name="T17" fmla="*/ 761 h 780"/>
                <a:gd name="T18" fmla="*/ 456 w 769"/>
                <a:gd name="T19" fmla="*/ 755 h 780"/>
                <a:gd name="T20" fmla="*/ 556 w 769"/>
                <a:gd name="T21" fmla="*/ 780 h 780"/>
                <a:gd name="T22" fmla="*/ 769 w 769"/>
                <a:gd name="T23" fmla="*/ 567 h 780"/>
                <a:gd name="T24" fmla="*/ 747 w 769"/>
                <a:gd name="T25" fmla="*/ 473 h 780"/>
                <a:gd name="T26" fmla="*/ 577 w 769"/>
                <a:gd name="T27" fmla="*/ 570 h 780"/>
                <a:gd name="T28" fmla="*/ 502 w 769"/>
                <a:gd name="T29" fmla="*/ 626 h 780"/>
                <a:gd name="T30" fmla="*/ 388 w 769"/>
                <a:gd name="T31" fmla="*/ 646 h 780"/>
                <a:gd name="T32" fmla="*/ 256 w 769"/>
                <a:gd name="T33" fmla="*/ 619 h 780"/>
                <a:gd name="T34" fmla="*/ 196 w 769"/>
                <a:gd name="T35" fmla="*/ 565 h 780"/>
                <a:gd name="T36" fmla="*/ 172 w 769"/>
                <a:gd name="T37" fmla="*/ 499 h 780"/>
                <a:gd name="T38" fmla="*/ 188 w 769"/>
                <a:gd name="T39" fmla="*/ 464 h 780"/>
                <a:gd name="T40" fmla="*/ 226 w 769"/>
                <a:gd name="T41" fmla="*/ 450 h 780"/>
                <a:gd name="T42" fmla="*/ 258 w 769"/>
                <a:gd name="T43" fmla="*/ 461 h 780"/>
                <a:gd name="T44" fmla="*/ 280 w 769"/>
                <a:gd name="T45" fmla="*/ 493 h 780"/>
                <a:gd name="T46" fmla="*/ 301 w 769"/>
                <a:gd name="T47" fmla="*/ 530 h 780"/>
                <a:gd name="T48" fmla="*/ 332 w 769"/>
                <a:gd name="T49" fmla="*/ 554 h 780"/>
                <a:gd name="T50" fmla="*/ 385 w 769"/>
                <a:gd name="T51" fmla="*/ 563 h 780"/>
                <a:gd name="T52" fmla="*/ 459 w 769"/>
                <a:gd name="T53" fmla="*/ 544 h 780"/>
                <a:gd name="T54" fmla="*/ 486 w 769"/>
                <a:gd name="T55" fmla="*/ 498 h 780"/>
                <a:gd name="T56" fmla="*/ 472 w 769"/>
                <a:gd name="T57" fmla="*/ 463 h 780"/>
                <a:gd name="T58" fmla="*/ 433 w 769"/>
                <a:gd name="T59" fmla="*/ 442 h 780"/>
                <a:gd name="T60" fmla="*/ 365 w 769"/>
                <a:gd name="T61" fmla="*/ 425 h 780"/>
                <a:gd name="T62" fmla="*/ 269 w 769"/>
                <a:gd name="T63" fmla="*/ 396 h 780"/>
                <a:gd name="T64" fmla="*/ 206 w 769"/>
                <a:gd name="T65" fmla="*/ 350 h 780"/>
                <a:gd name="T66" fmla="*/ 182 w 769"/>
                <a:gd name="T67" fmla="*/ 277 h 780"/>
                <a:gd name="T68" fmla="*/ 207 w 769"/>
                <a:gd name="T69" fmla="*/ 202 h 780"/>
                <a:gd name="T70" fmla="*/ 279 w 769"/>
                <a:gd name="T71" fmla="*/ 153 h 780"/>
                <a:gd name="T72" fmla="*/ 386 w 769"/>
                <a:gd name="T73" fmla="*/ 136 h 780"/>
                <a:gd name="T74" fmla="*/ 472 w 769"/>
                <a:gd name="T75" fmla="*/ 147 h 780"/>
                <a:gd name="T76" fmla="*/ 532 w 769"/>
                <a:gd name="T77" fmla="*/ 178 h 780"/>
                <a:gd name="T78" fmla="*/ 568 w 769"/>
                <a:gd name="T79" fmla="*/ 218 h 780"/>
                <a:gd name="T80" fmla="*/ 580 w 769"/>
                <a:gd name="T81" fmla="*/ 259 h 780"/>
                <a:gd name="T82" fmla="*/ 565 w 769"/>
                <a:gd name="T83" fmla="*/ 295 h 780"/>
                <a:gd name="T84" fmla="*/ 527 w 769"/>
                <a:gd name="T85" fmla="*/ 311 h 780"/>
                <a:gd name="T86" fmla="*/ 495 w 769"/>
                <a:gd name="T87" fmla="*/ 301 h 780"/>
                <a:gd name="T88" fmla="*/ 473 w 769"/>
                <a:gd name="T89" fmla="*/ 272 h 780"/>
                <a:gd name="T90" fmla="*/ 440 w 769"/>
                <a:gd name="T91" fmla="*/ 231 h 780"/>
                <a:gd name="T92" fmla="*/ 379 w 769"/>
                <a:gd name="T93" fmla="*/ 217 h 780"/>
                <a:gd name="T94" fmla="*/ 316 w 769"/>
                <a:gd name="T95" fmla="*/ 232 h 780"/>
                <a:gd name="T96" fmla="*/ 293 w 769"/>
                <a:gd name="T97" fmla="*/ 268 h 780"/>
                <a:gd name="T98" fmla="*/ 300 w 769"/>
                <a:gd name="T99" fmla="*/ 289 h 780"/>
                <a:gd name="T100" fmla="*/ 322 w 769"/>
                <a:gd name="T101" fmla="*/ 306 h 780"/>
                <a:gd name="T102" fmla="*/ 352 w 769"/>
                <a:gd name="T103" fmla="*/ 317 h 780"/>
                <a:gd name="T104" fmla="*/ 402 w 769"/>
                <a:gd name="T105" fmla="*/ 329 h 780"/>
                <a:gd name="T106" fmla="*/ 483 w 769"/>
                <a:gd name="T107" fmla="*/ 351 h 780"/>
                <a:gd name="T108" fmla="*/ 546 w 769"/>
                <a:gd name="T109" fmla="*/ 379 h 780"/>
                <a:gd name="T110" fmla="*/ 588 w 769"/>
                <a:gd name="T111" fmla="*/ 423 h 780"/>
                <a:gd name="T112" fmla="*/ 603 w 769"/>
                <a:gd name="T113" fmla="*/ 488 h 780"/>
                <a:gd name="T114" fmla="*/ 577 w 769"/>
                <a:gd name="T115" fmla="*/ 57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69" h="780">
                  <a:moveTo>
                    <a:pt x="747" y="473"/>
                  </a:moveTo>
                  <a:cubicBezTo>
                    <a:pt x="753" y="448"/>
                    <a:pt x="756" y="421"/>
                    <a:pt x="756" y="394"/>
                  </a:cubicBezTo>
                  <a:cubicBezTo>
                    <a:pt x="756" y="192"/>
                    <a:pt x="591" y="27"/>
                    <a:pt x="389" y="27"/>
                  </a:cubicBezTo>
                  <a:cubicBezTo>
                    <a:pt x="367" y="27"/>
                    <a:pt x="346" y="29"/>
                    <a:pt x="326" y="33"/>
                  </a:cubicBezTo>
                  <a:cubicBezTo>
                    <a:pt x="293" y="12"/>
                    <a:pt x="254" y="0"/>
                    <a:pt x="213" y="0"/>
                  </a:cubicBezTo>
                  <a:cubicBezTo>
                    <a:pt x="95" y="0"/>
                    <a:pt x="0" y="95"/>
                    <a:pt x="0" y="213"/>
                  </a:cubicBezTo>
                  <a:cubicBezTo>
                    <a:pt x="0" y="252"/>
                    <a:pt x="11" y="289"/>
                    <a:pt x="29" y="320"/>
                  </a:cubicBezTo>
                  <a:cubicBezTo>
                    <a:pt x="24" y="344"/>
                    <a:pt x="22" y="369"/>
                    <a:pt x="22" y="394"/>
                  </a:cubicBezTo>
                  <a:cubicBezTo>
                    <a:pt x="22" y="597"/>
                    <a:pt x="186" y="761"/>
                    <a:pt x="389" y="761"/>
                  </a:cubicBezTo>
                  <a:cubicBezTo>
                    <a:pt x="412" y="761"/>
                    <a:pt x="434" y="759"/>
                    <a:pt x="456" y="755"/>
                  </a:cubicBezTo>
                  <a:cubicBezTo>
                    <a:pt x="486" y="771"/>
                    <a:pt x="520" y="780"/>
                    <a:pt x="556" y="780"/>
                  </a:cubicBezTo>
                  <a:cubicBezTo>
                    <a:pt x="674" y="780"/>
                    <a:pt x="769" y="685"/>
                    <a:pt x="769" y="567"/>
                  </a:cubicBezTo>
                  <a:cubicBezTo>
                    <a:pt x="769" y="534"/>
                    <a:pt x="761" y="501"/>
                    <a:pt x="747" y="473"/>
                  </a:cubicBezTo>
                  <a:close/>
                  <a:moveTo>
                    <a:pt x="577" y="570"/>
                  </a:moveTo>
                  <a:cubicBezTo>
                    <a:pt x="560" y="594"/>
                    <a:pt x="535" y="613"/>
                    <a:pt x="502" y="626"/>
                  </a:cubicBezTo>
                  <a:cubicBezTo>
                    <a:pt x="470" y="640"/>
                    <a:pt x="432" y="646"/>
                    <a:pt x="388" y="646"/>
                  </a:cubicBezTo>
                  <a:cubicBezTo>
                    <a:pt x="335" y="646"/>
                    <a:pt x="291" y="637"/>
                    <a:pt x="256" y="619"/>
                  </a:cubicBezTo>
                  <a:cubicBezTo>
                    <a:pt x="232" y="605"/>
                    <a:pt x="211" y="587"/>
                    <a:pt x="196" y="565"/>
                  </a:cubicBezTo>
                  <a:cubicBezTo>
                    <a:pt x="180" y="543"/>
                    <a:pt x="172" y="520"/>
                    <a:pt x="172" y="499"/>
                  </a:cubicBezTo>
                  <a:cubicBezTo>
                    <a:pt x="172" y="485"/>
                    <a:pt x="177" y="474"/>
                    <a:pt x="188" y="464"/>
                  </a:cubicBezTo>
                  <a:cubicBezTo>
                    <a:pt x="198" y="455"/>
                    <a:pt x="211" y="450"/>
                    <a:pt x="226" y="450"/>
                  </a:cubicBezTo>
                  <a:cubicBezTo>
                    <a:pt x="239" y="450"/>
                    <a:pt x="249" y="454"/>
                    <a:pt x="258" y="461"/>
                  </a:cubicBezTo>
                  <a:cubicBezTo>
                    <a:pt x="267" y="468"/>
                    <a:pt x="274" y="479"/>
                    <a:pt x="280" y="493"/>
                  </a:cubicBezTo>
                  <a:cubicBezTo>
                    <a:pt x="286" y="508"/>
                    <a:pt x="293" y="520"/>
                    <a:pt x="301" y="530"/>
                  </a:cubicBezTo>
                  <a:cubicBezTo>
                    <a:pt x="308" y="540"/>
                    <a:pt x="318" y="548"/>
                    <a:pt x="332" y="554"/>
                  </a:cubicBezTo>
                  <a:cubicBezTo>
                    <a:pt x="345" y="560"/>
                    <a:pt x="363" y="563"/>
                    <a:pt x="385" y="563"/>
                  </a:cubicBezTo>
                  <a:cubicBezTo>
                    <a:pt x="415" y="563"/>
                    <a:pt x="440" y="557"/>
                    <a:pt x="459" y="544"/>
                  </a:cubicBezTo>
                  <a:cubicBezTo>
                    <a:pt x="477" y="532"/>
                    <a:pt x="486" y="517"/>
                    <a:pt x="486" y="498"/>
                  </a:cubicBezTo>
                  <a:cubicBezTo>
                    <a:pt x="486" y="484"/>
                    <a:pt x="481" y="472"/>
                    <a:pt x="472" y="463"/>
                  </a:cubicBezTo>
                  <a:cubicBezTo>
                    <a:pt x="462" y="454"/>
                    <a:pt x="449" y="447"/>
                    <a:pt x="433" y="442"/>
                  </a:cubicBezTo>
                  <a:cubicBezTo>
                    <a:pt x="416" y="437"/>
                    <a:pt x="393" y="431"/>
                    <a:pt x="365" y="425"/>
                  </a:cubicBezTo>
                  <a:cubicBezTo>
                    <a:pt x="327" y="417"/>
                    <a:pt x="295" y="407"/>
                    <a:pt x="269" y="396"/>
                  </a:cubicBezTo>
                  <a:cubicBezTo>
                    <a:pt x="243" y="385"/>
                    <a:pt x="222" y="370"/>
                    <a:pt x="206" y="350"/>
                  </a:cubicBezTo>
                  <a:cubicBezTo>
                    <a:pt x="190" y="331"/>
                    <a:pt x="182" y="306"/>
                    <a:pt x="182" y="277"/>
                  </a:cubicBezTo>
                  <a:cubicBezTo>
                    <a:pt x="182" y="249"/>
                    <a:pt x="191" y="224"/>
                    <a:pt x="207" y="202"/>
                  </a:cubicBezTo>
                  <a:cubicBezTo>
                    <a:pt x="224" y="181"/>
                    <a:pt x="248" y="164"/>
                    <a:pt x="279" y="153"/>
                  </a:cubicBezTo>
                  <a:cubicBezTo>
                    <a:pt x="309" y="142"/>
                    <a:pt x="345" y="136"/>
                    <a:pt x="386" y="136"/>
                  </a:cubicBezTo>
                  <a:cubicBezTo>
                    <a:pt x="419" y="136"/>
                    <a:pt x="448" y="140"/>
                    <a:pt x="472" y="147"/>
                  </a:cubicBezTo>
                  <a:cubicBezTo>
                    <a:pt x="496" y="155"/>
                    <a:pt x="516" y="165"/>
                    <a:pt x="532" y="178"/>
                  </a:cubicBezTo>
                  <a:cubicBezTo>
                    <a:pt x="549" y="190"/>
                    <a:pt x="561" y="204"/>
                    <a:pt x="568" y="218"/>
                  </a:cubicBezTo>
                  <a:cubicBezTo>
                    <a:pt x="576" y="232"/>
                    <a:pt x="580" y="246"/>
                    <a:pt x="580" y="259"/>
                  </a:cubicBezTo>
                  <a:cubicBezTo>
                    <a:pt x="580" y="273"/>
                    <a:pt x="575" y="284"/>
                    <a:pt x="565" y="295"/>
                  </a:cubicBezTo>
                  <a:cubicBezTo>
                    <a:pt x="555" y="305"/>
                    <a:pt x="542" y="311"/>
                    <a:pt x="527" y="311"/>
                  </a:cubicBezTo>
                  <a:cubicBezTo>
                    <a:pt x="513" y="311"/>
                    <a:pt x="503" y="307"/>
                    <a:pt x="495" y="301"/>
                  </a:cubicBezTo>
                  <a:cubicBezTo>
                    <a:pt x="488" y="295"/>
                    <a:pt x="481" y="285"/>
                    <a:pt x="473" y="272"/>
                  </a:cubicBezTo>
                  <a:cubicBezTo>
                    <a:pt x="464" y="254"/>
                    <a:pt x="453" y="241"/>
                    <a:pt x="440" y="231"/>
                  </a:cubicBezTo>
                  <a:cubicBezTo>
                    <a:pt x="428" y="221"/>
                    <a:pt x="407" y="217"/>
                    <a:pt x="379" y="217"/>
                  </a:cubicBezTo>
                  <a:cubicBezTo>
                    <a:pt x="353" y="217"/>
                    <a:pt x="331" y="222"/>
                    <a:pt x="316" y="232"/>
                  </a:cubicBezTo>
                  <a:cubicBezTo>
                    <a:pt x="300" y="242"/>
                    <a:pt x="293" y="254"/>
                    <a:pt x="293" y="268"/>
                  </a:cubicBezTo>
                  <a:cubicBezTo>
                    <a:pt x="293" y="276"/>
                    <a:pt x="295" y="283"/>
                    <a:pt x="300" y="289"/>
                  </a:cubicBezTo>
                  <a:cubicBezTo>
                    <a:pt x="305" y="295"/>
                    <a:pt x="313" y="301"/>
                    <a:pt x="322" y="306"/>
                  </a:cubicBezTo>
                  <a:cubicBezTo>
                    <a:pt x="332" y="310"/>
                    <a:pt x="342" y="314"/>
                    <a:pt x="352" y="317"/>
                  </a:cubicBezTo>
                  <a:cubicBezTo>
                    <a:pt x="362" y="320"/>
                    <a:pt x="379" y="324"/>
                    <a:pt x="402" y="329"/>
                  </a:cubicBezTo>
                  <a:cubicBezTo>
                    <a:pt x="432" y="336"/>
                    <a:pt x="459" y="343"/>
                    <a:pt x="483" y="351"/>
                  </a:cubicBezTo>
                  <a:cubicBezTo>
                    <a:pt x="508" y="359"/>
                    <a:pt x="529" y="368"/>
                    <a:pt x="546" y="379"/>
                  </a:cubicBezTo>
                  <a:cubicBezTo>
                    <a:pt x="564" y="391"/>
                    <a:pt x="578" y="406"/>
                    <a:pt x="588" y="423"/>
                  </a:cubicBezTo>
                  <a:cubicBezTo>
                    <a:pt x="598" y="441"/>
                    <a:pt x="603" y="462"/>
                    <a:pt x="603" y="488"/>
                  </a:cubicBezTo>
                  <a:cubicBezTo>
                    <a:pt x="603" y="518"/>
                    <a:pt x="594" y="545"/>
                    <a:pt x="577" y="570"/>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79" name="TextBox 18"/>
            <p:cNvSpPr txBox="1"/>
            <p:nvPr/>
          </p:nvSpPr>
          <p:spPr>
            <a:xfrm>
              <a:off x="3138552" y="6081298"/>
              <a:ext cx="1398698" cy="312394"/>
            </a:xfrm>
            <a:prstGeom prst="rect">
              <a:avLst/>
            </a:prstGeom>
            <a:noFill/>
          </p:spPr>
          <p:txBody>
            <a:bodyPr wrap="square" lIns="0" tIns="0" rIns="0" bIns="0" rtlCol="0">
              <a:noAutofit/>
            </a:bodyPr>
            <a:lstStyle/>
            <a:p>
              <a:pPr algn="ctr" defTabSz="932563">
                <a:lnSpc>
                  <a:spcPct val="90000"/>
                </a:lnSpc>
                <a:spcAft>
                  <a:spcPts val="600"/>
                </a:spcAft>
              </a:pPr>
              <a:r>
                <a:rPr lang="en-US" sz="1199" spc="-30" dirty="0" smtClean="0">
                  <a:gradFill>
                    <a:gsLst>
                      <a:gs pos="2917">
                        <a:srgbClr val="FFFFFF"/>
                      </a:gs>
                      <a:gs pos="30000">
                        <a:srgbClr val="FFFFFF"/>
                      </a:gs>
                    </a:gsLst>
                    <a:lin ang="5400000" scaled="0"/>
                  </a:gradFill>
                </a:rPr>
                <a:t>Skype</a:t>
              </a:r>
              <a:endParaRPr lang="en-US" sz="1199" spc="-30" dirty="0">
                <a:gradFill>
                  <a:gsLst>
                    <a:gs pos="2917">
                      <a:srgbClr val="FFFFFF"/>
                    </a:gs>
                    <a:gs pos="30000">
                      <a:srgbClr val="FFFFFF"/>
                    </a:gs>
                  </a:gsLst>
                  <a:lin ang="5400000" scaled="0"/>
                </a:gradFill>
              </a:endParaRPr>
            </a:p>
          </p:txBody>
        </p:sp>
      </p:grpSp>
      <p:grpSp>
        <p:nvGrpSpPr>
          <p:cNvPr id="105" name="Group 104"/>
          <p:cNvGrpSpPr/>
          <p:nvPr/>
        </p:nvGrpSpPr>
        <p:grpSpPr>
          <a:xfrm>
            <a:off x="6294890" y="5790372"/>
            <a:ext cx="1398698" cy="801471"/>
            <a:chOff x="3955491" y="5588424"/>
            <a:chExt cx="1398698" cy="801471"/>
          </a:xfrm>
        </p:grpSpPr>
        <p:sp>
          <p:nvSpPr>
            <p:cNvPr id="80" name="Freeform 18"/>
            <p:cNvSpPr>
              <a:spLocks noChangeAspect="1" noEditPoints="1"/>
            </p:cNvSpPr>
            <p:nvPr/>
          </p:nvSpPr>
          <p:spPr bwMode="auto">
            <a:xfrm>
              <a:off x="4422209" y="5588424"/>
              <a:ext cx="427169" cy="315343"/>
            </a:xfrm>
            <a:custGeom>
              <a:avLst/>
              <a:gdLst>
                <a:gd name="T0" fmla="*/ 364 w 780"/>
                <a:gd name="T1" fmla="*/ 241 h 440"/>
                <a:gd name="T2" fmla="*/ 5 w 780"/>
                <a:gd name="T3" fmla="*/ 27 h 440"/>
                <a:gd name="T4" fmla="*/ 48 w 780"/>
                <a:gd name="T5" fmla="*/ 0 h 440"/>
                <a:gd name="T6" fmla="*/ 732 w 780"/>
                <a:gd name="T7" fmla="*/ 0 h 440"/>
                <a:gd name="T8" fmla="*/ 775 w 780"/>
                <a:gd name="T9" fmla="*/ 27 h 440"/>
                <a:gd name="T10" fmla="*/ 416 w 780"/>
                <a:gd name="T11" fmla="*/ 240 h 440"/>
                <a:gd name="T12" fmla="*/ 416 w 780"/>
                <a:gd name="T13" fmla="*/ 241 h 440"/>
                <a:gd name="T14" fmla="*/ 390 w 780"/>
                <a:gd name="T15" fmla="*/ 247 h 440"/>
                <a:gd name="T16" fmla="*/ 364 w 780"/>
                <a:gd name="T17" fmla="*/ 241 h 440"/>
                <a:gd name="T18" fmla="*/ 780 w 780"/>
                <a:gd name="T19" fmla="*/ 324 h 440"/>
                <a:gd name="T20" fmla="*/ 780 w 780"/>
                <a:gd name="T21" fmla="*/ 66 h 440"/>
                <a:gd name="T22" fmla="*/ 563 w 780"/>
                <a:gd name="T23" fmla="*/ 195 h 440"/>
                <a:gd name="T24" fmla="*/ 780 w 780"/>
                <a:gd name="T25" fmla="*/ 324 h 440"/>
                <a:gd name="T26" fmla="*/ 0 w 780"/>
                <a:gd name="T27" fmla="*/ 392 h 440"/>
                <a:gd name="T28" fmla="*/ 48 w 780"/>
                <a:gd name="T29" fmla="*/ 440 h 440"/>
                <a:gd name="T30" fmla="*/ 732 w 780"/>
                <a:gd name="T31" fmla="*/ 440 h 440"/>
                <a:gd name="T32" fmla="*/ 780 w 780"/>
                <a:gd name="T33" fmla="*/ 392 h 440"/>
                <a:gd name="T34" fmla="*/ 780 w 780"/>
                <a:gd name="T35" fmla="*/ 366 h 440"/>
                <a:gd name="T36" fmla="*/ 528 w 780"/>
                <a:gd name="T37" fmla="*/ 216 h 440"/>
                <a:gd name="T38" fmla="*/ 435 w 780"/>
                <a:gd name="T39" fmla="*/ 271 h 440"/>
                <a:gd name="T40" fmla="*/ 390 w 780"/>
                <a:gd name="T41" fmla="*/ 283 h 440"/>
                <a:gd name="T42" fmla="*/ 390 w 780"/>
                <a:gd name="T43" fmla="*/ 283 h 440"/>
                <a:gd name="T44" fmla="*/ 344 w 780"/>
                <a:gd name="T45" fmla="*/ 271 h 440"/>
                <a:gd name="T46" fmla="*/ 252 w 780"/>
                <a:gd name="T47" fmla="*/ 216 h 440"/>
                <a:gd name="T48" fmla="*/ 0 w 780"/>
                <a:gd name="T49" fmla="*/ 366 h 440"/>
                <a:gd name="T50" fmla="*/ 0 w 780"/>
                <a:gd name="T51" fmla="*/ 392 h 440"/>
                <a:gd name="T52" fmla="*/ 217 w 780"/>
                <a:gd name="T53" fmla="*/ 195 h 440"/>
                <a:gd name="T54" fmla="*/ 0 w 780"/>
                <a:gd name="T55" fmla="*/ 66 h 440"/>
                <a:gd name="T56" fmla="*/ 0 w 780"/>
                <a:gd name="T57" fmla="*/ 324 h 440"/>
                <a:gd name="T58" fmla="*/ 217 w 780"/>
                <a:gd name="T59" fmla="*/ 195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80" h="440">
                  <a:moveTo>
                    <a:pt x="364" y="241"/>
                  </a:moveTo>
                  <a:cubicBezTo>
                    <a:pt x="5" y="27"/>
                    <a:pt x="5" y="27"/>
                    <a:pt x="5" y="27"/>
                  </a:cubicBezTo>
                  <a:cubicBezTo>
                    <a:pt x="13" y="11"/>
                    <a:pt x="29" y="0"/>
                    <a:pt x="48" y="0"/>
                  </a:cubicBezTo>
                  <a:cubicBezTo>
                    <a:pt x="732" y="0"/>
                    <a:pt x="732" y="0"/>
                    <a:pt x="732" y="0"/>
                  </a:cubicBezTo>
                  <a:cubicBezTo>
                    <a:pt x="751" y="0"/>
                    <a:pt x="767" y="11"/>
                    <a:pt x="775" y="27"/>
                  </a:cubicBezTo>
                  <a:cubicBezTo>
                    <a:pt x="416" y="240"/>
                    <a:pt x="416" y="240"/>
                    <a:pt x="416" y="240"/>
                  </a:cubicBezTo>
                  <a:cubicBezTo>
                    <a:pt x="416" y="241"/>
                    <a:pt x="416" y="241"/>
                    <a:pt x="416" y="241"/>
                  </a:cubicBezTo>
                  <a:cubicBezTo>
                    <a:pt x="409" y="245"/>
                    <a:pt x="400" y="247"/>
                    <a:pt x="390" y="247"/>
                  </a:cubicBezTo>
                  <a:cubicBezTo>
                    <a:pt x="380" y="247"/>
                    <a:pt x="370" y="245"/>
                    <a:pt x="364" y="241"/>
                  </a:cubicBezTo>
                  <a:close/>
                  <a:moveTo>
                    <a:pt x="780" y="324"/>
                  </a:moveTo>
                  <a:cubicBezTo>
                    <a:pt x="780" y="66"/>
                    <a:pt x="780" y="66"/>
                    <a:pt x="780" y="66"/>
                  </a:cubicBezTo>
                  <a:cubicBezTo>
                    <a:pt x="563" y="195"/>
                    <a:pt x="563" y="195"/>
                    <a:pt x="563" y="195"/>
                  </a:cubicBezTo>
                  <a:lnTo>
                    <a:pt x="780" y="324"/>
                  </a:lnTo>
                  <a:close/>
                  <a:moveTo>
                    <a:pt x="0" y="392"/>
                  </a:moveTo>
                  <a:cubicBezTo>
                    <a:pt x="0" y="419"/>
                    <a:pt x="21" y="440"/>
                    <a:pt x="48" y="440"/>
                  </a:cubicBezTo>
                  <a:cubicBezTo>
                    <a:pt x="732" y="440"/>
                    <a:pt x="732" y="440"/>
                    <a:pt x="732" y="440"/>
                  </a:cubicBezTo>
                  <a:cubicBezTo>
                    <a:pt x="758" y="440"/>
                    <a:pt x="780" y="419"/>
                    <a:pt x="780" y="392"/>
                  </a:cubicBezTo>
                  <a:cubicBezTo>
                    <a:pt x="780" y="366"/>
                    <a:pt x="780" y="366"/>
                    <a:pt x="780" y="366"/>
                  </a:cubicBezTo>
                  <a:cubicBezTo>
                    <a:pt x="528" y="216"/>
                    <a:pt x="528" y="216"/>
                    <a:pt x="528" y="216"/>
                  </a:cubicBezTo>
                  <a:cubicBezTo>
                    <a:pt x="435" y="271"/>
                    <a:pt x="435" y="271"/>
                    <a:pt x="435" y="271"/>
                  </a:cubicBezTo>
                  <a:cubicBezTo>
                    <a:pt x="423" y="279"/>
                    <a:pt x="407" y="283"/>
                    <a:pt x="390" y="283"/>
                  </a:cubicBezTo>
                  <a:cubicBezTo>
                    <a:pt x="390" y="283"/>
                    <a:pt x="390" y="283"/>
                    <a:pt x="390" y="283"/>
                  </a:cubicBezTo>
                  <a:cubicBezTo>
                    <a:pt x="373" y="283"/>
                    <a:pt x="357" y="279"/>
                    <a:pt x="344" y="271"/>
                  </a:cubicBezTo>
                  <a:cubicBezTo>
                    <a:pt x="252" y="216"/>
                    <a:pt x="252" y="216"/>
                    <a:pt x="252" y="216"/>
                  </a:cubicBezTo>
                  <a:cubicBezTo>
                    <a:pt x="0" y="366"/>
                    <a:pt x="0" y="366"/>
                    <a:pt x="0" y="366"/>
                  </a:cubicBezTo>
                  <a:lnTo>
                    <a:pt x="0" y="392"/>
                  </a:lnTo>
                  <a:close/>
                  <a:moveTo>
                    <a:pt x="217" y="195"/>
                  </a:moveTo>
                  <a:cubicBezTo>
                    <a:pt x="0" y="66"/>
                    <a:pt x="0" y="66"/>
                    <a:pt x="0" y="66"/>
                  </a:cubicBezTo>
                  <a:cubicBezTo>
                    <a:pt x="0" y="324"/>
                    <a:pt x="0" y="324"/>
                    <a:pt x="0" y="324"/>
                  </a:cubicBezTo>
                  <a:lnTo>
                    <a:pt x="217" y="195"/>
                  </a:lnTo>
                  <a:close/>
                </a:path>
              </a:pathLst>
            </a:custGeom>
            <a:solidFill>
              <a:srgbClr val="F0F0F0"/>
            </a:solid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582" tIns="45690" rIns="0" bIns="45690" numCol="1" spcCol="0" rtlCol="0" fromWordArt="0" anchor="ctr" anchorCtr="0" forceAA="0" compatLnSpc="1">
              <a:prstTxWarp prst="textNoShape">
                <a:avLst/>
              </a:prstTxWarp>
              <a:noAutofit/>
            </a:bodyPr>
            <a:lstStyle/>
            <a:p>
              <a:pPr defTabSz="931926">
                <a:lnSpc>
                  <a:spcPct val="90000"/>
                </a:lnSpc>
                <a:spcAft>
                  <a:spcPts val="600"/>
                </a:spcAft>
              </a:pPr>
              <a:endParaRPr lang="en-US" sz="1397" b="1" dirty="0">
                <a:gradFill>
                  <a:gsLst>
                    <a:gs pos="50427">
                      <a:srgbClr val="FFFFFF"/>
                    </a:gs>
                    <a:gs pos="30000">
                      <a:srgbClr val="FFFFFF"/>
                    </a:gs>
                  </a:gsLst>
                  <a:lin ang="5400000" scaled="0"/>
                </a:gradFill>
              </a:endParaRPr>
            </a:p>
          </p:txBody>
        </p:sp>
        <p:sp>
          <p:nvSpPr>
            <p:cNvPr id="81" name="TextBox 18"/>
            <p:cNvSpPr txBox="1"/>
            <p:nvPr/>
          </p:nvSpPr>
          <p:spPr>
            <a:xfrm>
              <a:off x="3955491" y="6077501"/>
              <a:ext cx="1398698" cy="312394"/>
            </a:xfrm>
            <a:prstGeom prst="rect">
              <a:avLst/>
            </a:prstGeom>
            <a:noFill/>
          </p:spPr>
          <p:txBody>
            <a:bodyPr wrap="square" lIns="0" tIns="0" rIns="0" bIns="0" rtlCol="0">
              <a:noAutofit/>
            </a:bodyPr>
            <a:lstStyle/>
            <a:p>
              <a:pPr algn="ctr" defTabSz="932563">
                <a:lnSpc>
                  <a:spcPct val="90000"/>
                </a:lnSpc>
                <a:spcAft>
                  <a:spcPts val="600"/>
                </a:spcAft>
              </a:pPr>
              <a:r>
                <a:rPr lang="en-US" sz="1199" spc="-30" dirty="0" smtClean="0">
                  <a:gradFill>
                    <a:gsLst>
                      <a:gs pos="2917">
                        <a:srgbClr val="FFFFFF"/>
                      </a:gs>
                      <a:gs pos="30000">
                        <a:srgbClr val="FFFFFF"/>
                      </a:gs>
                    </a:gsLst>
                    <a:lin ang="5400000" scaled="0"/>
                  </a:gradFill>
                </a:rPr>
                <a:t>Outlook</a:t>
              </a:r>
              <a:endParaRPr lang="en-US" sz="1199" spc="-30" dirty="0">
                <a:gradFill>
                  <a:gsLst>
                    <a:gs pos="2917">
                      <a:srgbClr val="FFFFFF"/>
                    </a:gs>
                    <a:gs pos="30000">
                      <a:srgbClr val="FFFFFF"/>
                    </a:gs>
                  </a:gsLst>
                  <a:lin ang="5400000" scaled="0"/>
                </a:gradFill>
              </a:endParaRPr>
            </a:p>
          </p:txBody>
        </p:sp>
      </p:grpSp>
      <p:grpSp>
        <p:nvGrpSpPr>
          <p:cNvPr id="109" name="Group 108"/>
          <p:cNvGrpSpPr/>
          <p:nvPr/>
        </p:nvGrpSpPr>
        <p:grpSpPr>
          <a:xfrm>
            <a:off x="10094931" y="5790372"/>
            <a:ext cx="1031343" cy="754233"/>
            <a:chOff x="8592125" y="5644170"/>
            <a:chExt cx="1031343" cy="754233"/>
          </a:xfrm>
        </p:grpSpPr>
        <p:grpSp>
          <p:nvGrpSpPr>
            <p:cNvPr id="88" name="Group 87"/>
            <p:cNvGrpSpPr/>
            <p:nvPr/>
          </p:nvGrpSpPr>
          <p:grpSpPr>
            <a:xfrm>
              <a:off x="8909933" y="5644170"/>
              <a:ext cx="341987" cy="365258"/>
              <a:chOff x="4357416" y="4928259"/>
              <a:chExt cx="341987" cy="365258"/>
            </a:xfrm>
          </p:grpSpPr>
          <p:sp>
            <p:nvSpPr>
              <p:cNvPr id="89" name="Freeform 141"/>
              <p:cNvSpPr>
                <a:spLocks/>
              </p:cNvSpPr>
              <p:nvPr/>
            </p:nvSpPr>
            <p:spPr bwMode="auto">
              <a:xfrm>
                <a:off x="4590293" y="5015671"/>
                <a:ext cx="109110" cy="187312"/>
              </a:xfrm>
              <a:custGeom>
                <a:avLst/>
                <a:gdLst>
                  <a:gd name="T0" fmla="*/ 4 w 28"/>
                  <a:gd name="T1" fmla="*/ 0 h 49"/>
                  <a:gd name="T2" fmla="*/ 0 w 28"/>
                  <a:gd name="T3" fmla="*/ 1 h 49"/>
                  <a:gd name="T4" fmla="*/ 0 w 28"/>
                  <a:gd name="T5" fmla="*/ 5 h 49"/>
                  <a:gd name="T6" fmla="*/ 4 w 28"/>
                  <a:gd name="T7" fmla="*/ 5 h 49"/>
                  <a:gd name="T8" fmla="*/ 24 w 28"/>
                  <a:gd name="T9" fmla="*/ 25 h 49"/>
                  <a:gd name="T10" fmla="*/ 4 w 28"/>
                  <a:gd name="T11" fmla="*/ 45 h 49"/>
                  <a:gd name="T12" fmla="*/ 0 w 28"/>
                  <a:gd name="T13" fmla="*/ 44 h 49"/>
                  <a:gd name="T14" fmla="*/ 0 w 28"/>
                  <a:gd name="T15" fmla="*/ 49 h 49"/>
                  <a:gd name="T16" fmla="*/ 4 w 28"/>
                  <a:gd name="T17" fmla="*/ 49 h 49"/>
                  <a:gd name="T18" fmla="*/ 28 w 28"/>
                  <a:gd name="T19" fmla="*/ 25 h 49"/>
                  <a:gd name="T20" fmla="*/ 4 w 28"/>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49">
                    <a:moveTo>
                      <a:pt x="4" y="0"/>
                    </a:moveTo>
                    <a:cubicBezTo>
                      <a:pt x="3" y="0"/>
                      <a:pt x="1" y="0"/>
                      <a:pt x="0" y="1"/>
                    </a:cubicBezTo>
                    <a:cubicBezTo>
                      <a:pt x="0" y="5"/>
                      <a:pt x="0" y="5"/>
                      <a:pt x="0" y="5"/>
                    </a:cubicBezTo>
                    <a:cubicBezTo>
                      <a:pt x="1" y="5"/>
                      <a:pt x="3" y="5"/>
                      <a:pt x="4" y="5"/>
                    </a:cubicBezTo>
                    <a:cubicBezTo>
                      <a:pt x="15" y="5"/>
                      <a:pt x="24" y="14"/>
                      <a:pt x="24" y="25"/>
                    </a:cubicBezTo>
                    <a:cubicBezTo>
                      <a:pt x="24" y="36"/>
                      <a:pt x="15" y="45"/>
                      <a:pt x="4" y="45"/>
                    </a:cubicBezTo>
                    <a:cubicBezTo>
                      <a:pt x="3" y="45"/>
                      <a:pt x="1" y="45"/>
                      <a:pt x="0" y="44"/>
                    </a:cubicBezTo>
                    <a:cubicBezTo>
                      <a:pt x="0" y="49"/>
                      <a:pt x="0" y="49"/>
                      <a:pt x="0" y="49"/>
                    </a:cubicBezTo>
                    <a:cubicBezTo>
                      <a:pt x="1" y="49"/>
                      <a:pt x="3" y="49"/>
                      <a:pt x="4" y="49"/>
                    </a:cubicBezTo>
                    <a:cubicBezTo>
                      <a:pt x="18" y="49"/>
                      <a:pt x="28" y="38"/>
                      <a:pt x="28" y="25"/>
                    </a:cubicBezTo>
                    <a:cubicBezTo>
                      <a:pt x="28" y="11"/>
                      <a:pt x="18"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90" name="Freeform 142"/>
              <p:cNvSpPr>
                <a:spLocks/>
              </p:cNvSpPr>
              <p:nvPr/>
            </p:nvSpPr>
            <p:spPr bwMode="auto">
              <a:xfrm>
                <a:off x="4590293" y="5156155"/>
                <a:ext cx="53741" cy="73364"/>
              </a:xfrm>
              <a:custGeom>
                <a:avLst/>
                <a:gdLst>
                  <a:gd name="T0" fmla="*/ 5 w 14"/>
                  <a:gd name="T1" fmla="*/ 0 h 19"/>
                  <a:gd name="T2" fmla="*/ 0 w 14"/>
                  <a:gd name="T3" fmla="*/ 2 h 19"/>
                  <a:gd name="T4" fmla="*/ 0 w 14"/>
                  <a:gd name="T5" fmla="*/ 18 h 19"/>
                  <a:gd name="T6" fmla="*/ 5 w 14"/>
                  <a:gd name="T7" fmla="*/ 19 h 19"/>
                  <a:gd name="T8" fmla="*/ 14 w 14"/>
                  <a:gd name="T9" fmla="*/ 10 h 19"/>
                  <a:gd name="T10" fmla="*/ 5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5" y="0"/>
                    </a:moveTo>
                    <a:cubicBezTo>
                      <a:pt x="3" y="0"/>
                      <a:pt x="1" y="1"/>
                      <a:pt x="0" y="2"/>
                    </a:cubicBezTo>
                    <a:cubicBezTo>
                      <a:pt x="0" y="18"/>
                      <a:pt x="0" y="18"/>
                      <a:pt x="0" y="18"/>
                    </a:cubicBezTo>
                    <a:cubicBezTo>
                      <a:pt x="1" y="19"/>
                      <a:pt x="3" y="19"/>
                      <a:pt x="5" y="19"/>
                    </a:cubicBezTo>
                    <a:cubicBezTo>
                      <a:pt x="10" y="19"/>
                      <a:pt x="14" y="15"/>
                      <a:pt x="14" y="10"/>
                    </a:cubicBezTo>
                    <a:cubicBezTo>
                      <a:pt x="14" y="5"/>
                      <a:pt x="10" y="0"/>
                      <a:pt x="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91" name="Freeform 143"/>
              <p:cNvSpPr>
                <a:spLocks/>
              </p:cNvSpPr>
              <p:nvPr/>
            </p:nvSpPr>
            <p:spPr bwMode="auto">
              <a:xfrm>
                <a:off x="4590293" y="4989135"/>
                <a:ext cx="53741" cy="76486"/>
              </a:xfrm>
              <a:custGeom>
                <a:avLst/>
                <a:gdLst>
                  <a:gd name="T0" fmla="*/ 4 w 14"/>
                  <a:gd name="T1" fmla="*/ 0 h 20"/>
                  <a:gd name="T2" fmla="*/ 0 w 14"/>
                  <a:gd name="T3" fmla="*/ 2 h 20"/>
                  <a:gd name="T4" fmla="*/ 0 w 14"/>
                  <a:gd name="T5" fmla="*/ 18 h 20"/>
                  <a:gd name="T6" fmla="*/ 4 w 14"/>
                  <a:gd name="T7" fmla="*/ 20 h 20"/>
                  <a:gd name="T8" fmla="*/ 14 w 14"/>
                  <a:gd name="T9" fmla="*/ 10 h 20"/>
                  <a:gd name="T10" fmla="*/ 4 w 14"/>
                  <a:gd name="T11" fmla="*/ 0 h 20"/>
                </a:gdLst>
                <a:ahLst/>
                <a:cxnLst>
                  <a:cxn ang="0">
                    <a:pos x="T0" y="T1"/>
                  </a:cxn>
                  <a:cxn ang="0">
                    <a:pos x="T2" y="T3"/>
                  </a:cxn>
                  <a:cxn ang="0">
                    <a:pos x="T4" y="T5"/>
                  </a:cxn>
                  <a:cxn ang="0">
                    <a:pos x="T6" y="T7"/>
                  </a:cxn>
                  <a:cxn ang="0">
                    <a:pos x="T8" y="T9"/>
                  </a:cxn>
                  <a:cxn ang="0">
                    <a:pos x="T10" y="T11"/>
                  </a:cxn>
                </a:cxnLst>
                <a:rect l="0" t="0" r="r" b="b"/>
                <a:pathLst>
                  <a:path w="14" h="20">
                    <a:moveTo>
                      <a:pt x="4" y="0"/>
                    </a:moveTo>
                    <a:cubicBezTo>
                      <a:pt x="3" y="0"/>
                      <a:pt x="1" y="1"/>
                      <a:pt x="0" y="2"/>
                    </a:cubicBezTo>
                    <a:cubicBezTo>
                      <a:pt x="0" y="18"/>
                      <a:pt x="0" y="18"/>
                      <a:pt x="0" y="18"/>
                    </a:cubicBezTo>
                    <a:cubicBezTo>
                      <a:pt x="1" y="19"/>
                      <a:pt x="3" y="20"/>
                      <a:pt x="4" y="20"/>
                    </a:cubicBezTo>
                    <a:cubicBezTo>
                      <a:pt x="10" y="20"/>
                      <a:pt x="14" y="15"/>
                      <a:pt x="14" y="10"/>
                    </a:cubicBezTo>
                    <a:cubicBezTo>
                      <a:pt x="14" y="5"/>
                      <a:pt x="10"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92" name="Freeform 145"/>
              <p:cNvSpPr>
                <a:spLocks noEditPoints="1"/>
              </p:cNvSpPr>
              <p:nvPr/>
            </p:nvSpPr>
            <p:spPr bwMode="auto">
              <a:xfrm>
                <a:off x="4357416" y="4928259"/>
                <a:ext cx="216592" cy="365258"/>
              </a:xfrm>
              <a:custGeom>
                <a:avLst/>
                <a:gdLst>
                  <a:gd name="T0" fmla="*/ 0 w 56"/>
                  <a:gd name="T1" fmla="*/ 83 h 96"/>
                  <a:gd name="T2" fmla="*/ 56 w 56"/>
                  <a:gd name="T3" fmla="*/ 0 h 96"/>
                  <a:gd name="T4" fmla="*/ 35 w 56"/>
                  <a:gd name="T5" fmla="*/ 59 h 96"/>
                  <a:gd name="T6" fmla="*/ 34 w 56"/>
                  <a:gd name="T7" fmla="*/ 63 h 96"/>
                  <a:gd name="T8" fmla="*/ 31 w 56"/>
                  <a:gd name="T9" fmla="*/ 66 h 96"/>
                  <a:gd name="T10" fmla="*/ 26 w 56"/>
                  <a:gd name="T11" fmla="*/ 68 h 96"/>
                  <a:gd name="T12" fmla="*/ 21 w 56"/>
                  <a:gd name="T13" fmla="*/ 68 h 96"/>
                  <a:gd name="T14" fmla="*/ 17 w 56"/>
                  <a:gd name="T15" fmla="*/ 66 h 96"/>
                  <a:gd name="T16" fmla="*/ 16 w 56"/>
                  <a:gd name="T17" fmla="*/ 57 h 96"/>
                  <a:gd name="T18" fmla="*/ 20 w 56"/>
                  <a:gd name="T19" fmla="*/ 60 h 96"/>
                  <a:gd name="T20" fmla="*/ 24 w 56"/>
                  <a:gd name="T21" fmla="*/ 61 h 96"/>
                  <a:gd name="T22" fmla="*/ 26 w 56"/>
                  <a:gd name="T23" fmla="*/ 61 h 96"/>
                  <a:gd name="T24" fmla="*/ 27 w 56"/>
                  <a:gd name="T25" fmla="*/ 60 h 96"/>
                  <a:gd name="T26" fmla="*/ 28 w 56"/>
                  <a:gd name="T27" fmla="*/ 59 h 96"/>
                  <a:gd name="T28" fmla="*/ 28 w 56"/>
                  <a:gd name="T29" fmla="*/ 57 h 96"/>
                  <a:gd name="T30" fmla="*/ 28 w 56"/>
                  <a:gd name="T31" fmla="*/ 56 h 96"/>
                  <a:gd name="T32" fmla="*/ 27 w 56"/>
                  <a:gd name="T33" fmla="*/ 54 h 96"/>
                  <a:gd name="T34" fmla="*/ 25 w 56"/>
                  <a:gd name="T35" fmla="*/ 53 h 96"/>
                  <a:gd name="T36" fmla="*/ 22 w 56"/>
                  <a:gd name="T37" fmla="*/ 51 h 96"/>
                  <a:gd name="T38" fmla="*/ 17 w 56"/>
                  <a:gd name="T39" fmla="*/ 46 h 96"/>
                  <a:gd name="T40" fmla="*/ 16 w 56"/>
                  <a:gd name="T41" fmla="*/ 40 h 96"/>
                  <a:gd name="T42" fmla="*/ 16 w 56"/>
                  <a:gd name="T43" fmla="*/ 35 h 96"/>
                  <a:gd name="T44" fmla="*/ 19 w 56"/>
                  <a:gd name="T45" fmla="*/ 32 h 96"/>
                  <a:gd name="T46" fmla="*/ 22 w 56"/>
                  <a:gd name="T47" fmla="*/ 29 h 96"/>
                  <a:gd name="T48" fmla="*/ 27 w 56"/>
                  <a:gd name="T49" fmla="*/ 28 h 96"/>
                  <a:gd name="T50" fmla="*/ 31 w 56"/>
                  <a:gd name="T51" fmla="*/ 28 h 96"/>
                  <a:gd name="T52" fmla="*/ 34 w 56"/>
                  <a:gd name="T53" fmla="*/ 29 h 96"/>
                  <a:gd name="T54" fmla="*/ 32 w 56"/>
                  <a:gd name="T55" fmla="*/ 36 h 96"/>
                  <a:gd name="T56" fmla="*/ 29 w 56"/>
                  <a:gd name="T57" fmla="*/ 35 h 96"/>
                  <a:gd name="T58" fmla="*/ 26 w 56"/>
                  <a:gd name="T59" fmla="*/ 35 h 96"/>
                  <a:gd name="T60" fmla="*/ 24 w 56"/>
                  <a:gd name="T61" fmla="*/ 36 h 96"/>
                  <a:gd name="T62" fmla="*/ 23 w 56"/>
                  <a:gd name="T63" fmla="*/ 37 h 96"/>
                  <a:gd name="T64" fmla="*/ 23 w 56"/>
                  <a:gd name="T65" fmla="*/ 38 h 96"/>
                  <a:gd name="T66" fmla="*/ 23 w 56"/>
                  <a:gd name="T67" fmla="*/ 40 h 96"/>
                  <a:gd name="T68" fmla="*/ 23 w 56"/>
                  <a:gd name="T69" fmla="*/ 41 h 96"/>
                  <a:gd name="T70" fmla="*/ 24 w 56"/>
                  <a:gd name="T71" fmla="*/ 43 h 96"/>
                  <a:gd name="T72" fmla="*/ 26 w 56"/>
                  <a:gd name="T73" fmla="*/ 44 h 96"/>
                  <a:gd name="T74" fmla="*/ 29 w 56"/>
                  <a:gd name="T75" fmla="*/ 46 h 96"/>
                  <a:gd name="T76" fmla="*/ 32 w 56"/>
                  <a:gd name="T77" fmla="*/ 48 h 96"/>
                  <a:gd name="T78" fmla="*/ 34 w 56"/>
                  <a:gd name="T79" fmla="*/ 51 h 96"/>
                  <a:gd name="T80" fmla="*/ 35 w 56"/>
                  <a:gd name="T81" fmla="*/ 55 h 96"/>
                  <a:gd name="T82" fmla="*/ 35 w 56"/>
                  <a:gd name="T83" fmla="*/ 5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6" h="96">
                    <a:moveTo>
                      <a:pt x="0" y="13"/>
                    </a:moveTo>
                    <a:cubicBezTo>
                      <a:pt x="0" y="83"/>
                      <a:pt x="0" y="83"/>
                      <a:pt x="0" y="83"/>
                    </a:cubicBezTo>
                    <a:cubicBezTo>
                      <a:pt x="56" y="96"/>
                      <a:pt x="56" y="96"/>
                      <a:pt x="56" y="96"/>
                    </a:cubicBezTo>
                    <a:cubicBezTo>
                      <a:pt x="56" y="0"/>
                      <a:pt x="56" y="0"/>
                      <a:pt x="56" y="0"/>
                    </a:cubicBezTo>
                    <a:lnTo>
                      <a:pt x="0" y="13"/>
                    </a:lnTo>
                    <a:close/>
                    <a:moveTo>
                      <a:pt x="35" y="59"/>
                    </a:moveTo>
                    <a:cubicBezTo>
                      <a:pt x="35" y="60"/>
                      <a:pt x="35" y="61"/>
                      <a:pt x="35" y="61"/>
                    </a:cubicBezTo>
                    <a:cubicBezTo>
                      <a:pt x="35" y="62"/>
                      <a:pt x="34" y="63"/>
                      <a:pt x="34" y="63"/>
                    </a:cubicBezTo>
                    <a:cubicBezTo>
                      <a:pt x="34" y="64"/>
                      <a:pt x="33" y="64"/>
                      <a:pt x="33" y="65"/>
                    </a:cubicBezTo>
                    <a:cubicBezTo>
                      <a:pt x="32" y="65"/>
                      <a:pt x="32" y="66"/>
                      <a:pt x="31" y="66"/>
                    </a:cubicBezTo>
                    <a:cubicBezTo>
                      <a:pt x="30" y="67"/>
                      <a:pt x="30" y="67"/>
                      <a:pt x="29" y="67"/>
                    </a:cubicBezTo>
                    <a:cubicBezTo>
                      <a:pt x="28" y="68"/>
                      <a:pt x="27" y="68"/>
                      <a:pt x="26" y="68"/>
                    </a:cubicBezTo>
                    <a:cubicBezTo>
                      <a:pt x="25" y="68"/>
                      <a:pt x="24" y="68"/>
                      <a:pt x="23" y="68"/>
                    </a:cubicBezTo>
                    <a:cubicBezTo>
                      <a:pt x="23" y="68"/>
                      <a:pt x="22" y="68"/>
                      <a:pt x="21" y="68"/>
                    </a:cubicBezTo>
                    <a:cubicBezTo>
                      <a:pt x="21" y="68"/>
                      <a:pt x="20" y="67"/>
                      <a:pt x="19" y="67"/>
                    </a:cubicBezTo>
                    <a:cubicBezTo>
                      <a:pt x="19" y="67"/>
                      <a:pt x="18" y="67"/>
                      <a:pt x="17" y="66"/>
                    </a:cubicBezTo>
                    <a:cubicBezTo>
                      <a:pt x="17" y="66"/>
                      <a:pt x="16" y="66"/>
                      <a:pt x="16" y="65"/>
                    </a:cubicBezTo>
                    <a:cubicBezTo>
                      <a:pt x="16" y="57"/>
                      <a:pt x="16" y="57"/>
                      <a:pt x="16" y="57"/>
                    </a:cubicBezTo>
                    <a:cubicBezTo>
                      <a:pt x="16" y="58"/>
                      <a:pt x="17" y="58"/>
                      <a:pt x="18" y="59"/>
                    </a:cubicBezTo>
                    <a:cubicBezTo>
                      <a:pt x="18" y="59"/>
                      <a:pt x="19" y="60"/>
                      <a:pt x="20" y="60"/>
                    </a:cubicBezTo>
                    <a:cubicBezTo>
                      <a:pt x="20" y="60"/>
                      <a:pt x="21" y="61"/>
                      <a:pt x="21" y="61"/>
                    </a:cubicBezTo>
                    <a:cubicBezTo>
                      <a:pt x="22" y="61"/>
                      <a:pt x="23" y="61"/>
                      <a:pt x="24" y="61"/>
                    </a:cubicBezTo>
                    <a:cubicBezTo>
                      <a:pt x="24" y="61"/>
                      <a:pt x="24" y="61"/>
                      <a:pt x="25" y="61"/>
                    </a:cubicBezTo>
                    <a:cubicBezTo>
                      <a:pt x="25" y="61"/>
                      <a:pt x="25" y="61"/>
                      <a:pt x="26" y="61"/>
                    </a:cubicBezTo>
                    <a:cubicBezTo>
                      <a:pt x="26" y="61"/>
                      <a:pt x="26" y="61"/>
                      <a:pt x="26" y="61"/>
                    </a:cubicBezTo>
                    <a:cubicBezTo>
                      <a:pt x="27" y="60"/>
                      <a:pt x="27" y="60"/>
                      <a:pt x="27" y="60"/>
                    </a:cubicBezTo>
                    <a:cubicBezTo>
                      <a:pt x="27" y="60"/>
                      <a:pt x="27" y="60"/>
                      <a:pt x="27" y="59"/>
                    </a:cubicBezTo>
                    <a:cubicBezTo>
                      <a:pt x="28" y="59"/>
                      <a:pt x="28" y="59"/>
                      <a:pt x="28" y="59"/>
                    </a:cubicBezTo>
                    <a:cubicBezTo>
                      <a:pt x="28" y="59"/>
                      <a:pt x="28" y="58"/>
                      <a:pt x="28" y="58"/>
                    </a:cubicBezTo>
                    <a:cubicBezTo>
                      <a:pt x="28" y="58"/>
                      <a:pt x="28" y="58"/>
                      <a:pt x="28" y="57"/>
                    </a:cubicBezTo>
                    <a:cubicBezTo>
                      <a:pt x="28" y="57"/>
                      <a:pt x="28" y="57"/>
                      <a:pt x="28" y="56"/>
                    </a:cubicBezTo>
                    <a:cubicBezTo>
                      <a:pt x="28" y="56"/>
                      <a:pt x="28" y="56"/>
                      <a:pt x="28" y="56"/>
                    </a:cubicBezTo>
                    <a:cubicBezTo>
                      <a:pt x="28" y="55"/>
                      <a:pt x="27" y="55"/>
                      <a:pt x="27" y="55"/>
                    </a:cubicBezTo>
                    <a:cubicBezTo>
                      <a:pt x="27" y="54"/>
                      <a:pt x="27" y="54"/>
                      <a:pt x="27" y="54"/>
                    </a:cubicBezTo>
                    <a:cubicBezTo>
                      <a:pt x="26" y="54"/>
                      <a:pt x="26" y="53"/>
                      <a:pt x="26" y="53"/>
                    </a:cubicBezTo>
                    <a:cubicBezTo>
                      <a:pt x="26" y="53"/>
                      <a:pt x="25" y="53"/>
                      <a:pt x="25" y="53"/>
                    </a:cubicBezTo>
                    <a:cubicBezTo>
                      <a:pt x="25" y="52"/>
                      <a:pt x="24" y="52"/>
                      <a:pt x="24" y="52"/>
                    </a:cubicBezTo>
                    <a:cubicBezTo>
                      <a:pt x="23" y="51"/>
                      <a:pt x="23" y="51"/>
                      <a:pt x="22" y="51"/>
                    </a:cubicBezTo>
                    <a:cubicBezTo>
                      <a:pt x="21" y="50"/>
                      <a:pt x="20" y="49"/>
                      <a:pt x="19" y="49"/>
                    </a:cubicBezTo>
                    <a:cubicBezTo>
                      <a:pt x="19" y="48"/>
                      <a:pt x="18" y="47"/>
                      <a:pt x="17" y="46"/>
                    </a:cubicBezTo>
                    <a:cubicBezTo>
                      <a:pt x="17" y="45"/>
                      <a:pt x="16" y="44"/>
                      <a:pt x="16" y="43"/>
                    </a:cubicBezTo>
                    <a:cubicBezTo>
                      <a:pt x="16" y="42"/>
                      <a:pt x="16" y="41"/>
                      <a:pt x="16" y="40"/>
                    </a:cubicBezTo>
                    <a:cubicBezTo>
                      <a:pt x="16" y="39"/>
                      <a:pt x="16" y="38"/>
                      <a:pt x="16" y="37"/>
                    </a:cubicBezTo>
                    <a:cubicBezTo>
                      <a:pt x="16" y="37"/>
                      <a:pt x="16" y="36"/>
                      <a:pt x="16" y="35"/>
                    </a:cubicBezTo>
                    <a:cubicBezTo>
                      <a:pt x="17" y="35"/>
                      <a:pt x="17" y="34"/>
                      <a:pt x="17" y="33"/>
                    </a:cubicBezTo>
                    <a:cubicBezTo>
                      <a:pt x="18" y="33"/>
                      <a:pt x="18" y="32"/>
                      <a:pt x="19" y="32"/>
                    </a:cubicBezTo>
                    <a:cubicBezTo>
                      <a:pt x="19" y="31"/>
                      <a:pt x="20" y="31"/>
                      <a:pt x="20" y="30"/>
                    </a:cubicBezTo>
                    <a:cubicBezTo>
                      <a:pt x="21" y="30"/>
                      <a:pt x="21" y="29"/>
                      <a:pt x="22" y="29"/>
                    </a:cubicBezTo>
                    <a:cubicBezTo>
                      <a:pt x="23" y="29"/>
                      <a:pt x="23" y="29"/>
                      <a:pt x="24" y="28"/>
                    </a:cubicBezTo>
                    <a:cubicBezTo>
                      <a:pt x="25" y="28"/>
                      <a:pt x="26" y="28"/>
                      <a:pt x="27" y="28"/>
                    </a:cubicBezTo>
                    <a:cubicBezTo>
                      <a:pt x="27" y="28"/>
                      <a:pt x="28" y="28"/>
                      <a:pt x="29" y="28"/>
                    </a:cubicBezTo>
                    <a:cubicBezTo>
                      <a:pt x="29" y="28"/>
                      <a:pt x="30" y="28"/>
                      <a:pt x="31" y="28"/>
                    </a:cubicBezTo>
                    <a:cubicBezTo>
                      <a:pt x="31" y="28"/>
                      <a:pt x="32" y="28"/>
                      <a:pt x="32" y="28"/>
                    </a:cubicBezTo>
                    <a:cubicBezTo>
                      <a:pt x="33" y="29"/>
                      <a:pt x="34" y="29"/>
                      <a:pt x="34" y="29"/>
                    </a:cubicBezTo>
                    <a:cubicBezTo>
                      <a:pt x="34" y="37"/>
                      <a:pt x="34" y="37"/>
                      <a:pt x="34" y="37"/>
                    </a:cubicBezTo>
                    <a:cubicBezTo>
                      <a:pt x="34" y="37"/>
                      <a:pt x="33" y="36"/>
                      <a:pt x="32" y="36"/>
                    </a:cubicBezTo>
                    <a:cubicBezTo>
                      <a:pt x="32" y="36"/>
                      <a:pt x="31" y="36"/>
                      <a:pt x="31" y="35"/>
                    </a:cubicBezTo>
                    <a:cubicBezTo>
                      <a:pt x="30" y="35"/>
                      <a:pt x="29" y="35"/>
                      <a:pt x="29" y="35"/>
                    </a:cubicBezTo>
                    <a:cubicBezTo>
                      <a:pt x="28" y="35"/>
                      <a:pt x="28" y="35"/>
                      <a:pt x="27" y="35"/>
                    </a:cubicBezTo>
                    <a:cubicBezTo>
                      <a:pt x="27" y="35"/>
                      <a:pt x="26" y="35"/>
                      <a:pt x="26" y="35"/>
                    </a:cubicBezTo>
                    <a:cubicBezTo>
                      <a:pt x="26" y="35"/>
                      <a:pt x="25" y="35"/>
                      <a:pt x="25" y="35"/>
                    </a:cubicBezTo>
                    <a:cubicBezTo>
                      <a:pt x="25" y="35"/>
                      <a:pt x="25" y="35"/>
                      <a:pt x="24" y="36"/>
                    </a:cubicBezTo>
                    <a:cubicBezTo>
                      <a:pt x="24" y="36"/>
                      <a:pt x="24" y="36"/>
                      <a:pt x="24" y="36"/>
                    </a:cubicBezTo>
                    <a:cubicBezTo>
                      <a:pt x="24" y="36"/>
                      <a:pt x="23" y="36"/>
                      <a:pt x="23" y="37"/>
                    </a:cubicBezTo>
                    <a:cubicBezTo>
                      <a:pt x="23" y="37"/>
                      <a:pt x="23" y="37"/>
                      <a:pt x="23" y="37"/>
                    </a:cubicBezTo>
                    <a:cubicBezTo>
                      <a:pt x="23" y="38"/>
                      <a:pt x="23" y="38"/>
                      <a:pt x="23" y="38"/>
                    </a:cubicBezTo>
                    <a:cubicBezTo>
                      <a:pt x="23" y="38"/>
                      <a:pt x="23" y="39"/>
                      <a:pt x="23" y="39"/>
                    </a:cubicBezTo>
                    <a:cubicBezTo>
                      <a:pt x="23" y="39"/>
                      <a:pt x="23" y="40"/>
                      <a:pt x="23" y="40"/>
                    </a:cubicBezTo>
                    <a:cubicBezTo>
                      <a:pt x="23" y="40"/>
                      <a:pt x="23" y="40"/>
                      <a:pt x="23" y="41"/>
                    </a:cubicBezTo>
                    <a:cubicBezTo>
                      <a:pt x="23" y="41"/>
                      <a:pt x="23" y="41"/>
                      <a:pt x="23" y="41"/>
                    </a:cubicBezTo>
                    <a:cubicBezTo>
                      <a:pt x="23" y="42"/>
                      <a:pt x="23" y="42"/>
                      <a:pt x="24" y="42"/>
                    </a:cubicBezTo>
                    <a:cubicBezTo>
                      <a:pt x="24" y="42"/>
                      <a:pt x="24" y="42"/>
                      <a:pt x="24" y="43"/>
                    </a:cubicBezTo>
                    <a:cubicBezTo>
                      <a:pt x="24" y="43"/>
                      <a:pt x="25" y="43"/>
                      <a:pt x="25" y="43"/>
                    </a:cubicBezTo>
                    <a:cubicBezTo>
                      <a:pt x="25" y="43"/>
                      <a:pt x="26" y="44"/>
                      <a:pt x="26" y="44"/>
                    </a:cubicBezTo>
                    <a:cubicBezTo>
                      <a:pt x="26" y="44"/>
                      <a:pt x="27" y="44"/>
                      <a:pt x="27" y="45"/>
                    </a:cubicBezTo>
                    <a:cubicBezTo>
                      <a:pt x="28" y="45"/>
                      <a:pt x="29" y="46"/>
                      <a:pt x="29" y="46"/>
                    </a:cubicBezTo>
                    <a:cubicBezTo>
                      <a:pt x="30" y="46"/>
                      <a:pt x="30" y="47"/>
                      <a:pt x="31" y="47"/>
                    </a:cubicBezTo>
                    <a:cubicBezTo>
                      <a:pt x="31" y="48"/>
                      <a:pt x="32" y="48"/>
                      <a:pt x="32" y="48"/>
                    </a:cubicBezTo>
                    <a:cubicBezTo>
                      <a:pt x="33" y="49"/>
                      <a:pt x="33" y="49"/>
                      <a:pt x="33" y="50"/>
                    </a:cubicBezTo>
                    <a:cubicBezTo>
                      <a:pt x="34" y="50"/>
                      <a:pt x="34" y="51"/>
                      <a:pt x="34" y="51"/>
                    </a:cubicBezTo>
                    <a:cubicBezTo>
                      <a:pt x="35" y="52"/>
                      <a:pt x="35" y="52"/>
                      <a:pt x="35" y="53"/>
                    </a:cubicBezTo>
                    <a:cubicBezTo>
                      <a:pt x="35" y="53"/>
                      <a:pt x="35" y="54"/>
                      <a:pt x="35" y="55"/>
                    </a:cubicBezTo>
                    <a:cubicBezTo>
                      <a:pt x="35" y="55"/>
                      <a:pt x="36" y="56"/>
                      <a:pt x="36" y="57"/>
                    </a:cubicBezTo>
                    <a:cubicBezTo>
                      <a:pt x="36" y="58"/>
                      <a:pt x="35" y="58"/>
                      <a:pt x="35" y="5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grpSp>
        <p:sp>
          <p:nvSpPr>
            <p:cNvPr id="93" name="TextBox 18"/>
            <p:cNvSpPr txBox="1"/>
            <p:nvPr/>
          </p:nvSpPr>
          <p:spPr>
            <a:xfrm>
              <a:off x="8592125" y="6092698"/>
              <a:ext cx="1031343" cy="305705"/>
            </a:xfrm>
            <a:prstGeom prst="rect">
              <a:avLst/>
            </a:prstGeom>
            <a:noFill/>
          </p:spPr>
          <p:txBody>
            <a:bodyPr wrap="square" lIns="0" tIns="0" rIns="0" bIns="0" rtlCol="0">
              <a:noAutofit/>
            </a:bodyPr>
            <a:lstStyle/>
            <a:p>
              <a:pPr algn="ctr" defTabSz="932563">
                <a:lnSpc>
                  <a:spcPct val="90000"/>
                </a:lnSpc>
                <a:spcAft>
                  <a:spcPts val="600"/>
                </a:spcAft>
              </a:pPr>
              <a:r>
                <a:rPr lang="en-US" sz="1199" spc="-30" dirty="0" smtClean="0">
                  <a:gradFill>
                    <a:gsLst>
                      <a:gs pos="2917">
                        <a:srgbClr val="FFFFFF"/>
                      </a:gs>
                      <a:gs pos="30000">
                        <a:srgbClr val="FFFFFF"/>
                      </a:gs>
                    </a:gsLst>
                    <a:lin ang="5400000" scaled="0"/>
                  </a:gradFill>
                </a:rPr>
                <a:t>SharePoint Content Management</a:t>
              </a:r>
              <a:endParaRPr lang="en-US" sz="1199" spc="-30" dirty="0">
                <a:gradFill>
                  <a:gsLst>
                    <a:gs pos="2917">
                      <a:srgbClr val="FFFFFF"/>
                    </a:gs>
                    <a:gs pos="30000">
                      <a:srgbClr val="FFFFFF"/>
                    </a:gs>
                  </a:gsLst>
                  <a:lin ang="5400000" scaled="0"/>
                </a:gradFill>
              </a:endParaRPr>
            </a:p>
          </p:txBody>
        </p:sp>
      </p:grpSp>
      <p:grpSp>
        <p:nvGrpSpPr>
          <p:cNvPr id="108" name="Group 107"/>
          <p:cNvGrpSpPr/>
          <p:nvPr/>
        </p:nvGrpSpPr>
        <p:grpSpPr>
          <a:xfrm>
            <a:off x="1887646" y="5736455"/>
            <a:ext cx="1031343" cy="875674"/>
            <a:chOff x="7312872" y="5514673"/>
            <a:chExt cx="1031343" cy="875674"/>
          </a:xfrm>
        </p:grpSpPr>
        <p:sp>
          <p:nvSpPr>
            <p:cNvPr id="87" name="TextBox 18"/>
            <p:cNvSpPr txBox="1"/>
            <p:nvPr/>
          </p:nvSpPr>
          <p:spPr>
            <a:xfrm>
              <a:off x="7312872" y="6084642"/>
              <a:ext cx="1031343" cy="305705"/>
            </a:xfrm>
            <a:prstGeom prst="rect">
              <a:avLst/>
            </a:prstGeom>
            <a:noFill/>
          </p:spPr>
          <p:txBody>
            <a:bodyPr wrap="square" lIns="0" tIns="0" rIns="0" bIns="0" rtlCol="0">
              <a:noAutofit/>
            </a:bodyPr>
            <a:lstStyle/>
            <a:p>
              <a:pPr algn="ctr" defTabSz="932563">
                <a:lnSpc>
                  <a:spcPct val="90000"/>
                </a:lnSpc>
                <a:spcAft>
                  <a:spcPts val="600"/>
                </a:spcAft>
              </a:pPr>
              <a:r>
                <a:rPr lang="en-US" sz="1199" spc="-30" dirty="0" smtClean="0">
                  <a:gradFill>
                    <a:gsLst>
                      <a:gs pos="2917">
                        <a:srgbClr val="FFFFFF"/>
                      </a:gs>
                      <a:gs pos="30000">
                        <a:srgbClr val="FFFFFF"/>
                      </a:gs>
                    </a:gsLst>
                    <a:lin ang="5400000" scaled="0"/>
                  </a:gradFill>
                </a:rPr>
                <a:t>Office </a:t>
              </a:r>
              <a:r>
                <a:rPr lang="en-US" sz="1199" spc="-30" dirty="0">
                  <a:gradFill>
                    <a:gsLst>
                      <a:gs pos="2917">
                        <a:srgbClr val="FFFFFF"/>
                      </a:gs>
                      <a:gs pos="30000">
                        <a:srgbClr val="FFFFFF"/>
                      </a:gs>
                    </a:gsLst>
                    <a:lin ang="5400000" scaled="0"/>
                  </a:gradFill>
                </a:rPr>
                <a:t> </a:t>
              </a:r>
              <a:r>
                <a:rPr lang="en-US" sz="1199" spc="-30" dirty="0" smtClean="0">
                  <a:gradFill>
                    <a:gsLst>
                      <a:gs pos="2917">
                        <a:srgbClr val="FFFFFF"/>
                      </a:gs>
                      <a:gs pos="30000">
                        <a:srgbClr val="FFFFFF"/>
                      </a:gs>
                    </a:gsLst>
                    <a:lin ang="5400000" scaled="0"/>
                  </a:gradFill>
                </a:rPr>
                <a:t>Add-Ins</a:t>
              </a:r>
              <a:endParaRPr lang="en-US" sz="1199" spc="-30" dirty="0">
                <a:gradFill>
                  <a:gsLst>
                    <a:gs pos="2917">
                      <a:srgbClr val="FFFFFF"/>
                    </a:gs>
                    <a:gs pos="30000">
                      <a:srgbClr val="FFFFFF"/>
                    </a:gs>
                  </a:gsLst>
                  <a:lin ang="5400000" scaled="0"/>
                </a:gradFill>
              </a:endParaRPr>
            </a:p>
          </p:txBody>
        </p:sp>
        <p:grpSp>
          <p:nvGrpSpPr>
            <p:cNvPr id="95" name="Group 94"/>
            <p:cNvGrpSpPr/>
            <p:nvPr/>
          </p:nvGrpSpPr>
          <p:grpSpPr bwMode="black">
            <a:xfrm>
              <a:off x="7534358" y="5514673"/>
              <a:ext cx="648037" cy="494755"/>
              <a:chOff x="5184775" y="225425"/>
              <a:chExt cx="1500188" cy="1220788"/>
            </a:xfrm>
            <a:solidFill>
              <a:srgbClr val="FFFFFF"/>
            </a:solidFill>
          </p:grpSpPr>
          <p:sp>
            <p:nvSpPr>
              <p:cNvPr id="96" name="Freeform 86"/>
              <p:cNvSpPr>
                <a:spLocks noEditPoints="1"/>
              </p:cNvSpPr>
              <p:nvPr/>
            </p:nvSpPr>
            <p:spPr bwMode="black">
              <a:xfrm>
                <a:off x="5184775" y="344488"/>
                <a:ext cx="1095375" cy="1101725"/>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solidFill>
                    <a:srgbClr val="FFFFFF"/>
                  </a:solidFill>
                </a:endParaRPr>
              </a:p>
            </p:txBody>
          </p:sp>
          <p:sp>
            <p:nvSpPr>
              <p:cNvPr id="97" name="Oval 87"/>
              <p:cNvSpPr>
                <a:spLocks noChangeArrowheads="1"/>
              </p:cNvSpPr>
              <p:nvPr/>
            </p:nvSpPr>
            <p:spPr bwMode="black">
              <a:xfrm>
                <a:off x="5630863" y="812800"/>
                <a:ext cx="203200" cy="2032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solidFill>
                    <a:srgbClr val="FFFFFF"/>
                  </a:solidFill>
                </a:endParaRPr>
              </a:p>
            </p:txBody>
          </p:sp>
          <p:sp>
            <p:nvSpPr>
              <p:cNvPr id="98" name="Freeform 88"/>
              <p:cNvSpPr>
                <a:spLocks noEditPoints="1"/>
              </p:cNvSpPr>
              <p:nvPr/>
            </p:nvSpPr>
            <p:spPr bwMode="black">
              <a:xfrm>
                <a:off x="6129338" y="225425"/>
                <a:ext cx="555625" cy="598488"/>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solidFill>
                    <a:srgbClr val="FFFFFF"/>
                  </a:solidFill>
                </a:endParaRPr>
              </a:p>
            </p:txBody>
          </p:sp>
        </p:grpSp>
      </p:grpSp>
      <p:grpSp>
        <p:nvGrpSpPr>
          <p:cNvPr id="110" name="Group 109"/>
          <p:cNvGrpSpPr/>
          <p:nvPr/>
        </p:nvGrpSpPr>
        <p:grpSpPr>
          <a:xfrm>
            <a:off x="11116993" y="5790372"/>
            <a:ext cx="1141542" cy="771135"/>
            <a:chOff x="9673289" y="5682724"/>
            <a:chExt cx="1141542" cy="771135"/>
          </a:xfrm>
        </p:grpSpPr>
        <p:sp>
          <p:nvSpPr>
            <p:cNvPr id="100" name="Freeform 99"/>
            <p:cNvSpPr>
              <a:spLocks noChangeAspect="1" noEditPoints="1"/>
            </p:cNvSpPr>
            <p:nvPr/>
          </p:nvSpPr>
          <p:spPr bwMode="black">
            <a:xfrm>
              <a:off x="10129649" y="5682724"/>
              <a:ext cx="373215" cy="371699"/>
            </a:xfrm>
            <a:custGeom>
              <a:avLst/>
              <a:gdLst>
                <a:gd name="T0" fmla="*/ 112 w 246"/>
                <a:gd name="T1" fmla="*/ 19 h 245"/>
                <a:gd name="T2" fmla="*/ 246 w 246"/>
                <a:gd name="T3" fmla="*/ 0 h 245"/>
                <a:gd name="T4" fmla="*/ 246 w 246"/>
                <a:gd name="T5" fmla="*/ 116 h 245"/>
                <a:gd name="T6" fmla="*/ 112 w 246"/>
                <a:gd name="T7" fmla="*/ 116 h 245"/>
                <a:gd name="T8" fmla="*/ 112 w 246"/>
                <a:gd name="T9" fmla="*/ 19 h 245"/>
                <a:gd name="T10" fmla="*/ 102 w 246"/>
                <a:gd name="T11" fmla="*/ 116 h 245"/>
                <a:gd name="T12" fmla="*/ 102 w 246"/>
                <a:gd name="T13" fmla="*/ 19 h 245"/>
                <a:gd name="T14" fmla="*/ 0 w 246"/>
                <a:gd name="T15" fmla="*/ 34 h 245"/>
                <a:gd name="T16" fmla="*/ 0 w 246"/>
                <a:gd name="T17" fmla="*/ 116 h 245"/>
                <a:gd name="T18" fmla="*/ 102 w 246"/>
                <a:gd name="T19" fmla="*/ 116 h 245"/>
                <a:gd name="T20" fmla="*/ 102 w 246"/>
                <a:gd name="T21" fmla="*/ 126 h 245"/>
                <a:gd name="T22" fmla="*/ 0 w 246"/>
                <a:gd name="T23" fmla="*/ 126 h 245"/>
                <a:gd name="T24" fmla="*/ 0 w 246"/>
                <a:gd name="T25" fmla="*/ 211 h 245"/>
                <a:gd name="T26" fmla="*/ 102 w 246"/>
                <a:gd name="T27" fmla="*/ 226 h 245"/>
                <a:gd name="T28" fmla="*/ 102 w 246"/>
                <a:gd name="T29" fmla="*/ 126 h 245"/>
                <a:gd name="T30" fmla="*/ 112 w 246"/>
                <a:gd name="T31" fmla="*/ 126 h 245"/>
                <a:gd name="T32" fmla="*/ 112 w 246"/>
                <a:gd name="T33" fmla="*/ 226 h 245"/>
                <a:gd name="T34" fmla="*/ 246 w 246"/>
                <a:gd name="T35" fmla="*/ 245 h 245"/>
                <a:gd name="T36" fmla="*/ 246 w 246"/>
                <a:gd name="T37" fmla="*/ 126 h 245"/>
                <a:gd name="T38" fmla="*/ 112 w 246"/>
                <a:gd name="T39" fmla="*/ 126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6" h="245">
                  <a:moveTo>
                    <a:pt x="112" y="19"/>
                  </a:moveTo>
                  <a:lnTo>
                    <a:pt x="246" y="0"/>
                  </a:lnTo>
                  <a:lnTo>
                    <a:pt x="246" y="116"/>
                  </a:lnTo>
                  <a:lnTo>
                    <a:pt x="112" y="116"/>
                  </a:lnTo>
                  <a:lnTo>
                    <a:pt x="112" y="19"/>
                  </a:lnTo>
                  <a:close/>
                  <a:moveTo>
                    <a:pt x="102" y="116"/>
                  </a:moveTo>
                  <a:lnTo>
                    <a:pt x="102" y="19"/>
                  </a:lnTo>
                  <a:lnTo>
                    <a:pt x="0" y="34"/>
                  </a:lnTo>
                  <a:lnTo>
                    <a:pt x="0" y="116"/>
                  </a:lnTo>
                  <a:lnTo>
                    <a:pt x="102" y="116"/>
                  </a:lnTo>
                  <a:close/>
                  <a:moveTo>
                    <a:pt x="102" y="126"/>
                  </a:moveTo>
                  <a:lnTo>
                    <a:pt x="0" y="126"/>
                  </a:lnTo>
                  <a:lnTo>
                    <a:pt x="0" y="211"/>
                  </a:lnTo>
                  <a:lnTo>
                    <a:pt x="102" y="226"/>
                  </a:lnTo>
                  <a:lnTo>
                    <a:pt x="102" y="126"/>
                  </a:lnTo>
                  <a:close/>
                  <a:moveTo>
                    <a:pt x="112" y="126"/>
                  </a:moveTo>
                  <a:lnTo>
                    <a:pt x="112" y="226"/>
                  </a:lnTo>
                  <a:lnTo>
                    <a:pt x="246" y="245"/>
                  </a:lnTo>
                  <a:lnTo>
                    <a:pt x="246" y="126"/>
                  </a:lnTo>
                  <a:lnTo>
                    <a:pt x="112" y="126"/>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1" name="TextBox 18"/>
            <p:cNvSpPr txBox="1"/>
            <p:nvPr/>
          </p:nvSpPr>
          <p:spPr>
            <a:xfrm>
              <a:off x="9673289" y="6141465"/>
              <a:ext cx="1141542" cy="312394"/>
            </a:xfrm>
            <a:prstGeom prst="rect">
              <a:avLst/>
            </a:prstGeom>
            <a:noFill/>
          </p:spPr>
          <p:txBody>
            <a:bodyPr wrap="square" lIns="0" tIns="0" rIns="0" bIns="0" rtlCol="0">
              <a:noAutofit/>
            </a:bodyPr>
            <a:lstStyle/>
            <a:p>
              <a:pPr algn="ctr" defTabSz="932563">
                <a:lnSpc>
                  <a:spcPct val="90000"/>
                </a:lnSpc>
                <a:spcAft>
                  <a:spcPts val="600"/>
                </a:spcAft>
              </a:pPr>
              <a:r>
                <a:rPr lang="en-US" sz="1199" spc="-30" dirty="0" smtClean="0">
                  <a:gradFill>
                    <a:gsLst>
                      <a:gs pos="2917">
                        <a:srgbClr val="FFFFFF"/>
                      </a:gs>
                      <a:gs pos="30000">
                        <a:srgbClr val="FFFFFF"/>
                      </a:gs>
                    </a:gsLst>
                    <a:lin ang="5400000" scaled="0"/>
                  </a:gradFill>
                </a:rPr>
                <a:t>Azure Media &amp; other Azure </a:t>
              </a:r>
              <a:r>
                <a:rPr lang="en-US" sz="1199" spc="-30" dirty="0" err="1" smtClean="0">
                  <a:gradFill>
                    <a:gsLst>
                      <a:gs pos="2917">
                        <a:srgbClr val="FFFFFF"/>
                      </a:gs>
                      <a:gs pos="30000">
                        <a:srgbClr val="FFFFFF"/>
                      </a:gs>
                    </a:gsLst>
                    <a:lin ang="5400000" scaled="0"/>
                  </a:gradFill>
                </a:rPr>
                <a:t>PaaS</a:t>
              </a:r>
              <a:r>
                <a:rPr lang="en-US" sz="1199" spc="-30" dirty="0" smtClean="0">
                  <a:gradFill>
                    <a:gsLst>
                      <a:gs pos="2917">
                        <a:srgbClr val="FFFFFF"/>
                      </a:gs>
                      <a:gs pos="30000">
                        <a:srgbClr val="FFFFFF"/>
                      </a:gs>
                    </a:gsLst>
                    <a:lin ang="5400000" scaled="0"/>
                  </a:gradFill>
                </a:rPr>
                <a:t> Services</a:t>
              </a:r>
              <a:endParaRPr lang="en-US" sz="1199" spc="-30" dirty="0">
                <a:gradFill>
                  <a:gsLst>
                    <a:gs pos="2917">
                      <a:srgbClr val="FFFFFF"/>
                    </a:gs>
                    <a:gs pos="30000">
                      <a:srgbClr val="FFFFFF"/>
                    </a:gs>
                  </a:gsLst>
                  <a:lin ang="5400000" scaled="0"/>
                </a:gradFill>
              </a:endParaRPr>
            </a:p>
          </p:txBody>
        </p:sp>
      </p:grpSp>
      <p:grpSp>
        <p:nvGrpSpPr>
          <p:cNvPr id="17" name="Group 16"/>
          <p:cNvGrpSpPr/>
          <p:nvPr/>
        </p:nvGrpSpPr>
        <p:grpSpPr>
          <a:xfrm>
            <a:off x="9854171" y="1245511"/>
            <a:ext cx="1471524" cy="1481741"/>
            <a:chOff x="10443433" y="1149259"/>
            <a:chExt cx="1471524" cy="1481741"/>
          </a:xfrm>
        </p:grpSpPr>
        <p:sp>
          <p:nvSpPr>
            <p:cNvPr id="85" name="Rectangle 84"/>
            <p:cNvSpPr/>
            <p:nvPr/>
          </p:nvSpPr>
          <p:spPr bwMode="auto">
            <a:xfrm>
              <a:off x="10537683" y="1149259"/>
              <a:ext cx="1377274" cy="1373089"/>
            </a:xfrm>
            <a:prstGeom prst="rect">
              <a:avLst/>
            </a:prstGeom>
            <a:solidFill>
              <a:schemeClr val="accent1">
                <a:lumMod val="40000"/>
                <a:lumOff val="60000"/>
              </a:schemeClr>
            </a:solidFill>
            <a:ln w="317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defRPr/>
              </a:pPr>
              <a:endParaRPr lang="en-US" sz="2000" kern="0" dirty="0">
                <a:gradFill>
                  <a:gsLst>
                    <a:gs pos="0">
                      <a:srgbClr val="FFFFFF"/>
                    </a:gs>
                    <a:gs pos="100000">
                      <a:srgbClr val="FFFFFF"/>
                    </a:gs>
                  </a:gsLst>
                  <a:lin ang="5400000" scaled="0"/>
                </a:gradFill>
              </a:endParaRPr>
            </a:p>
          </p:txBody>
        </p:sp>
        <p:sp>
          <p:nvSpPr>
            <p:cNvPr id="99" name="TextBox 98"/>
            <p:cNvSpPr txBox="1"/>
            <p:nvPr/>
          </p:nvSpPr>
          <p:spPr>
            <a:xfrm>
              <a:off x="10443433" y="2141635"/>
              <a:ext cx="1471523" cy="489365"/>
            </a:xfrm>
            <a:prstGeom prst="rect">
              <a:avLst/>
            </a:prstGeom>
            <a:noFill/>
          </p:spPr>
          <p:txBody>
            <a:bodyPr wrap="square" lIns="182880" tIns="146304" rIns="182880" bIns="146304" rtlCol="0">
              <a:spAutoFit/>
            </a:bodyPr>
            <a:lstStyle/>
            <a:p>
              <a:pPr>
                <a:lnSpc>
                  <a:spcPct val="90000"/>
                </a:lnSpc>
                <a:spcAft>
                  <a:spcPts val="600"/>
                </a:spcAft>
                <a:defRPr/>
              </a:pPr>
              <a:r>
                <a:rPr lang="en-US" sz="1400" kern="0" dirty="0" smtClean="0">
                  <a:gradFill>
                    <a:gsLst>
                      <a:gs pos="2917">
                        <a:srgbClr val="FFFFFF"/>
                      </a:gs>
                      <a:gs pos="30000">
                        <a:srgbClr val="FFFFFF"/>
                      </a:gs>
                    </a:gsLst>
                    <a:lin ang="5400000" scaled="0"/>
                  </a:gradFill>
                </a:rPr>
                <a:t>Your Portal</a:t>
              </a:r>
            </a:p>
          </p:txBody>
        </p:sp>
        <p:grpSp>
          <p:nvGrpSpPr>
            <p:cNvPr id="111" name="Group 110"/>
            <p:cNvGrpSpPr/>
            <p:nvPr/>
          </p:nvGrpSpPr>
          <p:grpSpPr>
            <a:xfrm>
              <a:off x="10730217" y="1352478"/>
              <a:ext cx="395310" cy="422210"/>
              <a:chOff x="4357415" y="4928258"/>
              <a:chExt cx="341987" cy="365258"/>
            </a:xfrm>
          </p:grpSpPr>
          <p:sp>
            <p:nvSpPr>
              <p:cNvPr id="114" name="Freeform 141"/>
              <p:cNvSpPr>
                <a:spLocks/>
              </p:cNvSpPr>
              <p:nvPr/>
            </p:nvSpPr>
            <p:spPr bwMode="auto">
              <a:xfrm>
                <a:off x="4590292" y="5015671"/>
                <a:ext cx="109110" cy="187312"/>
              </a:xfrm>
              <a:custGeom>
                <a:avLst/>
                <a:gdLst>
                  <a:gd name="T0" fmla="*/ 4 w 28"/>
                  <a:gd name="T1" fmla="*/ 0 h 49"/>
                  <a:gd name="T2" fmla="*/ 0 w 28"/>
                  <a:gd name="T3" fmla="*/ 1 h 49"/>
                  <a:gd name="T4" fmla="*/ 0 w 28"/>
                  <a:gd name="T5" fmla="*/ 5 h 49"/>
                  <a:gd name="T6" fmla="*/ 4 w 28"/>
                  <a:gd name="T7" fmla="*/ 5 h 49"/>
                  <a:gd name="T8" fmla="*/ 24 w 28"/>
                  <a:gd name="T9" fmla="*/ 25 h 49"/>
                  <a:gd name="T10" fmla="*/ 4 w 28"/>
                  <a:gd name="T11" fmla="*/ 45 h 49"/>
                  <a:gd name="T12" fmla="*/ 0 w 28"/>
                  <a:gd name="T13" fmla="*/ 44 h 49"/>
                  <a:gd name="T14" fmla="*/ 0 w 28"/>
                  <a:gd name="T15" fmla="*/ 49 h 49"/>
                  <a:gd name="T16" fmla="*/ 4 w 28"/>
                  <a:gd name="T17" fmla="*/ 49 h 49"/>
                  <a:gd name="T18" fmla="*/ 28 w 28"/>
                  <a:gd name="T19" fmla="*/ 25 h 49"/>
                  <a:gd name="T20" fmla="*/ 4 w 28"/>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49">
                    <a:moveTo>
                      <a:pt x="4" y="0"/>
                    </a:moveTo>
                    <a:cubicBezTo>
                      <a:pt x="3" y="0"/>
                      <a:pt x="1" y="0"/>
                      <a:pt x="0" y="1"/>
                    </a:cubicBezTo>
                    <a:cubicBezTo>
                      <a:pt x="0" y="5"/>
                      <a:pt x="0" y="5"/>
                      <a:pt x="0" y="5"/>
                    </a:cubicBezTo>
                    <a:cubicBezTo>
                      <a:pt x="1" y="5"/>
                      <a:pt x="3" y="5"/>
                      <a:pt x="4" y="5"/>
                    </a:cubicBezTo>
                    <a:cubicBezTo>
                      <a:pt x="15" y="5"/>
                      <a:pt x="24" y="14"/>
                      <a:pt x="24" y="25"/>
                    </a:cubicBezTo>
                    <a:cubicBezTo>
                      <a:pt x="24" y="36"/>
                      <a:pt x="15" y="45"/>
                      <a:pt x="4" y="45"/>
                    </a:cubicBezTo>
                    <a:cubicBezTo>
                      <a:pt x="3" y="45"/>
                      <a:pt x="1" y="45"/>
                      <a:pt x="0" y="44"/>
                    </a:cubicBezTo>
                    <a:cubicBezTo>
                      <a:pt x="0" y="49"/>
                      <a:pt x="0" y="49"/>
                      <a:pt x="0" y="49"/>
                    </a:cubicBezTo>
                    <a:cubicBezTo>
                      <a:pt x="1" y="49"/>
                      <a:pt x="3" y="49"/>
                      <a:pt x="4" y="49"/>
                    </a:cubicBezTo>
                    <a:cubicBezTo>
                      <a:pt x="18" y="49"/>
                      <a:pt x="28" y="38"/>
                      <a:pt x="28" y="25"/>
                    </a:cubicBezTo>
                    <a:cubicBezTo>
                      <a:pt x="28" y="11"/>
                      <a:pt x="18"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sz="1000">
                  <a:solidFill>
                    <a:srgbClr val="FFFFFF"/>
                  </a:solidFill>
                </a:endParaRPr>
              </a:p>
            </p:txBody>
          </p:sp>
          <p:sp>
            <p:nvSpPr>
              <p:cNvPr id="115" name="Freeform 142"/>
              <p:cNvSpPr>
                <a:spLocks/>
              </p:cNvSpPr>
              <p:nvPr/>
            </p:nvSpPr>
            <p:spPr bwMode="auto">
              <a:xfrm>
                <a:off x="4590293" y="5156155"/>
                <a:ext cx="53741" cy="73364"/>
              </a:xfrm>
              <a:custGeom>
                <a:avLst/>
                <a:gdLst>
                  <a:gd name="T0" fmla="*/ 5 w 14"/>
                  <a:gd name="T1" fmla="*/ 0 h 19"/>
                  <a:gd name="T2" fmla="*/ 0 w 14"/>
                  <a:gd name="T3" fmla="*/ 2 h 19"/>
                  <a:gd name="T4" fmla="*/ 0 w 14"/>
                  <a:gd name="T5" fmla="*/ 18 h 19"/>
                  <a:gd name="T6" fmla="*/ 5 w 14"/>
                  <a:gd name="T7" fmla="*/ 19 h 19"/>
                  <a:gd name="T8" fmla="*/ 14 w 14"/>
                  <a:gd name="T9" fmla="*/ 10 h 19"/>
                  <a:gd name="T10" fmla="*/ 5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5" y="0"/>
                    </a:moveTo>
                    <a:cubicBezTo>
                      <a:pt x="3" y="0"/>
                      <a:pt x="1" y="1"/>
                      <a:pt x="0" y="2"/>
                    </a:cubicBezTo>
                    <a:cubicBezTo>
                      <a:pt x="0" y="18"/>
                      <a:pt x="0" y="18"/>
                      <a:pt x="0" y="18"/>
                    </a:cubicBezTo>
                    <a:cubicBezTo>
                      <a:pt x="1" y="19"/>
                      <a:pt x="3" y="19"/>
                      <a:pt x="5" y="19"/>
                    </a:cubicBezTo>
                    <a:cubicBezTo>
                      <a:pt x="10" y="19"/>
                      <a:pt x="14" y="15"/>
                      <a:pt x="14" y="10"/>
                    </a:cubicBezTo>
                    <a:cubicBezTo>
                      <a:pt x="14" y="5"/>
                      <a:pt x="10" y="0"/>
                      <a:pt x="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sz="1000">
                  <a:solidFill>
                    <a:srgbClr val="FFFFFF"/>
                  </a:solidFill>
                </a:endParaRPr>
              </a:p>
            </p:txBody>
          </p:sp>
          <p:sp>
            <p:nvSpPr>
              <p:cNvPr id="116" name="Freeform 143"/>
              <p:cNvSpPr>
                <a:spLocks/>
              </p:cNvSpPr>
              <p:nvPr/>
            </p:nvSpPr>
            <p:spPr bwMode="auto">
              <a:xfrm>
                <a:off x="4590293" y="4989135"/>
                <a:ext cx="53741" cy="76486"/>
              </a:xfrm>
              <a:custGeom>
                <a:avLst/>
                <a:gdLst>
                  <a:gd name="T0" fmla="*/ 4 w 14"/>
                  <a:gd name="T1" fmla="*/ 0 h 20"/>
                  <a:gd name="T2" fmla="*/ 0 w 14"/>
                  <a:gd name="T3" fmla="*/ 2 h 20"/>
                  <a:gd name="T4" fmla="*/ 0 w 14"/>
                  <a:gd name="T5" fmla="*/ 18 h 20"/>
                  <a:gd name="T6" fmla="*/ 4 w 14"/>
                  <a:gd name="T7" fmla="*/ 20 h 20"/>
                  <a:gd name="T8" fmla="*/ 14 w 14"/>
                  <a:gd name="T9" fmla="*/ 10 h 20"/>
                  <a:gd name="T10" fmla="*/ 4 w 14"/>
                  <a:gd name="T11" fmla="*/ 0 h 20"/>
                </a:gdLst>
                <a:ahLst/>
                <a:cxnLst>
                  <a:cxn ang="0">
                    <a:pos x="T0" y="T1"/>
                  </a:cxn>
                  <a:cxn ang="0">
                    <a:pos x="T2" y="T3"/>
                  </a:cxn>
                  <a:cxn ang="0">
                    <a:pos x="T4" y="T5"/>
                  </a:cxn>
                  <a:cxn ang="0">
                    <a:pos x="T6" y="T7"/>
                  </a:cxn>
                  <a:cxn ang="0">
                    <a:pos x="T8" y="T9"/>
                  </a:cxn>
                  <a:cxn ang="0">
                    <a:pos x="T10" y="T11"/>
                  </a:cxn>
                </a:cxnLst>
                <a:rect l="0" t="0" r="r" b="b"/>
                <a:pathLst>
                  <a:path w="14" h="20">
                    <a:moveTo>
                      <a:pt x="4" y="0"/>
                    </a:moveTo>
                    <a:cubicBezTo>
                      <a:pt x="3" y="0"/>
                      <a:pt x="1" y="1"/>
                      <a:pt x="0" y="2"/>
                    </a:cubicBezTo>
                    <a:cubicBezTo>
                      <a:pt x="0" y="18"/>
                      <a:pt x="0" y="18"/>
                      <a:pt x="0" y="18"/>
                    </a:cubicBezTo>
                    <a:cubicBezTo>
                      <a:pt x="1" y="19"/>
                      <a:pt x="3" y="20"/>
                      <a:pt x="4" y="20"/>
                    </a:cubicBezTo>
                    <a:cubicBezTo>
                      <a:pt x="10" y="20"/>
                      <a:pt x="14" y="15"/>
                      <a:pt x="14" y="10"/>
                    </a:cubicBezTo>
                    <a:cubicBezTo>
                      <a:pt x="14" y="5"/>
                      <a:pt x="10"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sz="1000">
                  <a:solidFill>
                    <a:srgbClr val="FFFFFF"/>
                  </a:solidFill>
                </a:endParaRPr>
              </a:p>
            </p:txBody>
          </p:sp>
          <p:sp>
            <p:nvSpPr>
              <p:cNvPr id="117" name="Freeform 145"/>
              <p:cNvSpPr>
                <a:spLocks noEditPoints="1"/>
              </p:cNvSpPr>
              <p:nvPr/>
            </p:nvSpPr>
            <p:spPr bwMode="auto">
              <a:xfrm>
                <a:off x="4357415" y="4928258"/>
                <a:ext cx="216592" cy="365258"/>
              </a:xfrm>
              <a:custGeom>
                <a:avLst/>
                <a:gdLst>
                  <a:gd name="T0" fmla="*/ 0 w 56"/>
                  <a:gd name="T1" fmla="*/ 83 h 96"/>
                  <a:gd name="T2" fmla="*/ 56 w 56"/>
                  <a:gd name="T3" fmla="*/ 0 h 96"/>
                  <a:gd name="T4" fmla="*/ 35 w 56"/>
                  <a:gd name="T5" fmla="*/ 59 h 96"/>
                  <a:gd name="T6" fmla="*/ 34 w 56"/>
                  <a:gd name="T7" fmla="*/ 63 h 96"/>
                  <a:gd name="T8" fmla="*/ 31 w 56"/>
                  <a:gd name="T9" fmla="*/ 66 h 96"/>
                  <a:gd name="T10" fmla="*/ 26 w 56"/>
                  <a:gd name="T11" fmla="*/ 68 h 96"/>
                  <a:gd name="T12" fmla="*/ 21 w 56"/>
                  <a:gd name="T13" fmla="*/ 68 h 96"/>
                  <a:gd name="T14" fmla="*/ 17 w 56"/>
                  <a:gd name="T15" fmla="*/ 66 h 96"/>
                  <a:gd name="T16" fmla="*/ 16 w 56"/>
                  <a:gd name="T17" fmla="*/ 57 h 96"/>
                  <a:gd name="T18" fmla="*/ 20 w 56"/>
                  <a:gd name="T19" fmla="*/ 60 h 96"/>
                  <a:gd name="T20" fmla="*/ 24 w 56"/>
                  <a:gd name="T21" fmla="*/ 61 h 96"/>
                  <a:gd name="T22" fmla="*/ 26 w 56"/>
                  <a:gd name="T23" fmla="*/ 61 h 96"/>
                  <a:gd name="T24" fmla="*/ 27 w 56"/>
                  <a:gd name="T25" fmla="*/ 60 h 96"/>
                  <a:gd name="T26" fmla="*/ 28 w 56"/>
                  <a:gd name="T27" fmla="*/ 59 h 96"/>
                  <a:gd name="T28" fmla="*/ 28 w 56"/>
                  <a:gd name="T29" fmla="*/ 57 h 96"/>
                  <a:gd name="T30" fmla="*/ 28 w 56"/>
                  <a:gd name="T31" fmla="*/ 56 h 96"/>
                  <a:gd name="T32" fmla="*/ 27 w 56"/>
                  <a:gd name="T33" fmla="*/ 54 h 96"/>
                  <a:gd name="T34" fmla="*/ 25 w 56"/>
                  <a:gd name="T35" fmla="*/ 53 h 96"/>
                  <a:gd name="T36" fmla="*/ 22 w 56"/>
                  <a:gd name="T37" fmla="*/ 51 h 96"/>
                  <a:gd name="T38" fmla="*/ 17 w 56"/>
                  <a:gd name="T39" fmla="*/ 46 h 96"/>
                  <a:gd name="T40" fmla="*/ 16 w 56"/>
                  <a:gd name="T41" fmla="*/ 40 h 96"/>
                  <a:gd name="T42" fmla="*/ 16 w 56"/>
                  <a:gd name="T43" fmla="*/ 35 h 96"/>
                  <a:gd name="T44" fmla="*/ 19 w 56"/>
                  <a:gd name="T45" fmla="*/ 32 h 96"/>
                  <a:gd name="T46" fmla="*/ 22 w 56"/>
                  <a:gd name="T47" fmla="*/ 29 h 96"/>
                  <a:gd name="T48" fmla="*/ 27 w 56"/>
                  <a:gd name="T49" fmla="*/ 28 h 96"/>
                  <a:gd name="T50" fmla="*/ 31 w 56"/>
                  <a:gd name="T51" fmla="*/ 28 h 96"/>
                  <a:gd name="T52" fmla="*/ 34 w 56"/>
                  <a:gd name="T53" fmla="*/ 29 h 96"/>
                  <a:gd name="T54" fmla="*/ 32 w 56"/>
                  <a:gd name="T55" fmla="*/ 36 h 96"/>
                  <a:gd name="T56" fmla="*/ 29 w 56"/>
                  <a:gd name="T57" fmla="*/ 35 h 96"/>
                  <a:gd name="T58" fmla="*/ 26 w 56"/>
                  <a:gd name="T59" fmla="*/ 35 h 96"/>
                  <a:gd name="T60" fmla="*/ 24 w 56"/>
                  <a:gd name="T61" fmla="*/ 36 h 96"/>
                  <a:gd name="T62" fmla="*/ 23 w 56"/>
                  <a:gd name="T63" fmla="*/ 37 h 96"/>
                  <a:gd name="T64" fmla="*/ 23 w 56"/>
                  <a:gd name="T65" fmla="*/ 38 h 96"/>
                  <a:gd name="T66" fmla="*/ 23 w 56"/>
                  <a:gd name="T67" fmla="*/ 40 h 96"/>
                  <a:gd name="T68" fmla="*/ 23 w 56"/>
                  <a:gd name="T69" fmla="*/ 41 h 96"/>
                  <a:gd name="T70" fmla="*/ 24 w 56"/>
                  <a:gd name="T71" fmla="*/ 43 h 96"/>
                  <a:gd name="T72" fmla="*/ 26 w 56"/>
                  <a:gd name="T73" fmla="*/ 44 h 96"/>
                  <a:gd name="T74" fmla="*/ 29 w 56"/>
                  <a:gd name="T75" fmla="*/ 46 h 96"/>
                  <a:gd name="T76" fmla="*/ 32 w 56"/>
                  <a:gd name="T77" fmla="*/ 48 h 96"/>
                  <a:gd name="T78" fmla="*/ 34 w 56"/>
                  <a:gd name="T79" fmla="*/ 51 h 96"/>
                  <a:gd name="T80" fmla="*/ 35 w 56"/>
                  <a:gd name="T81" fmla="*/ 55 h 96"/>
                  <a:gd name="T82" fmla="*/ 35 w 56"/>
                  <a:gd name="T83" fmla="*/ 5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6" h="96">
                    <a:moveTo>
                      <a:pt x="0" y="13"/>
                    </a:moveTo>
                    <a:cubicBezTo>
                      <a:pt x="0" y="83"/>
                      <a:pt x="0" y="83"/>
                      <a:pt x="0" y="83"/>
                    </a:cubicBezTo>
                    <a:cubicBezTo>
                      <a:pt x="56" y="96"/>
                      <a:pt x="56" y="96"/>
                      <a:pt x="56" y="96"/>
                    </a:cubicBezTo>
                    <a:cubicBezTo>
                      <a:pt x="56" y="0"/>
                      <a:pt x="56" y="0"/>
                      <a:pt x="56" y="0"/>
                    </a:cubicBezTo>
                    <a:lnTo>
                      <a:pt x="0" y="13"/>
                    </a:lnTo>
                    <a:close/>
                    <a:moveTo>
                      <a:pt x="35" y="59"/>
                    </a:moveTo>
                    <a:cubicBezTo>
                      <a:pt x="35" y="60"/>
                      <a:pt x="35" y="61"/>
                      <a:pt x="35" y="61"/>
                    </a:cubicBezTo>
                    <a:cubicBezTo>
                      <a:pt x="35" y="62"/>
                      <a:pt x="34" y="63"/>
                      <a:pt x="34" y="63"/>
                    </a:cubicBezTo>
                    <a:cubicBezTo>
                      <a:pt x="34" y="64"/>
                      <a:pt x="33" y="64"/>
                      <a:pt x="33" y="65"/>
                    </a:cubicBezTo>
                    <a:cubicBezTo>
                      <a:pt x="32" y="65"/>
                      <a:pt x="32" y="66"/>
                      <a:pt x="31" y="66"/>
                    </a:cubicBezTo>
                    <a:cubicBezTo>
                      <a:pt x="30" y="67"/>
                      <a:pt x="30" y="67"/>
                      <a:pt x="29" y="67"/>
                    </a:cubicBezTo>
                    <a:cubicBezTo>
                      <a:pt x="28" y="68"/>
                      <a:pt x="27" y="68"/>
                      <a:pt x="26" y="68"/>
                    </a:cubicBezTo>
                    <a:cubicBezTo>
                      <a:pt x="25" y="68"/>
                      <a:pt x="24" y="68"/>
                      <a:pt x="23" y="68"/>
                    </a:cubicBezTo>
                    <a:cubicBezTo>
                      <a:pt x="23" y="68"/>
                      <a:pt x="22" y="68"/>
                      <a:pt x="21" y="68"/>
                    </a:cubicBezTo>
                    <a:cubicBezTo>
                      <a:pt x="21" y="68"/>
                      <a:pt x="20" y="67"/>
                      <a:pt x="19" y="67"/>
                    </a:cubicBezTo>
                    <a:cubicBezTo>
                      <a:pt x="19" y="67"/>
                      <a:pt x="18" y="67"/>
                      <a:pt x="17" y="66"/>
                    </a:cubicBezTo>
                    <a:cubicBezTo>
                      <a:pt x="17" y="66"/>
                      <a:pt x="16" y="66"/>
                      <a:pt x="16" y="65"/>
                    </a:cubicBezTo>
                    <a:cubicBezTo>
                      <a:pt x="16" y="57"/>
                      <a:pt x="16" y="57"/>
                      <a:pt x="16" y="57"/>
                    </a:cubicBezTo>
                    <a:cubicBezTo>
                      <a:pt x="16" y="58"/>
                      <a:pt x="17" y="58"/>
                      <a:pt x="18" y="59"/>
                    </a:cubicBezTo>
                    <a:cubicBezTo>
                      <a:pt x="18" y="59"/>
                      <a:pt x="19" y="60"/>
                      <a:pt x="20" y="60"/>
                    </a:cubicBezTo>
                    <a:cubicBezTo>
                      <a:pt x="20" y="60"/>
                      <a:pt x="21" y="61"/>
                      <a:pt x="21" y="61"/>
                    </a:cubicBezTo>
                    <a:cubicBezTo>
                      <a:pt x="22" y="61"/>
                      <a:pt x="23" y="61"/>
                      <a:pt x="24" y="61"/>
                    </a:cubicBezTo>
                    <a:cubicBezTo>
                      <a:pt x="24" y="61"/>
                      <a:pt x="24" y="61"/>
                      <a:pt x="25" y="61"/>
                    </a:cubicBezTo>
                    <a:cubicBezTo>
                      <a:pt x="25" y="61"/>
                      <a:pt x="25" y="61"/>
                      <a:pt x="26" y="61"/>
                    </a:cubicBezTo>
                    <a:cubicBezTo>
                      <a:pt x="26" y="61"/>
                      <a:pt x="26" y="61"/>
                      <a:pt x="26" y="61"/>
                    </a:cubicBezTo>
                    <a:cubicBezTo>
                      <a:pt x="27" y="60"/>
                      <a:pt x="27" y="60"/>
                      <a:pt x="27" y="60"/>
                    </a:cubicBezTo>
                    <a:cubicBezTo>
                      <a:pt x="27" y="60"/>
                      <a:pt x="27" y="60"/>
                      <a:pt x="27" y="59"/>
                    </a:cubicBezTo>
                    <a:cubicBezTo>
                      <a:pt x="28" y="59"/>
                      <a:pt x="28" y="59"/>
                      <a:pt x="28" y="59"/>
                    </a:cubicBezTo>
                    <a:cubicBezTo>
                      <a:pt x="28" y="59"/>
                      <a:pt x="28" y="58"/>
                      <a:pt x="28" y="58"/>
                    </a:cubicBezTo>
                    <a:cubicBezTo>
                      <a:pt x="28" y="58"/>
                      <a:pt x="28" y="58"/>
                      <a:pt x="28" y="57"/>
                    </a:cubicBezTo>
                    <a:cubicBezTo>
                      <a:pt x="28" y="57"/>
                      <a:pt x="28" y="57"/>
                      <a:pt x="28" y="56"/>
                    </a:cubicBezTo>
                    <a:cubicBezTo>
                      <a:pt x="28" y="56"/>
                      <a:pt x="28" y="56"/>
                      <a:pt x="28" y="56"/>
                    </a:cubicBezTo>
                    <a:cubicBezTo>
                      <a:pt x="28" y="55"/>
                      <a:pt x="27" y="55"/>
                      <a:pt x="27" y="55"/>
                    </a:cubicBezTo>
                    <a:cubicBezTo>
                      <a:pt x="27" y="54"/>
                      <a:pt x="27" y="54"/>
                      <a:pt x="27" y="54"/>
                    </a:cubicBezTo>
                    <a:cubicBezTo>
                      <a:pt x="26" y="54"/>
                      <a:pt x="26" y="53"/>
                      <a:pt x="26" y="53"/>
                    </a:cubicBezTo>
                    <a:cubicBezTo>
                      <a:pt x="26" y="53"/>
                      <a:pt x="25" y="53"/>
                      <a:pt x="25" y="53"/>
                    </a:cubicBezTo>
                    <a:cubicBezTo>
                      <a:pt x="25" y="52"/>
                      <a:pt x="24" y="52"/>
                      <a:pt x="24" y="52"/>
                    </a:cubicBezTo>
                    <a:cubicBezTo>
                      <a:pt x="23" y="51"/>
                      <a:pt x="23" y="51"/>
                      <a:pt x="22" y="51"/>
                    </a:cubicBezTo>
                    <a:cubicBezTo>
                      <a:pt x="21" y="50"/>
                      <a:pt x="20" y="49"/>
                      <a:pt x="19" y="49"/>
                    </a:cubicBezTo>
                    <a:cubicBezTo>
                      <a:pt x="19" y="48"/>
                      <a:pt x="18" y="47"/>
                      <a:pt x="17" y="46"/>
                    </a:cubicBezTo>
                    <a:cubicBezTo>
                      <a:pt x="17" y="45"/>
                      <a:pt x="16" y="44"/>
                      <a:pt x="16" y="43"/>
                    </a:cubicBezTo>
                    <a:cubicBezTo>
                      <a:pt x="16" y="42"/>
                      <a:pt x="16" y="41"/>
                      <a:pt x="16" y="40"/>
                    </a:cubicBezTo>
                    <a:cubicBezTo>
                      <a:pt x="16" y="39"/>
                      <a:pt x="16" y="38"/>
                      <a:pt x="16" y="37"/>
                    </a:cubicBezTo>
                    <a:cubicBezTo>
                      <a:pt x="16" y="37"/>
                      <a:pt x="16" y="36"/>
                      <a:pt x="16" y="35"/>
                    </a:cubicBezTo>
                    <a:cubicBezTo>
                      <a:pt x="17" y="35"/>
                      <a:pt x="17" y="34"/>
                      <a:pt x="17" y="33"/>
                    </a:cubicBezTo>
                    <a:cubicBezTo>
                      <a:pt x="18" y="33"/>
                      <a:pt x="18" y="32"/>
                      <a:pt x="19" y="32"/>
                    </a:cubicBezTo>
                    <a:cubicBezTo>
                      <a:pt x="19" y="31"/>
                      <a:pt x="20" y="31"/>
                      <a:pt x="20" y="30"/>
                    </a:cubicBezTo>
                    <a:cubicBezTo>
                      <a:pt x="21" y="30"/>
                      <a:pt x="21" y="29"/>
                      <a:pt x="22" y="29"/>
                    </a:cubicBezTo>
                    <a:cubicBezTo>
                      <a:pt x="23" y="29"/>
                      <a:pt x="23" y="29"/>
                      <a:pt x="24" y="28"/>
                    </a:cubicBezTo>
                    <a:cubicBezTo>
                      <a:pt x="25" y="28"/>
                      <a:pt x="26" y="28"/>
                      <a:pt x="27" y="28"/>
                    </a:cubicBezTo>
                    <a:cubicBezTo>
                      <a:pt x="27" y="28"/>
                      <a:pt x="28" y="28"/>
                      <a:pt x="29" y="28"/>
                    </a:cubicBezTo>
                    <a:cubicBezTo>
                      <a:pt x="29" y="28"/>
                      <a:pt x="30" y="28"/>
                      <a:pt x="31" y="28"/>
                    </a:cubicBezTo>
                    <a:cubicBezTo>
                      <a:pt x="31" y="28"/>
                      <a:pt x="32" y="28"/>
                      <a:pt x="32" y="28"/>
                    </a:cubicBezTo>
                    <a:cubicBezTo>
                      <a:pt x="33" y="29"/>
                      <a:pt x="34" y="29"/>
                      <a:pt x="34" y="29"/>
                    </a:cubicBezTo>
                    <a:cubicBezTo>
                      <a:pt x="34" y="37"/>
                      <a:pt x="34" y="37"/>
                      <a:pt x="34" y="37"/>
                    </a:cubicBezTo>
                    <a:cubicBezTo>
                      <a:pt x="34" y="37"/>
                      <a:pt x="33" y="36"/>
                      <a:pt x="32" y="36"/>
                    </a:cubicBezTo>
                    <a:cubicBezTo>
                      <a:pt x="32" y="36"/>
                      <a:pt x="31" y="36"/>
                      <a:pt x="31" y="35"/>
                    </a:cubicBezTo>
                    <a:cubicBezTo>
                      <a:pt x="30" y="35"/>
                      <a:pt x="29" y="35"/>
                      <a:pt x="29" y="35"/>
                    </a:cubicBezTo>
                    <a:cubicBezTo>
                      <a:pt x="28" y="35"/>
                      <a:pt x="28" y="35"/>
                      <a:pt x="27" y="35"/>
                    </a:cubicBezTo>
                    <a:cubicBezTo>
                      <a:pt x="27" y="35"/>
                      <a:pt x="26" y="35"/>
                      <a:pt x="26" y="35"/>
                    </a:cubicBezTo>
                    <a:cubicBezTo>
                      <a:pt x="26" y="35"/>
                      <a:pt x="25" y="35"/>
                      <a:pt x="25" y="35"/>
                    </a:cubicBezTo>
                    <a:cubicBezTo>
                      <a:pt x="25" y="35"/>
                      <a:pt x="25" y="35"/>
                      <a:pt x="24" y="36"/>
                    </a:cubicBezTo>
                    <a:cubicBezTo>
                      <a:pt x="24" y="36"/>
                      <a:pt x="24" y="36"/>
                      <a:pt x="24" y="36"/>
                    </a:cubicBezTo>
                    <a:cubicBezTo>
                      <a:pt x="24" y="36"/>
                      <a:pt x="23" y="36"/>
                      <a:pt x="23" y="37"/>
                    </a:cubicBezTo>
                    <a:cubicBezTo>
                      <a:pt x="23" y="37"/>
                      <a:pt x="23" y="37"/>
                      <a:pt x="23" y="37"/>
                    </a:cubicBezTo>
                    <a:cubicBezTo>
                      <a:pt x="23" y="38"/>
                      <a:pt x="23" y="38"/>
                      <a:pt x="23" y="38"/>
                    </a:cubicBezTo>
                    <a:cubicBezTo>
                      <a:pt x="23" y="38"/>
                      <a:pt x="23" y="39"/>
                      <a:pt x="23" y="39"/>
                    </a:cubicBezTo>
                    <a:cubicBezTo>
                      <a:pt x="23" y="39"/>
                      <a:pt x="23" y="40"/>
                      <a:pt x="23" y="40"/>
                    </a:cubicBezTo>
                    <a:cubicBezTo>
                      <a:pt x="23" y="40"/>
                      <a:pt x="23" y="40"/>
                      <a:pt x="23" y="41"/>
                    </a:cubicBezTo>
                    <a:cubicBezTo>
                      <a:pt x="23" y="41"/>
                      <a:pt x="23" y="41"/>
                      <a:pt x="23" y="41"/>
                    </a:cubicBezTo>
                    <a:cubicBezTo>
                      <a:pt x="23" y="42"/>
                      <a:pt x="23" y="42"/>
                      <a:pt x="24" y="42"/>
                    </a:cubicBezTo>
                    <a:cubicBezTo>
                      <a:pt x="24" y="42"/>
                      <a:pt x="24" y="42"/>
                      <a:pt x="24" y="43"/>
                    </a:cubicBezTo>
                    <a:cubicBezTo>
                      <a:pt x="24" y="43"/>
                      <a:pt x="25" y="43"/>
                      <a:pt x="25" y="43"/>
                    </a:cubicBezTo>
                    <a:cubicBezTo>
                      <a:pt x="25" y="43"/>
                      <a:pt x="26" y="44"/>
                      <a:pt x="26" y="44"/>
                    </a:cubicBezTo>
                    <a:cubicBezTo>
                      <a:pt x="26" y="44"/>
                      <a:pt x="27" y="44"/>
                      <a:pt x="27" y="45"/>
                    </a:cubicBezTo>
                    <a:cubicBezTo>
                      <a:pt x="28" y="45"/>
                      <a:pt x="29" y="46"/>
                      <a:pt x="29" y="46"/>
                    </a:cubicBezTo>
                    <a:cubicBezTo>
                      <a:pt x="30" y="46"/>
                      <a:pt x="30" y="47"/>
                      <a:pt x="31" y="47"/>
                    </a:cubicBezTo>
                    <a:cubicBezTo>
                      <a:pt x="31" y="48"/>
                      <a:pt x="32" y="48"/>
                      <a:pt x="32" y="48"/>
                    </a:cubicBezTo>
                    <a:cubicBezTo>
                      <a:pt x="33" y="49"/>
                      <a:pt x="33" y="49"/>
                      <a:pt x="33" y="50"/>
                    </a:cubicBezTo>
                    <a:cubicBezTo>
                      <a:pt x="34" y="50"/>
                      <a:pt x="34" y="51"/>
                      <a:pt x="34" y="51"/>
                    </a:cubicBezTo>
                    <a:cubicBezTo>
                      <a:pt x="35" y="52"/>
                      <a:pt x="35" y="52"/>
                      <a:pt x="35" y="53"/>
                    </a:cubicBezTo>
                    <a:cubicBezTo>
                      <a:pt x="35" y="53"/>
                      <a:pt x="35" y="54"/>
                      <a:pt x="35" y="55"/>
                    </a:cubicBezTo>
                    <a:cubicBezTo>
                      <a:pt x="35" y="55"/>
                      <a:pt x="36" y="56"/>
                      <a:pt x="36" y="57"/>
                    </a:cubicBezTo>
                    <a:cubicBezTo>
                      <a:pt x="36" y="58"/>
                      <a:pt x="35" y="58"/>
                      <a:pt x="35" y="5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sz="1000">
                  <a:solidFill>
                    <a:srgbClr val="FFFFFF"/>
                  </a:solidFill>
                </a:endParaRPr>
              </a:p>
            </p:txBody>
          </p:sp>
        </p:grpSp>
        <p:pic>
          <p:nvPicPr>
            <p:cNvPr id="113" name="Picture 38"/>
            <p:cNvPicPr>
              <a:picLocks noChangeAspect="1"/>
            </p:cNvPicPr>
            <p:nvPr/>
          </p:nvPicPr>
          <p:blipFill>
            <a:blip r:embed="rId5">
              <a:clrChange>
                <a:clrFrom>
                  <a:srgbClr val="00ABEC"/>
                </a:clrFrom>
                <a:clrTo>
                  <a:srgbClr val="00ABEC">
                    <a:alpha val="0"/>
                  </a:srgbClr>
                </a:clrTo>
              </a:clrChange>
            </a:blip>
            <a:stretch>
              <a:fillRect/>
            </a:stretch>
          </p:blipFill>
          <p:spPr>
            <a:xfrm>
              <a:off x="11144351" y="1623737"/>
              <a:ext cx="543797" cy="502233"/>
            </a:xfrm>
            <a:prstGeom prst="rect">
              <a:avLst/>
            </a:prstGeom>
          </p:spPr>
        </p:pic>
      </p:grpSp>
      <p:grpSp>
        <p:nvGrpSpPr>
          <p:cNvPr id="2" name="Group 1"/>
          <p:cNvGrpSpPr/>
          <p:nvPr/>
        </p:nvGrpSpPr>
        <p:grpSpPr>
          <a:xfrm>
            <a:off x="7876890" y="5790877"/>
            <a:ext cx="1031343" cy="808211"/>
            <a:chOff x="7876890" y="5790877"/>
            <a:chExt cx="1031343" cy="808211"/>
          </a:xfrm>
        </p:grpSpPr>
        <p:sp>
          <p:nvSpPr>
            <p:cNvPr id="83" name="TextBox 18"/>
            <p:cNvSpPr txBox="1"/>
            <p:nvPr/>
          </p:nvSpPr>
          <p:spPr>
            <a:xfrm>
              <a:off x="7876890" y="6293383"/>
              <a:ext cx="1031343" cy="305705"/>
            </a:xfrm>
            <a:prstGeom prst="rect">
              <a:avLst/>
            </a:prstGeom>
            <a:noFill/>
          </p:spPr>
          <p:txBody>
            <a:bodyPr wrap="square" lIns="0" tIns="0" rIns="0" bIns="0" rtlCol="0">
              <a:noAutofit/>
            </a:bodyPr>
            <a:lstStyle/>
            <a:p>
              <a:pPr algn="ctr" defTabSz="932563">
                <a:lnSpc>
                  <a:spcPct val="90000"/>
                </a:lnSpc>
                <a:spcAft>
                  <a:spcPts val="600"/>
                </a:spcAft>
              </a:pPr>
              <a:r>
                <a:rPr lang="en-US" sz="1199" spc="-30" dirty="0" smtClean="0">
                  <a:gradFill>
                    <a:gsLst>
                      <a:gs pos="2917">
                        <a:srgbClr val="FFFFFF"/>
                      </a:gs>
                      <a:gs pos="30000">
                        <a:srgbClr val="FFFFFF"/>
                      </a:gs>
                    </a:gsLst>
                    <a:lin ang="5400000" scaled="0"/>
                  </a:gradFill>
                </a:rPr>
                <a:t>Compliance Center</a:t>
              </a:r>
              <a:endParaRPr lang="en-US" sz="1199" spc="-30" dirty="0">
                <a:gradFill>
                  <a:gsLst>
                    <a:gs pos="2917">
                      <a:srgbClr val="FFFFFF"/>
                    </a:gs>
                    <a:gs pos="30000">
                      <a:srgbClr val="FFFFFF"/>
                    </a:gs>
                  </a:gsLst>
                  <a:lin ang="5400000" scaled="0"/>
                </a:gradFill>
              </a:endParaRPr>
            </a:p>
          </p:txBody>
        </p:sp>
        <p:grpSp>
          <p:nvGrpSpPr>
            <p:cNvPr id="66" name="Group 65"/>
            <p:cNvGrpSpPr/>
            <p:nvPr/>
          </p:nvGrpSpPr>
          <p:grpSpPr bwMode="black">
            <a:xfrm>
              <a:off x="8132799" y="5790877"/>
              <a:ext cx="469369" cy="528146"/>
              <a:chOff x="1752600" y="4267200"/>
              <a:chExt cx="1157286" cy="1302545"/>
            </a:xfrm>
          </p:grpSpPr>
          <p:sp>
            <p:nvSpPr>
              <p:cNvPr id="67" name="Freeform 219"/>
              <p:cNvSpPr>
                <a:spLocks/>
              </p:cNvSpPr>
              <p:nvPr/>
            </p:nvSpPr>
            <p:spPr bwMode="black">
              <a:xfrm>
                <a:off x="2573475" y="4995891"/>
                <a:ext cx="330824" cy="573854"/>
              </a:xfrm>
              <a:custGeom>
                <a:avLst/>
                <a:gdLst>
                  <a:gd name="T0" fmla="*/ 157 w 351"/>
                  <a:gd name="T1" fmla="*/ 2 h 609"/>
                  <a:gd name="T2" fmla="*/ 155 w 351"/>
                  <a:gd name="T3" fmla="*/ 104 h 609"/>
                  <a:gd name="T4" fmla="*/ 180 w 351"/>
                  <a:gd name="T5" fmla="*/ 99 h 609"/>
                  <a:gd name="T6" fmla="*/ 231 w 351"/>
                  <a:gd name="T7" fmla="*/ 121 h 609"/>
                  <a:gd name="T8" fmla="*/ 252 w 351"/>
                  <a:gd name="T9" fmla="*/ 174 h 609"/>
                  <a:gd name="T10" fmla="*/ 251 w 351"/>
                  <a:gd name="T11" fmla="*/ 212 h 609"/>
                  <a:gd name="T12" fmla="*/ 251 w 351"/>
                  <a:gd name="T13" fmla="*/ 212 h 609"/>
                  <a:gd name="T14" fmla="*/ 247 w 351"/>
                  <a:gd name="T15" fmla="*/ 387 h 609"/>
                  <a:gd name="T16" fmla="*/ 247 w 351"/>
                  <a:gd name="T17" fmla="*/ 387 h 609"/>
                  <a:gd name="T18" fmla="*/ 246 w 351"/>
                  <a:gd name="T19" fmla="*/ 438 h 609"/>
                  <a:gd name="T20" fmla="*/ 223 w 351"/>
                  <a:gd name="T21" fmla="*/ 489 h 609"/>
                  <a:gd name="T22" fmla="*/ 171 w 351"/>
                  <a:gd name="T23" fmla="*/ 510 h 609"/>
                  <a:gd name="T24" fmla="*/ 120 w 351"/>
                  <a:gd name="T25" fmla="*/ 487 h 609"/>
                  <a:gd name="T26" fmla="*/ 100 w 351"/>
                  <a:gd name="T27" fmla="*/ 435 h 609"/>
                  <a:gd name="T28" fmla="*/ 101 w 351"/>
                  <a:gd name="T29" fmla="*/ 395 h 609"/>
                  <a:gd name="T30" fmla="*/ 4 w 351"/>
                  <a:gd name="T31" fmla="*/ 311 h 609"/>
                  <a:gd name="T32" fmla="*/ 1 w 351"/>
                  <a:gd name="T33" fmla="*/ 433 h 609"/>
                  <a:gd name="T34" fmla="*/ 49 w 351"/>
                  <a:gd name="T35" fmla="*/ 555 h 609"/>
                  <a:gd name="T36" fmla="*/ 169 w 351"/>
                  <a:gd name="T37" fmla="*/ 608 h 609"/>
                  <a:gd name="T38" fmla="*/ 292 w 351"/>
                  <a:gd name="T39" fmla="*/ 561 h 609"/>
                  <a:gd name="T40" fmla="*/ 292 w 351"/>
                  <a:gd name="T41" fmla="*/ 561 h 609"/>
                  <a:gd name="T42" fmla="*/ 345 w 351"/>
                  <a:gd name="T43" fmla="*/ 441 h 609"/>
                  <a:gd name="T44" fmla="*/ 350 w 351"/>
                  <a:gd name="T45" fmla="*/ 176 h 609"/>
                  <a:gd name="T46" fmla="*/ 303 w 351"/>
                  <a:gd name="T47" fmla="*/ 53 h 609"/>
                  <a:gd name="T48" fmla="*/ 183 w 351"/>
                  <a:gd name="T49" fmla="*/ 0 h 609"/>
                  <a:gd name="T50" fmla="*/ 157 w 351"/>
                  <a:gd name="T51" fmla="*/ 2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1" h="609">
                    <a:moveTo>
                      <a:pt x="157" y="2"/>
                    </a:moveTo>
                    <a:cubicBezTo>
                      <a:pt x="155" y="104"/>
                      <a:pt x="155" y="104"/>
                      <a:pt x="155" y="104"/>
                    </a:cubicBezTo>
                    <a:cubicBezTo>
                      <a:pt x="163" y="101"/>
                      <a:pt x="171" y="99"/>
                      <a:pt x="180" y="99"/>
                    </a:cubicBezTo>
                    <a:cubicBezTo>
                      <a:pt x="201" y="99"/>
                      <a:pt x="218" y="108"/>
                      <a:pt x="231" y="121"/>
                    </a:cubicBezTo>
                    <a:cubicBezTo>
                      <a:pt x="244" y="135"/>
                      <a:pt x="252" y="153"/>
                      <a:pt x="252" y="174"/>
                    </a:cubicBezTo>
                    <a:cubicBezTo>
                      <a:pt x="251" y="212"/>
                      <a:pt x="251" y="212"/>
                      <a:pt x="251" y="212"/>
                    </a:cubicBezTo>
                    <a:cubicBezTo>
                      <a:pt x="251" y="212"/>
                      <a:pt x="251" y="212"/>
                      <a:pt x="251" y="212"/>
                    </a:cubicBezTo>
                    <a:cubicBezTo>
                      <a:pt x="247" y="387"/>
                      <a:pt x="247" y="387"/>
                      <a:pt x="247" y="387"/>
                    </a:cubicBezTo>
                    <a:cubicBezTo>
                      <a:pt x="247" y="387"/>
                      <a:pt x="247" y="387"/>
                      <a:pt x="247" y="387"/>
                    </a:cubicBezTo>
                    <a:cubicBezTo>
                      <a:pt x="246" y="438"/>
                      <a:pt x="246" y="438"/>
                      <a:pt x="246" y="438"/>
                    </a:cubicBezTo>
                    <a:cubicBezTo>
                      <a:pt x="245" y="459"/>
                      <a:pt x="237" y="476"/>
                      <a:pt x="223" y="489"/>
                    </a:cubicBezTo>
                    <a:cubicBezTo>
                      <a:pt x="210" y="502"/>
                      <a:pt x="191" y="510"/>
                      <a:pt x="171" y="510"/>
                    </a:cubicBezTo>
                    <a:cubicBezTo>
                      <a:pt x="151" y="509"/>
                      <a:pt x="133" y="501"/>
                      <a:pt x="120" y="487"/>
                    </a:cubicBezTo>
                    <a:cubicBezTo>
                      <a:pt x="107" y="474"/>
                      <a:pt x="99" y="455"/>
                      <a:pt x="100" y="435"/>
                    </a:cubicBezTo>
                    <a:cubicBezTo>
                      <a:pt x="101" y="395"/>
                      <a:pt x="101" y="395"/>
                      <a:pt x="101" y="395"/>
                    </a:cubicBezTo>
                    <a:cubicBezTo>
                      <a:pt x="42" y="375"/>
                      <a:pt x="16" y="338"/>
                      <a:pt x="4" y="311"/>
                    </a:cubicBezTo>
                    <a:cubicBezTo>
                      <a:pt x="1" y="433"/>
                      <a:pt x="1" y="433"/>
                      <a:pt x="1" y="433"/>
                    </a:cubicBezTo>
                    <a:cubicBezTo>
                      <a:pt x="0" y="480"/>
                      <a:pt x="18" y="524"/>
                      <a:pt x="49" y="555"/>
                    </a:cubicBezTo>
                    <a:cubicBezTo>
                      <a:pt x="79" y="587"/>
                      <a:pt x="122" y="607"/>
                      <a:pt x="169" y="608"/>
                    </a:cubicBezTo>
                    <a:cubicBezTo>
                      <a:pt x="216" y="609"/>
                      <a:pt x="260" y="591"/>
                      <a:pt x="292" y="561"/>
                    </a:cubicBezTo>
                    <a:cubicBezTo>
                      <a:pt x="292" y="561"/>
                      <a:pt x="292" y="561"/>
                      <a:pt x="292" y="561"/>
                    </a:cubicBezTo>
                    <a:cubicBezTo>
                      <a:pt x="323" y="530"/>
                      <a:pt x="343" y="488"/>
                      <a:pt x="345" y="441"/>
                    </a:cubicBezTo>
                    <a:cubicBezTo>
                      <a:pt x="350" y="176"/>
                      <a:pt x="350" y="176"/>
                      <a:pt x="350" y="176"/>
                    </a:cubicBezTo>
                    <a:cubicBezTo>
                      <a:pt x="351" y="128"/>
                      <a:pt x="333" y="85"/>
                      <a:pt x="303" y="53"/>
                    </a:cubicBezTo>
                    <a:cubicBezTo>
                      <a:pt x="273" y="22"/>
                      <a:pt x="230" y="1"/>
                      <a:pt x="183" y="0"/>
                    </a:cubicBezTo>
                    <a:cubicBezTo>
                      <a:pt x="174" y="0"/>
                      <a:pt x="165" y="1"/>
                      <a:pt x="157"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solidFill>
                    <a:srgbClr val="FFFFFF"/>
                  </a:solidFill>
                </a:endParaRPr>
              </a:p>
            </p:txBody>
          </p:sp>
          <p:sp>
            <p:nvSpPr>
              <p:cNvPr id="68" name="Freeform 220"/>
              <p:cNvSpPr>
                <a:spLocks/>
              </p:cNvSpPr>
              <p:nvPr/>
            </p:nvSpPr>
            <p:spPr bwMode="black">
              <a:xfrm>
                <a:off x="2579062" y="4756453"/>
                <a:ext cx="330824" cy="573854"/>
              </a:xfrm>
              <a:custGeom>
                <a:avLst/>
                <a:gdLst>
                  <a:gd name="T0" fmla="*/ 182 w 351"/>
                  <a:gd name="T1" fmla="*/ 1 h 609"/>
                  <a:gd name="T2" fmla="*/ 60 w 351"/>
                  <a:gd name="T3" fmla="*/ 48 h 609"/>
                  <a:gd name="T4" fmla="*/ 60 w 351"/>
                  <a:gd name="T5" fmla="*/ 49 h 609"/>
                  <a:gd name="T6" fmla="*/ 7 w 351"/>
                  <a:gd name="T7" fmla="*/ 169 h 609"/>
                  <a:gd name="T8" fmla="*/ 1 w 351"/>
                  <a:gd name="T9" fmla="*/ 433 h 609"/>
                  <a:gd name="T10" fmla="*/ 48 w 351"/>
                  <a:gd name="T11" fmla="*/ 556 h 609"/>
                  <a:gd name="T12" fmla="*/ 169 w 351"/>
                  <a:gd name="T13" fmla="*/ 609 h 609"/>
                  <a:gd name="T14" fmla="*/ 194 w 351"/>
                  <a:gd name="T15" fmla="*/ 607 h 609"/>
                  <a:gd name="T16" fmla="*/ 197 w 351"/>
                  <a:gd name="T17" fmla="*/ 505 h 609"/>
                  <a:gd name="T18" fmla="*/ 171 w 351"/>
                  <a:gd name="T19" fmla="*/ 510 h 609"/>
                  <a:gd name="T20" fmla="*/ 120 w 351"/>
                  <a:gd name="T21" fmla="*/ 488 h 609"/>
                  <a:gd name="T22" fmla="*/ 99 w 351"/>
                  <a:gd name="T23" fmla="*/ 436 h 609"/>
                  <a:gd name="T24" fmla="*/ 104 w 351"/>
                  <a:gd name="T25" fmla="*/ 227 h 609"/>
                  <a:gd name="T26" fmla="*/ 104 w 351"/>
                  <a:gd name="T27" fmla="*/ 220 h 609"/>
                  <a:gd name="T28" fmla="*/ 105 w 351"/>
                  <a:gd name="T29" fmla="*/ 171 h 609"/>
                  <a:gd name="T30" fmla="*/ 128 w 351"/>
                  <a:gd name="T31" fmla="*/ 120 h 609"/>
                  <a:gd name="T32" fmla="*/ 180 w 351"/>
                  <a:gd name="T33" fmla="*/ 99 h 609"/>
                  <a:gd name="T34" fmla="*/ 231 w 351"/>
                  <a:gd name="T35" fmla="*/ 122 h 609"/>
                  <a:gd name="T36" fmla="*/ 251 w 351"/>
                  <a:gd name="T37" fmla="*/ 174 h 609"/>
                  <a:gd name="T38" fmla="*/ 250 w 351"/>
                  <a:gd name="T39" fmla="*/ 214 h 609"/>
                  <a:gd name="T40" fmla="*/ 347 w 351"/>
                  <a:gd name="T41" fmla="*/ 299 h 609"/>
                  <a:gd name="T42" fmla="*/ 350 w 351"/>
                  <a:gd name="T43" fmla="*/ 176 h 609"/>
                  <a:gd name="T44" fmla="*/ 302 w 351"/>
                  <a:gd name="T45" fmla="*/ 54 h 609"/>
                  <a:gd name="T46" fmla="*/ 182 w 351"/>
                  <a:gd name="T47" fmla="*/ 1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1" h="609">
                    <a:moveTo>
                      <a:pt x="182" y="1"/>
                    </a:moveTo>
                    <a:cubicBezTo>
                      <a:pt x="135" y="0"/>
                      <a:pt x="91" y="18"/>
                      <a:pt x="60" y="48"/>
                    </a:cubicBezTo>
                    <a:cubicBezTo>
                      <a:pt x="60" y="48"/>
                      <a:pt x="60" y="49"/>
                      <a:pt x="60" y="49"/>
                    </a:cubicBezTo>
                    <a:cubicBezTo>
                      <a:pt x="28" y="79"/>
                      <a:pt x="8" y="122"/>
                      <a:pt x="7" y="169"/>
                    </a:cubicBezTo>
                    <a:cubicBezTo>
                      <a:pt x="1" y="433"/>
                      <a:pt x="1" y="433"/>
                      <a:pt x="1" y="433"/>
                    </a:cubicBezTo>
                    <a:cubicBezTo>
                      <a:pt x="0" y="481"/>
                      <a:pt x="18" y="524"/>
                      <a:pt x="48" y="556"/>
                    </a:cubicBezTo>
                    <a:cubicBezTo>
                      <a:pt x="79" y="588"/>
                      <a:pt x="121" y="608"/>
                      <a:pt x="169" y="609"/>
                    </a:cubicBezTo>
                    <a:cubicBezTo>
                      <a:pt x="177" y="609"/>
                      <a:pt x="186" y="608"/>
                      <a:pt x="194" y="607"/>
                    </a:cubicBezTo>
                    <a:cubicBezTo>
                      <a:pt x="197" y="505"/>
                      <a:pt x="197" y="505"/>
                      <a:pt x="197" y="505"/>
                    </a:cubicBezTo>
                    <a:cubicBezTo>
                      <a:pt x="189" y="508"/>
                      <a:pt x="180" y="510"/>
                      <a:pt x="171" y="510"/>
                    </a:cubicBezTo>
                    <a:cubicBezTo>
                      <a:pt x="151" y="510"/>
                      <a:pt x="133" y="501"/>
                      <a:pt x="120" y="488"/>
                    </a:cubicBezTo>
                    <a:cubicBezTo>
                      <a:pt x="107" y="474"/>
                      <a:pt x="99" y="456"/>
                      <a:pt x="99" y="436"/>
                    </a:cubicBezTo>
                    <a:cubicBezTo>
                      <a:pt x="104" y="227"/>
                      <a:pt x="104" y="227"/>
                      <a:pt x="104" y="227"/>
                    </a:cubicBezTo>
                    <a:cubicBezTo>
                      <a:pt x="104" y="220"/>
                      <a:pt x="104" y="220"/>
                      <a:pt x="104" y="220"/>
                    </a:cubicBezTo>
                    <a:cubicBezTo>
                      <a:pt x="105" y="171"/>
                      <a:pt x="105" y="171"/>
                      <a:pt x="105" y="171"/>
                    </a:cubicBezTo>
                    <a:cubicBezTo>
                      <a:pt x="106" y="151"/>
                      <a:pt x="114" y="133"/>
                      <a:pt x="128" y="120"/>
                    </a:cubicBezTo>
                    <a:cubicBezTo>
                      <a:pt x="142" y="107"/>
                      <a:pt x="160" y="99"/>
                      <a:pt x="180" y="99"/>
                    </a:cubicBezTo>
                    <a:cubicBezTo>
                      <a:pt x="200" y="100"/>
                      <a:pt x="218" y="108"/>
                      <a:pt x="231" y="122"/>
                    </a:cubicBezTo>
                    <a:cubicBezTo>
                      <a:pt x="244" y="136"/>
                      <a:pt x="252" y="154"/>
                      <a:pt x="251" y="174"/>
                    </a:cubicBezTo>
                    <a:cubicBezTo>
                      <a:pt x="250" y="214"/>
                      <a:pt x="250" y="214"/>
                      <a:pt x="250" y="214"/>
                    </a:cubicBezTo>
                    <a:cubicBezTo>
                      <a:pt x="309" y="234"/>
                      <a:pt x="335" y="271"/>
                      <a:pt x="347" y="299"/>
                    </a:cubicBezTo>
                    <a:cubicBezTo>
                      <a:pt x="350" y="176"/>
                      <a:pt x="350" y="176"/>
                      <a:pt x="350" y="176"/>
                    </a:cubicBezTo>
                    <a:cubicBezTo>
                      <a:pt x="351" y="129"/>
                      <a:pt x="333" y="85"/>
                      <a:pt x="302" y="54"/>
                    </a:cubicBezTo>
                    <a:cubicBezTo>
                      <a:pt x="272" y="22"/>
                      <a:pt x="229" y="2"/>
                      <a:pt x="18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solidFill>
                    <a:srgbClr val="FFFFFF"/>
                  </a:solidFill>
                </a:endParaRPr>
              </a:p>
            </p:txBody>
          </p:sp>
          <p:sp>
            <p:nvSpPr>
              <p:cNvPr id="84" name="Freeform 221"/>
              <p:cNvSpPr>
                <a:spLocks/>
              </p:cNvSpPr>
              <p:nvPr/>
            </p:nvSpPr>
            <p:spPr bwMode="black">
              <a:xfrm>
                <a:off x="1752600" y="4467929"/>
                <a:ext cx="670029" cy="926627"/>
              </a:xfrm>
              <a:custGeom>
                <a:avLst/>
                <a:gdLst>
                  <a:gd name="T0" fmla="*/ 678 w 711"/>
                  <a:gd name="T1" fmla="*/ 915 h 983"/>
                  <a:gd name="T2" fmla="*/ 154 w 711"/>
                  <a:gd name="T3" fmla="*/ 755 h 983"/>
                  <a:gd name="T4" fmla="*/ 69 w 711"/>
                  <a:gd name="T5" fmla="*/ 562 h 983"/>
                  <a:gd name="T6" fmla="*/ 69 w 711"/>
                  <a:gd name="T7" fmla="*/ 34 h 983"/>
                  <a:gd name="T8" fmla="*/ 34 w 711"/>
                  <a:gd name="T9" fmla="*/ 0 h 983"/>
                  <a:gd name="T10" fmla="*/ 0 w 711"/>
                  <a:gd name="T11" fmla="*/ 34 h 983"/>
                  <a:gd name="T12" fmla="*/ 0 w 711"/>
                  <a:gd name="T13" fmla="*/ 562 h 983"/>
                  <a:gd name="T14" fmla="*/ 0 w 711"/>
                  <a:gd name="T15" fmla="*/ 562 h 983"/>
                  <a:gd name="T16" fmla="*/ 108 w 711"/>
                  <a:gd name="T17" fmla="*/ 805 h 983"/>
                  <a:gd name="T18" fmla="*/ 676 w 711"/>
                  <a:gd name="T19" fmla="*/ 983 h 983"/>
                  <a:gd name="T20" fmla="*/ 677 w 711"/>
                  <a:gd name="T21" fmla="*/ 983 h 983"/>
                  <a:gd name="T22" fmla="*/ 711 w 711"/>
                  <a:gd name="T23" fmla="*/ 950 h 983"/>
                  <a:gd name="T24" fmla="*/ 678 w 711"/>
                  <a:gd name="T25" fmla="*/ 915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1" h="983">
                    <a:moveTo>
                      <a:pt x="678" y="915"/>
                    </a:moveTo>
                    <a:cubicBezTo>
                      <a:pt x="470" y="911"/>
                      <a:pt x="285" y="874"/>
                      <a:pt x="154" y="755"/>
                    </a:cubicBezTo>
                    <a:cubicBezTo>
                      <a:pt x="110" y="712"/>
                      <a:pt x="69" y="647"/>
                      <a:pt x="69" y="562"/>
                    </a:cubicBezTo>
                    <a:cubicBezTo>
                      <a:pt x="69" y="34"/>
                      <a:pt x="69" y="34"/>
                      <a:pt x="69" y="34"/>
                    </a:cubicBezTo>
                    <a:cubicBezTo>
                      <a:pt x="69" y="15"/>
                      <a:pt x="53" y="0"/>
                      <a:pt x="34" y="0"/>
                    </a:cubicBezTo>
                    <a:cubicBezTo>
                      <a:pt x="16" y="0"/>
                      <a:pt x="0" y="15"/>
                      <a:pt x="0" y="34"/>
                    </a:cubicBezTo>
                    <a:cubicBezTo>
                      <a:pt x="0" y="562"/>
                      <a:pt x="0" y="562"/>
                      <a:pt x="0" y="562"/>
                    </a:cubicBezTo>
                    <a:cubicBezTo>
                      <a:pt x="0" y="562"/>
                      <a:pt x="0" y="562"/>
                      <a:pt x="0" y="562"/>
                    </a:cubicBezTo>
                    <a:cubicBezTo>
                      <a:pt x="1" y="670"/>
                      <a:pt x="53" y="753"/>
                      <a:pt x="108" y="805"/>
                    </a:cubicBezTo>
                    <a:cubicBezTo>
                      <a:pt x="259" y="942"/>
                      <a:pt x="462" y="980"/>
                      <a:pt x="676" y="983"/>
                    </a:cubicBezTo>
                    <a:cubicBezTo>
                      <a:pt x="677" y="983"/>
                      <a:pt x="677" y="983"/>
                      <a:pt x="677" y="983"/>
                    </a:cubicBezTo>
                    <a:cubicBezTo>
                      <a:pt x="695" y="983"/>
                      <a:pt x="711" y="969"/>
                      <a:pt x="711" y="950"/>
                    </a:cubicBezTo>
                    <a:cubicBezTo>
                      <a:pt x="711" y="931"/>
                      <a:pt x="697" y="915"/>
                      <a:pt x="678" y="9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solidFill>
                    <a:srgbClr val="FFFFFF"/>
                  </a:solidFill>
                </a:endParaRPr>
              </a:p>
            </p:txBody>
          </p:sp>
          <p:sp>
            <p:nvSpPr>
              <p:cNvPr id="86" name="Freeform 222"/>
              <p:cNvSpPr>
                <a:spLocks/>
              </p:cNvSpPr>
              <p:nvPr/>
            </p:nvSpPr>
            <p:spPr bwMode="black">
              <a:xfrm>
                <a:off x="1752600" y="4467929"/>
                <a:ext cx="670029" cy="926627"/>
              </a:xfrm>
              <a:custGeom>
                <a:avLst/>
                <a:gdLst>
                  <a:gd name="T0" fmla="*/ 678 w 711"/>
                  <a:gd name="T1" fmla="*/ 915 h 983"/>
                  <a:gd name="T2" fmla="*/ 154 w 711"/>
                  <a:gd name="T3" fmla="*/ 755 h 983"/>
                  <a:gd name="T4" fmla="*/ 69 w 711"/>
                  <a:gd name="T5" fmla="*/ 562 h 983"/>
                  <a:gd name="T6" fmla="*/ 69 w 711"/>
                  <a:gd name="T7" fmla="*/ 34 h 983"/>
                  <a:gd name="T8" fmla="*/ 34 w 711"/>
                  <a:gd name="T9" fmla="*/ 0 h 983"/>
                  <a:gd name="T10" fmla="*/ 0 w 711"/>
                  <a:gd name="T11" fmla="*/ 34 h 983"/>
                  <a:gd name="T12" fmla="*/ 0 w 711"/>
                  <a:gd name="T13" fmla="*/ 562 h 983"/>
                  <a:gd name="T14" fmla="*/ 0 w 711"/>
                  <a:gd name="T15" fmla="*/ 562 h 983"/>
                  <a:gd name="T16" fmla="*/ 108 w 711"/>
                  <a:gd name="T17" fmla="*/ 805 h 983"/>
                  <a:gd name="T18" fmla="*/ 676 w 711"/>
                  <a:gd name="T19" fmla="*/ 983 h 983"/>
                  <a:gd name="T20" fmla="*/ 677 w 711"/>
                  <a:gd name="T21" fmla="*/ 983 h 983"/>
                  <a:gd name="T22" fmla="*/ 711 w 711"/>
                  <a:gd name="T23" fmla="*/ 950 h 983"/>
                  <a:gd name="T24" fmla="*/ 678 w 711"/>
                  <a:gd name="T25" fmla="*/ 915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1" h="983">
                    <a:moveTo>
                      <a:pt x="678" y="915"/>
                    </a:moveTo>
                    <a:cubicBezTo>
                      <a:pt x="470" y="911"/>
                      <a:pt x="285" y="874"/>
                      <a:pt x="154" y="755"/>
                    </a:cubicBezTo>
                    <a:cubicBezTo>
                      <a:pt x="110" y="712"/>
                      <a:pt x="69" y="647"/>
                      <a:pt x="69" y="562"/>
                    </a:cubicBezTo>
                    <a:cubicBezTo>
                      <a:pt x="69" y="34"/>
                      <a:pt x="69" y="34"/>
                      <a:pt x="69" y="34"/>
                    </a:cubicBezTo>
                    <a:cubicBezTo>
                      <a:pt x="69" y="15"/>
                      <a:pt x="53" y="0"/>
                      <a:pt x="34" y="0"/>
                    </a:cubicBezTo>
                    <a:cubicBezTo>
                      <a:pt x="16" y="0"/>
                      <a:pt x="0" y="15"/>
                      <a:pt x="0" y="34"/>
                    </a:cubicBezTo>
                    <a:cubicBezTo>
                      <a:pt x="0" y="562"/>
                      <a:pt x="0" y="562"/>
                      <a:pt x="0" y="562"/>
                    </a:cubicBezTo>
                    <a:cubicBezTo>
                      <a:pt x="0" y="562"/>
                      <a:pt x="0" y="562"/>
                      <a:pt x="0" y="562"/>
                    </a:cubicBezTo>
                    <a:cubicBezTo>
                      <a:pt x="1" y="670"/>
                      <a:pt x="53" y="753"/>
                      <a:pt x="108" y="805"/>
                    </a:cubicBezTo>
                    <a:cubicBezTo>
                      <a:pt x="259" y="942"/>
                      <a:pt x="462" y="980"/>
                      <a:pt x="676" y="983"/>
                    </a:cubicBezTo>
                    <a:cubicBezTo>
                      <a:pt x="677" y="983"/>
                      <a:pt x="677" y="983"/>
                      <a:pt x="677" y="983"/>
                    </a:cubicBezTo>
                    <a:cubicBezTo>
                      <a:pt x="695" y="983"/>
                      <a:pt x="711" y="969"/>
                      <a:pt x="711" y="950"/>
                    </a:cubicBezTo>
                    <a:cubicBezTo>
                      <a:pt x="711" y="931"/>
                      <a:pt x="697" y="915"/>
                      <a:pt x="678" y="9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solidFill>
                    <a:srgbClr val="FFFFFF"/>
                  </a:solidFill>
                </a:endParaRPr>
              </a:p>
            </p:txBody>
          </p:sp>
          <p:sp>
            <p:nvSpPr>
              <p:cNvPr id="94" name="Freeform 223"/>
              <p:cNvSpPr>
                <a:spLocks/>
              </p:cNvSpPr>
              <p:nvPr/>
            </p:nvSpPr>
            <p:spPr bwMode="black">
              <a:xfrm>
                <a:off x="1977672" y="4663072"/>
                <a:ext cx="606178" cy="195940"/>
              </a:xfrm>
              <a:custGeom>
                <a:avLst/>
                <a:gdLst>
                  <a:gd name="T0" fmla="*/ 643 w 643"/>
                  <a:gd name="T1" fmla="*/ 132 h 208"/>
                  <a:gd name="T2" fmla="*/ 438 w 643"/>
                  <a:gd name="T3" fmla="*/ 150 h 208"/>
                  <a:gd name="T4" fmla="*/ 0 w 643"/>
                  <a:gd name="T5" fmla="*/ 0 h 208"/>
                  <a:gd name="T6" fmla="*/ 0 w 643"/>
                  <a:gd name="T7" fmla="*/ 103 h 208"/>
                  <a:gd name="T8" fmla="*/ 39 w 643"/>
                  <a:gd name="T9" fmla="*/ 130 h 208"/>
                  <a:gd name="T10" fmla="*/ 438 w 643"/>
                  <a:gd name="T11" fmla="*/ 208 h 208"/>
                  <a:gd name="T12" fmla="*/ 606 w 643"/>
                  <a:gd name="T13" fmla="*/ 197 h 208"/>
                  <a:gd name="T14" fmla="*/ 643 w 643"/>
                  <a:gd name="T15" fmla="*/ 132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3" h="208">
                    <a:moveTo>
                      <a:pt x="643" y="132"/>
                    </a:moveTo>
                    <a:cubicBezTo>
                      <a:pt x="582" y="143"/>
                      <a:pt x="512" y="150"/>
                      <a:pt x="438" y="150"/>
                    </a:cubicBezTo>
                    <a:cubicBezTo>
                      <a:pt x="196" y="150"/>
                      <a:pt x="0" y="82"/>
                      <a:pt x="0" y="0"/>
                    </a:cubicBezTo>
                    <a:cubicBezTo>
                      <a:pt x="0" y="103"/>
                      <a:pt x="0" y="103"/>
                      <a:pt x="0" y="103"/>
                    </a:cubicBezTo>
                    <a:cubicBezTo>
                      <a:pt x="12" y="113"/>
                      <a:pt x="25" y="121"/>
                      <a:pt x="39" y="130"/>
                    </a:cubicBezTo>
                    <a:cubicBezTo>
                      <a:pt x="130" y="180"/>
                      <a:pt x="273" y="208"/>
                      <a:pt x="438" y="208"/>
                    </a:cubicBezTo>
                    <a:cubicBezTo>
                      <a:pt x="497" y="208"/>
                      <a:pt x="554" y="204"/>
                      <a:pt x="606" y="197"/>
                    </a:cubicBezTo>
                    <a:cubicBezTo>
                      <a:pt x="615" y="174"/>
                      <a:pt x="628" y="152"/>
                      <a:pt x="643" y="1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solidFill>
                    <a:srgbClr val="FFFFFF"/>
                  </a:solidFill>
                </a:endParaRPr>
              </a:p>
            </p:txBody>
          </p:sp>
          <p:sp>
            <p:nvSpPr>
              <p:cNvPr id="107" name="Freeform 224"/>
              <p:cNvSpPr>
                <a:spLocks/>
              </p:cNvSpPr>
              <p:nvPr/>
            </p:nvSpPr>
            <p:spPr bwMode="black">
              <a:xfrm>
                <a:off x="1976076" y="4835467"/>
                <a:ext cx="555896" cy="196340"/>
              </a:xfrm>
              <a:custGeom>
                <a:avLst/>
                <a:gdLst>
                  <a:gd name="T0" fmla="*/ 590 w 590"/>
                  <a:gd name="T1" fmla="*/ 140 h 208"/>
                  <a:gd name="T2" fmla="*/ 438 w 590"/>
                  <a:gd name="T3" fmla="*/ 150 h 208"/>
                  <a:gd name="T4" fmla="*/ 0 w 590"/>
                  <a:gd name="T5" fmla="*/ 0 h 208"/>
                  <a:gd name="T6" fmla="*/ 0 w 590"/>
                  <a:gd name="T7" fmla="*/ 103 h 208"/>
                  <a:gd name="T8" fmla="*/ 39 w 590"/>
                  <a:gd name="T9" fmla="*/ 129 h 208"/>
                  <a:gd name="T10" fmla="*/ 438 w 590"/>
                  <a:gd name="T11" fmla="*/ 208 h 208"/>
                  <a:gd name="T12" fmla="*/ 589 w 590"/>
                  <a:gd name="T13" fmla="*/ 199 h 208"/>
                  <a:gd name="T14" fmla="*/ 590 w 590"/>
                  <a:gd name="T15" fmla="*/ 140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0" h="208">
                    <a:moveTo>
                      <a:pt x="590" y="140"/>
                    </a:moveTo>
                    <a:cubicBezTo>
                      <a:pt x="543" y="146"/>
                      <a:pt x="491" y="150"/>
                      <a:pt x="438" y="150"/>
                    </a:cubicBezTo>
                    <a:cubicBezTo>
                      <a:pt x="196" y="150"/>
                      <a:pt x="0" y="82"/>
                      <a:pt x="0" y="0"/>
                    </a:cubicBezTo>
                    <a:cubicBezTo>
                      <a:pt x="0" y="103"/>
                      <a:pt x="0" y="103"/>
                      <a:pt x="0" y="103"/>
                    </a:cubicBezTo>
                    <a:cubicBezTo>
                      <a:pt x="12" y="113"/>
                      <a:pt x="25" y="121"/>
                      <a:pt x="39" y="129"/>
                    </a:cubicBezTo>
                    <a:cubicBezTo>
                      <a:pt x="129" y="180"/>
                      <a:pt x="273" y="208"/>
                      <a:pt x="438" y="208"/>
                    </a:cubicBezTo>
                    <a:cubicBezTo>
                      <a:pt x="491" y="208"/>
                      <a:pt x="541" y="205"/>
                      <a:pt x="589" y="199"/>
                    </a:cubicBezTo>
                    <a:lnTo>
                      <a:pt x="590" y="1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solidFill>
                    <a:srgbClr val="FFFFFF"/>
                  </a:solidFill>
                </a:endParaRPr>
              </a:p>
            </p:txBody>
          </p:sp>
          <p:sp>
            <p:nvSpPr>
              <p:cNvPr id="112" name="Freeform 225"/>
              <p:cNvSpPr>
                <a:spLocks noEditPoints="1"/>
              </p:cNvSpPr>
              <p:nvPr/>
            </p:nvSpPr>
            <p:spPr bwMode="black">
              <a:xfrm>
                <a:off x="1886286" y="4267200"/>
                <a:ext cx="1011628" cy="995266"/>
              </a:xfrm>
              <a:custGeom>
                <a:avLst/>
                <a:gdLst>
                  <a:gd name="T0" fmla="*/ 683 w 1073"/>
                  <a:gd name="T1" fmla="*/ 951 h 1056"/>
                  <a:gd name="T2" fmla="*/ 683 w 1073"/>
                  <a:gd name="T3" fmla="*/ 947 h 1056"/>
                  <a:gd name="T4" fmla="*/ 537 w 1073"/>
                  <a:gd name="T5" fmla="*/ 957 h 1056"/>
                  <a:gd name="T6" fmla="*/ 99 w 1073"/>
                  <a:gd name="T7" fmla="*/ 776 h 1056"/>
                  <a:gd name="T8" fmla="*/ 99 w 1073"/>
                  <a:gd name="T9" fmla="*/ 623 h 1056"/>
                  <a:gd name="T10" fmla="*/ 99 w 1073"/>
                  <a:gd name="T11" fmla="*/ 520 h 1056"/>
                  <a:gd name="T12" fmla="*/ 99 w 1073"/>
                  <a:gd name="T13" fmla="*/ 352 h 1056"/>
                  <a:gd name="T14" fmla="*/ 137 w 1073"/>
                  <a:gd name="T15" fmla="*/ 379 h 1056"/>
                  <a:gd name="T16" fmla="*/ 537 w 1073"/>
                  <a:gd name="T17" fmla="*/ 458 h 1056"/>
                  <a:gd name="T18" fmla="*/ 862 w 1073"/>
                  <a:gd name="T19" fmla="*/ 411 h 1056"/>
                  <a:gd name="T20" fmla="*/ 972 w 1073"/>
                  <a:gd name="T21" fmla="*/ 355 h 1056"/>
                  <a:gd name="T22" fmla="*/ 975 w 1073"/>
                  <a:gd name="T23" fmla="*/ 352 h 1056"/>
                  <a:gd name="T24" fmla="*/ 975 w 1073"/>
                  <a:gd name="T25" fmla="*/ 460 h 1056"/>
                  <a:gd name="T26" fmla="*/ 1067 w 1073"/>
                  <a:gd name="T27" fmla="*/ 493 h 1056"/>
                  <a:gd name="T28" fmla="*/ 1073 w 1073"/>
                  <a:gd name="T29" fmla="*/ 494 h 1056"/>
                  <a:gd name="T30" fmla="*/ 1073 w 1073"/>
                  <a:gd name="T31" fmla="*/ 249 h 1056"/>
                  <a:gd name="T32" fmla="*/ 1002 w 1073"/>
                  <a:gd name="T33" fmla="*/ 114 h 1056"/>
                  <a:gd name="T34" fmla="*/ 537 w 1073"/>
                  <a:gd name="T35" fmla="*/ 0 h 1056"/>
                  <a:gd name="T36" fmla="*/ 195 w 1073"/>
                  <a:gd name="T37" fmla="*/ 49 h 1056"/>
                  <a:gd name="T38" fmla="*/ 71 w 1073"/>
                  <a:gd name="T39" fmla="*/ 114 h 1056"/>
                  <a:gd name="T40" fmla="*/ 0 w 1073"/>
                  <a:gd name="T41" fmla="*/ 249 h 1056"/>
                  <a:gd name="T42" fmla="*/ 0 w 1073"/>
                  <a:gd name="T43" fmla="*/ 776 h 1056"/>
                  <a:gd name="T44" fmla="*/ 64 w 1073"/>
                  <a:gd name="T45" fmla="*/ 917 h 1056"/>
                  <a:gd name="T46" fmla="*/ 537 w 1073"/>
                  <a:gd name="T47" fmla="*/ 1056 h 1056"/>
                  <a:gd name="T48" fmla="*/ 681 w 1073"/>
                  <a:gd name="T49" fmla="*/ 1047 h 1056"/>
                  <a:gd name="T50" fmla="*/ 683 w 1073"/>
                  <a:gd name="T51" fmla="*/ 951 h 1056"/>
                  <a:gd name="T52" fmla="*/ 537 w 1073"/>
                  <a:gd name="T53" fmla="*/ 99 h 1056"/>
                  <a:gd name="T54" fmla="*/ 975 w 1073"/>
                  <a:gd name="T55" fmla="*/ 249 h 1056"/>
                  <a:gd name="T56" fmla="*/ 537 w 1073"/>
                  <a:gd name="T57" fmla="*/ 399 h 1056"/>
                  <a:gd name="T58" fmla="*/ 99 w 1073"/>
                  <a:gd name="T59" fmla="*/ 249 h 1056"/>
                  <a:gd name="T60" fmla="*/ 537 w 1073"/>
                  <a:gd name="T61" fmla="*/ 99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73" h="1056">
                    <a:moveTo>
                      <a:pt x="683" y="951"/>
                    </a:moveTo>
                    <a:cubicBezTo>
                      <a:pt x="683" y="947"/>
                      <a:pt x="683" y="947"/>
                      <a:pt x="683" y="947"/>
                    </a:cubicBezTo>
                    <a:cubicBezTo>
                      <a:pt x="638" y="954"/>
                      <a:pt x="587" y="957"/>
                      <a:pt x="537" y="957"/>
                    </a:cubicBezTo>
                    <a:cubicBezTo>
                      <a:pt x="295" y="957"/>
                      <a:pt x="99" y="876"/>
                      <a:pt x="99" y="776"/>
                    </a:cubicBezTo>
                    <a:cubicBezTo>
                      <a:pt x="99" y="623"/>
                      <a:pt x="99" y="623"/>
                      <a:pt x="99" y="623"/>
                    </a:cubicBezTo>
                    <a:cubicBezTo>
                      <a:pt x="99" y="520"/>
                      <a:pt x="99" y="520"/>
                      <a:pt x="99" y="520"/>
                    </a:cubicBezTo>
                    <a:cubicBezTo>
                      <a:pt x="99" y="352"/>
                      <a:pt x="99" y="352"/>
                      <a:pt x="99" y="352"/>
                    </a:cubicBezTo>
                    <a:cubicBezTo>
                      <a:pt x="110" y="362"/>
                      <a:pt x="123" y="371"/>
                      <a:pt x="137" y="379"/>
                    </a:cubicBezTo>
                    <a:cubicBezTo>
                      <a:pt x="228" y="429"/>
                      <a:pt x="371" y="457"/>
                      <a:pt x="537" y="458"/>
                    </a:cubicBezTo>
                    <a:cubicBezTo>
                      <a:pt x="662" y="458"/>
                      <a:pt x="776" y="441"/>
                      <a:pt x="862" y="411"/>
                    </a:cubicBezTo>
                    <a:cubicBezTo>
                      <a:pt x="906" y="396"/>
                      <a:pt x="942" y="378"/>
                      <a:pt x="972" y="355"/>
                    </a:cubicBezTo>
                    <a:cubicBezTo>
                      <a:pt x="973" y="354"/>
                      <a:pt x="974" y="353"/>
                      <a:pt x="975" y="352"/>
                    </a:cubicBezTo>
                    <a:cubicBezTo>
                      <a:pt x="975" y="460"/>
                      <a:pt x="975" y="460"/>
                      <a:pt x="975" y="460"/>
                    </a:cubicBezTo>
                    <a:cubicBezTo>
                      <a:pt x="1008" y="465"/>
                      <a:pt x="1039" y="476"/>
                      <a:pt x="1067" y="493"/>
                    </a:cubicBezTo>
                    <a:cubicBezTo>
                      <a:pt x="1069" y="493"/>
                      <a:pt x="1071" y="493"/>
                      <a:pt x="1073" y="494"/>
                    </a:cubicBezTo>
                    <a:cubicBezTo>
                      <a:pt x="1073" y="249"/>
                      <a:pt x="1073" y="249"/>
                      <a:pt x="1073" y="249"/>
                    </a:cubicBezTo>
                    <a:cubicBezTo>
                      <a:pt x="1073" y="187"/>
                      <a:pt x="1037" y="141"/>
                      <a:pt x="1002" y="114"/>
                    </a:cubicBezTo>
                    <a:cubicBezTo>
                      <a:pt x="896" y="33"/>
                      <a:pt x="733" y="3"/>
                      <a:pt x="537" y="0"/>
                    </a:cubicBezTo>
                    <a:cubicBezTo>
                      <a:pt x="406" y="0"/>
                      <a:pt x="288" y="18"/>
                      <a:pt x="195" y="49"/>
                    </a:cubicBezTo>
                    <a:cubicBezTo>
                      <a:pt x="148" y="66"/>
                      <a:pt x="107" y="85"/>
                      <a:pt x="71" y="114"/>
                    </a:cubicBezTo>
                    <a:cubicBezTo>
                      <a:pt x="36" y="141"/>
                      <a:pt x="0" y="187"/>
                      <a:pt x="0" y="249"/>
                    </a:cubicBezTo>
                    <a:cubicBezTo>
                      <a:pt x="0" y="776"/>
                      <a:pt x="0" y="776"/>
                      <a:pt x="0" y="776"/>
                    </a:cubicBezTo>
                    <a:cubicBezTo>
                      <a:pt x="0" y="835"/>
                      <a:pt x="29" y="884"/>
                      <a:pt x="64" y="917"/>
                    </a:cubicBezTo>
                    <a:cubicBezTo>
                      <a:pt x="169" y="1014"/>
                      <a:pt x="338" y="1053"/>
                      <a:pt x="537" y="1056"/>
                    </a:cubicBezTo>
                    <a:cubicBezTo>
                      <a:pt x="586" y="1056"/>
                      <a:pt x="636" y="1053"/>
                      <a:pt x="681" y="1047"/>
                    </a:cubicBezTo>
                    <a:lnTo>
                      <a:pt x="683" y="951"/>
                    </a:lnTo>
                    <a:close/>
                    <a:moveTo>
                      <a:pt x="537" y="99"/>
                    </a:moveTo>
                    <a:cubicBezTo>
                      <a:pt x="778" y="99"/>
                      <a:pt x="975" y="166"/>
                      <a:pt x="975" y="249"/>
                    </a:cubicBezTo>
                    <a:cubicBezTo>
                      <a:pt x="975" y="332"/>
                      <a:pt x="778" y="399"/>
                      <a:pt x="537" y="399"/>
                    </a:cubicBezTo>
                    <a:cubicBezTo>
                      <a:pt x="295" y="399"/>
                      <a:pt x="99" y="332"/>
                      <a:pt x="99" y="249"/>
                    </a:cubicBezTo>
                    <a:cubicBezTo>
                      <a:pt x="99" y="166"/>
                      <a:pt x="295" y="99"/>
                      <a:pt x="537" y="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solidFill>
                    <a:srgbClr val="FFFFFF"/>
                  </a:solidFill>
                </a:endParaRPr>
              </a:p>
            </p:txBody>
          </p:sp>
        </p:grpSp>
      </p:grpSp>
    </p:spTree>
    <p:extLst>
      <p:ext uri="{BB962C8B-B14F-4D97-AF65-F5344CB8AC3E}">
        <p14:creationId xmlns:p14="http://schemas.microsoft.com/office/powerpoint/2010/main" val="4212661434"/>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KM Strategy</a:t>
            </a:r>
            <a:endParaRPr lang="en-US" dirty="0"/>
          </a:p>
        </p:txBody>
      </p:sp>
      <p:sp>
        <p:nvSpPr>
          <p:cNvPr id="4" name="TextBox 3"/>
          <p:cNvSpPr txBox="1"/>
          <p:nvPr/>
        </p:nvSpPr>
        <p:spPr>
          <a:xfrm>
            <a:off x="1971023" y="5545530"/>
            <a:ext cx="1857688" cy="1037207"/>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rgbClr val="FFFFFF"/>
                    </a:gs>
                    <a:gs pos="30000">
                      <a:srgbClr val="FFFFFF"/>
                    </a:gs>
                  </a:gsLst>
                  <a:lin ang="5400000" scaled="0"/>
                </a:gradFill>
              </a:rPr>
              <a:t>Bottom-up</a:t>
            </a:r>
          </a:p>
          <a:p>
            <a:pPr>
              <a:lnSpc>
                <a:spcPct val="90000"/>
              </a:lnSpc>
              <a:spcAft>
                <a:spcPts val="600"/>
              </a:spcAft>
            </a:pPr>
            <a:r>
              <a:rPr lang="en-US" sz="2400" dirty="0" smtClean="0">
                <a:gradFill>
                  <a:gsLst>
                    <a:gs pos="2917">
                      <a:srgbClr val="FFFFFF"/>
                    </a:gs>
                    <a:gs pos="30000">
                      <a:srgbClr val="FFFFFF"/>
                    </a:gs>
                  </a:gsLst>
                  <a:lin ang="5400000" scaled="0"/>
                </a:gradFill>
              </a:rPr>
              <a:t>(Usage)</a:t>
            </a:r>
          </a:p>
        </p:txBody>
      </p:sp>
      <p:sp>
        <p:nvSpPr>
          <p:cNvPr id="5" name="TextBox 4"/>
          <p:cNvSpPr txBox="1"/>
          <p:nvPr/>
        </p:nvSpPr>
        <p:spPr>
          <a:xfrm>
            <a:off x="8371823" y="5556017"/>
            <a:ext cx="1745029" cy="1037207"/>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rgbClr val="FFFFFF"/>
                    </a:gs>
                    <a:gs pos="30000">
                      <a:srgbClr val="FFFFFF"/>
                    </a:gs>
                  </a:gsLst>
                  <a:lin ang="5400000" scaled="0"/>
                </a:gradFill>
              </a:rPr>
              <a:t>Top-down</a:t>
            </a:r>
          </a:p>
          <a:p>
            <a:pPr>
              <a:lnSpc>
                <a:spcPct val="90000"/>
              </a:lnSpc>
              <a:spcAft>
                <a:spcPts val="600"/>
              </a:spcAft>
            </a:pPr>
            <a:r>
              <a:rPr lang="en-US" sz="2400" dirty="0" smtClean="0">
                <a:gradFill>
                  <a:gsLst>
                    <a:gs pos="2917">
                      <a:srgbClr val="FFFFFF"/>
                    </a:gs>
                    <a:gs pos="30000">
                      <a:srgbClr val="FFFFFF"/>
                    </a:gs>
                  </a:gsLst>
                  <a:lin ang="5400000" scaled="0"/>
                </a:gradFill>
              </a:rPr>
              <a:t>(Value)</a:t>
            </a:r>
          </a:p>
        </p:txBody>
      </p:sp>
      <p:sp>
        <p:nvSpPr>
          <p:cNvPr id="6" name="Rectangle 5"/>
          <p:cNvSpPr/>
          <p:nvPr/>
        </p:nvSpPr>
        <p:spPr bwMode="auto">
          <a:xfrm>
            <a:off x="2258360" y="1744662"/>
            <a:ext cx="2455863" cy="3352800"/>
          </a:xfrm>
          <a:prstGeom prst="rect">
            <a:avLst/>
          </a:prstGeom>
          <a:solidFill>
            <a:srgbClr val="0078D7"/>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3600" dirty="0" smtClean="0">
                <a:solidFill>
                  <a:srgbClr val="FFFFFF"/>
                </a:solidFill>
                <a:latin typeface="Segoe UI Light"/>
              </a:rPr>
              <a:t>Boards</a:t>
            </a:r>
            <a:r>
              <a:rPr lang="en-US" sz="3600" dirty="0" smtClean="0">
                <a:solidFill>
                  <a:srgbClr val="FFFFFF"/>
                </a:solidFill>
              </a:rPr>
              <a:t/>
            </a:r>
            <a:br>
              <a:rPr lang="en-US" sz="3600" dirty="0" smtClean="0">
                <a:solidFill>
                  <a:srgbClr val="FFFFFF"/>
                </a:solidFill>
              </a:rPr>
            </a:br>
            <a:r>
              <a:rPr lang="en-US" sz="3600" dirty="0" smtClean="0">
                <a:solidFill>
                  <a:srgbClr val="FFFFFF"/>
                </a:solidFill>
              </a:rPr>
              <a:t/>
            </a:r>
            <a:br>
              <a:rPr lang="en-US" sz="3600" dirty="0" smtClean="0">
                <a:solidFill>
                  <a:srgbClr val="FFFFFF"/>
                </a:solidFill>
              </a:rPr>
            </a:br>
            <a:endParaRPr lang="en-US" sz="3600" dirty="0" smtClean="0">
              <a:solidFill>
                <a:srgbClr val="FFFFFF"/>
              </a:solidFill>
            </a:endParaRPr>
          </a:p>
          <a:p>
            <a:pPr algn="ctr" defTabSz="932472" fontAlgn="base">
              <a:spcBef>
                <a:spcPct val="0"/>
              </a:spcBef>
              <a:spcAft>
                <a:spcPct val="0"/>
              </a:spcAft>
            </a:pPr>
            <a:r>
              <a:rPr lang="en-US" sz="2400" dirty="0" smtClean="0">
                <a:solidFill>
                  <a:srgbClr val="FFFFFF"/>
                </a:solidFill>
              </a:rPr>
              <a:t>lightweight collection and sharing</a:t>
            </a:r>
          </a:p>
        </p:txBody>
      </p:sp>
      <p:sp>
        <p:nvSpPr>
          <p:cNvPr id="7" name="Rectangle 6"/>
          <p:cNvSpPr/>
          <p:nvPr/>
        </p:nvSpPr>
        <p:spPr bwMode="auto">
          <a:xfrm>
            <a:off x="4714224" y="1744662"/>
            <a:ext cx="2362200" cy="3352800"/>
          </a:xfrm>
          <a:prstGeom prst="rect">
            <a:avLst/>
          </a:prstGeom>
          <a:solidFill>
            <a:srgbClr val="005092"/>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3600" dirty="0" smtClean="0">
                <a:gradFill>
                  <a:gsLst>
                    <a:gs pos="0">
                      <a:srgbClr val="FFFFFF"/>
                    </a:gs>
                    <a:gs pos="100000">
                      <a:srgbClr val="FFFFFF"/>
                    </a:gs>
                  </a:gsLst>
                  <a:lin ang="5400000" scaled="0"/>
                </a:gradFill>
                <a:latin typeface="Segoe UI Light"/>
              </a:rPr>
              <a:t>Microsites</a:t>
            </a:r>
            <a:r>
              <a:rPr lang="en-US" sz="3600" dirty="0" smtClean="0">
                <a:gradFill>
                  <a:gsLst>
                    <a:gs pos="0">
                      <a:srgbClr val="FFFFFF"/>
                    </a:gs>
                    <a:gs pos="100000">
                      <a:srgbClr val="FFFFFF"/>
                    </a:gs>
                  </a:gsLst>
                  <a:lin ang="5400000" scaled="0"/>
                </a:gradFill>
              </a:rPr>
              <a:t/>
            </a:r>
            <a:br>
              <a:rPr lang="en-US" sz="3600" dirty="0" smtClean="0">
                <a:gradFill>
                  <a:gsLst>
                    <a:gs pos="0">
                      <a:srgbClr val="FFFFFF"/>
                    </a:gs>
                    <a:gs pos="100000">
                      <a:srgbClr val="FFFFFF"/>
                    </a:gs>
                  </a:gsLst>
                  <a:lin ang="5400000" scaled="0"/>
                </a:gradFill>
              </a:rPr>
            </a:br>
            <a:r>
              <a:rPr lang="en-US" sz="3600" dirty="0" smtClean="0">
                <a:gradFill>
                  <a:gsLst>
                    <a:gs pos="0">
                      <a:srgbClr val="FFFFFF"/>
                    </a:gs>
                    <a:gs pos="100000">
                      <a:srgbClr val="FFFFFF"/>
                    </a:gs>
                  </a:gsLst>
                  <a:lin ang="5400000" scaled="0"/>
                </a:gradFill>
              </a:rPr>
              <a:t/>
            </a:r>
            <a:br>
              <a:rPr lang="en-US" sz="3600" dirty="0" smtClean="0">
                <a:gradFill>
                  <a:gsLst>
                    <a:gs pos="0">
                      <a:srgbClr val="FFFFFF"/>
                    </a:gs>
                    <a:gs pos="100000">
                      <a:srgbClr val="FFFFFF"/>
                    </a:gs>
                  </a:gsLst>
                  <a:lin ang="5400000" scaled="0"/>
                </a:gradFill>
              </a:rPr>
            </a:br>
            <a:endParaRPr lang="en-US" sz="3600" dirty="0" smtClean="0">
              <a:gradFill>
                <a:gsLst>
                  <a:gs pos="0">
                    <a:srgbClr val="FFFFFF"/>
                  </a:gs>
                  <a:gs pos="100000">
                    <a:srgbClr val="FFFFFF"/>
                  </a:gs>
                </a:gsLst>
                <a:lin ang="5400000" scaled="0"/>
              </a:gradFill>
            </a:endParaRPr>
          </a:p>
          <a:p>
            <a:pPr algn="ctr" defTabSz="932472" fontAlgn="base">
              <a:spcBef>
                <a:spcPct val="0"/>
              </a:spcBef>
              <a:spcAft>
                <a:spcPct val="0"/>
              </a:spcAft>
            </a:pPr>
            <a:r>
              <a:rPr lang="en-US" sz="2400" dirty="0" smtClean="0">
                <a:gradFill>
                  <a:gsLst>
                    <a:gs pos="0">
                      <a:srgbClr val="FFFFFF"/>
                    </a:gs>
                    <a:gs pos="100000">
                      <a:srgbClr val="FFFFFF"/>
                    </a:gs>
                  </a:gsLst>
                  <a:lin ang="5400000" scaled="0"/>
                </a:gradFill>
              </a:rPr>
              <a:t>organized, contextualized information</a:t>
            </a:r>
            <a:endParaRPr lang="en-US" sz="1400" dirty="0">
              <a:gradFill>
                <a:gsLst>
                  <a:gs pos="0">
                    <a:srgbClr val="FFFFFF"/>
                  </a:gs>
                  <a:gs pos="100000">
                    <a:srgbClr val="FFFFFF"/>
                  </a:gs>
                </a:gsLst>
                <a:lin ang="5400000" scaled="0"/>
              </a:gradFill>
            </a:endParaRPr>
          </a:p>
        </p:txBody>
      </p:sp>
      <p:sp>
        <p:nvSpPr>
          <p:cNvPr id="8" name="Rectangle 7"/>
          <p:cNvSpPr/>
          <p:nvPr/>
        </p:nvSpPr>
        <p:spPr bwMode="auto">
          <a:xfrm>
            <a:off x="7076423" y="1744662"/>
            <a:ext cx="2590800" cy="3352800"/>
          </a:xfrm>
          <a:prstGeom prst="rect">
            <a:avLst/>
          </a:prstGeom>
          <a:solidFill>
            <a:srgbClr val="00188F"/>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3600" dirty="0" smtClean="0">
                <a:gradFill>
                  <a:gsLst>
                    <a:gs pos="0">
                      <a:srgbClr val="FFFFFF"/>
                    </a:gs>
                    <a:gs pos="100000">
                      <a:srgbClr val="FFFFFF"/>
                    </a:gs>
                  </a:gsLst>
                  <a:lin ang="5400000" scaled="0"/>
                </a:gradFill>
                <a:latin typeface="Segoe UI Light"/>
              </a:rPr>
              <a:t>Codename</a:t>
            </a:r>
          </a:p>
          <a:p>
            <a:pPr algn="ctr" defTabSz="932472" fontAlgn="base">
              <a:spcBef>
                <a:spcPct val="0"/>
              </a:spcBef>
              <a:spcAft>
                <a:spcPct val="0"/>
              </a:spcAft>
            </a:pPr>
            <a:r>
              <a:rPr lang="en-US" sz="3600" dirty="0" err="1" smtClean="0">
                <a:gradFill>
                  <a:gsLst>
                    <a:gs pos="0">
                      <a:srgbClr val="FFFFFF"/>
                    </a:gs>
                    <a:gs pos="100000">
                      <a:srgbClr val="FFFFFF"/>
                    </a:gs>
                  </a:gsLst>
                  <a:lin ang="5400000" scaled="0"/>
                </a:gradFill>
                <a:latin typeface="Segoe UI Light"/>
              </a:rPr>
              <a:t>Infopedia</a:t>
            </a:r>
            <a:endParaRPr lang="en-US" sz="3600" dirty="0">
              <a:gradFill>
                <a:gsLst>
                  <a:gs pos="0">
                    <a:srgbClr val="FFFFFF"/>
                  </a:gs>
                  <a:gs pos="100000">
                    <a:srgbClr val="FFFFFF"/>
                  </a:gs>
                </a:gsLst>
                <a:lin ang="5400000" scaled="0"/>
              </a:gradFill>
              <a:latin typeface="Segoe UI Light"/>
            </a:endParaRPr>
          </a:p>
          <a:p>
            <a:pPr algn="ctr" defTabSz="932472" fontAlgn="base">
              <a:spcBef>
                <a:spcPct val="0"/>
              </a:spcBef>
              <a:spcAft>
                <a:spcPct val="0"/>
              </a:spcAft>
            </a:pPr>
            <a:endParaRPr lang="en-US" sz="3600" dirty="0">
              <a:gradFill>
                <a:gsLst>
                  <a:gs pos="0">
                    <a:srgbClr val="FFFFFF"/>
                  </a:gs>
                  <a:gs pos="100000">
                    <a:srgbClr val="FFFFFF"/>
                  </a:gs>
                </a:gsLst>
                <a:lin ang="5400000" scaled="0"/>
              </a:gradFill>
              <a:latin typeface="Segoe UI Light"/>
            </a:endParaRPr>
          </a:p>
          <a:p>
            <a:pPr algn="ctr" defTabSz="932472" fontAlgn="base">
              <a:spcBef>
                <a:spcPct val="0"/>
              </a:spcBef>
              <a:spcAft>
                <a:spcPct val="0"/>
              </a:spcAft>
            </a:pPr>
            <a:r>
              <a:rPr lang="en-US" sz="2400" dirty="0" smtClean="0">
                <a:gradFill>
                  <a:gsLst>
                    <a:gs pos="0">
                      <a:srgbClr val="FFFFFF"/>
                    </a:gs>
                    <a:gs pos="100000">
                      <a:srgbClr val="FFFFFF"/>
                    </a:gs>
                  </a:gsLst>
                  <a:lin ang="5400000" scaled="0"/>
                </a:gradFill>
              </a:rPr>
              <a:t>personalized </a:t>
            </a:r>
            <a:r>
              <a:rPr lang="en-US" sz="2400" dirty="0">
                <a:gradFill>
                  <a:gsLst>
                    <a:gs pos="0">
                      <a:srgbClr val="FFFFFF"/>
                    </a:gs>
                    <a:gs pos="100000">
                      <a:srgbClr val="FFFFFF"/>
                    </a:gs>
                  </a:gsLst>
                  <a:lin ang="5400000" scaled="0"/>
                </a:gradFill>
              </a:rPr>
              <a:t>knowledge gateway</a:t>
            </a:r>
          </a:p>
        </p:txBody>
      </p:sp>
      <p:sp>
        <p:nvSpPr>
          <p:cNvPr id="3" name="Right Arrow 2"/>
          <p:cNvSpPr/>
          <p:nvPr/>
        </p:nvSpPr>
        <p:spPr bwMode="auto">
          <a:xfrm>
            <a:off x="2258360" y="4960281"/>
            <a:ext cx="8429911" cy="457200"/>
          </a:xfrm>
          <a:prstGeom prst="rightArrow">
            <a:avLst/>
          </a:prstGeom>
          <a:solidFill>
            <a:srgbClr val="FFB90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897825090"/>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2125662"/>
            <a:ext cx="11887200" cy="2178802"/>
          </a:xfrm>
        </p:spPr>
        <p:txBody>
          <a:bodyPr/>
          <a:lstStyle/>
          <a:p>
            <a:r>
              <a:rPr lang="en-US" dirty="0" smtClean="0"/>
              <a:t>Lightweight Knowledge Management with Boards</a:t>
            </a:r>
            <a:endParaRPr lang="en-US" dirty="0"/>
          </a:p>
        </p:txBody>
      </p:sp>
    </p:spTree>
    <p:extLst>
      <p:ext uri="{BB962C8B-B14F-4D97-AF65-F5344CB8AC3E}">
        <p14:creationId xmlns:p14="http://schemas.microsoft.com/office/powerpoint/2010/main" val="2572326492"/>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_v02.potx" id="{DA6A3121-A306-4E81-BF43-CBCE095D8B76}" vid="{C3266B5A-74AF-44F8-8FA8-F258E4A695D4}"/>
    </a:ext>
  </a:extLst>
</a:theme>
</file>

<file path=ppt/theme/theme2.xml><?xml version="1.0" encoding="utf-8"?>
<a:theme xmlns:a="http://schemas.openxmlformats.org/drawingml/2006/main" name="1_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 [Recovered].potx" id="{BB14BAF0-9C89-4584-B731-15DDDD95C74A}" vid="{8C222232-19D7-4319-94D6-B31492030B94}"/>
    </a:ext>
  </a:extLst>
</a:theme>
</file>

<file path=ppt/theme/theme3.xml><?xml version="1.0" encoding="utf-8"?>
<a:theme xmlns:a="http://schemas.openxmlformats.org/drawingml/2006/main" name="2_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potx" id="{1A2CE55D-C0EF-4064-A39F-620642E032AA}" vid="{A3A9C9DA-6617-4D3E-A382-CDB23C8F3BF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PresentationsDoc" ma:contentTypeID="0x01010046EBBE4F454C2C47A5E89CD935B1FC7800E83BCD34BAE21044A0567CF64FDFDE54" ma:contentTypeVersion="3" ma:contentTypeDescription="Create a new document." ma:contentTypeScope="" ma:versionID="ad0318b59f0baaa5619a87a276b8590a">
  <xsd:schema xmlns:xsd="http://www.w3.org/2001/XMLSchema" xmlns:xs="http://www.w3.org/2001/XMLSchema" xmlns:p="http://schemas.microsoft.com/office/2006/metadata/properties" xmlns:ns1="http://schemas.microsoft.com/sharepoint/v3" xmlns:ns2="12a172fe-0250-434a-85cf-03b10810c5e5" xmlns:ns3="230e9df3-be65-4c73-a93b-d1236ebd677e" targetNamespace="http://schemas.microsoft.com/office/2006/metadata/properties" ma:root="true" ma:fieldsID="26205b5b46d9ab9d881e0fa75366d1c2" ns1:_="" ns2:_="" ns3:_="">
    <xsd:import namespace="http://schemas.microsoft.com/sharepoint/v3"/>
    <xsd:import namespace="12a172fe-0250-434a-85cf-03b10810c5e5"/>
    <xsd:import namespace="230e9df3-be65-4c73-a93b-d1236ebd677e"/>
    <xsd:element name="properties">
      <xsd:complexType>
        <xsd:sequence>
          <xsd:element name="documentManagement">
            <xsd:complexType>
              <xsd:all>
                <xsd:element ref="ns2:k62f7d35b80b40fb8c27985e50b34fcd" minOccurs="0"/>
                <xsd:element ref="ns3:TaxCatchAll" minOccurs="0"/>
                <xsd:element ref="ns3:TaxCatchAllLabel" minOccurs="0"/>
                <xsd:element ref="ns2:pfbfa50075a04958bd8757dc155d3e08" minOccurs="0"/>
                <xsd:element ref="ns2:h9a868b2ee15488883f623ae5237ecae"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72fbe6ee5ae4131af0832c08ec51202" minOccurs="0"/>
                <xsd:element ref="ns2:eb9cf3a3af7b473faa5c9c98148a90a4" minOccurs="0"/>
                <xsd:element ref="ns2:Session_x0020_Code" minOccurs="0"/>
                <xsd:element ref="ns2:MS_x0020_Content_x0020_Owner" minOccurs="0"/>
                <xsd:element ref="ns2:le8386062bd54e24a95c83b32ccbdb34" minOccurs="0"/>
                <xsd:element ref="ns2:j4d4d959795b4220a289a041ed046605" minOccurs="0"/>
                <xsd:element ref="ns3:TaxKeywordTaxHTField" minOccurs="0"/>
                <xsd:element ref="ns1:AverageRating" minOccurs="0"/>
                <xsd:element ref="ns1:RatingCount" minOccurs="0"/>
                <xsd:element ref="ns1:Likes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3" nillable="true" ma:displayName="Rating (0-5)" ma:decimals="2" ma:description="Average value of all the ratings that have been submitted" ma:internalName="AverageRating" ma:readOnly="true">
      <xsd:simpleType>
        <xsd:restriction base="dms:Number"/>
      </xsd:simpleType>
    </xsd:element>
    <xsd:element name="RatingCount" ma:index="34" nillable="true" ma:displayName="Number of Ratings" ma:decimals="0" ma:description="Number of ratings submitted" ma:internalName="RatingCount" ma:readOnly="true">
      <xsd:simpleType>
        <xsd:restriction base="dms:Number"/>
      </xsd:simpleType>
    </xsd:element>
    <xsd:element name="LikesCount" ma:index="35"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2a172fe-0250-434a-85cf-03b10810c5e5" elementFormDefault="qualified">
    <xsd:import namespace="http://schemas.microsoft.com/office/2006/documentManagement/types"/>
    <xsd:import namespace="http://schemas.microsoft.com/office/infopath/2007/PartnerControls"/>
    <xsd:element name="k62f7d35b80b40fb8c27985e50b34fcd" ma:index="8" nillable="true" ma:taxonomy="true" ma:internalName="k62f7d35b80b40fb8c27985e50b34fcd" ma:taxonomyFieldName="Event_x0020_Name" ma:displayName="Event Name" ma:default="" ma:fieldId="{462f7d35-b80b-40fb-8c27-985e50b34fcd}"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pfbfa50075a04958bd8757dc155d3e08" ma:index="12" nillable="true" ma:taxonomy="true" ma:internalName="pfbfa50075a04958bd8757dc155d3e08" ma:taxonomyFieldName="Event_x0020_Location" ma:displayName="Event Location" ma:default="" ma:fieldId="{9fbfa500-75a0-4958-bd87-57dc155d3e08}"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h9a868b2ee15488883f623ae5237ecae" ma:index="14" nillable="true" ma:taxonomy="true" ma:internalName="h9a868b2ee15488883f623ae5237ecae" ma:taxonomyFieldName="Event_x0020_Venue" ma:displayName="Event Venue" ma:default="" ma:fieldId="{19a868b2-ee15-4888-83f6-23ae5237ecae}"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72fbe6ee5ae4131af0832c08ec51202" ma:index="21" nillable="true" ma:taxonomy="true" ma:internalName="o72fbe6ee5ae4131af0832c08ec51202" ma:taxonomyFieldName="Product" ma:displayName="Product" ma:default="" ma:fieldId="{872fbe6e-e5ae-4131-af08-32c08ec51202}"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eb9cf3a3af7b473faa5c9c98148a90a4" ma:index="23" nillable="true" ma:taxonomy="true" ma:internalName="eb9cf3a3af7b473faa5c9c98148a90a4" ma:taxonomyFieldName="Campaign" ma:displayName="Campaign" ma:default="" ma:fieldId="{eb9cf3a3-af7b-473f-aa5c-9c98148a90a4}"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e8386062bd54e24a95c83b32ccbdb34" ma:index="27" nillable="true" ma:taxonomy="true" ma:internalName="le8386062bd54e24a95c83b32ccbdb34" ma:taxonomyFieldName="Track" ma:displayName="Track" ma:default="" ma:fieldId="{5e838606-2bd5-4e24-a95c-83b32ccbdb34}" ma:sspId="e385fb40-52d4-4fae-9c5b-3e8ff8a5878e" ma:termSetId="043e2b11-12ce-49cc-a347-2f73f2b7fe4b" ma:anchorId="00000000-0000-0000-0000-000000000000" ma:open="false" ma:isKeyword="false">
      <xsd:complexType>
        <xsd:sequence>
          <xsd:element ref="pc:Terms" minOccurs="0" maxOccurs="1"/>
        </xsd:sequence>
      </xsd:complexType>
    </xsd:element>
    <xsd:element name="j4d4d959795b4220a289a041ed046605" ma:index="29" nillable="true" ma:taxonomy="true" ma:internalName="j4d4d959795b4220a289a041ed046605" ma:taxonomyFieldName="Audience1" ma:displayName="Audience" ma:default="" ma:fieldId="{34d4d959-795b-4220-a289-a041ed046605}" ma:sspId="e385fb40-52d4-4fae-9c5b-3e8ff8a5878e" ma:termSetId="02c0b350-7782-44ed-b079-a5ef0c1b9fe9"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5b797c71-5459-41dc-9095-63a63c56aa91}" ma:internalName="TaxCatchAll" ma:showField="CatchAllData"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5b797c71-5459-41dc-9095-63a63c56aa91}" ma:internalName="TaxCatchAllLabel" ma:readOnly="true" ma:showField="CatchAllDataLabel"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KeywordTaxHTField" ma:index="31"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6"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h9a868b2ee15488883f623ae5237ecae xmlns="12a172fe-0250-434a-85cf-03b10810c5e5">
      <Terms xmlns="http://schemas.microsoft.com/office/infopath/2007/PartnerControls">
        <TermInfo xmlns="http://schemas.microsoft.com/office/infopath/2007/PartnerControls">
          <TermName xmlns="http://schemas.microsoft.com/office/infopath/2007/PartnerControls">McCormick Place</TermName>
          <TermId xmlns="http://schemas.microsoft.com/office/infopath/2007/PartnerControls">f42e8eaa-659e-42d3-85a5-a4ea6b6d2ed7</TermId>
        </TermInfo>
      </Terms>
    </h9a868b2ee15488883f623ae5237ecae>
    <k62f7d35b80b40fb8c27985e50b34fcd xmlns="12a172fe-0250-434a-85cf-03b10810c5e5">
      <Terms xmlns="http://schemas.microsoft.com/office/infopath/2007/PartnerControls">
        <TermInfo xmlns="http://schemas.microsoft.com/office/infopath/2007/PartnerControls">
          <TermName xmlns="http://schemas.microsoft.com/office/infopath/2007/PartnerControls">Microsoft Ignite</TermName>
          <TermId xmlns="http://schemas.microsoft.com/office/infopath/2007/PartnerControls">9323c522-fe4b-4922-816b-10a1920d7afb</TermId>
        </TermInfo>
      </Terms>
    </k62f7d35b80b40fb8c27985e50b34fcd>
    <LikesCount xmlns="http://schemas.microsoft.com/sharepoint/v3" xsi:nil="true"/>
    <pfbfa50075a04958bd8757dc155d3e08 xmlns="12a172fe-0250-434a-85cf-03b10810c5e5">
      <Terms xmlns="http://schemas.microsoft.com/office/infopath/2007/PartnerControls">
        <TermInfo xmlns="http://schemas.microsoft.com/office/infopath/2007/PartnerControls">
          <TermName xmlns="http://schemas.microsoft.com/office/infopath/2007/PartnerControls">Chicago</TermName>
          <TermId xmlns="http://schemas.microsoft.com/office/infopath/2007/PartnerControls">b2ea4b94-6e68-4e03-872e-ca2dcc35a47e</TermId>
        </TermInfo>
      </Terms>
    </pfbfa50075a04958bd8757dc155d3e08>
    <Presentation_x0020_Date xmlns="12a172fe-0250-434a-85cf-03b10810c5e5">2015-05-06T00:00:00-05:00</Presentation_x0020_Date>
    <o72fbe6ee5ae4131af0832c08ec51202 xmlns="12a172fe-0250-434a-85cf-03b10810c5e5">
      <Terms xmlns="http://schemas.microsoft.com/office/infopath/2007/PartnerControls"/>
    </o72fbe6ee5ae4131af0832c08ec51202>
    <Event_x0020_Start_x0020_Date xmlns="12a172fe-0250-434a-85cf-03b10810c5e5">2015-05-04T07:00:00+00:00</Event_x0020_Start_x0020_Date>
    <MS_x0020_Content_x0020_Owner xmlns="12a172fe-0250-434a-85cf-03b10810c5e5">
      <UserInfo>
        <DisplayName/>
        <AccountId xsi:nil="true"/>
        <AccountType/>
      </UserInfo>
    </MS_x0020_Content_x0020_Owner>
    <MS_x0020_Speaker xmlns="12a172fe-0250-434a-85cf-03b10810c5e5">
      <UserInfo>
        <DisplayName/>
        <AccountId xsi:nil="true"/>
        <AccountType/>
      </UserInfo>
    </MS_x0020_Speaker>
    <External_x0020_Speaker xmlns="12a172fe-0250-434a-85cf-03b10810c5e5"> Victor Poznanski; Christopher Kehler</External_x0020_Speaker>
    <Session_x0020_Code xmlns="12a172fe-0250-434a-85cf-03b10810c5e5"> BRK2174</Session_x0020_Code>
    <le8386062bd54e24a95c83b32ccbdb34 xmlns="12a172fe-0250-434a-85cf-03b10810c5e5">
      <Terms xmlns="http://schemas.microsoft.com/office/infopath/2007/PartnerControls"/>
    </le8386062bd54e24a95c83b32ccbdb34>
    <j4d4d959795b4220a289a041ed046605 xmlns="12a172fe-0250-434a-85cf-03b10810c5e5">
      <Terms xmlns="http://schemas.microsoft.com/office/infopath/2007/PartnerControls"/>
    </j4d4d959795b4220a289a041ed046605>
    <Event_x0020_End_x0020_Date xmlns="12a172fe-0250-434a-85cf-03b10810c5e5">2015-05-08T07:00:00+00:00</Event_x0020_End_x0020_Date>
    <TaxKeywordTaxHTField xmlns="230e9df3-be65-4c73-a93b-d1236ebd677e">
      <Terms xmlns="http://schemas.microsoft.com/office/infopath/2007/PartnerControls">
        <TermInfo xmlns="http://schemas.microsoft.com/office/infopath/2007/PartnerControls">
          <TermName xmlns="http://schemas.microsoft.com/office/infopath/2007/PartnerControls">Microsoft Ignite 2015</TermName>
          <TermId xmlns="http://schemas.microsoft.com/office/infopath/2007/PartnerControls">9eb2896f-7457-4443-a47b-f60d2d30355c</TermId>
        </TermInfo>
      </Terms>
    </TaxKeywordTaxHTField>
    <TaxCatchAll xmlns="230e9df3-be65-4c73-a93b-d1236ebd677e">
      <Value>41</Value>
      <Value>44</Value>
      <Value>43</Value>
      <Value>42</Value>
    </TaxCatchAll>
    <eb9cf3a3af7b473faa5c9c98148a90a4 xmlns="12a172fe-0250-434a-85cf-03b10810c5e5">
      <Terms xmlns="http://schemas.microsoft.com/office/infopath/2007/PartnerControls"/>
    </eb9cf3a3af7b473faa5c9c98148a90a4>
  </documentManagement>
</p:properties>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5D0DEFCE-63D4-4F88-8228-705C0AA705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2a172fe-0250-434a-85cf-03b10810c5e5"/>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990F116-B58F-4255-B05B-DA3808E0E5C6}">
  <ds:schemaRefs>
    <ds:schemaRef ds:uri="http://www.w3.org/XML/1998/namespace"/>
    <ds:schemaRef ds:uri="http://purl.org/dc/dcmitype/"/>
    <ds:schemaRef ds:uri="http://schemas.microsoft.com/office/2006/documentManagement/types"/>
    <ds:schemaRef ds:uri="http://purl.org/dc/terms/"/>
    <ds:schemaRef ds:uri="12a172fe-0250-434a-85cf-03b10810c5e5"/>
    <ds:schemaRef ds:uri="http://purl.org/dc/elements/1.1/"/>
    <ds:schemaRef ds:uri="http://schemas.microsoft.com/office/infopath/2007/PartnerControls"/>
    <ds:schemaRef ds:uri="http://schemas.openxmlformats.org/package/2006/metadata/core-properties"/>
    <ds:schemaRef ds:uri="230e9df3-be65-4c73-a93b-d1236ebd677e"/>
    <ds:schemaRef ds:uri="http://schemas.microsoft.com/sharepoint/v3"/>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Microsoft_Ignite_2015_Breakout_Template_v02</Template>
  <TotalTime>6</TotalTime>
  <Words>1494</Words>
  <Application>Microsoft Office PowerPoint</Application>
  <PresentationFormat>Custom</PresentationFormat>
  <Paragraphs>289</Paragraphs>
  <Slides>37</Slides>
  <Notes>14</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37</vt:i4>
      </vt:variant>
    </vt:vector>
  </HeadingPairs>
  <TitlesOfParts>
    <vt:vector size="52" baseType="lpstr">
      <vt:lpstr>MS Mincho</vt:lpstr>
      <vt:lpstr>Arial</vt:lpstr>
      <vt:lpstr>Calibri</vt:lpstr>
      <vt:lpstr>Cambria Math</vt:lpstr>
      <vt:lpstr>Consolas</vt:lpstr>
      <vt:lpstr>Segoe Semibold</vt:lpstr>
      <vt:lpstr>Segoe UI</vt:lpstr>
      <vt:lpstr>Segoe UI Light</vt:lpstr>
      <vt:lpstr>Segoe UI Semibold</vt:lpstr>
      <vt:lpstr>Times New Roman</vt:lpstr>
      <vt:lpstr>Wingdings</vt:lpstr>
      <vt:lpstr>Wingdings 3</vt:lpstr>
      <vt:lpstr>5-30610_Microsoft_Ignite_Keynote_Template</vt:lpstr>
      <vt:lpstr>1_5-30610_Microsoft_Ignite_Keynote_Template</vt:lpstr>
      <vt:lpstr>2_5-30610_Microsoft_Ignite_Keynote_Template</vt:lpstr>
      <vt:lpstr>PowerPoint Presentation</vt:lpstr>
      <vt:lpstr>The New Knowledge Management Portal in O365</vt:lpstr>
      <vt:lpstr>The Sea of Data</vt:lpstr>
      <vt:lpstr>Imagine if…</vt:lpstr>
      <vt:lpstr>Knowledge Management</vt:lpstr>
      <vt:lpstr>SharePoint Portals vs Ready-to-go Experiences</vt:lpstr>
      <vt:lpstr>NextGen Portals: Meet the Family</vt:lpstr>
      <vt:lpstr>KM Strategy</vt:lpstr>
      <vt:lpstr>Lightweight Knowledge Management with Boards</vt:lpstr>
      <vt:lpstr>Collecting with Boards</vt:lpstr>
      <vt:lpstr>Boards in Action</vt:lpstr>
      <vt:lpstr>PowerPoint Presentation</vt:lpstr>
      <vt:lpstr>Drawing Attention to Boards</vt:lpstr>
      <vt:lpstr>Attention/Notifications on Boards</vt:lpstr>
      <vt:lpstr>Boards Available Anywhere</vt:lpstr>
      <vt:lpstr>When should I use Boards?</vt:lpstr>
      <vt:lpstr>What if I want more control over curation?</vt:lpstr>
      <vt:lpstr>Collecting and Contextualizing using Microsites</vt:lpstr>
      <vt:lpstr>Microsites</vt:lpstr>
      <vt:lpstr>Articles</vt:lpstr>
      <vt:lpstr>Articles at a Glance</vt:lpstr>
      <vt:lpstr>Microsites in Action</vt:lpstr>
      <vt:lpstr>Graph-driven Insights </vt:lpstr>
      <vt:lpstr>Related Documents</vt:lpstr>
      <vt:lpstr>Predicted Documents</vt:lpstr>
      <vt:lpstr>From Boards to Articles</vt:lpstr>
      <vt:lpstr>Code-name Infopedia</vt:lpstr>
      <vt:lpstr>Table of Contents</vt:lpstr>
      <vt:lpstr>A Table of Contents with Sections</vt:lpstr>
      <vt:lpstr>PowerPoint Presentation</vt:lpstr>
      <vt:lpstr>PowerPoint Presentation</vt:lpstr>
      <vt:lpstr>PowerPoint Presentation</vt:lpstr>
      <vt:lpstr>Infopedia Mock-up</vt:lpstr>
      <vt:lpstr>Summary: the Infopedia Promise</vt:lpstr>
      <vt:lpstr>Recommended Sessions</vt:lpstr>
      <vt:lpstr>PowerPoint Presentation</vt:lpstr>
      <vt:lpstr>PowerPoint Presentation</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New Knowledge Management Portal in O365</dc:title>
  <dc:subject>Microsoft Ignite 2015</dc:subject>
  <dc:creator>Shows</dc:creator>
  <cp:keywords>Microsoft Ignite 2015</cp:keywords>
  <dc:description>Template: Mitchell Derrey, Silver Fox Productions
Formatting: 
Audience Type: Internal/External</dc:description>
  <cp:lastModifiedBy>Brittany Hart</cp:lastModifiedBy>
  <cp:revision>3</cp:revision>
  <dcterms:created xsi:type="dcterms:W3CDTF">2015-05-06T17:47:58Z</dcterms:created>
  <dcterms:modified xsi:type="dcterms:W3CDTF">2015-05-06T20:07:02Z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0x01010046EBBE4F454C2C47A5E89CD935B1FC7800E83BCD34BAE21044A0567CF64FDFDE54</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44;#McCormick Place|f42e8eaa-659e-42d3-85a5-a4ea6b6d2ed7</vt:lpwstr>
  </property>
  <property fmtid="{D5CDD505-2E9C-101B-9397-08002B2CF9AE}" pid="7" name="Track">
    <vt:lpwstr/>
  </property>
  <property fmtid="{D5CDD505-2E9C-101B-9397-08002B2CF9AE}" pid="8" name="Event Location">
    <vt:lpwstr>43;#Chicago|b2ea4b94-6e68-4e03-872e-ca2dcc35a47e</vt:lpwstr>
  </property>
  <property fmtid="{D5CDD505-2E9C-101B-9397-08002B2CF9AE}" pid="9" name="Campaign">
    <vt:lpwstr/>
  </property>
  <property fmtid="{D5CDD505-2E9C-101B-9397-08002B2CF9AE}" pid="10" name="IsMyDocuments">
    <vt:bool>true</vt:bool>
  </property>
  <property fmtid="{D5CDD505-2E9C-101B-9397-08002B2CF9AE}" pid="11" name="TaxKeyword">
    <vt:lpwstr>41;#Microsoft Ignite 2015|9eb2896f-7457-4443-a47b-f60d2d30355c</vt:lpwstr>
  </property>
  <property fmtid="{D5CDD505-2E9C-101B-9397-08002B2CF9AE}" pid="12" name="Audience1">
    <vt:lpwstr/>
  </property>
  <property fmtid="{D5CDD505-2E9C-101B-9397-08002B2CF9AE}" pid="13" name="Event Name">
    <vt:lpwstr>42;#Microsoft Ignite|9323c522-fe4b-4922-816b-10a1920d7afb</vt:lpwstr>
  </property>
</Properties>
</file>