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</p:sldMasterIdLst>
  <p:notesMasterIdLst>
    <p:notesMasterId r:id="rId51"/>
  </p:notesMasterIdLst>
  <p:handoutMasterIdLst>
    <p:handoutMasterId r:id="rId52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187" autoAdjust="0"/>
  </p:normalViewPr>
  <p:slideViewPr>
    <p:cSldViewPr>
      <p:cViewPr varScale="1">
        <p:scale>
          <a:sx n="114" d="100"/>
          <a:sy n="114" d="100"/>
        </p:scale>
        <p:origin x="84" y="258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5/6/2015 10:32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5/6/2015 10:32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E8006-2F3A-4FF2-8FEC-4D5ADF2D8FD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0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0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8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19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89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3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53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86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9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6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4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2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6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02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8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5/6/2015 10:32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4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solidFill>
            <a:srgbClr val="004B50"/>
          </a:solidFill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004B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3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004B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0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4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6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0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37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99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22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4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79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17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5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3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7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9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75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00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88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5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95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99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848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65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89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004B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38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1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2031212"/>
            <a:ext cx="5261211" cy="523733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26468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2031212"/>
            <a:ext cx="5287122" cy="523733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26468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46D7A973-7D75-45B0-B21B-7254D161CBC1}" type="datetimeFigureOut">
              <a:rPr lang="en-US" smtClean="0">
                <a:solidFill>
                  <a:srgbClr val="FFFFFF"/>
                </a:solidFill>
              </a:rPr>
              <a:pPr/>
              <a:t>5/6/2015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D8611120-9F7C-417E-8C6A-6D0CD6BA78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66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26468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26468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46D7A973-7D75-45B0-B21B-7254D161CBC1}" type="datetimeFigureOut">
              <a:rPr lang="en-US" smtClean="0">
                <a:solidFill>
                  <a:srgbClr val="FFFFFF"/>
                </a:solidFill>
              </a:rPr>
              <a:pPr/>
              <a:t>5/6/2015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/>
          <a:lstStyle/>
          <a:p>
            <a:fld id="{D8611120-9F7C-417E-8C6A-6D0CD6BA781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4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  <p:sldLayoutId id="2147484303" r:id="rId26"/>
    <p:sldLayoutId id="2147484304" r:id="rId27"/>
    <p:sldLayoutId id="2147484305" r:id="rId28"/>
    <p:sldLayoutId id="2147484306" r:id="rId2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87">
          <p15:clr>
            <a:srgbClr val="5ACBF0"/>
          </p15:clr>
        </p15:guide>
        <p15:guide id="4294967295" pos="173">
          <p15:clr>
            <a:srgbClr val="5ACBF0"/>
          </p15:clr>
        </p15:guide>
        <p15:guide id="4294967295" pos="749">
          <p15:clr>
            <a:srgbClr val="5ACBF0"/>
          </p15:clr>
        </p15:guide>
        <p15:guide id="4294967295" pos="1325">
          <p15:clr>
            <a:srgbClr val="5ACBF0"/>
          </p15:clr>
        </p15:guide>
        <p15:guide id="4294967295" pos="1901">
          <p15:clr>
            <a:srgbClr val="5ACBF0"/>
          </p15:clr>
        </p15:guide>
        <p15:guide id="4294967295" pos="2477">
          <p15:clr>
            <a:srgbClr val="5ACBF0"/>
          </p15:clr>
        </p15:guide>
        <p15:guide id="4294967295" pos="3053">
          <p15:clr>
            <a:srgbClr val="5ACBF0"/>
          </p15:clr>
        </p15:guide>
        <p15:guide id="4294967295" pos="3629">
          <p15:clr>
            <a:srgbClr val="5ACBF0"/>
          </p15:clr>
        </p15:guide>
        <p15:guide id="4294967295" pos="4205">
          <p15:clr>
            <a:srgbClr val="5ACBF0"/>
          </p15:clr>
        </p15:guide>
        <p15:guide id="4294967295" pos="4781">
          <p15:clr>
            <a:srgbClr val="5ACBF0"/>
          </p15:clr>
        </p15:guide>
        <p15:guide id="4294967295" pos="5357">
          <p15:clr>
            <a:srgbClr val="5ACBF0"/>
          </p15:clr>
        </p15:guide>
        <p15:guide id="4294967295" pos="5933">
          <p15:clr>
            <a:srgbClr val="5ACBF0"/>
          </p15:clr>
        </p15:guide>
        <p15:guide id="4294967295" pos="6509">
          <p15:clr>
            <a:srgbClr val="5ACBF0"/>
          </p15:clr>
        </p15:guide>
        <p15:guide id="4294967295" pos="7085">
          <p15:clr>
            <a:srgbClr val="5ACBF0"/>
          </p15:clr>
        </p15:guide>
        <p15:guide id="4294967295" pos="7661">
          <p15:clr>
            <a:srgbClr val="5ACBF0"/>
          </p15:clr>
        </p15:guide>
        <p15:guide id="4294967295" pos="288">
          <p15:clr>
            <a:srgbClr val="C35EA4"/>
          </p15:clr>
        </p15:guide>
        <p15:guide id="4294967295" pos="7546">
          <p15:clr>
            <a:srgbClr val="C35EA4"/>
          </p15:clr>
        </p15:guide>
        <p15:guide id="4294967295" orient="horz" pos="763">
          <p15:clr>
            <a:srgbClr val="5ACBF0"/>
          </p15:clr>
        </p15:guide>
        <p15:guide id="4294967295" orient="horz" pos="1339">
          <p15:clr>
            <a:srgbClr val="5ACBF0"/>
          </p15:clr>
        </p15:guide>
        <p15:guide id="4294967295" orient="horz" pos="1915">
          <p15:clr>
            <a:srgbClr val="5ACBF0"/>
          </p15:clr>
        </p15:guide>
        <p15:guide id="4294967295" orient="horz" pos="2491">
          <p15:clr>
            <a:srgbClr val="5ACBF0"/>
          </p15:clr>
        </p15:guide>
        <p15:guide id="4294967295" orient="horz" pos="3067">
          <p15:clr>
            <a:srgbClr val="5ACBF0"/>
          </p15:clr>
        </p15:guide>
        <p15:guide id="4294967295" orient="horz" pos="3643">
          <p15:clr>
            <a:srgbClr val="5ACBF0"/>
          </p15:clr>
        </p15:guide>
        <p15:guide id="4294967295" orient="horz" pos="4219">
          <p15:clr>
            <a:srgbClr val="5ACBF0"/>
          </p15:clr>
        </p15:guide>
        <p15:guide id="4294967295" orient="horz" pos="302">
          <p15:clr>
            <a:srgbClr val="C35EA4"/>
          </p15:clr>
        </p15:guide>
        <p15:guide id="4294967295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5122" y="-1496147"/>
            <a:ext cx="13010833" cy="9728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437" y="144462"/>
            <a:ext cx="3746250" cy="101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374" y="4335462"/>
            <a:ext cx="2210626" cy="1379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37" y="4945062"/>
            <a:ext cx="1843300" cy="232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6837" y="1121315"/>
            <a:ext cx="1511550" cy="721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0217" y="579692"/>
            <a:ext cx="810000" cy="38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8498" y="910863"/>
            <a:ext cx="607500" cy="2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4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3028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  <p:sp>
        <p:nvSpPr>
          <p:cNvPr id="5" name="Freeform 4"/>
          <p:cNvSpPr/>
          <p:nvPr/>
        </p:nvSpPr>
        <p:spPr bwMode="auto">
          <a:xfrm>
            <a:off x="3234869" y="0"/>
            <a:ext cx="9201606" cy="6994525"/>
          </a:xfrm>
          <a:custGeom>
            <a:avLst/>
            <a:gdLst>
              <a:gd name="connsiteX0" fmla="*/ 6942706 w 9201606"/>
              <a:gd name="connsiteY0" fmla="*/ 0 h 6994525"/>
              <a:gd name="connsiteX1" fmla="*/ 9201606 w 9201606"/>
              <a:gd name="connsiteY1" fmla="*/ 0 h 6994525"/>
              <a:gd name="connsiteX2" fmla="*/ 9201606 w 9201606"/>
              <a:gd name="connsiteY2" fmla="*/ 6994525 h 6994525"/>
              <a:gd name="connsiteX3" fmla="*/ 0 w 9201606"/>
              <a:gd name="connsiteY3" fmla="*/ 6994525 h 6994525"/>
              <a:gd name="connsiteX4" fmla="*/ 0 w 9201606"/>
              <a:gd name="connsiteY4" fmla="*/ 6993802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1606" h="6994525">
                <a:moveTo>
                  <a:pt x="6942706" y="0"/>
                </a:moveTo>
                <a:lnTo>
                  <a:pt x="9201606" y="0"/>
                </a:lnTo>
                <a:lnTo>
                  <a:pt x="9201606" y="6994525"/>
                </a:lnTo>
                <a:lnTo>
                  <a:pt x="0" y="6994525"/>
                </a:lnTo>
                <a:lnTo>
                  <a:pt x="0" y="6993802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0871" y="2781300"/>
            <a:ext cx="5175378" cy="4368800"/>
          </a:xfrm>
          <a:prstGeom prst="rect">
            <a:avLst/>
          </a:prstGeom>
        </p:spPr>
        <p:txBody>
          <a:bodyPr/>
          <a:lstStyle>
            <a:lvl1pPr marL="345796" indent="-34579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629739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29739" algn="l"/>
              </a:tabLst>
              <a:defRPr sz="2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913673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481549" indent="-223661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3673" algn="l"/>
              </a:tabLst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711555" indent="-23000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2504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32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141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6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200" dirty="0" smtClean="0">
                <a:solidFill>
                  <a:srgbClr val="FFFFFF"/>
                </a:solidFill>
                <a:latin typeface="Segoe UI Light"/>
              </a:rPr>
              <a:t>Prerequisites</a:t>
            </a:r>
            <a:endParaRPr lang="en-US" sz="2200" dirty="0">
              <a:solidFill>
                <a:srgbClr val="FFFFFF"/>
              </a:solidFill>
              <a:latin typeface="Segoe UI Ligh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>
                <a:solidFill>
                  <a:srgbClr val="FFFFFF"/>
                </a:solidFill>
                <a:latin typeface="Segoe UI Semibold" pitchFamily="34" charset="0"/>
              </a:rPr>
              <a:t>Windows Management Framework 3.0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Application Server Role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Web Server (IIS) Role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Segoe UI Semibold" pitchFamily="34" charset="0"/>
              </a:rPr>
              <a:t>Microsoft </a:t>
            </a:r>
            <a:r>
              <a:rPr lang="en-US" sz="1600" dirty="0">
                <a:solidFill>
                  <a:srgbClr val="FFFFFF"/>
                </a:solidFill>
                <a:latin typeface="Segoe UI Semibold" pitchFamily="34" charset="0"/>
              </a:rPr>
              <a:t>.NET Framework </a:t>
            </a:r>
            <a:r>
              <a:rPr lang="en-US" sz="1600" dirty="0" smtClean="0">
                <a:solidFill>
                  <a:srgbClr val="FFFFFF"/>
                </a:solidFill>
                <a:latin typeface="Segoe UI Semibold" pitchFamily="34" charset="0"/>
              </a:rPr>
              <a:t>4.5.2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  <a:latin typeface="Segoe UI Semibold" pitchFamily="34" charset="0"/>
              </a:rPr>
              <a:t>Update for the .NET Framework 4 (KB2898850)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Microsoft </a:t>
            </a:r>
            <a:r>
              <a:rPr lang="en-US" sz="1600" dirty="0">
                <a:solidFill>
                  <a:srgbClr val="FFFFFF"/>
                </a:solidFill>
              </a:rPr>
              <a:t>SQL Server </a:t>
            </a:r>
            <a:r>
              <a:rPr lang="en-US" sz="1600" dirty="0" smtClean="0">
                <a:solidFill>
                  <a:srgbClr val="FFFFFF"/>
                </a:solidFill>
              </a:rPr>
              <a:t>2012 Native </a:t>
            </a:r>
            <a:r>
              <a:rPr lang="en-US" sz="1600" dirty="0">
                <a:solidFill>
                  <a:srgbClr val="FFFFFF"/>
                </a:solidFill>
              </a:rPr>
              <a:t>Client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Microsoft Identity Extensions</a:t>
            </a:r>
            <a:endParaRPr lang="en-US" sz="1600" dirty="0">
              <a:solidFill>
                <a:srgbClr val="FFFFFF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>
                <a:solidFill>
                  <a:srgbClr val="FFFFFF"/>
                </a:solidFill>
              </a:rPr>
              <a:t>Microsoft Sync Framework Runtime </a:t>
            </a:r>
            <a:r>
              <a:rPr lang="en-US" sz="1600" dirty="0" smtClean="0">
                <a:solidFill>
                  <a:srgbClr val="FFFFFF"/>
                </a:solidFill>
              </a:rPr>
              <a:t>v1.0 SP1 </a:t>
            </a:r>
            <a:r>
              <a:rPr lang="en-US" sz="1600" dirty="0">
                <a:solidFill>
                  <a:srgbClr val="FFFFFF"/>
                </a:solidFill>
              </a:rPr>
              <a:t>(x64)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>
                <a:solidFill>
                  <a:srgbClr val="FFFFFF"/>
                </a:solidFill>
                <a:latin typeface="Segoe UI Semibold" pitchFamily="34" charset="0"/>
              </a:rPr>
              <a:t>Windows Server </a:t>
            </a:r>
            <a:r>
              <a:rPr lang="en-US" sz="1600" dirty="0" err="1" smtClean="0">
                <a:solidFill>
                  <a:srgbClr val="FFFFFF"/>
                </a:solidFill>
                <a:latin typeface="Segoe UI Semibold" pitchFamily="34" charset="0"/>
              </a:rPr>
              <a:t>AppFabric</a:t>
            </a:r>
            <a:r>
              <a:rPr lang="en-US" sz="1600" dirty="0" smtClean="0">
                <a:solidFill>
                  <a:srgbClr val="FFFFFF"/>
                </a:solidFill>
                <a:latin typeface="Segoe UI Semibold" pitchFamily="34" charset="0"/>
              </a:rPr>
              <a:t> 1.1</a:t>
            </a:r>
            <a:endParaRPr lang="en-US" sz="1600" dirty="0">
              <a:solidFill>
                <a:srgbClr val="FFFFFF"/>
              </a:solidFill>
              <a:latin typeface="Segoe UI Semibold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>
                <a:solidFill>
                  <a:srgbClr val="FFFFFF"/>
                </a:solidFill>
              </a:rPr>
              <a:t>Windows Identity Foundation v1.1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>
                <a:solidFill>
                  <a:srgbClr val="FFFFFF"/>
                </a:solidFill>
                <a:latin typeface="Segoe UI Semibold" pitchFamily="34" charset="0"/>
              </a:rPr>
              <a:t>Microsoft Information Protection and Control Client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</a:pPr>
            <a:r>
              <a:rPr lang="en-US" sz="1600" dirty="0">
                <a:solidFill>
                  <a:srgbClr val="FFFFFF"/>
                </a:solidFill>
                <a:latin typeface="Segoe UI Semibold" pitchFamily="34" charset="0"/>
              </a:rPr>
              <a:t>Microsoft WCF Data Services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8963" y="1408375"/>
            <a:ext cx="5156135" cy="579003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91440" tIns="0" rIns="91440" bIns="0" anchor="ctr"/>
          <a:lstStyle/>
          <a:p>
            <a:pPr defTabSz="1218785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200" kern="0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Windows Server </a:t>
            </a:r>
            <a:r>
              <a:rPr lang="en-US" sz="2200" kern="0" dirty="0" smtClean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2012 R2</a:t>
            </a:r>
            <a:endParaRPr lang="en-US" sz="2200" kern="0" dirty="0">
              <a:solidFill>
                <a:srgbClr val="FFFFFF">
                  <a:alpha val="99000"/>
                </a:srgb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8962" y="2127820"/>
            <a:ext cx="5156135" cy="579003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91440" tIns="0" rIns="91440" bIns="0" anchor="ctr"/>
          <a:lstStyle/>
          <a:p>
            <a:pPr defTabSz="1218785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200" kern="0" dirty="0" smtClean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Windows Server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6767" y="1408374"/>
            <a:ext cx="2519686" cy="1653563"/>
          </a:xfrm>
          <a:prstGeom prst="rect">
            <a:avLst/>
          </a:prstGeom>
          <a:solidFill>
            <a:schemeClr val="tx1"/>
          </a:solidFill>
          <a:ln w="10795" cap="flat" cmpd="sng" algn="ctr">
            <a:solidFill>
              <a:srgbClr val="003A42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smtClean="0">
                <a:solidFill>
                  <a:srgbClr val="003A42">
                    <a:alpha val="99000"/>
                  </a:srgbClr>
                </a:solidFill>
              </a:rPr>
              <a:t>Provides support </a:t>
            </a:r>
            <a:br>
              <a:rPr lang="en-US" kern="0" smtClean="0">
                <a:solidFill>
                  <a:srgbClr val="003A42">
                    <a:alpha val="99000"/>
                  </a:srgbClr>
                </a:solidFill>
              </a:rPr>
            </a:br>
            <a:r>
              <a:rPr lang="en-US" kern="0" smtClean="0">
                <a:solidFill>
                  <a:srgbClr val="003A42">
                    <a:alpha val="99000"/>
                  </a:srgbClr>
                </a:solidFill>
              </a:rPr>
              <a:t>for Windows PowerShell 3.0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92806" y="3185756"/>
            <a:ext cx="2519686" cy="1653563"/>
          </a:xfrm>
          <a:prstGeom prst="rect">
            <a:avLst/>
          </a:prstGeom>
          <a:solidFill>
            <a:schemeClr val="tx1"/>
          </a:solidFill>
          <a:ln w="10795" cap="flat" cmpd="sng" algn="ctr">
            <a:solidFill>
              <a:srgbClr val="003A42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smtClean="0">
                <a:solidFill>
                  <a:srgbClr val="003A42">
                    <a:alpha val="99000"/>
                  </a:srgbClr>
                </a:solidFill>
              </a:rPr>
              <a:t>Provides support for information protection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92805" y="1408374"/>
            <a:ext cx="2519686" cy="1653563"/>
          </a:xfrm>
          <a:prstGeom prst="rect">
            <a:avLst/>
          </a:prstGeom>
          <a:solidFill>
            <a:schemeClr val="tx1"/>
          </a:solidFill>
          <a:ln w="10795" cap="flat" cmpd="sng" algn="ctr">
            <a:solidFill>
              <a:srgbClr val="003A42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smtClean="0">
                <a:solidFill>
                  <a:srgbClr val="003A42">
                    <a:alpha val="99000"/>
                  </a:srgbClr>
                </a:solidFill>
              </a:rPr>
              <a:t>.NET Framework 4.0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6766" y="3185755"/>
            <a:ext cx="2519686" cy="1653563"/>
          </a:xfrm>
          <a:prstGeom prst="rect">
            <a:avLst/>
          </a:prstGeom>
          <a:solidFill>
            <a:schemeClr val="tx1"/>
          </a:solidFill>
          <a:ln w="10795" cap="flat" cmpd="sng" algn="ctr">
            <a:solidFill>
              <a:srgbClr val="003A42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smtClean="0">
                <a:solidFill>
                  <a:srgbClr val="003A42">
                    <a:alpha val="99000"/>
                  </a:srgbClr>
                </a:solidFill>
              </a:rPr>
              <a:t>Provides in memory distributed caching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766" y="1407523"/>
            <a:ext cx="2519686" cy="1653563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tx1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smtClean="0">
                <a:solidFill>
                  <a:srgbClr val="FFFFFF">
                    <a:alpha val="99000"/>
                  </a:srgbClr>
                </a:solidFill>
              </a:rPr>
              <a:t>Provides support </a:t>
            </a:r>
            <a:br>
              <a:rPr lang="en-US" kern="0" smtClean="0">
                <a:solidFill>
                  <a:srgbClr val="FFFFFF">
                    <a:alpha val="99000"/>
                  </a:srgbClr>
                </a:solidFill>
              </a:rPr>
            </a:br>
            <a:r>
              <a:rPr lang="en-US" kern="0" smtClean="0">
                <a:solidFill>
                  <a:srgbClr val="FFFFFF">
                    <a:alpha val="99000"/>
                  </a:srgbClr>
                </a:solidFill>
              </a:rPr>
              <a:t>for Windows PowerShell 3.0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92805" y="3185756"/>
            <a:ext cx="2519686" cy="1653563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tx1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smtClean="0">
                <a:solidFill>
                  <a:srgbClr val="FFFFFF">
                    <a:alpha val="99000"/>
                  </a:srgbClr>
                </a:solidFill>
              </a:rPr>
              <a:t>Provides support for information protection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92805" y="1408374"/>
            <a:ext cx="2519686" cy="1653563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tx1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dirty="0" smtClean="0">
                <a:solidFill>
                  <a:srgbClr val="FFFFFF">
                    <a:alpha val="99000"/>
                  </a:srgbClr>
                </a:solidFill>
              </a:rPr>
              <a:t>.NET Framework 4.5.2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6766" y="4963136"/>
            <a:ext cx="2519686" cy="1653563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tx1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smtClean="0">
                <a:solidFill>
                  <a:srgbClr val="FFFFFF">
                    <a:alpha val="99000"/>
                  </a:srgbClr>
                </a:solidFill>
              </a:rPr>
              <a:t>Enables the creation </a:t>
            </a:r>
            <a:br>
              <a:rPr lang="en-US" kern="0" smtClean="0">
                <a:solidFill>
                  <a:srgbClr val="FFFFFF">
                    <a:alpha val="99000"/>
                  </a:srgbClr>
                </a:solidFill>
              </a:rPr>
            </a:br>
            <a:r>
              <a:rPr lang="en-US" kern="0" smtClean="0">
                <a:solidFill>
                  <a:srgbClr val="FFFFFF">
                    <a:alpha val="99000"/>
                  </a:srgbClr>
                </a:solidFill>
              </a:rPr>
              <a:t>&amp; consumption </a:t>
            </a:r>
            <a:br>
              <a:rPr lang="en-US" kern="0" smtClean="0">
                <a:solidFill>
                  <a:srgbClr val="FFFFFF">
                    <a:alpha val="99000"/>
                  </a:srgbClr>
                </a:solidFill>
              </a:rPr>
            </a:br>
            <a:r>
              <a:rPr lang="en-US" kern="0" smtClean="0">
                <a:solidFill>
                  <a:srgbClr val="FFFFFF">
                    <a:alpha val="99000"/>
                  </a:srgbClr>
                </a:solidFill>
              </a:rPr>
              <a:t>of OData 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46766" y="3185755"/>
            <a:ext cx="2519686" cy="1653563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tx1"/>
            </a:solidFill>
            <a:prstDash val="solid"/>
          </a:ln>
          <a:effectLst/>
        </p:spPr>
        <p:txBody>
          <a:bodyPr lIns="91440" bIns="91440" rtlCol="0" anchor="b"/>
          <a:lstStyle/>
          <a:p>
            <a:pPr defTabSz="914363">
              <a:defRPr/>
            </a:pPr>
            <a:r>
              <a:rPr lang="en-US" kern="0" smtClean="0">
                <a:solidFill>
                  <a:srgbClr val="FFFFFF">
                    <a:alpha val="99000"/>
                  </a:srgbClr>
                </a:solidFill>
              </a:rPr>
              <a:t>Provides in memory distributed caching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50871" y="3198455"/>
            <a:ext cx="4895795" cy="306745"/>
          </a:xfrm>
          <a:prstGeom prst="rect">
            <a:avLst/>
          </a:prstGeom>
          <a:solidFill>
            <a:srgbClr val="004B50"/>
          </a:solidFill>
        </p:spPr>
        <p:txBody>
          <a:bodyPr/>
          <a:lstStyle>
            <a:lvl1pPr marL="345796" indent="-34579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629739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29739" algn="l"/>
              </a:tabLst>
              <a:defRPr sz="2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913673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481549" indent="-223661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3673" algn="l"/>
              </a:tabLst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711555" indent="-23000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2504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32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141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6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rgbClr val="47D8FF">
                    <a:alpha val="99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</a:t>
            </a:r>
            <a:r>
              <a:rPr lang="en-US" sz="1600" dirty="0">
                <a:solidFill>
                  <a:srgbClr val="47D8FF">
                    <a:alpha val="99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Management Framework </a:t>
            </a:r>
            <a:r>
              <a:rPr lang="en-US" sz="1600" dirty="0" smtClean="0">
                <a:solidFill>
                  <a:srgbClr val="47D8FF">
                    <a:alpha val="99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3.0</a:t>
            </a:r>
            <a:endParaRPr lang="en-US" sz="1600" dirty="0">
              <a:solidFill>
                <a:srgbClr val="47D8FF">
                  <a:alpha val="99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50871" y="4037936"/>
            <a:ext cx="4895795" cy="612648"/>
          </a:xfrm>
          <a:prstGeom prst="rect">
            <a:avLst/>
          </a:prstGeom>
          <a:solidFill>
            <a:srgbClr val="004B50"/>
          </a:solidFill>
        </p:spPr>
        <p:txBody>
          <a:bodyPr/>
          <a:lstStyle>
            <a:lvl1pPr marL="345796" indent="-34579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629739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29739" algn="l"/>
              </a:tabLst>
              <a:defRPr sz="2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913673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481549" indent="-223661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3673" algn="l"/>
              </a:tabLst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711555" indent="-23000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2504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32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141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6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rgbClr val="47D8FF">
                    <a:alpha val="99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.NET Framework </a:t>
            </a:r>
            <a:r>
              <a:rPr lang="en-US" sz="1600" dirty="0" smtClean="0">
                <a:solidFill>
                  <a:srgbClr val="47D8FF">
                    <a:alpha val="99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4.5.2</a:t>
            </a:r>
            <a:endParaRPr lang="en-US" sz="1600" dirty="0">
              <a:solidFill>
                <a:srgbClr val="47D8FF">
                  <a:alpha val="99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rgbClr val="47D8FF">
                    <a:alpha val="99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Update for the .NET Framework 4 (</a:t>
            </a:r>
            <a:r>
              <a:rPr lang="en-US" sz="1600" dirty="0" smtClean="0">
                <a:solidFill>
                  <a:srgbClr val="47D8FF">
                    <a:alpha val="99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KB2898850)</a:t>
            </a:r>
            <a:endParaRPr lang="en-US" sz="1600" dirty="0">
              <a:solidFill>
                <a:srgbClr val="47D8FF">
                  <a:alpha val="99000"/>
                </a:srgb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446991" y="5448299"/>
            <a:ext cx="4895795" cy="314262"/>
          </a:xfrm>
          <a:prstGeom prst="rect">
            <a:avLst/>
          </a:prstGeom>
          <a:noFill/>
        </p:spPr>
        <p:txBody>
          <a:bodyPr/>
          <a:lstStyle>
            <a:lvl1pPr marL="345796" indent="-34579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629739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29739" algn="l"/>
              </a:tabLst>
              <a:defRPr sz="2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913673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481549" indent="-223661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3673" algn="l"/>
              </a:tabLst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711555" indent="-23000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2504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32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141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6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rgbClr val="47D8FF">
                    <a:alpha val="99000"/>
                  </a:srgbClr>
                </a:solidFill>
                <a:latin typeface="Segoe UI Semibold" pitchFamily="34" charset="0"/>
              </a:rPr>
              <a:t>Windows Server </a:t>
            </a:r>
            <a:r>
              <a:rPr lang="en-US" sz="1600" dirty="0" err="1" smtClean="0">
                <a:solidFill>
                  <a:srgbClr val="47D8FF">
                    <a:alpha val="99000"/>
                  </a:srgbClr>
                </a:solidFill>
                <a:latin typeface="Segoe UI Semibold" pitchFamily="34" charset="0"/>
              </a:rPr>
              <a:t>AppFabric</a:t>
            </a:r>
            <a:r>
              <a:rPr lang="en-US" sz="1600" dirty="0" smtClean="0">
                <a:solidFill>
                  <a:srgbClr val="47D8FF">
                    <a:alpha val="99000"/>
                  </a:srgbClr>
                </a:solidFill>
                <a:latin typeface="Segoe UI Semibold" pitchFamily="34" charset="0"/>
              </a:rPr>
              <a:t> 1.1</a:t>
            </a:r>
            <a:endParaRPr lang="en-US" sz="1600" dirty="0">
              <a:solidFill>
                <a:srgbClr val="47D8FF">
                  <a:alpha val="99000"/>
                </a:srgbClr>
              </a:solidFill>
              <a:latin typeface="Segoe UI Semibold" pitchFamily="34" charset="0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54681" y="6015863"/>
            <a:ext cx="5171568" cy="265417"/>
          </a:xfrm>
          <a:prstGeom prst="rect">
            <a:avLst/>
          </a:prstGeom>
          <a:noFill/>
        </p:spPr>
        <p:txBody>
          <a:bodyPr/>
          <a:lstStyle>
            <a:lvl1pPr marL="345796" indent="-34579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629739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29739" algn="l"/>
              </a:tabLst>
              <a:defRPr sz="2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913673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481549" indent="-223661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3673" algn="l"/>
              </a:tabLst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711555" indent="-23000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2504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32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141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6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rgbClr val="47D8FF">
                    <a:alpha val="99000"/>
                  </a:srgbClr>
                </a:solidFill>
                <a:latin typeface="Segoe UI Semibold" pitchFamily="34" charset="0"/>
              </a:rPr>
              <a:t>Microsoft Information Protection and Control Client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49968" y="6294048"/>
            <a:ext cx="5171568" cy="265417"/>
          </a:xfrm>
          <a:prstGeom prst="rect">
            <a:avLst/>
          </a:prstGeom>
          <a:noFill/>
        </p:spPr>
        <p:txBody>
          <a:bodyPr/>
          <a:lstStyle>
            <a:lvl1pPr marL="345796" indent="-34579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32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1pPr>
            <a:lvl2pPr marL="629739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29739" algn="l"/>
              </a:tabLst>
              <a:defRPr sz="2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2pPr>
            <a:lvl3pPr marL="913673" indent="-283935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3pPr>
            <a:lvl4pPr marL="1481549" indent="-223661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3673" algn="l"/>
              </a:tabLst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1711555" indent="-230006" algn="l" defTabSz="91363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2504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32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141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63" indent="-228409" algn="l" defTabSz="9136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rgbClr val="47D8FF">
                    <a:alpha val="99000"/>
                  </a:srgbClr>
                </a:solidFill>
                <a:latin typeface="Segoe UI Semibold" pitchFamily="34" charset="0"/>
              </a:rPr>
              <a:t>Microsoft WCF Data Services</a:t>
            </a:r>
          </a:p>
        </p:txBody>
      </p:sp>
    </p:spTree>
    <p:extLst>
      <p:ext uri="{BB962C8B-B14F-4D97-AF65-F5344CB8AC3E}">
        <p14:creationId xmlns:p14="http://schemas.microsoft.com/office/powerpoint/2010/main" val="4114381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3028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  <p:sp>
        <p:nvSpPr>
          <p:cNvPr id="13" name="Freeform 12"/>
          <p:cNvSpPr/>
          <p:nvPr/>
        </p:nvSpPr>
        <p:spPr bwMode="auto">
          <a:xfrm>
            <a:off x="3234869" y="0"/>
            <a:ext cx="9201606" cy="6994525"/>
          </a:xfrm>
          <a:custGeom>
            <a:avLst/>
            <a:gdLst>
              <a:gd name="connsiteX0" fmla="*/ 6942706 w 9201606"/>
              <a:gd name="connsiteY0" fmla="*/ 0 h 6994525"/>
              <a:gd name="connsiteX1" fmla="*/ 9201606 w 9201606"/>
              <a:gd name="connsiteY1" fmla="*/ 0 h 6994525"/>
              <a:gd name="connsiteX2" fmla="*/ 9201606 w 9201606"/>
              <a:gd name="connsiteY2" fmla="*/ 6994525 h 6994525"/>
              <a:gd name="connsiteX3" fmla="*/ 0 w 9201606"/>
              <a:gd name="connsiteY3" fmla="*/ 6994525 h 6994525"/>
              <a:gd name="connsiteX4" fmla="*/ 0 w 9201606"/>
              <a:gd name="connsiteY4" fmla="*/ 6993802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1606" h="6994525">
                <a:moveTo>
                  <a:pt x="6942706" y="0"/>
                </a:moveTo>
                <a:lnTo>
                  <a:pt x="9201606" y="0"/>
                </a:lnTo>
                <a:lnTo>
                  <a:pt x="9201606" y="6994525"/>
                </a:lnTo>
                <a:lnTo>
                  <a:pt x="0" y="6994525"/>
                </a:lnTo>
                <a:lnTo>
                  <a:pt x="0" y="6993802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608637" y="1897062"/>
            <a:ext cx="0" cy="43434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89637" y="2811462"/>
            <a:ext cx="5388067" cy="1324297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521" tIns="62152" rIns="124303" bIns="93260" anchor="b"/>
          <a:lstStyle/>
          <a:p>
            <a:pPr defTabSz="1243039">
              <a:lnSpc>
                <a:spcPct val="90000"/>
              </a:lnSpc>
              <a:spcAft>
                <a:spcPts val="816"/>
              </a:spcAft>
            </a:pPr>
            <a:r>
              <a:rPr lang="en-US" sz="3264" dirty="0">
                <a:solidFill>
                  <a:srgbClr val="FFFFFF">
                    <a:alpha val="99000"/>
                  </a:srgbClr>
                </a:solidFill>
                <a:latin typeface="Segoe UI Light"/>
                <a:ea typeface="Segoe UI" pitchFamily="34" charset="0"/>
                <a:cs typeface="Zegoe UI SemiLight" charset="0"/>
              </a:rPr>
              <a:t>64-bit edition of Microsoft SQL Server 2014</a:t>
            </a:r>
            <a:br>
              <a:rPr lang="en-US" sz="3264" dirty="0">
                <a:solidFill>
                  <a:srgbClr val="FFFFFF">
                    <a:alpha val="99000"/>
                  </a:srgbClr>
                </a:solidFill>
                <a:latin typeface="Segoe UI Light"/>
                <a:ea typeface="Segoe UI" pitchFamily="34" charset="0"/>
                <a:cs typeface="Zegoe UI SemiLight" charset="0"/>
              </a:rPr>
            </a:br>
            <a:r>
              <a:rPr lang="en-US" sz="2040" dirty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Zegoe UI SemiLight" charset="0"/>
              </a:rPr>
              <a:t>Service Pack 1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9637" y="4238974"/>
            <a:ext cx="5388067" cy="1324297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521" tIns="62152" rIns="124303" bIns="93260" anchor="b"/>
          <a:lstStyle/>
          <a:p>
            <a:pPr defTabSz="1243039">
              <a:lnSpc>
                <a:spcPct val="90000"/>
              </a:lnSpc>
              <a:spcAft>
                <a:spcPts val="816"/>
              </a:spcAft>
            </a:pPr>
            <a:r>
              <a:rPr lang="en-US" sz="3264" dirty="0">
                <a:solidFill>
                  <a:srgbClr val="FFFFFF">
                    <a:alpha val="99000"/>
                  </a:srgbClr>
                </a:solidFill>
                <a:latin typeface="Segoe UI Light"/>
                <a:ea typeface="Segoe UI" pitchFamily="34" charset="0"/>
                <a:cs typeface="Zegoe UI SemiLight" charset="0"/>
              </a:rPr>
              <a:t>64-bit edition of SQL Server 201x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89037" y="3989675"/>
            <a:ext cx="3620423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Segoe UI Light" pitchFamily="34" charset="0"/>
                <a:ea typeface="+mn-ea"/>
                <a:cs typeface="+mn-cs"/>
              </a:defRPr>
            </a:lvl1pPr>
          </a:lstStyle>
          <a:p>
            <a:pPr algn="r">
              <a:spcBef>
                <a:spcPts val="600"/>
              </a:spcBef>
            </a:pPr>
            <a:r>
              <a:rPr sz="2400" spc="-50" smtClean="0">
                <a:solidFill>
                  <a:srgbClr val="FFFFFF"/>
                </a:solidFill>
                <a:cs typeface="Segoe UI Light" panose="020B0502040204020203" pitchFamily="34" charset="0"/>
              </a:rPr>
              <a:t>Database Servers</a:t>
            </a:r>
            <a:endParaRPr sz="2400" spc="-50">
              <a:solidFill>
                <a:srgbClr val="FFFFFF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21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3028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  <p:sp>
        <p:nvSpPr>
          <p:cNvPr id="13" name="Freeform 12"/>
          <p:cNvSpPr/>
          <p:nvPr/>
        </p:nvSpPr>
        <p:spPr bwMode="auto">
          <a:xfrm>
            <a:off x="3234869" y="0"/>
            <a:ext cx="9201606" cy="6994525"/>
          </a:xfrm>
          <a:custGeom>
            <a:avLst/>
            <a:gdLst>
              <a:gd name="connsiteX0" fmla="*/ 6942706 w 9201606"/>
              <a:gd name="connsiteY0" fmla="*/ 0 h 6994525"/>
              <a:gd name="connsiteX1" fmla="*/ 9201606 w 9201606"/>
              <a:gd name="connsiteY1" fmla="*/ 0 h 6994525"/>
              <a:gd name="connsiteX2" fmla="*/ 9201606 w 9201606"/>
              <a:gd name="connsiteY2" fmla="*/ 6994525 h 6994525"/>
              <a:gd name="connsiteX3" fmla="*/ 0 w 9201606"/>
              <a:gd name="connsiteY3" fmla="*/ 6994525 h 6994525"/>
              <a:gd name="connsiteX4" fmla="*/ 0 w 9201606"/>
              <a:gd name="connsiteY4" fmla="*/ 6993802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1606" h="6994525">
                <a:moveTo>
                  <a:pt x="6942706" y="0"/>
                </a:moveTo>
                <a:lnTo>
                  <a:pt x="9201606" y="0"/>
                </a:lnTo>
                <a:lnTo>
                  <a:pt x="9201606" y="6994525"/>
                </a:lnTo>
                <a:lnTo>
                  <a:pt x="0" y="6994525"/>
                </a:lnTo>
                <a:lnTo>
                  <a:pt x="0" y="6993802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Scenarios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60437" y="3646165"/>
            <a:ext cx="2816222" cy="457200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Domain Controller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0437" y="4177977"/>
            <a:ext cx="2816222" cy="457200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Client OS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0437" y="4709789"/>
            <a:ext cx="2816222" cy="457200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Dynamic Memory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56317" y="5241601"/>
            <a:ext cx="2816222" cy="457200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Windows Web Server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63615" y="3114353"/>
            <a:ext cx="2816222" cy="457200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Workgroup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56037" y="2125662"/>
            <a:ext cx="3352800" cy="835497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SharePoint 2013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861444" y="3114353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</a:rPr>
              <a:t>Unsupported</a:t>
            </a:r>
            <a:endParaRPr lang="en-US" sz="2000" dirty="0">
              <a:solidFill>
                <a:srgbClr val="004B5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285037" y="2125662"/>
            <a:ext cx="3352800" cy="835497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SharePoint 2016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56037" y="3646165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</a:rPr>
              <a:t>Developer</a:t>
            </a:r>
            <a:endParaRPr lang="en-US" sz="2000" dirty="0">
              <a:solidFill>
                <a:srgbClr val="004B5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56037" y="4177977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4B50"/>
                </a:solidFill>
              </a:rPr>
              <a:t>Unsupported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856037" y="4709789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4B50"/>
                </a:solidFill>
              </a:rPr>
              <a:t>Unsupported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56037" y="5246214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4B50"/>
                </a:solidFill>
              </a:rPr>
              <a:t>Unsupported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292335" y="3114353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4B50"/>
                </a:solidFill>
              </a:rPr>
              <a:t>Unsupported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286928" y="3646165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</a:rPr>
              <a:t>Developer</a:t>
            </a:r>
            <a:endParaRPr lang="en-US" sz="2000" dirty="0">
              <a:solidFill>
                <a:srgbClr val="004B5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286928" y="4177977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4B50"/>
                </a:solidFill>
              </a:rPr>
              <a:t>Unsupported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286928" y="4709789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4B50"/>
                </a:solidFill>
              </a:rPr>
              <a:t>Unsupported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286928" y="5246214"/>
            <a:ext cx="3352800" cy="4572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4B50"/>
                </a:solidFill>
              </a:rPr>
              <a:t>Unsupported</a:t>
            </a:r>
          </a:p>
        </p:txBody>
      </p:sp>
    </p:spTree>
    <p:extLst>
      <p:ext uri="{BB962C8B-B14F-4D97-AF65-F5344CB8AC3E}">
        <p14:creationId xmlns:p14="http://schemas.microsoft.com/office/powerpoint/2010/main" val="1586599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&amp; Migration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218237" y="1592262"/>
            <a:ext cx="0" cy="49987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884237" y="2568555"/>
            <a:ext cx="4452342" cy="3046134"/>
            <a:chOff x="6177558" y="2529166"/>
            <a:chExt cx="4452342" cy="3046134"/>
          </a:xfrm>
        </p:grpSpPr>
        <p:sp>
          <p:nvSpPr>
            <p:cNvPr id="13" name="Rectangle 12"/>
            <p:cNvSpPr/>
            <p:nvPr/>
          </p:nvSpPr>
          <p:spPr>
            <a:xfrm>
              <a:off x="6177560" y="3588890"/>
              <a:ext cx="4452340" cy="1986410"/>
            </a:xfrm>
            <a:prstGeom prst="rect">
              <a:avLst/>
            </a:prstGeom>
            <a:solidFill>
              <a:schemeClr val="tx1"/>
            </a:solidFill>
            <a:ln w="1079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86521" tIns="93260" rIns="186521" bIns="932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lnSpc>
                  <a:spcPct val="80000"/>
                </a:lnSpc>
                <a:spcAft>
                  <a:spcPts val="1200"/>
                </a:spcAft>
                <a:defRPr/>
              </a:pPr>
              <a:endParaRPr lang="en-US" sz="1836" kern="0" dirty="0" smtClean="0">
                <a:solidFill>
                  <a:srgbClr val="505050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400">
                <a:lnSpc>
                  <a:spcPct val="80000"/>
                </a:lnSpc>
                <a:spcAft>
                  <a:spcPts val="1200"/>
                </a:spcAft>
                <a:defRPr/>
              </a:pPr>
              <a:r>
                <a:rPr lang="en-US" kern="0" spc="-50" dirty="0" smtClean="0">
                  <a:solidFill>
                    <a:srgbClr val="505050"/>
                  </a:solidFill>
                  <a:ea typeface="Segoe UI" pitchFamily="34" charset="0"/>
                  <a:cs typeface="Segoe UI" pitchFamily="34" charset="0"/>
                </a:rPr>
                <a:t>Upgrade 14.5 mode site collections to 15 mode</a:t>
              </a:r>
            </a:p>
            <a:p>
              <a:pPr algn="ctr" defTabSz="914400">
                <a:lnSpc>
                  <a:spcPct val="80000"/>
                </a:lnSpc>
                <a:spcAft>
                  <a:spcPts val="1200"/>
                </a:spcAft>
                <a:defRPr/>
              </a:pPr>
              <a:r>
                <a:rPr lang="en-US" kern="0" spc="-50" dirty="0" smtClean="0">
                  <a:solidFill>
                    <a:srgbClr val="505050"/>
                  </a:solidFill>
                  <a:ea typeface="Segoe UI" pitchFamily="34" charset="0"/>
                  <a:cs typeface="Segoe UI" pitchFamily="34" charset="0"/>
                </a:rPr>
                <a:t>Attach SharePoint 2013 databases to SharePoint 2016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7558" y="2529166"/>
              <a:ext cx="4452340" cy="1059730"/>
            </a:xfrm>
            <a:prstGeom prst="rect">
              <a:avLst/>
            </a:prstGeom>
            <a:solidFill>
              <a:srgbClr val="004B50"/>
            </a:solidFill>
            <a:ln w="6350" cap="flat" cmpd="sng" algn="ctr">
              <a:solidFill>
                <a:schemeClr val="tx1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186521" tIns="186521" rIns="186521" bIns="1865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r>
                <a:rPr lang="en-US" sz="2400" kern="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Upgrade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99896" y="2568555"/>
            <a:ext cx="4452342" cy="3046134"/>
            <a:chOff x="1663700" y="2529166"/>
            <a:chExt cx="4452342" cy="3046134"/>
          </a:xfrm>
        </p:grpSpPr>
        <p:sp>
          <p:nvSpPr>
            <p:cNvPr id="16" name="Rectangle 15"/>
            <p:cNvSpPr/>
            <p:nvPr/>
          </p:nvSpPr>
          <p:spPr>
            <a:xfrm>
              <a:off x="1663702" y="3588890"/>
              <a:ext cx="4452340" cy="1986410"/>
            </a:xfrm>
            <a:prstGeom prst="rect">
              <a:avLst/>
            </a:prstGeom>
            <a:solidFill>
              <a:schemeClr val="tx1"/>
            </a:solidFill>
            <a:ln w="1079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86521" tIns="93260" rIns="186521" bIns="932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lnSpc>
                  <a:spcPct val="80000"/>
                </a:lnSpc>
                <a:spcAft>
                  <a:spcPts val="1200"/>
                </a:spcAft>
                <a:defRPr/>
              </a:pPr>
              <a:endParaRPr lang="en-US" sz="1836" kern="0" dirty="0" smtClean="0">
                <a:solidFill>
                  <a:srgbClr val="505050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400">
                <a:lnSpc>
                  <a:spcPct val="80000"/>
                </a:lnSpc>
                <a:spcAft>
                  <a:spcPts val="1200"/>
                </a:spcAft>
                <a:defRPr/>
              </a:pPr>
              <a:r>
                <a:rPr lang="en-US" kern="0" spc="-50" dirty="0" smtClean="0">
                  <a:solidFill>
                    <a:srgbClr val="505050"/>
                  </a:solidFill>
                  <a:ea typeface="Segoe UI" pitchFamily="34" charset="0"/>
                  <a:cs typeface="Segoe UI" pitchFamily="34" charset="0"/>
                </a:rPr>
                <a:t>Migrate content to SharePoint 2016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63700" y="2529166"/>
              <a:ext cx="4452340" cy="1059730"/>
            </a:xfrm>
            <a:prstGeom prst="rect">
              <a:avLst/>
            </a:prstGeom>
            <a:solidFill>
              <a:srgbClr val="004B50"/>
            </a:solidFill>
            <a:ln w="6350" cap="flat" cmpd="sng" algn="ctr">
              <a:solidFill>
                <a:schemeClr val="tx1"/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186521" tIns="186521" rIns="186521" bIns="1865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r>
                <a:rPr lang="en-US" sz="2400" kern="0" spc="-5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Migration</a:t>
              </a:r>
              <a:endParaRPr lang="en-US" sz="2400" kern="0" spc="-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931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</a:t>
            </a:r>
            <a:r>
              <a:rPr lang="en-US" dirty="0" smtClean="0"/>
              <a:t> N-Z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0" y="1337244"/>
            <a:ext cx="12436475" cy="53122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flipH="1">
            <a:off x="4520579" y="4255637"/>
            <a:ext cx="778552" cy="2015223"/>
            <a:chOff x="2255561" y="2057415"/>
            <a:chExt cx="481231" cy="1245630"/>
          </a:xfrm>
          <a:solidFill>
            <a:srgbClr val="004B50"/>
          </a:solidFill>
        </p:grpSpPr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2255561" y="2288137"/>
              <a:ext cx="481231" cy="1014908"/>
            </a:xfrm>
            <a:custGeom>
              <a:avLst/>
              <a:gdLst>
                <a:gd name="connsiteX0" fmla="*/ 132681 w 481231"/>
                <a:gd name="connsiteY0" fmla="*/ 0 h 1014908"/>
                <a:gd name="connsiteX1" fmla="*/ 233104 w 481231"/>
                <a:gd name="connsiteY1" fmla="*/ 0 h 1014908"/>
                <a:gd name="connsiteX2" fmla="*/ 248127 w 481231"/>
                <a:gd name="connsiteY2" fmla="*/ 0 h 1014908"/>
                <a:gd name="connsiteX3" fmla="*/ 348550 w 481231"/>
                <a:gd name="connsiteY3" fmla="*/ 0 h 1014908"/>
                <a:gd name="connsiteX4" fmla="*/ 481231 w 481231"/>
                <a:gd name="connsiteY4" fmla="*/ 131735 h 1014908"/>
                <a:gd name="connsiteX5" fmla="*/ 481231 w 481231"/>
                <a:gd name="connsiteY5" fmla="*/ 449300 h 1014908"/>
                <a:gd name="connsiteX6" fmla="*/ 436716 w 481231"/>
                <a:gd name="connsiteY6" fmla="*/ 494565 h 1014908"/>
                <a:gd name="connsiteX7" fmla="*/ 392246 w 481231"/>
                <a:gd name="connsiteY7" fmla="*/ 449300 h 1014908"/>
                <a:gd name="connsiteX8" fmla="*/ 392246 w 481231"/>
                <a:gd name="connsiteY8" fmla="*/ 162385 h 1014908"/>
                <a:gd name="connsiteX9" fmla="*/ 368784 w 481231"/>
                <a:gd name="connsiteY9" fmla="*/ 162385 h 1014908"/>
                <a:gd name="connsiteX10" fmla="*/ 368784 w 481231"/>
                <a:gd name="connsiteY10" fmla="*/ 955130 h 1014908"/>
                <a:gd name="connsiteX11" fmla="*/ 308081 w 481231"/>
                <a:gd name="connsiteY11" fmla="*/ 1014908 h 1014908"/>
                <a:gd name="connsiteX12" fmla="*/ 248198 w 481231"/>
                <a:gd name="connsiteY12" fmla="*/ 955130 h 1014908"/>
                <a:gd name="connsiteX13" fmla="*/ 248198 w 481231"/>
                <a:gd name="connsiteY13" fmla="*/ 496899 h 1014908"/>
                <a:gd name="connsiteX14" fmla="*/ 248127 w 481231"/>
                <a:gd name="connsiteY14" fmla="*/ 496899 h 1014908"/>
                <a:gd name="connsiteX15" fmla="*/ 233104 w 481231"/>
                <a:gd name="connsiteY15" fmla="*/ 496899 h 1014908"/>
                <a:gd name="connsiteX16" fmla="*/ 233033 w 481231"/>
                <a:gd name="connsiteY16" fmla="*/ 496899 h 1014908"/>
                <a:gd name="connsiteX17" fmla="*/ 233033 w 481231"/>
                <a:gd name="connsiteY17" fmla="*/ 955130 h 1014908"/>
                <a:gd name="connsiteX18" fmla="*/ 173150 w 481231"/>
                <a:gd name="connsiteY18" fmla="*/ 1014908 h 1014908"/>
                <a:gd name="connsiteX19" fmla="*/ 112447 w 481231"/>
                <a:gd name="connsiteY19" fmla="*/ 955130 h 1014908"/>
                <a:gd name="connsiteX20" fmla="*/ 112447 w 481231"/>
                <a:gd name="connsiteY20" fmla="*/ 162385 h 1014908"/>
                <a:gd name="connsiteX21" fmla="*/ 88985 w 481231"/>
                <a:gd name="connsiteY21" fmla="*/ 162385 h 1014908"/>
                <a:gd name="connsiteX22" fmla="*/ 88985 w 481231"/>
                <a:gd name="connsiteY22" fmla="*/ 449300 h 1014908"/>
                <a:gd name="connsiteX23" fmla="*/ 44515 w 481231"/>
                <a:gd name="connsiteY23" fmla="*/ 494565 h 1014908"/>
                <a:gd name="connsiteX24" fmla="*/ 0 w 481231"/>
                <a:gd name="connsiteY24" fmla="*/ 449300 h 1014908"/>
                <a:gd name="connsiteX25" fmla="*/ 0 w 481231"/>
                <a:gd name="connsiteY25" fmla="*/ 131735 h 1014908"/>
                <a:gd name="connsiteX26" fmla="*/ 132681 w 481231"/>
                <a:gd name="connsiteY26" fmla="*/ 0 h 101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231" h="1014908">
                  <a:moveTo>
                    <a:pt x="132681" y="0"/>
                  </a:moveTo>
                  <a:lnTo>
                    <a:pt x="233104" y="0"/>
                  </a:lnTo>
                  <a:lnTo>
                    <a:pt x="248127" y="0"/>
                  </a:lnTo>
                  <a:lnTo>
                    <a:pt x="348550" y="0"/>
                  </a:lnTo>
                  <a:cubicBezTo>
                    <a:pt x="422165" y="0"/>
                    <a:pt x="481231" y="58966"/>
                    <a:pt x="481231" y="131735"/>
                  </a:cubicBezTo>
                  <a:lnTo>
                    <a:pt x="481231" y="449300"/>
                  </a:lnTo>
                  <a:cubicBezTo>
                    <a:pt x="481231" y="474368"/>
                    <a:pt x="460997" y="494565"/>
                    <a:pt x="436716" y="494565"/>
                  </a:cubicBezTo>
                  <a:cubicBezTo>
                    <a:pt x="411662" y="494565"/>
                    <a:pt x="392246" y="474368"/>
                    <a:pt x="392246" y="449300"/>
                  </a:cubicBezTo>
                  <a:lnTo>
                    <a:pt x="392246" y="162385"/>
                  </a:lnTo>
                  <a:lnTo>
                    <a:pt x="368784" y="162385"/>
                  </a:lnTo>
                  <a:lnTo>
                    <a:pt x="368784" y="955130"/>
                  </a:lnTo>
                  <a:cubicBezTo>
                    <a:pt x="368784" y="988216"/>
                    <a:pt x="341275" y="1014908"/>
                    <a:pt x="308081" y="1014908"/>
                  </a:cubicBezTo>
                  <a:cubicBezTo>
                    <a:pt x="274934" y="1014908"/>
                    <a:pt x="248198" y="988216"/>
                    <a:pt x="248198" y="955130"/>
                  </a:cubicBezTo>
                  <a:lnTo>
                    <a:pt x="248198" y="496899"/>
                  </a:lnTo>
                  <a:lnTo>
                    <a:pt x="248127" y="496899"/>
                  </a:lnTo>
                  <a:lnTo>
                    <a:pt x="233104" y="496899"/>
                  </a:lnTo>
                  <a:lnTo>
                    <a:pt x="233033" y="496899"/>
                  </a:lnTo>
                  <a:lnTo>
                    <a:pt x="233033" y="955130"/>
                  </a:lnTo>
                  <a:cubicBezTo>
                    <a:pt x="233033" y="988216"/>
                    <a:pt x="206297" y="1014908"/>
                    <a:pt x="173150" y="1014908"/>
                  </a:cubicBezTo>
                  <a:cubicBezTo>
                    <a:pt x="139956" y="1014908"/>
                    <a:pt x="112447" y="988216"/>
                    <a:pt x="112447" y="955130"/>
                  </a:cubicBezTo>
                  <a:lnTo>
                    <a:pt x="112447" y="162385"/>
                  </a:lnTo>
                  <a:lnTo>
                    <a:pt x="88985" y="162385"/>
                  </a:lnTo>
                  <a:lnTo>
                    <a:pt x="88985" y="449300"/>
                  </a:lnTo>
                  <a:cubicBezTo>
                    <a:pt x="88985" y="474368"/>
                    <a:pt x="69569" y="494565"/>
                    <a:pt x="44515" y="494565"/>
                  </a:cubicBezTo>
                  <a:cubicBezTo>
                    <a:pt x="20234" y="494565"/>
                    <a:pt x="0" y="474368"/>
                    <a:pt x="0" y="449300"/>
                  </a:cubicBezTo>
                  <a:lnTo>
                    <a:pt x="0" y="131735"/>
                  </a:lnTo>
                  <a:cubicBezTo>
                    <a:pt x="0" y="58966"/>
                    <a:pt x="59066" y="0"/>
                    <a:pt x="1326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defRPr/>
              </a:pPr>
              <a:endParaRPr lang="en-US" sz="1400" kern="0" smtClean="0">
                <a:solidFill>
                  <a:srgbClr val="505050"/>
                </a:solidFill>
              </a:endParaRPr>
            </a:p>
          </p:txBody>
        </p:sp>
        <p:sp>
          <p:nvSpPr>
            <p:cNvPr id="55" name="Oval 38"/>
            <p:cNvSpPr>
              <a:spLocks noChangeArrowheads="1"/>
            </p:cNvSpPr>
            <p:nvPr/>
          </p:nvSpPr>
          <p:spPr bwMode="black">
            <a:xfrm>
              <a:off x="2394522" y="2057415"/>
              <a:ext cx="203309" cy="2060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sz="1400" kern="0" smtClean="0">
                <a:solidFill>
                  <a:srgbClr val="50505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44375" y="5757520"/>
            <a:ext cx="2851831" cy="573804"/>
            <a:chOff x="6744375" y="5369811"/>
            <a:chExt cx="2851831" cy="573804"/>
          </a:xfrm>
        </p:grpSpPr>
        <p:cxnSp>
          <p:nvCxnSpPr>
            <p:cNvPr id="57" name="Straight Arrow Connector 56"/>
            <p:cNvCxnSpPr/>
            <p:nvPr/>
          </p:nvCxnSpPr>
          <p:spPr>
            <a:xfrm flipH="1">
              <a:off x="6744375" y="5535035"/>
              <a:ext cx="285183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D2D2D2">
                  <a:lumMod val="50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 flipH="1">
              <a:off x="7195450" y="5791266"/>
              <a:ext cx="1920240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kern="0" dirty="0" smtClean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Access please</a:t>
              </a:r>
              <a:endParaRPr lang="en-US" sz="1400" kern="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7987410" y="5369811"/>
              <a:ext cx="365760" cy="3657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696969"/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Aft>
                  <a:spcPts val="600"/>
                </a:spcAft>
                <a:defRPr>
                  <a:solidFill>
                    <a:srgbClr val="505050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kern="0" dirty="0"/>
                <a:t>1</a:t>
              </a:r>
            </a:p>
          </p:txBody>
        </p:sp>
      </p:grpSp>
      <p:sp>
        <p:nvSpPr>
          <p:cNvPr id="60" name="Freeform 20"/>
          <p:cNvSpPr>
            <a:spLocks noEditPoints="1"/>
          </p:cNvSpPr>
          <p:nvPr/>
        </p:nvSpPr>
        <p:spPr bwMode="black">
          <a:xfrm>
            <a:off x="5403386" y="4813786"/>
            <a:ext cx="1117884" cy="777194"/>
          </a:xfrm>
          <a:custGeom>
            <a:avLst/>
            <a:gdLst/>
            <a:ahLst/>
            <a:cxnLst>
              <a:cxn ang="0">
                <a:pos x="774" y="456"/>
              </a:cxn>
              <a:cxn ang="0">
                <a:pos x="774" y="36"/>
              </a:cxn>
              <a:cxn ang="0">
                <a:pos x="737" y="0"/>
              </a:cxn>
              <a:cxn ang="0">
                <a:pos x="107" y="0"/>
              </a:cxn>
              <a:cxn ang="0">
                <a:pos x="71" y="36"/>
              </a:cxn>
              <a:cxn ang="0">
                <a:pos x="71" y="456"/>
              </a:cxn>
              <a:cxn ang="0">
                <a:pos x="0" y="544"/>
              </a:cxn>
              <a:cxn ang="0">
                <a:pos x="44" y="588"/>
              </a:cxn>
              <a:cxn ang="0">
                <a:pos x="800" y="588"/>
              </a:cxn>
              <a:cxn ang="0">
                <a:pos x="844" y="544"/>
              </a:cxn>
              <a:cxn ang="0">
                <a:pos x="774" y="456"/>
              </a:cxn>
              <a:cxn ang="0">
                <a:pos x="481" y="554"/>
              </a:cxn>
              <a:cxn ang="0">
                <a:pos x="350" y="554"/>
              </a:cxn>
              <a:cxn ang="0">
                <a:pos x="337" y="547"/>
              </a:cxn>
              <a:cxn ang="0">
                <a:pos x="352" y="519"/>
              </a:cxn>
              <a:cxn ang="0">
                <a:pos x="363" y="514"/>
              </a:cxn>
              <a:cxn ang="0">
                <a:pos x="468" y="514"/>
              </a:cxn>
              <a:cxn ang="0">
                <a:pos x="478" y="519"/>
              </a:cxn>
              <a:cxn ang="0">
                <a:pos x="494" y="547"/>
              </a:cxn>
              <a:cxn ang="0">
                <a:pos x="481" y="554"/>
              </a:cxn>
              <a:cxn ang="0">
                <a:pos x="748" y="456"/>
              </a:cxn>
              <a:cxn ang="0">
                <a:pos x="99" y="456"/>
              </a:cxn>
              <a:cxn ang="0">
                <a:pos x="99" y="42"/>
              </a:cxn>
              <a:cxn ang="0">
                <a:pos x="117" y="24"/>
              </a:cxn>
              <a:cxn ang="0">
                <a:pos x="730" y="24"/>
              </a:cxn>
              <a:cxn ang="0">
                <a:pos x="748" y="42"/>
              </a:cxn>
              <a:cxn ang="0">
                <a:pos x="748" y="456"/>
              </a:cxn>
            </a:cxnLst>
            <a:rect l="0" t="0" r="r" b="b"/>
            <a:pathLst>
              <a:path w="844" h="588">
                <a:moveTo>
                  <a:pt x="774" y="456"/>
                </a:moveTo>
                <a:cubicBezTo>
                  <a:pt x="774" y="36"/>
                  <a:pt x="774" y="36"/>
                  <a:pt x="774" y="36"/>
                </a:cubicBezTo>
                <a:cubicBezTo>
                  <a:pt x="774" y="16"/>
                  <a:pt x="757" y="0"/>
                  <a:pt x="73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87" y="0"/>
                  <a:pt x="71" y="16"/>
                  <a:pt x="71" y="36"/>
                </a:cubicBezTo>
                <a:cubicBezTo>
                  <a:pt x="71" y="456"/>
                  <a:pt x="71" y="456"/>
                  <a:pt x="71" y="456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20" y="588"/>
                  <a:pt x="44" y="588"/>
                </a:cubicBezTo>
                <a:cubicBezTo>
                  <a:pt x="800" y="588"/>
                  <a:pt x="800" y="588"/>
                  <a:pt x="800" y="588"/>
                </a:cubicBezTo>
                <a:cubicBezTo>
                  <a:pt x="824" y="588"/>
                  <a:pt x="844" y="568"/>
                  <a:pt x="844" y="544"/>
                </a:cubicBezTo>
                <a:lnTo>
                  <a:pt x="774" y="456"/>
                </a:lnTo>
                <a:close/>
                <a:moveTo>
                  <a:pt x="481" y="554"/>
                </a:moveTo>
                <a:cubicBezTo>
                  <a:pt x="350" y="554"/>
                  <a:pt x="350" y="554"/>
                  <a:pt x="350" y="554"/>
                </a:cubicBezTo>
                <a:cubicBezTo>
                  <a:pt x="343" y="554"/>
                  <a:pt x="337" y="551"/>
                  <a:pt x="337" y="547"/>
                </a:cubicBezTo>
                <a:cubicBezTo>
                  <a:pt x="352" y="519"/>
                  <a:pt x="352" y="519"/>
                  <a:pt x="352" y="519"/>
                </a:cubicBezTo>
                <a:cubicBezTo>
                  <a:pt x="352" y="516"/>
                  <a:pt x="357" y="514"/>
                  <a:pt x="363" y="514"/>
                </a:cubicBezTo>
                <a:cubicBezTo>
                  <a:pt x="468" y="514"/>
                  <a:pt x="468" y="514"/>
                  <a:pt x="468" y="514"/>
                </a:cubicBezTo>
                <a:cubicBezTo>
                  <a:pt x="473" y="514"/>
                  <a:pt x="478" y="516"/>
                  <a:pt x="478" y="519"/>
                </a:cubicBezTo>
                <a:cubicBezTo>
                  <a:pt x="494" y="547"/>
                  <a:pt x="494" y="547"/>
                  <a:pt x="494" y="547"/>
                </a:cubicBezTo>
                <a:cubicBezTo>
                  <a:pt x="494" y="551"/>
                  <a:pt x="488" y="554"/>
                  <a:pt x="481" y="554"/>
                </a:cubicBezTo>
                <a:close/>
                <a:moveTo>
                  <a:pt x="748" y="456"/>
                </a:moveTo>
                <a:cubicBezTo>
                  <a:pt x="99" y="456"/>
                  <a:pt x="99" y="456"/>
                  <a:pt x="99" y="456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32"/>
                  <a:pt x="107" y="24"/>
                  <a:pt x="117" y="24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40" y="24"/>
                  <a:pt x="748" y="32"/>
                  <a:pt x="748" y="42"/>
                </a:cubicBezTo>
                <a:lnTo>
                  <a:pt x="748" y="456"/>
                </a:lnTo>
                <a:close/>
              </a:path>
            </a:pathLst>
          </a:custGeom>
          <a:solidFill>
            <a:srgbClr val="004B50"/>
          </a:solidFill>
          <a:extLst/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sz="900" kern="0" dirty="0" smtClean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243" y="2009962"/>
            <a:ext cx="3823972" cy="425039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spc="-100" dirty="0" smtClean="0">
                <a:ln w="3175">
                  <a:noFill/>
                </a:ln>
                <a:solidFill>
                  <a:srgbClr val="004B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Windows identity over SAML claims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000" spc="-100" dirty="0">
                <a:ln w="3175">
                  <a:noFill/>
                </a:ln>
                <a:solidFill>
                  <a:srgbClr val="004B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Normalizes on OAuth and JWT/SAML with WSFED 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813650" y="3779736"/>
            <a:ext cx="2116573" cy="2327035"/>
            <a:chOff x="8561671" y="3492544"/>
            <a:chExt cx="2553759" cy="2807693"/>
          </a:xfrm>
        </p:grpSpPr>
        <p:sp>
          <p:nvSpPr>
            <p:cNvPr id="63" name="TextBox 62"/>
            <p:cNvSpPr txBox="1"/>
            <p:nvPr/>
          </p:nvSpPr>
          <p:spPr>
            <a:xfrm flipH="1">
              <a:off x="8814002" y="3492544"/>
              <a:ext cx="20490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Important resources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8561671" y="3750292"/>
              <a:ext cx="2553759" cy="2549945"/>
              <a:chOff x="8026114" y="4262536"/>
              <a:chExt cx="2774232" cy="2770089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9428746" y="4262536"/>
                <a:ext cx="1371600" cy="1371600"/>
                <a:chOff x="9461494" y="5302735"/>
                <a:chExt cx="1371600" cy="1371600"/>
              </a:xfrm>
            </p:grpSpPr>
            <p:sp>
              <p:nvSpPr>
                <p:cNvPr id="75" name="Rectangle 74"/>
                <p:cNvSpPr/>
                <p:nvPr/>
              </p:nvSpPr>
              <p:spPr bwMode="auto">
                <a:xfrm flipH="1">
                  <a:off x="9461494" y="5302735"/>
                  <a:ext cx="1371600" cy="1371600"/>
                </a:xfrm>
                <a:prstGeom prst="rect">
                  <a:avLst/>
                </a:pr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13716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OneDrive</a:t>
                  </a:r>
                </a:p>
              </p:txBody>
            </p:sp>
            <p:sp>
              <p:nvSpPr>
                <p:cNvPr id="76" name="Freeform 22"/>
                <p:cNvSpPr>
                  <a:spLocks noChangeAspect="1" noEditPoints="1"/>
                </p:cNvSpPr>
                <p:nvPr/>
              </p:nvSpPr>
              <p:spPr bwMode="black">
                <a:xfrm>
                  <a:off x="9862244" y="5869867"/>
                  <a:ext cx="570101" cy="355842"/>
                </a:xfrm>
                <a:custGeom>
                  <a:avLst/>
                  <a:gdLst>
                    <a:gd name="T0" fmla="*/ 398 w 439"/>
                    <a:gd name="T1" fmla="*/ 177 h 273"/>
                    <a:gd name="T2" fmla="*/ 439 w 439"/>
                    <a:gd name="T3" fmla="*/ 226 h 273"/>
                    <a:gd name="T4" fmla="*/ 398 w 439"/>
                    <a:gd name="T5" fmla="*/ 273 h 273"/>
                    <a:gd name="T6" fmla="*/ 162 w 439"/>
                    <a:gd name="T7" fmla="*/ 273 h 273"/>
                    <a:gd name="T8" fmla="*/ 101 w 439"/>
                    <a:gd name="T9" fmla="*/ 211 h 273"/>
                    <a:gd name="T10" fmla="*/ 160 w 439"/>
                    <a:gd name="T11" fmla="*/ 155 h 273"/>
                    <a:gd name="T12" fmla="*/ 217 w 439"/>
                    <a:gd name="T13" fmla="*/ 85 h 273"/>
                    <a:gd name="T14" fmla="*/ 302 w 439"/>
                    <a:gd name="T15" fmla="*/ 118 h 273"/>
                    <a:gd name="T16" fmla="*/ 362 w 439"/>
                    <a:gd name="T17" fmla="*/ 116 h 273"/>
                    <a:gd name="T18" fmla="*/ 398 w 439"/>
                    <a:gd name="T19" fmla="*/ 177 h 273"/>
                    <a:gd name="T20" fmla="*/ 86 w 439"/>
                    <a:gd name="T21" fmla="*/ 213 h 273"/>
                    <a:gd name="T22" fmla="*/ 149 w 439"/>
                    <a:gd name="T23" fmla="*/ 144 h 273"/>
                    <a:gd name="T24" fmla="*/ 213 w 439"/>
                    <a:gd name="T25" fmla="*/ 73 h 273"/>
                    <a:gd name="T26" fmla="*/ 305 w 439"/>
                    <a:gd name="T27" fmla="*/ 103 h 273"/>
                    <a:gd name="T28" fmla="*/ 336 w 439"/>
                    <a:gd name="T29" fmla="*/ 97 h 273"/>
                    <a:gd name="T30" fmla="*/ 276 w 439"/>
                    <a:gd name="T31" fmla="*/ 19 h 273"/>
                    <a:gd name="T32" fmla="*/ 161 w 439"/>
                    <a:gd name="T33" fmla="*/ 61 h 273"/>
                    <a:gd name="T34" fmla="*/ 92 w 439"/>
                    <a:gd name="T35" fmla="*/ 60 h 273"/>
                    <a:gd name="T36" fmla="*/ 53 w 439"/>
                    <a:gd name="T37" fmla="*/ 135 h 273"/>
                    <a:gd name="T38" fmla="*/ 0 w 439"/>
                    <a:gd name="T39" fmla="*/ 196 h 273"/>
                    <a:gd name="T40" fmla="*/ 59 w 439"/>
                    <a:gd name="T41" fmla="*/ 255 h 273"/>
                    <a:gd name="T42" fmla="*/ 98 w 439"/>
                    <a:gd name="T43" fmla="*/ 255 h 273"/>
                    <a:gd name="T44" fmla="*/ 86 w 439"/>
                    <a:gd name="T45" fmla="*/ 213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39" h="273">
                      <a:moveTo>
                        <a:pt x="398" y="177"/>
                      </a:moveTo>
                      <a:cubicBezTo>
                        <a:pt x="398" y="177"/>
                        <a:pt x="439" y="181"/>
                        <a:pt x="439" y="226"/>
                      </a:cubicBezTo>
                      <a:cubicBezTo>
                        <a:pt x="439" y="248"/>
                        <a:pt x="427" y="273"/>
                        <a:pt x="398" y="273"/>
                      </a:cubicBezTo>
                      <a:cubicBezTo>
                        <a:pt x="398" y="273"/>
                        <a:pt x="177" y="273"/>
                        <a:pt x="162" y="273"/>
                      </a:cubicBezTo>
                      <a:cubicBezTo>
                        <a:pt x="117" y="273"/>
                        <a:pt x="101" y="242"/>
                        <a:pt x="101" y="211"/>
                      </a:cubicBezTo>
                      <a:cubicBezTo>
                        <a:pt x="101" y="157"/>
                        <a:pt x="160" y="155"/>
                        <a:pt x="160" y="155"/>
                      </a:cubicBezTo>
                      <a:cubicBezTo>
                        <a:pt x="160" y="155"/>
                        <a:pt x="165" y="97"/>
                        <a:pt x="217" y="85"/>
                      </a:cubicBezTo>
                      <a:cubicBezTo>
                        <a:pt x="263" y="75"/>
                        <a:pt x="289" y="99"/>
                        <a:pt x="302" y="118"/>
                      </a:cubicBezTo>
                      <a:cubicBezTo>
                        <a:pt x="302" y="118"/>
                        <a:pt x="330" y="102"/>
                        <a:pt x="362" y="116"/>
                      </a:cubicBezTo>
                      <a:cubicBezTo>
                        <a:pt x="381" y="124"/>
                        <a:pt x="399" y="144"/>
                        <a:pt x="398" y="177"/>
                      </a:cubicBezTo>
                      <a:close/>
                      <a:moveTo>
                        <a:pt x="86" y="213"/>
                      </a:moveTo>
                      <a:cubicBezTo>
                        <a:pt x="86" y="153"/>
                        <a:pt x="149" y="144"/>
                        <a:pt x="149" y="144"/>
                      </a:cubicBezTo>
                      <a:cubicBezTo>
                        <a:pt x="149" y="144"/>
                        <a:pt x="157" y="87"/>
                        <a:pt x="213" y="73"/>
                      </a:cubicBezTo>
                      <a:cubicBezTo>
                        <a:pt x="258" y="62"/>
                        <a:pt x="291" y="81"/>
                        <a:pt x="305" y="103"/>
                      </a:cubicBezTo>
                      <a:cubicBezTo>
                        <a:pt x="305" y="103"/>
                        <a:pt x="315" y="97"/>
                        <a:pt x="336" y="97"/>
                      </a:cubicBezTo>
                      <a:cubicBezTo>
                        <a:pt x="334" y="78"/>
                        <a:pt x="320" y="37"/>
                        <a:pt x="276" y="19"/>
                      </a:cubicBezTo>
                      <a:cubicBezTo>
                        <a:pt x="225" y="0"/>
                        <a:pt x="181" y="24"/>
                        <a:pt x="161" y="61"/>
                      </a:cubicBezTo>
                      <a:cubicBezTo>
                        <a:pt x="161" y="61"/>
                        <a:pt x="129" y="41"/>
                        <a:pt x="92" y="60"/>
                      </a:cubicBezTo>
                      <a:cubicBezTo>
                        <a:pt x="66" y="74"/>
                        <a:pt x="50" y="105"/>
                        <a:pt x="53" y="135"/>
                      </a:cubicBezTo>
                      <a:cubicBezTo>
                        <a:pt x="53" y="135"/>
                        <a:pt x="0" y="139"/>
                        <a:pt x="0" y="196"/>
                      </a:cubicBezTo>
                      <a:cubicBezTo>
                        <a:pt x="0" y="227"/>
                        <a:pt x="28" y="255"/>
                        <a:pt x="59" y="255"/>
                      </a:cubicBezTo>
                      <a:cubicBezTo>
                        <a:pt x="98" y="255"/>
                        <a:pt x="98" y="255"/>
                        <a:pt x="98" y="255"/>
                      </a:cubicBezTo>
                      <a:cubicBezTo>
                        <a:pt x="88" y="240"/>
                        <a:pt x="86" y="225"/>
                        <a:pt x="86" y="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89621" tIns="44811" rIns="89621" bIns="44811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185">
                    <a:defRPr/>
                  </a:pPr>
                  <a:endParaRPr lang="en-US" kern="0" dirty="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8026114" y="4262536"/>
                <a:ext cx="1371600" cy="1371600"/>
                <a:chOff x="8076237" y="5302735"/>
                <a:chExt cx="1371600" cy="1371600"/>
              </a:xfrm>
            </p:grpSpPr>
            <p:sp>
              <p:nvSpPr>
                <p:cNvPr id="73" name="Rectangle 72"/>
                <p:cNvSpPr/>
                <p:nvPr/>
              </p:nvSpPr>
              <p:spPr bwMode="auto">
                <a:xfrm flipH="1">
                  <a:off x="8076237" y="5302735"/>
                  <a:ext cx="1371600" cy="1371600"/>
                </a:xfrm>
                <a:prstGeom prst="rect">
                  <a:avLst/>
                </a:pr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13716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File Servers</a:t>
                  </a:r>
                </a:p>
              </p:txBody>
            </p:sp>
            <p:sp>
              <p:nvSpPr>
                <p:cNvPr id="74" name="Freeform 102"/>
                <p:cNvSpPr>
                  <a:spLocks noEditPoints="1"/>
                </p:cNvSpPr>
                <p:nvPr/>
              </p:nvSpPr>
              <p:spPr bwMode="auto">
                <a:xfrm>
                  <a:off x="8520717" y="5867774"/>
                  <a:ext cx="482641" cy="360027"/>
                </a:xfrm>
                <a:custGeom>
                  <a:avLst/>
                  <a:gdLst>
                    <a:gd name="T0" fmla="*/ 1111 w 1158"/>
                    <a:gd name="T1" fmla="*/ 811 h 864"/>
                    <a:gd name="T2" fmla="*/ 1055 w 1158"/>
                    <a:gd name="T3" fmla="*/ 864 h 864"/>
                    <a:gd name="T4" fmla="*/ 103 w 1158"/>
                    <a:gd name="T5" fmla="*/ 864 h 864"/>
                    <a:gd name="T6" fmla="*/ 47 w 1158"/>
                    <a:gd name="T7" fmla="*/ 811 h 864"/>
                    <a:gd name="T8" fmla="*/ 2 w 1158"/>
                    <a:gd name="T9" fmla="*/ 170 h 864"/>
                    <a:gd name="T10" fmla="*/ 50 w 1158"/>
                    <a:gd name="T11" fmla="*/ 118 h 864"/>
                    <a:gd name="T12" fmla="*/ 1107 w 1158"/>
                    <a:gd name="T13" fmla="*/ 118 h 864"/>
                    <a:gd name="T14" fmla="*/ 1156 w 1158"/>
                    <a:gd name="T15" fmla="*/ 170 h 864"/>
                    <a:gd name="T16" fmla="*/ 1111 w 1158"/>
                    <a:gd name="T17" fmla="*/ 811 h 864"/>
                    <a:gd name="T18" fmla="*/ 508 w 1158"/>
                    <a:gd name="T19" fmla="*/ 92 h 864"/>
                    <a:gd name="T20" fmla="*/ 508 w 1158"/>
                    <a:gd name="T21" fmla="*/ 53 h 864"/>
                    <a:gd name="T22" fmla="*/ 456 w 1158"/>
                    <a:gd name="T23" fmla="*/ 0 h 864"/>
                    <a:gd name="T24" fmla="*/ 104 w 1158"/>
                    <a:gd name="T25" fmla="*/ 0 h 864"/>
                    <a:gd name="T26" fmla="*/ 51 w 1158"/>
                    <a:gd name="T27" fmla="*/ 53 h 864"/>
                    <a:gd name="T28" fmla="*/ 51 w 1158"/>
                    <a:gd name="T29" fmla="*/ 92 h 864"/>
                    <a:gd name="T30" fmla="*/ 508 w 1158"/>
                    <a:gd name="T31" fmla="*/ 92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58" h="864">
                      <a:moveTo>
                        <a:pt x="1111" y="811"/>
                      </a:moveTo>
                      <a:cubicBezTo>
                        <a:pt x="1109" y="840"/>
                        <a:pt x="1084" y="864"/>
                        <a:pt x="1055" y="864"/>
                      </a:cubicBezTo>
                      <a:cubicBezTo>
                        <a:pt x="103" y="864"/>
                        <a:pt x="103" y="864"/>
                        <a:pt x="103" y="864"/>
                      </a:cubicBezTo>
                      <a:cubicBezTo>
                        <a:pt x="74" y="864"/>
                        <a:pt x="49" y="840"/>
                        <a:pt x="47" y="811"/>
                      </a:cubicBezTo>
                      <a:cubicBezTo>
                        <a:pt x="2" y="170"/>
                        <a:pt x="2" y="170"/>
                        <a:pt x="2" y="170"/>
                      </a:cubicBezTo>
                      <a:cubicBezTo>
                        <a:pt x="0" y="141"/>
                        <a:pt x="21" y="118"/>
                        <a:pt x="50" y="118"/>
                      </a:cubicBezTo>
                      <a:cubicBezTo>
                        <a:pt x="1107" y="118"/>
                        <a:pt x="1107" y="118"/>
                        <a:pt x="1107" y="118"/>
                      </a:cubicBezTo>
                      <a:cubicBezTo>
                        <a:pt x="1136" y="118"/>
                        <a:pt x="1158" y="141"/>
                        <a:pt x="1156" y="170"/>
                      </a:cubicBezTo>
                      <a:lnTo>
                        <a:pt x="1111" y="811"/>
                      </a:lnTo>
                      <a:close/>
                      <a:moveTo>
                        <a:pt x="508" y="92"/>
                      </a:moveTo>
                      <a:cubicBezTo>
                        <a:pt x="508" y="53"/>
                        <a:pt x="508" y="53"/>
                        <a:pt x="508" y="53"/>
                      </a:cubicBezTo>
                      <a:cubicBezTo>
                        <a:pt x="508" y="24"/>
                        <a:pt x="485" y="0"/>
                        <a:pt x="456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75" y="0"/>
                        <a:pt x="51" y="24"/>
                        <a:pt x="51" y="53"/>
                      </a:cubicBezTo>
                      <a:cubicBezTo>
                        <a:pt x="51" y="92"/>
                        <a:pt x="51" y="92"/>
                        <a:pt x="51" y="92"/>
                      </a:cubicBezTo>
                      <a:lnTo>
                        <a:pt x="508" y="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31" tIns="45716" rIns="91431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>
                    <a:defRPr/>
                  </a:pPr>
                  <a:endParaRPr lang="en-US" kern="0" smtClean="0">
                    <a:gradFill>
                      <a:gsLst>
                        <a:gs pos="0">
                          <a:srgbClr val="505050"/>
                        </a:gs>
                        <a:gs pos="100000">
                          <a:srgbClr val="505050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8026114" y="5661025"/>
                <a:ext cx="1371600" cy="1371600"/>
                <a:chOff x="8026114" y="5661025"/>
                <a:chExt cx="1371600" cy="1371600"/>
              </a:xfrm>
            </p:grpSpPr>
            <p:sp>
              <p:nvSpPr>
                <p:cNvPr id="71" name="Rectangle 70"/>
                <p:cNvSpPr/>
                <p:nvPr/>
              </p:nvSpPr>
              <p:spPr bwMode="auto">
                <a:xfrm flipH="1">
                  <a:off x="8026114" y="5661025"/>
                  <a:ext cx="1371600" cy="1371600"/>
                </a:xfrm>
                <a:prstGeom prst="rect">
                  <a:avLst/>
                </a:pr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13716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Email</a:t>
                  </a:r>
                </a:p>
              </p:txBody>
            </p:sp>
            <p:sp>
              <p:nvSpPr>
                <p:cNvPr id="72" name="Freeform 71"/>
                <p:cNvSpPr>
                  <a:spLocks noChangeAspect="1"/>
                </p:cNvSpPr>
                <p:nvPr/>
              </p:nvSpPr>
              <p:spPr bwMode="black">
                <a:xfrm>
                  <a:off x="8510631" y="6290213"/>
                  <a:ext cx="412459" cy="293786"/>
                </a:xfrm>
                <a:custGeom>
                  <a:avLst/>
                  <a:gdLst>
                    <a:gd name="connsiteX0" fmla="*/ 444931 w 444931"/>
                    <a:gd name="connsiteY0" fmla="*/ 85811 h 316789"/>
                    <a:gd name="connsiteX1" fmla="*/ 444931 w 444931"/>
                    <a:gd name="connsiteY1" fmla="*/ 316789 h 316789"/>
                    <a:gd name="connsiteX2" fmla="*/ 0 w 444931"/>
                    <a:gd name="connsiteY2" fmla="*/ 316789 h 316789"/>
                    <a:gd name="connsiteX3" fmla="*/ 0 w 444931"/>
                    <a:gd name="connsiteY3" fmla="*/ 90868 h 316789"/>
                    <a:gd name="connsiteX4" fmla="*/ 216980 w 444931"/>
                    <a:gd name="connsiteY4" fmla="*/ 211312 h 316789"/>
                    <a:gd name="connsiteX5" fmla="*/ 217910 w 444931"/>
                    <a:gd name="connsiteY5" fmla="*/ 209638 h 316789"/>
                    <a:gd name="connsiteX6" fmla="*/ 218839 w 444931"/>
                    <a:gd name="connsiteY6" fmla="*/ 211313 h 316789"/>
                    <a:gd name="connsiteX7" fmla="*/ 0 w 444931"/>
                    <a:gd name="connsiteY7" fmla="*/ 0 h 316789"/>
                    <a:gd name="connsiteX8" fmla="*/ 444931 w 444931"/>
                    <a:gd name="connsiteY8" fmla="*/ 0 h 316789"/>
                    <a:gd name="connsiteX9" fmla="*/ 444931 w 444931"/>
                    <a:gd name="connsiteY9" fmla="*/ 33520 h 316789"/>
                    <a:gd name="connsiteX10" fmla="*/ 217910 w 444931"/>
                    <a:gd name="connsiteY10" fmla="*/ 159538 h 316789"/>
                    <a:gd name="connsiteX11" fmla="*/ 0 w 444931"/>
                    <a:gd name="connsiteY11" fmla="*/ 38578 h 316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931" h="316789">
                      <a:moveTo>
                        <a:pt x="444931" y="85811"/>
                      </a:moveTo>
                      <a:lnTo>
                        <a:pt x="444931" y="316789"/>
                      </a:lnTo>
                      <a:lnTo>
                        <a:pt x="0" y="316789"/>
                      </a:lnTo>
                      <a:lnTo>
                        <a:pt x="0" y="90868"/>
                      </a:lnTo>
                      <a:lnTo>
                        <a:pt x="216980" y="211312"/>
                      </a:lnTo>
                      <a:lnTo>
                        <a:pt x="217910" y="209638"/>
                      </a:lnTo>
                      <a:lnTo>
                        <a:pt x="218839" y="211313"/>
                      </a:lnTo>
                      <a:close/>
                      <a:moveTo>
                        <a:pt x="0" y="0"/>
                      </a:moveTo>
                      <a:lnTo>
                        <a:pt x="444931" y="0"/>
                      </a:lnTo>
                      <a:lnTo>
                        <a:pt x="444931" y="33520"/>
                      </a:lnTo>
                      <a:lnTo>
                        <a:pt x="217910" y="159538"/>
                      </a:lnTo>
                      <a:lnTo>
                        <a:pt x="0" y="385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79241" tIns="143392" rIns="179241" bIns="143392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92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9428746" y="5661025"/>
                <a:ext cx="1371600" cy="1371600"/>
                <a:chOff x="9428746" y="5661025"/>
                <a:chExt cx="1371600" cy="1371600"/>
              </a:xfrm>
            </p:grpSpPr>
            <p:sp>
              <p:nvSpPr>
                <p:cNvPr id="69" name="Rectangle 68"/>
                <p:cNvSpPr/>
                <p:nvPr/>
              </p:nvSpPr>
              <p:spPr bwMode="auto">
                <a:xfrm flipH="1">
                  <a:off x="9428746" y="5661025"/>
                  <a:ext cx="1371600" cy="1371600"/>
                </a:xfrm>
                <a:prstGeom prst="rect">
                  <a:avLst/>
                </a:pr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0" tIns="13716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Wireless</a:t>
                  </a:r>
                </a:p>
              </p:txBody>
            </p:sp>
            <p:sp>
              <p:nvSpPr>
                <p:cNvPr id="70" name="Freeform 18"/>
                <p:cNvSpPr>
                  <a:spLocks noEditPoints="1"/>
                </p:cNvSpPr>
                <p:nvPr/>
              </p:nvSpPr>
              <p:spPr bwMode="auto">
                <a:xfrm>
                  <a:off x="9882231" y="6217601"/>
                  <a:ext cx="483648" cy="439009"/>
                </a:xfrm>
                <a:custGeom>
                  <a:avLst/>
                  <a:gdLst>
                    <a:gd name="T0" fmla="*/ 826 w 2559"/>
                    <a:gd name="T1" fmla="*/ 1584 h 2320"/>
                    <a:gd name="T2" fmla="*/ 568 w 2559"/>
                    <a:gd name="T3" fmla="*/ 1037 h 2320"/>
                    <a:gd name="T4" fmla="*/ 821 w 2559"/>
                    <a:gd name="T5" fmla="*/ 494 h 2320"/>
                    <a:gd name="T6" fmla="*/ 906 w 2559"/>
                    <a:gd name="T7" fmla="*/ 631 h 2320"/>
                    <a:gd name="T8" fmla="*/ 726 w 2559"/>
                    <a:gd name="T9" fmla="*/ 1037 h 2320"/>
                    <a:gd name="T10" fmla="*/ 906 w 2559"/>
                    <a:gd name="T11" fmla="*/ 1447 h 2320"/>
                    <a:gd name="T12" fmla="*/ 826 w 2559"/>
                    <a:gd name="T13" fmla="*/ 1584 h 2320"/>
                    <a:gd name="T14" fmla="*/ 1835 w 2559"/>
                    <a:gd name="T15" fmla="*/ 1037 h 2320"/>
                    <a:gd name="T16" fmla="*/ 1658 w 2559"/>
                    <a:gd name="T17" fmla="*/ 1447 h 2320"/>
                    <a:gd name="T18" fmla="*/ 1737 w 2559"/>
                    <a:gd name="T19" fmla="*/ 1584 h 2320"/>
                    <a:gd name="T20" fmla="*/ 1991 w 2559"/>
                    <a:gd name="T21" fmla="*/ 1037 h 2320"/>
                    <a:gd name="T22" fmla="*/ 1743 w 2559"/>
                    <a:gd name="T23" fmla="*/ 494 h 2320"/>
                    <a:gd name="T24" fmla="*/ 1658 w 2559"/>
                    <a:gd name="T25" fmla="*/ 631 h 2320"/>
                    <a:gd name="T26" fmla="*/ 1835 w 2559"/>
                    <a:gd name="T27" fmla="*/ 1037 h 2320"/>
                    <a:gd name="T28" fmla="*/ 2120 w 2559"/>
                    <a:gd name="T29" fmla="*/ 1035 h 2320"/>
                    <a:gd name="T30" fmla="*/ 1798 w 2559"/>
                    <a:gd name="T31" fmla="*/ 1689 h 2320"/>
                    <a:gd name="T32" fmla="*/ 1877 w 2559"/>
                    <a:gd name="T33" fmla="*/ 1827 h 2320"/>
                    <a:gd name="T34" fmla="*/ 2279 w 2559"/>
                    <a:gd name="T35" fmla="*/ 1035 h 2320"/>
                    <a:gd name="T36" fmla="*/ 1883 w 2559"/>
                    <a:gd name="T37" fmla="*/ 243 h 2320"/>
                    <a:gd name="T38" fmla="*/ 1798 w 2559"/>
                    <a:gd name="T39" fmla="*/ 380 h 2320"/>
                    <a:gd name="T40" fmla="*/ 2120 w 2559"/>
                    <a:gd name="T41" fmla="*/ 1035 h 2320"/>
                    <a:gd name="T42" fmla="*/ 280 w 2559"/>
                    <a:gd name="T43" fmla="*/ 1035 h 2320"/>
                    <a:gd name="T44" fmla="*/ 681 w 2559"/>
                    <a:gd name="T45" fmla="*/ 1827 h 2320"/>
                    <a:gd name="T46" fmla="*/ 758 w 2559"/>
                    <a:gd name="T47" fmla="*/ 1689 h 2320"/>
                    <a:gd name="T48" fmla="*/ 438 w 2559"/>
                    <a:gd name="T49" fmla="*/ 1035 h 2320"/>
                    <a:gd name="T50" fmla="*/ 758 w 2559"/>
                    <a:gd name="T51" fmla="*/ 380 h 2320"/>
                    <a:gd name="T52" fmla="*/ 676 w 2559"/>
                    <a:gd name="T53" fmla="*/ 243 h 2320"/>
                    <a:gd name="T54" fmla="*/ 280 w 2559"/>
                    <a:gd name="T55" fmla="*/ 1035 h 2320"/>
                    <a:gd name="T56" fmla="*/ 2017 w 2559"/>
                    <a:gd name="T57" fmla="*/ 0 h 2320"/>
                    <a:gd name="T58" fmla="*/ 1938 w 2559"/>
                    <a:gd name="T59" fmla="*/ 138 h 2320"/>
                    <a:gd name="T60" fmla="*/ 2400 w 2559"/>
                    <a:gd name="T61" fmla="*/ 1035 h 2320"/>
                    <a:gd name="T62" fmla="*/ 1938 w 2559"/>
                    <a:gd name="T63" fmla="*/ 1932 h 2320"/>
                    <a:gd name="T64" fmla="*/ 2017 w 2559"/>
                    <a:gd name="T65" fmla="*/ 2069 h 2320"/>
                    <a:gd name="T66" fmla="*/ 2559 w 2559"/>
                    <a:gd name="T67" fmla="*/ 1035 h 2320"/>
                    <a:gd name="T68" fmla="*/ 2017 w 2559"/>
                    <a:gd name="T69" fmla="*/ 0 h 2320"/>
                    <a:gd name="T70" fmla="*/ 618 w 2559"/>
                    <a:gd name="T71" fmla="*/ 1932 h 2320"/>
                    <a:gd name="T72" fmla="*/ 158 w 2559"/>
                    <a:gd name="T73" fmla="*/ 1035 h 2320"/>
                    <a:gd name="T74" fmla="*/ 618 w 2559"/>
                    <a:gd name="T75" fmla="*/ 138 h 2320"/>
                    <a:gd name="T76" fmla="*/ 536 w 2559"/>
                    <a:gd name="T77" fmla="*/ 0 h 2320"/>
                    <a:gd name="T78" fmla="*/ 0 w 2559"/>
                    <a:gd name="T79" fmla="*/ 1035 h 2320"/>
                    <a:gd name="T80" fmla="*/ 539 w 2559"/>
                    <a:gd name="T81" fmla="*/ 2069 h 2320"/>
                    <a:gd name="T82" fmla="*/ 618 w 2559"/>
                    <a:gd name="T83" fmla="*/ 1932 h 2320"/>
                    <a:gd name="T84" fmla="*/ 618 w 2559"/>
                    <a:gd name="T85" fmla="*/ 1932 h 2320"/>
                    <a:gd name="T86" fmla="*/ 1526 w 2559"/>
                    <a:gd name="T87" fmla="*/ 1037 h 2320"/>
                    <a:gd name="T88" fmla="*/ 1275 w 2559"/>
                    <a:gd name="T89" fmla="*/ 789 h 2320"/>
                    <a:gd name="T90" fmla="*/ 1032 w 2559"/>
                    <a:gd name="T91" fmla="*/ 1037 h 2320"/>
                    <a:gd name="T92" fmla="*/ 1222 w 2559"/>
                    <a:gd name="T93" fmla="*/ 1278 h 2320"/>
                    <a:gd name="T94" fmla="*/ 1109 w 2559"/>
                    <a:gd name="T95" fmla="*/ 2125 h 2320"/>
                    <a:gd name="T96" fmla="*/ 1275 w 2559"/>
                    <a:gd name="T97" fmla="*/ 2320 h 2320"/>
                    <a:gd name="T98" fmla="*/ 1281 w 2559"/>
                    <a:gd name="T99" fmla="*/ 2320 h 2320"/>
                    <a:gd name="T100" fmla="*/ 1447 w 2559"/>
                    <a:gd name="T101" fmla="*/ 2125 h 2320"/>
                    <a:gd name="T102" fmla="*/ 1336 w 2559"/>
                    <a:gd name="T103" fmla="*/ 1278 h 2320"/>
                    <a:gd name="T104" fmla="*/ 1526 w 2559"/>
                    <a:gd name="T105" fmla="*/ 1037 h 2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59" h="2320">
                      <a:moveTo>
                        <a:pt x="826" y="1584"/>
                      </a:moveTo>
                      <a:cubicBezTo>
                        <a:pt x="668" y="1457"/>
                        <a:pt x="568" y="1259"/>
                        <a:pt x="568" y="1037"/>
                      </a:cubicBezTo>
                      <a:cubicBezTo>
                        <a:pt x="568" y="818"/>
                        <a:pt x="668" y="626"/>
                        <a:pt x="821" y="494"/>
                      </a:cubicBezTo>
                      <a:cubicBezTo>
                        <a:pt x="821" y="494"/>
                        <a:pt x="821" y="494"/>
                        <a:pt x="906" y="631"/>
                      </a:cubicBezTo>
                      <a:cubicBezTo>
                        <a:pt x="797" y="734"/>
                        <a:pt x="726" y="877"/>
                        <a:pt x="726" y="1037"/>
                      </a:cubicBezTo>
                      <a:cubicBezTo>
                        <a:pt x="726" y="1201"/>
                        <a:pt x="797" y="1344"/>
                        <a:pt x="906" y="1447"/>
                      </a:cubicBezTo>
                      <a:cubicBezTo>
                        <a:pt x="906" y="1447"/>
                        <a:pt x="906" y="1447"/>
                        <a:pt x="826" y="1584"/>
                      </a:cubicBezTo>
                      <a:close/>
                      <a:moveTo>
                        <a:pt x="1835" y="1037"/>
                      </a:moveTo>
                      <a:cubicBezTo>
                        <a:pt x="1835" y="1201"/>
                        <a:pt x="1766" y="1344"/>
                        <a:pt x="1658" y="1447"/>
                      </a:cubicBezTo>
                      <a:cubicBezTo>
                        <a:pt x="1737" y="1584"/>
                        <a:pt x="1737" y="1584"/>
                        <a:pt x="1737" y="1584"/>
                      </a:cubicBezTo>
                      <a:cubicBezTo>
                        <a:pt x="1893" y="1457"/>
                        <a:pt x="1991" y="1259"/>
                        <a:pt x="1991" y="1037"/>
                      </a:cubicBezTo>
                      <a:cubicBezTo>
                        <a:pt x="1991" y="818"/>
                        <a:pt x="1893" y="626"/>
                        <a:pt x="1743" y="494"/>
                      </a:cubicBezTo>
                      <a:cubicBezTo>
                        <a:pt x="1658" y="631"/>
                        <a:pt x="1658" y="631"/>
                        <a:pt x="1658" y="631"/>
                      </a:cubicBezTo>
                      <a:cubicBezTo>
                        <a:pt x="1766" y="734"/>
                        <a:pt x="1835" y="877"/>
                        <a:pt x="1835" y="1037"/>
                      </a:cubicBezTo>
                      <a:close/>
                      <a:moveTo>
                        <a:pt x="2120" y="1035"/>
                      </a:moveTo>
                      <a:cubicBezTo>
                        <a:pt x="2120" y="1301"/>
                        <a:pt x="1991" y="1536"/>
                        <a:pt x="1798" y="1689"/>
                      </a:cubicBezTo>
                      <a:cubicBezTo>
                        <a:pt x="1877" y="1827"/>
                        <a:pt x="1877" y="1827"/>
                        <a:pt x="1877" y="1827"/>
                      </a:cubicBezTo>
                      <a:cubicBezTo>
                        <a:pt x="2120" y="1644"/>
                        <a:pt x="2279" y="1359"/>
                        <a:pt x="2279" y="1035"/>
                      </a:cubicBezTo>
                      <a:cubicBezTo>
                        <a:pt x="2279" y="710"/>
                        <a:pt x="2120" y="425"/>
                        <a:pt x="1883" y="243"/>
                      </a:cubicBezTo>
                      <a:cubicBezTo>
                        <a:pt x="1798" y="380"/>
                        <a:pt x="1798" y="380"/>
                        <a:pt x="1798" y="380"/>
                      </a:cubicBezTo>
                      <a:cubicBezTo>
                        <a:pt x="1991" y="533"/>
                        <a:pt x="2120" y="768"/>
                        <a:pt x="2120" y="1035"/>
                      </a:cubicBezTo>
                      <a:close/>
                      <a:moveTo>
                        <a:pt x="280" y="1035"/>
                      </a:moveTo>
                      <a:cubicBezTo>
                        <a:pt x="280" y="1359"/>
                        <a:pt x="438" y="1644"/>
                        <a:pt x="681" y="1827"/>
                      </a:cubicBezTo>
                      <a:cubicBezTo>
                        <a:pt x="758" y="1689"/>
                        <a:pt x="758" y="1689"/>
                        <a:pt x="758" y="1689"/>
                      </a:cubicBezTo>
                      <a:cubicBezTo>
                        <a:pt x="568" y="1536"/>
                        <a:pt x="438" y="1301"/>
                        <a:pt x="438" y="1035"/>
                      </a:cubicBezTo>
                      <a:cubicBezTo>
                        <a:pt x="438" y="768"/>
                        <a:pt x="568" y="533"/>
                        <a:pt x="758" y="380"/>
                      </a:cubicBezTo>
                      <a:cubicBezTo>
                        <a:pt x="676" y="243"/>
                        <a:pt x="676" y="243"/>
                        <a:pt x="676" y="243"/>
                      </a:cubicBezTo>
                      <a:cubicBezTo>
                        <a:pt x="438" y="425"/>
                        <a:pt x="280" y="710"/>
                        <a:pt x="280" y="1035"/>
                      </a:cubicBezTo>
                      <a:close/>
                      <a:moveTo>
                        <a:pt x="2017" y="0"/>
                      </a:moveTo>
                      <a:cubicBezTo>
                        <a:pt x="1938" y="138"/>
                        <a:pt x="1938" y="138"/>
                        <a:pt x="1938" y="138"/>
                      </a:cubicBezTo>
                      <a:cubicBezTo>
                        <a:pt x="2221" y="338"/>
                        <a:pt x="2400" y="668"/>
                        <a:pt x="2400" y="1035"/>
                      </a:cubicBezTo>
                      <a:cubicBezTo>
                        <a:pt x="2400" y="1404"/>
                        <a:pt x="2215" y="1732"/>
                        <a:pt x="1938" y="1932"/>
                      </a:cubicBezTo>
                      <a:cubicBezTo>
                        <a:pt x="2017" y="2069"/>
                        <a:pt x="2017" y="2069"/>
                        <a:pt x="2017" y="2069"/>
                      </a:cubicBezTo>
                      <a:cubicBezTo>
                        <a:pt x="2345" y="1840"/>
                        <a:pt x="2559" y="1462"/>
                        <a:pt x="2559" y="1035"/>
                      </a:cubicBezTo>
                      <a:cubicBezTo>
                        <a:pt x="2559" y="607"/>
                        <a:pt x="2345" y="230"/>
                        <a:pt x="2017" y="0"/>
                      </a:cubicBezTo>
                      <a:close/>
                      <a:moveTo>
                        <a:pt x="618" y="1932"/>
                      </a:moveTo>
                      <a:cubicBezTo>
                        <a:pt x="340" y="1732"/>
                        <a:pt x="158" y="1404"/>
                        <a:pt x="158" y="1035"/>
                      </a:cubicBezTo>
                      <a:cubicBezTo>
                        <a:pt x="158" y="668"/>
                        <a:pt x="335" y="338"/>
                        <a:pt x="618" y="138"/>
                      </a:cubicBezTo>
                      <a:cubicBezTo>
                        <a:pt x="536" y="0"/>
                        <a:pt x="536" y="0"/>
                        <a:pt x="536" y="0"/>
                      </a:cubicBezTo>
                      <a:cubicBezTo>
                        <a:pt x="214" y="230"/>
                        <a:pt x="0" y="607"/>
                        <a:pt x="0" y="1035"/>
                      </a:cubicBezTo>
                      <a:cubicBezTo>
                        <a:pt x="0" y="1462"/>
                        <a:pt x="214" y="1840"/>
                        <a:pt x="539" y="2069"/>
                      </a:cubicBezTo>
                      <a:cubicBezTo>
                        <a:pt x="618" y="1932"/>
                        <a:pt x="618" y="1932"/>
                        <a:pt x="618" y="1932"/>
                      </a:cubicBezTo>
                      <a:cubicBezTo>
                        <a:pt x="618" y="1932"/>
                        <a:pt x="618" y="1932"/>
                        <a:pt x="618" y="1932"/>
                      </a:cubicBezTo>
                      <a:close/>
                      <a:moveTo>
                        <a:pt x="1526" y="1037"/>
                      </a:moveTo>
                      <a:cubicBezTo>
                        <a:pt x="1526" y="900"/>
                        <a:pt x="1413" y="789"/>
                        <a:pt x="1275" y="789"/>
                      </a:cubicBezTo>
                      <a:cubicBezTo>
                        <a:pt x="1143" y="789"/>
                        <a:pt x="1032" y="900"/>
                        <a:pt x="1032" y="1037"/>
                      </a:cubicBezTo>
                      <a:cubicBezTo>
                        <a:pt x="1032" y="1156"/>
                        <a:pt x="1109" y="1254"/>
                        <a:pt x="1222" y="1278"/>
                      </a:cubicBezTo>
                      <a:cubicBezTo>
                        <a:pt x="1109" y="2125"/>
                        <a:pt x="1109" y="2125"/>
                        <a:pt x="1109" y="2125"/>
                      </a:cubicBezTo>
                      <a:cubicBezTo>
                        <a:pt x="1096" y="2233"/>
                        <a:pt x="1170" y="2320"/>
                        <a:pt x="1275" y="2320"/>
                      </a:cubicBezTo>
                      <a:cubicBezTo>
                        <a:pt x="1281" y="2320"/>
                        <a:pt x="1281" y="2320"/>
                        <a:pt x="1281" y="2320"/>
                      </a:cubicBezTo>
                      <a:cubicBezTo>
                        <a:pt x="1389" y="2320"/>
                        <a:pt x="1463" y="2233"/>
                        <a:pt x="1447" y="2125"/>
                      </a:cubicBezTo>
                      <a:cubicBezTo>
                        <a:pt x="1336" y="1278"/>
                        <a:pt x="1336" y="1278"/>
                        <a:pt x="1336" y="1278"/>
                      </a:cubicBezTo>
                      <a:cubicBezTo>
                        <a:pt x="1447" y="1254"/>
                        <a:pt x="1526" y="1156"/>
                        <a:pt x="1526" y="10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>
                    <a:defRPr/>
                  </a:pPr>
                  <a:endParaRPr lang="en-US" kern="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77" name="Group 76"/>
          <p:cNvGrpSpPr/>
          <p:nvPr/>
        </p:nvGrpSpPr>
        <p:grpSpPr>
          <a:xfrm>
            <a:off x="6744375" y="5058612"/>
            <a:ext cx="2851831" cy="533374"/>
            <a:chOff x="6744375" y="4498560"/>
            <a:chExt cx="2851831" cy="533374"/>
          </a:xfrm>
        </p:grpSpPr>
        <p:cxnSp>
          <p:nvCxnSpPr>
            <p:cNvPr id="78" name="Straight Arrow Connector 77"/>
            <p:cNvCxnSpPr/>
            <p:nvPr/>
          </p:nvCxnSpPr>
          <p:spPr>
            <a:xfrm flipH="1">
              <a:off x="6744375" y="4681440"/>
              <a:ext cx="285183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696969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 flipH="1">
              <a:off x="7987410" y="4498560"/>
              <a:ext cx="365760" cy="3657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696969"/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Aft>
                  <a:spcPts val="600"/>
                </a:spcAft>
                <a:defRPr>
                  <a:solidFill>
                    <a:srgbClr val="505050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kern="0" dirty="0"/>
                <a:t>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flipH="1">
              <a:off x="7195450" y="4879585"/>
              <a:ext cx="1920240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kern="0" dirty="0" smtClean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Prove to me who you are</a:t>
              </a:r>
              <a:endParaRPr lang="en-US" sz="1400" kern="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818932" y="1498087"/>
            <a:ext cx="2069744" cy="1479155"/>
            <a:chOff x="6726116" y="1498085"/>
            <a:chExt cx="1710818" cy="1222646"/>
          </a:xfrm>
          <a:solidFill>
            <a:srgbClr val="004B50"/>
          </a:solidFill>
        </p:grpSpPr>
        <p:sp>
          <p:nvSpPr>
            <p:cNvPr id="82" name="Freeform 21"/>
            <p:cNvSpPr>
              <a:spLocks noChangeAspect="1" noEditPoints="1"/>
            </p:cNvSpPr>
            <p:nvPr/>
          </p:nvSpPr>
          <p:spPr bwMode="black">
            <a:xfrm>
              <a:off x="6726116" y="1498085"/>
              <a:ext cx="1360610" cy="847753"/>
            </a:xfrm>
            <a:custGeom>
              <a:avLst/>
              <a:gdLst>
                <a:gd name="T0" fmla="*/ 1277 w 1355"/>
                <a:gd name="T1" fmla="*/ 371 h 843"/>
                <a:gd name="T2" fmla="*/ 1157 w 1355"/>
                <a:gd name="T3" fmla="*/ 298 h 843"/>
                <a:gd name="T4" fmla="*/ 1157 w 1355"/>
                <a:gd name="T5" fmla="*/ 277 h 843"/>
                <a:gd name="T6" fmla="*/ 1080 w 1355"/>
                <a:gd name="T7" fmla="*/ 83 h 843"/>
                <a:gd name="T8" fmla="*/ 888 w 1355"/>
                <a:gd name="T9" fmla="*/ 0 h 843"/>
                <a:gd name="T10" fmla="*/ 650 w 1355"/>
                <a:gd name="T11" fmla="*/ 135 h 843"/>
                <a:gd name="T12" fmla="*/ 544 w 1355"/>
                <a:gd name="T13" fmla="*/ 114 h 843"/>
                <a:gd name="T14" fmla="*/ 353 w 1355"/>
                <a:gd name="T15" fmla="*/ 189 h 843"/>
                <a:gd name="T16" fmla="*/ 287 w 1355"/>
                <a:gd name="T17" fmla="*/ 287 h 843"/>
                <a:gd name="T18" fmla="*/ 275 w 1355"/>
                <a:gd name="T19" fmla="*/ 287 h 843"/>
                <a:gd name="T20" fmla="*/ 82 w 1355"/>
                <a:gd name="T21" fmla="*/ 370 h 843"/>
                <a:gd name="T22" fmla="*/ 0 w 1355"/>
                <a:gd name="T23" fmla="*/ 565 h 843"/>
                <a:gd name="T24" fmla="*/ 82 w 1355"/>
                <a:gd name="T25" fmla="*/ 760 h 843"/>
                <a:gd name="T26" fmla="*/ 275 w 1355"/>
                <a:gd name="T27" fmla="*/ 843 h 843"/>
                <a:gd name="T28" fmla="*/ 1080 w 1355"/>
                <a:gd name="T29" fmla="*/ 843 h 843"/>
                <a:gd name="T30" fmla="*/ 1277 w 1355"/>
                <a:gd name="T31" fmla="*/ 760 h 843"/>
                <a:gd name="T32" fmla="*/ 1355 w 1355"/>
                <a:gd name="T33" fmla="*/ 565 h 843"/>
                <a:gd name="T34" fmla="*/ 1277 w 1355"/>
                <a:gd name="T35" fmla="*/ 371 h 843"/>
                <a:gd name="T36" fmla="*/ 1080 w 1355"/>
                <a:gd name="T37" fmla="*/ 766 h 843"/>
                <a:gd name="T38" fmla="*/ 275 w 1355"/>
                <a:gd name="T39" fmla="*/ 766 h 843"/>
                <a:gd name="T40" fmla="*/ 76 w 1355"/>
                <a:gd name="T41" fmla="*/ 565 h 843"/>
                <a:gd name="T42" fmla="*/ 275 w 1355"/>
                <a:gd name="T43" fmla="*/ 364 h 843"/>
                <a:gd name="T44" fmla="*/ 346 w 1355"/>
                <a:gd name="T45" fmla="*/ 381 h 843"/>
                <a:gd name="T46" fmla="*/ 544 w 1355"/>
                <a:gd name="T47" fmla="*/ 191 h 843"/>
                <a:gd name="T48" fmla="*/ 689 w 1355"/>
                <a:gd name="T49" fmla="*/ 255 h 843"/>
                <a:gd name="T50" fmla="*/ 888 w 1355"/>
                <a:gd name="T51" fmla="*/ 77 h 843"/>
                <a:gd name="T52" fmla="*/ 1080 w 1355"/>
                <a:gd name="T53" fmla="*/ 277 h 843"/>
                <a:gd name="T54" fmla="*/ 1064 w 1355"/>
                <a:gd name="T55" fmla="*/ 370 h 843"/>
                <a:gd name="T56" fmla="*/ 1080 w 1355"/>
                <a:gd name="T57" fmla="*/ 364 h 843"/>
                <a:gd name="T58" fmla="*/ 1278 w 1355"/>
                <a:gd name="T59" fmla="*/ 565 h 843"/>
                <a:gd name="T60" fmla="*/ 1080 w 1355"/>
                <a:gd name="T61" fmla="*/ 766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55" h="843">
                  <a:moveTo>
                    <a:pt x="1277" y="371"/>
                  </a:moveTo>
                  <a:cubicBezTo>
                    <a:pt x="1242" y="335"/>
                    <a:pt x="1201" y="311"/>
                    <a:pt x="1157" y="298"/>
                  </a:cubicBezTo>
                  <a:cubicBezTo>
                    <a:pt x="1157" y="291"/>
                    <a:pt x="1157" y="285"/>
                    <a:pt x="1157" y="277"/>
                  </a:cubicBezTo>
                  <a:cubicBezTo>
                    <a:pt x="1157" y="205"/>
                    <a:pt x="1130" y="136"/>
                    <a:pt x="1080" y="83"/>
                  </a:cubicBezTo>
                  <a:cubicBezTo>
                    <a:pt x="1028" y="29"/>
                    <a:pt x="959" y="0"/>
                    <a:pt x="888" y="0"/>
                  </a:cubicBezTo>
                  <a:cubicBezTo>
                    <a:pt x="789" y="0"/>
                    <a:pt x="700" y="54"/>
                    <a:pt x="650" y="135"/>
                  </a:cubicBezTo>
                  <a:cubicBezTo>
                    <a:pt x="618" y="121"/>
                    <a:pt x="581" y="114"/>
                    <a:pt x="544" y="114"/>
                  </a:cubicBezTo>
                  <a:cubicBezTo>
                    <a:pt x="471" y="114"/>
                    <a:pt x="404" y="141"/>
                    <a:pt x="353" y="189"/>
                  </a:cubicBezTo>
                  <a:cubicBezTo>
                    <a:pt x="324" y="217"/>
                    <a:pt x="302" y="250"/>
                    <a:pt x="287" y="287"/>
                  </a:cubicBezTo>
                  <a:cubicBezTo>
                    <a:pt x="283" y="287"/>
                    <a:pt x="279" y="287"/>
                    <a:pt x="275" y="287"/>
                  </a:cubicBezTo>
                  <a:cubicBezTo>
                    <a:pt x="203" y="287"/>
                    <a:pt x="134" y="317"/>
                    <a:pt x="82" y="370"/>
                  </a:cubicBezTo>
                  <a:cubicBezTo>
                    <a:pt x="29" y="422"/>
                    <a:pt x="0" y="492"/>
                    <a:pt x="0" y="565"/>
                  </a:cubicBezTo>
                  <a:cubicBezTo>
                    <a:pt x="0" y="638"/>
                    <a:pt x="29" y="707"/>
                    <a:pt x="82" y="760"/>
                  </a:cubicBezTo>
                  <a:cubicBezTo>
                    <a:pt x="134" y="814"/>
                    <a:pt x="203" y="843"/>
                    <a:pt x="275" y="843"/>
                  </a:cubicBezTo>
                  <a:cubicBezTo>
                    <a:pt x="1080" y="843"/>
                    <a:pt x="1080" y="843"/>
                    <a:pt x="1080" y="843"/>
                  </a:cubicBezTo>
                  <a:cubicBezTo>
                    <a:pt x="1155" y="843"/>
                    <a:pt x="1224" y="814"/>
                    <a:pt x="1277" y="760"/>
                  </a:cubicBezTo>
                  <a:cubicBezTo>
                    <a:pt x="1327" y="707"/>
                    <a:pt x="1355" y="638"/>
                    <a:pt x="1355" y="565"/>
                  </a:cubicBezTo>
                  <a:cubicBezTo>
                    <a:pt x="1355" y="492"/>
                    <a:pt x="1327" y="422"/>
                    <a:pt x="1277" y="371"/>
                  </a:cubicBezTo>
                  <a:close/>
                  <a:moveTo>
                    <a:pt x="1080" y="766"/>
                  </a:moveTo>
                  <a:cubicBezTo>
                    <a:pt x="1080" y="766"/>
                    <a:pt x="437" y="766"/>
                    <a:pt x="275" y="766"/>
                  </a:cubicBezTo>
                  <a:cubicBezTo>
                    <a:pt x="167" y="766"/>
                    <a:pt x="76" y="674"/>
                    <a:pt x="76" y="565"/>
                  </a:cubicBezTo>
                  <a:cubicBezTo>
                    <a:pt x="76" y="457"/>
                    <a:pt x="167" y="364"/>
                    <a:pt x="275" y="364"/>
                  </a:cubicBezTo>
                  <a:cubicBezTo>
                    <a:pt x="302" y="364"/>
                    <a:pt x="324" y="370"/>
                    <a:pt x="346" y="381"/>
                  </a:cubicBezTo>
                  <a:cubicBezTo>
                    <a:pt x="351" y="272"/>
                    <a:pt x="437" y="191"/>
                    <a:pt x="544" y="191"/>
                  </a:cubicBezTo>
                  <a:cubicBezTo>
                    <a:pt x="603" y="191"/>
                    <a:pt x="650" y="213"/>
                    <a:pt x="689" y="255"/>
                  </a:cubicBezTo>
                  <a:cubicBezTo>
                    <a:pt x="699" y="158"/>
                    <a:pt x="785" y="77"/>
                    <a:pt x="888" y="77"/>
                  </a:cubicBezTo>
                  <a:cubicBezTo>
                    <a:pt x="994" y="77"/>
                    <a:pt x="1080" y="169"/>
                    <a:pt x="1080" y="277"/>
                  </a:cubicBezTo>
                  <a:cubicBezTo>
                    <a:pt x="1080" y="311"/>
                    <a:pt x="1075" y="343"/>
                    <a:pt x="1064" y="370"/>
                  </a:cubicBezTo>
                  <a:cubicBezTo>
                    <a:pt x="1069" y="364"/>
                    <a:pt x="1075" y="364"/>
                    <a:pt x="1080" y="364"/>
                  </a:cubicBezTo>
                  <a:cubicBezTo>
                    <a:pt x="1192" y="364"/>
                    <a:pt x="1278" y="457"/>
                    <a:pt x="1278" y="565"/>
                  </a:cubicBezTo>
                  <a:cubicBezTo>
                    <a:pt x="1278" y="674"/>
                    <a:pt x="1192" y="766"/>
                    <a:pt x="1080" y="766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</p:spPr>
          <p:txBody>
            <a:bodyPr vert="horz" wrap="square" lIns="89621" tIns="44811" rIns="89621" bIns="44811" numCol="1" anchor="t" anchorCtr="0" compatLnSpc="1">
              <a:prstTxWarp prst="textNoShape">
                <a:avLst/>
              </a:prstTxWarp>
            </a:bodyPr>
            <a:lstStyle/>
            <a:p>
              <a:pPr defTabSz="914185">
                <a:defRPr/>
              </a:pPr>
              <a:endParaRPr lang="en-US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303459" y="2066968"/>
              <a:ext cx="1133475" cy="404583"/>
            </a:xfrm>
            <a:prstGeom prst="roundRect">
              <a:avLst>
                <a:gd name="adj" fmla="val 725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4" name="Freeform 11"/>
            <p:cNvSpPr>
              <a:spLocks noEditPoints="1"/>
            </p:cNvSpPr>
            <p:nvPr/>
          </p:nvSpPr>
          <p:spPr bwMode="auto">
            <a:xfrm>
              <a:off x="7348757" y="2109024"/>
              <a:ext cx="1042880" cy="326418"/>
            </a:xfrm>
            <a:custGeom>
              <a:avLst/>
              <a:gdLst>
                <a:gd name="T0" fmla="*/ 640 w 666"/>
                <a:gd name="T1" fmla="*/ 0 h 209"/>
                <a:gd name="T2" fmla="*/ 27 w 666"/>
                <a:gd name="T3" fmla="*/ 0 h 209"/>
                <a:gd name="T4" fmla="*/ 0 w 666"/>
                <a:gd name="T5" fmla="*/ 27 h 209"/>
                <a:gd name="T6" fmla="*/ 0 w 666"/>
                <a:gd name="T7" fmla="*/ 183 h 209"/>
                <a:gd name="T8" fmla="*/ 27 w 666"/>
                <a:gd name="T9" fmla="*/ 209 h 209"/>
                <a:gd name="T10" fmla="*/ 640 w 666"/>
                <a:gd name="T11" fmla="*/ 209 h 209"/>
                <a:gd name="T12" fmla="*/ 666 w 666"/>
                <a:gd name="T13" fmla="*/ 183 h 209"/>
                <a:gd name="T14" fmla="*/ 666 w 666"/>
                <a:gd name="T15" fmla="*/ 27 h 209"/>
                <a:gd name="T16" fmla="*/ 640 w 666"/>
                <a:gd name="T17" fmla="*/ 0 h 209"/>
                <a:gd name="T18" fmla="*/ 57 w 666"/>
                <a:gd name="T19" fmla="*/ 182 h 209"/>
                <a:gd name="T20" fmla="*/ 34 w 666"/>
                <a:gd name="T21" fmla="*/ 158 h 209"/>
                <a:gd name="T22" fmla="*/ 57 w 666"/>
                <a:gd name="T23" fmla="*/ 135 h 209"/>
                <a:gd name="T24" fmla="*/ 81 w 666"/>
                <a:gd name="T25" fmla="*/ 158 h 209"/>
                <a:gd name="T26" fmla="*/ 57 w 666"/>
                <a:gd name="T27" fmla="*/ 182 h 209"/>
                <a:gd name="T28" fmla="*/ 617 w 666"/>
                <a:gd name="T29" fmla="*/ 172 h 209"/>
                <a:gd name="T30" fmla="*/ 483 w 666"/>
                <a:gd name="T31" fmla="*/ 172 h 209"/>
                <a:gd name="T32" fmla="*/ 476 w 666"/>
                <a:gd name="T33" fmla="*/ 165 h 209"/>
                <a:gd name="T34" fmla="*/ 483 w 666"/>
                <a:gd name="T35" fmla="*/ 158 h 209"/>
                <a:gd name="T36" fmla="*/ 617 w 666"/>
                <a:gd name="T37" fmla="*/ 158 h 209"/>
                <a:gd name="T38" fmla="*/ 624 w 666"/>
                <a:gd name="T39" fmla="*/ 165 h 209"/>
                <a:gd name="T40" fmla="*/ 617 w 666"/>
                <a:gd name="T41" fmla="*/ 172 h 209"/>
                <a:gd name="T42" fmla="*/ 617 w 666"/>
                <a:gd name="T43" fmla="*/ 146 h 209"/>
                <a:gd name="T44" fmla="*/ 483 w 666"/>
                <a:gd name="T45" fmla="*/ 146 h 209"/>
                <a:gd name="T46" fmla="*/ 476 w 666"/>
                <a:gd name="T47" fmla="*/ 139 h 209"/>
                <a:gd name="T48" fmla="*/ 483 w 666"/>
                <a:gd name="T49" fmla="*/ 132 h 209"/>
                <a:gd name="T50" fmla="*/ 617 w 666"/>
                <a:gd name="T51" fmla="*/ 132 h 209"/>
                <a:gd name="T52" fmla="*/ 624 w 666"/>
                <a:gd name="T53" fmla="*/ 139 h 209"/>
                <a:gd name="T54" fmla="*/ 617 w 666"/>
                <a:gd name="T55" fmla="*/ 146 h 209"/>
                <a:gd name="T56" fmla="*/ 617 w 666"/>
                <a:gd name="T57" fmla="*/ 120 h 209"/>
                <a:gd name="T58" fmla="*/ 483 w 666"/>
                <a:gd name="T59" fmla="*/ 120 h 209"/>
                <a:gd name="T60" fmla="*/ 476 w 666"/>
                <a:gd name="T61" fmla="*/ 113 h 209"/>
                <a:gd name="T62" fmla="*/ 483 w 666"/>
                <a:gd name="T63" fmla="*/ 106 h 209"/>
                <a:gd name="T64" fmla="*/ 617 w 666"/>
                <a:gd name="T65" fmla="*/ 106 h 209"/>
                <a:gd name="T66" fmla="*/ 624 w 666"/>
                <a:gd name="T67" fmla="*/ 113 h 209"/>
                <a:gd name="T68" fmla="*/ 617 w 666"/>
                <a:gd name="T69" fmla="*/ 12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6" h="209">
                  <a:moveTo>
                    <a:pt x="640" y="0"/>
                  </a:move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183"/>
                  </a:lnTo>
                  <a:cubicBezTo>
                    <a:pt x="0" y="197"/>
                    <a:pt x="12" y="209"/>
                    <a:pt x="27" y="209"/>
                  </a:cubicBezTo>
                  <a:lnTo>
                    <a:pt x="640" y="209"/>
                  </a:lnTo>
                  <a:cubicBezTo>
                    <a:pt x="655" y="209"/>
                    <a:pt x="666" y="197"/>
                    <a:pt x="666" y="183"/>
                  </a:cubicBezTo>
                  <a:lnTo>
                    <a:pt x="666" y="27"/>
                  </a:lnTo>
                  <a:cubicBezTo>
                    <a:pt x="666" y="12"/>
                    <a:pt x="655" y="0"/>
                    <a:pt x="640" y="0"/>
                  </a:cubicBezTo>
                  <a:close/>
                  <a:moveTo>
                    <a:pt x="57" y="182"/>
                  </a:moveTo>
                  <a:cubicBezTo>
                    <a:pt x="44" y="182"/>
                    <a:pt x="34" y="171"/>
                    <a:pt x="34" y="158"/>
                  </a:cubicBezTo>
                  <a:cubicBezTo>
                    <a:pt x="34" y="145"/>
                    <a:pt x="44" y="135"/>
                    <a:pt x="57" y="135"/>
                  </a:cubicBezTo>
                  <a:cubicBezTo>
                    <a:pt x="70" y="135"/>
                    <a:pt x="81" y="145"/>
                    <a:pt x="81" y="158"/>
                  </a:cubicBezTo>
                  <a:cubicBezTo>
                    <a:pt x="81" y="171"/>
                    <a:pt x="70" y="182"/>
                    <a:pt x="57" y="182"/>
                  </a:cubicBezTo>
                  <a:close/>
                  <a:moveTo>
                    <a:pt x="617" y="172"/>
                  </a:moveTo>
                  <a:lnTo>
                    <a:pt x="483" y="172"/>
                  </a:lnTo>
                  <a:cubicBezTo>
                    <a:pt x="479" y="172"/>
                    <a:pt x="476" y="169"/>
                    <a:pt x="476" y="165"/>
                  </a:cubicBezTo>
                  <a:cubicBezTo>
                    <a:pt x="476" y="161"/>
                    <a:pt x="479" y="158"/>
                    <a:pt x="483" y="158"/>
                  </a:cubicBezTo>
                  <a:lnTo>
                    <a:pt x="617" y="158"/>
                  </a:lnTo>
                  <a:cubicBezTo>
                    <a:pt x="621" y="158"/>
                    <a:pt x="624" y="161"/>
                    <a:pt x="624" y="165"/>
                  </a:cubicBezTo>
                  <a:cubicBezTo>
                    <a:pt x="624" y="169"/>
                    <a:pt x="621" y="172"/>
                    <a:pt x="617" y="172"/>
                  </a:cubicBezTo>
                  <a:close/>
                  <a:moveTo>
                    <a:pt x="617" y="146"/>
                  </a:moveTo>
                  <a:lnTo>
                    <a:pt x="483" y="146"/>
                  </a:lnTo>
                  <a:cubicBezTo>
                    <a:pt x="479" y="146"/>
                    <a:pt x="476" y="143"/>
                    <a:pt x="476" y="139"/>
                  </a:cubicBezTo>
                  <a:cubicBezTo>
                    <a:pt x="476" y="135"/>
                    <a:pt x="479" y="132"/>
                    <a:pt x="483" y="132"/>
                  </a:cubicBezTo>
                  <a:lnTo>
                    <a:pt x="617" y="132"/>
                  </a:lnTo>
                  <a:cubicBezTo>
                    <a:pt x="621" y="132"/>
                    <a:pt x="624" y="135"/>
                    <a:pt x="624" y="139"/>
                  </a:cubicBezTo>
                  <a:cubicBezTo>
                    <a:pt x="624" y="143"/>
                    <a:pt x="621" y="146"/>
                    <a:pt x="617" y="146"/>
                  </a:cubicBezTo>
                  <a:close/>
                  <a:moveTo>
                    <a:pt x="617" y="120"/>
                  </a:moveTo>
                  <a:lnTo>
                    <a:pt x="483" y="120"/>
                  </a:lnTo>
                  <a:cubicBezTo>
                    <a:pt x="479" y="120"/>
                    <a:pt x="476" y="117"/>
                    <a:pt x="476" y="113"/>
                  </a:cubicBezTo>
                  <a:cubicBezTo>
                    <a:pt x="476" y="109"/>
                    <a:pt x="479" y="106"/>
                    <a:pt x="483" y="106"/>
                  </a:cubicBezTo>
                  <a:lnTo>
                    <a:pt x="617" y="106"/>
                  </a:lnTo>
                  <a:cubicBezTo>
                    <a:pt x="621" y="106"/>
                    <a:pt x="624" y="109"/>
                    <a:pt x="624" y="113"/>
                  </a:cubicBezTo>
                  <a:cubicBezTo>
                    <a:pt x="624" y="117"/>
                    <a:pt x="621" y="120"/>
                    <a:pt x="617" y="120"/>
                  </a:cubicBezTo>
                  <a:close/>
                </a:path>
              </a:pathLst>
            </a:custGeom>
            <a:solidFill>
              <a:srgbClr val="004B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sz="1600" kern="0" smtClean="0">
                <a:solidFill>
                  <a:srgbClr val="50505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flipH="1">
              <a:off x="6937210" y="2537561"/>
              <a:ext cx="1380446" cy="183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600" kern="0" dirty="0" err="1" smtClean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IdP</a:t>
              </a:r>
              <a:endParaRPr lang="en-US" sz="2000" kern="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684550" y="3282786"/>
            <a:ext cx="1224979" cy="1201290"/>
            <a:chOff x="4684550" y="3128038"/>
            <a:chExt cx="1224979" cy="1201290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5716777" y="3128038"/>
              <a:ext cx="22554" cy="1201290"/>
            </a:xfrm>
            <a:prstGeom prst="straightConnector1">
              <a:avLst/>
            </a:prstGeom>
            <a:noFill/>
            <a:ln w="76200" cap="flat" cmpd="sng" algn="ctr">
              <a:solidFill>
                <a:srgbClr val="696969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 flipH="1">
              <a:off x="5543769" y="3545803"/>
              <a:ext cx="365760" cy="3657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69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kern="0" dirty="0" smtClean="0">
                  <a:solidFill>
                    <a:srgbClr val="505050"/>
                  </a:solidFill>
                </a:rPr>
                <a:t>3</a:t>
              </a:r>
              <a:endParaRPr lang="en-US" sz="2400" kern="0" dirty="0" smtClean="0">
                <a:solidFill>
                  <a:srgbClr val="505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flipH="1">
              <a:off x="4684550" y="3643108"/>
              <a:ext cx="840291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kern="0" dirty="0" smtClean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Request</a:t>
              </a:r>
              <a:endParaRPr lang="en-US" sz="1400" kern="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744375" y="4319273"/>
            <a:ext cx="2851831" cy="573804"/>
            <a:chOff x="6744375" y="3816774"/>
            <a:chExt cx="2851831" cy="573804"/>
          </a:xfrm>
        </p:grpSpPr>
        <p:cxnSp>
          <p:nvCxnSpPr>
            <p:cNvPr id="92" name="Straight Arrow Connector 91"/>
            <p:cNvCxnSpPr/>
            <p:nvPr/>
          </p:nvCxnSpPr>
          <p:spPr>
            <a:xfrm flipH="1">
              <a:off x="6744375" y="3981998"/>
              <a:ext cx="2851831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696969"/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 flipH="1">
              <a:off x="7195450" y="4238229"/>
              <a:ext cx="1920240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kern="0" dirty="0" smtClean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Here is my proof</a:t>
              </a:r>
              <a:endParaRPr lang="en-US" sz="1400" kern="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flipH="1">
              <a:off x="7987410" y="3816774"/>
              <a:ext cx="365760" cy="3657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69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kern="0" dirty="0" smtClean="0">
                  <a:solidFill>
                    <a:srgbClr val="505050"/>
                  </a:solidFill>
                </a:rPr>
                <a:t>5</a:t>
              </a:r>
              <a:endParaRPr lang="en-US" sz="2400" kern="0" dirty="0" smtClean="0">
                <a:solidFill>
                  <a:srgbClr val="50505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025098" y="3282786"/>
            <a:ext cx="1228922" cy="1201290"/>
            <a:chOff x="6025098" y="3128038"/>
            <a:chExt cx="1228922" cy="1201290"/>
          </a:xfrm>
        </p:grpSpPr>
        <p:sp>
          <p:nvSpPr>
            <p:cNvPr id="96" name="TextBox 95"/>
            <p:cNvSpPr txBox="1"/>
            <p:nvPr/>
          </p:nvSpPr>
          <p:spPr>
            <a:xfrm flipH="1">
              <a:off x="6413729" y="3648498"/>
              <a:ext cx="840291" cy="1523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kern="0" dirty="0" smtClean="0"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</a:rPr>
                <a:t>Approved</a:t>
              </a:r>
              <a:endParaRPr lang="en-US" sz="1400" kern="0" dirty="0" smtClean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V="1">
              <a:off x="6198106" y="3128038"/>
              <a:ext cx="22554" cy="1201290"/>
            </a:xfrm>
            <a:prstGeom prst="straightConnector1">
              <a:avLst/>
            </a:prstGeom>
            <a:noFill/>
            <a:ln w="76200" cap="flat" cmpd="sng" algn="ctr">
              <a:solidFill>
                <a:srgbClr val="696969"/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 flipH="1">
              <a:off x="6025098" y="3545803"/>
              <a:ext cx="365760" cy="36576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69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kern="0" dirty="0" smtClean="0">
                  <a:solidFill>
                    <a:srgbClr val="505050"/>
                  </a:solidFill>
                </a:rPr>
                <a:t>4</a:t>
              </a:r>
              <a:endParaRPr lang="en-US" sz="2400" kern="0" dirty="0" smtClean="0">
                <a:solidFill>
                  <a:srgbClr val="50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617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SMTP Connection Encryption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608637" y="1212850"/>
            <a:ext cx="0" cy="550722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78565" y="2098664"/>
            <a:ext cx="550765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300" spc="-50" dirty="0" smtClean="0">
                <a:solidFill>
                  <a:srgbClr val="FFFFFF"/>
                </a:solidFill>
                <a:cs typeface="Segoe UI Semibold" panose="020B0702040204020203" pitchFamily="34" charset="0"/>
              </a:rPr>
              <a:t>Supports sending mail to SMTP servers using STARTTLS connection encryption</a:t>
            </a:r>
            <a:endParaRPr lang="en-US" sz="2300" spc="-50" dirty="0">
              <a:solidFill>
                <a:srgbClr val="FFFFFF"/>
              </a:solidFill>
              <a:cs typeface="Segoe UI Semibold" panose="020B07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8561" y="3482230"/>
            <a:ext cx="616751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300" spc="-50" dirty="0" smtClean="0">
                <a:solidFill>
                  <a:srgbClr val="FFFFFF"/>
                </a:solidFill>
                <a:cs typeface="Segoe UI Semibold" panose="020B0702040204020203" pitchFamily="34" charset="0"/>
              </a:rPr>
              <a:t>No fallback support for unencrypted connections</a:t>
            </a:r>
            <a:endParaRPr lang="en-US" sz="2300" spc="-50" dirty="0">
              <a:solidFill>
                <a:srgbClr val="FFFFFF"/>
              </a:solidFill>
              <a:cs typeface="Segoe UI Semibold" panose="020B07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4554" y="4693950"/>
            <a:ext cx="616750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300" spc="-50" dirty="0" smtClean="0">
                <a:solidFill>
                  <a:srgbClr val="FFFFFF"/>
                </a:solidFill>
                <a:cs typeface="Segoe UI Semibold" panose="020B0702040204020203" pitchFamily="34" charset="0"/>
              </a:rPr>
              <a:t>SMTP can use non-default ports</a:t>
            </a:r>
            <a:endParaRPr lang="en-US" sz="2300" spc="-50" dirty="0">
              <a:solidFill>
                <a:srgbClr val="FFFFFF"/>
              </a:solidFill>
              <a:cs typeface="Segoe UI Semibold" panose="020B07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1750" y="1238159"/>
            <a:ext cx="4439350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Segoe UI Light" pitchFamily="34" charset="0"/>
                <a:ea typeface="+mn-ea"/>
                <a:cs typeface="+mn-cs"/>
              </a:defRPr>
            </a:lvl1pPr>
          </a:lstStyle>
          <a:p>
            <a:pPr algn="r"/>
            <a:r>
              <a:rPr sz="4000" b="1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Connection Encryption</a:t>
            </a:r>
            <a:endParaRPr sz="4000" b="1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09823" y="2621725"/>
            <a:ext cx="3577893" cy="66479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Segoe UI Light" pitchFamily="34" charset="0"/>
                <a:ea typeface="+mn-ea"/>
                <a:cs typeface="+mn-cs"/>
              </a:defRPr>
            </a:lvl1pPr>
          </a:lstStyle>
          <a:p>
            <a:pPr algn="r">
              <a:spcBef>
                <a:spcPts val="600"/>
              </a:spcBef>
            </a:pPr>
            <a:r>
              <a:rPr sz="2400" spc="-5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Provides improved messaging security</a:t>
            </a:r>
            <a:endParaRPr sz="2400" spc="-5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88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dirty="0" smtClean="0"/>
              <a:t>and Reliability</a:t>
            </a:r>
            <a:endParaRPr lang="en-US" dirty="0"/>
          </a:p>
        </p:txBody>
      </p:sp>
      <p:pic>
        <p:nvPicPr>
          <p:cNvPr id="3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6157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702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&amp; Services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5767" y="1929246"/>
            <a:ext cx="8374525" cy="740178"/>
            <a:chOff x="838199" y="1891589"/>
            <a:chExt cx="8211064" cy="725731"/>
          </a:xfrm>
        </p:grpSpPr>
        <p:pic>
          <p:nvPicPr>
            <p:cNvPr id="6" name="Picture 2" descr="\\MAGNUM\Projects\Microsoft\Cloud Power FY12\Design\Icons\PNGs\Server_2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838199" y="1891589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7" name="Picture 2" descr="\\MAGNUM\Projects\Microsoft\Cloud Power FY12\Design\Icons\PNGs\Server_2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1235528" y="1891589"/>
              <a:ext cx="457200" cy="4572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616526" y="1935915"/>
              <a:ext cx="5379614" cy="37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36" dirty="0">
                  <a:solidFill>
                    <a:srgbClr val="FFFFFF"/>
                  </a:solidFill>
                </a:rPr>
                <a:t>[…..]  Distributed Cache and Request Management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37014" y="2305247"/>
              <a:ext cx="6812249" cy="31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28" dirty="0">
                  <a:solidFill>
                    <a:srgbClr val="FFFFFF">
                      <a:lumMod val="50000"/>
                      <a:lumOff val="50000"/>
                    </a:srgbClr>
                  </a:solidFill>
                </a:rPr>
                <a:t>Distributed Cache, Request Management, SharePoint Foundation Web Application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5767" y="2967121"/>
            <a:ext cx="10049398" cy="1127145"/>
            <a:chOff x="838199" y="2909207"/>
            <a:chExt cx="9853245" cy="1105144"/>
          </a:xfrm>
        </p:grpSpPr>
        <p:pic>
          <p:nvPicPr>
            <p:cNvPr id="8" name="Picture 2" descr="\\MAGNUM\Projects\Microsoft\Cloud Power FY12\Design\Icons\PNGs\Server_2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838199" y="2909207"/>
              <a:ext cx="457200" cy="4572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616527" y="2953141"/>
              <a:ext cx="2025683" cy="37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36" dirty="0">
                  <a:solidFill>
                    <a:srgbClr val="FFFFFF"/>
                  </a:solidFill>
                </a:rPr>
                <a:t>[…..]  Web Servers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37014" y="3262799"/>
              <a:ext cx="8454430" cy="751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28" dirty="0">
                  <a:solidFill>
                    <a:srgbClr val="FFFFFF">
                      <a:lumMod val="50000"/>
                      <a:lumOff val="50000"/>
                    </a:srgbClr>
                  </a:solidFill>
                </a:rPr>
                <a:t>Access Services, Business Data Connectivity, Central Administration, Managed Metadata, </a:t>
              </a:r>
            </a:p>
            <a:p>
              <a:r>
                <a:rPr lang="en-US" sz="1428" dirty="0">
                  <a:solidFill>
                    <a:srgbClr val="FFFFFF">
                      <a:lumMod val="50000"/>
                      <a:lumOff val="50000"/>
                    </a:srgbClr>
                  </a:solidFill>
                </a:rPr>
                <a:t>SharePoint Foundation Web Application, Secure Store Service, State, Subscription Settings, User Code, </a:t>
              </a:r>
            </a:p>
            <a:p>
              <a:r>
                <a:rPr lang="en-US" sz="1428" dirty="0">
                  <a:solidFill>
                    <a:srgbClr val="FFFFFF">
                      <a:lumMod val="50000"/>
                      <a:lumOff val="50000"/>
                    </a:srgbClr>
                  </a:solidFill>
                </a:rPr>
                <a:t>User Profile, Visio Graphics</a:t>
              </a:r>
            </a:p>
          </p:txBody>
        </p:sp>
        <p:pic>
          <p:nvPicPr>
            <p:cNvPr id="17" name="Picture 2" descr="\\MAGNUM\Projects\Microsoft\Cloud Power FY12\Design\Icons\PNGs\Server_2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1235528" y="2912223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855767" y="3969015"/>
            <a:ext cx="9797816" cy="922359"/>
            <a:chOff x="838199" y="3891545"/>
            <a:chExt cx="9606574" cy="904356"/>
          </a:xfrm>
        </p:grpSpPr>
        <p:pic>
          <p:nvPicPr>
            <p:cNvPr id="9" name="Picture 2" descr="\\MAGNUM\Projects\Microsoft\Cloud Power FY12\Design\Icons\PNGs\Server_2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838199" y="3894561"/>
              <a:ext cx="457200" cy="4572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616526" y="3954431"/>
              <a:ext cx="2475614" cy="37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36" dirty="0">
                  <a:solidFill>
                    <a:srgbClr val="FFFFFF"/>
                  </a:solidFill>
                </a:rPr>
                <a:t>[…..]  Batch Processing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37013" y="4264089"/>
              <a:ext cx="8207760" cy="531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28" dirty="0">
                  <a:solidFill>
                    <a:srgbClr val="FFFFFF">
                      <a:lumMod val="50000"/>
                      <a:lumOff val="50000"/>
                    </a:srgbClr>
                  </a:solidFill>
                </a:rPr>
                <a:t>Crawl Target, Machine Translation, SharePoint Foundation Web Application, PowerPoint Conversion,</a:t>
              </a:r>
            </a:p>
            <a:p>
              <a:r>
                <a:rPr lang="en-US" sz="1428" dirty="0">
                  <a:solidFill>
                    <a:srgbClr val="FFFFFF">
                      <a:lumMod val="50000"/>
                      <a:lumOff val="50000"/>
                    </a:srgbClr>
                  </a:solidFill>
                </a:rPr>
                <a:t>User Profile Synchronization, Word Automation, Work Management, Workflow Timer Service</a:t>
              </a:r>
            </a:p>
          </p:txBody>
        </p:sp>
        <p:pic>
          <p:nvPicPr>
            <p:cNvPr id="18" name="Picture 2" descr="\\MAGNUM\Projects\Microsoft\Cloud Power FY12\Design\Icons\PNGs\Server_2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1235528" y="3891545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855767" y="5045251"/>
            <a:ext cx="9240310" cy="680409"/>
            <a:chOff x="838199" y="4946774"/>
            <a:chExt cx="9059950" cy="667128"/>
          </a:xfrm>
        </p:grpSpPr>
        <p:pic>
          <p:nvPicPr>
            <p:cNvPr id="10" name="Picture 2" descr="\\MAGNUM\Projects\Microsoft\Cloud Power FY12\Design\Icons\PNGs\Server_2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838199" y="4955721"/>
              <a:ext cx="457200" cy="4572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616526" y="4990708"/>
              <a:ext cx="3050130" cy="374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36" dirty="0">
                  <a:solidFill>
                    <a:srgbClr val="FFFFFF"/>
                  </a:solidFill>
                </a:rPr>
                <a:t>[…..]  Specialized Workloads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37013" y="5301829"/>
              <a:ext cx="7661136" cy="31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28" dirty="0">
                  <a:solidFill>
                    <a:srgbClr val="FFFFFF">
                      <a:lumMod val="50000"/>
                      <a:lumOff val="50000"/>
                    </a:srgbClr>
                  </a:solidFill>
                </a:rPr>
                <a:t>Excel Calculation, PerformancePoint, Project, Search, SharePoint Foundation Web Application</a:t>
              </a:r>
            </a:p>
          </p:txBody>
        </p:sp>
        <p:pic>
          <p:nvPicPr>
            <p:cNvPr id="19" name="Picture 2" descr="\\MAGNUM\Projects\Microsoft\Cloud Power FY12\Design\Icons\PNGs\Server_2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</a:blip>
            <a:srcRect/>
            <a:stretch>
              <a:fillRect/>
            </a:stretch>
          </p:blipFill>
          <p:spPr bwMode="auto">
            <a:xfrm>
              <a:off x="1254577" y="4946774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455053" y="1655374"/>
            <a:ext cx="6245741" cy="1944633"/>
            <a:chOff x="455053" y="1655374"/>
            <a:chExt cx="6245741" cy="1944633"/>
          </a:xfrm>
        </p:grpSpPr>
        <p:sp>
          <p:nvSpPr>
            <p:cNvPr id="26" name="Rectangle 25"/>
            <p:cNvSpPr/>
            <p:nvPr/>
          </p:nvSpPr>
          <p:spPr bwMode="auto">
            <a:xfrm>
              <a:off x="455053" y="1655374"/>
              <a:ext cx="6245741" cy="1944633"/>
            </a:xfrm>
            <a:prstGeom prst="rect">
              <a:avLst/>
            </a:prstGeom>
            <a:solidFill>
              <a:srgbClr val="004B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268819" tIns="1254490" rIns="121832" bIns="60915" numCol="1" rtlCol="0" anchor="ctr" anchorCtr="0" compatLnSpc="1">
              <a:prstTxWarp prst="textNoShape">
                <a:avLst/>
              </a:prstTxWarp>
            </a:bodyPr>
            <a:lstStyle/>
            <a:p>
              <a:pPr defTabSz="761369">
                <a:defRPr/>
              </a:pPr>
              <a:endParaRPr lang="en-US" sz="4703" kern="0" baseline="30000" dirty="0">
                <a:gradFill>
                  <a:gsLst>
                    <a:gs pos="0">
                      <a:srgbClr val="00188F">
                        <a:lumMod val="5000"/>
                        <a:lumOff val="95000"/>
                      </a:srgbClr>
                    </a:gs>
                    <a:gs pos="100000">
                      <a:srgbClr val="EFEFEF"/>
                    </a:gs>
                  </a:gsLst>
                  <a:lin ang="5400000" scaled="1"/>
                </a:gradFill>
                <a:latin typeface="Segoe UI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6411" y="2174969"/>
              <a:ext cx="1605448" cy="832509"/>
            </a:xfrm>
            <a:prstGeom prst="rect">
              <a:avLst/>
            </a:prstGeom>
            <a:noFill/>
          </p:spPr>
          <p:txBody>
            <a:bodyPr wrap="square" lIns="179213" tIns="143370" rIns="179213" bIns="143370" rtlCol="0">
              <a:spAutoFit/>
            </a:bodyPr>
            <a:lstStyle/>
            <a:p>
              <a:pPr defTabSz="913833">
                <a:lnSpc>
                  <a:spcPct val="90000"/>
                </a:lnSpc>
                <a:spcAft>
                  <a:spcPts val="587"/>
                </a:spcAft>
              </a:pPr>
              <a:r>
                <a:rPr lang="en-US" sz="1960" dirty="0">
                  <a:solidFill>
                    <a:srgbClr val="FFFFFF"/>
                  </a:solidFill>
                  <a:latin typeface="Segoe UI Light"/>
                </a:rPr>
                <a:t>U</a:t>
              </a:r>
              <a:r>
                <a:rPr lang="en-US" sz="1960" dirty="0" smtClean="0">
                  <a:solidFill>
                    <a:srgbClr val="FFFFFF"/>
                  </a:solidFill>
                  <a:latin typeface="Segoe UI Light"/>
                </a:rPr>
                <a:t>ser </a:t>
              </a:r>
              <a:r>
                <a:rPr lang="en-US" sz="1960" dirty="0">
                  <a:solidFill>
                    <a:srgbClr val="FFFFFF"/>
                  </a:solidFill>
                  <a:latin typeface="Segoe UI Light"/>
                </a:rPr>
                <a:t>s</a:t>
              </a:r>
              <a:r>
                <a:rPr lang="en-US" sz="1960" dirty="0" smtClean="0">
                  <a:solidFill>
                    <a:srgbClr val="FFFFFF"/>
                  </a:solidFill>
                  <a:latin typeface="Segoe UI Light"/>
                </a:rPr>
                <a:t>ervices</a:t>
              </a:r>
              <a:endParaRPr lang="en-US" sz="1960" dirty="0">
                <a:solidFill>
                  <a:srgbClr val="FFFFFF"/>
                </a:solidFill>
                <a:latin typeface="Segoe UI Ligh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5053" y="3743605"/>
            <a:ext cx="6245741" cy="1164883"/>
            <a:chOff x="455053" y="3743605"/>
            <a:chExt cx="6245741" cy="116488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55053" y="3743605"/>
              <a:ext cx="6245741" cy="1164883"/>
            </a:xfrm>
            <a:prstGeom prst="rect">
              <a:avLst/>
            </a:prstGeom>
            <a:solidFill>
              <a:srgbClr val="004B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8819" tIns="403229" rIns="179187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761369">
                <a:defRPr/>
              </a:pPr>
              <a:endParaRPr lang="en-US" sz="4703" kern="0" baseline="30000" dirty="0">
                <a:gradFill>
                  <a:gsLst>
                    <a:gs pos="0">
                      <a:srgbClr val="00188F">
                        <a:lumMod val="5000"/>
                        <a:lumOff val="95000"/>
                      </a:srgbClr>
                    </a:gs>
                    <a:gs pos="100000">
                      <a:srgbClr val="EFEFEF"/>
                    </a:gs>
                  </a:gsLst>
                  <a:lin ang="5400000" scaled="1"/>
                </a:gradFill>
                <a:latin typeface="Segoe UI Ligh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411" y="3913316"/>
              <a:ext cx="1605448" cy="843320"/>
            </a:xfrm>
            <a:prstGeom prst="rect">
              <a:avLst/>
            </a:prstGeom>
            <a:noFill/>
          </p:spPr>
          <p:txBody>
            <a:bodyPr wrap="square" lIns="179213" tIns="143370" rIns="179213" bIns="143370" rtlCol="0">
              <a:spAutoFit/>
            </a:bodyPr>
            <a:lstStyle/>
            <a:p>
              <a:pPr defTabSz="913833">
                <a:lnSpc>
                  <a:spcPct val="90000"/>
                </a:lnSpc>
                <a:spcAft>
                  <a:spcPts val="587"/>
                </a:spcAft>
              </a:pPr>
              <a:r>
                <a:rPr lang="en-US" sz="1960" dirty="0">
                  <a:solidFill>
                    <a:srgbClr val="FFFFFF"/>
                  </a:solidFill>
                  <a:latin typeface="Segoe UI Light"/>
                </a:rPr>
                <a:t>R</a:t>
              </a:r>
              <a:r>
                <a:rPr lang="en-US" sz="1960" dirty="0" smtClean="0">
                  <a:solidFill>
                    <a:srgbClr val="FFFFFF"/>
                  </a:solidFill>
                  <a:latin typeface="Segoe UI Light"/>
                </a:rPr>
                <a:t>obot </a:t>
              </a:r>
              <a:r>
                <a:rPr lang="en-US" sz="1960" dirty="0">
                  <a:solidFill>
                    <a:srgbClr val="FFFFFF"/>
                  </a:solidFill>
                  <a:latin typeface="Segoe UI Light"/>
                </a:rPr>
                <a:t>s</a:t>
              </a:r>
              <a:r>
                <a:rPr lang="en-US" sz="1960" dirty="0" smtClean="0">
                  <a:solidFill>
                    <a:srgbClr val="FFFFFF"/>
                  </a:solidFill>
                  <a:latin typeface="Segoe UI Light"/>
                </a:rPr>
                <a:t>ervices</a:t>
              </a:r>
              <a:endParaRPr lang="en-US" sz="1960" dirty="0">
                <a:solidFill>
                  <a:srgbClr val="FFFFFF"/>
                </a:solidFill>
                <a:latin typeface="Segoe UI Ligh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5053" y="5064361"/>
            <a:ext cx="6245741" cy="1164883"/>
            <a:chOff x="455053" y="5064361"/>
            <a:chExt cx="6245741" cy="1164883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55053" y="5064361"/>
              <a:ext cx="6245741" cy="1164883"/>
            </a:xfrm>
            <a:prstGeom prst="rect">
              <a:avLst/>
            </a:prstGeom>
            <a:solidFill>
              <a:srgbClr val="004B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268819" tIns="403229" rIns="121832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761369">
                <a:defRPr/>
              </a:pPr>
              <a:endParaRPr lang="en-US" sz="4703" kern="0" baseline="30000" dirty="0">
                <a:gradFill>
                  <a:gsLst>
                    <a:gs pos="0">
                      <a:srgbClr val="00188F">
                        <a:lumMod val="5000"/>
                        <a:lumOff val="95000"/>
                      </a:srgbClr>
                    </a:gs>
                    <a:gs pos="100000">
                      <a:srgbClr val="EFEFEF"/>
                    </a:gs>
                  </a:gsLst>
                  <a:lin ang="5400000" scaled="1"/>
                </a:gradFill>
                <a:latin typeface="Segoe UI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6412" y="5257758"/>
              <a:ext cx="2018025" cy="832509"/>
            </a:xfrm>
            <a:prstGeom prst="rect">
              <a:avLst/>
            </a:prstGeom>
            <a:noFill/>
          </p:spPr>
          <p:txBody>
            <a:bodyPr wrap="square" lIns="179213" tIns="143370" rIns="179213" bIns="143370" rtlCol="0">
              <a:spAutoFit/>
            </a:bodyPr>
            <a:lstStyle/>
            <a:p>
              <a:pPr defTabSz="913833">
                <a:lnSpc>
                  <a:spcPct val="90000"/>
                </a:lnSpc>
                <a:spcAft>
                  <a:spcPts val="587"/>
                </a:spcAft>
              </a:pPr>
              <a:r>
                <a:rPr lang="en-US" sz="1960" dirty="0">
                  <a:solidFill>
                    <a:srgbClr val="FFFFFF"/>
                  </a:solidFill>
                  <a:latin typeface="Segoe UI Light"/>
                </a:rPr>
                <a:t>C</a:t>
              </a:r>
              <a:r>
                <a:rPr lang="en-US" sz="1960" dirty="0" smtClean="0">
                  <a:solidFill>
                    <a:srgbClr val="FFFFFF"/>
                  </a:solidFill>
                  <a:latin typeface="Segoe UI Light"/>
                </a:rPr>
                <a:t>aching  services</a:t>
              </a:r>
              <a:endParaRPr lang="en-US" sz="1960" dirty="0">
                <a:solidFill>
                  <a:srgbClr val="FFFFFF"/>
                </a:solidFill>
                <a:latin typeface="Segoe UI Ligh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06970" y="1655375"/>
            <a:ext cx="573340" cy="4573870"/>
            <a:chOff x="6806970" y="1655375"/>
            <a:chExt cx="573340" cy="457387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806970" y="1655375"/>
              <a:ext cx="367490" cy="457387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13" tIns="143370" rIns="179213" bIns="14337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4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2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Isosceles Triangle 35"/>
            <p:cNvSpPr/>
            <p:nvPr/>
          </p:nvSpPr>
          <p:spPr bwMode="auto">
            <a:xfrm rot="5400000">
              <a:off x="7100418" y="3839056"/>
              <a:ext cx="353280" cy="20650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13" tIns="143370" rIns="179213" bIns="14337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4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2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6768778" y="1536104"/>
            <a:ext cx="255910" cy="4797978"/>
          </a:xfrm>
          <a:prstGeom prst="rect">
            <a:avLst/>
          </a:prstGeom>
          <a:solidFill>
            <a:srgbClr val="004B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3" tIns="143370" rIns="179213" bIns="14337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12752" y="1460485"/>
            <a:ext cx="3863001" cy="4444029"/>
            <a:chOff x="7912752" y="1460485"/>
            <a:chExt cx="3863001" cy="4444029"/>
          </a:xfrm>
        </p:grpSpPr>
        <p:sp>
          <p:nvSpPr>
            <p:cNvPr id="43" name="Freeform 12"/>
            <p:cNvSpPr>
              <a:spLocks noChangeAspect="1" noEditPoints="1"/>
            </p:cNvSpPr>
            <p:nvPr/>
          </p:nvSpPr>
          <p:spPr bwMode="auto">
            <a:xfrm>
              <a:off x="8344085" y="2633790"/>
              <a:ext cx="2888684" cy="2254302"/>
            </a:xfrm>
            <a:custGeom>
              <a:avLst/>
              <a:gdLst>
                <a:gd name="T0" fmla="*/ 347 w 1167"/>
                <a:gd name="T1" fmla="*/ 0 h 1042"/>
                <a:gd name="T2" fmla="*/ 0 w 1167"/>
                <a:gd name="T3" fmla="*/ 215 h 1042"/>
                <a:gd name="T4" fmla="*/ 222 w 1167"/>
                <a:gd name="T5" fmla="*/ 399 h 1042"/>
                <a:gd name="T6" fmla="*/ 574 w 1167"/>
                <a:gd name="T7" fmla="*/ 182 h 1042"/>
                <a:gd name="T8" fmla="*/ 347 w 1167"/>
                <a:gd name="T9" fmla="*/ 0 h 1042"/>
                <a:gd name="T10" fmla="*/ 347 w 1167"/>
                <a:gd name="T11" fmla="*/ 0 h 1042"/>
                <a:gd name="T12" fmla="*/ 819 w 1167"/>
                <a:gd name="T13" fmla="*/ 0 h 1042"/>
                <a:gd name="T14" fmla="*/ 1167 w 1167"/>
                <a:gd name="T15" fmla="*/ 217 h 1042"/>
                <a:gd name="T16" fmla="*/ 944 w 1167"/>
                <a:gd name="T17" fmla="*/ 399 h 1042"/>
                <a:gd name="T18" fmla="*/ 597 w 1167"/>
                <a:gd name="T19" fmla="*/ 182 h 1042"/>
                <a:gd name="T20" fmla="*/ 819 w 1167"/>
                <a:gd name="T21" fmla="*/ 0 h 1042"/>
                <a:gd name="T22" fmla="*/ 819 w 1167"/>
                <a:gd name="T23" fmla="*/ 0 h 1042"/>
                <a:gd name="T24" fmla="*/ 349 w 1167"/>
                <a:gd name="T25" fmla="*/ 798 h 1042"/>
                <a:gd name="T26" fmla="*/ 14 w 1167"/>
                <a:gd name="T27" fmla="*/ 602 h 1042"/>
                <a:gd name="T28" fmla="*/ 217 w 1167"/>
                <a:gd name="T29" fmla="*/ 427 h 1042"/>
                <a:gd name="T30" fmla="*/ 548 w 1167"/>
                <a:gd name="T31" fmla="*/ 631 h 1042"/>
                <a:gd name="T32" fmla="*/ 349 w 1167"/>
                <a:gd name="T33" fmla="*/ 798 h 1042"/>
                <a:gd name="T34" fmla="*/ 349 w 1167"/>
                <a:gd name="T35" fmla="*/ 798 h 1042"/>
                <a:gd name="T36" fmla="*/ 815 w 1167"/>
                <a:gd name="T37" fmla="*/ 796 h 1042"/>
                <a:gd name="T38" fmla="*/ 1152 w 1167"/>
                <a:gd name="T39" fmla="*/ 598 h 1042"/>
                <a:gd name="T40" fmla="*/ 949 w 1167"/>
                <a:gd name="T41" fmla="*/ 427 h 1042"/>
                <a:gd name="T42" fmla="*/ 618 w 1167"/>
                <a:gd name="T43" fmla="*/ 626 h 1042"/>
                <a:gd name="T44" fmla="*/ 815 w 1167"/>
                <a:gd name="T45" fmla="*/ 796 h 1042"/>
                <a:gd name="T46" fmla="*/ 815 w 1167"/>
                <a:gd name="T47" fmla="*/ 796 h 1042"/>
                <a:gd name="T48" fmla="*/ 592 w 1167"/>
                <a:gd name="T49" fmla="*/ 642 h 1042"/>
                <a:gd name="T50" fmla="*/ 592 w 1167"/>
                <a:gd name="T51" fmla="*/ 1042 h 1042"/>
                <a:gd name="T52" fmla="*/ 933 w 1167"/>
                <a:gd name="T53" fmla="*/ 831 h 1042"/>
                <a:gd name="T54" fmla="*/ 933 w 1167"/>
                <a:gd name="T55" fmla="*/ 768 h 1042"/>
                <a:gd name="T56" fmla="*/ 819 w 1167"/>
                <a:gd name="T57" fmla="*/ 827 h 1042"/>
                <a:gd name="T58" fmla="*/ 592 w 1167"/>
                <a:gd name="T59" fmla="*/ 642 h 1042"/>
                <a:gd name="T60" fmla="*/ 592 w 1167"/>
                <a:gd name="T61" fmla="*/ 642 h 1042"/>
                <a:gd name="T62" fmla="*/ 569 w 1167"/>
                <a:gd name="T63" fmla="*/ 642 h 1042"/>
                <a:gd name="T64" fmla="*/ 569 w 1167"/>
                <a:gd name="T65" fmla="*/ 1042 h 1042"/>
                <a:gd name="T66" fmla="*/ 233 w 1167"/>
                <a:gd name="T67" fmla="*/ 831 h 1042"/>
                <a:gd name="T68" fmla="*/ 233 w 1167"/>
                <a:gd name="T69" fmla="*/ 768 h 1042"/>
                <a:gd name="T70" fmla="*/ 347 w 1167"/>
                <a:gd name="T71" fmla="*/ 827 h 1042"/>
                <a:gd name="T72" fmla="*/ 569 w 1167"/>
                <a:gd name="T73" fmla="*/ 642 h 1042"/>
                <a:gd name="T74" fmla="*/ 569 w 1167"/>
                <a:gd name="T75" fmla="*/ 6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7" h="1042">
                  <a:moveTo>
                    <a:pt x="347" y="0"/>
                  </a:moveTo>
                  <a:lnTo>
                    <a:pt x="0" y="215"/>
                  </a:lnTo>
                  <a:lnTo>
                    <a:pt x="222" y="399"/>
                  </a:lnTo>
                  <a:lnTo>
                    <a:pt x="574" y="182"/>
                  </a:lnTo>
                  <a:lnTo>
                    <a:pt x="347" y="0"/>
                  </a:lnTo>
                  <a:lnTo>
                    <a:pt x="347" y="0"/>
                  </a:lnTo>
                  <a:close/>
                  <a:moveTo>
                    <a:pt x="819" y="0"/>
                  </a:moveTo>
                  <a:lnTo>
                    <a:pt x="1167" y="217"/>
                  </a:lnTo>
                  <a:lnTo>
                    <a:pt x="944" y="399"/>
                  </a:lnTo>
                  <a:lnTo>
                    <a:pt x="597" y="182"/>
                  </a:lnTo>
                  <a:lnTo>
                    <a:pt x="819" y="0"/>
                  </a:lnTo>
                  <a:lnTo>
                    <a:pt x="819" y="0"/>
                  </a:lnTo>
                  <a:close/>
                  <a:moveTo>
                    <a:pt x="349" y="798"/>
                  </a:moveTo>
                  <a:lnTo>
                    <a:pt x="14" y="602"/>
                  </a:lnTo>
                  <a:lnTo>
                    <a:pt x="217" y="427"/>
                  </a:lnTo>
                  <a:lnTo>
                    <a:pt x="548" y="631"/>
                  </a:lnTo>
                  <a:lnTo>
                    <a:pt x="349" y="798"/>
                  </a:lnTo>
                  <a:lnTo>
                    <a:pt x="349" y="798"/>
                  </a:lnTo>
                  <a:close/>
                  <a:moveTo>
                    <a:pt x="815" y="796"/>
                  </a:moveTo>
                  <a:lnTo>
                    <a:pt x="1152" y="598"/>
                  </a:lnTo>
                  <a:lnTo>
                    <a:pt x="949" y="427"/>
                  </a:lnTo>
                  <a:lnTo>
                    <a:pt x="618" y="626"/>
                  </a:lnTo>
                  <a:lnTo>
                    <a:pt x="815" y="796"/>
                  </a:lnTo>
                  <a:lnTo>
                    <a:pt x="815" y="796"/>
                  </a:lnTo>
                  <a:close/>
                  <a:moveTo>
                    <a:pt x="592" y="642"/>
                  </a:moveTo>
                  <a:lnTo>
                    <a:pt x="592" y="1042"/>
                  </a:lnTo>
                  <a:lnTo>
                    <a:pt x="933" y="831"/>
                  </a:lnTo>
                  <a:lnTo>
                    <a:pt x="933" y="768"/>
                  </a:lnTo>
                  <a:lnTo>
                    <a:pt x="819" y="827"/>
                  </a:lnTo>
                  <a:lnTo>
                    <a:pt x="592" y="642"/>
                  </a:lnTo>
                  <a:lnTo>
                    <a:pt x="592" y="642"/>
                  </a:lnTo>
                  <a:close/>
                  <a:moveTo>
                    <a:pt x="569" y="642"/>
                  </a:moveTo>
                  <a:lnTo>
                    <a:pt x="569" y="1042"/>
                  </a:lnTo>
                  <a:lnTo>
                    <a:pt x="233" y="831"/>
                  </a:lnTo>
                  <a:lnTo>
                    <a:pt x="233" y="768"/>
                  </a:lnTo>
                  <a:lnTo>
                    <a:pt x="347" y="827"/>
                  </a:lnTo>
                  <a:lnTo>
                    <a:pt x="569" y="642"/>
                  </a:lnTo>
                  <a:lnTo>
                    <a:pt x="569" y="642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913833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912752" y="1460485"/>
              <a:ext cx="3547509" cy="560985"/>
            </a:xfrm>
            <a:prstGeom prst="rect">
              <a:avLst/>
            </a:prstGeom>
            <a:noFill/>
          </p:spPr>
          <p:txBody>
            <a:bodyPr wrap="square" lIns="179213" tIns="143370" rIns="179213" bIns="143370" rtlCol="0">
              <a:spAutoFit/>
            </a:bodyPr>
            <a:lstStyle/>
            <a:p>
              <a:pPr algn="ctr" defTabSz="913833">
                <a:lnSpc>
                  <a:spcPct val="90000"/>
                </a:lnSpc>
              </a:pPr>
              <a:r>
                <a:rPr lang="en-US" sz="1960" spc="-49" dirty="0" err="1">
                  <a:solidFill>
                    <a:srgbClr val="FFFFFF"/>
                  </a:solidFill>
                  <a:latin typeface="Segoe UI Light"/>
                </a:rPr>
                <a:t>MinRole</a:t>
              </a:r>
              <a:endParaRPr lang="en-US" sz="1960" spc="-49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239218" y="4997708"/>
              <a:ext cx="3536535" cy="906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31847" fontAlgn="base">
                <a:spcAft>
                  <a:spcPts val="587"/>
                </a:spcAft>
                <a:buClr>
                  <a:srgbClr val="008272"/>
                </a:buClr>
              </a:pPr>
              <a:r>
                <a:rPr lang="en-US" sz="1734" dirty="0" smtClean="0">
                  <a:solidFill>
                    <a:srgbClr val="FFFFFF"/>
                  </a:solidFill>
                  <a:latin typeface="Segoe UI Light"/>
                </a:rPr>
                <a:t>SharePoint </a:t>
              </a:r>
              <a:r>
                <a:rPr lang="en-US" sz="1734" dirty="0">
                  <a:solidFill>
                    <a:srgbClr val="FFFFFF"/>
                  </a:solidFill>
                  <a:latin typeface="Segoe UI Light"/>
                </a:rPr>
                <a:t>logic </a:t>
              </a:r>
              <a:r>
                <a:rPr lang="en-US" sz="1734" dirty="0" smtClean="0">
                  <a:solidFill>
                    <a:srgbClr val="FFFFFF"/>
                  </a:solidFill>
                  <a:latin typeface="Segoe UI Light"/>
                </a:rPr>
                <a:t>consolidated into </a:t>
              </a:r>
              <a:r>
                <a:rPr lang="en-US" sz="1734" dirty="0">
                  <a:solidFill>
                    <a:srgbClr val="FFFFFF"/>
                  </a:solidFill>
                  <a:latin typeface="Segoe UI Light"/>
                </a:rPr>
                <a:t>one single </a:t>
              </a:r>
              <a:r>
                <a:rPr lang="en-US" sz="1734" dirty="0" smtClean="0">
                  <a:solidFill>
                    <a:srgbClr val="FFFFFF"/>
                  </a:solidFill>
                  <a:latin typeface="Segoe UI Light"/>
                </a:rPr>
                <a:t>machine reducing </a:t>
              </a:r>
              <a:r>
                <a:rPr lang="en-US" sz="1734" dirty="0">
                  <a:solidFill>
                    <a:srgbClr val="FFFFFF"/>
                  </a:solidFill>
                  <a:latin typeface="Segoe UI Light"/>
                </a:rPr>
                <a:t>the number of discrete roles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984218" y="3992059"/>
            <a:ext cx="1006801" cy="768105"/>
            <a:chOff x="2984218" y="3992059"/>
            <a:chExt cx="1006801" cy="768105"/>
          </a:xfrm>
        </p:grpSpPr>
        <p:pic>
          <p:nvPicPr>
            <p:cNvPr id="48" name="Picture 39" descr="C:\Users\sakuu\Documents\Ballmer WPC\PNGS\Tim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41441" y="3992059"/>
              <a:ext cx="299879" cy="451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984218" y="4309565"/>
              <a:ext cx="1006801" cy="450599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99" dirty="0">
                  <a:solidFill>
                    <a:srgbClr val="FFFFFF"/>
                  </a:solidFill>
                </a:rPr>
                <a:t>timer jobs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69782" y="4018313"/>
            <a:ext cx="777911" cy="749475"/>
            <a:chOff x="4169782" y="4018313"/>
            <a:chExt cx="777911" cy="749475"/>
          </a:xfrm>
        </p:grpSpPr>
        <p:sp>
          <p:nvSpPr>
            <p:cNvPr id="51" name="Freeform 8"/>
            <p:cNvSpPr>
              <a:spLocks noEditPoints="1"/>
            </p:cNvSpPr>
            <p:nvPr/>
          </p:nvSpPr>
          <p:spPr bwMode="black">
            <a:xfrm>
              <a:off x="4309349" y="4018313"/>
              <a:ext cx="463215" cy="431979"/>
            </a:xfrm>
            <a:custGeom>
              <a:avLst/>
              <a:gdLst>
                <a:gd name="T0" fmla="*/ 226 w 300"/>
                <a:gd name="T1" fmla="*/ 193 h 300"/>
                <a:gd name="T2" fmla="*/ 233 w 300"/>
                <a:gd name="T3" fmla="*/ 157 h 300"/>
                <a:gd name="T4" fmla="*/ 233 w 300"/>
                <a:gd name="T5" fmla="*/ 128 h 300"/>
                <a:gd name="T6" fmla="*/ 142 w 300"/>
                <a:gd name="T7" fmla="*/ 51 h 300"/>
                <a:gd name="T8" fmla="*/ 52 w 300"/>
                <a:gd name="T9" fmla="*/ 128 h 300"/>
                <a:gd name="T10" fmla="*/ 52 w 300"/>
                <a:gd name="T11" fmla="*/ 157 h 300"/>
                <a:gd name="T12" fmla="*/ 142 w 300"/>
                <a:gd name="T13" fmla="*/ 234 h 300"/>
                <a:gd name="T14" fmla="*/ 183 w 300"/>
                <a:gd name="T15" fmla="*/ 224 h 300"/>
                <a:gd name="T16" fmla="*/ 193 w 300"/>
                <a:gd name="T17" fmla="*/ 226 h 300"/>
                <a:gd name="T18" fmla="*/ 270 w 300"/>
                <a:gd name="T19" fmla="*/ 300 h 300"/>
                <a:gd name="T20" fmla="*/ 298 w 300"/>
                <a:gd name="T21" fmla="*/ 275 h 300"/>
                <a:gd name="T22" fmla="*/ 206 w 300"/>
                <a:gd name="T23" fmla="*/ 157 h 300"/>
                <a:gd name="T24" fmla="*/ 142 w 300"/>
                <a:gd name="T25" fmla="*/ 208 h 300"/>
                <a:gd name="T26" fmla="*/ 78 w 300"/>
                <a:gd name="T27" fmla="*/ 157 h 300"/>
                <a:gd name="T28" fmla="*/ 78 w 300"/>
                <a:gd name="T29" fmla="*/ 128 h 300"/>
                <a:gd name="T30" fmla="*/ 142 w 300"/>
                <a:gd name="T31" fmla="*/ 77 h 300"/>
                <a:gd name="T32" fmla="*/ 206 w 300"/>
                <a:gd name="T33" fmla="*/ 128 h 300"/>
                <a:gd name="T34" fmla="*/ 206 w 300"/>
                <a:gd name="T35" fmla="*/ 157 h 300"/>
                <a:gd name="T36" fmla="*/ 197 w 300"/>
                <a:gd name="T37" fmla="*/ 142 h 300"/>
                <a:gd name="T38" fmla="*/ 156 w 300"/>
                <a:gd name="T39" fmla="*/ 157 h 300"/>
                <a:gd name="T40" fmla="*/ 142 w 300"/>
                <a:gd name="T41" fmla="*/ 197 h 300"/>
                <a:gd name="T42" fmla="*/ 128 w 300"/>
                <a:gd name="T43" fmla="*/ 157 h 300"/>
                <a:gd name="T44" fmla="*/ 87 w 300"/>
                <a:gd name="T45" fmla="*/ 142 h 300"/>
                <a:gd name="T46" fmla="*/ 128 w 300"/>
                <a:gd name="T47" fmla="*/ 128 h 300"/>
                <a:gd name="T48" fmla="*/ 142 w 300"/>
                <a:gd name="T49" fmla="*/ 88 h 300"/>
                <a:gd name="T50" fmla="*/ 156 w 300"/>
                <a:gd name="T51" fmla="*/ 128 h 300"/>
                <a:gd name="T52" fmla="*/ 142 w 300"/>
                <a:gd name="T53" fmla="*/ 40 h 300"/>
                <a:gd name="T54" fmla="*/ 128 w 300"/>
                <a:gd name="T55" fmla="*/ 0 h 300"/>
                <a:gd name="T56" fmla="*/ 156 w 300"/>
                <a:gd name="T57" fmla="*/ 41 h 300"/>
                <a:gd name="T58" fmla="*/ 40 w 300"/>
                <a:gd name="T59" fmla="*/ 142 h 300"/>
                <a:gd name="T60" fmla="*/ 0 w 300"/>
                <a:gd name="T61" fmla="*/ 157 h 300"/>
                <a:gd name="T62" fmla="*/ 41 w 300"/>
                <a:gd name="T63" fmla="*/ 128 h 300"/>
                <a:gd name="T64" fmla="*/ 142 w 300"/>
                <a:gd name="T65" fmla="*/ 245 h 300"/>
                <a:gd name="T66" fmla="*/ 156 w 300"/>
                <a:gd name="T67" fmla="*/ 285 h 300"/>
                <a:gd name="T68" fmla="*/ 128 w 300"/>
                <a:gd name="T69" fmla="*/ 244 h 300"/>
                <a:gd name="T70" fmla="*/ 245 w 300"/>
                <a:gd name="T71" fmla="*/ 142 h 300"/>
                <a:gd name="T72" fmla="*/ 285 w 300"/>
                <a:gd name="T73" fmla="*/ 128 h 300"/>
                <a:gd name="T74" fmla="*/ 243 w 300"/>
                <a:gd name="T75" fmla="*/ 15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300">
                  <a:moveTo>
                    <a:pt x="298" y="266"/>
                  </a:moveTo>
                  <a:cubicBezTo>
                    <a:pt x="226" y="193"/>
                    <a:pt x="226" y="193"/>
                    <a:pt x="226" y="193"/>
                  </a:cubicBezTo>
                  <a:cubicBezTo>
                    <a:pt x="223" y="191"/>
                    <a:pt x="222" y="186"/>
                    <a:pt x="224" y="183"/>
                  </a:cubicBezTo>
                  <a:cubicBezTo>
                    <a:pt x="228" y="175"/>
                    <a:pt x="231" y="166"/>
                    <a:pt x="233" y="157"/>
                  </a:cubicBezTo>
                  <a:cubicBezTo>
                    <a:pt x="233" y="152"/>
                    <a:pt x="234" y="147"/>
                    <a:pt x="234" y="142"/>
                  </a:cubicBezTo>
                  <a:cubicBezTo>
                    <a:pt x="234" y="138"/>
                    <a:pt x="233" y="133"/>
                    <a:pt x="233" y="128"/>
                  </a:cubicBezTo>
                  <a:cubicBezTo>
                    <a:pt x="227" y="89"/>
                    <a:pt x="196" y="58"/>
                    <a:pt x="156" y="52"/>
                  </a:cubicBezTo>
                  <a:cubicBezTo>
                    <a:pt x="152" y="51"/>
                    <a:pt x="147" y="51"/>
                    <a:pt x="142" y="51"/>
                  </a:cubicBezTo>
                  <a:cubicBezTo>
                    <a:pt x="137" y="51"/>
                    <a:pt x="133" y="51"/>
                    <a:pt x="128" y="52"/>
                  </a:cubicBezTo>
                  <a:cubicBezTo>
                    <a:pt x="89" y="58"/>
                    <a:pt x="58" y="89"/>
                    <a:pt x="52" y="128"/>
                  </a:cubicBezTo>
                  <a:cubicBezTo>
                    <a:pt x="51" y="133"/>
                    <a:pt x="51" y="138"/>
                    <a:pt x="51" y="142"/>
                  </a:cubicBezTo>
                  <a:cubicBezTo>
                    <a:pt x="51" y="147"/>
                    <a:pt x="51" y="152"/>
                    <a:pt x="52" y="157"/>
                  </a:cubicBezTo>
                  <a:cubicBezTo>
                    <a:pt x="58" y="196"/>
                    <a:pt x="89" y="227"/>
                    <a:pt x="128" y="233"/>
                  </a:cubicBezTo>
                  <a:cubicBezTo>
                    <a:pt x="133" y="234"/>
                    <a:pt x="137" y="234"/>
                    <a:pt x="142" y="234"/>
                  </a:cubicBezTo>
                  <a:cubicBezTo>
                    <a:pt x="147" y="234"/>
                    <a:pt x="152" y="234"/>
                    <a:pt x="156" y="233"/>
                  </a:cubicBezTo>
                  <a:cubicBezTo>
                    <a:pt x="166" y="231"/>
                    <a:pt x="175" y="228"/>
                    <a:pt x="183" y="224"/>
                  </a:cubicBezTo>
                  <a:cubicBezTo>
                    <a:pt x="184" y="224"/>
                    <a:pt x="185" y="223"/>
                    <a:pt x="187" y="223"/>
                  </a:cubicBezTo>
                  <a:cubicBezTo>
                    <a:pt x="189" y="223"/>
                    <a:pt x="192" y="224"/>
                    <a:pt x="193" y="226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7" y="299"/>
                    <a:pt x="268" y="300"/>
                    <a:pt x="270" y="300"/>
                  </a:cubicBezTo>
                  <a:cubicBezTo>
                    <a:pt x="272" y="300"/>
                    <a:pt x="273" y="299"/>
                    <a:pt x="275" y="298"/>
                  </a:cubicBezTo>
                  <a:cubicBezTo>
                    <a:pt x="298" y="275"/>
                    <a:pt x="298" y="275"/>
                    <a:pt x="298" y="275"/>
                  </a:cubicBezTo>
                  <a:cubicBezTo>
                    <a:pt x="300" y="272"/>
                    <a:pt x="300" y="268"/>
                    <a:pt x="298" y="266"/>
                  </a:cubicBezTo>
                  <a:close/>
                  <a:moveTo>
                    <a:pt x="206" y="157"/>
                  </a:moveTo>
                  <a:cubicBezTo>
                    <a:pt x="201" y="181"/>
                    <a:pt x="181" y="201"/>
                    <a:pt x="156" y="206"/>
                  </a:cubicBezTo>
                  <a:cubicBezTo>
                    <a:pt x="152" y="207"/>
                    <a:pt x="147" y="208"/>
                    <a:pt x="142" y="208"/>
                  </a:cubicBezTo>
                  <a:cubicBezTo>
                    <a:pt x="137" y="208"/>
                    <a:pt x="133" y="207"/>
                    <a:pt x="128" y="206"/>
                  </a:cubicBezTo>
                  <a:cubicBezTo>
                    <a:pt x="103" y="201"/>
                    <a:pt x="84" y="181"/>
                    <a:pt x="78" y="157"/>
                  </a:cubicBezTo>
                  <a:cubicBezTo>
                    <a:pt x="77" y="152"/>
                    <a:pt x="77" y="147"/>
                    <a:pt x="77" y="142"/>
                  </a:cubicBezTo>
                  <a:cubicBezTo>
                    <a:pt x="77" y="138"/>
                    <a:pt x="77" y="133"/>
                    <a:pt x="78" y="128"/>
                  </a:cubicBezTo>
                  <a:cubicBezTo>
                    <a:pt x="84" y="103"/>
                    <a:pt x="103" y="84"/>
                    <a:pt x="128" y="79"/>
                  </a:cubicBezTo>
                  <a:cubicBezTo>
                    <a:pt x="133" y="78"/>
                    <a:pt x="137" y="77"/>
                    <a:pt x="142" y="77"/>
                  </a:cubicBezTo>
                  <a:cubicBezTo>
                    <a:pt x="147" y="77"/>
                    <a:pt x="152" y="78"/>
                    <a:pt x="156" y="79"/>
                  </a:cubicBezTo>
                  <a:cubicBezTo>
                    <a:pt x="181" y="84"/>
                    <a:pt x="201" y="103"/>
                    <a:pt x="206" y="128"/>
                  </a:cubicBezTo>
                  <a:cubicBezTo>
                    <a:pt x="207" y="133"/>
                    <a:pt x="208" y="138"/>
                    <a:pt x="208" y="142"/>
                  </a:cubicBezTo>
                  <a:cubicBezTo>
                    <a:pt x="208" y="147"/>
                    <a:pt x="207" y="152"/>
                    <a:pt x="206" y="157"/>
                  </a:cubicBezTo>
                  <a:close/>
                  <a:moveTo>
                    <a:pt x="195" y="128"/>
                  </a:moveTo>
                  <a:cubicBezTo>
                    <a:pt x="196" y="133"/>
                    <a:pt x="197" y="138"/>
                    <a:pt x="197" y="142"/>
                  </a:cubicBezTo>
                  <a:cubicBezTo>
                    <a:pt x="197" y="147"/>
                    <a:pt x="196" y="152"/>
                    <a:pt x="195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2" y="197"/>
                    <a:pt x="147" y="197"/>
                    <a:pt x="142" y="197"/>
                  </a:cubicBezTo>
                  <a:cubicBezTo>
                    <a:pt x="137" y="197"/>
                    <a:pt x="133" y="197"/>
                    <a:pt x="128" y="19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88" y="152"/>
                    <a:pt x="87" y="147"/>
                    <a:pt x="87" y="142"/>
                  </a:cubicBezTo>
                  <a:cubicBezTo>
                    <a:pt x="87" y="138"/>
                    <a:pt x="88" y="133"/>
                    <a:pt x="89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33" y="88"/>
                    <a:pt x="137" y="88"/>
                    <a:pt x="142" y="88"/>
                  </a:cubicBezTo>
                  <a:cubicBezTo>
                    <a:pt x="147" y="88"/>
                    <a:pt x="152" y="88"/>
                    <a:pt x="156" y="90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95" y="128"/>
                  </a:lnTo>
                  <a:close/>
                  <a:moveTo>
                    <a:pt x="142" y="40"/>
                  </a:moveTo>
                  <a:cubicBezTo>
                    <a:pt x="137" y="40"/>
                    <a:pt x="133" y="41"/>
                    <a:pt x="128" y="4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2" y="41"/>
                    <a:pt x="147" y="40"/>
                    <a:pt x="142" y="40"/>
                  </a:cubicBezTo>
                  <a:close/>
                  <a:moveTo>
                    <a:pt x="40" y="142"/>
                  </a:moveTo>
                  <a:cubicBezTo>
                    <a:pt x="40" y="147"/>
                    <a:pt x="40" y="152"/>
                    <a:pt x="41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0" y="133"/>
                    <a:pt x="40" y="138"/>
                    <a:pt x="40" y="142"/>
                  </a:cubicBezTo>
                  <a:close/>
                  <a:moveTo>
                    <a:pt x="142" y="245"/>
                  </a:moveTo>
                  <a:cubicBezTo>
                    <a:pt x="147" y="245"/>
                    <a:pt x="152" y="244"/>
                    <a:pt x="156" y="244"/>
                  </a:cubicBezTo>
                  <a:cubicBezTo>
                    <a:pt x="156" y="285"/>
                    <a:pt x="156" y="285"/>
                    <a:pt x="156" y="285"/>
                  </a:cubicBezTo>
                  <a:cubicBezTo>
                    <a:pt x="128" y="285"/>
                    <a:pt x="128" y="285"/>
                    <a:pt x="128" y="285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33" y="244"/>
                    <a:pt x="137" y="245"/>
                    <a:pt x="142" y="245"/>
                  </a:cubicBezTo>
                  <a:close/>
                  <a:moveTo>
                    <a:pt x="245" y="142"/>
                  </a:moveTo>
                  <a:cubicBezTo>
                    <a:pt x="245" y="138"/>
                    <a:pt x="244" y="133"/>
                    <a:pt x="243" y="128"/>
                  </a:cubicBezTo>
                  <a:cubicBezTo>
                    <a:pt x="285" y="128"/>
                    <a:pt x="285" y="128"/>
                    <a:pt x="285" y="128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4" y="152"/>
                    <a:pt x="245" y="147"/>
                    <a:pt x="245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2" tIns="41137" rIns="82272" bIns="41137" numCol="1" anchor="t" anchorCtr="0" compatLnSpc="1">
              <a:prstTxWarp prst="textNoShape">
                <a:avLst/>
              </a:prstTxWarp>
            </a:bodyPr>
            <a:lstStyle/>
            <a:p>
              <a:endParaRPr lang="en-US" sz="1599">
                <a:solidFill>
                  <a:srgbClr val="0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69782" y="4317189"/>
              <a:ext cx="777911" cy="450599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99" dirty="0">
                  <a:solidFill>
                    <a:srgbClr val="FFFFFF"/>
                  </a:solidFill>
                </a:rPr>
                <a:t>search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99954" y="5340080"/>
            <a:ext cx="859658" cy="750649"/>
            <a:chOff x="1999954" y="5340080"/>
            <a:chExt cx="859658" cy="75064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880" y="5340080"/>
              <a:ext cx="423191" cy="41943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999954" y="5640130"/>
              <a:ext cx="859658" cy="450599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99" dirty="0">
                  <a:solidFill>
                    <a:srgbClr val="FFFFFF"/>
                  </a:solidFill>
                </a:rPr>
                <a:t>caching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54570" y="3925484"/>
            <a:ext cx="1155578" cy="834930"/>
            <a:chOff x="1854570" y="3925484"/>
            <a:chExt cx="1155578" cy="834930"/>
          </a:xfrm>
        </p:grpSpPr>
        <p:pic>
          <p:nvPicPr>
            <p:cNvPr id="57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/>
            </a:blip>
            <a:stretch>
              <a:fillRect/>
            </a:stretch>
          </p:blipFill>
          <p:spPr bwMode="auto">
            <a:xfrm>
              <a:off x="2126677" y="3925484"/>
              <a:ext cx="608066" cy="608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1854570" y="4309815"/>
              <a:ext cx="1155578" cy="450599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99" dirty="0">
                  <a:solidFill>
                    <a:srgbClr val="FFFFFF"/>
                  </a:solidFill>
                </a:rPr>
                <a:t>provisioning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25919" y="1897097"/>
            <a:ext cx="1029689" cy="733670"/>
            <a:chOff x="1925919" y="1897097"/>
            <a:chExt cx="1029689" cy="73367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0127" y="1897097"/>
              <a:ext cx="438787" cy="371335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1925919" y="2180168"/>
              <a:ext cx="1029689" cy="450599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99" dirty="0">
                  <a:solidFill>
                    <a:srgbClr val="FFFFFF"/>
                  </a:solidFill>
                </a:rPr>
                <a:t>sync client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57706" y="1880934"/>
            <a:ext cx="902166" cy="733541"/>
            <a:chOff x="3057706" y="1880934"/>
            <a:chExt cx="902166" cy="733541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9236" y="1880934"/>
              <a:ext cx="376834" cy="42647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057706" y="2163876"/>
              <a:ext cx="902166" cy="450599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99" dirty="0" err="1">
                  <a:solidFill>
                    <a:srgbClr val="FFFFFF"/>
                  </a:solidFill>
                </a:rPr>
                <a:t>onenote</a:t>
              </a:r>
              <a:endParaRPr lang="en-US" sz="1099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25345" y="1925672"/>
            <a:ext cx="988816" cy="849753"/>
            <a:chOff x="5125345" y="1925672"/>
            <a:chExt cx="988816" cy="849753"/>
          </a:xfrm>
        </p:grpSpPr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5463780" y="1925672"/>
              <a:ext cx="382168" cy="336998"/>
            </a:xfrm>
            <a:custGeom>
              <a:avLst/>
              <a:gdLst>
                <a:gd name="T0" fmla="*/ 2220 w 3152"/>
                <a:gd name="T1" fmla="*/ 905 h 2780"/>
                <a:gd name="T2" fmla="*/ 2131 w 3152"/>
                <a:gd name="T3" fmla="*/ 764 h 2780"/>
                <a:gd name="T4" fmla="*/ 1420 w 3152"/>
                <a:gd name="T5" fmla="*/ 92 h 2780"/>
                <a:gd name="T6" fmla="*/ 1243 w 3152"/>
                <a:gd name="T7" fmla="*/ 2 h 2780"/>
                <a:gd name="T8" fmla="*/ 1243 w 3152"/>
                <a:gd name="T9" fmla="*/ 2 h 2780"/>
                <a:gd name="T10" fmla="*/ 1243 w 3152"/>
                <a:gd name="T11" fmla="*/ 2 h 2780"/>
                <a:gd name="T12" fmla="*/ 266 w 3152"/>
                <a:gd name="T13" fmla="*/ 2 h 2780"/>
                <a:gd name="T14" fmla="*/ 0 w 3152"/>
                <a:gd name="T15" fmla="*/ 226 h 2780"/>
                <a:gd name="T16" fmla="*/ 0 w 3152"/>
                <a:gd name="T17" fmla="*/ 2511 h 2780"/>
                <a:gd name="T18" fmla="*/ 266 w 3152"/>
                <a:gd name="T19" fmla="*/ 2780 h 2780"/>
                <a:gd name="T20" fmla="*/ 1953 w 3152"/>
                <a:gd name="T21" fmla="*/ 2780 h 2780"/>
                <a:gd name="T22" fmla="*/ 2220 w 3152"/>
                <a:gd name="T23" fmla="*/ 2511 h 2780"/>
                <a:gd name="T24" fmla="*/ 2220 w 3152"/>
                <a:gd name="T25" fmla="*/ 943 h 2780"/>
                <a:gd name="T26" fmla="*/ 2220 w 3152"/>
                <a:gd name="T27" fmla="*/ 905 h 2780"/>
                <a:gd name="T28" fmla="*/ 1243 w 3152"/>
                <a:gd name="T29" fmla="*/ 226 h 2780"/>
                <a:gd name="T30" fmla="*/ 1953 w 3152"/>
                <a:gd name="T31" fmla="*/ 943 h 2780"/>
                <a:gd name="T32" fmla="*/ 1243 w 3152"/>
                <a:gd name="T33" fmla="*/ 943 h 2780"/>
                <a:gd name="T34" fmla="*/ 1243 w 3152"/>
                <a:gd name="T35" fmla="*/ 226 h 2780"/>
                <a:gd name="T36" fmla="*/ 1243 w 3152"/>
                <a:gd name="T37" fmla="*/ 226 h 2780"/>
                <a:gd name="T38" fmla="*/ 1953 w 3152"/>
                <a:gd name="T39" fmla="*/ 2511 h 2780"/>
                <a:gd name="T40" fmla="*/ 266 w 3152"/>
                <a:gd name="T41" fmla="*/ 2511 h 2780"/>
                <a:gd name="T42" fmla="*/ 266 w 3152"/>
                <a:gd name="T43" fmla="*/ 226 h 2780"/>
                <a:gd name="T44" fmla="*/ 1021 w 3152"/>
                <a:gd name="T45" fmla="*/ 226 h 2780"/>
                <a:gd name="T46" fmla="*/ 1021 w 3152"/>
                <a:gd name="T47" fmla="*/ 943 h 2780"/>
                <a:gd name="T48" fmla="*/ 1243 w 3152"/>
                <a:gd name="T49" fmla="*/ 1212 h 2780"/>
                <a:gd name="T50" fmla="*/ 1953 w 3152"/>
                <a:gd name="T51" fmla="*/ 1212 h 2780"/>
                <a:gd name="T52" fmla="*/ 1953 w 3152"/>
                <a:gd name="T53" fmla="*/ 2511 h 2780"/>
                <a:gd name="T54" fmla="*/ 1953 w 3152"/>
                <a:gd name="T55" fmla="*/ 2511 h 2780"/>
                <a:gd name="T56" fmla="*/ 2575 w 3152"/>
                <a:gd name="T57" fmla="*/ 630 h 2780"/>
                <a:gd name="T58" fmla="*/ 2664 w 3152"/>
                <a:gd name="T59" fmla="*/ 854 h 2780"/>
                <a:gd name="T60" fmla="*/ 2664 w 3152"/>
                <a:gd name="T61" fmla="*/ 2511 h 2780"/>
                <a:gd name="T62" fmla="*/ 2442 w 3152"/>
                <a:gd name="T63" fmla="*/ 2780 h 2780"/>
                <a:gd name="T64" fmla="*/ 2353 w 3152"/>
                <a:gd name="T65" fmla="*/ 2780 h 2780"/>
                <a:gd name="T66" fmla="*/ 2442 w 3152"/>
                <a:gd name="T67" fmla="*/ 2556 h 2780"/>
                <a:gd name="T68" fmla="*/ 2442 w 3152"/>
                <a:gd name="T69" fmla="*/ 943 h 2780"/>
                <a:gd name="T70" fmla="*/ 2353 w 3152"/>
                <a:gd name="T71" fmla="*/ 674 h 2780"/>
                <a:gd name="T72" fmla="*/ 1642 w 3152"/>
                <a:gd name="T73" fmla="*/ 2 h 2780"/>
                <a:gd name="T74" fmla="*/ 1642 w 3152"/>
                <a:gd name="T75" fmla="*/ 2 h 2780"/>
                <a:gd name="T76" fmla="*/ 1731 w 3152"/>
                <a:gd name="T77" fmla="*/ 2 h 2780"/>
                <a:gd name="T78" fmla="*/ 1776 w 3152"/>
                <a:gd name="T79" fmla="*/ 2 h 2780"/>
                <a:gd name="T80" fmla="*/ 2086 w 3152"/>
                <a:gd name="T81" fmla="*/ 137 h 2780"/>
                <a:gd name="T82" fmla="*/ 2575 w 3152"/>
                <a:gd name="T83" fmla="*/ 630 h 2780"/>
                <a:gd name="T84" fmla="*/ 3063 w 3152"/>
                <a:gd name="T85" fmla="*/ 585 h 2780"/>
                <a:gd name="T86" fmla="*/ 3152 w 3152"/>
                <a:gd name="T87" fmla="*/ 764 h 2780"/>
                <a:gd name="T88" fmla="*/ 3152 w 3152"/>
                <a:gd name="T89" fmla="*/ 2511 h 2780"/>
                <a:gd name="T90" fmla="*/ 2886 w 3152"/>
                <a:gd name="T91" fmla="*/ 2780 h 2780"/>
                <a:gd name="T92" fmla="*/ 2841 w 3152"/>
                <a:gd name="T93" fmla="*/ 2780 h 2780"/>
                <a:gd name="T94" fmla="*/ 2886 w 3152"/>
                <a:gd name="T95" fmla="*/ 2556 h 2780"/>
                <a:gd name="T96" fmla="*/ 2886 w 3152"/>
                <a:gd name="T97" fmla="*/ 809 h 2780"/>
                <a:gd name="T98" fmla="*/ 2841 w 3152"/>
                <a:gd name="T99" fmla="*/ 630 h 2780"/>
                <a:gd name="T100" fmla="*/ 2220 w 3152"/>
                <a:gd name="T101" fmla="*/ 2 h 2780"/>
                <a:gd name="T102" fmla="*/ 2220 w 3152"/>
                <a:gd name="T103" fmla="*/ 2 h 2780"/>
                <a:gd name="T104" fmla="*/ 2264 w 3152"/>
                <a:gd name="T105" fmla="*/ 2 h 2780"/>
                <a:gd name="T106" fmla="*/ 2308 w 3152"/>
                <a:gd name="T107" fmla="*/ 2 h 2780"/>
                <a:gd name="T108" fmla="*/ 2619 w 3152"/>
                <a:gd name="T109" fmla="*/ 137 h 2780"/>
                <a:gd name="T110" fmla="*/ 3063 w 3152"/>
                <a:gd name="T111" fmla="*/ 585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2" h="2780">
                  <a:moveTo>
                    <a:pt x="2220" y="905"/>
                  </a:moveTo>
                  <a:cubicBezTo>
                    <a:pt x="2220" y="860"/>
                    <a:pt x="2204" y="833"/>
                    <a:pt x="2131" y="764"/>
                  </a:cubicBezTo>
                  <a:cubicBezTo>
                    <a:pt x="1419" y="93"/>
                    <a:pt x="1420" y="92"/>
                    <a:pt x="1420" y="92"/>
                  </a:cubicBezTo>
                  <a:cubicBezTo>
                    <a:pt x="1358" y="23"/>
                    <a:pt x="1304" y="2"/>
                    <a:pt x="1243" y="2"/>
                  </a:cubicBezTo>
                  <a:cubicBezTo>
                    <a:pt x="1243" y="2"/>
                    <a:pt x="1243" y="2"/>
                    <a:pt x="1243" y="2"/>
                  </a:cubicBezTo>
                  <a:cubicBezTo>
                    <a:pt x="1243" y="2"/>
                    <a:pt x="1243" y="2"/>
                    <a:pt x="1243" y="2"/>
                  </a:cubicBezTo>
                  <a:cubicBezTo>
                    <a:pt x="266" y="2"/>
                    <a:pt x="266" y="2"/>
                    <a:pt x="266" y="2"/>
                  </a:cubicBezTo>
                  <a:cubicBezTo>
                    <a:pt x="133" y="2"/>
                    <a:pt x="0" y="92"/>
                    <a:pt x="0" y="226"/>
                  </a:cubicBezTo>
                  <a:cubicBezTo>
                    <a:pt x="0" y="2511"/>
                    <a:pt x="0" y="2511"/>
                    <a:pt x="0" y="2511"/>
                  </a:cubicBezTo>
                  <a:cubicBezTo>
                    <a:pt x="0" y="2646"/>
                    <a:pt x="133" y="2780"/>
                    <a:pt x="266" y="2780"/>
                  </a:cubicBezTo>
                  <a:cubicBezTo>
                    <a:pt x="1953" y="2780"/>
                    <a:pt x="1953" y="2780"/>
                    <a:pt x="1953" y="2780"/>
                  </a:cubicBezTo>
                  <a:cubicBezTo>
                    <a:pt x="2086" y="2780"/>
                    <a:pt x="2220" y="2646"/>
                    <a:pt x="2220" y="2511"/>
                  </a:cubicBezTo>
                  <a:cubicBezTo>
                    <a:pt x="2220" y="943"/>
                    <a:pt x="2220" y="943"/>
                    <a:pt x="2220" y="943"/>
                  </a:cubicBezTo>
                  <a:lnTo>
                    <a:pt x="2220" y="905"/>
                  </a:lnTo>
                  <a:close/>
                  <a:moveTo>
                    <a:pt x="1243" y="226"/>
                  </a:moveTo>
                  <a:cubicBezTo>
                    <a:pt x="1953" y="943"/>
                    <a:pt x="1953" y="943"/>
                    <a:pt x="1953" y="943"/>
                  </a:cubicBezTo>
                  <a:cubicBezTo>
                    <a:pt x="1243" y="943"/>
                    <a:pt x="1243" y="943"/>
                    <a:pt x="1243" y="943"/>
                  </a:cubicBezTo>
                  <a:cubicBezTo>
                    <a:pt x="1243" y="226"/>
                    <a:pt x="1243" y="226"/>
                    <a:pt x="1243" y="226"/>
                  </a:cubicBezTo>
                  <a:cubicBezTo>
                    <a:pt x="1243" y="226"/>
                    <a:pt x="1243" y="226"/>
                    <a:pt x="1243" y="226"/>
                  </a:cubicBezTo>
                  <a:close/>
                  <a:moveTo>
                    <a:pt x="1953" y="2511"/>
                  </a:moveTo>
                  <a:cubicBezTo>
                    <a:pt x="266" y="2511"/>
                    <a:pt x="266" y="2511"/>
                    <a:pt x="266" y="2511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1021" y="226"/>
                    <a:pt x="1021" y="226"/>
                    <a:pt x="1021" y="226"/>
                  </a:cubicBezTo>
                  <a:cubicBezTo>
                    <a:pt x="1021" y="943"/>
                    <a:pt x="1021" y="943"/>
                    <a:pt x="1021" y="943"/>
                  </a:cubicBezTo>
                  <a:cubicBezTo>
                    <a:pt x="1021" y="1078"/>
                    <a:pt x="1110" y="1212"/>
                    <a:pt x="1243" y="1212"/>
                  </a:cubicBezTo>
                  <a:cubicBezTo>
                    <a:pt x="1953" y="1212"/>
                    <a:pt x="1953" y="1212"/>
                    <a:pt x="1953" y="1212"/>
                  </a:cubicBezTo>
                  <a:cubicBezTo>
                    <a:pt x="1953" y="2511"/>
                    <a:pt x="1953" y="2511"/>
                    <a:pt x="1953" y="2511"/>
                  </a:cubicBezTo>
                  <a:cubicBezTo>
                    <a:pt x="1953" y="2511"/>
                    <a:pt x="1953" y="2511"/>
                    <a:pt x="1953" y="2511"/>
                  </a:cubicBezTo>
                  <a:close/>
                  <a:moveTo>
                    <a:pt x="2575" y="630"/>
                  </a:moveTo>
                  <a:cubicBezTo>
                    <a:pt x="2619" y="674"/>
                    <a:pt x="2664" y="764"/>
                    <a:pt x="2664" y="854"/>
                  </a:cubicBezTo>
                  <a:cubicBezTo>
                    <a:pt x="2664" y="2511"/>
                    <a:pt x="2664" y="2511"/>
                    <a:pt x="2664" y="2511"/>
                  </a:cubicBezTo>
                  <a:cubicBezTo>
                    <a:pt x="2664" y="2646"/>
                    <a:pt x="2575" y="2780"/>
                    <a:pt x="2442" y="2780"/>
                  </a:cubicBezTo>
                  <a:cubicBezTo>
                    <a:pt x="2353" y="2780"/>
                    <a:pt x="2353" y="2780"/>
                    <a:pt x="2353" y="2780"/>
                  </a:cubicBezTo>
                  <a:cubicBezTo>
                    <a:pt x="2397" y="2691"/>
                    <a:pt x="2442" y="2646"/>
                    <a:pt x="2442" y="2556"/>
                  </a:cubicBezTo>
                  <a:cubicBezTo>
                    <a:pt x="2442" y="943"/>
                    <a:pt x="2442" y="943"/>
                    <a:pt x="2442" y="943"/>
                  </a:cubicBezTo>
                  <a:cubicBezTo>
                    <a:pt x="2442" y="854"/>
                    <a:pt x="2452" y="769"/>
                    <a:pt x="2353" y="674"/>
                  </a:cubicBezTo>
                  <a:cubicBezTo>
                    <a:pt x="1645" y="0"/>
                    <a:pt x="1642" y="2"/>
                    <a:pt x="1642" y="2"/>
                  </a:cubicBezTo>
                  <a:cubicBezTo>
                    <a:pt x="1642" y="2"/>
                    <a:pt x="1642" y="2"/>
                    <a:pt x="1642" y="2"/>
                  </a:cubicBezTo>
                  <a:cubicBezTo>
                    <a:pt x="1731" y="2"/>
                    <a:pt x="1731" y="2"/>
                    <a:pt x="1731" y="2"/>
                  </a:cubicBezTo>
                  <a:cubicBezTo>
                    <a:pt x="1776" y="2"/>
                    <a:pt x="1776" y="2"/>
                    <a:pt x="1776" y="2"/>
                  </a:cubicBezTo>
                  <a:cubicBezTo>
                    <a:pt x="1820" y="2"/>
                    <a:pt x="1953" y="2"/>
                    <a:pt x="2086" y="137"/>
                  </a:cubicBezTo>
                  <a:cubicBezTo>
                    <a:pt x="2575" y="630"/>
                    <a:pt x="2575" y="630"/>
                    <a:pt x="2575" y="630"/>
                  </a:cubicBezTo>
                  <a:moveTo>
                    <a:pt x="3063" y="585"/>
                  </a:moveTo>
                  <a:cubicBezTo>
                    <a:pt x="3108" y="630"/>
                    <a:pt x="3152" y="719"/>
                    <a:pt x="3152" y="764"/>
                  </a:cubicBezTo>
                  <a:cubicBezTo>
                    <a:pt x="3152" y="2511"/>
                    <a:pt x="3152" y="2511"/>
                    <a:pt x="3152" y="2511"/>
                  </a:cubicBezTo>
                  <a:cubicBezTo>
                    <a:pt x="3152" y="2646"/>
                    <a:pt x="3019" y="2780"/>
                    <a:pt x="2886" y="2780"/>
                  </a:cubicBezTo>
                  <a:cubicBezTo>
                    <a:pt x="2841" y="2780"/>
                    <a:pt x="2841" y="2780"/>
                    <a:pt x="2841" y="2780"/>
                  </a:cubicBezTo>
                  <a:cubicBezTo>
                    <a:pt x="2886" y="2691"/>
                    <a:pt x="2886" y="2646"/>
                    <a:pt x="2886" y="2556"/>
                  </a:cubicBezTo>
                  <a:cubicBezTo>
                    <a:pt x="2886" y="809"/>
                    <a:pt x="2886" y="809"/>
                    <a:pt x="2886" y="809"/>
                  </a:cubicBezTo>
                  <a:cubicBezTo>
                    <a:pt x="2886" y="764"/>
                    <a:pt x="2886" y="674"/>
                    <a:pt x="2841" y="630"/>
                  </a:cubicBezTo>
                  <a:cubicBezTo>
                    <a:pt x="2220" y="2"/>
                    <a:pt x="2220" y="2"/>
                    <a:pt x="2220" y="2"/>
                  </a:cubicBezTo>
                  <a:cubicBezTo>
                    <a:pt x="2220" y="2"/>
                    <a:pt x="2220" y="2"/>
                    <a:pt x="2220" y="2"/>
                  </a:cubicBezTo>
                  <a:cubicBezTo>
                    <a:pt x="2264" y="2"/>
                    <a:pt x="2264" y="2"/>
                    <a:pt x="2264" y="2"/>
                  </a:cubicBezTo>
                  <a:cubicBezTo>
                    <a:pt x="2308" y="2"/>
                    <a:pt x="2308" y="2"/>
                    <a:pt x="2308" y="2"/>
                  </a:cubicBezTo>
                  <a:cubicBezTo>
                    <a:pt x="2397" y="2"/>
                    <a:pt x="2486" y="2"/>
                    <a:pt x="2619" y="137"/>
                  </a:cubicBezTo>
                  <a:cubicBezTo>
                    <a:pt x="3063" y="585"/>
                    <a:pt x="3063" y="585"/>
                    <a:pt x="3063" y="58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121837" tIns="60917" rIns="121837" bIns="60917" numCol="1" anchor="t" anchorCtr="0" compatLnSpc="1">
              <a:prstTxWarp prst="textNoShape">
                <a:avLst/>
              </a:prstTxWarp>
            </a:bodyPr>
            <a:lstStyle/>
            <a:p>
              <a:pPr defTabSz="1190141"/>
              <a:endParaRPr lang="en-US" sz="2352" dirty="0">
                <a:solidFill>
                  <a:srgbClr val="292929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25345" y="2169575"/>
              <a:ext cx="988816" cy="605850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99" dirty="0">
                  <a:solidFill>
                    <a:srgbClr val="FFFFFF"/>
                  </a:solidFill>
                </a:rPr>
                <a:t>page</a:t>
              </a:r>
            </a:p>
            <a:p>
              <a:pPr algn="ctr">
                <a:lnSpc>
                  <a:spcPct val="90000"/>
                </a:lnSpc>
              </a:pPr>
              <a:r>
                <a:rPr lang="en-US" sz="1099" dirty="0">
                  <a:solidFill>
                    <a:srgbClr val="FFFFFF"/>
                  </a:solidFill>
                </a:rPr>
                <a:t>rendering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005838" y="1910112"/>
            <a:ext cx="1086911" cy="710062"/>
            <a:chOff x="4005838" y="1910112"/>
            <a:chExt cx="1086911" cy="710062"/>
          </a:xfrm>
        </p:grpSpPr>
        <p:pic>
          <p:nvPicPr>
            <p:cNvPr id="69" name="Picture 7" descr="C:\Users\Jonahs\Dropbox\Projects SCOTT\MEET Windows Azure\source\Background\tile-icon-identit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525" y="1910112"/>
              <a:ext cx="368122" cy="36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4005838" y="2169575"/>
              <a:ext cx="1086911" cy="450599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99" dirty="0">
                  <a:solidFill>
                    <a:srgbClr val="FFFFFF"/>
                  </a:solidFill>
                </a:rPr>
                <a:t>user profile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97859" y="2727820"/>
            <a:ext cx="861292" cy="874750"/>
            <a:chOff x="1997859" y="2727820"/>
            <a:chExt cx="861292" cy="874750"/>
          </a:xfrm>
        </p:grpSpPr>
        <p:pic>
          <p:nvPicPr>
            <p:cNvPr id="72" name="Picture 2" descr="C:\Users\Jonahs\Dropbox\Projects SCOTT\MEET Windows Azure\source\Background\tile-icon-storag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094" y="2727820"/>
              <a:ext cx="401816" cy="40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1997859" y="2996720"/>
              <a:ext cx="861292" cy="605850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99" dirty="0">
                  <a:solidFill>
                    <a:srgbClr val="FFFFFF"/>
                  </a:solidFill>
                </a:rPr>
                <a:t>excel</a:t>
              </a:r>
            </a:p>
            <a:p>
              <a:pPr algn="ctr">
                <a:lnSpc>
                  <a:spcPct val="90000"/>
                </a:lnSpc>
              </a:pPr>
              <a:r>
                <a:rPr lang="en-US" sz="1099" dirty="0">
                  <a:solidFill>
                    <a:srgbClr val="FFFFFF"/>
                  </a:solidFill>
                </a:rPr>
                <a:t>services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44651" y="2751340"/>
            <a:ext cx="905435" cy="838881"/>
            <a:chOff x="3044651" y="2751340"/>
            <a:chExt cx="905435" cy="838881"/>
          </a:xfrm>
        </p:grpSpPr>
        <p:sp>
          <p:nvSpPr>
            <p:cNvPr id="75" name="Freeform 25"/>
            <p:cNvSpPr>
              <a:spLocks noEditPoints="1"/>
            </p:cNvSpPr>
            <p:nvPr/>
          </p:nvSpPr>
          <p:spPr bwMode="black">
            <a:xfrm>
              <a:off x="3318427" y="2751340"/>
              <a:ext cx="341355" cy="341749"/>
            </a:xfrm>
            <a:custGeom>
              <a:avLst/>
              <a:gdLst>
                <a:gd name="T0" fmla="*/ 0 w 708"/>
                <a:gd name="T1" fmla="*/ 709 h 709"/>
                <a:gd name="T2" fmla="*/ 212 w 708"/>
                <a:gd name="T3" fmla="*/ 567 h 709"/>
                <a:gd name="T4" fmla="*/ 708 w 708"/>
                <a:gd name="T5" fmla="*/ 567 h 709"/>
                <a:gd name="T6" fmla="*/ 496 w 708"/>
                <a:gd name="T7" fmla="*/ 709 h 709"/>
                <a:gd name="T8" fmla="*/ 708 w 708"/>
                <a:gd name="T9" fmla="*/ 567 h 709"/>
                <a:gd name="T10" fmla="*/ 248 w 708"/>
                <a:gd name="T11" fmla="*/ 567 h 709"/>
                <a:gd name="T12" fmla="*/ 460 w 708"/>
                <a:gd name="T13" fmla="*/ 709 h 709"/>
                <a:gd name="T14" fmla="*/ 212 w 708"/>
                <a:gd name="T15" fmla="*/ 227 h 709"/>
                <a:gd name="T16" fmla="*/ 0 w 708"/>
                <a:gd name="T17" fmla="*/ 369 h 709"/>
                <a:gd name="T18" fmla="*/ 212 w 708"/>
                <a:gd name="T19" fmla="*/ 227 h 709"/>
                <a:gd name="T20" fmla="*/ 496 w 708"/>
                <a:gd name="T21" fmla="*/ 14 h 709"/>
                <a:gd name="T22" fmla="*/ 708 w 708"/>
                <a:gd name="T23" fmla="*/ 156 h 709"/>
                <a:gd name="T24" fmla="*/ 460 w 708"/>
                <a:gd name="T25" fmla="*/ 156 h 709"/>
                <a:gd name="T26" fmla="*/ 248 w 708"/>
                <a:gd name="T27" fmla="*/ 298 h 709"/>
                <a:gd name="T28" fmla="*/ 460 w 708"/>
                <a:gd name="T29" fmla="*/ 156 h 709"/>
                <a:gd name="T30" fmla="*/ 127 w 708"/>
                <a:gd name="T31" fmla="*/ 397 h 709"/>
                <a:gd name="T32" fmla="*/ 340 w 708"/>
                <a:gd name="T33" fmla="*/ 539 h 709"/>
                <a:gd name="T34" fmla="*/ 97 w 708"/>
                <a:gd name="T35" fmla="*/ 397 h 709"/>
                <a:gd name="T36" fmla="*/ 0 w 708"/>
                <a:gd name="T37" fmla="*/ 539 h 709"/>
                <a:gd name="T38" fmla="*/ 97 w 708"/>
                <a:gd name="T39" fmla="*/ 397 h 709"/>
                <a:gd name="T40" fmla="*/ 0 w 708"/>
                <a:gd name="T41" fmla="*/ 57 h 709"/>
                <a:gd name="T42" fmla="*/ 97 w 708"/>
                <a:gd name="T43" fmla="*/ 199 h 709"/>
                <a:gd name="T44" fmla="*/ 583 w 708"/>
                <a:gd name="T45" fmla="*/ 397 h 709"/>
                <a:gd name="T46" fmla="*/ 371 w 708"/>
                <a:gd name="T47" fmla="*/ 539 h 709"/>
                <a:gd name="T48" fmla="*/ 583 w 708"/>
                <a:gd name="T49" fmla="*/ 397 h 709"/>
                <a:gd name="T50" fmla="*/ 614 w 708"/>
                <a:gd name="T51" fmla="*/ 397 h 709"/>
                <a:gd name="T52" fmla="*/ 708 w 708"/>
                <a:gd name="T53" fmla="*/ 539 h 709"/>
                <a:gd name="T54" fmla="*/ 354 w 708"/>
                <a:gd name="T55" fmla="*/ 132 h 709"/>
                <a:gd name="T56" fmla="*/ 392 w 708"/>
                <a:gd name="T57" fmla="*/ 47 h 709"/>
                <a:gd name="T58" fmla="*/ 316 w 708"/>
                <a:gd name="T59" fmla="*/ 0 h 709"/>
                <a:gd name="T60" fmla="*/ 269 w 708"/>
                <a:gd name="T61" fmla="*/ 47 h 709"/>
                <a:gd name="T62" fmla="*/ 602 w 708"/>
                <a:gd name="T63" fmla="*/ 343 h 709"/>
                <a:gd name="T64" fmla="*/ 640 w 708"/>
                <a:gd name="T65" fmla="*/ 258 h 709"/>
                <a:gd name="T66" fmla="*/ 564 w 708"/>
                <a:gd name="T67" fmla="*/ 210 h 709"/>
                <a:gd name="T68" fmla="*/ 517 w 708"/>
                <a:gd name="T69" fmla="*/ 258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8" h="709">
                  <a:moveTo>
                    <a:pt x="212" y="709"/>
                  </a:moveTo>
                  <a:lnTo>
                    <a:pt x="0" y="709"/>
                  </a:lnTo>
                  <a:lnTo>
                    <a:pt x="0" y="567"/>
                  </a:lnTo>
                  <a:lnTo>
                    <a:pt x="212" y="567"/>
                  </a:lnTo>
                  <a:lnTo>
                    <a:pt x="212" y="709"/>
                  </a:lnTo>
                  <a:close/>
                  <a:moveTo>
                    <a:pt x="708" y="567"/>
                  </a:moveTo>
                  <a:lnTo>
                    <a:pt x="496" y="567"/>
                  </a:lnTo>
                  <a:lnTo>
                    <a:pt x="496" y="709"/>
                  </a:lnTo>
                  <a:lnTo>
                    <a:pt x="708" y="709"/>
                  </a:lnTo>
                  <a:lnTo>
                    <a:pt x="708" y="567"/>
                  </a:lnTo>
                  <a:close/>
                  <a:moveTo>
                    <a:pt x="460" y="567"/>
                  </a:moveTo>
                  <a:lnTo>
                    <a:pt x="248" y="567"/>
                  </a:lnTo>
                  <a:lnTo>
                    <a:pt x="248" y="709"/>
                  </a:lnTo>
                  <a:lnTo>
                    <a:pt x="460" y="709"/>
                  </a:lnTo>
                  <a:lnTo>
                    <a:pt x="460" y="567"/>
                  </a:lnTo>
                  <a:close/>
                  <a:moveTo>
                    <a:pt x="212" y="227"/>
                  </a:moveTo>
                  <a:lnTo>
                    <a:pt x="0" y="227"/>
                  </a:lnTo>
                  <a:lnTo>
                    <a:pt x="0" y="369"/>
                  </a:lnTo>
                  <a:lnTo>
                    <a:pt x="212" y="369"/>
                  </a:lnTo>
                  <a:lnTo>
                    <a:pt x="212" y="227"/>
                  </a:lnTo>
                  <a:close/>
                  <a:moveTo>
                    <a:pt x="708" y="14"/>
                  </a:moveTo>
                  <a:lnTo>
                    <a:pt x="496" y="14"/>
                  </a:lnTo>
                  <a:lnTo>
                    <a:pt x="496" y="156"/>
                  </a:lnTo>
                  <a:lnTo>
                    <a:pt x="708" y="156"/>
                  </a:lnTo>
                  <a:lnTo>
                    <a:pt x="708" y="14"/>
                  </a:lnTo>
                  <a:close/>
                  <a:moveTo>
                    <a:pt x="460" y="156"/>
                  </a:moveTo>
                  <a:lnTo>
                    <a:pt x="248" y="156"/>
                  </a:lnTo>
                  <a:lnTo>
                    <a:pt x="248" y="298"/>
                  </a:lnTo>
                  <a:lnTo>
                    <a:pt x="460" y="298"/>
                  </a:lnTo>
                  <a:lnTo>
                    <a:pt x="460" y="156"/>
                  </a:lnTo>
                  <a:close/>
                  <a:moveTo>
                    <a:pt x="340" y="397"/>
                  </a:moveTo>
                  <a:lnTo>
                    <a:pt x="127" y="397"/>
                  </a:lnTo>
                  <a:lnTo>
                    <a:pt x="127" y="539"/>
                  </a:lnTo>
                  <a:lnTo>
                    <a:pt x="340" y="539"/>
                  </a:lnTo>
                  <a:lnTo>
                    <a:pt x="340" y="397"/>
                  </a:lnTo>
                  <a:close/>
                  <a:moveTo>
                    <a:pt x="97" y="397"/>
                  </a:moveTo>
                  <a:lnTo>
                    <a:pt x="0" y="397"/>
                  </a:lnTo>
                  <a:lnTo>
                    <a:pt x="0" y="539"/>
                  </a:lnTo>
                  <a:lnTo>
                    <a:pt x="97" y="539"/>
                  </a:lnTo>
                  <a:lnTo>
                    <a:pt x="97" y="397"/>
                  </a:lnTo>
                  <a:close/>
                  <a:moveTo>
                    <a:pt x="97" y="57"/>
                  </a:moveTo>
                  <a:lnTo>
                    <a:pt x="0" y="57"/>
                  </a:lnTo>
                  <a:lnTo>
                    <a:pt x="0" y="199"/>
                  </a:lnTo>
                  <a:lnTo>
                    <a:pt x="97" y="199"/>
                  </a:lnTo>
                  <a:lnTo>
                    <a:pt x="97" y="57"/>
                  </a:lnTo>
                  <a:close/>
                  <a:moveTo>
                    <a:pt x="583" y="397"/>
                  </a:moveTo>
                  <a:lnTo>
                    <a:pt x="371" y="397"/>
                  </a:lnTo>
                  <a:lnTo>
                    <a:pt x="371" y="539"/>
                  </a:lnTo>
                  <a:lnTo>
                    <a:pt x="583" y="539"/>
                  </a:lnTo>
                  <a:lnTo>
                    <a:pt x="583" y="397"/>
                  </a:lnTo>
                  <a:close/>
                  <a:moveTo>
                    <a:pt x="708" y="397"/>
                  </a:moveTo>
                  <a:lnTo>
                    <a:pt x="614" y="397"/>
                  </a:lnTo>
                  <a:lnTo>
                    <a:pt x="614" y="539"/>
                  </a:lnTo>
                  <a:lnTo>
                    <a:pt x="708" y="539"/>
                  </a:lnTo>
                  <a:lnTo>
                    <a:pt x="708" y="397"/>
                  </a:lnTo>
                  <a:close/>
                  <a:moveTo>
                    <a:pt x="354" y="132"/>
                  </a:moveTo>
                  <a:lnTo>
                    <a:pt x="439" y="47"/>
                  </a:lnTo>
                  <a:lnTo>
                    <a:pt x="392" y="47"/>
                  </a:lnTo>
                  <a:lnTo>
                    <a:pt x="392" y="0"/>
                  </a:lnTo>
                  <a:lnTo>
                    <a:pt x="316" y="0"/>
                  </a:lnTo>
                  <a:lnTo>
                    <a:pt x="316" y="47"/>
                  </a:lnTo>
                  <a:lnTo>
                    <a:pt x="269" y="47"/>
                  </a:lnTo>
                  <a:lnTo>
                    <a:pt x="354" y="132"/>
                  </a:lnTo>
                  <a:close/>
                  <a:moveTo>
                    <a:pt x="602" y="343"/>
                  </a:moveTo>
                  <a:lnTo>
                    <a:pt x="687" y="258"/>
                  </a:lnTo>
                  <a:lnTo>
                    <a:pt x="640" y="258"/>
                  </a:lnTo>
                  <a:lnTo>
                    <a:pt x="640" y="210"/>
                  </a:lnTo>
                  <a:lnTo>
                    <a:pt x="564" y="210"/>
                  </a:lnTo>
                  <a:lnTo>
                    <a:pt x="564" y="258"/>
                  </a:lnTo>
                  <a:lnTo>
                    <a:pt x="517" y="258"/>
                  </a:lnTo>
                  <a:lnTo>
                    <a:pt x="602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54" tIns="40328" rIns="80654" bIns="40328" numCol="1" anchor="t" anchorCtr="0" compatLnSpc="1">
              <a:prstTxWarp prst="textNoShape">
                <a:avLst/>
              </a:prstTxWarp>
            </a:bodyPr>
            <a:lstStyle/>
            <a:p>
              <a:pPr defTabSz="913833"/>
              <a:endParaRPr lang="en-US" sz="1568">
                <a:solidFill>
                  <a:srgbClr val="50505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44651" y="2984371"/>
              <a:ext cx="905435" cy="605850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99" dirty="0">
                  <a:solidFill>
                    <a:srgbClr val="FFFFFF"/>
                  </a:solidFill>
                </a:rPr>
                <a:t>sandbox</a:t>
              </a:r>
            </a:p>
            <a:p>
              <a:pPr algn="ctr">
                <a:lnSpc>
                  <a:spcPct val="90000"/>
                </a:lnSpc>
              </a:pPr>
              <a:r>
                <a:rPr lang="en-US" sz="1099" dirty="0">
                  <a:solidFill>
                    <a:srgbClr val="FFFFFF"/>
                  </a:solidFill>
                </a:rPr>
                <a:t>code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66828" y="2775206"/>
            <a:ext cx="815515" cy="665402"/>
            <a:chOff x="4166828" y="2775206"/>
            <a:chExt cx="815515" cy="665402"/>
          </a:xfrm>
        </p:grpSpPr>
        <p:pic>
          <p:nvPicPr>
            <p:cNvPr id="78" name="Picture 47" descr="C:\Users\sakuu\Documents\Ballmer MGX 2011\Tile Icons\Calend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4394065" y="2775206"/>
              <a:ext cx="367921" cy="33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4166828" y="2990009"/>
              <a:ext cx="815515" cy="450599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99" dirty="0">
                  <a:solidFill>
                    <a:srgbClr val="FFFFFF"/>
                  </a:solidFill>
                </a:rPr>
                <a:t>project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54680" y="2796652"/>
            <a:ext cx="1144133" cy="799207"/>
            <a:chOff x="5054680" y="2796652"/>
            <a:chExt cx="1144133" cy="799207"/>
          </a:xfrm>
        </p:grpSpPr>
        <p:sp>
          <p:nvSpPr>
            <p:cNvPr id="81" name="Freeform 30"/>
            <p:cNvSpPr>
              <a:spLocks noEditPoints="1"/>
            </p:cNvSpPr>
            <p:nvPr/>
          </p:nvSpPr>
          <p:spPr bwMode="auto">
            <a:xfrm flipH="1">
              <a:off x="5477923" y="2796652"/>
              <a:ext cx="288641" cy="315256"/>
            </a:xfrm>
            <a:custGeom>
              <a:avLst/>
              <a:gdLst>
                <a:gd name="T0" fmla="*/ 148 w 148"/>
                <a:gd name="T1" fmla="*/ 39 h 164"/>
                <a:gd name="T2" fmla="*/ 148 w 148"/>
                <a:gd name="T3" fmla="*/ 138 h 164"/>
                <a:gd name="T4" fmla="*/ 148 w 148"/>
                <a:gd name="T5" fmla="*/ 138 h 164"/>
                <a:gd name="T6" fmla="*/ 74 w 148"/>
                <a:gd name="T7" fmla="*/ 164 h 164"/>
                <a:gd name="T8" fmla="*/ 0 w 148"/>
                <a:gd name="T9" fmla="*/ 138 h 164"/>
                <a:gd name="T10" fmla="*/ 0 w 148"/>
                <a:gd name="T11" fmla="*/ 138 h 164"/>
                <a:gd name="T12" fmla="*/ 0 w 148"/>
                <a:gd name="T13" fmla="*/ 138 h 164"/>
                <a:gd name="T14" fmla="*/ 0 w 148"/>
                <a:gd name="T15" fmla="*/ 136 h 164"/>
                <a:gd name="T16" fmla="*/ 0 w 148"/>
                <a:gd name="T17" fmla="*/ 135 h 164"/>
                <a:gd name="T18" fmla="*/ 0 w 148"/>
                <a:gd name="T19" fmla="*/ 40 h 164"/>
                <a:gd name="T20" fmla="*/ 74 w 148"/>
                <a:gd name="T21" fmla="*/ 60 h 164"/>
                <a:gd name="T22" fmla="*/ 148 w 148"/>
                <a:gd name="T23" fmla="*/ 39 h 164"/>
                <a:gd name="T24" fmla="*/ 74 w 148"/>
                <a:gd name="T25" fmla="*/ 55 h 164"/>
                <a:gd name="T26" fmla="*/ 148 w 148"/>
                <a:gd name="T27" fmla="*/ 28 h 164"/>
                <a:gd name="T28" fmla="*/ 74 w 148"/>
                <a:gd name="T29" fmla="*/ 0 h 164"/>
                <a:gd name="T30" fmla="*/ 0 w 148"/>
                <a:gd name="T31" fmla="*/ 28 h 164"/>
                <a:gd name="T32" fmla="*/ 74 w 148"/>
                <a:gd name="T33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64">
                  <a:moveTo>
                    <a:pt x="148" y="39"/>
                  </a:move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5" y="153"/>
                    <a:pt x="113" y="164"/>
                    <a:pt x="74" y="164"/>
                  </a:cubicBezTo>
                  <a:cubicBezTo>
                    <a:pt x="35" y="164"/>
                    <a:pt x="3" y="153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" y="53"/>
                    <a:pt x="44" y="60"/>
                    <a:pt x="74" y="60"/>
                  </a:cubicBezTo>
                  <a:cubicBezTo>
                    <a:pt x="104" y="60"/>
                    <a:pt x="136" y="53"/>
                    <a:pt x="148" y="39"/>
                  </a:cubicBezTo>
                  <a:close/>
                  <a:moveTo>
                    <a:pt x="74" y="55"/>
                  </a:moveTo>
                  <a:cubicBezTo>
                    <a:pt x="115" y="55"/>
                    <a:pt x="148" y="43"/>
                    <a:pt x="148" y="28"/>
                  </a:cubicBezTo>
                  <a:cubicBezTo>
                    <a:pt x="148" y="13"/>
                    <a:pt x="115" y="0"/>
                    <a:pt x="74" y="0"/>
                  </a:cubicBezTo>
                  <a:cubicBezTo>
                    <a:pt x="33" y="0"/>
                    <a:pt x="0" y="13"/>
                    <a:pt x="0" y="28"/>
                  </a:cubicBezTo>
                  <a:cubicBezTo>
                    <a:pt x="0" y="43"/>
                    <a:pt x="33" y="55"/>
                    <a:pt x="7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913833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54680" y="2990009"/>
              <a:ext cx="1144133" cy="605850"/>
            </a:xfrm>
            <a:prstGeom prst="rect">
              <a:avLst/>
            </a:prstGeom>
            <a:noFill/>
          </p:spPr>
          <p:txBody>
            <a:bodyPr wrap="none" lIns="182806" tIns="146246" rIns="182806" bIns="146246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99" dirty="0">
                  <a:solidFill>
                    <a:srgbClr val="FFFFFF"/>
                  </a:solidFill>
                </a:rPr>
                <a:t>subscription</a:t>
              </a:r>
            </a:p>
            <a:p>
              <a:pPr algn="ctr">
                <a:lnSpc>
                  <a:spcPct val="90000"/>
                </a:lnSpc>
              </a:pPr>
              <a:r>
                <a:rPr lang="en-US" sz="1099" dirty="0">
                  <a:solidFill>
                    <a:srgbClr val="FFFFFF"/>
                  </a:solidFill>
                </a:rPr>
                <a:t>settings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52040" y="239880"/>
            <a:ext cx="1541128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2013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352040" y="239879"/>
            <a:ext cx="1541128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2016</a:t>
            </a:r>
          </a:p>
        </p:txBody>
      </p:sp>
      <p:pic>
        <p:nvPicPr>
          <p:cNvPr id="86" name="Picture 2" descr="\\MAGNUM\Projects\Microsoft\Cloud Power FY12\Design\Icons\PNGs\Server_2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</a:blip>
          <a:srcRect/>
          <a:stretch>
            <a:fillRect/>
          </a:stretch>
        </p:blipFill>
        <p:spPr bwMode="auto">
          <a:xfrm>
            <a:off x="8702914" y="2865585"/>
            <a:ext cx="2153445" cy="2153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3862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179E-6 2.95052E-7 L 0.00038 -0.1702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846531"/>
          </a:xfrm>
        </p:spPr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sz="4400" dirty="0" err="1" smtClean="0"/>
              <a:t>MinRole</a:t>
            </a:r>
            <a:r>
              <a:rPr lang="en-US" sz="4400" dirty="0" smtClean="0"/>
              <a:t> Provisioning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18237" y="1592262"/>
            <a:ext cx="0" cy="49987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0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MinRole</a:t>
            </a:r>
            <a:r>
              <a:rPr lang="en-US" dirty="0" smtClean="0"/>
              <a:t> Roles and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53506" y="3727449"/>
            <a:ext cx="2816222" cy="687709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Application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49386" y="4635496"/>
            <a:ext cx="2816222" cy="677077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Specialized Load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49386" y="5547638"/>
            <a:ext cx="2816222" cy="682834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DistributedCache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63616" y="2809553"/>
            <a:ext cx="2816222" cy="687708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WebFrontEnd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56037" y="1820862"/>
            <a:ext cx="7696201" cy="835497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Description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61444" y="2809552"/>
            <a:ext cx="7690794" cy="687709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4B50"/>
                </a:solidFill>
              </a:rPr>
              <a:t>Services end user requests. Servers </a:t>
            </a:r>
            <a:r>
              <a:rPr lang="en-US" sz="1400" dirty="0">
                <a:solidFill>
                  <a:srgbClr val="004B50"/>
                </a:solidFill>
              </a:rPr>
              <a:t>assigned to this role </a:t>
            </a:r>
            <a:r>
              <a:rPr lang="en-US" sz="1400" dirty="0" smtClean="0">
                <a:solidFill>
                  <a:srgbClr val="004B50"/>
                </a:solidFill>
              </a:rPr>
              <a:t>are optimized </a:t>
            </a:r>
            <a:r>
              <a:rPr lang="en-US" sz="1400" dirty="0">
                <a:solidFill>
                  <a:srgbClr val="004B50"/>
                </a:solidFill>
              </a:rPr>
              <a:t>for low latency</a:t>
            </a:r>
            <a:r>
              <a:rPr lang="en-US" sz="1400" dirty="0" smtClean="0">
                <a:solidFill>
                  <a:srgbClr val="004B50"/>
                </a:solidFill>
              </a:rPr>
              <a:t>.</a:t>
            </a:r>
            <a:endParaRPr lang="en-US" sz="1400" dirty="0">
              <a:solidFill>
                <a:srgbClr val="004B5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61444" y="3727450"/>
            <a:ext cx="7690794" cy="687709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4B50"/>
                </a:solidFill>
              </a:rPr>
              <a:t>Services backend jobs or the requests triggered by backend jobs. Servers assigned to this role are optimized for high throughput.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56037" y="4624865"/>
            <a:ext cx="7690794" cy="687709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4B50"/>
                </a:solidFill>
              </a:rPr>
              <a:t>Reserved for services that needed to be isolated from other services. </a:t>
            </a:r>
            <a:r>
              <a:rPr lang="en-US" sz="1400" dirty="0" smtClean="0">
                <a:solidFill>
                  <a:srgbClr val="004B50"/>
                </a:solidFill>
              </a:rPr>
              <a:t> 3</a:t>
            </a:r>
            <a:r>
              <a:rPr lang="en-US" sz="1400" baseline="30000" dirty="0" smtClean="0">
                <a:solidFill>
                  <a:srgbClr val="004B50"/>
                </a:solidFill>
              </a:rPr>
              <a:t>rd</a:t>
            </a:r>
            <a:r>
              <a:rPr lang="en-US" sz="1400" dirty="0" smtClean="0">
                <a:solidFill>
                  <a:srgbClr val="004B50"/>
                </a:solidFill>
              </a:rPr>
              <a:t> party applications, etc.</a:t>
            </a:r>
            <a:endParaRPr lang="en-US" sz="1400" dirty="0">
              <a:solidFill>
                <a:srgbClr val="004B5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56037" y="5542763"/>
            <a:ext cx="7690794" cy="687709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4B50"/>
                </a:solidFill>
              </a:rPr>
              <a:t>Serves distributed cache for the farm. Servers assigned to this role can load balance end user requests among the web front ends.</a:t>
            </a:r>
          </a:p>
        </p:txBody>
      </p:sp>
    </p:spTree>
    <p:extLst>
      <p:ext uri="{BB962C8B-B14F-4D97-AF65-F5344CB8AC3E}">
        <p14:creationId xmlns:p14="http://schemas.microsoft.com/office/powerpoint/2010/main" val="17411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31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6157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Enforcement and Health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74639" y="2185115"/>
            <a:ext cx="5308429" cy="2850011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sz="24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SharePoint Health Analyzer for </a:t>
            </a:r>
            <a:r>
              <a:rPr lang="en-US" sz="2400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MinRole</a:t>
            </a:r>
            <a:r>
              <a:rPr lang="en-US" sz="24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 enforcement</a:t>
            </a:r>
          </a:p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sz="1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Health rule will scan each server in the farm daily</a:t>
            </a:r>
          </a:p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sz="1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Scans all roles except for </a:t>
            </a:r>
            <a:r>
              <a:rPr lang="en-US" sz="1800" dirty="0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SpecialLoad</a:t>
            </a:r>
            <a:endParaRPr lang="en-US" sz="18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 Light" panose="020B0502040204020203" pitchFamily="34" charset="0"/>
            </a:endParaRPr>
          </a:p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sz="1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Light" panose="020B0502040204020203" pitchFamily="34" charset="0"/>
              </a:rPr>
              <a:t>Compares Service Instances on server to expected configuration 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3243109" y="-1"/>
            <a:ext cx="9201606" cy="6994525"/>
          </a:xfrm>
          <a:custGeom>
            <a:avLst/>
            <a:gdLst>
              <a:gd name="connsiteX0" fmla="*/ 6942706 w 9201606"/>
              <a:gd name="connsiteY0" fmla="*/ 0 h 6994525"/>
              <a:gd name="connsiteX1" fmla="*/ 9201606 w 9201606"/>
              <a:gd name="connsiteY1" fmla="*/ 0 h 6994525"/>
              <a:gd name="connsiteX2" fmla="*/ 9201606 w 9201606"/>
              <a:gd name="connsiteY2" fmla="*/ 6994525 h 6994525"/>
              <a:gd name="connsiteX3" fmla="*/ 0 w 9201606"/>
              <a:gd name="connsiteY3" fmla="*/ 6994525 h 6994525"/>
              <a:gd name="connsiteX4" fmla="*/ 0 w 9201606"/>
              <a:gd name="connsiteY4" fmla="*/ 6993802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1606" h="6994525">
                <a:moveTo>
                  <a:pt x="6942706" y="0"/>
                </a:moveTo>
                <a:lnTo>
                  <a:pt x="9201606" y="0"/>
                </a:lnTo>
                <a:lnTo>
                  <a:pt x="9201606" y="6994525"/>
                </a:lnTo>
                <a:lnTo>
                  <a:pt x="0" y="6994525"/>
                </a:lnTo>
                <a:lnTo>
                  <a:pt x="0" y="6993802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28" y="2848932"/>
            <a:ext cx="5859281" cy="3512808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257797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846531"/>
          </a:xfrm>
        </p:spPr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sz="4400" dirty="0" err="1" smtClean="0"/>
              <a:t>MinRole</a:t>
            </a:r>
            <a:r>
              <a:rPr lang="en-US" sz="4400" dirty="0" smtClean="0"/>
              <a:t> Health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18237" y="1592262"/>
            <a:ext cx="0" cy="49987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365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1212850"/>
            <a:ext cx="10278534" cy="57816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MinRole</a:t>
            </a:r>
            <a:r>
              <a:rPr lang="en-US" dirty="0" smtClean="0"/>
              <a:t> Walkthrough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60" y="2119838"/>
            <a:ext cx="4267200" cy="3678854"/>
          </a:xfrm>
          <a:prstGeom prst="rect">
            <a:avLst/>
          </a:prstGeom>
          <a:ln>
            <a:noFill/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4" y="2120902"/>
            <a:ext cx="4267200" cy="3678854"/>
          </a:xfrm>
          <a:prstGeom prst="rect">
            <a:avLst/>
          </a:prstGeom>
          <a:ln>
            <a:noFill/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4" y="2120902"/>
            <a:ext cx="4267200" cy="3678854"/>
          </a:xfrm>
          <a:prstGeom prst="rect">
            <a:avLst/>
          </a:prstGeom>
          <a:ln>
            <a:noFill/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4" y="2120902"/>
            <a:ext cx="4267200" cy="3678854"/>
          </a:xfrm>
          <a:prstGeom prst="rect">
            <a:avLst/>
          </a:prstGeom>
          <a:ln>
            <a:noFill/>
          </a:ln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4" y="2120902"/>
            <a:ext cx="4267200" cy="3678854"/>
          </a:xfrm>
          <a:prstGeom prst="rect">
            <a:avLst/>
          </a:prstGeom>
          <a:ln>
            <a:noFill/>
          </a:ln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4" y="2120901"/>
            <a:ext cx="4267201" cy="3678855"/>
          </a:xfrm>
          <a:prstGeom prst="rect">
            <a:avLst/>
          </a:prstGeom>
          <a:ln>
            <a:noFill/>
          </a:ln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4" y="2120901"/>
            <a:ext cx="4267201" cy="3678855"/>
          </a:xfrm>
          <a:prstGeom prst="rect">
            <a:avLst/>
          </a:prstGeom>
          <a:ln>
            <a:noFill/>
          </a:ln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4" y="2120902"/>
            <a:ext cx="4267200" cy="3678854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0" y="1212850"/>
            <a:ext cx="1112837" cy="5781675"/>
          </a:xfrm>
          <a:prstGeom prst="rect">
            <a:avLst/>
          </a:prstGeom>
          <a:solidFill>
            <a:srgbClr val="2E2E2E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391372" y="1212849"/>
            <a:ext cx="1045104" cy="5781675"/>
          </a:xfrm>
          <a:prstGeom prst="rect">
            <a:avLst/>
          </a:prstGeom>
          <a:solidFill>
            <a:srgbClr val="2E2E2E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23917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237" y="3268662"/>
            <a:ext cx="5486399" cy="13049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Smaller update footprint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Reduced number of MSI and MSP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In-place, online, installation</a:t>
            </a:r>
          </a:p>
        </p:txBody>
      </p:sp>
      <p:pic>
        <p:nvPicPr>
          <p:cNvPr id="24" name="Picture 3" descr="\\MAGNUM\Projects\Microsoft\Cloud Power FY12\Design\ICONS_PNG\Document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 bwMode="auto">
          <a:xfrm>
            <a:off x="7420795" y="3811189"/>
            <a:ext cx="838200" cy="838200"/>
          </a:xfrm>
          <a:prstGeom prst="rect">
            <a:avLst/>
          </a:prstGeom>
          <a:noFill/>
        </p:spPr>
      </p:pic>
      <p:pic>
        <p:nvPicPr>
          <p:cNvPr id="25" name="Picture 5" descr="C:\Users\mitchellg\Desktop\Folder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</a:blip>
          <a:srcRect/>
          <a:stretch>
            <a:fillRect/>
          </a:stretch>
        </p:blipFill>
        <p:spPr bwMode="auto">
          <a:xfrm>
            <a:off x="7032127" y="3478357"/>
            <a:ext cx="1387824" cy="1387824"/>
          </a:xfrm>
          <a:prstGeom prst="rect">
            <a:avLst/>
          </a:prstGeom>
          <a:noFill/>
        </p:spPr>
      </p:pic>
      <p:pic>
        <p:nvPicPr>
          <p:cNvPr id="26" name="Picture 3" descr="\\MAGNUM\Projects\Microsoft\Cloud Power FY12\Design\ICONS_PNG\Document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 bwMode="auto">
          <a:xfrm>
            <a:off x="7438664" y="3768142"/>
            <a:ext cx="838200" cy="838200"/>
          </a:xfrm>
          <a:prstGeom prst="rect">
            <a:avLst/>
          </a:prstGeom>
          <a:noFill/>
        </p:spPr>
      </p:pic>
      <p:pic>
        <p:nvPicPr>
          <p:cNvPr id="27" name="Picture 3" descr="\\MAGNUM\Projects\Microsoft\Cloud Power FY12\Design\ICONS_PNG\Document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 bwMode="auto">
          <a:xfrm>
            <a:off x="7438664" y="3839265"/>
            <a:ext cx="838200" cy="838200"/>
          </a:xfrm>
          <a:prstGeom prst="rect">
            <a:avLst/>
          </a:prstGeom>
          <a:noFill/>
        </p:spPr>
      </p:pic>
      <p:pic>
        <p:nvPicPr>
          <p:cNvPr id="28" name="Picture 3" descr="\\MAGNUM\Projects\Microsoft\Cloud Power FY12\Design\ICONS_PNG\Document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 bwMode="auto">
          <a:xfrm>
            <a:off x="7439508" y="3833491"/>
            <a:ext cx="838200" cy="83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54722" y="2640798"/>
            <a:ext cx="89030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MSI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29388" y="2644957"/>
            <a:ext cx="98167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MSP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218237" y="1592262"/>
            <a:ext cx="0" cy="49987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7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762E-6 2.98684E-6 L 0.07059 -0.108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3" y="-54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82E-6 4.61189E-6 L 0.06919 0.092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9" y="46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82E-6 9.94099E-7 L 0.1228 -0.084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0" y="-42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82E-6 -4.49841E-6 L 0.1228 0.056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0" y="2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Cache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8790" y="2698606"/>
            <a:ext cx="5486399" cy="174817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Improved performance and reliability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Support for 4x 9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connections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684837" y="3123343"/>
            <a:ext cx="829470" cy="832842"/>
            <a:chOff x="5476876" y="3667021"/>
            <a:chExt cx="568324" cy="570634"/>
          </a:xfrm>
        </p:grpSpPr>
        <p:sp>
          <p:nvSpPr>
            <p:cNvPr id="27" name="Oval 26"/>
            <p:cNvSpPr/>
            <p:nvPr/>
          </p:nvSpPr>
          <p:spPr bwMode="auto">
            <a:xfrm>
              <a:off x="5486604" y="3686477"/>
              <a:ext cx="545289" cy="545289"/>
            </a:xfrm>
            <a:prstGeom prst="ellipse">
              <a:avLst/>
            </a:prstGeom>
            <a:solidFill>
              <a:srgbClr val="004B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black">
            <a:xfrm>
              <a:off x="5476876" y="3667021"/>
              <a:ext cx="568324" cy="570634"/>
            </a:xfrm>
            <a:custGeom>
              <a:avLst/>
              <a:gdLst>
                <a:gd name="T0" fmla="*/ 88 w 149"/>
                <a:gd name="T1" fmla="*/ 67 h 149"/>
                <a:gd name="T2" fmla="*/ 65 w 149"/>
                <a:gd name="T3" fmla="*/ 46 h 149"/>
                <a:gd name="T4" fmla="*/ 84 w 149"/>
                <a:gd name="T5" fmla="*/ 46 h 149"/>
                <a:gd name="T6" fmla="*/ 115 w 149"/>
                <a:gd name="T7" fmla="*/ 75 h 149"/>
                <a:gd name="T8" fmla="*/ 84 w 149"/>
                <a:gd name="T9" fmla="*/ 104 h 149"/>
                <a:gd name="T10" fmla="*/ 65 w 149"/>
                <a:gd name="T11" fmla="*/ 104 h 149"/>
                <a:gd name="T12" fmla="*/ 88 w 149"/>
                <a:gd name="T13" fmla="*/ 82 h 149"/>
                <a:gd name="T14" fmla="*/ 36 w 149"/>
                <a:gd name="T15" fmla="*/ 82 h 149"/>
                <a:gd name="T16" fmla="*/ 36 w 149"/>
                <a:gd name="T17" fmla="*/ 67 h 149"/>
                <a:gd name="T18" fmla="*/ 88 w 149"/>
                <a:gd name="T19" fmla="*/ 67 h 149"/>
                <a:gd name="T20" fmla="*/ 74 w 149"/>
                <a:gd name="T21" fmla="*/ 9 h 149"/>
                <a:gd name="T22" fmla="*/ 140 w 149"/>
                <a:gd name="T23" fmla="*/ 75 h 149"/>
                <a:gd name="T24" fmla="*/ 74 w 149"/>
                <a:gd name="T25" fmla="*/ 140 h 149"/>
                <a:gd name="T26" fmla="*/ 9 w 149"/>
                <a:gd name="T27" fmla="*/ 75 h 149"/>
                <a:gd name="T28" fmla="*/ 74 w 149"/>
                <a:gd name="T29" fmla="*/ 9 h 149"/>
                <a:gd name="T30" fmla="*/ 74 w 149"/>
                <a:gd name="T31" fmla="*/ 0 h 149"/>
                <a:gd name="T32" fmla="*/ 0 w 149"/>
                <a:gd name="T33" fmla="*/ 75 h 149"/>
                <a:gd name="T34" fmla="*/ 74 w 149"/>
                <a:gd name="T35" fmla="*/ 149 h 149"/>
                <a:gd name="T36" fmla="*/ 149 w 149"/>
                <a:gd name="T37" fmla="*/ 75 h 149"/>
                <a:gd name="T38" fmla="*/ 74 w 149"/>
                <a:gd name="T3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88" y="67"/>
                  </a:moveTo>
                  <a:cubicBezTo>
                    <a:pt x="65" y="46"/>
                    <a:pt x="65" y="46"/>
                    <a:pt x="6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67"/>
                    <a:pt x="36" y="67"/>
                    <a:pt x="36" y="67"/>
                  </a:cubicBezTo>
                  <a:lnTo>
                    <a:pt x="88" y="67"/>
                  </a:lnTo>
                  <a:close/>
                  <a:moveTo>
                    <a:pt x="74" y="9"/>
                  </a:moveTo>
                  <a:cubicBezTo>
                    <a:pt x="110" y="9"/>
                    <a:pt x="140" y="39"/>
                    <a:pt x="140" y="75"/>
                  </a:cubicBezTo>
                  <a:cubicBezTo>
                    <a:pt x="140" y="111"/>
                    <a:pt x="110" y="140"/>
                    <a:pt x="74" y="140"/>
                  </a:cubicBezTo>
                  <a:cubicBezTo>
                    <a:pt x="38" y="140"/>
                    <a:pt x="9" y="111"/>
                    <a:pt x="9" y="75"/>
                  </a:cubicBezTo>
                  <a:cubicBezTo>
                    <a:pt x="9" y="39"/>
                    <a:pt x="38" y="9"/>
                    <a:pt x="74" y="9"/>
                  </a:cubicBezTo>
                  <a:moveTo>
                    <a:pt x="74" y="0"/>
                  </a:moveTo>
                  <a:cubicBezTo>
                    <a:pt x="33" y="0"/>
                    <a:pt x="0" y="33"/>
                    <a:pt x="0" y="75"/>
                  </a:cubicBezTo>
                  <a:cubicBezTo>
                    <a:pt x="0" y="116"/>
                    <a:pt x="33" y="149"/>
                    <a:pt x="74" y="149"/>
                  </a:cubicBezTo>
                  <a:cubicBezTo>
                    <a:pt x="116" y="149"/>
                    <a:pt x="149" y="116"/>
                    <a:pt x="149" y="75"/>
                  </a:cubicBezTo>
                  <a:cubicBezTo>
                    <a:pt x="149" y="33"/>
                    <a:pt x="116" y="0"/>
                    <a:pt x="74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sz="1765" kern="0" dirty="0" smtClean="0">
                <a:solidFill>
                  <a:srgbClr val="50505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882490" y="2963126"/>
            <a:ext cx="1138492" cy="1118754"/>
            <a:chOff x="11082348" y="2975783"/>
            <a:chExt cx="1161321" cy="1141187"/>
          </a:xfrm>
        </p:grpSpPr>
        <p:sp>
          <p:nvSpPr>
            <p:cNvPr id="30" name="TextBox 29"/>
            <p:cNvSpPr txBox="1"/>
            <p:nvPr/>
          </p:nvSpPr>
          <p:spPr>
            <a:xfrm>
              <a:off x="11082348" y="3673772"/>
              <a:ext cx="1161321" cy="4431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 defTabSz="914314">
                <a:lnSpc>
                  <a:spcPct val="90000"/>
                </a:lnSpc>
                <a:spcAft>
                  <a:spcPts val="1176"/>
                </a:spcAft>
                <a:defRPr/>
              </a:pPr>
              <a:r>
                <a:rPr lang="en-US" sz="3137" kern="0" dirty="0">
                  <a:solidFill>
                    <a:srgbClr val="FFFFFF"/>
                  </a:solidFill>
                  <a:latin typeface="Segoe UI Light"/>
                  <a:cs typeface="Segoe UI"/>
                </a:rPr>
                <a:t>speed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17634" y="2975783"/>
              <a:ext cx="621792" cy="621789"/>
            </a:xfrm>
            <a:prstGeom prst="rect">
              <a:avLst/>
            </a:prstGeom>
            <a:solidFill>
              <a:srgbClr val="004B50"/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Aft>
                  <a:spcPts val="600"/>
                </a:spcAft>
                <a:defRPr sz="4000" b="1" spc="-100">
                  <a:ln w="22225">
                    <a:noFill/>
                  </a:ln>
                  <a:gradFill>
                    <a:gsLst>
                      <a:gs pos="82323">
                        <a:srgbClr val="FFFFFF"/>
                      </a:gs>
                      <a:gs pos="73039">
                        <a:srgbClr val="FFFFFF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pPr defTabSz="914400">
                <a:defRPr/>
              </a:pPr>
              <a:r>
                <a:rPr lang="en-US" sz="3921" kern="0" dirty="0"/>
                <a:t>@</a:t>
              </a: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8336384" y="812427"/>
            <a:ext cx="1792850" cy="5363532"/>
            <a:chOff x="8548097" y="523494"/>
            <a:chExt cx="1833389" cy="5484811"/>
          </a:xfrm>
        </p:grpSpPr>
        <p:sp>
          <p:nvSpPr>
            <p:cNvPr id="35" name="Rectangle 34"/>
            <p:cNvSpPr/>
            <p:nvPr/>
          </p:nvSpPr>
          <p:spPr>
            <a:xfrm>
              <a:off x="8548097" y="4174916"/>
              <a:ext cx="1833389" cy="1833389"/>
            </a:xfrm>
            <a:prstGeom prst="rect">
              <a:avLst/>
            </a:prstGeom>
            <a:solidFill>
              <a:schemeClr val="tx1"/>
            </a:solidFill>
            <a:ln w="10795" cap="flat" cmpd="sng" algn="ctr">
              <a:solidFill>
                <a:srgbClr val="004B50"/>
              </a:solidFill>
              <a:prstDash val="solid"/>
            </a:ln>
            <a:effectLst/>
          </p:spPr>
          <p:txBody>
            <a:bodyPr lIns="179285" tIns="179285" rIns="179285" bIns="179285" anchor="b"/>
            <a:lstStyle/>
            <a:p>
              <a:pPr algn="ctr" defTabSz="914314">
                <a:lnSpc>
                  <a:spcPct val="90000"/>
                </a:lnSpc>
                <a:defRPr/>
              </a:pPr>
              <a:r>
                <a:rPr lang="en-US" sz="2000" kern="0" dirty="0" smtClean="0">
                  <a:solidFill>
                    <a:srgbClr val="004B50"/>
                  </a:solidFill>
                  <a:latin typeface="Segoe UI Light"/>
                </a:rPr>
                <a:t>Cache Cluster</a:t>
              </a:r>
              <a:endParaRPr lang="en-US" sz="2000" kern="0" dirty="0">
                <a:solidFill>
                  <a:srgbClr val="004B50"/>
                </a:solidFill>
                <a:latin typeface="Segoe UI Ligh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48098" y="2346117"/>
              <a:ext cx="1828800" cy="1828800"/>
            </a:xfrm>
            <a:prstGeom prst="rect">
              <a:avLst/>
            </a:prstGeom>
            <a:solidFill>
              <a:schemeClr val="tx1"/>
            </a:solidFill>
            <a:ln w="10795" cap="flat" cmpd="sng" algn="ctr">
              <a:solidFill>
                <a:srgbClr val="004B50"/>
              </a:solidFill>
              <a:prstDash val="solid"/>
            </a:ln>
            <a:effectLst/>
          </p:spPr>
          <p:txBody>
            <a:bodyPr lIns="179285" tIns="179285" rIns="179285" bIns="179285" anchor="b"/>
            <a:lstStyle/>
            <a:p>
              <a:pPr algn="ctr" defTabSz="914314">
                <a:lnSpc>
                  <a:spcPct val="90000"/>
                </a:lnSpc>
                <a:defRPr/>
              </a:pPr>
              <a:r>
                <a:rPr lang="en-US" sz="2000" kern="0" dirty="0" smtClean="0">
                  <a:solidFill>
                    <a:srgbClr val="004B50"/>
                  </a:solidFill>
                  <a:latin typeface="Segoe UI Light"/>
                </a:rPr>
                <a:t>{Transform}</a:t>
              </a:r>
            </a:p>
            <a:p>
              <a:pPr algn="ctr" defTabSz="914314">
                <a:lnSpc>
                  <a:spcPct val="90000"/>
                </a:lnSpc>
                <a:defRPr/>
              </a:pPr>
              <a:endParaRPr lang="en-US" sz="2000" kern="0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548098" y="523494"/>
              <a:ext cx="1828800" cy="1828800"/>
            </a:xfrm>
            <a:prstGeom prst="rect">
              <a:avLst/>
            </a:prstGeom>
            <a:solidFill>
              <a:schemeClr val="tx1"/>
            </a:solidFill>
            <a:ln w="10795" cap="flat" cmpd="sng" algn="ctr">
              <a:solidFill>
                <a:srgbClr val="004B50"/>
              </a:solidFill>
              <a:prstDash val="solid"/>
            </a:ln>
            <a:effectLst/>
          </p:spPr>
          <p:txBody>
            <a:bodyPr lIns="179285" tIns="179285" rIns="179285" bIns="179285" anchor="b"/>
            <a:lstStyle/>
            <a:p>
              <a:pPr algn="ctr" defTabSz="914314">
                <a:lnSpc>
                  <a:spcPct val="90000"/>
                </a:lnSpc>
                <a:defRPr/>
              </a:pPr>
              <a:endParaRPr lang="en-US" sz="2000" kern="0" dirty="0" smtClean="0">
                <a:solidFill>
                  <a:srgbClr val="FFFFFF"/>
                </a:solidFill>
                <a:latin typeface="Segoe UI Light"/>
              </a:endParaRPr>
            </a:p>
            <a:p>
              <a:pPr algn="ctr" defTabSz="914314">
                <a:lnSpc>
                  <a:spcPct val="90000"/>
                </a:lnSpc>
                <a:defRPr/>
              </a:pPr>
              <a:endParaRPr lang="en-US" sz="2000" kern="0" dirty="0">
                <a:solidFill>
                  <a:srgbClr val="FFFFFF"/>
                </a:solidFill>
                <a:latin typeface="Segoe UI Light"/>
              </a:endParaRPr>
            </a:p>
            <a:p>
              <a:pPr algn="ctr" defTabSz="914314">
                <a:lnSpc>
                  <a:spcPct val="90000"/>
                </a:lnSpc>
                <a:defRPr/>
              </a:pPr>
              <a:r>
                <a:rPr lang="en-US" sz="2000" kern="0" dirty="0" smtClean="0">
                  <a:solidFill>
                    <a:srgbClr val="004B50"/>
                  </a:solidFill>
                  <a:latin typeface="Segoe UI Light"/>
                </a:rPr>
                <a:t>SharePoint</a:t>
              </a:r>
            </a:p>
            <a:p>
              <a:pPr algn="ctr" defTabSz="914314">
                <a:lnSpc>
                  <a:spcPct val="90000"/>
                </a:lnSpc>
                <a:defRPr/>
              </a:pPr>
              <a:endParaRPr lang="en-US" sz="2000" kern="0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9152940" y="2034799"/>
              <a:ext cx="644520" cy="644518"/>
            </a:xfrm>
            <a:prstGeom prst="ellipse">
              <a:avLst/>
            </a:prstGeom>
            <a:solidFill>
              <a:srgbClr val="004B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45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9152940" y="3863599"/>
              <a:ext cx="644520" cy="644518"/>
            </a:xfrm>
            <a:prstGeom prst="ellipse">
              <a:avLst/>
            </a:prstGeom>
            <a:solidFill>
              <a:srgbClr val="004B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45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black">
            <a:xfrm rot="5400000">
              <a:off x="9287667" y="2172626"/>
              <a:ext cx="375066" cy="368864"/>
            </a:xfrm>
            <a:custGeom>
              <a:avLst/>
              <a:gdLst>
                <a:gd name="T0" fmla="*/ 71 w 121"/>
                <a:gd name="T1" fmla="*/ 119 h 119"/>
                <a:gd name="T2" fmla="*/ 50 w 121"/>
                <a:gd name="T3" fmla="*/ 119 h 119"/>
                <a:gd name="T4" fmla="*/ 50 w 121"/>
                <a:gd name="T5" fmla="*/ 71 h 119"/>
                <a:gd name="T6" fmla="*/ 0 w 121"/>
                <a:gd name="T7" fmla="*/ 71 h 119"/>
                <a:gd name="T8" fmla="*/ 0 w 121"/>
                <a:gd name="T9" fmla="*/ 49 h 119"/>
                <a:gd name="T10" fmla="*/ 50 w 121"/>
                <a:gd name="T11" fmla="*/ 49 h 119"/>
                <a:gd name="T12" fmla="*/ 50 w 121"/>
                <a:gd name="T13" fmla="*/ 0 h 119"/>
                <a:gd name="T14" fmla="*/ 71 w 121"/>
                <a:gd name="T15" fmla="*/ 0 h 119"/>
                <a:gd name="T16" fmla="*/ 71 w 121"/>
                <a:gd name="T17" fmla="*/ 49 h 119"/>
                <a:gd name="T18" fmla="*/ 121 w 121"/>
                <a:gd name="T19" fmla="*/ 49 h 119"/>
                <a:gd name="T20" fmla="*/ 121 w 121"/>
                <a:gd name="T21" fmla="*/ 71 h 119"/>
                <a:gd name="T22" fmla="*/ 71 w 121"/>
                <a:gd name="T23" fmla="*/ 71 h 119"/>
                <a:gd name="T24" fmla="*/ 71 w 121"/>
                <a:gd name="T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9">
                  <a:moveTo>
                    <a:pt x="71" y="119"/>
                  </a:moveTo>
                  <a:lnTo>
                    <a:pt x="50" y="119"/>
                  </a:lnTo>
                  <a:lnTo>
                    <a:pt x="50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50" y="49"/>
                  </a:lnTo>
                  <a:lnTo>
                    <a:pt x="50" y="0"/>
                  </a:lnTo>
                  <a:lnTo>
                    <a:pt x="71" y="0"/>
                  </a:lnTo>
                  <a:lnTo>
                    <a:pt x="71" y="49"/>
                  </a:lnTo>
                  <a:lnTo>
                    <a:pt x="121" y="49"/>
                  </a:lnTo>
                  <a:lnTo>
                    <a:pt x="121" y="71"/>
                  </a:lnTo>
                  <a:lnTo>
                    <a:pt x="71" y="71"/>
                  </a:lnTo>
                  <a:lnTo>
                    <a:pt x="71" y="1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624" tIns="44811" rIns="89624" bIns="44811" numCol="1" anchor="t" anchorCtr="0" compatLnSpc="1">
              <a:prstTxWarp prst="textNoShape">
                <a:avLst/>
              </a:prstTxWarp>
            </a:bodyPr>
            <a:lstStyle/>
            <a:p>
              <a:pPr defTabSz="896171">
                <a:defRPr/>
              </a:pPr>
              <a:endParaRPr lang="en-US" sz="2745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1" name="Freeform 93"/>
            <p:cNvSpPr>
              <a:spLocks/>
            </p:cNvSpPr>
            <p:nvPr/>
          </p:nvSpPr>
          <p:spPr bwMode="black">
            <a:xfrm rot="5400000">
              <a:off x="9287667" y="4001425"/>
              <a:ext cx="375066" cy="368864"/>
            </a:xfrm>
            <a:custGeom>
              <a:avLst/>
              <a:gdLst>
                <a:gd name="T0" fmla="*/ 71 w 121"/>
                <a:gd name="T1" fmla="*/ 119 h 119"/>
                <a:gd name="T2" fmla="*/ 50 w 121"/>
                <a:gd name="T3" fmla="*/ 119 h 119"/>
                <a:gd name="T4" fmla="*/ 50 w 121"/>
                <a:gd name="T5" fmla="*/ 71 h 119"/>
                <a:gd name="T6" fmla="*/ 0 w 121"/>
                <a:gd name="T7" fmla="*/ 71 h 119"/>
                <a:gd name="T8" fmla="*/ 0 w 121"/>
                <a:gd name="T9" fmla="*/ 49 h 119"/>
                <a:gd name="T10" fmla="*/ 50 w 121"/>
                <a:gd name="T11" fmla="*/ 49 h 119"/>
                <a:gd name="T12" fmla="*/ 50 w 121"/>
                <a:gd name="T13" fmla="*/ 0 h 119"/>
                <a:gd name="T14" fmla="*/ 71 w 121"/>
                <a:gd name="T15" fmla="*/ 0 h 119"/>
                <a:gd name="T16" fmla="*/ 71 w 121"/>
                <a:gd name="T17" fmla="*/ 49 h 119"/>
                <a:gd name="T18" fmla="*/ 121 w 121"/>
                <a:gd name="T19" fmla="*/ 49 h 119"/>
                <a:gd name="T20" fmla="*/ 121 w 121"/>
                <a:gd name="T21" fmla="*/ 71 h 119"/>
                <a:gd name="T22" fmla="*/ 71 w 121"/>
                <a:gd name="T23" fmla="*/ 71 h 119"/>
                <a:gd name="T24" fmla="*/ 71 w 121"/>
                <a:gd name="T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19">
                  <a:moveTo>
                    <a:pt x="71" y="119"/>
                  </a:moveTo>
                  <a:lnTo>
                    <a:pt x="50" y="119"/>
                  </a:lnTo>
                  <a:lnTo>
                    <a:pt x="50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50" y="49"/>
                  </a:lnTo>
                  <a:lnTo>
                    <a:pt x="50" y="0"/>
                  </a:lnTo>
                  <a:lnTo>
                    <a:pt x="71" y="0"/>
                  </a:lnTo>
                  <a:lnTo>
                    <a:pt x="71" y="49"/>
                  </a:lnTo>
                  <a:lnTo>
                    <a:pt x="121" y="49"/>
                  </a:lnTo>
                  <a:lnTo>
                    <a:pt x="121" y="71"/>
                  </a:lnTo>
                  <a:lnTo>
                    <a:pt x="71" y="71"/>
                  </a:lnTo>
                  <a:lnTo>
                    <a:pt x="71" y="1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624" tIns="44811" rIns="89624" bIns="44811" numCol="1" anchor="t" anchorCtr="0" compatLnSpc="1">
              <a:prstTxWarp prst="textNoShape">
                <a:avLst/>
              </a:prstTxWarp>
            </a:bodyPr>
            <a:lstStyle/>
            <a:p>
              <a:pPr defTabSz="896171">
                <a:defRPr/>
              </a:pPr>
              <a:endParaRPr lang="en-US" sz="2745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Left Bracket 41"/>
          <p:cNvSpPr/>
          <p:nvPr/>
        </p:nvSpPr>
        <p:spPr>
          <a:xfrm>
            <a:off x="7756059" y="1706608"/>
            <a:ext cx="260085" cy="3652417"/>
          </a:xfrm>
          <a:prstGeom prst="leftBracket">
            <a:avLst>
              <a:gd name="adj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765" kern="0" dirty="0" smtClean="0">
              <a:solidFill>
                <a:srgbClr val="505050"/>
              </a:solidFill>
            </a:endParaRPr>
          </a:p>
        </p:txBody>
      </p:sp>
      <p:sp>
        <p:nvSpPr>
          <p:cNvPr id="43" name="Title 2"/>
          <p:cNvSpPr txBox="1">
            <a:spLocks/>
          </p:cNvSpPr>
          <p:nvPr/>
        </p:nvSpPr>
        <p:spPr>
          <a:xfrm>
            <a:off x="6670417" y="3113294"/>
            <a:ext cx="1521232" cy="846624"/>
          </a:xfrm>
          <a:prstGeom prst="rect">
            <a:avLst/>
          </a:prstGeom>
          <a:solidFill>
            <a:srgbClr val="004B50"/>
          </a:solidFill>
        </p:spPr>
        <p:txBody>
          <a:bodyPr vert="horz" wrap="square" lIns="143428" tIns="89642" rIns="143428" bIns="89642" rtlCol="0" anchor="ctr">
            <a:noAutofit/>
          </a:bodyPr>
          <a:lstStyle>
            <a:lvl1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200" kern="1200" spc="-102">
                <a:ln w="3175">
                  <a:noFill/>
                </a:ln>
                <a:solidFill>
                  <a:schemeClr val="tx2"/>
                </a:solidFill>
                <a:latin typeface="+mj-lt"/>
                <a:ea typeface="ＭＳ Ｐゴシック" charset="0"/>
                <a:cs typeface="Segoe UI" pitchFamily="34" charset="0"/>
              </a:defRPr>
            </a:lvl1pPr>
            <a:lvl2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2pPr>
            <a:lvl3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3pPr>
            <a:lvl4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4pPr>
            <a:lvl5pPr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5pPr>
            <a:lvl6pPr marL="457200"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6pPr>
            <a:lvl7pPr marL="914400"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7pPr>
            <a:lvl8pPr marL="1371600"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8pPr>
            <a:lvl9pPr marL="1828800" algn="l" defTabSz="9318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Segoe UI Light" charset="0"/>
                <a:ea typeface="ＭＳ Ｐゴシック" charset="0"/>
                <a:cs typeface="Segoe UI" charset="0"/>
              </a:defRPr>
            </a:lvl9pPr>
          </a:lstStyle>
          <a:p>
            <a:pPr defTabSz="914367" fontAlgn="auto">
              <a:lnSpc>
                <a:spcPts val="5647"/>
              </a:lnSpc>
              <a:spcAft>
                <a:spcPts val="0"/>
              </a:spcAft>
              <a:defRPr/>
            </a:pPr>
            <a:r>
              <a:rPr sz="3921" dirty="0">
                <a:solidFill>
                  <a:srgbClr val="FFFFFF"/>
                </a:solidFill>
              </a:rPr>
              <a:t>How?</a:t>
            </a:r>
          </a:p>
        </p:txBody>
      </p:sp>
      <p:sp>
        <p:nvSpPr>
          <p:cNvPr id="44" name="Left Bracket 43"/>
          <p:cNvSpPr/>
          <p:nvPr/>
        </p:nvSpPr>
        <p:spPr>
          <a:xfrm flipH="1">
            <a:off x="10398077" y="1706608"/>
            <a:ext cx="260085" cy="3652417"/>
          </a:xfrm>
          <a:prstGeom prst="leftBracket">
            <a:avLst>
              <a:gd name="adj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1765" kern="0" dirty="0" smtClean="0">
              <a:solidFill>
                <a:srgbClr val="505050"/>
              </a:solidFill>
            </a:endParaRPr>
          </a:p>
        </p:txBody>
      </p:sp>
      <p:sp>
        <p:nvSpPr>
          <p:cNvPr id="46" name="icon GEARS"/>
          <p:cNvSpPr>
            <a:spLocks noEditPoints="1"/>
          </p:cNvSpPr>
          <p:nvPr/>
        </p:nvSpPr>
        <p:spPr bwMode="auto">
          <a:xfrm>
            <a:off x="8457883" y="2999746"/>
            <a:ext cx="642376" cy="536326"/>
          </a:xfrm>
          <a:custGeom>
            <a:avLst/>
            <a:gdLst>
              <a:gd name="T0" fmla="*/ 2147483647 w 315"/>
              <a:gd name="T1" fmla="*/ 2147483647 h 262"/>
              <a:gd name="T2" fmla="*/ 2147483647 w 315"/>
              <a:gd name="T3" fmla="*/ 2147483647 h 262"/>
              <a:gd name="T4" fmla="*/ 2147483647 w 315"/>
              <a:gd name="T5" fmla="*/ 2147483647 h 262"/>
              <a:gd name="T6" fmla="*/ 2147483647 w 315"/>
              <a:gd name="T7" fmla="*/ 2147483647 h 262"/>
              <a:gd name="T8" fmla="*/ 2147483647 w 315"/>
              <a:gd name="T9" fmla="*/ 2147483647 h 262"/>
              <a:gd name="T10" fmla="*/ 2147483647 w 315"/>
              <a:gd name="T11" fmla="*/ 2147483647 h 262"/>
              <a:gd name="T12" fmla="*/ 2147483647 w 315"/>
              <a:gd name="T13" fmla="*/ 2147483647 h 262"/>
              <a:gd name="T14" fmla="*/ 2147483647 w 315"/>
              <a:gd name="T15" fmla="*/ 2147483647 h 262"/>
              <a:gd name="T16" fmla="*/ 2147483647 w 315"/>
              <a:gd name="T17" fmla="*/ 2147483647 h 262"/>
              <a:gd name="T18" fmla="*/ 2147483647 w 315"/>
              <a:gd name="T19" fmla="*/ 2147483647 h 262"/>
              <a:gd name="T20" fmla="*/ 2147483647 w 315"/>
              <a:gd name="T21" fmla="*/ 2147483647 h 262"/>
              <a:gd name="T22" fmla="*/ 2147483647 w 315"/>
              <a:gd name="T23" fmla="*/ 2147483647 h 262"/>
              <a:gd name="T24" fmla="*/ 2147483647 w 315"/>
              <a:gd name="T25" fmla="*/ 2147483647 h 262"/>
              <a:gd name="T26" fmla="*/ 2147483647 w 315"/>
              <a:gd name="T27" fmla="*/ 2147483647 h 262"/>
              <a:gd name="T28" fmla="*/ 2147483647 w 315"/>
              <a:gd name="T29" fmla="*/ 2147483647 h 262"/>
              <a:gd name="T30" fmla="*/ 2147483647 w 315"/>
              <a:gd name="T31" fmla="*/ 2147483647 h 262"/>
              <a:gd name="T32" fmla="*/ 2147483647 w 315"/>
              <a:gd name="T33" fmla="*/ 2147483647 h 262"/>
              <a:gd name="T34" fmla="*/ 2147483647 w 315"/>
              <a:gd name="T35" fmla="*/ 2147483647 h 262"/>
              <a:gd name="T36" fmla="*/ 2147483647 w 315"/>
              <a:gd name="T37" fmla="*/ 2147483647 h 262"/>
              <a:gd name="T38" fmla="*/ 2147483647 w 315"/>
              <a:gd name="T39" fmla="*/ 2147483647 h 262"/>
              <a:gd name="T40" fmla="*/ 2147483647 w 315"/>
              <a:gd name="T41" fmla="*/ 2147483647 h 262"/>
              <a:gd name="T42" fmla="*/ 2147483647 w 315"/>
              <a:gd name="T43" fmla="*/ 2147483647 h 262"/>
              <a:gd name="T44" fmla="*/ 2147483647 w 315"/>
              <a:gd name="T45" fmla="*/ 2147483647 h 262"/>
              <a:gd name="T46" fmla="*/ 2147483647 w 315"/>
              <a:gd name="T47" fmla="*/ 2147483647 h 262"/>
              <a:gd name="T48" fmla="*/ 2147483647 w 315"/>
              <a:gd name="T49" fmla="*/ 2147483647 h 262"/>
              <a:gd name="T50" fmla="*/ 2147483647 w 315"/>
              <a:gd name="T51" fmla="*/ 2147483647 h 262"/>
              <a:gd name="T52" fmla="*/ 2147483647 w 315"/>
              <a:gd name="T53" fmla="*/ 2147483647 h 262"/>
              <a:gd name="T54" fmla="*/ 2147483647 w 315"/>
              <a:gd name="T55" fmla="*/ 2147483647 h 262"/>
              <a:gd name="T56" fmla="*/ 2147483647 w 315"/>
              <a:gd name="T57" fmla="*/ 2147483647 h 262"/>
              <a:gd name="T58" fmla="*/ 2147483647 w 315"/>
              <a:gd name="T59" fmla="*/ 2147483647 h 262"/>
              <a:gd name="T60" fmla="*/ 2147483647 w 315"/>
              <a:gd name="T61" fmla="*/ 2147483647 h 262"/>
              <a:gd name="T62" fmla="*/ 2147483647 w 315"/>
              <a:gd name="T63" fmla="*/ 2147483647 h 262"/>
              <a:gd name="T64" fmla="*/ 2147483647 w 315"/>
              <a:gd name="T65" fmla="*/ 2147483647 h 262"/>
              <a:gd name="T66" fmla="*/ 2147483647 w 315"/>
              <a:gd name="T67" fmla="*/ 2147483647 h 262"/>
              <a:gd name="T68" fmla="*/ 2147483647 w 315"/>
              <a:gd name="T69" fmla="*/ 2147483647 h 262"/>
              <a:gd name="T70" fmla="*/ 2147483647 w 315"/>
              <a:gd name="T71" fmla="*/ 2147483647 h 262"/>
              <a:gd name="T72" fmla="*/ 2147483647 w 315"/>
              <a:gd name="T73" fmla="*/ 2147483647 h 262"/>
              <a:gd name="T74" fmla="*/ 2147483647 w 315"/>
              <a:gd name="T75" fmla="*/ 2147483647 h 262"/>
              <a:gd name="T76" fmla="*/ 2147483647 w 315"/>
              <a:gd name="T77" fmla="*/ 2147483647 h 262"/>
              <a:gd name="T78" fmla="*/ 2147483647 w 315"/>
              <a:gd name="T79" fmla="*/ 2147483647 h 262"/>
              <a:gd name="T80" fmla="*/ 2147483647 w 315"/>
              <a:gd name="T81" fmla="*/ 2147483647 h 262"/>
              <a:gd name="T82" fmla="*/ 2147483647 w 315"/>
              <a:gd name="T83" fmla="*/ 2147483647 h 262"/>
              <a:gd name="T84" fmla="*/ 2147483647 w 315"/>
              <a:gd name="T85" fmla="*/ 2147483647 h 262"/>
              <a:gd name="T86" fmla="*/ 2147483647 w 315"/>
              <a:gd name="T87" fmla="*/ 2147483647 h 262"/>
              <a:gd name="T88" fmla="*/ 2147483647 w 315"/>
              <a:gd name="T89" fmla="*/ 2147483647 h 262"/>
              <a:gd name="T90" fmla="*/ 2147483647 w 315"/>
              <a:gd name="T91" fmla="*/ 2147483647 h 262"/>
              <a:gd name="T92" fmla="*/ 2147483647 w 315"/>
              <a:gd name="T93" fmla="*/ 2147483647 h 262"/>
              <a:gd name="T94" fmla="*/ 2147483647 w 315"/>
              <a:gd name="T95" fmla="*/ 0 h 262"/>
              <a:gd name="T96" fmla="*/ 2147483647 w 315"/>
              <a:gd name="T97" fmla="*/ 2147483647 h 262"/>
              <a:gd name="T98" fmla="*/ 2147483647 w 315"/>
              <a:gd name="T99" fmla="*/ 2147483647 h 262"/>
              <a:gd name="T100" fmla="*/ 2147483647 w 315"/>
              <a:gd name="T101" fmla="*/ 2147483647 h 262"/>
              <a:gd name="T102" fmla="*/ 2147483647 w 315"/>
              <a:gd name="T103" fmla="*/ 2147483647 h 262"/>
              <a:gd name="T104" fmla="*/ 2147483647 w 315"/>
              <a:gd name="T105" fmla="*/ 2147483647 h 262"/>
              <a:gd name="T106" fmla="*/ 2147483647 w 315"/>
              <a:gd name="T107" fmla="*/ 2147483647 h 262"/>
              <a:gd name="T108" fmla="*/ 2147483647 w 315"/>
              <a:gd name="T109" fmla="*/ 2147483647 h 262"/>
              <a:gd name="T110" fmla="*/ 2147483647 w 315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5" h="262">
                <a:moveTo>
                  <a:pt x="132" y="150"/>
                </a:moveTo>
                <a:cubicBezTo>
                  <a:pt x="132" y="160"/>
                  <a:pt x="124" y="169"/>
                  <a:pt x="114" y="169"/>
                </a:cubicBezTo>
                <a:cubicBezTo>
                  <a:pt x="103" y="169"/>
                  <a:pt x="95" y="160"/>
                  <a:pt x="95" y="150"/>
                </a:cubicBezTo>
                <a:cubicBezTo>
                  <a:pt x="95" y="140"/>
                  <a:pt x="103" y="132"/>
                  <a:pt x="114" y="132"/>
                </a:cubicBezTo>
                <a:cubicBezTo>
                  <a:pt x="124" y="132"/>
                  <a:pt x="132" y="140"/>
                  <a:pt x="132" y="150"/>
                </a:cubicBezTo>
                <a:close/>
                <a:moveTo>
                  <a:pt x="227" y="139"/>
                </a:moveTo>
                <a:cubicBezTo>
                  <a:pt x="227" y="143"/>
                  <a:pt x="225" y="147"/>
                  <a:pt x="222" y="148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4" y="162"/>
                  <a:pt x="194" y="165"/>
                  <a:pt x="193" y="168"/>
                </a:cubicBezTo>
                <a:cubicBezTo>
                  <a:pt x="216" y="187"/>
                  <a:pt x="216" y="187"/>
                  <a:pt x="216" y="187"/>
                </a:cubicBezTo>
                <a:cubicBezTo>
                  <a:pt x="218" y="189"/>
                  <a:pt x="219" y="193"/>
                  <a:pt x="217" y="196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6" y="217"/>
                  <a:pt x="202" y="219"/>
                  <a:pt x="198" y="218"/>
                </a:cubicBezTo>
                <a:cubicBezTo>
                  <a:pt x="170" y="209"/>
                  <a:pt x="170" y="209"/>
                  <a:pt x="170" y="209"/>
                </a:cubicBezTo>
                <a:cubicBezTo>
                  <a:pt x="169" y="210"/>
                  <a:pt x="168" y="211"/>
                  <a:pt x="166" y="213"/>
                </a:cubicBezTo>
                <a:cubicBezTo>
                  <a:pt x="172" y="242"/>
                  <a:pt x="172" y="242"/>
                  <a:pt x="172" y="242"/>
                </a:cubicBezTo>
                <a:cubicBezTo>
                  <a:pt x="173" y="245"/>
                  <a:pt x="171" y="249"/>
                  <a:pt x="168" y="250"/>
                </a:cubicBezTo>
                <a:cubicBezTo>
                  <a:pt x="149" y="258"/>
                  <a:pt x="149" y="258"/>
                  <a:pt x="149" y="258"/>
                </a:cubicBezTo>
                <a:cubicBezTo>
                  <a:pt x="146" y="260"/>
                  <a:pt x="142" y="258"/>
                  <a:pt x="140" y="256"/>
                </a:cubicBezTo>
                <a:cubicBezTo>
                  <a:pt x="123" y="231"/>
                  <a:pt x="123" y="231"/>
                  <a:pt x="123" y="231"/>
                </a:cubicBezTo>
                <a:cubicBezTo>
                  <a:pt x="120" y="232"/>
                  <a:pt x="117" y="232"/>
                  <a:pt x="114" y="232"/>
                </a:cubicBezTo>
                <a:cubicBezTo>
                  <a:pt x="113" y="232"/>
                  <a:pt x="113" y="232"/>
                  <a:pt x="113" y="232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7" y="261"/>
                  <a:pt x="93" y="262"/>
                  <a:pt x="90" y="261"/>
                </a:cubicBezTo>
                <a:cubicBezTo>
                  <a:pt x="70" y="255"/>
                  <a:pt x="70" y="255"/>
                  <a:pt x="70" y="255"/>
                </a:cubicBezTo>
                <a:cubicBezTo>
                  <a:pt x="67" y="254"/>
                  <a:pt x="65" y="251"/>
                  <a:pt x="65" y="24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65" y="216"/>
                  <a:pt x="63" y="214"/>
                  <a:pt x="60" y="212"/>
                </a:cubicBezTo>
                <a:cubicBezTo>
                  <a:pt x="32" y="222"/>
                  <a:pt x="32" y="222"/>
                  <a:pt x="32" y="222"/>
                </a:cubicBezTo>
                <a:cubicBezTo>
                  <a:pt x="29" y="223"/>
                  <a:pt x="25" y="222"/>
                  <a:pt x="23" y="219"/>
                </a:cubicBezTo>
                <a:cubicBezTo>
                  <a:pt x="12" y="202"/>
                  <a:pt x="12" y="202"/>
                  <a:pt x="12" y="202"/>
                </a:cubicBezTo>
                <a:cubicBezTo>
                  <a:pt x="11" y="199"/>
                  <a:pt x="11" y="195"/>
                  <a:pt x="14" y="192"/>
                </a:cubicBezTo>
                <a:cubicBezTo>
                  <a:pt x="35" y="172"/>
                  <a:pt x="35" y="172"/>
                  <a:pt x="35" y="172"/>
                </a:cubicBezTo>
                <a:cubicBezTo>
                  <a:pt x="34" y="168"/>
                  <a:pt x="33" y="163"/>
                  <a:pt x="33" y="159"/>
                </a:cubicBezTo>
                <a:cubicBezTo>
                  <a:pt x="5" y="148"/>
                  <a:pt x="5" y="148"/>
                  <a:pt x="5" y="148"/>
                </a:cubicBezTo>
                <a:cubicBezTo>
                  <a:pt x="2" y="147"/>
                  <a:pt x="0" y="143"/>
                  <a:pt x="1" y="140"/>
                </a:cubicBezTo>
                <a:cubicBezTo>
                  <a:pt x="4" y="120"/>
                  <a:pt x="4" y="120"/>
                  <a:pt x="4" y="120"/>
                </a:cubicBezTo>
                <a:cubicBezTo>
                  <a:pt x="5" y="116"/>
                  <a:pt x="8" y="113"/>
                  <a:pt x="12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0"/>
                  <a:pt x="44" y="108"/>
                  <a:pt x="45" y="106"/>
                </a:cubicBezTo>
                <a:cubicBezTo>
                  <a:pt x="31" y="80"/>
                  <a:pt x="31" y="80"/>
                  <a:pt x="31" y="80"/>
                </a:cubicBezTo>
                <a:cubicBezTo>
                  <a:pt x="29" y="77"/>
                  <a:pt x="30" y="73"/>
                  <a:pt x="33" y="70"/>
                </a:cubicBezTo>
                <a:cubicBezTo>
                  <a:pt x="48" y="57"/>
                  <a:pt x="48" y="57"/>
                  <a:pt x="48" y="57"/>
                </a:cubicBezTo>
                <a:cubicBezTo>
                  <a:pt x="51" y="55"/>
                  <a:pt x="55" y="55"/>
                  <a:pt x="58" y="57"/>
                </a:cubicBezTo>
                <a:cubicBezTo>
                  <a:pt x="81" y="75"/>
                  <a:pt x="81" y="75"/>
                  <a:pt x="81" y="75"/>
                </a:cubicBezTo>
                <a:cubicBezTo>
                  <a:pt x="84" y="74"/>
                  <a:pt x="87" y="73"/>
                  <a:pt x="90" y="72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0"/>
                  <a:pt x="100" y="37"/>
                  <a:pt x="103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7" y="37"/>
                  <a:pt x="131" y="40"/>
                  <a:pt x="131" y="43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40" y="73"/>
                  <a:pt x="143" y="74"/>
                  <a:pt x="146" y="75"/>
                </a:cubicBezTo>
                <a:cubicBezTo>
                  <a:pt x="169" y="57"/>
                  <a:pt x="169" y="57"/>
                  <a:pt x="169" y="57"/>
                </a:cubicBezTo>
                <a:cubicBezTo>
                  <a:pt x="171" y="55"/>
                  <a:pt x="176" y="55"/>
                  <a:pt x="179" y="57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7" y="72"/>
                  <a:pt x="198" y="77"/>
                  <a:pt x="196" y="80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183" y="108"/>
                  <a:pt x="185" y="110"/>
                  <a:pt x="18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9" y="113"/>
                  <a:pt x="222" y="116"/>
                  <a:pt x="223" y="120"/>
                </a:cubicBezTo>
                <a:lnTo>
                  <a:pt x="227" y="139"/>
                </a:lnTo>
                <a:close/>
                <a:moveTo>
                  <a:pt x="157" y="150"/>
                </a:moveTo>
                <a:cubicBezTo>
                  <a:pt x="157" y="126"/>
                  <a:pt x="137" y="107"/>
                  <a:pt x="114" y="107"/>
                </a:cubicBezTo>
                <a:cubicBezTo>
                  <a:pt x="90" y="107"/>
                  <a:pt x="70" y="126"/>
                  <a:pt x="70" y="150"/>
                </a:cubicBezTo>
                <a:cubicBezTo>
                  <a:pt x="70" y="174"/>
                  <a:pt x="90" y="193"/>
                  <a:pt x="114" y="193"/>
                </a:cubicBezTo>
                <a:cubicBezTo>
                  <a:pt x="137" y="193"/>
                  <a:pt x="157" y="174"/>
                  <a:pt x="157" y="150"/>
                </a:cubicBezTo>
                <a:close/>
                <a:moveTo>
                  <a:pt x="311" y="83"/>
                </a:moveTo>
                <a:cubicBezTo>
                  <a:pt x="313" y="85"/>
                  <a:pt x="314" y="90"/>
                  <a:pt x="312" y="93"/>
                </a:cubicBezTo>
                <a:cubicBezTo>
                  <a:pt x="310" y="96"/>
                  <a:pt x="310" y="96"/>
                  <a:pt x="310" y="96"/>
                </a:cubicBezTo>
                <a:cubicBezTo>
                  <a:pt x="308" y="99"/>
                  <a:pt x="304" y="100"/>
                  <a:pt x="300" y="98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85" y="97"/>
                  <a:pt x="279" y="100"/>
                  <a:pt x="273" y="102"/>
                </a:cubicBezTo>
                <a:cubicBezTo>
                  <a:pt x="271" y="114"/>
                  <a:pt x="271" y="114"/>
                  <a:pt x="271" y="114"/>
                </a:cubicBezTo>
                <a:cubicBezTo>
                  <a:pt x="270" y="118"/>
                  <a:pt x="267" y="120"/>
                  <a:pt x="263" y="120"/>
                </a:cubicBezTo>
                <a:cubicBezTo>
                  <a:pt x="259" y="120"/>
                  <a:pt x="259" y="120"/>
                  <a:pt x="259" y="120"/>
                </a:cubicBezTo>
                <a:cubicBezTo>
                  <a:pt x="256" y="120"/>
                  <a:pt x="253" y="118"/>
                  <a:pt x="252" y="114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44" y="100"/>
                  <a:pt x="238" y="97"/>
                  <a:pt x="233" y="93"/>
                </a:cubicBezTo>
                <a:cubicBezTo>
                  <a:pt x="222" y="98"/>
                  <a:pt x="222" y="98"/>
                  <a:pt x="222" y="98"/>
                </a:cubicBezTo>
                <a:cubicBezTo>
                  <a:pt x="219" y="100"/>
                  <a:pt x="215" y="99"/>
                  <a:pt x="213" y="96"/>
                </a:cubicBezTo>
                <a:cubicBezTo>
                  <a:pt x="210" y="93"/>
                  <a:pt x="210" y="93"/>
                  <a:pt x="210" y="93"/>
                </a:cubicBezTo>
                <a:cubicBezTo>
                  <a:pt x="208" y="90"/>
                  <a:pt x="209" y="85"/>
                  <a:pt x="211" y="83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19" y="70"/>
                  <a:pt x="218" y="65"/>
                  <a:pt x="218" y="61"/>
                </a:cubicBezTo>
                <a:cubicBezTo>
                  <a:pt x="218" y="56"/>
                  <a:pt x="219" y="52"/>
                  <a:pt x="220" y="48"/>
                </a:cubicBezTo>
                <a:cubicBezTo>
                  <a:pt x="220" y="48"/>
                  <a:pt x="220" y="48"/>
                  <a:pt x="220" y="48"/>
                </a:cubicBezTo>
                <a:cubicBezTo>
                  <a:pt x="211" y="39"/>
                  <a:pt x="211" y="39"/>
                  <a:pt x="211" y="39"/>
                </a:cubicBezTo>
                <a:cubicBezTo>
                  <a:pt x="208" y="37"/>
                  <a:pt x="208" y="32"/>
                  <a:pt x="210" y="29"/>
                </a:cubicBezTo>
                <a:cubicBezTo>
                  <a:pt x="212" y="26"/>
                  <a:pt x="212" y="26"/>
                  <a:pt x="212" y="26"/>
                </a:cubicBezTo>
                <a:cubicBezTo>
                  <a:pt x="214" y="23"/>
                  <a:pt x="218" y="22"/>
                  <a:pt x="221" y="23"/>
                </a:cubicBezTo>
                <a:cubicBezTo>
                  <a:pt x="233" y="28"/>
                  <a:pt x="233" y="28"/>
                  <a:pt x="233" y="28"/>
                </a:cubicBezTo>
                <a:cubicBezTo>
                  <a:pt x="233" y="28"/>
                  <a:pt x="233" y="28"/>
                  <a:pt x="233" y="28"/>
                </a:cubicBezTo>
                <a:cubicBezTo>
                  <a:pt x="238" y="24"/>
                  <a:pt x="243" y="21"/>
                  <a:pt x="249" y="19"/>
                </a:cubicBezTo>
                <a:cubicBezTo>
                  <a:pt x="252" y="7"/>
                  <a:pt x="252" y="7"/>
                  <a:pt x="252" y="7"/>
                </a:cubicBezTo>
                <a:cubicBezTo>
                  <a:pt x="253" y="3"/>
                  <a:pt x="256" y="0"/>
                  <a:pt x="259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7" y="0"/>
                  <a:pt x="270" y="3"/>
                  <a:pt x="271" y="7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9" y="21"/>
                  <a:pt x="285" y="24"/>
                  <a:pt x="290" y="28"/>
                </a:cubicBezTo>
                <a:cubicBezTo>
                  <a:pt x="301" y="23"/>
                  <a:pt x="301" y="23"/>
                  <a:pt x="301" y="23"/>
                </a:cubicBezTo>
                <a:cubicBezTo>
                  <a:pt x="305" y="22"/>
                  <a:pt x="309" y="23"/>
                  <a:pt x="311" y="26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5" y="32"/>
                  <a:pt x="314" y="37"/>
                  <a:pt x="312" y="39"/>
                </a:cubicBezTo>
                <a:cubicBezTo>
                  <a:pt x="303" y="48"/>
                  <a:pt x="303" y="48"/>
                  <a:pt x="303" y="48"/>
                </a:cubicBezTo>
                <a:cubicBezTo>
                  <a:pt x="304" y="52"/>
                  <a:pt x="304" y="56"/>
                  <a:pt x="304" y="61"/>
                </a:cubicBezTo>
                <a:cubicBezTo>
                  <a:pt x="304" y="65"/>
                  <a:pt x="304" y="70"/>
                  <a:pt x="302" y="74"/>
                </a:cubicBezTo>
                <a:lnTo>
                  <a:pt x="311" y="83"/>
                </a:lnTo>
                <a:close/>
                <a:moveTo>
                  <a:pt x="276" y="61"/>
                </a:moveTo>
                <a:cubicBezTo>
                  <a:pt x="276" y="52"/>
                  <a:pt x="269" y="46"/>
                  <a:pt x="261" y="46"/>
                </a:cubicBezTo>
                <a:cubicBezTo>
                  <a:pt x="253" y="46"/>
                  <a:pt x="246" y="52"/>
                  <a:pt x="246" y="61"/>
                </a:cubicBezTo>
                <a:cubicBezTo>
                  <a:pt x="246" y="69"/>
                  <a:pt x="253" y="75"/>
                  <a:pt x="261" y="75"/>
                </a:cubicBezTo>
                <a:cubicBezTo>
                  <a:pt x="269" y="75"/>
                  <a:pt x="276" y="69"/>
                  <a:pt x="276" y="61"/>
                </a:cubicBezTo>
                <a:close/>
              </a:path>
            </a:pathLst>
          </a:custGeom>
          <a:solidFill>
            <a:srgbClr val="004B50"/>
          </a:solidFill>
          <a:ln>
            <a:noFill/>
          </a:ln>
          <a:extLst/>
        </p:spPr>
        <p:txBody>
          <a:bodyPr/>
          <a:lstStyle/>
          <a:p>
            <a:pPr defTabSz="9135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 smtClean="0">
              <a:solidFill>
                <a:srgbClr val="000000"/>
              </a:solidFill>
              <a:ea typeface="MS PGothic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507810" y="4533129"/>
            <a:ext cx="420042" cy="497604"/>
            <a:chOff x="4583208" y="4043392"/>
            <a:chExt cx="664910" cy="787691"/>
          </a:xfrm>
        </p:grpSpPr>
        <p:sp>
          <p:nvSpPr>
            <p:cNvPr id="51" name="Freeform 9"/>
            <p:cNvSpPr>
              <a:spLocks noEditPoints="1"/>
            </p:cNvSpPr>
            <p:nvPr/>
          </p:nvSpPr>
          <p:spPr bwMode="auto">
            <a:xfrm>
              <a:off x="4583208" y="4043392"/>
              <a:ext cx="664910" cy="787691"/>
            </a:xfrm>
            <a:custGeom>
              <a:avLst/>
              <a:gdLst>
                <a:gd name="T0" fmla="*/ 473133 w 2604"/>
                <a:gd name="T1" fmla="*/ 59369 h 3084"/>
                <a:gd name="T2" fmla="*/ 420184 w 2604"/>
                <a:gd name="T3" fmla="*/ 28361 h 3084"/>
                <a:gd name="T4" fmla="*/ 341707 w 2604"/>
                <a:gd name="T5" fmla="*/ 7563 h 3084"/>
                <a:gd name="T6" fmla="*/ 246778 w 2604"/>
                <a:gd name="T7" fmla="*/ 0 h 3084"/>
                <a:gd name="T8" fmla="*/ 246778 w 2604"/>
                <a:gd name="T9" fmla="*/ 0 h 3084"/>
                <a:gd name="T10" fmla="*/ 246778 w 2604"/>
                <a:gd name="T11" fmla="*/ 0 h 3084"/>
                <a:gd name="T12" fmla="*/ 246211 w 2604"/>
                <a:gd name="T13" fmla="*/ 0 h 3084"/>
                <a:gd name="T14" fmla="*/ 245643 w 2604"/>
                <a:gd name="T15" fmla="*/ 0 h 3084"/>
                <a:gd name="T16" fmla="*/ 245643 w 2604"/>
                <a:gd name="T17" fmla="*/ 0 h 3084"/>
                <a:gd name="T18" fmla="*/ 245643 w 2604"/>
                <a:gd name="T19" fmla="*/ 0 h 3084"/>
                <a:gd name="T20" fmla="*/ 150714 w 2604"/>
                <a:gd name="T21" fmla="*/ 7563 h 3084"/>
                <a:gd name="T22" fmla="*/ 72237 w 2604"/>
                <a:gd name="T23" fmla="*/ 28361 h 3084"/>
                <a:gd name="T24" fmla="*/ 19288 w 2604"/>
                <a:gd name="T25" fmla="*/ 59369 h 3084"/>
                <a:gd name="T26" fmla="*/ 0 w 2604"/>
                <a:gd name="T27" fmla="*/ 97183 h 3084"/>
                <a:gd name="T28" fmla="*/ 0 w 2604"/>
                <a:gd name="T29" fmla="*/ 485916 h 3084"/>
                <a:gd name="T30" fmla="*/ 4917 w 2604"/>
                <a:gd name="T31" fmla="*/ 505390 h 3084"/>
                <a:gd name="T32" fmla="*/ 19288 w 2604"/>
                <a:gd name="T33" fmla="*/ 523730 h 3084"/>
                <a:gd name="T34" fmla="*/ 72237 w 2604"/>
                <a:gd name="T35" fmla="*/ 554549 h 3084"/>
                <a:gd name="T36" fmla="*/ 245643 w 2604"/>
                <a:gd name="T37" fmla="*/ 583099 h 3084"/>
                <a:gd name="T38" fmla="*/ 245643 w 2604"/>
                <a:gd name="T39" fmla="*/ 583099 h 3084"/>
                <a:gd name="T40" fmla="*/ 245643 w 2604"/>
                <a:gd name="T41" fmla="*/ 583099 h 3084"/>
                <a:gd name="T42" fmla="*/ 246211 w 2604"/>
                <a:gd name="T43" fmla="*/ 583099 h 3084"/>
                <a:gd name="T44" fmla="*/ 246778 w 2604"/>
                <a:gd name="T45" fmla="*/ 583099 h 3084"/>
                <a:gd name="T46" fmla="*/ 246778 w 2604"/>
                <a:gd name="T47" fmla="*/ 583099 h 3084"/>
                <a:gd name="T48" fmla="*/ 246778 w 2604"/>
                <a:gd name="T49" fmla="*/ 583099 h 3084"/>
                <a:gd name="T50" fmla="*/ 420184 w 2604"/>
                <a:gd name="T51" fmla="*/ 554549 h 3084"/>
                <a:gd name="T52" fmla="*/ 473133 w 2604"/>
                <a:gd name="T53" fmla="*/ 523730 h 3084"/>
                <a:gd name="T54" fmla="*/ 487504 w 2604"/>
                <a:gd name="T55" fmla="*/ 505390 h 3084"/>
                <a:gd name="T56" fmla="*/ 492421 w 2604"/>
                <a:gd name="T57" fmla="*/ 485916 h 3084"/>
                <a:gd name="T58" fmla="*/ 492421 w 2604"/>
                <a:gd name="T59" fmla="*/ 97183 h 3084"/>
                <a:gd name="T60" fmla="*/ 473133 w 2604"/>
                <a:gd name="T61" fmla="*/ 59369 h 3084"/>
                <a:gd name="T62" fmla="*/ 246211 w 2604"/>
                <a:gd name="T63" fmla="*/ 145586 h 3084"/>
                <a:gd name="T64" fmla="*/ 43304 w 2604"/>
                <a:gd name="T65" fmla="*/ 87351 h 3084"/>
                <a:gd name="T66" fmla="*/ 246211 w 2604"/>
                <a:gd name="T67" fmla="*/ 29117 h 3084"/>
                <a:gd name="T68" fmla="*/ 449117 w 2604"/>
                <a:gd name="T69" fmla="*/ 87351 h 3084"/>
                <a:gd name="T70" fmla="*/ 246211 w 2604"/>
                <a:gd name="T71" fmla="*/ 145586 h 30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04" h="3084">
                  <a:moveTo>
                    <a:pt x="2502" y="314"/>
                  </a:moveTo>
                  <a:cubicBezTo>
                    <a:pt x="2436" y="252"/>
                    <a:pt x="2340" y="197"/>
                    <a:pt x="2222" y="150"/>
                  </a:cubicBezTo>
                  <a:cubicBezTo>
                    <a:pt x="2104" y="104"/>
                    <a:pt x="1963" y="66"/>
                    <a:pt x="1807" y="40"/>
                  </a:cubicBezTo>
                  <a:cubicBezTo>
                    <a:pt x="1652" y="14"/>
                    <a:pt x="1483" y="0"/>
                    <a:pt x="1305" y="0"/>
                  </a:cubicBezTo>
                  <a:cubicBezTo>
                    <a:pt x="1305" y="0"/>
                    <a:pt x="1305" y="0"/>
                    <a:pt x="1305" y="0"/>
                  </a:cubicBezTo>
                  <a:cubicBezTo>
                    <a:pt x="1305" y="0"/>
                    <a:pt x="1305" y="0"/>
                    <a:pt x="1305" y="0"/>
                  </a:cubicBezTo>
                  <a:cubicBezTo>
                    <a:pt x="1304" y="0"/>
                    <a:pt x="1303" y="0"/>
                    <a:pt x="1302" y="0"/>
                  </a:cubicBezTo>
                  <a:cubicBezTo>
                    <a:pt x="1301" y="0"/>
                    <a:pt x="1300" y="0"/>
                    <a:pt x="1299" y="0"/>
                  </a:cubicBezTo>
                  <a:cubicBezTo>
                    <a:pt x="1299" y="0"/>
                    <a:pt x="1299" y="0"/>
                    <a:pt x="1299" y="0"/>
                  </a:cubicBezTo>
                  <a:cubicBezTo>
                    <a:pt x="1299" y="0"/>
                    <a:pt x="1299" y="0"/>
                    <a:pt x="1299" y="0"/>
                  </a:cubicBezTo>
                  <a:cubicBezTo>
                    <a:pt x="1121" y="0"/>
                    <a:pt x="951" y="14"/>
                    <a:pt x="797" y="40"/>
                  </a:cubicBezTo>
                  <a:cubicBezTo>
                    <a:pt x="641" y="66"/>
                    <a:pt x="500" y="104"/>
                    <a:pt x="382" y="150"/>
                  </a:cubicBezTo>
                  <a:cubicBezTo>
                    <a:pt x="264" y="197"/>
                    <a:pt x="168" y="252"/>
                    <a:pt x="102" y="314"/>
                  </a:cubicBezTo>
                  <a:cubicBezTo>
                    <a:pt x="36" y="375"/>
                    <a:pt x="0" y="443"/>
                    <a:pt x="0" y="514"/>
                  </a:cubicBezTo>
                  <a:cubicBezTo>
                    <a:pt x="0" y="2570"/>
                    <a:pt x="0" y="2570"/>
                    <a:pt x="0" y="2570"/>
                  </a:cubicBezTo>
                  <a:cubicBezTo>
                    <a:pt x="0" y="2605"/>
                    <a:pt x="9" y="2640"/>
                    <a:pt x="26" y="2673"/>
                  </a:cubicBezTo>
                  <a:cubicBezTo>
                    <a:pt x="44" y="2707"/>
                    <a:pt x="69" y="2739"/>
                    <a:pt x="102" y="2770"/>
                  </a:cubicBezTo>
                  <a:cubicBezTo>
                    <a:pt x="168" y="2831"/>
                    <a:pt x="264" y="2887"/>
                    <a:pt x="382" y="2933"/>
                  </a:cubicBezTo>
                  <a:cubicBezTo>
                    <a:pt x="617" y="3026"/>
                    <a:pt x="941" y="3083"/>
                    <a:pt x="1299" y="3084"/>
                  </a:cubicBezTo>
                  <a:cubicBezTo>
                    <a:pt x="1299" y="3084"/>
                    <a:pt x="1299" y="3084"/>
                    <a:pt x="1299" y="3084"/>
                  </a:cubicBezTo>
                  <a:cubicBezTo>
                    <a:pt x="1299" y="3084"/>
                    <a:pt x="1299" y="3084"/>
                    <a:pt x="1299" y="3084"/>
                  </a:cubicBezTo>
                  <a:cubicBezTo>
                    <a:pt x="1300" y="3084"/>
                    <a:pt x="1301" y="3084"/>
                    <a:pt x="1302" y="3084"/>
                  </a:cubicBezTo>
                  <a:cubicBezTo>
                    <a:pt x="1303" y="3084"/>
                    <a:pt x="1304" y="3084"/>
                    <a:pt x="1305" y="3084"/>
                  </a:cubicBezTo>
                  <a:cubicBezTo>
                    <a:pt x="1305" y="3084"/>
                    <a:pt x="1305" y="3084"/>
                    <a:pt x="1305" y="3084"/>
                  </a:cubicBezTo>
                  <a:cubicBezTo>
                    <a:pt x="1305" y="3084"/>
                    <a:pt x="1305" y="3084"/>
                    <a:pt x="1305" y="3084"/>
                  </a:cubicBezTo>
                  <a:cubicBezTo>
                    <a:pt x="1663" y="3083"/>
                    <a:pt x="1987" y="3026"/>
                    <a:pt x="2222" y="2933"/>
                  </a:cubicBezTo>
                  <a:cubicBezTo>
                    <a:pt x="2340" y="2887"/>
                    <a:pt x="2436" y="2831"/>
                    <a:pt x="2502" y="2770"/>
                  </a:cubicBezTo>
                  <a:cubicBezTo>
                    <a:pt x="2535" y="2739"/>
                    <a:pt x="2560" y="2707"/>
                    <a:pt x="2578" y="2673"/>
                  </a:cubicBezTo>
                  <a:cubicBezTo>
                    <a:pt x="2595" y="2640"/>
                    <a:pt x="2604" y="2605"/>
                    <a:pt x="2604" y="2570"/>
                  </a:cubicBezTo>
                  <a:cubicBezTo>
                    <a:pt x="2604" y="514"/>
                    <a:pt x="2604" y="514"/>
                    <a:pt x="2604" y="514"/>
                  </a:cubicBezTo>
                  <a:cubicBezTo>
                    <a:pt x="2604" y="443"/>
                    <a:pt x="2568" y="375"/>
                    <a:pt x="2502" y="314"/>
                  </a:cubicBezTo>
                  <a:close/>
                  <a:moveTo>
                    <a:pt x="1302" y="770"/>
                  </a:moveTo>
                  <a:cubicBezTo>
                    <a:pt x="708" y="769"/>
                    <a:pt x="229" y="631"/>
                    <a:pt x="229" y="462"/>
                  </a:cubicBezTo>
                  <a:cubicBezTo>
                    <a:pt x="229" y="293"/>
                    <a:pt x="708" y="155"/>
                    <a:pt x="1302" y="154"/>
                  </a:cubicBezTo>
                  <a:cubicBezTo>
                    <a:pt x="1896" y="155"/>
                    <a:pt x="2375" y="293"/>
                    <a:pt x="2375" y="462"/>
                  </a:cubicBezTo>
                  <a:cubicBezTo>
                    <a:pt x="2375" y="631"/>
                    <a:pt x="1896" y="769"/>
                    <a:pt x="1302" y="770"/>
                  </a:cubicBezTo>
                  <a:close/>
                </a:path>
              </a:pathLst>
            </a:custGeom>
            <a:solidFill>
              <a:srgbClr val="004B50"/>
            </a:solidFill>
            <a:ln>
              <a:solidFill>
                <a:schemeClr val="tx1"/>
              </a:solidFill>
            </a:ln>
            <a:extLst/>
          </p:spPr>
          <p:txBody>
            <a:bodyPr lIns="89630" tIns="44814" rIns="89630" bIns="44814"/>
            <a:lstStyle/>
            <a:p>
              <a:pPr defTabSz="9135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kern="0" dirty="0" smtClean="0">
                <a:solidFill>
                  <a:srgbClr val="000000"/>
                </a:solidFill>
                <a:ea typeface="MS PGothic" charset="0"/>
              </a:endParaRPr>
            </a:p>
          </p:txBody>
        </p:sp>
        <p:sp>
          <p:nvSpPr>
            <p:cNvPr id="52" name="icon  BINARY"/>
            <p:cNvSpPr>
              <a:spLocks noEditPoints="1"/>
            </p:cNvSpPr>
            <p:nvPr/>
          </p:nvSpPr>
          <p:spPr bwMode="auto">
            <a:xfrm>
              <a:off x="4698332" y="4352247"/>
              <a:ext cx="400361" cy="328644"/>
            </a:xfrm>
            <a:custGeom>
              <a:avLst/>
              <a:gdLst>
                <a:gd name="T0" fmla="*/ 2147483647 w 275"/>
                <a:gd name="T1" fmla="*/ 2147483647 h 226"/>
                <a:gd name="T2" fmla="*/ 2147483647 w 275"/>
                <a:gd name="T3" fmla="*/ 0 h 226"/>
                <a:gd name="T4" fmla="*/ 2147483647 w 275"/>
                <a:gd name="T5" fmla="*/ 2147483647 h 226"/>
                <a:gd name="T6" fmla="*/ 2147483647 w 275"/>
                <a:gd name="T7" fmla="*/ 2147483647 h 226"/>
                <a:gd name="T8" fmla="*/ 2147483647 w 275"/>
                <a:gd name="T9" fmla="*/ 2147483647 h 226"/>
                <a:gd name="T10" fmla="*/ 2147483647 w 275"/>
                <a:gd name="T11" fmla="*/ 2147483647 h 226"/>
                <a:gd name="T12" fmla="*/ 2147483647 w 275"/>
                <a:gd name="T13" fmla="*/ 2147483647 h 226"/>
                <a:gd name="T14" fmla="*/ 2147483647 w 275"/>
                <a:gd name="T15" fmla="*/ 2147483647 h 226"/>
                <a:gd name="T16" fmla="*/ 2147483647 w 275"/>
                <a:gd name="T17" fmla="*/ 2147483647 h 226"/>
                <a:gd name="T18" fmla="*/ 2147483647 w 275"/>
                <a:gd name="T19" fmla="*/ 2147483647 h 226"/>
                <a:gd name="T20" fmla="*/ 2147483647 w 275"/>
                <a:gd name="T21" fmla="*/ 2147483647 h 226"/>
                <a:gd name="T22" fmla="*/ 2147483647 w 275"/>
                <a:gd name="T23" fmla="*/ 2147483647 h 226"/>
                <a:gd name="T24" fmla="*/ 2147483647 w 275"/>
                <a:gd name="T25" fmla="*/ 2147483647 h 226"/>
                <a:gd name="T26" fmla="*/ 2147483647 w 275"/>
                <a:gd name="T27" fmla="*/ 2147483647 h 226"/>
                <a:gd name="T28" fmla="*/ 2147483647 w 275"/>
                <a:gd name="T29" fmla="*/ 2147483647 h 226"/>
                <a:gd name="T30" fmla="*/ 2147483647 w 275"/>
                <a:gd name="T31" fmla="*/ 2147483647 h 226"/>
                <a:gd name="T32" fmla="*/ 2147483647 w 275"/>
                <a:gd name="T33" fmla="*/ 2147483647 h 226"/>
                <a:gd name="T34" fmla="*/ 2147483647 w 275"/>
                <a:gd name="T35" fmla="*/ 2147483647 h 226"/>
                <a:gd name="T36" fmla="*/ 2147483647 w 275"/>
                <a:gd name="T37" fmla="*/ 2147483647 h 226"/>
                <a:gd name="T38" fmla="*/ 0 w 275"/>
                <a:gd name="T39" fmla="*/ 2147483647 h 226"/>
                <a:gd name="T40" fmla="*/ 2147483647 w 275"/>
                <a:gd name="T41" fmla="*/ 2147483647 h 226"/>
                <a:gd name="T42" fmla="*/ 2147483647 w 275"/>
                <a:gd name="T43" fmla="*/ 2147483647 h 226"/>
                <a:gd name="T44" fmla="*/ 2147483647 w 275"/>
                <a:gd name="T45" fmla="*/ 2147483647 h 226"/>
                <a:gd name="T46" fmla="*/ 2147483647 w 275"/>
                <a:gd name="T47" fmla="*/ 2147483647 h 226"/>
                <a:gd name="T48" fmla="*/ 2147483647 w 275"/>
                <a:gd name="T49" fmla="*/ 2147483647 h 226"/>
                <a:gd name="T50" fmla="*/ 2147483647 w 275"/>
                <a:gd name="T51" fmla="*/ 2147483647 h 226"/>
                <a:gd name="T52" fmla="*/ 2147483647 w 275"/>
                <a:gd name="T53" fmla="*/ 2147483647 h 226"/>
                <a:gd name="T54" fmla="*/ 2147483647 w 275"/>
                <a:gd name="T55" fmla="*/ 2147483647 h 226"/>
                <a:gd name="T56" fmla="*/ 2147483647 w 275"/>
                <a:gd name="T57" fmla="*/ 2147483647 h 226"/>
                <a:gd name="T58" fmla="*/ 2147483647 w 275"/>
                <a:gd name="T59" fmla="*/ 2147483647 h 226"/>
                <a:gd name="T60" fmla="*/ 2147483647 w 275"/>
                <a:gd name="T61" fmla="*/ 2147483647 h 226"/>
                <a:gd name="T62" fmla="*/ 2147483647 w 275"/>
                <a:gd name="T63" fmla="*/ 2147483647 h 226"/>
                <a:gd name="T64" fmla="*/ 2147483647 w 275"/>
                <a:gd name="T65" fmla="*/ 2147483647 h 226"/>
                <a:gd name="T66" fmla="*/ 2147483647 w 275"/>
                <a:gd name="T67" fmla="*/ 2147483647 h 226"/>
                <a:gd name="T68" fmla="*/ 2147483647 w 275"/>
                <a:gd name="T69" fmla="*/ 2147483647 h 226"/>
                <a:gd name="T70" fmla="*/ 2147483647 w 275"/>
                <a:gd name="T71" fmla="*/ 2147483647 h 226"/>
                <a:gd name="T72" fmla="*/ 2147483647 w 275"/>
                <a:gd name="T73" fmla="*/ 2147483647 h 226"/>
                <a:gd name="T74" fmla="*/ 2147483647 w 275"/>
                <a:gd name="T75" fmla="*/ 2147483647 h 226"/>
                <a:gd name="T76" fmla="*/ 2147483647 w 275"/>
                <a:gd name="T77" fmla="*/ 2147483647 h 226"/>
                <a:gd name="T78" fmla="*/ 2147483647 w 275"/>
                <a:gd name="T79" fmla="*/ 2147483647 h 226"/>
                <a:gd name="T80" fmla="*/ 2147483647 w 275"/>
                <a:gd name="T81" fmla="*/ 2147483647 h 226"/>
                <a:gd name="T82" fmla="*/ 2147483647 w 275"/>
                <a:gd name="T83" fmla="*/ 2147483647 h 226"/>
                <a:gd name="T84" fmla="*/ 2147483647 w 275"/>
                <a:gd name="T85" fmla="*/ 2147483647 h 226"/>
                <a:gd name="T86" fmla="*/ 2147483647 w 275"/>
                <a:gd name="T87" fmla="*/ 2147483647 h 226"/>
                <a:gd name="T88" fmla="*/ 2147483647 w 275"/>
                <a:gd name="T89" fmla="*/ 2147483647 h 226"/>
                <a:gd name="T90" fmla="*/ 2147483647 w 275"/>
                <a:gd name="T91" fmla="*/ 2147483647 h 226"/>
                <a:gd name="T92" fmla="*/ 2147483647 w 275"/>
                <a:gd name="T93" fmla="*/ 2147483647 h 226"/>
                <a:gd name="T94" fmla="*/ 2147483647 w 275"/>
                <a:gd name="T95" fmla="*/ 2147483647 h 226"/>
                <a:gd name="T96" fmla="*/ 2147483647 w 275"/>
                <a:gd name="T97" fmla="*/ 2147483647 h 226"/>
                <a:gd name="T98" fmla="*/ 2147483647 w 275"/>
                <a:gd name="T99" fmla="*/ 2147483647 h 226"/>
                <a:gd name="T100" fmla="*/ 2147483647 w 275"/>
                <a:gd name="T101" fmla="*/ 2147483647 h 226"/>
                <a:gd name="T102" fmla="*/ 2147483647 w 275"/>
                <a:gd name="T103" fmla="*/ 2147483647 h 226"/>
                <a:gd name="T104" fmla="*/ 2147483647 w 275"/>
                <a:gd name="T105" fmla="*/ 2147483647 h 226"/>
                <a:gd name="T106" fmla="*/ 2147483647 w 275"/>
                <a:gd name="T107" fmla="*/ 2147483647 h 226"/>
                <a:gd name="T108" fmla="*/ 2147483647 w 275"/>
                <a:gd name="T109" fmla="*/ 2147483647 h 226"/>
                <a:gd name="T110" fmla="*/ 2147483647 w 275"/>
                <a:gd name="T111" fmla="*/ 2147483647 h 226"/>
                <a:gd name="T112" fmla="*/ 2147483647 w 275"/>
                <a:gd name="T113" fmla="*/ 2147483647 h 226"/>
                <a:gd name="T114" fmla="*/ 2147483647 w 275"/>
                <a:gd name="T115" fmla="*/ 2147483647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" h="226">
                  <a:moveTo>
                    <a:pt x="83" y="27"/>
                  </a:moveTo>
                  <a:cubicBezTo>
                    <a:pt x="83" y="36"/>
                    <a:pt x="82" y="44"/>
                    <a:pt x="78" y="48"/>
                  </a:cubicBezTo>
                  <a:cubicBezTo>
                    <a:pt x="75" y="53"/>
                    <a:pt x="70" y="55"/>
                    <a:pt x="64" y="55"/>
                  </a:cubicBezTo>
                  <a:cubicBezTo>
                    <a:pt x="51" y="55"/>
                    <a:pt x="45" y="46"/>
                    <a:pt x="45" y="28"/>
                  </a:cubicBezTo>
                  <a:cubicBezTo>
                    <a:pt x="45" y="19"/>
                    <a:pt x="46" y="13"/>
                    <a:pt x="51" y="7"/>
                  </a:cubicBezTo>
                  <a:cubicBezTo>
                    <a:pt x="54" y="3"/>
                    <a:pt x="58" y="0"/>
                    <a:pt x="65" y="0"/>
                  </a:cubicBezTo>
                  <a:cubicBezTo>
                    <a:pt x="77" y="0"/>
                    <a:pt x="83" y="9"/>
                    <a:pt x="83" y="27"/>
                  </a:cubicBezTo>
                  <a:moveTo>
                    <a:pt x="72" y="28"/>
                  </a:moveTo>
                  <a:cubicBezTo>
                    <a:pt x="72" y="16"/>
                    <a:pt x="68" y="9"/>
                    <a:pt x="64" y="9"/>
                  </a:cubicBezTo>
                  <a:cubicBezTo>
                    <a:pt x="60" y="9"/>
                    <a:pt x="56" y="16"/>
                    <a:pt x="56" y="28"/>
                  </a:cubicBezTo>
                  <a:cubicBezTo>
                    <a:pt x="56" y="41"/>
                    <a:pt x="60" y="46"/>
                    <a:pt x="64" y="46"/>
                  </a:cubicBezTo>
                  <a:cubicBezTo>
                    <a:pt x="68" y="46"/>
                    <a:pt x="72" y="41"/>
                    <a:pt x="72" y="28"/>
                  </a:cubicBezTo>
                  <a:moveTo>
                    <a:pt x="129" y="54"/>
                  </a:moveTo>
                  <a:cubicBezTo>
                    <a:pt x="96" y="54"/>
                    <a:pt x="96" y="54"/>
                    <a:pt x="96" y="5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29" y="45"/>
                    <a:pt x="129" y="45"/>
                    <a:pt x="129" y="45"/>
                  </a:cubicBezTo>
                  <a:lnTo>
                    <a:pt x="129" y="54"/>
                  </a:lnTo>
                  <a:close/>
                  <a:moveTo>
                    <a:pt x="178" y="54"/>
                  </a:moveTo>
                  <a:cubicBezTo>
                    <a:pt x="144" y="54"/>
                    <a:pt x="144" y="54"/>
                    <a:pt x="144" y="5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78" y="45"/>
                    <a:pt x="178" y="45"/>
                    <a:pt x="178" y="45"/>
                  </a:cubicBezTo>
                  <a:lnTo>
                    <a:pt x="178" y="54"/>
                  </a:lnTo>
                  <a:close/>
                  <a:moveTo>
                    <a:pt x="227" y="27"/>
                  </a:moveTo>
                  <a:cubicBezTo>
                    <a:pt x="227" y="36"/>
                    <a:pt x="225" y="44"/>
                    <a:pt x="222" y="48"/>
                  </a:cubicBezTo>
                  <a:cubicBezTo>
                    <a:pt x="218" y="53"/>
                    <a:pt x="214" y="55"/>
                    <a:pt x="207" y="55"/>
                  </a:cubicBezTo>
                  <a:cubicBezTo>
                    <a:pt x="195" y="55"/>
                    <a:pt x="188" y="46"/>
                    <a:pt x="188" y="28"/>
                  </a:cubicBezTo>
                  <a:cubicBezTo>
                    <a:pt x="188" y="19"/>
                    <a:pt x="191" y="13"/>
                    <a:pt x="194" y="7"/>
                  </a:cubicBezTo>
                  <a:cubicBezTo>
                    <a:pt x="197" y="3"/>
                    <a:pt x="203" y="0"/>
                    <a:pt x="208" y="0"/>
                  </a:cubicBezTo>
                  <a:cubicBezTo>
                    <a:pt x="220" y="0"/>
                    <a:pt x="227" y="9"/>
                    <a:pt x="227" y="27"/>
                  </a:cubicBezTo>
                  <a:moveTo>
                    <a:pt x="215" y="28"/>
                  </a:moveTo>
                  <a:cubicBezTo>
                    <a:pt x="215" y="16"/>
                    <a:pt x="213" y="9"/>
                    <a:pt x="208" y="9"/>
                  </a:cubicBezTo>
                  <a:cubicBezTo>
                    <a:pt x="203" y="9"/>
                    <a:pt x="200" y="16"/>
                    <a:pt x="200" y="28"/>
                  </a:cubicBezTo>
                  <a:cubicBezTo>
                    <a:pt x="200" y="41"/>
                    <a:pt x="203" y="46"/>
                    <a:pt x="208" y="46"/>
                  </a:cubicBezTo>
                  <a:cubicBezTo>
                    <a:pt x="213" y="46"/>
                    <a:pt x="215" y="41"/>
                    <a:pt x="215" y="28"/>
                  </a:cubicBezTo>
                  <a:moveTo>
                    <a:pt x="275" y="27"/>
                  </a:moveTo>
                  <a:cubicBezTo>
                    <a:pt x="275" y="36"/>
                    <a:pt x="274" y="44"/>
                    <a:pt x="269" y="48"/>
                  </a:cubicBezTo>
                  <a:cubicBezTo>
                    <a:pt x="266" y="53"/>
                    <a:pt x="262" y="55"/>
                    <a:pt x="256" y="55"/>
                  </a:cubicBezTo>
                  <a:cubicBezTo>
                    <a:pt x="243" y="55"/>
                    <a:pt x="236" y="46"/>
                    <a:pt x="236" y="28"/>
                  </a:cubicBezTo>
                  <a:cubicBezTo>
                    <a:pt x="236" y="19"/>
                    <a:pt x="238" y="13"/>
                    <a:pt x="242" y="7"/>
                  </a:cubicBezTo>
                  <a:cubicBezTo>
                    <a:pt x="245" y="3"/>
                    <a:pt x="250" y="0"/>
                    <a:pt x="256" y="0"/>
                  </a:cubicBezTo>
                  <a:cubicBezTo>
                    <a:pt x="269" y="0"/>
                    <a:pt x="275" y="9"/>
                    <a:pt x="275" y="27"/>
                  </a:cubicBezTo>
                  <a:moveTo>
                    <a:pt x="263" y="28"/>
                  </a:moveTo>
                  <a:cubicBezTo>
                    <a:pt x="263" y="16"/>
                    <a:pt x="260" y="9"/>
                    <a:pt x="256" y="9"/>
                  </a:cubicBezTo>
                  <a:cubicBezTo>
                    <a:pt x="250" y="9"/>
                    <a:pt x="248" y="16"/>
                    <a:pt x="248" y="28"/>
                  </a:cubicBezTo>
                  <a:cubicBezTo>
                    <a:pt x="248" y="41"/>
                    <a:pt x="250" y="46"/>
                    <a:pt x="256" y="46"/>
                  </a:cubicBezTo>
                  <a:cubicBezTo>
                    <a:pt x="260" y="46"/>
                    <a:pt x="263" y="41"/>
                    <a:pt x="263" y="28"/>
                  </a:cubicBezTo>
                  <a:moveTo>
                    <a:pt x="34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34" y="130"/>
                    <a:pt x="34" y="130"/>
                    <a:pt x="34" y="130"/>
                  </a:cubicBezTo>
                  <a:lnTo>
                    <a:pt x="34" y="140"/>
                  </a:lnTo>
                  <a:close/>
                  <a:moveTo>
                    <a:pt x="84" y="113"/>
                  </a:moveTo>
                  <a:cubicBezTo>
                    <a:pt x="84" y="122"/>
                    <a:pt x="81" y="129"/>
                    <a:pt x="78" y="134"/>
                  </a:cubicBezTo>
                  <a:cubicBezTo>
                    <a:pt x="75" y="139"/>
                    <a:pt x="70" y="141"/>
                    <a:pt x="64" y="141"/>
                  </a:cubicBezTo>
                  <a:cubicBezTo>
                    <a:pt x="51" y="141"/>
                    <a:pt x="45" y="132"/>
                    <a:pt x="45" y="115"/>
                  </a:cubicBezTo>
                  <a:cubicBezTo>
                    <a:pt x="45" y="104"/>
                    <a:pt x="47" y="98"/>
                    <a:pt x="50" y="93"/>
                  </a:cubicBezTo>
                  <a:cubicBezTo>
                    <a:pt x="54" y="88"/>
                    <a:pt x="58" y="85"/>
                    <a:pt x="65" y="85"/>
                  </a:cubicBezTo>
                  <a:cubicBezTo>
                    <a:pt x="77" y="85"/>
                    <a:pt x="84" y="94"/>
                    <a:pt x="84" y="113"/>
                  </a:cubicBezTo>
                  <a:moveTo>
                    <a:pt x="71" y="113"/>
                  </a:moveTo>
                  <a:cubicBezTo>
                    <a:pt x="71" y="101"/>
                    <a:pt x="69" y="94"/>
                    <a:pt x="64" y="94"/>
                  </a:cubicBezTo>
                  <a:cubicBezTo>
                    <a:pt x="59" y="94"/>
                    <a:pt x="57" y="101"/>
                    <a:pt x="57" y="113"/>
                  </a:cubicBezTo>
                  <a:cubicBezTo>
                    <a:pt x="57" y="126"/>
                    <a:pt x="59" y="132"/>
                    <a:pt x="64" y="132"/>
                  </a:cubicBezTo>
                  <a:cubicBezTo>
                    <a:pt x="69" y="132"/>
                    <a:pt x="71" y="126"/>
                    <a:pt x="71" y="113"/>
                  </a:cubicBezTo>
                  <a:moveTo>
                    <a:pt x="131" y="113"/>
                  </a:moveTo>
                  <a:cubicBezTo>
                    <a:pt x="131" y="122"/>
                    <a:pt x="129" y="129"/>
                    <a:pt x="126" y="134"/>
                  </a:cubicBezTo>
                  <a:cubicBezTo>
                    <a:pt x="122" y="139"/>
                    <a:pt x="118" y="141"/>
                    <a:pt x="111" y="141"/>
                  </a:cubicBezTo>
                  <a:cubicBezTo>
                    <a:pt x="99" y="141"/>
                    <a:pt x="92" y="132"/>
                    <a:pt x="92" y="115"/>
                  </a:cubicBezTo>
                  <a:cubicBezTo>
                    <a:pt x="92" y="104"/>
                    <a:pt x="95" y="98"/>
                    <a:pt x="98" y="93"/>
                  </a:cubicBezTo>
                  <a:cubicBezTo>
                    <a:pt x="101" y="88"/>
                    <a:pt x="106" y="85"/>
                    <a:pt x="112" y="85"/>
                  </a:cubicBezTo>
                  <a:cubicBezTo>
                    <a:pt x="125" y="85"/>
                    <a:pt x="131" y="94"/>
                    <a:pt x="131" y="113"/>
                  </a:cubicBezTo>
                  <a:moveTo>
                    <a:pt x="119" y="113"/>
                  </a:moveTo>
                  <a:cubicBezTo>
                    <a:pt x="119" y="101"/>
                    <a:pt x="117" y="94"/>
                    <a:pt x="112" y="94"/>
                  </a:cubicBezTo>
                  <a:cubicBezTo>
                    <a:pt x="107" y="94"/>
                    <a:pt x="105" y="101"/>
                    <a:pt x="105" y="113"/>
                  </a:cubicBezTo>
                  <a:cubicBezTo>
                    <a:pt x="105" y="126"/>
                    <a:pt x="107" y="132"/>
                    <a:pt x="111" y="132"/>
                  </a:cubicBezTo>
                  <a:cubicBezTo>
                    <a:pt x="117" y="132"/>
                    <a:pt x="119" y="126"/>
                    <a:pt x="119" y="113"/>
                  </a:cubicBezTo>
                  <a:moveTo>
                    <a:pt x="178" y="140"/>
                  </a:moveTo>
                  <a:cubicBezTo>
                    <a:pt x="145" y="140"/>
                    <a:pt x="145" y="140"/>
                    <a:pt x="145" y="14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78" y="130"/>
                    <a:pt x="178" y="130"/>
                    <a:pt x="178" y="130"/>
                  </a:cubicBezTo>
                  <a:lnTo>
                    <a:pt x="178" y="140"/>
                  </a:lnTo>
                  <a:close/>
                  <a:moveTo>
                    <a:pt x="227" y="113"/>
                  </a:moveTo>
                  <a:cubicBezTo>
                    <a:pt x="227" y="122"/>
                    <a:pt x="226" y="129"/>
                    <a:pt x="221" y="134"/>
                  </a:cubicBezTo>
                  <a:cubicBezTo>
                    <a:pt x="218" y="139"/>
                    <a:pt x="213" y="141"/>
                    <a:pt x="208" y="141"/>
                  </a:cubicBezTo>
                  <a:cubicBezTo>
                    <a:pt x="195" y="141"/>
                    <a:pt x="188" y="132"/>
                    <a:pt x="188" y="115"/>
                  </a:cubicBezTo>
                  <a:cubicBezTo>
                    <a:pt x="188" y="104"/>
                    <a:pt x="190" y="98"/>
                    <a:pt x="193" y="93"/>
                  </a:cubicBezTo>
                  <a:cubicBezTo>
                    <a:pt x="197" y="88"/>
                    <a:pt x="202" y="85"/>
                    <a:pt x="208" y="85"/>
                  </a:cubicBezTo>
                  <a:cubicBezTo>
                    <a:pt x="221" y="85"/>
                    <a:pt x="227" y="94"/>
                    <a:pt x="227" y="113"/>
                  </a:cubicBezTo>
                  <a:moveTo>
                    <a:pt x="215" y="113"/>
                  </a:moveTo>
                  <a:cubicBezTo>
                    <a:pt x="215" y="101"/>
                    <a:pt x="212" y="94"/>
                    <a:pt x="208" y="94"/>
                  </a:cubicBezTo>
                  <a:cubicBezTo>
                    <a:pt x="202" y="94"/>
                    <a:pt x="200" y="101"/>
                    <a:pt x="200" y="113"/>
                  </a:cubicBezTo>
                  <a:cubicBezTo>
                    <a:pt x="200" y="126"/>
                    <a:pt x="202" y="132"/>
                    <a:pt x="208" y="132"/>
                  </a:cubicBezTo>
                  <a:cubicBezTo>
                    <a:pt x="212" y="132"/>
                    <a:pt x="215" y="126"/>
                    <a:pt x="215" y="113"/>
                  </a:cubicBezTo>
                  <a:moveTo>
                    <a:pt x="83" y="199"/>
                  </a:moveTo>
                  <a:cubicBezTo>
                    <a:pt x="83" y="207"/>
                    <a:pt x="82" y="214"/>
                    <a:pt x="78" y="220"/>
                  </a:cubicBezTo>
                  <a:cubicBezTo>
                    <a:pt x="75" y="224"/>
                    <a:pt x="70" y="226"/>
                    <a:pt x="64" y="226"/>
                  </a:cubicBezTo>
                  <a:cubicBezTo>
                    <a:pt x="51" y="226"/>
                    <a:pt x="45" y="218"/>
                    <a:pt x="45" y="200"/>
                  </a:cubicBezTo>
                  <a:cubicBezTo>
                    <a:pt x="45" y="191"/>
                    <a:pt x="46" y="183"/>
                    <a:pt x="51" y="178"/>
                  </a:cubicBezTo>
                  <a:cubicBezTo>
                    <a:pt x="54" y="174"/>
                    <a:pt x="58" y="172"/>
                    <a:pt x="65" y="172"/>
                  </a:cubicBezTo>
                  <a:cubicBezTo>
                    <a:pt x="77" y="172"/>
                    <a:pt x="83" y="181"/>
                    <a:pt x="83" y="199"/>
                  </a:cubicBezTo>
                  <a:moveTo>
                    <a:pt x="72" y="199"/>
                  </a:moveTo>
                  <a:cubicBezTo>
                    <a:pt x="72" y="186"/>
                    <a:pt x="68" y="181"/>
                    <a:pt x="64" y="181"/>
                  </a:cubicBezTo>
                  <a:cubicBezTo>
                    <a:pt x="60" y="181"/>
                    <a:pt x="56" y="186"/>
                    <a:pt x="56" y="200"/>
                  </a:cubicBezTo>
                  <a:cubicBezTo>
                    <a:pt x="56" y="211"/>
                    <a:pt x="60" y="218"/>
                    <a:pt x="64" y="218"/>
                  </a:cubicBezTo>
                  <a:cubicBezTo>
                    <a:pt x="68" y="218"/>
                    <a:pt x="72" y="211"/>
                    <a:pt x="72" y="199"/>
                  </a:cubicBezTo>
                  <a:moveTo>
                    <a:pt x="132" y="199"/>
                  </a:moveTo>
                  <a:cubicBezTo>
                    <a:pt x="132" y="207"/>
                    <a:pt x="129" y="214"/>
                    <a:pt x="126" y="220"/>
                  </a:cubicBezTo>
                  <a:cubicBezTo>
                    <a:pt x="123" y="224"/>
                    <a:pt x="118" y="226"/>
                    <a:pt x="112" y="226"/>
                  </a:cubicBezTo>
                  <a:cubicBezTo>
                    <a:pt x="99" y="226"/>
                    <a:pt x="93" y="218"/>
                    <a:pt x="93" y="200"/>
                  </a:cubicBezTo>
                  <a:cubicBezTo>
                    <a:pt x="93" y="191"/>
                    <a:pt x="95" y="183"/>
                    <a:pt x="98" y="178"/>
                  </a:cubicBezTo>
                  <a:cubicBezTo>
                    <a:pt x="102" y="174"/>
                    <a:pt x="106" y="172"/>
                    <a:pt x="113" y="172"/>
                  </a:cubicBezTo>
                  <a:cubicBezTo>
                    <a:pt x="125" y="172"/>
                    <a:pt x="132" y="181"/>
                    <a:pt x="132" y="199"/>
                  </a:cubicBezTo>
                  <a:moveTo>
                    <a:pt x="119" y="199"/>
                  </a:moveTo>
                  <a:cubicBezTo>
                    <a:pt x="119" y="186"/>
                    <a:pt x="117" y="181"/>
                    <a:pt x="112" y="181"/>
                  </a:cubicBezTo>
                  <a:cubicBezTo>
                    <a:pt x="107" y="181"/>
                    <a:pt x="105" y="186"/>
                    <a:pt x="105" y="200"/>
                  </a:cubicBezTo>
                  <a:cubicBezTo>
                    <a:pt x="105" y="211"/>
                    <a:pt x="107" y="218"/>
                    <a:pt x="112" y="218"/>
                  </a:cubicBezTo>
                  <a:cubicBezTo>
                    <a:pt x="117" y="218"/>
                    <a:pt x="119" y="211"/>
                    <a:pt x="119" y="199"/>
                  </a:cubicBezTo>
                  <a:moveTo>
                    <a:pt x="178" y="225"/>
                  </a:moveTo>
                  <a:cubicBezTo>
                    <a:pt x="144" y="225"/>
                    <a:pt x="144" y="225"/>
                    <a:pt x="144" y="225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55" y="216"/>
                    <a:pt x="155" y="216"/>
                    <a:pt x="155" y="216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67" y="172"/>
                    <a:pt x="167" y="172"/>
                    <a:pt x="167" y="172"/>
                  </a:cubicBezTo>
                  <a:cubicBezTo>
                    <a:pt x="167" y="216"/>
                    <a:pt x="167" y="216"/>
                    <a:pt x="167" y="216"/>
                  </a:cubicBezTo>
                  <a:cubicBezTo>
                    <a:pt x="178" y="216"/>
                    <a:pt x="178" y="216"/>
                    <a:pt x="178" y="216"/>
                  </a:cubicBezTo>
                  <a:lnTo>
                    <a:pt x="178" y="225"/>
                  </a:lnTo>
                  <a:close/>
                  <a:moveTo>
                    <a:pt x="227" y="199"/>
                  </a:moveTo>
                  <a:cubicBezTo>
                    <a:pt x="227" y="207"/>
                    <a:pt x="225" y="214"/>
                    <a:pt x="222" y="220"/>
                  </a:cubicBezTo>
                  <a:cubicBezTo>
                    <a:pt x="218" y="224"/>
                    <a:pt x="214" y="226"/>
                    <a:pt x="207" y="226"/>
                  </a:cubicBezTo>
                  <a:cubicBezTo>
                    <a:pt x="195" y="226"/>
                    <a:pt x="188" y="218"/>
                    <a:pt x="188" y="200"/>
                  </a:cubicBezTo>
                  <a:cubicBezTo>
                    <a:pt x="188" y="191"/>
                    <a:pt x="191" y="183"/>
                    <a:pt x="194" y="178"/>
                  </a:cubicBezTo>
                  <a:cubicBezTo>
                    <a:pt x="197" y="174"/>
                    <a:pt x="203" y="172"/>
                    <a:pt x="208" y="172"/>
                  </a:cubicBezTo>
                  <a:cubicBezTo>
                    <a:pt x="220" y="172"/>
                    <a:pt x="227" y="181"/>
                    <a:pt x="227" y="199"/>
                  </a:cubicBezTo>
                  <a:moveTo>
                    <a:pt x="215" y="199"/>
                  </a:moveTo>
                  <a:cubicBezTo>
                    <a:pt x="215" y="186"/>
                    <a:pt x="213" y="181"/>
                    <a:pt x="208" y="181"/>
                  </a:cubicBezTo>
                  <a:cubicBezTo>
                    <a:pt x="203" y="181"/>
                    <a:pt x="200" y="186"/>
                    <a:pt x="200" y="200"/>
                  </a:cubicBezTo>
                  <a:cubicBezTo>
                    <a:pt x="200" y="211"/>
                    <a:pt x="203" y="218"/>
                    <a:pt x="208" y="218"/>
                  </a:cubicBezTo>
                  <a:cubicBezTo>
                    <a:pt x="213" y="218"/>
                    <a:pt x="215" y="211"/>
                    <a:pt x="215" y="199"/>
                  </a:cubicBezTo>
                  <a:moveTo>
                    <a:pt x="274" y="225"/>
                  </a:moveTo>
                  <a:cubicBezTo>
                    <a:pt x="240" y="225"/>
                    <a:pt x="240" y="225"/>
                    <a:pt x="240" y="225"/>
                  </a:cubicBezTo>
                  <a:cubicBezTo>
                    <a:pt x="240" y="216"/>
                    <a:pt x="240" y="216"/>
                    <a:pt x="240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183"/>
                    <a:pt x="252" y="183"/>
                    <a:pt x="252" y="183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63" y="172"/>
                    <a:pt x="263" y="172"/>
                    <a:pt x="263" y="172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74" y="216"/>
                    <a:pt x="274" y="216"/>
                    <a:pt x="274" y="216"/>
                  </a:cubicBezTo>
                  <a:lnTo>
                    <a:pt x="274" y="2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35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kern="0" dirty="0" smtClean="0">
                <a:solidFill>
                  <a:srgbClr val="004B50"/>
                </a:solidFill>
                <a:ea typeface="MS PGothic" charset="0"/>
              </a:endParaRPr>
            </a:p>
          </p:txBody>
        </p:sp>
      </p:grpSp>
      <p:sp>
        <p:nvSpPr>
          <p:cNvPr id="53" name="Freeform 48"/>
          <p:cNvSpPr>
            <a:spLocks/>
          </p:cNvSpPr>
          <p:nvPr/>
        </p:nvSpPr>
        <p:spPr bwMode="black">
          <a:xfrm>
            <a:off x="8461283" y="1088461"/>
            <a:ext cx="520245" cy="444269"/>
          </a:xfrm>
          <a:custGeom>
            <a:avLst/>
            <a:gdLst/>
            <a:ahLst/>
            <a:cxnLst/>
            <a:rect l="l" t="t" r="r" b="b"/>
            <a:pathLst>
              <a:path w="4740335" h="4048081">
                <a:moveTo>
                  <a:pt x="3683614" y="1098549"/>
                </a:moveTo>
                <a:cubicBezTo>
                  <a:pt x="3683654" y="1098549"/>
                  <a:pt x="3689354" y="1098549"/>
                  <a:pt x="4502870" y="1098549"/>
                </a:cubicBezTo>
                <a:cubicBezTo>
                  <a:pt x="4633477" y="1098549"/>
                  <a:pt x="4740335" y="1205183"/>
                  <a:pt x="4740335" y="1335514"/>
                </a:cubicBezTo>
                <a:cubicBezTo>
                  <a:pt x="4740335" y="1335569"/>
                  <a:pt x="4740335" y="1343335"/>
                  <a:pt x="4740335" y="2449249"/>
                </a:cubicBezTo>
                <a:cubicBezTo>
                  <a:pt x="4740335" y="2579580"/>
                  <a:pt x="4633477" y="2686214"/>
                  <a:pt x="4502870" y="2686214"/>
                </a:cubicBezTo>
                <a:cubicBezTo>
                  <a:pt x="4502870" y="2686253"/>
                  <a:pt x="4502870" y="2691777"/>
                  <a:pt x="4502870" y="3480046"/>
                </a:cubicBezTo>
                <a:cubicBezTo>
                  <a:pt x="4502870" y="3610377"/>
                  <a:pt x="4396011" y="3717011"/>
                  <a:pt x="4265405" y="3717011"/>
                </a:cubicBezTo>
                <a:cubicBezTo>
                  <a:pt x="4265376" y="3717011"/>
                  <a:pt x="4262133" y="3717011"/>
                  <a:pt x="3909206" y="3717011"/>
                </a:cubicBezTo>
                <a:cubicBezTo>
                  <a:pt x="3790473" y="3717011"/>
                  <a:pt x="3683614" y="3610377"/>
                  <a:pt x="3683614" y="3480046"/>
                </a:cubicBezTo>
                <a:cubicBezTo>
                  <a:pt x="3683614" y="3480010"/>
                  <a:pt x="3683614" y="3474701"/>
                  <a:pt x="3683614" y="2686214"/>
                </a:cubicBezTo>
                <a:cubicBezTo>
                  <a:pt x="3553008" y="2686214"/>
                  <a:pt x="3446148" y="2579580"/>
                  <a:pt x="3446148" y="2449249"/>
                </a:cubicBezTo>
                <a:cubicBezTo>
                  <a:pt x="3446148" y="2449192"/>
                  <a:pt x="3446148" y="2441288"/>
                  <a:pt x="3446148" y="1335514"/>
                </a:cubicBezTo>
                <a:cubicBezTo>
                  <a:pt x="3446148" y="1205183"/>
                  <a:pt x="3553008" y="1098549"/>
                  <a:pt x="3683614" y="1098549"/>
                </a:cubicBezTo>
                <a:close/>
                <a:moveTo>
                  <a:pt x="236546" y="1098549"/>
                </a:moveTo>
                <a:cubicBezTo>
                  <a:pt x="236570" y="1098549"/>
                  <a:pt x="240947" y="1098549"/>
                  <a:pt x="1052628" y="1098549"/>
                </a:cubicBezTo>
                <a:cubicBezTo>
                  <a:pt x="1182728" y="1098549"/>
                  <a:pt x="1289174" y="1205183"/>
                  <a:pt x="1289174" y="1335514"/>
                </a:cubicBezTo>
                <a:cubicBezTo>
                  <a:pt x="1289174" y="1335532"/>
                  <a:pt x="1289174" y="1340039"/>
                  <a:pt x="1289174" y="2449249"/>
                </a:cubicBezTo>
                <a:cubicBezTo>
                  <a:pt x="1289174" y="2579580"/>
                  <a:pt x="1182728" y="2686214"/>
                  <a:pt x="1052628" y="2686214"/>
                </a:cubicBezTo>
                <a:cubicBezTo>
                  <a:pt x="1052628" y="2686235"/>
                  <a:pt x="1052628" y="2690268"/>
                  <a:pt x="1052628" y="3480046"/>
                </a:cubicBezTo>
                <a:cubicBezTo>
                  <a:pt x="1052628" y="3610377"/>
                  <a:pt x="946183" y="3717011"/>
                  <a:pt x="827910" y="3717011"/>
                </a:cubicBezTo>
                <a:cubicBezTo>
                  <a:pt x="827894" y="3717011"/>
                  <a:pt x="825508" y="3717011"/>
                  <a:pt x="473091" y="3717011"/>
                </a:cubicBezTo>
                <a:cubicBezTo>
                  <a:pt x="342991" y="3717011"/>
                  <a:pt x="236546" y="3610377"/>
                  <a:pt x="236546" y="3480046"/>
                </a:cubicBezTo>
                <a:cubicBezTo>
                  <a:pt x="236546" y="3480026"/>
                  <a:pt x="236546" y="3476021"/>
                  <a:pt x="236546" y="2686214"/>
                </a:cubicBezTo>
                <a:cubicBezTo>
                  <a:pt x="106446" y="2686214"/>
                  <a:pt x="0" y="2579580"/>
                  <a:pt x="0" y="2449249"/>
                </a:cubicBezTo>
                <a:cubicBezTo>
                  <a:pt x="0" y="2449230"/>
                  <a:pt x="0" y="2444630"/>
                  <a:pt x="0" y="1335514"/>
                </a:cubicBezTo>
                <a:cubicBezTo>
                  <a:pt x="0" y="1205183"/>
                  <a:pt x="106446" y="1098549"/>
                  <a:pt x="236546" y="1098549"/>
                </a:cubicBezTo>
                <a:close/>
                <a:moveTo>
                  <a:pt x="1895194" y="993211"/>
                </a:moveTo>
                <a:cubicBezTo>
                  <a:pt x="1895245" y="993211"/>
                  <a:pt x="1902161" y="993211"/>
                  <a:pt x="2845141" y="993211"/>
                </a:cubicBezTo>
                <a:cubicBezTo>
                  <a:pt x="2999507" y="993211"/>
                  <a:pt x="3130125" y="1123457"/>
                  <a:pt x="3130125" y="1277385"/>
                </a:cubicBezTo>
                <a:cubicBezTo>
                  <a:pt x="3130125" y="1277420"/>
                  <a:pt x="3130125" y="1284134"/>
                  <a:pt x="3130125" y="2568008"/>
                </a:cubicBezTo>
                <a:cubicBezTo>
                  <a:pt x="3130125" y="2721936"/>
                  <a:pt x="2999507" y="2852182"/>
                  <a:pt x="2845141" y="2852182"/>
                </a:cubicBezTo>
                <a:cubicBezTo>
                  <a:pt x="2845141" y="2852231"/>
                  <a:pt x="2845141" y="2858826"/>
                  <a:pt x="2845141" y="3763907"/>
                </a:cubicBezTo>
                <a:cubicBezTo>
                  <a:pt x="2845141" y="3917835"/>
                  <a:pt x="2726398" y="4048081"/>
                  <a:pt x="2572031" y="4048081"/>
                </a:cubicBezTo>
                <a:cubicBezTo>
                  <a:pt x="2571992" y="4048081"/>
                  <a:pt x="2568051" y="4048081"/>
                  <a:pt x="2168304" y="4048081"/>
                </a:cubicBezTo>
                <a:cubicBezTo>
                  <a:pt x="2013937" y="4048081"/>
                  <a:pt x="1895194" y="3917835"/>
                  <a:pt x="1895194" y="3763907"/>
                </a:cubicBezTo>
                <a:cubicBezTo>
                  <a:pt x="1895194" y="3763858"/>
                  <a:pt x="1895194" y="3757193"/>
                  <a:pt x="1895194" y="2852182"/>
                </a:cubicBezTo>
                <a:cubicBezTo>
                  <a:pt x="1740828" y="2852182"/>
                  <a:pt x="1610210" y="2721936"/>
                  <a:pt x="1610210" y="2568008"/>
                </a:cubicBezTo>
                <a:cubicBezTo>
                  <a:pt x="1610210" y="2567966"/>
                  <a:pt x="1610210" y="2560581"/>
                  <a:pt x="1610210" y="1277385"/>
                </a:cubicBezTo>
                <a:cubicBezTo>
                  <a:pt x="1610210" y="1123457"/>
                  <a:pt x="1740828" y="993211"/>
                  <a:pt x="1895194" y="993211"/>
                </a:cubicBezTo>
                <a:close/>
                <a:moveTo>
                  <a:pt x="4093246" y="245790"/>
                </a:moveTo>
                <a:cubicBezTo>
                  <a:pt x="4306565" y="245790"/>
                  <a:pt x="4479495" y="420965"/>
                  <a:pt x="4479495" y="637055"/>
                </a:cubicBezTo>
                <a:cubicBezTo>
                  <a:pt x="4479495" y="853145"/>
                  <a:pt x="4306565" y="1028320"/>
                  <a:pt x="4093246" y="1028320"/>
                </a:cubicBezTo>
                <a:cubicBezTo>
                  <a:pt x="3879927" y="1028320"/>
                  <a:pt x="3706997" y="853145"/>
                  <a:pt x="3706997" y="637055"/>
                </a:cubicBezTo>
                <a:cubicBezTo>
                  <a:pt x="3706997" y="420965"/>
                  <a:pt x="3879927" y="245790"/>
                  <a:pt x="4093246" y="245790"/>
                </a:cubicBezTo>
                <a:close/>
                <a:moveTo>
                  <a:pt x="644584" y="245790"/>
                </a:moveTo>
                <a:cubicBezTo>
                  <a:pt x="856519" y="245790"/>
                  <a:pt x="1028326" y="420965"/>
                  <a:pt x="1028326" y="637055"/>
                </a:cubicBezTo>
                <a:cubicBezTo>
                  <a:pt x="1028326" y="853145"/>
                  <a:pt x="856519" y="1028320"/>
                  <a:pt x="644584" y="1028320"/>
                </a:cubicBezTo>
                <a:cubicBezTo>
                  <a:pt x="432649" y="1028320"/>
                  <a:pt x="260842" y="853145"/>
                  <a:pt x="260842" y="637055"/>
                </a:cubicBezTo>
                <a:cubicBezTo>
                  <a:pt x="260842" y="420965"/>
                  <a:pt x="432649" y="245790"/>
                  <a:pt x="644584" y="245790"/>
                </a:cubicBezTo>
                <a:close/>
                <a:moveTo>
                  <a:pt x="2367657" y="0"/>
                </a:moveTo>
                <a:cubicBezTo>
                  <a:pt x="2616992" y="0"/>
                  <a:pt x="2819118" y="203249"/>
                  <a:pt x="2819118" y="453969"/>
                </a:cubicBezTo>
                <a:cubicBezTo>
                  <a:pt x="2819118" y="704689"/>
                  <a:pt x="2616992" y="907938"/>
                  <a:pt x="2367657" y="907938"/>
                </a:cubicBezTo>
                <a:cubicBezTo>
                  <a:pt x="2118322" y="907938"/>
                  <a:pt x="1916196" y="704689"/>
                  <a:pt x="1916196" y="453969"/>
                </a:cubicBezTo>
                <a:cubicBezTo>
                  <a:pt x="1916196" y="203249"/>
                  <a:pt x="2118322" y="0"/>
                  <a:pt x="2367657" y="0"/>
                </a:cubicBezTo>
                <a:close/>
              </a:path>
            </a:pathLst>
          </a:custGeom>
          <a:solidFill>
            <a:srgbClr val="004B50"/>
          </a:solidFill>
          <a:ln>
            <a:noFill/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3505" fontAlgn="base">
              <a:spcBef>
                <a:spcPct val="0"/>
              </a:spcBef>
              <a:spcAft>
                <a:spcPct val="0"/>
              </a:spcAft>
            </a:pPr>
            <a:endParaRPr lang="en-US" sz="2353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3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 and limits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81980" y="2767212"/>
            <a:ext cx="2261941" cy="3200400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6521" tIns="93260" rIns="186521" bIns="932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r>
              <a:rPr lang="en-US" kern="0" spc="-5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Increased List Threshold &gt;5000</a:t>
            </a: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1979" y="1686223"/>
            <a:ext cx="2261941" cy="105973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86521" tIns="186521" rIns="186521" bIns="1865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US" sz="2000" kern="0" spc="-50" dirty="0" smtClean="0">
                <a:solidFill>
                  <a:srgbClr val="004B50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List Threshold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232" y="2767212"/>
            <a:ext cx="2261941" cy="3200400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6521" tIns="93260" rIns="186521" bIns="932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r>
              <a:rPr lang="en-US" kern="0" spc="-5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Content database sizing into TB’s</a:t>
            </a: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9231" y="1686224"/>
            <a:ext cx="2261941" cy="105973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86521" tIns="186521" rIns="186521" bIns="1865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US" sz="2000" kern="0" spc="-50" dirty="0" smtClean="0">
                <a:solidFill>
                  <a:srgbClr val="004B50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Content Database Size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88354" y="2767212"/>
            <a:ext cx="2261941" cy="3200400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6521" tIns="93260" rIns="186521" bIns="932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r>
              <a:rPr lang="en-US" kern="0" spc="-50" dirty="0" err="1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MaxFile</a:t>
            </a:r>
            <a:r>
              <a:rPr lang="en-US" kern="0" spc="-5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 Size increases to 10GB and removed character restrictions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8353" y="1686223"/>
            <a:ext cx="2261941" cy="105973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86521" tIns="186521" rIns="186521" bIns="1865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US" sz="2000" kern="0" spc="-50" dirty="0" err="1" smtClean="0">
                <a:solidFill>
                  <a:srgbClr val="004B50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MaxFile</a:t>
            </a:r>
            <a:r>
              <a:rPr lang="en-US" sz="2000" kern="0" spc="-50" dirty="0" smtClean="0">
                <a:solidFill>
                  <a:srgbClr val="004B50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 Size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75606" y="2767212"/>
            <a:ext cx="2261941" cy="3200400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6521" tIns="93260" rIns="186521" bIns="932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r>
              <a:rPr lang="en-US" kern="0" spc="-5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100,000 site collections per content database</a:t>
            </a: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5605" y="1686224"/>
            <a:ext cx="2261941" cy="105973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86521" tIns="186521" rIns="186521" bIns="1865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000" kern="0" spc="-50" dirty="0" smtClean="0">
                <a:solidFill>
                  <a:srgbClr val="004B50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Site Collections per Content Database</a:t>
            </a:r>
            <a:endParaRPr lang="en-US" sz="2000" kern="0" spc="-50" dirty="0">
              <a:solidFill>
                <a:srgbClr val="004B50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4728" y="2767212"/>
            <a:ext cx="2261941" cy="3200400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86521" tIns="93260" rIns="186521" bIns="932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endParaRPr lang="en-US" kern="0" spc="-50" dirty="0" smtClean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  <a:p>
            <a:pPr defTabSz="914400">
              <a:lnSpc>
                <a:spcPct val="80000"/>
              </a:lnSpc>
              <a:spcAft>
                <a:spcPts val="612"/>
              </a:spcAft>
              <a:defRPr/>
            </a:pPr>
            <a:r>
              <a:rPr lang="en-US" kern="0" spc="-5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2x increase in Search scale to 500 million items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94728" y="1686218"/>
            <a:ext cx="2261941" cy="105973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86521" tIns="186521" rIns="186521" bIns="1865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US" sz="2000" kern="0" spc="-50" dirty="0" smtClean="0">
                <a:solidFill>
                  <a:srgbClr val="004B50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Indexed Items</a:t>
            </a:r>
          </a:p>
        </p:txBody>
      </p:sp>
    </p:spTree>
    <p:extLst>
      <p:ext uri="{BB962C8B-B14F-4D97-AF65-F5344CB8AC3E}">
        <p14:creationId xmlns:p14="http://schemas.microsoft.com/office/powerpoint/2010/main" val="63612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415927" y="1897062"/>
            <a:ext cx="5486399" cy="6278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BITS Protocol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9237" y="2997268"/>
            <a:ext cx="5486399" cy="190205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Download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Byte-range HTTP GETs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Upload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BITS specific block-based upload protocol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1347" y="2957433"/>
            <a:ext cx="1049179" cy="3414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05050"/>
                </a:solidFill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4287" y="2957432"/>
            <a:ext cx="2051171" cy="341401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05050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1347" y="3404305"/>
            <a:ext cx="1049179" cy="3414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05050"/>
                </a:solidFill>
              </a:rPr>
              <a:t>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4287" y="3404305"/>
            <a:ext cx="2051171" cy="341401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05050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1347" y="3847708"/>
            <a:ext cx="1049179" cy="3414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05050"/>
                </a:solidFill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4287" y="3847708"/>
            <a:ext cx="2051171" cy="341401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05050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1347" y="4291111"/>
            <a:ext cx="1049179" cy="341400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Segments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04287" y="4291110"/>
            <a:ext cx="2051171" cy="341401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91347" y="5117547"/>
            <a:ext cx="1049179" cy="341400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Packets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4287" y="5117546"/>
            <a:ext cx="2051171" cy="341401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1347" y="5560950"/>
            <a:ext cx="1049179" cy="341400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05050"/>
                </a:solidFill>
              </a:rPr>
              <a:t>Frames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04287" y="5560949"/>
            <a:ext cx="2051171" cy="341401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505050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91347" y="6004352"/>
            <a:ext cx="1049179" cy="341400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Bits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04287" y="6004352"/>
            <a:ext cx="2051171" cy="341401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Physical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1942" y="3590662"/>
            <a:ext cx="1641309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>
                <a:solidFill>
                  <a:srgbClr val="FFFFFF"/>
                </a:solidFill>
              </a:rPr>
              <a:t>HOST LAYERS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15678" y="5369795"/>
            <a:ext cx="1848782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6" dirty="0">
                <a:solidFill>
                  <a:srgbClr val="FFFFFF"/>
                </a:solidFill>
              </a:rPr>
              <a:t>MEDIA LAYERS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218237" y="1592262"/>
            <a:ext cx="0" cy="49987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69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Site Creation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08637" y="502156"/>
            <a:ext cx="0" cy="62179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78565" y="2098664"/>
            <a:ext cx="550765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300" spc="-50" dirty="0">
                <a:solidFill>
                  <a:srgbClr val="FFFFFF"/>
                </a:solidFill>
                <a:cs typeface="Segoe UI Semibold" panose="020B0702040204020203" pitchFamily="34" charset="0"/>
              </a:rPr>
              <a:t>Copies Site Collections using </a:t>
            </a:r>
            <a:r>
              <a:rPr lang="en-US" sz="2300" spc="-50" dirty="0" err="1">
                <a:solidFill>
                  <a:srgbClr val="FFFFFF"/>
                </a:solidFill>
                <a:cs typeface="Segoe UI Semibold" panose="020B0702040204020203" pitchFamily="34" charset="0"/>
              </a:rPr>
              <a:t>SPSite.Copy</a:t>
            </a:r>
            <a:r>
              <a:rPr lang="en-US" sz="2300" spc="-50" dirty="0">
                <a:solidFill>
                  <a:srgbClr val="FFFFFF"/>
                </a:solidFill>
                <a:cs typeface="Segoe UI Semibold" panose="020B0702040204020203" pitchFamily="34" charset="0"/>
              </a:rPr>
              <a:t> at Content Database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8561" y="3482230"/>
            <a:ext cx="616751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300" spc="-50" dirty="0">
                <a:solidFill>
                  <a:srgbClr val="FFFFFF"/>
                </a:solidFill>
                <a:cs typeface="Segoe UI Semibold" panose="020B0702040204020203" pitchFamily="34" charset="0"/>
              </a:rPr>
              <a:t>Implements </a:t>
            </a:r>
            <a:r>
              <a:rPr lang="en-US" sz="2300" spc="-50" dirty="0" smtClean="0">
                <a:solidFill>
                  <a:srgbClr val="FFFFFF"/>
                </a:solidFill>
                <a:cs typeface="Segoe UI Semibold" panose="020B0702040204020203" pitchFamily="34" charset="0"/>
              </a:rPr>
              <a:t>master </a:t>
            </a:r>
            <a:r>
              <a:rPr lang="en-US" sz="2300" spc="-50" dirty="0">
                <a:solidFill>
                  <a:srgbClr val="FFFFFF"/>
                </a:solidFill>
                <a:cs typeface="Segoe UI Semibold" panose="020B0702040204020203" pitchFamily="34" charset="0"/>
              </a:rPr>
              <a:t>copies of Site Collections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4554" y="4693950"/>
            <a:ext cx="616750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300" spc="-50" dirty="0" smtClean="0">
                <a:solidFill>
                  <a:srgbClr val="FFFFFF"/>
                </a:solidFill>
                <a:cs typeface="Segoe UI Semibold" panose="020B0702040204020203" pitchFamily="34" charset="0"/>
              </a:rPr>
              <a:t>Mitigates Feature Activation overhead</a:t>
            </a:r>
            <a:endParaRPr lang="en-US" sz="2300" spc="-50" dirty="0">
              <a:solidFill>
                <a:srgbClr val="FFFFFF"/>
              </a:solidFill>
              <a:cs typeface="Segoe UI Semibold" panose="020B07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1750" y="1792157"/>
            <a:ext cx="4439350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Segoe UI Light" pitchFamily="34" charset="0"/>
                <a:ea typeface="+mn-ea"/>
                <a:cs typeface="+mn-cs"/>
              </a:defRPr>
            </a:lvl1pPr>
          </a:lstStyle>
          <a:p>
            <a:pPr algn="r"/>
            <a:r>
              <a:rPr sz="4000" b="1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New Logic</a:t>
            </a:r>
            <a:endParaRPr sz="4000" b="1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09823" y="2621725"/>
            <a:ext cx="3577893" cy="66479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Segoe UI Light" pitchFamily="34" charset="0"/>
                <a:ea typeface="+mn-ea"/>
                <a:cs typeface="+mn-cs"/>
              </a:defRPr>
            </a:lvl1pPr>
          </a:lstStyle>
          <a:p>
            <a:pPr algn="r">
              <a:spcBef>
                <a:spcPts val="600"/>
              </a:spcBef>
            </a:pPr>
            <a:r>
              <a:rPr sz="2400" spc="-5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Improves site collection creation performance</a:t>
            </a:r>
            <a:endParaRPr sz="2400" spc="-5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58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08637" y="502156"/>
            <a:ext cx="0" cy="62179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01750" y="1792157"/>
            <a:ext cx="4439350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Segoe UI Light" pitchFamily="34" charset="0"/>
                <a:ea typeface="+mn-ea"/>
                <a:cs typeface="+mn-cs"/>
              </a:defRPr>
            </a:lvl1pPr>
          </a:lstStyle>
          <a:p>
            <a:pPr algn="r"/>
            <a:r>
              <a:rPr sz="4000" b="1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Platform Resiliency</a:t>
            </a:r>
            <a:endParaRPr sz="4000" b="1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09823" y="2621725"/>
            <a:ext cx="3577893" cy="66479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Segoe UI Light" pitchFamily="34" charset="0"/>
                <a:ea typeface="+mn-ea"/>
                <a:cs typeface="+mn-cs"/>
              </a:defRPr>
            </a:lvl1pPr>
          </a:lstStyle>
          <a:p>
            <a:pPr algn="r">
              <a:spcBef>
                <a:spcPts val="600"/>
              </a:spcBef>
            </a:pPr>
            <a:r>
              <a:rPr sz="2400" spc="-50" smtClean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Improves reliability to allow 4x9’s availability</a:t>
            </a:r>
            <a:endParaRPr sz="2400" spc="-5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3944" y="1084547"/>
            <a:ext cx="52002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spc="-50" dirty="0" smtClean="0">
                <a:solidFill>
                  <a:srgbClr val="FFFFFF"/>
                </a:solidFill>
              </a:rPr>
              <a:t>New endpoint running on web servers</a:t>
            </a:r>
            <a:endParaRPr lang="en-US" sz="2400" spc="-5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3944" y="2259831"/>
            <a:ext cx="54281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spc="-50" dirty="0" smtClean="0">
                <a:solidFill>
                  <a:srgbClr val="FFFFFF"/>
                </a:solidFill>
              </a:rPr>
              <a:t>Establishes affinity between web servers and load balancers</a:t>
            </a:r>
            <a:endParaRPr lang="en-US" sz="2400" spc="-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3945" y="3710962"/>
            <a:ext cx="60546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spc="-50" dirty="0" smtClean="0">
                <a:solidFill>
                  <a:srgbClr val="FFFFFF"/>
                </a:solidFill>
              </a:rPr>
              <a:t>Isolates requests and provides intelligent routing based on variables (health, servicing, etc.)</a:t>
            </a:r>
            <a:endParaRPr lang="en-US" sz="2400" spc="-5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944" y="5198290"/>
            <a:ext cx="587261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spc="-50" dirty="0">
                <a:solidFill>
                  <a:srgbClr val="FFFFFF"/>
                </a:solidFill>
              </a:rPr>
              <a:t>Provable </a:t>
            </a:r>
            <a:r>
              <a:rPr lang="en-US" sz="2400" spc="-50" dirty="0" smtClean="0">
                <a:solidFill>
                  <a:srgbClr val="FFFFFF"/>
                </a:solidFill>
              </a:rPr>
              <a:t>health remotely verifies health, can initialize remediation, and provides services for conditional access scenarios</a:t>
            </a:r>
            <a:endParaRPr lang="en-US" sz="2400" spc="-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49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Profile Service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67110" y="1944218"/>
            <a:ext cx="5486399" cy="323165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Improved bidirectional synchronization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Removed built-in FIM Service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Supports external FIM Service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Unidirectional synchronization provided through native AD synchronization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63766" y="4672017"/>
            <a:ext cx="1926179" cy="873187"/>
            <a:chOff x="9081043" y="5587874"/>
            <a:chExt cx="2567570" cy="1164248"/>
          </a:xfrm>
        </p:grpSpPr>
        <p:sp>
          <p:nvSpPr>
            <p:cNvPr id="10" name="TextBox 9"/>
            <p:cNvSpPr txBox="1"/>
            <p:nvPr/>
          </p:nvSpPr>
          <p:spPr>
            <a:xfrm>
              <a:off x="9081043" y="6259680"/>
              <a:ext cx="2567570" cy="4924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bg1">
                      <a:alpha val="99000"/>
                    </a:schemeClr>
                  </a:solidFill>
                </a:defRPr>
              </a:lvl1pPr>
            </a:lstStyle>
            <a:p>
              <a:pPr defTabSz="914286">
                <a:defRPr/>
              </a:pPr>
              <a:r>
                <a:rPr lang="en-US" sz="1200" kern="0" dirty="0" smtClean="0">
                  <a:solidFill>
                    <a:srgbClr val="FFFFFF">
                      <a:alpha val="99000"/>
                    </a:srgbClr>
                  </a:solidFill>
                </a:rPr>
                <a:t>FIM Synchronization Service and </a:t>
              </a:r>
              <a:r>
                <a:rPr lang="en-US" sz="1200" kern="0" dirty="0" err="1" smtClean="0">
                  <a:solidFill>
                    <a:srgbClr val="FFFFFF">
                      <a:alpha val="99000"/>
                    </a:srgbClr>
                  </a:solidFill>
                </a:rPr>
                <a:t>FIMSyncDB</a:t>
              </a:r>
              <a:endParaRPr lang="en-US" sz="1200" kern="0" dirty="0">
                <a:solidFill>
                  <a:srgbClr val="FFFFFF">
                    <a:alpha val="99000"/>
                  </a:srgb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662639" y="5587874"/>
              <a:ext cx="1285155" cy="525255"/>
              <a:chOff x="9726104" y="5587874"/>
              <a:chExt cx="1285155" cy="52525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726104" y="5587874"/>
                <a:ext cx="626605" cy="525255"/>
                <a:chOff x="8480471" y="4278533"/>
                <a:chExt cx="813936" cy="682287"/>
              </a:xfrm>
            </p:grpSpPr>
            <p:sp>
              <p:nvSpPr>
                <p:cNvPr id="16" name="Freeform 34"/>
                <p:cNvSpPr>
                  <a:spLocks noEditPoints="1"/>
                </p:cNvSpPr>
                <p:nvPr/>
              </p:nvSpPr>
              <p:spPr bwMode="auto">
                <a:xfrm>
                  <a:off x="8810226" y="4485693"/>
                  <a:ext cx="484181" cy="475127"/>
                </a:xfrm>
                <a:custGeom>
                  <a:avLst/>
                  <a:gdLst>
                    <a:gd name="T0" fmla="*/ 1691 w 1811"/>
                    <a:gd name="T1" fmla="*/ 192 h 1777"/>
                    <a:gd name="T2" fmla="*/ 907 w 1811"/>
                    <a:gd name="T3" fmla="*/ 0 h 1777"/>
                    <a:gd name="T4" fmla="*/ 330 w 1811"/>
                    <a:gd name="T5" fmla="*/ 83 h 1777"/>
                    <a:gd name="T6" fmla="*/ 120 w 1811"/>
                    <a:gd name="T7" fmla="*/ 192 h 1777"/>
                    <a:gd name="T8" fmla="*/ 0 w 1811"/>
                    <a:gd name="T9" fmla="*/ 419 h 1777"/>
                    <a:gd name="T10" fmla="*/ 0 w 1811"/>
                    <a:gd name="T11" fmla="*/ 1306 h 1777"/>
                    <a:gd name="T12" fmla="*/ 108 w 1811"/>
                    <a:gd name="T13" fmla="*/ 1543 h 1777"/>
                    <a:gd name="T14" fmla="*/ 907 w 1811"/>
                    <a:gd name="T15" fmla="*/ 1777 h 1777"/>
                    <a:gd name="T16" fmla="*/ 1150 w 1811"/>
                    <a:gd name="T17" fmla="*/ 1762 h 1777"/>
                    <a:gd name="T18" fmla="*/ 1700 w 1811"/>
                    <a:gd name="T19" fmla="*/ 1547 h 1777"/>
                    <a:gd name="T20" fmla="*/ 1703 w 1811"/>
                    <a:gd name="T21" fmla="*/ 1547 h 1777"/>
                    <a:gd name="T22" fmla="*/ 1811 w 1811"/>
                    <a:gd name="T23" fmla="*/ 1310 h 1777"/>
                    <a:gd name="T24" fmla="*/ 1811 w 1811"/>
                    <a:gd name="T25" fmla="*/ 832 h 1777"/>
                    <a:gd name="T26" fmla="*/ 1811 w 1811"/>
                    <a:gd name="T27" fmla="*/ 832 h 1777"/>
                    <a:gd name="T28" fmla="*/ 1811 w 1811"/>
                    <a:gd name="T29" fmla="*/ 419 h 1777"/>
                    <a:gd name="T30" fmla="*/ 1691 w 1811"/>
                    <a:gd name="T31" fmla="*/ 192 h 1777"/>
                    <a:gd name="T32" fmla="*/ 907 w 1811"/>
                    <a:gd name="T33" fmla="*/ 167 h 1777"/>
                    <a:gd name="T34" fmla="*/ 1646 w 1811"/>
                    <a:gd name="T35" fmla="*/ 419 h 1777"/>
                    <a:gd name="T36" fmla="*/ 907 w 1811"/>
                    <a:gd name="T37" fmla="*/ 672 h 1777"/>
                    <a:gd name="T38" fmla="*/ 167 w 1811"/>
                    <a:gd name="T39" fmla="*/ 419 h 1777"/>
                    <a:gd name="T40" fmla="*/ 907 w 1811"/>
                    <a:gd name="T41" fmla="*/ 167 h 1777"/>
                    <a:gd name="T42" fmla="*/ 167 w 1811"/>
                    <a:gd name="T43" fmla="*/ 593 h 1777"/>
                    <a:gd name="T44" fmla="*/ 232 w 1811"/>
                    <a:gd name="T45" fmla="*/ 638 h 1777"/>
                    <a:gd name="T46" fmla="*/ 907 w 1811"/>
                    <a:gd name="T47" fmla="*/ 771 h 1777"/>
                    <a:gd name="T48" fmla="*/ 1455 w 1811"/>
                    <a:gd name="T49" fmla="*/ 692 h 1777"/>
                    <a:gd name="T50" fmla="*/ 1641 w 1811"/>
                    <a:gd name="T51" fmla="*/ 598 h 1777"/>
                    <a:gd name="T52" fmla="*/ 1646 w 1811"/>
                    <a:gd name="T53" fmla="*/ 593 h 1777"/>
                    <a:gd name="T54" fmla="*/ 1646 w 1811"/>
                    <a:gd name="T55" fmla="*/ 774 h 1777"/>
                    <a:gd name="T56" fmla="*/ 1646 w 1811"/>
                    <a:gd name="T57" fmla="*/ 822 h 1777"/>
                    <a:gd name="T58" fmla="*/ 1245 w 1811"/>
                    <a:gd name="T59" fmla="*/ 932 h 1777"/>
                    <a:gd name="T60" fmla="*/ 901 w 1811"/>
                    <a:gd name="T61" fmla="*/ 962 h 1777"/>
                    <a:gd name="T62" fmla="*/ 167 w 1811"/>
                    <a:gd name="T63" fmla="*/ 722 h 1777"/>
                    <a:gd name="T64" fmla="*/ 167 w 1811"/>
                    <a:gd name="T65" fmla="*/ 593 h 1777"/>
                    <a:gd name="T66" fmla="*/ 167 w 1811"/>
                    <a:gd name="T67" fmla="*/ 1049 h 1777"/>
                    <a:gd name="T68" fmla="*/ 167 w 1811"/>
                    <a:gd name="T69" fmla="*/ 884 h 1777"/>
                    <a:gd name="T70" fmla="*/ 232 w 1811"/>
                    <a:gd name="T71" fmla="*/ 929 h 1777"/>
                    <a:gd name="T72" fmla="*/ 901 w 1811"/>
                    <a:gd name="T73" fmla="*/ 1058 h 1777"/>
                    <a:gd name="T74" fmla="*/ 1183 w 1811"/>
                    <a:gd name="T75" fmla="*/ 1040 h 1777"/>
                    <a:gd name="T76" fmla="*/ 1646 w 1811"/>
                    <a:gd name="T77" fmla="*/ 934 h 1777"/>
                    <a:gd name="T78" fmla="*/ 1646 w 1811"/>
                    <a:gd name="T79" fmla="*/ 1138 h 1777"/>
                    <a:gd name="T80" fmla="*/ 1159 w 1811"/>
                    <a:gd name="T81" fmla="*/ 1252 h 1777"/>
                    <a:gd name="T82" fmla="*/ 901 w 1811"/>
                    <a:gd name="T83" fmla="*/ 1268 h 1777"/>
                    <a:gd name="T84" fmla="*/ 167 w 1811"/>
                    <a:gd name="T85" fmla="*/ 1053 h 1777"/>
                    <a:gd name="T86" fmla="*/ 167 w 1811"/>
                    <a:gd name="T87" fmla="*/ 1049 h 1777"/>
                    <a:gd name="T88" fmla="*/ 907 w 1811"/>
                    <a:gd name="T89" fmla="*/ 1611 h 1777"/>
                    <a:gd name="T90" fmla="*/ 167 w 1811"/>
                    <a:gd name="T91" fmla="*/ 1306 h 1777"/>
                    <a:gd name="T92" fmla="*/ 167 w 1811"/>
                    <a:gd name="T93" fmla="*/ 1196 h 1777"/>
                    <a:gd name="T94" fmla="*/ 226 w 1811"/>
                    <a:gd name="T95" fmla="*/ 1233 h 1777"/>
                    <a:gd name="T96" fmla="*/ 901 w 1811"/>
                    <a:gd name="T97" fmla="*/ 1365 h 1777"/>
                    <a:gd name="T98" fmla="*/ 1157 w 1811"/>
                    <a:gd name="T99" fmla="*/ 1350 h 1777"/>
                    <a:gd name="T100" fmla="*/ 1646 w 1811"/>
                    <a:gd name="T101" fmla="*/ 1241 h 1777"/>
                    <a:gd name="T102" fmla="*/ 1646 w 1811"/>
                    <a:gd name="T103" fmla="*/ 1394 h 1777"/>
                    <a:gd name="T104" fmla="*/ 1517 w 1811"/>
                    <a:gd name="T105" fmla="*/ 1510 h 1777"/>
                    <a:gd name="T106" fmla="*/ 1153 w 1811"/>
                    <a:gd name="T107" fmla="*/ 1594 h 1777"/>
                    <a:gd name="T108" fmla="*/ 907 w 1811"/>
                    <a:gd name="T109" fmla="*/ 1611 h 1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811" h="1777">
                      <a:moveTo>
                        <a:pt x="1691" y="192"/>
                      </a:moveTo>
                      <a:cubicBezTo>
                        <a:pt x="1512" y="56"/>
                        <a:pt x="1237" y="5"/>
                        <a:pt x="907" y="0"/>
                      </a:cubicBezTo>
                      <a:cubicBezTo>
                        <a:pt x="686" y="0"/>
                        <a:pt x="486" y="30"/>
                        <a:pt x="330" y="83"/>
                      </a:cubicBezTo>
                      <a:cubicBezTo>
                        <a:pt x="250" y="111"/>
                        <a:pt x="181" y="143"/>
                        <a:pt x="120" y="192"/>
                      </a:cubicBezTo>
                      <a:cubicBezTo>
                        <a:pt x="61" y="237"/>
                        <a:pt x="0" y="315"/>
                        <a:pt x="0" y="419"/>
                      </a:cubicBezTo>
                      <a:cubicBezTo>
                        <a:pt x="0" y="1306"/>
                        <a:pt x="0" y="1306"/>
                        <a:pt x="0" y="1306"/>
                      </a:cubicBezTo>
                      <a:cubicBezTo>
                        <a:pt x="0" y="1405"/>
                        <a:pt x="49" y="1488"/>
                        <a:pt x="108" y="1543"/>
                      </a:cubicBezTo>
                      <a:cubicBezTo>
                        <a:pt x="286" y="1707"/>
                        <a:pt x="571" y="1772"/>
                        <a:pt x="907" y="1777"/>
                      </a:cubicBezTo>
                      <a:cubicBezTo>
                        <a:pt x="989" y="1777"/>
                        <a:pt x="1074" y="1772"/>
                        <a:pt x="1150" y="1762"/>
                      </a:cubicBezTo>
                      <a:cubicBezTo>
                        <a:pt x="1150" y="1762"/>
                        <a:pt x="1560" y="1688"/>
                        <a:pt x="1700" y="1547"/>
                      </a:cubicBezTo>
                      <a:cubicBezTo>
                        <a:pt x="1703" y="1547"/>
                        <a:pt x="1703" y="1547"/>
                        <a:pt x="1703" y="1547"/>
                      </a:cubicBezTo>
                      <a:cubicBezTo>
                        <a:pt x="1762" y="1492"/>
                        <a:pt x="1811" y="1409"/>
                        <a:pt x="1811" y="1310"/>
                      </a:cubicBezTo>
                      <a:cubicBezTo>
                        <a:pt x="1811" y="1310"/>
                        <a:pt x="1811" y="1310"/>
                        <a:pt x="1811" y="832"/>
                      </a:cubicBezTo>
                      <a:cubicBezTo>
                        <a:pt x="1811" y="832"/>
                        <a:pt x="1811" y="832"/>
                        <a:pt x="1811" y="832"/>
                      </a:cubicBezTo>
                      <a:cubicBezTo>
                        <a:pt x="1811" y="419"/>
                        <a:pt x="1811" y="419"/>
                        <a:pt x="1811" y="419"/>
                      </a:cubicBezTo>
                      <a:cubicBezTo>
                        <a:pt x="1811" y="315"/>
                        <a:pt x="1750" y="237"/>
                        <a:pt x="1691" y="192"/>
                      </a:cubicBezTo>
                      <a:close/>
                      <a:moveTo>
                        <a:pt x="907" y="167"/>
                      </a:moveTo>
                      <a:cubicBezTo>
                        <a:pt x="1313" y="167"/>
                        <a:pt x="1646" y="280"/>
                        <a:pt x="1646" y="419"/>
                      </a:cubicBezTo>
                      <a:cubicBezTo>
                        <a:pt x="1646" y="559"/>
                        <a:pt x="1313" y="672"/>
                        <a:pt x="907" y="672"/>
                      </a:cubicBezTo>
                      <a:cubicBezTo>
                        <a:pt x="498" y="672"/>
                        <a:pt x="167" y="559"/>
                        <a:pt x="167" y="419"/>
                      </a:cubicBezTo>
                      <a:cubicBezTo>
                        <a:pt x="167" y="280"/>
                        <a:pt x="498" y="167"/>
                        <a:pt x="907" y="167"/>
                      </a:cubicBezTo>
                      <a:close/>
                      <a:moveTo>
                        <a:pt x="167" y="593"/>
                      </a:moveTo>
                      <a:cubicBezTo>
                        <a:pt x="186" y="609"/>
                        <a:pt x="208" y="625"/>
                        <a:pt x="232" y="638"/>
                      </a:cubicBezTo>
                      <a:cubicBezTo>
                        <a:pt x="385" y="722"/>
                        <a:pt x="626" y="769"/>
                        <a:pt x="907" y="771"/>
                      </a:cubicBezTo>
                      <a:cubicBezTo>
                        <a:pt x="1117" y="771"/>
                        <a:pt x="1310" y="742"/>
                        <a:pt x="1455" y="692"/>
                      </a:cubicBezTo>
                      <a:cubicBezTo>
                        <a:pt x="1529" y="667"/>
                        <a:pt x="1590" y="636"/>
                        <a:pt x="1641" y="598"/>
                      </a:cubicBezTo>
                      <a:cubicBezTo>
                        <a:pt x="1642" y="596"/>
                        <a:pt x="1644" y="594"/>
                        <a:pt x="1646" y="593"/>
                      </a:cubicBezTo>
                      <a:cubicBezTo>
                        <a:pt x="1646" y="774"/>
                        <a:pt x="1646" y="774"/>
                        <a:pt x="1646" y="774"/>
                      </a:cubicBezTo>
                      <a:cubicBezTo>
                        <a:pt x="1646" y="822"/>
                        <a:pt x="1646" y="822"/>
                        <a:pt x="1646" y="822"/>
                      </a:cubicBezTo>
                      <a:cubicBezTo>
                        <a:pt x="1472" y="895"/>
                        <a:pt x="1245" y="932"/>
                        <a:pt x="1245" y="932"/>
                      </a:cubicBezTo>
                      <a:cubicBezTo>
                        <a:pt x="1143" y="950"/>
                        <a:pt x="1025" y="962"/>
                        <a:pt x="901" y="962"/>
                      </a:cubicBezTo>
                      <a:cubicBezTo>
                        <a:pt x="505" y="962"/>
                        <a:pt x="182" y="854"/>
                        <a:pt x="167" y="722"/>
                      </a:cubicBezTo>
                      <a:cubicBezTo>
                        <a:pt x="167" y="593"/>
                        <a:pt x="167" y="593"/>
                        <a:pt x="167" y="593"/>
                      </a:cubicBezTo>
                      <a:close/>
                      <a:moveTo>
                        <a:pt x="167" y="1049"/>
                      </a:moveTo>
                      <a:cubicBezTo>
                        <a:pt x="167" y="940"/>
                        <a:pt x="167" y="899"/>
                        <a:pt x="167" y="884"/>
                      </a:cubicBezTo>
                      <a:cubicBezTo>
                        <a:pt x="187" y="901"/>
                        <a:pt x="209" y="914"/>
                        <a:pt x="232" y="929"/>
                      </a:cubicBezTo>
                      <a:cubicBezTo>
                        <a:pt x="385" y="1012"/>
                        <a:pt x="625" y="1058"/>
                        <a:pt x="901" y="1058"/>
                      </a:cubicBezTo>
                      <a:cubicBezTo>
                        <a:pt x="1000" y="1058"/>
                        <a:pt x="1096" y="1048"/>
                        <a:pt x="1183" y="1040"/>
                      </a:cubicBezTo>
                      <a:cubicBezTo>
                        <a:pt x="1381" y="1022"/>
                        <a:pt x="1569" y="961"/>
                        <a:pt x="1646" y="934"/>
                      </a:cubicBezTo>
                      <a:cubicBezTo>
                        <a:pt x="1646" y="1138"/>
                        <a:pt x="1646" y="1138"/>
                        <a:pt x="1646" y="1138"/>
                      </a:cubicBezTo>
                      <a:cubicBezTo>
                        <a:pt x="1283" y="1244"/>
                        <a:pt x="1159" y="1252"/>
                        <a:pt x="1159" y="1252"/>
                      </a:cubicBezTo>
                      <a:cubicBezTo>
                        <a:pt x="1079" y="1262"/>
                        <a:pt x="991" y="1268"/>
                        <a:pt x="901" y="1268"/>
                      </a:cubicBezTo>
                      <a:cubicBezTo>
                        <a:pt x="527" y="1268"/>
                        <a:pt x="218" y="1174"/>
                        <a:pt x="167" y="1053"/>
                      </a:cubicBezTo>
                      <a:cubicBezTo>
                        <a:pt x="167" y="1049"/>
                        <a:pt x="167" y="1049"/>
                        <a:pt x="167" y="1049"/>
                      </a:cubicBezTo>
                      <a:close/>
                      <a:moveTo>
                        <a:pt x="907" y="1611"/>
                      </a:moveTo>
                      <a:cubicBezTo>
                        <a:pt x="498" y="1611"/>
                        <a:pt x="167" y="1474"/>
                        <a:pt x="167" y="1306"/>
                      </a:cubicBezTo>
                      <a:cubicBezTo>
                        <a:pt x="167" y="1262"/>
                        <a:pt x="167" y="1226"/>
                        <a:pt x="167" y="1196"/>
                      </a:cubicBezTo>
                      <a:cubicBezTo>
                        <a:pt x="186" y="1210"/>
                        <a:pt x="205" y="1221"/>
                        <a:pt x="226" y="1233"/>
                      </a:cubicBezTo>
                      <a:cubicBezTo>
                        <a:pt x="378" y="1318"/>
                        <a:pt x="622" y="1365"/>
                        <a:pt x="901" y="1365"/>
                      </a:cubicBezTo>
                      <a:cubicBezTo>
                        <a:pt x="991" y="1365"/>
                        <a:pt x="1076" y="1359"/>
                        <a:pt x="1157" y="1350"/>
                      </a:cubicBezTo>
                      <a:cubicBezTo>
                        <a:pt x="1346" y="1327"/>
                        <a:pt x="1544" y="1272"/>
                        <a:pt x="1646" y="1241"/>
                      </a:cubicBezTo>
                      <a:cubicBezTo>
                        <a:pt x="1646" y="1394"/>
                        <a:pt x="1646" y="1394"/>
                        <a:pt x="1646" y="1394"/>
                      </a:cubicBezTo>
                      <a:cubicBezTo>
                        <a:pt x="1636" y="1419"/>
                        <a:pt x="1607" y="1462"/>
                        <a:pt x="1517" y="1510"/>
                      </a:cubicBezTo>
                      <a:cubicBezTo>
                        <a:pt x="1291" y="1579"/>
                        <a:pt x="1153" y="1594"/>
                        <a:pt x="1153" y="1594"/>
                      </a:cubicBezTo>
                      <a:cubicBezTo>
                        <a:pt x="1077" y="1606"/>
                        <a:pt x="991" y="1611"/>
                        <a:pt x="907" y="16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302" tIns="41151" rIns="82302" bIns="4115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555583">
                    <a:defRPr/>
                  </a:pPr>
                  <a:endParaRPr lang="en-US" kern="0" spc="-92" smtClean="0">
                    <a:solidFill>
                      <a:srgbClr val="FFFFFF">
                        <a:lumMod val="50000"/>
                      </a:srgbClr>
                    </a:solidFill>
                    <a:latin typeface="Segoe Light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black">
                <a:xfrm>
                  <a:off x="8480471" y="4278533"/>
                  <a:ext cx="298127" cy="601200"/>
                </a:xfrm>
                <a:custGeom>
                  <a:avLst/>
                  <a:gdLst/>
                  <a:ahLst/>
                  <a:cxnLst>
                    <a:cxn ang="0">
                      <a:pos x="260" y="0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0" y="112"/>
                    </a:cxn>
                    <a:cxn ang="0">
                      <a:pos x="0" y="119"/>
                    </a:cxn>
                    <a:cxn ang="0">
                      <a:pos x="0" y="531"/>
                    </a:cxn>
                    <a:cxn ang="0">
                      <a:pos x="7" y="538"/>
                    </a:cxn>
                    <a:cxn ang="0">
                      <a:pos x="260" y="538"/>
                    </a:cxn>
                    <a:cxn ang="0">
                      <a:pos x="267" y="531"/>
                    </a:cxn>
                    <a:cxn ang="0">
                      <a:pos x="267" y="119"/>
                    </a:cxn>
                    <a:cxn ang="0">
                      <a:pos x="267" y="112"/>
                    </a:cxn>
                    <a:cxn ang="0">
                      <a:pos x="267" y="7"/>
                    </a:cxn>
                    <a:cxn ang="0">
                      <a:pos x="260" y="0"/>
                    </a:cxn>
                    <a:cxn ang="0">
                      <a:pos x="32" y="82"/>
                    </a:cxn>
                    <a:cxn ang="0">
                      <a:pos x="32" y="57"/>
                    </a:cxn>
                    <a:cxn ang="0">
                      <a:pos x="39" y="50"/>
                    </a:cxn>
                    <a:cxn ang="0">
                      <a:pos x="228" y="50"/>
                    </a:cxn>
                    <a:cxn ang="0">
                      <a:pos x="235" y="57"/>
                    </a:cxn>
                    <a:cxn ang="0">
                      <a:pos x="235" y="82"/>
                    </a:cxn>
                    <a:cxn ang="0">
                      <a:pos x="228" y="89"/>
                    </a:cxn>
                    <a:cxn ang="0">
                      <a:pos x="39" y="89"/>
                    </a:cxn>
                    <a:cxn ang="0">
                      <a:pos x="32" y="82"/>
                    </a:cxn>
                    <a:cxn ang="0">
                      <a:pos x="213" y="254"/>
                    </a:cxn>
                    <a:cxn ang="0">
                      <a:pos x="195" y="236"/>
                    </a:cxn>
                    <a:cxn ang="0">
                      <a:pos x="213" y="218"/>
                    </a:cxn>
                    <a:cxn ang="0">
                      <a:pos x="232" y="236"/>
                    </a:cxn>
                    <a:cxn ang="0">
                      <a:pos x="213" y="254"/>
                    </a:cxn>
                    <a:cxn ang="0">
                      <a:pos x="213" y="194"/>
                    </a:cxn>
                    <a:cxn ang="0">
                      <a:pos x="189" y="170"/>
                    </a:cxn>
                    <a:cxn ang="0">
                      <a:pos x="213" y="146"/>
                    </a:cxn>
                    <a:cxn ang="0">
                      <a:pos x="238" y="170"/>
                    </a:cxn>
                    <a:cxn ang="0">
                      <a:pos x="213" y="194"/>
                    </a:cxn>
                  </a:cxnLst>
                  <a:rect l="0" t="0" r="r" b="b"/>
                  <a:pathLst>
                    <a:path w="267" h="538">
                      <a:moveTo>
                        <a:pt x="260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531"/>
                        <a:pt x="0" y="531"/>
                        <a:pt x="0" y="531"/>
                      </a:cubicBezTo>
                      <a:cubicBezTo>
                        <a:pt x="0" y="535"/>
                        <a:pt x="3" y="538"/>
                        <a:pt x="7" y="538"/>
                      </a:cubicBezTo>
                      <a:cubicBezTo>
                        <a:pt x="260" y="538"/>
                        <a:pt x="260" y="538"/>
                        <a:pt x="260" y="538"/>
                      </a:cubicBezTo>
                      <a:cubicBezTo>
                        <a:pt x="264" y="538"/>
                        <a:pt x="267" y="535"/>
                        <a:pt x="267" y="531"/>
                      </a:cubicBezTo>
                      <a:cubicBezTo>
                        <a:pt x="267" y="119"/>
                        <a:pt x="267" y="119"/>
                        <a:pt x="267" y="119"/>
                      </a:cubicBezTo>
                      <a:cubicBezTo>
                        <a:pt x="267" y="112"/>
                        <a:pt x="267" y="112"/>
                        <a:pt x="267" y="112"/>
                      </a:cubicBezTo>
                      <a:cubicBezTo>
                        <a:pt x="267" y="7"/>
                        <a:pt x="267" y="7"/>
                        <a:pt x="267" y="7"/>
                      </a:cubicBezTo>
                      <a:cubicBezTo>
                        <a:pt x="267" y="3"/>
                        <a:pt x="264" y="0"/>
                        <a:pt x="260" y="0"/>
                      </a:cubicBezTo>
                      <a:close/>
                      <a:moveTo>
                        <a:pt x="32" y="82"/>
                      </a:moveTo>
                      <a:cubicBezTo>
                        <a:pt x="32" y="57"/>
                        <a:pt x="32" y="57"/>
                        <a:pt x="32" y="57"/>
                      </a:cubicBezTo>
                      <a:cubicBezTo>
                        <a:pt x="32" y="53"/>
                        <a:pt x="35" y="50"/>
                        <a:pt x="39" y="50"/>
                      </a:cubicBezTo>
                      <a:cubicBezTo>
                        <a:pt x="228" y="50"/>
                        <a:pt x="228" y="50"/>
                        <a:pt x="228" y="50"/>
                      </a:cubicBezTo>
                      <a:cubicBezTo>
                        <a:pt x="232" y="50"/>
                        <a:pt x="235" y="53"/>
                        <a:pt x="235" y="57"/>
                      </a:cubicBezTo>
                      <a:cubicBezTo>
                        <a:pt x="235" y="82"/>
                        <a:pt x="235" y="82"/>
                        <a:pt x="235" y="82"/>
                      </a:cubicBezTo>
                      <a:cubicBezTo>
                        <a:pt x="235" y="86"/>
                        <a:pt x="232" y="89"/>
                        <a:pt x="228" y="89"/>
                      </a:cubicBez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35" y="89"/>
                        <a:pt x="32" y="86"/>
                        <a:pt x="32" y="82"/>
                      </a:cubicBezTo>
                      <a:close/>
                      <a:moveTo>
                        <a:pt x="213" y="254"/>
                      </a:moveTo>
                      <a:cubicBezTo>
                        <a:pt x="203" y="254"/>
                        <a:pt x="195" y="246"/>
                        <a:pt x="195" y="236"/>
                      </a:cubicBezTo>
                      <a:cubicBezTo>
                        <a:pt x="195" y="226"/>
                        <a:pt x="203" y="218"/>
                        <a:pt x="213" y="218"/>
                      </a:cubicBezTo>
                      <a:cubicBezTo>
                        <a:pt x="223" y="218"/>
                        <a:pt x="232" y="226"/>
                        <a:pt x="232" y="236"/>
                      </a:cubicBezTo>
                      <a:cubicBezTo>
                        <a:pt x="232" y="246"/>
                        <a:pt x="223" y="254"/>
                        <a:pt x="213" y="254"/>
                      </a:cubicBezTo>
                      <a:close/>
                      <a:moveTo>
                        <a:pt x="213" y="194"/>
                      </a:moveTo>
                      <a:cubicBezTo>
                        <a:pt x="200" y="194"/>
                        <a:pt x="189" y="183"/>
                        <a:pt x="189" y="170"/>
                      </a:cubicBezTo>
                      <a:cubicBezTo>
                        <a:pt x="189" y="156"/>
                        <a:pt x="200" y="146"/>
                        <a:pt x="213" y="146"/>
                      </a:cubicBezTo>
                      <a:cubicBezTo>
                        <a:pt x="227" y="146"/>
                        <a:pt x="238" y="156"/>
                        <a:pt x="238" y="170"/>
                      </a:cubicBezTo>
                      <a:cubicBezTo>
                        <a:pt x="238" y="183"/>
                        <a:pt x="227" y="194"/>
                        <a:pt x="213" y="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555583">
                    <a:defRPr/>
                  </a:pPr>
                  <a:r>
                    <a:rPr lang="en-US" kern="0" spc="-92" dirty="0" smtClean="0">
                      <a:solidFill>
                        <a:srgbClr val="FFFFFF">
                          <a:lumMod val="50000"/>
                        </a:srgbClr>
                      </a:solidFill>
                      <a:latin typeface="Segoe Light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0384654" y="5587874"/>
                <a:ext cx="626605" cy="525255"/>
                <a:chOff x="8480471" y="4278533"/>
                <a:chExt cx="813936" cy="682287"/>
              </a:xfrm>
            </p:grpSpPr>
            <p:sp>
              <p:nvSpPr>
                <p:cNvPr id="14" name="Freeform 34"/>
                <p:cNvSpPr>
                  <a:spLocks noEditPoints="1"/>
                </p:cNvSpPr>
                <p:nvPr/>
              </p:nvSpPr>
              <p:spPr bwMode="auto">
                <a:xfrm>
                  <a:off x="8810226" y="4485693"/>
                  <a:ext cx="484181" cy="475127"/>
                </a:xfrm>
                <a:custGeom>
                  <a:avLst/>
                  <a:gdLst>
                    <a:gd name="T0" fmla="*/ 1691 w 1811"/>
                    <a:gd name="T1" fmla="*/ 192 h 1777"/>
                    <a:gd name="T2" fmla="*/ 907 w 1811"/>
                    <a:gd name="T3" fmla="*/ 0 h 1777"/>
                    <a:gd name="T4" fmla="*/ 330 w 1811"/>
                    <a:gd name="T5" fmla="*/ 83 h 1777"/>
                    <a:gd name="T6" fmla="*/ 120 w 1811"/>
                    <a:gd name="T7" fmla="*/ 192 h 1777"/>
                    <a:gd name="T8" fmla="*/ 0 w 1811"/>
                    <a:gd name="T9" fmla="*/ 419 h 1777"/>
                    <a:gd name="T10" fmla="*/ 0 w 1811"/>
                    <a:gd name="T11" fmla="*/ 1306 h 1777"/>
                    <a:gd name="T12" fmla="*/ 108 w 1811"/>
                    <a:gd name="T13" fmla="*/ 1543 h 1777"/>
                    <a:gd name="T14" fmla="*/ 907 w 1811"/>
                    <a:gd name="T15" fmla="*/ 1777 h 1777"/>
                    <a:gd name="T16" fmla="*/ 1150 w 1811"/>
                    <a:gd name="T17" fmla="*/ 1762 h 1777"/>
                    <a:gd name="T18" fmla="*/ 1700 w 1811"/>
                    <a:gd name="T19" fmla="*/ 1547 h 1777"/>
                    <a:gd name="T20" fmla="*/ 1703 w 1811"/>
                    <a:gd name="T21" fmla="*/ 1547 h 1777"/>
                    <a:gd name="T22" fmla="*/ 1811 w 1811"/>
                    <a:gd name="T23" fmla="*/ 1310 h 1777"/>
                    <a:gd name="T24" fmla="*/ 1811 w 1811"/>
                    <a:gd name="T25" fmla="*/ 832 h 1777"/>
                    <a:gd name="T26" fmla="*/ 1811 w 1811"/>
                    <a:gd name="T27" fmla="*/ 832 h 1777"/>
                    <a:gd name="T28" fmla="*/ 1811 w 1811"/>
                    <a:gd name="T29" fmla="*/ 419 h 1777"/>
                    <a:gd name="T30" fmla="*/ 1691 w 1811"/>
                    <a:gd name="T31" fmla="*/ 192 h 1777"/>
                    <a:gd name="T32" fmla="*/ 907 w 1811"/>
                    <a:gd name="T33" fmla="*/ 167 h 1777"/>
                    <a:gd name="T34" fmla="*/ 1646 w 1811"/>
                    <a:gd name="T35" fmla="*/ 419 h 1777"/>
                    <a:gd name="T36" fmla="*/ 907 w 1811"/>
                    <a:gd name="T37" fmla="*/ 672 h 1777"/>
                    <a:gd name="T38" fmla="*/ 167 w 1811"/>
                    <a:gd name="T39" fmla="*/ 419 h 1777"/>
                    <a:gd name="T40" fmla="*/ 907 w 1811"/>
                    <a:gd name="T41" fmla="*/ 167 h 1777"/>
                    <a:gd name="T42" fmla="*/ 167 w 1811"/>
                    <a:gd name="T43" fmla="*/ 593 h 1777"/>
                    <a:gd name="T44" fmla="*/ 232 w 1811"/>
                    <a:gd name="T45" fmla="*/ 638 h 1777"/>
                    <a:gd name="T46" fmla="*/ 907 w 1811"/>
                    <a:gd name="T47" fmla="*/ 771 h 1777"/>
                    <a:gd name="T48" fmla="*/ 1455 w 1811"/>
                    <a:gd name="T49" fmla="*/ 692 h 1777"/>
                    <a:gd name="T50" fmla="*/ 1641 w 1811"/>
                    <a:gd name="T51" fmla="*/ 598 h 1777"/>
                    <a:gd name="T52" fmla="*/ 1646 w 1811"/>
                    <a:gd name="T53" fmla="*/ 593 h 1777"/>
                    <a:gd name="T54" fmla="*/ 1646 w 1811"/>
                    <a:gd name="T55" fmla="*/ 774 h 1777"/>
                    <a:gd name="T56" fmla="*/ 1646 w 1811"/>
                    <a:gd name="T57" fmla="*/ 822 h 1777"/>
                    <a:gd name="T58" fmla="*/ 1245 w 1811"/>
                    <a:gd name="T59" fmla="*/ 932 h 1777"/>
                    <a:gd name="T60" fmla="*/ 901 w 1811"/>
                    <a:gd name="T61" fmla="*/ 962 h 1777"/>
                    <a:gd name="T62" fmla="*/ 167 w 1811"/>
                    <a:gd name="T63" fmla="*/ 722 h 1777"/>
                    <a:gd name="T64" fmla="*/ 167 w 1811"/>
                    <a:gd name="T65" fmla="*/ 593 h 1777"/>
                    <a:gd name="T66" fmla="*/ 167 w 1811"/>
                    <a:gd name="T67" fmla="*/ 1049 h 1777"/>
                    <a:gd name="T68" fmla="*/ 167 w 1811"/>
                    <a:gd name="T69" fmla="*/ 884 h 1777"/>
                    <a:gd name="T70" fmla="*/ 232 w 1811"/>
                    <a:gd name="T71" fmla="*/ 929 h 1777"/>
                    <a:gd name="T72" fmla="*/ 901 w 1811"/>
                    <a:gd name="T73" fmla="*/ 1058 h 1777"/>
                    <a:gd name="T74" fmla="*/ 1183 w 1811"/>
                    <a:gd name="T75" fmla="*/ 1040 h 1777"/>
                    <a:gd name="T76" fmla="*/ 1646 w 1811"/>
                    <a:gd name="T77" fmla="*/ 934 h 1777"/>
                    <a:gd name="T78" fmla="*/ 1646 w 1811"/>
                    <a:gd name="T79" fmla="*/ 1138 h 1777"/>
                    <a:gd name="T80" fmla="*/ 1159 w 1811"/>
                    <a:gd name="T81" fmla="*/ 1252 h 1777"/>
                    <a:gd name="T82" fmla="*/ 901 w 1811"/>
                    <a:gd name="T83" fmla="*/ 1268 h 1777"/>
                    <a:gd name="T84" fmla="*/ 167 w 1811"/>
                    <a:gd name="T85" fmla="*/ 1053 h 1777"/>
                    <a:gd name="T86" fmla="*/ 167 w 1811"/>
                    <a:gd name="T87" fmla="*/ 1049 h 1777"/>
                    <a:gd name="T88" fmla="*/ 907 w 1811"/>
                    <a:gd name="T89" fmla="*/ 1611 h 1777"/>
                    <a:gd name="T90" fmla="*/ 167 w 1811"/>
                    <a:gd name="T91" fmla="*/ 1306 h 1777"/>
                    <a:gd name="T92" fmla="*/ 167 w 1811"/>
                    <a:gd name="T93" fmla="*/ 1196 h 1777"/>
                    <a:gd name="T94" fmla="*/ 226 w 1811"/>
                    <a:gd name="T95" fmla="*/ 1233 h 1777"/>
                    <a:gd name="T96" fmla="*/ 901 w 1811"/>
                    <a:gd name="T97" fmla="*/ 1365 h 1777"/>
                    <a:gd name="T98" fmla="*/ 1157 w 1811"/>
                    <a:gd name="T99" fmla="*/ 1350 h 1777"/>
                    <a:gd name="T100" fmla="*/ 1646 w 1811"/>
                    <a:gd name="T101" fmla="*/ 1241 h 1777"/>
                    <a:gd name="T102" fmla="*/ 1646 w 1811"/>
                    <a:gd name="T103" fmla="*/ 1394 h 1777"/>
                    <a:gd name="T104" fmla="*/ 1517 w 1811"/>
                    <a:gd name="T105" fmla="*/ 1510 h 1777"/>
                    <a:gd name="T106" fmla="*/ 1153 w 1811"/>
                    <a:gd name="T107" fmla="*/ 1594 h 1777"/>
                    <a:gd name="T108" fmla="*/ 907 w 1811"/>
                    <a:gd name="T109" fmla="*/ 1611 h 1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811" h="1777">
                      <a:moveTo>
                        <a:pt x="1691" y="192"/>
                      </a:moveTo>
                      <a:cubicBezTo>
                        <a:pt x="1512" y="56"/>
                        <a:pt x="1237" y="5"/>
                        <a:pt x="907" y="0"/>
                      </a:cubicBezTo>
                      <a:cubicBezTo>
                        <a:pt x="686" y="0"/>
                        <a:pt x="486" y="30"/>
                        <a:pt x="330" y="83"/>
                      </a:cubicBezTo>
                      <a:cubicBezTo>
                        <a:pt x="250" y="111"/>
                        <a:pt x="181" y="143"/>
                        <a:pt x="120" y="192"/>
                      </a:cubicBezTo>
                      <a:cubicBezTo>
                        <a:pt x="61" y="237"/>
                        <a:pt x="0" y="315"/>
                        <a:pt x="0" y="419"/>
                      </a:cubicBezTo>
                      <a:cubicBezTo>
                        <a:pt x="0" y="1306"/>
                        <a:pt x="0" y="1306"/>
                        <a:pt x="0" y="1306"/>
                      </a:cubicBezTo>
                      <a:cubicBezTo>
                        <a:pt x="0" y="1405"/>
                        <a:pt x="49" y="1488"/>
                        <a:pt x="108" y="1543"/>
                      </a:cubicBezTo>
                      <a:cubicBezTo>
                        <a:pt x="286" y="1707"/>
                        <a:pt x="571" y="1772"/>
                        <a:pt x="907" y="1777"/>
                      </a:cubicBezTo>
                      <a:cubicBezTo>
                        <a:pt x="989" y="1777"/>
                        <a:pt x="1074" y="1772"/>
                        <a:pt x="1150" y="1762"/>
                      </a:cubicBezTo>
                      <a:cubicBezTo>
                        <a:pt x="1150" y="1762"/>
                        <a:pt x="1560" y="1688"/>
                        <a:pt x="1700" y="1547"/>
                      </a:cubicBezTo>
                      <a:cubicBezTo>
                        <a:pt x="1703" y="1547"/>
                        <a:pt x="1703" y="1547"/>
                        <a:pt x="1703" y="1547"/>
                      </a:cubicBezTo>
                      <a:cubicBezTo>
                        <a:pt x="1762" y="1492"/>
                        <a:pt x="1811" y="1409"/>
                        <a:pt x="1811" y="1310"/>
                      </a:cubicBezTo>
                      <a:cubicBezTo>
                        <a:pt x="1811" y="1310"/>
                        <a:pt x="1811" y="1310"/>
                        <a:pt x="1811" y="832"/>
                      </a:cubicBezTo>
                      <a:cubicBezTo>
                        <a:pt x="1811" y="832"/>
                        <a:pt x="1811" y="832"/>
                        <a:pt x="1811" y="832"/>
                      </a:cubicBezTo>
                      <a:cubicBezTo>
                        <a:pt x="1811" y="419"/>
                        <a:pt x="1811" y="419"/>
                        <a:pt x="1811" y="419"/>
                      </a:cubicBezTo>
                      <a:cubicBezTo>
                        <a:pt x="1811" y="315"/>
                        <a:pt x="1750" y="237"/>
                        <a:pt x="1691" y="192"/>
                      </a:cubicBezTo>
                      <a:close/>
                      <a:moveTo>
                        <a:pt x="907" y="167"/>
                      </a:moveTo>
                      <a:cubicBezTo>
                        <a:pt x="1313" y="167"/>
                        <a:pt x="1646" y="280"/>
                        <a:pt x="1646" y="419"/>
                      </a:cubicBezTo>
                      <a:cubicBezTo>
                        <a:pt x="1646" y="559"/>
                        <a:pt x="1313" y="672"/>
                        <a:pt x="907" y="672"/>
                      </a:cubicBezTo>
                      <a:cubicBezTo>
                        <a:pt x="498" y="672"/>
                        <a:pt x="167" y="559"/>
                        <a:pt x="167" y="419"/>
                      </a:cubicBezTo>
                      <a:cubicBezTo>
                        <a:pt x="167" y="280"/>
                        <a:pt x="498" y="167"/>
                        <a:pt x="907" y="167"/>
                      </a:cubicBezTo>
                      <a:close/>
                      <a:moveTo>
                        <a:pt x="167" y="593"/>
                      </a:moveTo>
                      <a:cubicBezTo>
                        <a:pt x="186" y="609"/>
                        <a:pt x="208" y="625"/>
                        <a:pt x="232" y="638"/>
                      </a:cubicBezTo>
                      <a:cubicBezTo>
                        <a:pt x="385" y="722"/>
                        <a:pt x="626" y="769"/>
                        <a:pt x="907" y="771"/>
                      </a:cubicBezTo>
                      <a:cubicBezTo>
                        <a:pt x="1117" y="771"/>
                        <a:pt x="1310" y="742"/>
                        <a:pt x="1455" y="692"/>
                      </a:cubicBezTo>
                      <a:cubicBezTo>
                        <a:pt x="1529" y="667"/>
                        <a:pt x="1590" y="636"/>
                        <a:pt x="1641" y="598"/>
                      </a:cubicBezTo>
                      <a:cubicBezTo>
                        <a:pt x="1642" y="596"/>
                        <a:pt x="1644" y="594"/>
                        <a:pt x="1646" y="593"/>
                      </a:cubicBezTo>
                      <a:cubicBezTo>
                        <a:pt x="1646" y="774"/>
                        <a:pt x="1646" y="774"/>
                        <a:pt x="1646" y="774"/>
                      </a:cubicBezTo>
                      <a:cubicBezTo>
                        <a:pt x="1646" y="822"/>
                        <a:pt x="1646" y="822"/>
                        <a:pt x="1646" y="822"/>
                      </a:cubicBezTo>
                      <a:cubicBezTo>
                        <a:pt x="1472" y="895"/>
                        <a:pt x="1245" y="932"/>
                        <a:pt x="1245" y="932"/>
                      </a:cubicBezTo>
                      <a:cubicBezTo>
                        <a:pt x="1143" y="950"/>
                        <a:pt x="1025" y="962"/>
                        <a:pt x="901" y="962"/>
                      </a:cubicBezTo>
                      <a:cubicBezTo>
                        <a:pt x="505" y="962"/>
                        <a:pt x="182" y="854"/>
                        <a:pt x="167" y="722"/>
                      </a:cubicBezTo>
                      <a:cubicBezTo>
                        <a:pt x="167" y="593"/>
                        <a:pt x="167" y="593"/>
                        <a:pt x="167" y="593"/>
                      </a:cubicBezTo>
                      <a:close/>
                      <a:moveTo>
                        <a:pt x="167" y="1049"/>
                      </a:moveTo>
                      <a:cubicBezTo>
                        <a:pt x="167" y="940"/>
                        <a:pt x="167" y="899"/>
                        <a:pt x="167" y="884"/>
                      </a:cubicBezTo>
                      <a:cubicBezTo>
                        <a:pt x="187" y="901"/>
                        <a:pt x="209" y="914"/>
                        <a:pt x="232" y="929"/>
                      </a:cubicBezTo>
                      <a:cubicBezTo>
                        <a:pt x="385" y="1012"/>
                        <a:pt x="625" y="1058"/>
                        <a:pt x="901" y="1058"/>
                      </a:cubicBezTo>
                      <a:cubicBezTo>
                        <a:pt x="1000" y="1058"/>
                        <a:pt x="1096" y="1048"/>
                        <a:pt x="1183" y="1040"/>
                      </a:cubicBezTo>
                      <a:cubicBezTo>
                        <a:pt x="1381" y="1022"/>
                        <a:pt x="1569" y="961"/>
                        <a:pt x="1646" y="934"/>
                      </a:cubicBezTo>
                      <a:cubicBezTo>
                        <a:pt x="1646" y="1138"/>
                        <a:pt x="1646" y="1138"/>
                        <a:pt x="1646" y="1138"/>
                      </a:cubicBezTo>
                      <a:cubicBezTo>
                        <a:pt x="1283" y="1244"/>
                        <a:pt x="1159" y="1252"/>
                        <a:pt x="1159" y="1252"/>
                      </a:cubicBezTo>
                      <a:cubicBezTo>
                        <a:pt x="1079" y="1262"/>
                        <a:pt x="991" y="1268"/>
                        <a:pt x="901" y="1268"/>
                      </a:cubicBezTo>
                      <a:cubicBezTo>
                        <a:pt x="527" y="1268"/>
                        <a:pt x="218" y="1174"/>
                        <a:pt x="167" y="1053"/>
                      </a:cubicBezTo>
                      <a:cubicBezTo>
                        <a:pt x="167" y="1049"/>
                        <a:pt x="167" y="1049"/>
                        <a:pt x="167" y="1049"/>
                      </a:cubicBezTo>
                      <a:close/>
                      <a:moveTo>
                        <a:pt x="907" y="1611"/>
                      </a:moveTo>
                      <a:cubicBezTo>
                        <a:pt x="498" y="1611"/>
                        <a:pt x="167" y="1474"/>
                        <a:pt x="167" y="1306"/>
                      </a:cubicBezTo>
                      <a:cubicBezTo>
                        <a:pt x="167" y="1262"/>
                        <a:pt x="167" y="1226"/>
                        <a:pt x="167" y="1196"/>
                      </a:cubicBezTo>
                      <a:cubicBezTo>
                        <a:pt x="186" y="1210"/>
                        <a:pt x="205" y="1221"/>
                        <a:pt x="226" y="1233"/>
                      </a:cubicBezTo>
                      <a:cubicBezTo>
                        <a:pt x="378" y="1318"/>
                        <a:pt x="622" y="1365"/>
                        <a:pt x="901" y="1365"/>
                      </a:cubicBezTo>
                      <a:cubicBezTo>
                        <a:pt x="991" y="1365"/>
                        <a:pt x="1076" y="1359"/>
                        <a:pt x="1157" y="1350"/>
                      </a:cubicBezTo>
                      <a:cubicBezTo>
                        <a:pt x="1346" y="1327"/>
                        <a:pt x="1544" y="1272"/>
                        <a:pt x="1646" y="1241"/>
                      </a:cubicBezTo>
                      <a:cubicBezTo>
                        <a:pt x="1646" y="1394"/>
                        <a:pt x="1646" y="1394"/>
                        <a:pt x="1646" y="1394"/>
                      </a:cubicBezTo>
                      <a:cubicBezTo>
                        <a:pt x="1636" y="1419"/>
                        <a:pt x="1607" y="1462"/>
                        <a:pt x="1517" y="1510"/>
                      </a:cubicBezTo>
                      <a:cubicBezTo>
                        <a:pt x="1291" y="1579"/>
                        <a:pt x="1153" y="1594"/>
                        <a:pt x="1153" y="1594"/>
                      </a:cubicBezTo>
                      <a:cubicBezTo>
                        <a:pt x="1077" y="1606"/>
                        <a:pt x="991" y="1611"/>
                        <a:pt x="907" y="16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302" tIns="41151" rIns="82302" bIns="41151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555583">
                    <a:defRPr/>
                  </a:pPr>
                  <a:endParaRPr lang="en-US" kern="0" spc="-92" smtClean="0">
                    <a:solidFill>
                      <a:srgbClr val="FFFFFF">
                        <a:lumMod val="50000"/>
                      </a:srgbClr>
                    </a:solidFill>
                    <a:latin typeface="Segoe Light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black">
                <a:xfrm>
                  <a:off x="8480471" y="4278533"/>
                  <a:ext cx="298127" cy="601200"/>
                </a:xfrm>
                <a:custGeom>
                  <a:avLst/>
                  <a:gdLst/>
                  <a:ahLst/>
                  <a:cxnLst>
                    <a:cxn ang="0">
                      <a:pos x="260" y="0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0" y="112"/>
                    </a:cxn>
                    <a:cxn ang="0">
                      <a:pos x="0" y="119"/>
                    </a:cxn>
                    <a:cxn ang="0">
                      <a:pos x="0" y="531"/>
                    </a:cxn>
                    <a:cxn ang="0">
                      <a:pos x="7" y="538"/>
                    </a:cxn>
                    <a:cxn ang="0">
                      <a:pos x="260" y="538"/>
                    </a:cxn>
                    <a:cxn ang="0">
                      <a:pos x="267" y="531"/>
                    </a:cxn>
                    <a:cxn ang="0">
                      <a:pos x="267" y="119"/>
                    </a:cxn>
                    <a:cxn ang="0">
                      <a:pos x="267" y="112"/>
                    </a:cxn>
                    <a:cxn ang="0">
                      <a:pos x="267" y="7"/>
                    </a:cxn>
                    <a:cxn ang="0">
                      <a:pos x="260" y="0"/>
                    </a:cxn>
                    <a:cxn ang="0">
                      <a:pos x="32" y="82"/>
                    </a:cxn>
                    <a:cxn ang="0">
                      <a:pos x="32" y="57"/>
                    </a:cxn>
                    <a:cxn ang="0">
                      <a:pos x="39" y="50"/>
                    </a:cxn>
                    <a:cxn ang="0">
                      <a:pos x="228" y="50"/>
                    </a:cxn>
                    <a:cxn ang="0">
                      <a:pos x="235" y="57"/>
                    </a:cxn>
                    <a:cxn ang="0">
                      <a:pos x="235" y="82"/>
                    </a:cxn>
                    <a:cxn ang="0">
                      <a:pos x="228" y="89"/>
                    </a:cxn>
                    <a:cxn ang="0">
                      <a:pos x="39" y="89"/>
                    </a:cxn>
                    <a:cxn ang="0">
                      <a:pos x="32" y="82"/>
                    </a:cxn>
                    <a:cxn ang="0">
                      <a:pos x="213" y="254"/>
                    </a:cxn>
                    <a:cxn ang="0">
                      <a:pos x="195" y="236"/>
                    </a:cxn>
                    <a:cxn ang="0">
                      <a:pos x="213" y="218"/>
                    </a:cxn>
                    <a:cxn ang="0">
                      <a:pos x="232" y="236"/>
                    </a:cxn>
                    <a:cxn ang="0">
                      <a:pos x="213" y="254"/>
                    </a:cxn>
                    <a:cxn ang="0">
                      <a:pos x="213" y="194"/>
                    </a:cxn>
                    <a:cxn ang="0">
                      <a:pos x="189" y="170"/>
                    </a:cxn>
                    <a:cxn ang="0">
                      <a:pos x="213" y="146"/>
                    </a:cxn>
                    <a:cxn ang="0">
                      <a:pos x="238" y="170"/>
                    </a:cxn>
                    <a:cxn ang="0">
                      <a:pos x="213" y="194"/>
                    </a:cxn>
                  </a:cxnLst>
                  <a:rect l="0" t="0" r="r" b="b"/>
                  <a:pathLst>
                    <a:path w="267" h="538">
                      <a:moveTo>
                        <a:pt x="260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531"/>
                        <a:pt x="0" y="531"/>
                        <a:pt x="0" y="531"/>
                      </a:cubicBezTo>
                      <a:cubicBezTo>
                        <a:pt x="0" y="535"/>
                        <a:pt x="3" y="538"/>
                        <a:pt x="7" y="538"/>
                      </a:cubicBezTo>
                      <a:cubicBezTo>
                        <a:pt x="260" y="538"/>
                        <a:pt x="260" y="538"/>
                        <a:pt x="260" y="538"/>
                      </a:cubicBezTo>
                      <a:cubicBezTo>
                        <a:pt x="264" y="538"/>
                        <a:pt x="267" y="535"/>
                        <a:pt x="267" y="531"/>
                      </a:cubicBezTo>
                      <a:cubicBezTo>
                        <a:pt x="267" y="119"/>
                        <a:pt x="267" y="119"/>
                        <a:pt x="267" y="119"/>
                      </a:cubicBezTo>
                      <a:cubicBezTo>
                        <a:pt x="267" y="112"/>
                        <a:pt x="267" y="112"/>
                        <a:pt x="267" y="112"/>
                      </a:cubicBezTo>
                      <a:cubicBezTo>
                        <a:pt x="267" y="7"/>
                        <a:pt x="267" y="7"/>
                        <a:pt x="267" y="7"/>
                      </a:cubicBezTo>
                      <a:cubicBezTo>
                        <a:pt x="267" y="3"/>
                        <a:pt x="264" y="0"/>
                        <a:pt x="260" y="0"/>
                      </a:cubicBezTo>
                      <a:close/>
                      <a:moveTo>
                        <a:pt x="32" y="82"/>
                      </a:moveTo>
                      <a:cubicBezTo>
                        <a:pt x="32" y="57"/>
                        <a:pt x="32" y="57"/>
                        <a:pt x="32" y="57"/>
                      </a:cubicBezTo>
                      <a:cubicBezTo>
                        <a:pt x="32" y="53"/>
                        <a:pt x="35" y="50"/>
                        <a:pt x="39" y="50"/>
                      </a:cubicBezTo>
                      <a:cubicBezTo>
                        <a:pt x="228" y="50"/>
                        <a:pt x="228" y="50"/>
                        <a:pt x="228" y="50"/>
                      </a:cubicBezTo>
                      <a:cubicBezTo>
                        <a:pt x="232" y="50"/>
                        <a:pt x="235" y="53"/>
                        <a:pt x="235" y="57"/>
                      </a:cubicBezTo>
                      <a:cubicBezTo>
                        <a:pt x="235" y="82"/>
                        <a:pt x="235" y="82"/>
                        <a:pt x="235" y="82"/>
                      </a:cubicBezTo>
                      <a:cubicBezTo>
                        <a:pt x="235" y="86"/>
                        <a:pt x="232" y="89"/>
                        <a:pt x="228" y="89"/>
                      </a:cubicBez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35" y="89"/>
                        <a:pt x="32" y="86"/>
                        <a:pt x="32" y="82"/>
                      </a:cubicBezTo>
                      <a:close/>
                      <a:moveTo>
                        <a:pt x="213" y="254"/>
                      </a:moveTo>
                      <a:cubicBezTo>
                        <a:pt x="203" y="254"/>
                        <a:pt x="195" y="246"/>
                        <a:pt x="195" y="236"/>
                      </a:cubicBezTo>
                      <a:cubicBezTo>
                        <a:pt x="195" y="226"/>
                        <a:pt x="203" y="218"/>
                        <a:pt x="213" y="218"/>
                      </a:cubicBezTo>
                      <a:cubicBezTo>
                        <a:pt x="223" y="218"/>
                        <a:pt x="232" y="226"/>
                        <a:pt x="232" y="236"/>
                      </a:cubicBezTo>
                      <a:cubicBezTo>
                        <a:pt x="232" y="246"/>
                        <a:pt x="223" y="254"/>
                        <a:pt x="213" y="254"/>
                      </a:cubicBezTo>
                      <a:close/>
                      <a:moveTo>
                        <a:pt x="213" y="194"/>
                      </a:moveTo>
                      <a:cubicBezTo>
                        <a:pt x="200" y="194"/>
                        <a:pt x="189" y="183"/>
                        <a:pt x="189" y="170"/>
                      </a:cubicBezTo>
                      <a:cubicBezTo>
                        <a:pt x="189" y="156"/>
                        <a:pt x="200" y="146"/>
                        <a:pt x="213" y="146"/>
                      </a:cubicBezTo>
                      <a:cubicBezTo>
                        <a:pt x="227" y="146"/>
                        <a:pt x="238" y="156"/>
                        <a:pt x="238" y="170"/>
                      </a:cubicBezTo>
                      <a:cubicBezTo>
                        <a:pt x="238" y="183"/>
                        <a:pt x="227" y="194"/>
                        <a:pt x="213" y="1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555583">
                    <a:defRPr/>
                  </a:pPr>
                  <a:r>
                    <a:rPr lang="en-US" kern="0" spc="-92" dirty="0" smtClean="0">
                      <a:solidFill>
                        <a:srgbClr val="FFFFFF">
                          <a:lumMod val="50000"/>
                        </a:srgbClr>
                      </a:solidFill>
                      <a:latin typeface="Segoe Light" pitchFamily="34" charset="0"/>
                    </a:rPr>
                    <a:t> </a:t>
                  </a: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7640724" y="1634453"/>
            <a:ext cx="2427274" cy="284697"/>
          </a:xfrm>
          <a:prstGeom prst="rect">
            <a:avLst/>
          </a:prstGeom>
        </p:spPr>
        <p:txBody>
          <a:bodyPr wrap="none" lIns="68583" tIns="34292" rIns="68583" bIns="34292">
            <a:spAutoFit/>
          </a:bodyPr>
          <a:lstStyle/>
          <a:p>
            <a:pPr defTabSz="914286"/>
            <a:r>
              <a:rPr lang="en-US" sz="1400" b="1" spc="-75" dirty="0" smtClean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latin typeface="Segoe UI Light" pitchFamily="34" charset="0"/>
                <a:cs typeface="Arial" charset="0"/>
              </a:rPr>
              <a:t>FIM SYNCHRONIZATION SERVICE</a:t>
            </a:r>
            <a:endParaRPr lang="en-US" sz="1400" b="1" spc="-75" dirty="0">
              <a:ln w="3175">
                <a:noFill/>
              </a:ln>
              <a:solidFill>
                <a:srgbClr val="FFFFFF">
                  <a:alpha val="99000"/>
                </a:srgbClr>
              </a:solidFill>
              <a:latin typeface="Segoe UI Light" pitchFamily="34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523037" y="1574883"/>
            <a:ext cx="4905213" cy="4137386"/>
          </a:xfrm>
          <a:prstGeom prst="rect">
            <a:avLst/>
          </a:prstGeom>
          <a:noFill/>
          <a:ln w="22225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539918" y="3226681"/>
            <a:ext cx="589472" cy="788077"/>
            <a:chOff x="2575715" y="5186214"/>
            <a:chExt cx="785758" cy="1050769"/>
          </a:xfrm>
        </p:grpSpPr>
        <p:pic>
          <p:nvPicPr>
            <p:cNvPr id="21" name="Picture 6" descr="\\magnum\Projects\Microsoft\Cloud Power FY12\Design\Icons\PNGs\Server_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25000"/>
            </a:blip>
            <a:srcRect l="27509"/>
            <a:stretch/>
          </p:blipFill>
          <p:spPr bwMode="auto">
            <a:xfrm>
              <a:off x="2575715" y="5186214"/>
              <a:ext cx="785758" cy="1050769"/>
            </a:xfrm>
            <a:prstGeom prst="rect">
              <a:avLst/>
            </a:prstGeom>
            <a:noFill/>
          </p:spPr>
        </p:pic>
        <p:grpSp>
          <p:nvGrpSpPr>
            <p:cNvPr id="22" name="Group 21"/>
            <p:cNvGrpSpPr/>
            <p:nvPr/>
          </p:nvGrpSpPr>
          <p:grpSpPr>
            <a:xfrm>
              <a:off x="2716724" y="5793346"/>
              <a:ext cx="619477" cy="443637"/>
              <a:chOff x="1840649" y="4818296"/>
              <a:chExt cx="966161" cy="691914"/>
            </a:xfrm>
          </p:grpSpPr>
          <p:sp>
            <p:nvSpPr>
              <p:cNvPr id="23" name="Freeform 22"/>
              <p:cNvSpPr>
                <a:spLocks noChangeAspect="1"/>
              </p:cNvSpPr>
              <p:nvPr/>
            </p:nvSpPr>
            <p:spPr bwMode="auto">
              <a:xfrm>
                <a:off x="1840649" y="4818297"/>
                <a:ext cx="483050" cy="691913"/>
              </a:xfrm>
              <a:custGeom>
                <a:avLst/>
                <a:gdLst/>
                <a:ahLst/>
                <a:cxnLst>
                  <a:cxn ang="0">
                    <a:pos x="690" y="0"/>
                  </a:cxn>
                  <a:cxn ang="0">
                    <a:pos x="0" y="1003"/>
                  </a:cxn>
                  <a:cxn ang="0">
                    <a:pos x="689" y="1143"/>
                  </a:cxn>
                  <a:cxn ang="0">
                    <a:pos x="690" y="0"/>
                  </a:cxn>
                </a:cxnLst>
                <a:rect l="0" t="0" r="r" b="b"/>
                <a:pathLst>
                  <a:path w="690" h="1143">
                    <a:moveTo>
                      <a:pt x="690" y="0"/>
                    </a:moveTo>
                    <a:lnTo>
                      <a:pt x="0" y="1003"/>
                    </a:lnTo>
                    <a:lnTo>
                      <a:pt x="689" y="114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3"/>
              <p:cNvSpPr>
                <a:spLocks noChangeAspect="1"/>
              </p:cNvSpPr>
              <p:nvPr/>
            </p:nvSpPr>
            <p:spPr bwMode="auto">
              <a:xfrm flipH="1">
                <a:off x="2323760" y="4818296"/>
                <a:ext cx="483050" cy="691913"/>
              </a:xfrm>
              <a:custGeom>
                <a:avLst/>
                <a:gdLst/>
                <a:ahLst/>
                <a:cxnLst>
                  <a:cxn ang="0">
                    <a:pos x="690" y="0"/>
                  </a:cxn>
                  <a:cxn ang="0">
                    <a:pos x="0" y="1003"/>
                  </a:cxn>
                  <a:cxn ang="0">
                    <a:pos x="689" y="1143"/>
                  </a:cxn>
                  <a:cxn ang="0">
                    <a:pos x="690" y="0"/>
                  </a:cxn>
                </a:cxnLst>
                <a:rect l="0" t="0" r="r" b="b"/>
                <a:pathLst>
                  <a:path w="690" h="1143">
                    <a:moveTo>
                      <a:pt x="690" y="0"/>
                    </a:moveTo>
                    <a:lnTo>
                      <a:pt x="0" y="1003"/>
                    </a:lnTo>
                    <a:lnTo>
                      <a:pt x="689" y="114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>
                <a:spLocks noChangeAspect="1" noChangeArrowheads="1"/>
              </p:cNvSpPr>
              <p:nvPr/>
            </p:nvSpPr>
            <p:spPr bwMode="auto">
              <a:xfrm>
                <a:off x="2201709" y="4985896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>
                <a:spLocks noChangeAspect="1" noChangeArrowheads="1"/>
              </p:cNvSpPr>
              <p:nvPr/>
            </p:nvSpPr>
            <p:spPr bwMode="auto">
              <a:xfrm flipH="1">
                <a:off x="2351276" y="4985914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/>
              <p:cNvSpPr>
                <a:spLocks noChangeAspect="1" noChangeArrowheads="1"/>
              </p:cNvSpPr>
              <p:nvPr/>
            </p:nvSpPr>
            <p:spPr bwMode="auto">
              <a:xfrm>
                <a:off x="2201709" y="5317092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7"/>
              <p:cNvSpPr>
                <a:spLocks noChangeAspect="1" noChangeArrowheads="1"/>
              </p:cNvSpPr>
              <p:nvPr/>
            </p:nvSpPr>
            <p:spPr bwMode="auto">
              <a:xfrm flipH="1">
                <a:off x="2351276" y="5317110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>
                <a:spLocks noChangeAspect="1" noChangeArrowheads="1"/>
              </p:cNvSpPr>
              <p:nvPr/>
            </p:nvSpPr>
            <p:spPr bwMode="auto">
              <a:xfrm flipH="1">
                <a:off x="2477440" y="5293282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>
                <a:spLocks noChangeAspect="1" noChangeArrowheads="1"/>
              </p:cNvSpPr>
              <p:nvPr/>
            </p:nvSpPr>
            <p:spPr bwMode="auto">
              <a:xfrm>
                <a:off x="2077441" y="5293282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>
                <a:spLocks noChangeAspect="1" noChangeArrowheads="1"/>
              </p:cNvSpPr>
              <p:nvPr/>
            </p:nvSpPr>
            <p:spPr bwMode="auto">
              <a:xfrm flipH="1">
                <a:off x="2603604" y="5277799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>
                <a:spLocks noChangeAspect="1" noChangeArrowheads="1"/>
              </p:cNvSpPr>
              <p:nvPr/>
            </p:nvSpPr>
            <p:spPr bwMode="auto">
              <a:xfrm flipH="1">
                <a:off x="1953173" y="5277799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Arc 32"/>
              <p:cNvSpPr/>
              <p:nvPr/>
            </p:nvSpPr>
            <p:spPr>
              <a:xfrm rot="5012506">
                <a:off x="2200463" y="5152334"/>
                <a:ext cx="197274" cy="174698"/>
              </a:xfrm>
              <a:prstGeom prst="arc">
                <a:avLst>
                  <a:gd name="adj1" fmla="val 16200000"/>
                  <a:gd name="adj2" fmla="val 814800"/>
                </a:avLst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Arc 33"/>
              <p:cNvSpPr/>
              <p:nvPr/>
            </p:nvSpPr>
            <p:spPr>
              <a:xfrm rot="16587494" flipH="1">
                <a:off x="2252986" y="5152334"/>
                <a:ext cx="197274" cy="174698"/>
              </a:xfrm>
              <a:prstGeom prst="arc">
                <a:avLst>
                  <a:gd name="adj1" fmla="val 16200000"/>
                  <a:gd name="adj2" fmla="val 814800"/>
                </a:avLst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Arc 34"/>
              <p:cNvSpPr/>
              <p:nvPr/>
            </p:nvSpPr>
            <p:spPr>
              <a:xfrm rot="7395384">
                <a:off x="2218960" y="4926421"/>
                <a:ext cx="150756" cy="174698"/>
              </a:xfrm>
              <a:prstGeom prst="arc">
                <a:avLst>
                  <a:gd name="adj1" fmla="val 16200000"/>
                  <a:gd name="adj2" fmla="val 21459126"/>
                </a:avLst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stCxn id="25" idx="4"/>
                <a:endCxn id="27" idx="0"/>
              </p:cNvCxnSpPr>
              <p:nvPr/>
            </p:nvCxnSpPr>
            <p:spPr>
              <a:xfrm>
                <a:off x="2247429" y="5077336"/>
                <a:ext cx="0" cy="239756"/>
              </a:xfrm>
              <a:prstGeom prst="line">
                <a:avLst/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</p:cxnSp>
          <p:sp>
            <p:nvSpPr>
              <p:cNvPr id="37" name="Oval 36"/>
              <p:cNvSpPr>
                <a:spLocks noChangeAspect="1" noChangeArrowheads="1"/>
              </p:cNvSpPr>
              <p:nvPr/>
            </p:nvSpPr>
            <p:spPr bwMode="auto">
              <a:xfrm>
                <a:off x="2201709" y="5139927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26" idx="4"/>
                <a:endCxn id="28" idx="0"/>
              </p:cNvCxnSpPr>
              <p:nvPr/>
            </p:nvCxnSpPr>
            <p:spPr>
              <a:xfrm>
                <a:off x="2396996" y="5077354"/>
                <a:ext cx="0" cy="239756"/>
              </a:xfrm>
              <a:prstGeom prst="line">
                <a:avLst/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</p:cxnSp>
          <p:sp>
            <p:nvSpPr>
              <p:cNvPr id="39" name="Oval 38"/>
              <p:cNvSpPr>
                <a:spLocks noChangeAspect="1" noChangeArrowheads="1"/>
              </p:cNvSpPr>
              <p:nvPr/>
            </p:nvSpPr>
            <p:spPr bwMode="auto">
              <a:xfrm flipH="1">
                <a:off x="2351275" y="5139945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0" name="Straight Connector 39"/>
              <p:cNvCxnSpPr>
                <a:stCxn id="26" idx="3"/>
                <a:endCxn id="31" idx="7"/>
              </p:cNvCxnSpPr>
              <p:nvPr/>
            </p:nvCxnSpPr>
            <p:spPr>
              <a:xfrm>
                <a:off x="2429325" y="5063963"/>
                <a:ext cx="187670" cy="227227"/>
              </a:xfrm>
              <a:prstGeom prst="line">
                <a:avLst/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</p:cxnSp>
          <p:sp>
            <p:nvSpPr>
              <p:cNvPr id="41" name="Oval 40"/>
              <p:cNvSpPr>
                <a:spLocks noChangeAspect="1" noChangeArrowheads="1"/>
              </p:cNvSpPr>
              <p:nvPr/>
            </p:nvSpPr>
            <p:spPr bwMode="auto">
              <a:xfrm flipH="1">
                <a:off x="2477440" y="5131857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25" idx="3"/>
                <a:endCxn id="32" idx="1"/>
              </p:cNvCxnSpPr>
              <p:nvPr/>
            </p:nvCxnSpPr>
            <p:spPr>
              <a:xfrm flipH="1">
                <a:off x="2031222" y="5063945"/>
                <a:ext cx="183878" cy="227245"/>
              </a:xfrm>
              <a:prstGeom prst="line">
                <a:avLst/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</p:cxnSp>
          <p:sp>
            <p:nvSpPr>
              <p:cNvPr id="43" name="Oval 42"/>
              <p:cNvSpPr>
                <a:spLocks noChangeAspect="1" noChangeArrowheads="1"/>
              </p:cNvSpPr>
              <p:nvPr/>
            </p:nvSpPr>
            <p:spPr bwMode="auto">
              <a:xfrm>
                <a:off x="2082174" y="5131848"/>
                <a:ext cx="91440" cy="91440"/>
              </a:xfrm>
              <a:prstGeom prst="ellipse">
                <a:avLst/>
              </a:pr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kern="0" dirty="0">
                  <a:ln>
                    <a:solidFill>
                      <a:srgbClr val="505050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4" name="Straight Connector 43"/>
              <p:cNvCxnSpPr>
                <a:stCxn id="37" idx="3"/>
                <a:endCxn id="30" idx="7"/>
              </p:cNvCxnSpPr>
              <p:nvPr/>
            </p:nvCxnSpPr>
            <p:spPr>
              <a:xfrm flipH="1">
                <a:off x="2155490" y="5217976"/>
                <a:ext cx="59610" cy="88697"/>
              </a:xfrm>
              <a:prstGeom prst="line">
                <a:avLst/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</p:cxnSp>
          <p:cxnSp>
            <p:nvCxnSpPr>
              <p:cNvPr id="45" name="Straight Connector 44"/>
              <p:cNvCxnSpPr>
                <a:stCxn id="39" idx="3"/>
                <a:endCxn id="29" idx="7"/>
              </p:cNvCxnSpPr>
              <p:nvPr/>
            </p:nvCxnSpPr>
            <p:spPr>
              <a:xfrm>
                <a:off x="2429325" y="5217994"/>
                <a:ext cx="61506" cy="88679"/>
              </a:xfrm>
              <a:prstGeom prst="line">
                <a:avLst/>
              </a:prstGeom>
              <a:noFill/>
              <a:ln w="9525" cap="flat" cmpd="sng" algn="ctr">
                <a:solidFill>
                  <a:srgbClr val="505050"/>
                </a:solidFill>
                <a:prstDash val="solid"/>
              </a:ln>
              <a:effectLst/>
            </p:spPr>
          </p:cxnSp>
        </p:grpSp>
      </p:grpSp>
      <p:sp>
        <p:nvSpPr>
          <p:cNvPr id="46" name="TextBox 45"/>
          <p:cNvSpPr txBox="1"/>
          <p:nvPr/>
        </p:nvSpPr>
        <p:spPr>
          <a:xfrm>
            <a:off x="9928859" y="3443418"/>
            <a:ext cx="3545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defTabSz="914286">
              <a:defRPr/>
            </a:pPr>
            <a:r>
              <a:rPr lang="en-US" kern="0" dirty="0">
                <a:solidFill>
                  <a:srgbClr val="FFFFFF">
                    <a:alpha val="99000"/>
                  </a:srgbClr>
                </a:solidFill>
              </a:rPr>
              <a:t>AD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886165" y="2226165"/>
            <a:ext cx="1023611" cy="938859"/>
            <a:chOff x="3815434" y="2014965"/>
            <a:chExt cx="1481518" cy="1359207"/>
          </a:xfrm>
        </p:grpSpPr>
        <p:grpSp>
          <p:nvGrpSpPr>
            <p:cNvPr id="48" name="Group 47"/>
            <p:cNvGrpSpPr/>
            <p:nvPr/>
          </p:nvGrpSpPr>
          <p:grpSpPr>
            <a:xfrm>
              <a:off x="3939389" y="2014965"/>
              <a:ext cx="993037" cy="1196638"/>
              <a:chOff x="6416842" y="3516010"/>
              <a:chExt cx="1304729" cy="1572236"/>
            </a:xfrm>
          </p:grpSpPr>
          <p:pic>
            <p:nvPicPr>
              <p:cNvPr id="50" name="Picture 6" descr="\\magnum\Projects\Microsoft\Cloud Power FY12\Design\Icons\PNGs\Server_2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biLevel thresh="25000"/>
              </a:blip>
              <a:srcRect l="27509"/>
              <a:stretch/>
            </p:blipFill>
            <p:spPr bwMode="auto">
              <a:xfrm>
                <a:off x="6416842" y="3516010"/>
                <a:ext cx="1175708" cy="1572236"/>
              </a:xfrm>
              <a:prstGeom prst="rect">
                <a:avLst/>
              </a:prstGeom>
              <a:noFill/>
            </p:spPr>
          </p:pic>
          <p:sp>
            <p:nvSpPr>
              <p:cNvPr id="51" name="Freeform 62"/>
              <p:cNvSpPr>
                <a:spLocks noEditPoints="1"/>
              </p:cNvSpPr>
              <p:nvPr/>
            </p:nvSpPr>
            <p:spPr bwMode="black">
              <a:xfrm>
                <a:off x="7025725" y="4197560"/>
                <a:ext cx="695846" cy="695665"/>
              </a:xfrm>
              <a:custGeom>
                <a:avLst/>
                <a:gdLst>
                  <a:gd name="T0" fmla="*/ 189 w 189"/>
                  <a:gd name="T1" fmla="*/ 94 h 189"/>
                  <a:gd name="T2" fmla="*/ 0 w 189"/>
                  <a:gd name="T3" fmla="*/ 94 h 189"/>
                  <a:gd name="T4" fmla="*/ 129 w 189"/>
                  <a:gd name="T5" fmla="*/ 172 h 189"/>
                  <a:gd name="T6" fmla="*/ 124 w 189"/>
                  <a:gd name="T7" fmla="*/ 123 h 189"/>
                  <a:gd name="T8" fmla="*/ 123 w 189"/>
                  <a:gd name="T9" fmla="*/ 84 h 189"/>
                  <a:gd name="T10" fmla="*/ 140 w 189"/>
                  <a:gd name="T11" fmla="*/ 85 h 189"/>
                  <a:gd name="T12" fmla="*/ 152 w 189"/>
                  <a:gd name="T13" fmla="*/ 89 h 189"/>
                  <a:gd name="T14" fmla="*/ 158 w 189"/>
                  <a:gd name="T15" fmla="*/ 84 h 189"/>
                  <a:gd name="T16" fmla="*/ 152 w 189"/>
                  <a:gd name="T17" fmla="*/ 82 h 189"/>
                  <a:gd name="T18" fmla="*/ 146 w 189"/>
                  <a:gd name="T19" fmla="*/ 78 h 189"/>
                  <a:gd name="T20" fmla="*/ 139 w 189"/>
                  <a:gd name="T21" fmla="*/ 74 h 189"/>
                  <a:gd name="T22" fmla="*/ 128 w 189"/>
                  <a:gd name="T23" fmla="*/ 80 h 189"/>
                  <a:gd name="T24" fmla="*/ 121 w 189"/>
                  <a:gd name="T25" fmla="*/ 72 h 189"/>
                  <a:gd name="T26" fmla="*/ 132 w 189"/>
                  <a:gd name="T27" fmla="*/ 59 h 189"/>
                  <a:gd name="T28" fmla="*/ 140 w 189"/>
                  <a:gd name="T29" fmla="*/ 57 h 189"/>
                  <a:gd name="T30" fmla="*/ 149 w 189"/>
                  <a:gd name="T31" fmla="*/ 52 h 189"/>
                  <a:gd name="T32" fmla="*/ 148 w 189"/>
                  <a:gd name="T33" fmla="*/ 44 h 189"/>
                  <a:gd name="T34" fmla="*/ 144 w 189"/>
                  <a:gd name="T35" fmla="*/ 46 h 189"/>
                  <a:gd name="T36" fmla="*/ 138 w 189"/>
                  <a:gd name="T37" fmla="*/ 48 h 189"/>
                  <a:gd name="T38" fmla="*/ 147 w 189"/>
                  <a:gd name="T39" fmla="*/ 28 h 189"/>
                  <a:gd name="T40" fmla="*/ 108 w 189"/>
                  <a:gd name="T41" fmla="*/ 11 h 189"/>
                  <a:gd name="T42" fmla="*/ 90 w 189"/>
                  <a:gd name="T43" fmla="*/ 43 h 189"/>
                  <a:gd name="T44" fmla="*/ 78 w 189"/>
                  <a:gd name="T45" fmla="*/ 21 h 189"/>
                  <a:gd name="T46" fmla="*/ 69 w 189"/>
                  <a:gd name="T47" fmla="*/ 13 h 189"/>
                  <a:gd name="T48" fmla="*/ 60 w 189"/>
                  <a:gd name="T49" fmla="*/ 23 h 189"/>
                  <a:gd name="T50" fmla="*/ 72 w 189"/>
                  <a:gd name="T51" fmla="*/ 43 h 189"/>
                  <a:gd name="T52" fmla="*/ 59 w 189"/>
                  <a:gd name="T53" fmla="*/ 31 h 189"/>
                  <a:gd name="T54" fmla="*/ 44 w 189"/>
                  <a:gd name="T55" fmla="*/ 49 h 189"/>
                  <a:gd name="T56" fmla="*/ 57 w 189"/>
                  <a:gd name="T57" fmla="*/ 47 h 189"/>
                  <a:gd name="T58" fmla="*/ 73 w 189"/>
                  <a:gd name="T59" fmla="*/ 70 h 189"/>
                  <a:gd name="T60" fmla="*/ 47 w 189"/>
                  <a:gd name="T61" fmla="*/ 100 h 189"/>
                  <a:gd name="T62" fmla="*/ 31 w 189"/>
                  <a:gd name="T63" fmla="*/ 97 h 189"/>
                  <a:gd name="T64" fmla="*/ 40 w 189"/>
                  <a:gd name="T65" fmla="*/ 103 h 189"/>
                  <a:gd name="T66" fmla="*/ 42 w 189"/>
                  <a:gd name="T67" fmla="*/ 116 h 189"/>
                  <a:gd name="T68" fmla="*/ 81 w 189"/>
                  <a:gd name="T69" fmla="*/ 132 h 189"/>
                  <a:gd name="T70" fmla="*/ 67 w 189"/>
                  <a:gd name="T71" fmla="*/ 175 h 189"/>
                  <a:gd name="T72" fmla="*/ 129 w 189"/>
                  <a:gd name="T73" fmla="*/ 172 h 189"/>
                  <a:gd name="T74" fmla="*/ 172 w 189"/>
                  <a:gd name="T75" fmla="*/ 115 h 189"/>
                  <a:gd name="T76" fmla="*/ 172 w 189"/>
                  <a:gd name="T77" fmla="*/ 118 h 189"/>
                  <a:gd name="T78" fmla="*/ 177 w 189"/>
                  <a:gd name="T79" fmla="*/ 114 h 189"/>
                  <a:gd name="T80" fmla="*/ 156 w 189"/>
                  <a:gd name="T81" fmla="*/ 152 h 189"/>
                  <a:gd name="T82" fmla="*/ 52 w 189"/>
                  <a:gd name="T83" fmla="*/ 168 h 189"/>
                  <a:gd name="T84" fmla="*/ 47 w 189"/>
                  <a:gd name="T85" fmla="*/ 126 h 189"/>
                  <a:gd name="T86" fmla="*/ 42 w 189"/>
                  <a:gd name="T87" fmla="*/ 121 h 189"/>
                  <a:gd name="T88" fmla="*/ 20 w 189"/>
                  <a:gd name="T89" fmla="*/ 103 h 189"/>
                  <a:gd name="T90" fmla="*/ 9 w 189"/>
                  <a:gd name="T91" fmla="*/ 94 h 189"/>
                  <a:gd name="T92" fmla="*/ 108 w 189"/>
                  <a:gd name="T93" fmla="*/ 41 h 189"/>
                  <a:gd name="T94" fmla="*/ 108 w 189"/>
                  <a:gd name="T95" fmla="*/ 41 h 189"/>
                  <a:gd name="T96" fmla="*/ 129 w 189"/>
                  <a:gd name="T97" fmla="*/ 58 h 189"/>
                  <a:gd name="T98" fmla="*/ 125 w 189"/>
                  <a:gd name="T99" fmla="*/ 49 h 189"/>
                  <a:gd name="T100" fmla="*/ 160 w 189"/>
                  <a:gd name="T101" fmla="*/ 69 h 189"/>
                  <a:gd name="T102" fmla="*/ 158 w 189"/>
                  <a:gd name="T103" fmla="*/ 77 h 189"/>
                  <a:gd name="T104" fmla="*/ 59 w 189"/>
                  <a:gd name="T105" fmla="*/ 106 h 189"/>
                  <a:gd name="T106" fmla="*/ 46 w 189"/>
                  <a:gd name="T107" fmla="*/ 10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9" h="189">
                    <a:moveTo>
                      <a:pt x="94" y="0"/>
                    </a:moveTo>
                    <a:cubicBezTo>
                      <a:pt x="146" y="0"/>
                      <a:pt x="189" y="42"/>
                      <a:pt x="189" y="94"/>
                    </a:cubicBezTo>
                    <a:cubicBezTo>
                      <a:pt x="189" y="147"/>
                      <a:pt x="146" y="189"/>
                      <a:pt x="94" y="189"/>
                    </a:cubicBezTo>
                    <a:cubicBezTo>
                      <a:pt x="42" y="189"/>
                      <a:pt x="0" y="147"/>
                      <a:pt x="0" y="94"/>
                    </a:cubicBezTo>
                    <a:cubicBezTo>
                      <a:pt x="0" y="42"/>
                      <a:pt x="42" y="0"/>
                      <a:pt x="94" y="0"/>
                    </a:cubicBezTo>
                    <a:close/>
                    <a:moveTo>
                      <a:pt x="129" y="172"/>
                    </a:moveTo>
                    <a:cubicBezTo>
                      <a:pt x="126" y="156"/>
                      <a:pt x="135" y="129"/>
                      <a:pt x="130" y="124"/>
                    </a:cubicBezTo>
                    <a:cubicBezTo>
                      <a:pt x="128" y="123"/>
                      <a:pt x="126" y="122"/>
                      <a:pt x="124" y="123"/>
                    </a:cubicBezTo>
                    <a:cubicBezTo>
                      <a:pt x="120" y="124"/>
                      <a:pt x="116" y="126"/>
                      <a:pt x="113" y="125"/>
                    </a:cubicBezTo>
                    <a:cubicBezTo>
                      <a:pt x="96" y="117"/>
                      <a:pt x="106" y="90"/>
                      <a:pt x="123" y="84"/>
                    </a:cubicBezTo>
                    <a:cubicBezTo>
                      <a:pt x="126" y="83"/>
                      <a:pt x="129" y="83"/>
                      <a:pt x="132" y="83"/>
                    </a:cubicBezTo>
                    <a:cubicBezTo>
                      <a:pt x="137" y="82"/>
                      <a:pt x="140" y="82"/>
                      <a:pt x="140" y="85"/>
                    </a:cubicBezTo>
                    <a:cubicBezTo>
                      <a:pt x="140" y="89"/>
                      <a:pt x="148" y="92"/>
                      <a:pt x="150" y="92"/>
                    </a:cubicBezTo>
                    <a:cubicBezTo>
                      <a:pt x="151" y="92"/>
                      <a:pt x="151" y="89"/>
                      <a:pt x="152" y="89"/>
                    </a:cubicBezTo>
                    <a:cubicBezTo>
                      <a:pt x="159" y="89"/>
                      <a:pt x="164" y="93"/>
                      <a:pt x="165" y="90"/>
                    </a:cubicBezTo>
                    <a:cubicBezTo>
                      <a:pt x="167" y="80"/>
                      <a:pt x="166" y="85"/>
                      <a:pt x="158" y="84"/>
                    </a:cubicBezTo>
                    <a:cubicBezTo>
                      <a:pt x="155" y="83"/>
                      <a:pt x="157" y="78"/>
                      <a:pt x="154" y="78"/>
                    </a:cubicBezTo>
                    <a:cubicBezTo>
                      <a:pt x="152" y="77"/>
                      <a:pt x="155" y="84"/>
                      <a:pt x="152" y="82"/>
                    </a:cubicBezTo>
                    <a:cubicBezTo>
                      <a:pt x="148" y="79"/>
                      <a:pt x="146" y="72"/>
                      <a:pt x="142" y="71"/>
                    </a:cubicBezTo>
                    <a:cubicBezTo>
                      <a:pt x="137" y="70"/>
                      <a:pt x="145" y="75"/>
                      <a:pt x="146" y="78"/>
                    </a:cubicBezTo>
                    <a:cubicBezTo>
                      <a:pt x="147" y="81"/>
                      <a:pt x="143" y="85"/>
                      <a:pt x="141" y="82"/>
                    </a:cubicBezTo>
                    <a:cubicBezTo>
                      <a:pt x="140" y="81"/>
                      <a:pt x="145" y="78"/>
                      <a:pt x="139" y="74"/>
                    </a:cubicBezTo>
                    <a:cubicBezTo>
                      <a:pt x="138" y="72"/>
                      <a:pt x="135" y="72"/>
                      <a:pt x="133" y="74"/>
                    </a:cubicBezTo>
                    <a:cubicBezTo>
                      <a:pt x="130" y="77"/>
                      <a:pt x="129" y="80"/>
                      <a:pt x="128" y="80"/>
                    </a:cubicBezTo>
                    <a:cubicBezTo>
                      <a:pt x="125" y="82"/>
                      <a:pt x="123" y="82"/>
                      <a:pt x="120" y="81"/>
                    </a:cubicBezTo>
                    <a:cubicBezTo>
                      <a:pt x="116" y="80"/>
                      <a:pt x="117" y="71"/>
                      <a:pt x="121" y="72"/>
                    </a:cubicBezTo>
                    <a:cubicBezTo>
                      <a:pt x="133" y="75"/>
                      <a:pt x="122" y="68"/>
                      <a:pt x="125" y="66"/>
                    </a:cubicBezTo>
                    <a:cubicBezTo>
                      <a:pt x="126" y="65"/>
                      <a:pt x="130" y="62"/>
                      <a:pt x="132" y="59"/>
                    </a:cubicBezTo>
                    <a:cubicBezTo>
                      <a:pt x="134" y="57"/>
                      <a:pt x="133" y="51"/>
                      <a:pt x="137" y="52"/>
                    </a:cubicBezTo>
                    <a:cubicBezTo>
                      <a:pt x="139" y="52"/>
                      <a:pt x="138" y="56"/>
                      <a:pt x="140" y="57"/>
                    </a:cubicBezTo>
                    <a:cubicBezTo>
                      <a:pt x="141" y="58"/>
                      <a:pt x="144" y="57"/>
                      <a:pt x="146" y="57"/>
                    </a:cubicBezTo>
                    <a:cubicBezTo>
                      <a:pt x="149" y="57"/>
                      <a:pt x="149" y="55"/>
                      <a:pt x="149" y="52"/>
                    </a:cubicBezTo>
                    <a:cubicBezTo>
                      <a:pt x="149" y="48"/>
                      <a:pt x="156" y="49"/>
                      <a:pt x="156" y="47"/>
                    </a:cubicBezTo>
                    <a:cubicBezTo>
                      <a:pt x="155" y="44"/>
                      <a:pt x="148" y="48"/>
                      <a:pt x="148" y="44"/>
                    </a:cubicBezTo>
                    <a:cubicBezTo>
                      <a:pt x="148" y="39"/>
                      <a:pt x="154" y="38"/>
                      <a:pt x="150" y="37"/>
                    </a:cubicBezTo>
                    <a:cubicBezTo>
                      <a:pt x="147" y="36"/>
                      <a:pt x="143" y="39"/>
                      <a:pt x="144" y="46"/>
                    </a:cubicBezTo>
                    <a:cubicBezTo>
                      <a:pt x="145" y="53"/>
                      <a:pt x="146" y="56"/>
                      <a:pt x="141" y="54"/>
                    </a:cubicBezTo>
                    <a:cubicBezTo>
                      <a:pt x="137" y="51"/>
                      <a:pt x="142" y="46"/>
                      <a:pt x="138" y="48"/>
                    </a:cubicBezTo>
                    <a:cubicBezTo>
                      <a:pt x="135" y="50"/>
                      <a:pt x="133" y="51"/>
                      <a:pt x="133" y="46"/>
                    </a:cubicBezTo>
                    <a:cubicBezTo>
                      <a:pt x="133" y="42"/>
                      <a:pt x="141" y="30"/>
                      <a:pt x="147" y="28"/>
                    </a:cubicBezTo>
                    <a:cubicBezTo>
                      <a:pt x="136" y="19"/>
                      <a:pt x="123" y="13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8" y="19"/>
                      <a:pt x="108" y="24"/>
                      <a:pt x="107" y="28"/>
                    </a:cubicBezTo>
                    <a:cubicBezTo>
                      <a:pt x="107" y="33"/>
                      <a:pt x="92" y="34"/>
                      <a:pt x="90" y="43"/>
                    </a:cubicBezTo>
                    <a:cubicBezTo>
                      <a:pt x="88" y="51"/>
                      <a:pt x="85" y="46"/>
                      <a:pt x="80" y="40"/>
                    </a:cubicBezTo>
                    <a:cubicBezTo>
                      <a:pt x="75" y="34"/>
                      <a:pt x="81" y="26"/>
                      <a:pt x="78" y="21"/>
                    </a:cubicBezTo>
                    <a:cubicBezTo>
                      <a:pt x="76" y="16"/>
                      <a:pt x="67" y="23"/>
                      <a:pt x="67" y="18"/>
                    </a:cubicBezTo>
                    <a:cubicBezTo>
                      <a:pt x="67" y="16"/>
                      <a:pt x="69" y="14"/>
                      <a:pt x="69" y="13"/>
                    </a:cubicBezTo>
                    <a:cubicBezTo>
                      <a:pt x="68" y="14"/>
                      <a:pt x="67" y="14"/>
                      <a:pt x="66" y="14"/>
                    </a:cubicBezTo>
                    <a:cubicBezTo>
                      <a:pt x="63" y="16"/>
                      <a:pt x="61" y="22"/>
                      <a:pt x="60" y="23"/>
                    </a:cubicBezTo>
                    <a:cubicBezTo>
                      <a:pt x="57" y="27"/>
                      <a:pt x="64" y="26"/>
                      <a:pt x="67" y="30"/>
                    </a:cubicBezTo>
                    <a:cubicBezTo>
                      <a:pt x="71" y="36"/>
                      <a:pt x="74" y="40"/>
                      <a:pt x="72" y="43"/>
                    </a:cubicBezTo>
                    <a:cubicBezTo>
                      <a:pt x="71" y="46"/>
                      <a:pt x="59" y="43"/>
                      <a:pt x="61" y="38"/>
                    </a:cubicBezTo>
                    <a:cubicBezTo>
                      <a:pt x="64" y="33"/>
                      <a:pt x="62" y="32"/>
                      <a:pt x="59" y="31"/>
                    </a:cubicBezTo>
                    <a:cubicBezTo>
                      <a:pt x="56" y="31"/>
                      <a:pt x="56" y="35"/>
                      <a:pt x="56" y="40"/>
                    </a:cubicBezTo>
                    <a:cubicBezTo>
                      <a:pt x="56" y="44"/>
                      <a:pt x="48" y="45"/>
                      <a:pt x="44" y="49"/>
                    </a:cubicBezTo>
                    <a:cubicBezTo>
                      <a:pt x="40" y="54"/>
                      <a:pt x="47" y="58"/>
                      <a:pt x="53" y="60"/>
                    </a:cubicBezTo>
                    <a:cubicBezTo>
                      <a:pt x="59" y="62"/>
                      <a:pt x="55" y="52"/>
                      <a:pt x="57" y="47"/>
                    </a:cubicBezTo>
                    <a:cubicBezTo>
                      <a:pt x="59" y="40"/>
                      <a:pt x="66" y="46"/>
                      <a:pt x="71" y="52"/>
                    </a:cubicBezTo>
                    <a:cubicBezTo>
                      <a:pt x="75" y="58"/>
                      <a:pt x="82" y="66"/>
                      <a:pt x="73" y="70"/>
                    </a:cubicBezTo>
                    <a:cubicBezTo>
                      <a:pt x="58" y="76"/>
                      <a:pt x="52" y="83"/>
                      <a:pt x="49" y="89"/>
                    </a:cubicBezTo>
                    <a:cubicBezTo>
                      <a:pt x="46" y="95"/>
                      <a:pt x="49" y="98"/>
                      <a:pt x="47" y="100"/>
                    </a:cubicBezTo>
                    <a:cubicBezTo>
                      <a:pt x="45" y="102"/>
                      <a:pt x="45" y="99"/>
                      <a:pt x="43" y="94"/>
                    </a:cubicBezTo>
                    <a:cubicBezTo>
                      <a:pt x="41" y="91"/>
                      <a:pt x="34" y="91"/>
                      <a:pt x="31" y="97"/>
                    </a:cubicBezTo>
                    <a:cubicBezTo>
                      <a:pt x="29" y="98"/>
                      <a:pt x="29" y="101"/>
                      <a:pt x="29" y="104"/>
                    </a:cubicBezTo>
                    <a:cubicBezTo>
                      <a:pt x="29" y="114"/>
                      <a:pt x="36" y="101"/>
                      <a:pt x="40" y="103"/>
                    </a:cubicBezTo>
                    <a:cubicBezTo>
                      <a:pt x="45" y="104"/>
                      <a:pt x="36" y="105"/>
                      <a:pt x="37" y="109"/>
                    </a:cubicBezTo>
                    <a:cubicBezTo>
                      <a:pt x="38" y="113"/>
                      <a:pt x="44" y="107"/>
                      <a:pt x="42" y="116"/>
                    </a:cubicBezTo>
                    <a:cubicBezTo>
                      <a:pt x="41" y="121"/>
                      <a:pt x="49" y="117"/>
                      <a:pt x="54" y="115"/>
                    </a:cubicBezTo>
                    <a:cubicBezTo>
                      <a:pt x="65" y="111"/>
                      <a:pt x="73" y="129"/>
                      <a:pt x="81" y="132"/>
                    </a:cubicBezTo>
                    <a:cubicBezTo>
                      <a:pt x="90" y="135"/>
                      <a:pt x="93" y="137"/>
                      <a:pt x="91" y="141"/>
                    </a:cubicBezTo>
                    <a:cubicBezTo>
                      <a:pt x="85" y="153"/>
                      <a:pt x="73" y="161"/>
                      <a:pt x="67" y="175"/>
                    </a:cubicBezTo>
                    <a:cubicBezTo>
                      <a:pt x="75" y="178"/>
                      <a:pt x="85" y="179"/>
                      <a:pt x="94" y="179"/>
                    </a:cubicBezTo>
                    <a:cubicBezTo>
                      <a:pt x="107" y="179"/>
                      <a:pt x="118" y="177"/>
                      <a:pt x="129" y="172"/>
                    </a:cubicBezTo>
                    <a:close/>
                    <a:moveTo>
                      <a:pt x="177" y="114"/>
                    </a:moveTo>
                    <a:cubicBezTo>
                      <a:pt x="175" y="114"/>
                      <a:pt x="173" y="115"/>
                      <a:pt x="172" y="115"/>
                    </a:cubicBezTo>
                    <a:cubicBezTo>
                      <a:pt x="167" y="113"/>
                      <a:pt x="170" y="93"/>
                      <a:pt x="163" y="94"/>
                    </a:cubicBezTo>
                    <a:cubicBezTo>
                      <a:pt x="160" y="95"/>
                      <a:pt x="165" y="110"/>
                      <a:pt x="172" y="118"/>
                    </a:cubicBezTo>
                    <a:cubicBezTo>
                      <a:pt x="173" y="119"/>
                      <a:pt x="174" y="118"/>
                      <a:pt x="176" y="118"/>
                    </a:cubicBezTo>
                    <a:cubicBezTo>
                      <a:pt x="176" y="117"/>
                      <a:pt x="177" y="115"/>
                      <a:pt x="177" y="114"/>
                    </a:cubicBezTo>
                    <a:close/>
                    <a:moveTo>
                      <a:pt x="172" y="128"/>
                    </a:moveTo>
                    <a:cubicBezTo>
                      <a:pt x="164" y="126"/>
                      <a:pt x="158" y="144"/>
                      <a:pt x="156" y="152"/>
                    </a:cubicBezTo>
                    <a:cubicBezTo>
                      <a:pt x="163" y="145"/>
                      <a:pt x="168" y="137"/>
                      <a:pt x="172" y="128"/>
                    </a:cubicBezTo>
                    <a:close/>
                    <a:moveTo>
                      <a:pt x="52" y="168"/>
                    </a:moveTo>
                    <a:cubicBezTo>
                      <a:pt x="53" y="160"/>
                      <a:pt x="54" y="151"/>
                      <a:pt x="52" y="150"/>
                    </a:cubicBezTo>
                    <a:cubicBezTo>
                      <a:pt x="45" y="144"/>
                      <a:pt x="40" y="135"/>
                      <a:pt x="47" y="126"/>
                    </a:cubicBezTo>
                    <a:cubicBezTo>
                      <a:pt x="48" y="125"/>
                      <a:pt x="49" y="124"/>
                      <a:pt x="49" y="122"/>
                    </a:cubicBezTo>
                    <a:cubicBezTo>
                      <a:pt x="50" y="119"/>
                      <a:pt x="47" y="121"/>
                      <a:pt x="42" y="121"/>
                    </a:cubicBezTo>
                    <a:cubicBezTo>
                      <a:pt x="37" y="121"/>
                      <a:pt x="41" y="113"/>
                      <a:pt x="31" y="112"/>
                    </a:cubicBezTo>
                    <a:cubicBezTo>
                      <a:pt x="21" y="111"/>
                      <a:pt x="21" y="109"/>
                      <a:pt x="20" y="103"/>
                    </a:cubicBezTo>
                    <a:cubicBezTo>
                      <a:pt x="20" y="97"/>
                      <a:pt x="14" y="91"/>
                      <a:pt x="9" y="90"/>
                    </a:cubicBezTo>
                    <a:cubicBezTo>
                      <a:pt x="9" y="91"/>
                      <a:pt x="9" y="93"/>
                      <a:pt x="9" y="94"/>
                    </a:cubicBezTo>
                    <a:cubicBezTo>
                      <a:pt x="9" y="126"/>
                      <a:pt x="27" y="154"/>
                      <a:pt x="52" y="168"/>
                    </a:cubicBezTo>
                    <a:close/>
                    <a:moveTo>
                      <a:pt x="108" y="41"/>
                    </a:moveTo>
                    <a:cubicBezTo>
                      <a:pt x="112" y="43"/>
                      <a:pt x="116" y="40"/>
                      <a:pt x="115" y="37"/>
                    </a:cubicBezTo>
                    <a:cubicBezTo>
                      <a:pt x="112" y="32"/>
                      <a:pt x="103" y="35"/>
                      <a:pt x="108" y="41"/>
                    </a:cubicBezTo>
                    <a:close/>
                    <a:moveTo>
                      <a:pt x="125" y="49"/>
                    </a:moveTo>
                    <a:cubicBezTo>
                      <a:pt x="128" y="49"/>
                      <a:pt x="130" y="55"/>
                      <a:pt x="129" y="58"/>
                    </a:cubicBezTo>
                    <a:cubicBezTo>
                      <a:pt x="127" y="64"/>
                      <a:pt x="122" y="60"/>
                      <a:pt x="121" y="56"/>
                    </a:cubicBezTo>
                    <a:cubicBezTo>
                      <a:pt x="121" y="52"/>
                      <a:pt x="122" y="49"/>
                      <a:pt x="125" y="49"/>
                    </a:cubicBezTo>
                    <a:close/>
                    <a:moveTo>
                      <a:pt x="158" y="77"/>
                    </a:moveTo>
                    <a:cubicBezTo>
                      <a:pt x="155" y="74"/>
                      <a:pt x="156" y="70"/>
                      <a:pt x="160" y="69"/>
                    </a:cubicBezTo>
                    <a:cubicBezTo>
                      <a:pt x="167" y="68"/>
                      <a:pt x="176" y="75"/>
                      <a:pt x="170" y="77"/>
                    </a:cubicBezTo>
                    <a:cubicBezTo>
                      <a:pt x="167" y="78"/>
                      <a:pt x="162" y="78"/>
                      <a:pt x="158" y="77"/>
                    </a:cubicBezTo>
                    <a:close/>
                    <a:moveTo>
                      <a:pt x="46" y="102"/>
                    </a:moveTo>
                    <a:cubicBezTo>
                      <a:pt x="49" y="102"/>
                      <a:pt x="57" y="104"/>
                      <a:pt x="59" y="106"/>
                    </a:cubicBezTo>
                    <a:cubicBezTo>
                      <a:pt x="61" y="109"/>
                      <a:pt x="53" y="108"/>
                      <a:pt x="48" y="106"/>
                    </a:cubicBezTo>
                    <a:cubicBezTo>
                      <a:pt x="45" y="105"/>
                      <a:pt x="43" y="103"/>
                      <a:pt x="46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>
                <a:prstTxWarp prst="textNoShape">
                  <a:avLst/>
                </a:prstTxWarp>
              </a:bodyPr>
              <a:lstStyle/>
              <a:p>
                <a:pPr defTabSz="914286">
                  <a:defRPr/>
                </a:pPr>
                <a:endParaRPr lang="en-US" sz="1200" kern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815434" y="3129106"/>
              <a:ext cx="1481518" cy="245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286">
                <a:defRPr/>
              </a:pPr>
              <a:r>
                <a:rPr lang="en-US" sz="1100" kern="0" dirty="0" smtClean="0">
                  <a:solidFill>
                    <a:srgbClr val="FFFFFF">
                      <a:alpha val="99000"/>
                    </a:srgbClr>
                  </a:solidFill>
                </a:rPr>
                <a:t>SharePoint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8949683" y="3170670"/>
            <a:ext cx="389372" cy="14920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triangle" w="med" len="sm"/>
            <a:tailEnd type="triangle" w="med" len="sm"/>
          </a:ln>
          <a:effectLst/>
        </p:spPr>
      </p:cxnSp>
      <p:sp>
        <p:nvSpPr>
          <p:cNvPr id="53" name="TextBox 52"/>
          <p:cNvSpPr txBox="1"/>
          <p:nvPr/>
        </p:nvSpPr>
        <p:spPr>
          <a:xfrm rot="1414236">
            <a:off x="9067727" y="3032621"/>
            <a:ext cx="4444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86">
              <a:defRPr/>
            </a:pPr>
            <a:r>
              <a:rPr lang="en-US" sz="1100" kern="0" dirty="0" err="1" smtClean="0">
                <a:solidFill>
                  <a:srgbClr val="FFFFFF">
                    <a:alpha val="99000"/>
                  </a:srgbClr>
                </a:solidFill>
              </a:rPr>
              <a:t>Auth</a:t>
            </a:r>
            <a:endParaRPr lang="en-US" sz="1100" kern="0" dirty="0" smtClean="0">
              <a:solidFill>
                <a:srgbClr val="FFFFFF">
                  <a:alpha val="99000"/>
                </a:srgb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8261436" y="3267972"/>
            <a:ext cx="204860" cy="119945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ysDot"/>
            <a:headEnd type="triangle" w="med" len="sm"/>
            <a:tailEnd type="triangle" w="med" len="sm"/>
          </a:ln>
          <a:effectLst/>
        </p:spPr>
      </p:cxnSp>
      <p:sp>
        <p:nvSpPr>
          <p:cNvPr id="55" name="TextBox 54"/>
          <p:cNvSpPr txBox="1"/>
          <p:nvPr/>
        </p:nvSpPr>
        <p:spPr>
          <a:xfrm rot="4788259">
            <a:off x="7662671" y="3883416"/>
            <a:ext cx="118565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86">
              <a:defRPr/>
            </a:pPr>
            <a:r>
              <a:rPr lang="en-US" sz="1100" kern="0" dirty="0" smtClean="0">
                <a:solidFill>
                  <a:srgbClr val="FFFFFF">
                    <a:alpha val="99000"/>
                  </a:srgbClr>
                </a:solidFill>
              </a:rPr>
              <a:t>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561898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2016 for IT Professionals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Bill Baer</a:t>
            </a:r>
          </a:p>
          <a:p>
            <a:r>
              <a:rPr lang="en-US" dirty="0" smtClean="0"/>
              <a:t>Senior Technical Product Manager (SharePoint)</a:t>
            </a:r>
          </a:p>
          <a:p>
            <a:r>
              <a:rPr lang="en-US" dirty="0" smtClean="0"/>
              <a:t>Microsoft</a:t>
            </a:r>
            <a:endParaRPr lang="en-US" dirty="0"/>
          </a:p>
        </p:txBody>
      </p:sp>
      <p:pic>
        <p:nvPicPr>
          <p:cNvPr id="5" name="Picture 4" descr="StoreSimple_Buildings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95" y="2459736"/>
            <a:ext cx="5347780" cy="40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3254" y="2630403"/>
            <a:ext cx="3986585" cy="9664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Integrated Project Server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Controlled through server/user licensing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863" y="1280163"/>
            <a:ext cx="5486399" cy="19143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4399427" y="1212848"/>
            <a:ext cx="7424905" cy="367454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270" wrap="square" lIns="91440" tIns="45607" rIns="45607" bIns="456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sz="2400" kern="0" dirty="0" smtClean="0">
                <a:solidFill>
                  <a:srgbClr val="004B50"/>
                </a:solidFill>
                <a:latin typeface="Segoe UI Light"/>
              </a:rPr>
              <a:t>SharePoint Server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91094" y="1330352"/>
            <a:ext cx="6695036" cy="457473"/>
          </a:xfrm>
          <a:prstGeom prst="rect">
            <a:avLst/>
          </a:prstGeom>
          <a:solidFill>
            <a:srgbClr val="004B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8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Segoe UI Light"/>
              </a:rPr>
              <a:t>PWA</a:t>
            </a:r>
            <a:endParaRPr lang="en-US" sz="2400" kern="0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91094" y="1901240"/>
            <a:ext cx="6695036" cy="2906119"/>
          </a:xfrm>
          <a:prstGeom prst="rect">
            <a:avLst/>
          </a:prstGeom>
          <a:solidFill>
            <a:srgbClr val="004B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Segoe UI Light"/>
              </a:rPr>
              <a:t>Project Server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171866" y="5174954"/>
            <a:ext cx="1768927" cy="1701295"/>
            <a:chOff x="4784125" y="4975171"/>
            <a:chExt cx="1133984" cy="1090626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784125" y="5549631"/>
              <a:ext cx="1133984" cy="5161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21578" tIns="60789" rIns="121578" bIns="607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34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Project Database</a:t>
              </a:r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 flipH="1">
              <a:off x="4784125" y="4975171"/>
              <a:ext cx="1133984" cy="595596"/>
            </a:xfrm>
            <a:custGeom>
              <a:avLst/>
              <a:gdLst>
                <a:gd name="T0" fmla="*/ 148 w 148"/>
                <a:gd name="T1" fmla="*/ 39 h 164"/>
                <a:gd name="T2" fmla="*/ 148 w 148"/>
                <a:gd name="T3" fmla="*/ 138 h 164"/>
                <a:gd name="T4" fmla="*/ 148 w 148"/>
                <a:gd name="T5" fmla="*/ 138 h 164"/>
                <a:gd name="T6" fmla="*/ 74 w 148"/>
                <a:gd name="T7" fmla="*/ 164 h 164"/>
                <a:gd name="T8" fmla="*/ 0 w 148"/>
                <a:gd name="T9" fmla="*/ 138 h 164"/>
                <a:gd name="T10" fmla="*/ 0 w 148"/>
                <a:gd name="T11" fmla="*/ 138 h 164"/>
                <a:gd name="T12" fmla="*/ 0 w 148"/>
                <a:gd name="T13" fmla="*/ 138 h 164"/>
                <a:gd name="T14" fmla="*/ 0 w 148"/>
                <a:gd name="T15" fmla="*/ 136 h 164"/>
                <a:gd name="T16" fmla="*/ 0 w 148"/>
                <a:gd name="T17" fmla="*/ 135 h 164"/>
                <a:gd name="T18" fmla="*/ 0 w 148"/>
                <a:gd name="T19" fmla="*/ 40 h 164"/>
                <a:gd name="T20" fmla="*/ 74 w 148"/>
                <a:gd name="T21" fmla="*/ 60 h 164"/>
                <a:gd name="T22" fmla="*/ 148 w 148"/>
                <a:gd name="T23" fmla="*/ 39 h 164"/>
                <a:gd name="T24" fmla="*/ 74 w 148"/>
                <a:gd name="T25" fmla="*/ 55 h 164"/>
                <a:gd name="T26" fmla="*/ 148 w 148"/>
                <a:gd name="T27" fmla="*/ 28 h 164"/>
                <a:gd name="T28" fmla="*/ 74 w 148"/>
                <a:gd name="T29" fmla="*/ 0 h 164"/>
                <a:gd name="T30" fmla="*/ 0 w 148"/>
                <a:gd name="T31" fmla="*/ 28 h 164"/>
                <a:gd name="T32" fmla="*/ 74 w 148"/>
                <a:gd name="T33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64">
                  <a:moveTo>
                    <a:pt x="148" y="39"/>
                  </a:move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5" y="153"/>
                    <a:pt x="113" y="164"/>
                    <a:pt x="74" y="164"/>
                  </a:cubicBezTo>
                  <a:cubicBezTo>
                    <a:pt x="35" y="164"/>
                    <a:pt x="3" y="153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" y="53"/>
                    <a:pt x="44" y="60"/>
                    <a:pt x="74" y="60"/>
                  </a:cubicBezTo>
                  <a:cubicBezTo>
                    <a:pt x="104" y="60"/>
                    <a:pt x="136" y="53"/>
                    <a:pt x="148" y="39"/>
                  </a:cubicBezTo>
                  <a:close/>
                  <a:moveTo>
                    <a:pt x="74" y="55"/>
                  </a:moveTo>
                  <a:cubicBezTo>
                    <a:pt x="115" y="55"/>
                    <a:pt x="148" y="43"/>
                    <a:pt x="148" y="28"/>
                  </a:cubicBezTo>
                  <a:cubicBezTo>
                    <a:pt x="148" y="13"/>
                    <a:pt x="115" y="0"/>
                    <a:pt x="74" y="0"/>
                  </a:cubicBezTo>
                  <a:cubicBezTo>
                    <a:pt x="33" y="0"/>
                    <a:pt x="0" y="13"/>
                    <a:pt x="0" y="28"/>
                  </a:cubicBezTo>
                  <a:cubicBezTo>
                    <a:pt x="0" y="43"/>
                    <a:pt x="33" y="55"/>
                    <a:pt x="74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420" tIns="44710" rIns="89420" bIns="44710" numCol="1" anchor="ctr" anchorCtr="0" compatLnSpc="1">
              <a:prstTxWarp prst="textNoShape">
                <a:avLst/>
              </a:prstTxWarp>
            </a:bodyPr>
            <a:lstStyle/>
            <a:p>
              <a:pPr defTabSz="914363">
                <a:defRPr/>
              </a:pPr>
              <a:endParaRPr lang="en-US" sz="1761" kern="0" dirty="0" smtClean="0">
                <a:solidFill>
                  <a:srgbClr val="50505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69158" y="5174945"/>
            <a:ext cx="2319689" cy="1548574"/>
            <a:chOff x="7410006" y="4969381"/>
            <a:chExt cx="1487054" cy="992725"/>
          </a:xfrm>
        </p:grpSpPr>
        <p:sp>
          <p:nvSpPr>
            <p:cNvPr id="40" name="Rectangle 39"/>
            <p:cNvSpPr/>
            <p:nvPr/>
          </p:nvSpPr>
          <p:spPr bwMode="auto">
            <a:xfrm>
              <a:off x="7410006" y="5653484"/>
              <a:ext cx="1487054" cy="30862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21578" tIns="60789" rIns="121578" bIns="607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34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Content</a:t>
              </a:r>
              <a:br>
                <a:rPr lang="en-US" sz="1400" kern="0" dirty="0" smtClean="0">
                  <a:solidFill>
                    <a:srgbClr val="FFFFFF"/>
                  </a:solidFill>
                </a:rPr>
              </a:br>
              <a:r>
                <a:rPr lang="en-US" sz="1400" kern="0" dirty="0" smtClean="0">
                  <a:solidFill>
                    <a:srgbClr val="FFFFFF"/>
                  </a:solidFill>
                </a:rPr>
                <a:t>Database</a:t>
              </a:r>
            </a:p>
          </p:txBody>
        </p:sp>
        <p:sp>
          <p:nvSpPr>
            <p:cNvPr id="41" name="Freeform 30"/>
            <p:cNvSpPr>
              <a:spLocks noEditPoints="1"/>
            </p:cNvSpPr>
            <p:nvPr/>
          </p:nvSpPr>
          <p:spPr bwMode="auto">
            <a:xfrm flipH="1">
              <a:off x="7568889" y="4969381"/>
              <a:ext cx="1133984" cy="599433"/>
            </a:xfrm>
            <a:custGeom>
              <a:avLst/>
              <a:gdLst>
                <a:gd name="T0" fmla="*/ 148 w 148"/>
                <a:gd name="T1" fmla="*/ 39 h 164"/>
                <a:gd name="T2" fmla="*/ 148 w 148"/>
                <a:gd name="T3" fmla="*/ 138 h 164"/>
                <a:gd name="T4" fmla="*/ 148 w 148"/>
                <a:gd name="T5" fmla="*/ 138 h 164"/>
                <a:gd name="T6" fmla="*/ 74 w 148"/>
                <a:gd name="T7" fmla="*/ 164 h 164"/>
                <a:gd name="T8" fmla="*/ 0 w 148"/>
                <a:gd name="T9" fmla="*/ 138 h 164"/>
                <a:gd name="T10" fmla="*/ 0 w 148"/>
                <a:gd name="T11" fmla="*/ 138 h 164"/>
                <a:gd name="T12" fmla="*/ 0 w 148"/>
                <a:gd name="T13" fmla="*/ 138 h 164"/>
                <a:gd name="T14" fmla="*/ 0 w 148"/>
                <a:gd name="T15" fmla="*/ 136 h 164"/>
                <a:gd name="T16" fmla="*/ 0 w 148"/>
                <a:gd name="T17" fmla="*/ 135 h 164"/>
                <a:gd name="T18" fmla="*/ 0 w 148"/>
                <a:gd name="T19" fmla="*/ 40 h 164"/>
                <a:gd name="T20" fmla="*/ 74 w 148"/>
                <a:gd name="T21" fmla="*/ 60 h 164"/>
                <a:gd name="T22" fmla="*/ 148 w 148"/>
                <a:gd name="T23" fmla="*/ 39 h 164"/>
                <a:gd name="T24" fmla="*/ 74 w 148"/>
                <a:gd name="T25" fmla="*/ 55 h 164"/>
                <a:gd name="T26" fmla="*/ 148 w 148"/>
                <a:gd name="T27" fmla="*/ 28 h 164"/>
                <a:gd name="T28" fmla="*/ 74 w 148"/>
                <a:gd name="T29" fmla="*/ 0 h 164"/>
                <a:gd name="T30" fmla="*/ 0 w 148"/>
                <a:gd name="T31" fmla="*/ 28 h 164"/>
                <a:gd name="T32" fmla="*/ 74 w 148"/>
                <a:gd name="T33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64">
                  <a:moveTo>
                    <a:pt x="148" y="39"/>
                  </a:move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5" y="153"/>
                    <a:pt x="113" y="164"/>
                    <a:pt x="74" y="164"/>
                  </a:cubicBezTo>
                  <a:cubicBezTo>
                    <a:pt x="35" y="164"/>
                    <a:pt x="3" y="153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" y="53"/>
                    <a:pt x="44" y="60"/>
                    <a:pt x="74" y="60"/>
                  </a:cubicBezTo>
                  <a:cubicBezTo>
                    <a:pt x="104" y="60"/>
                    <a:pt x="136" y="53"/>
                    <a:pt x="148" y="39"/>
                  </a:cubicBezTo>
                  <a:close/>
                  <a:moveTo>
                    <a:pt x="74" y="55"/>
                  </a:moveTo>
                  <a:cubicBezTo>
                    <a:pt x="115" y="55"/>
                    <a:pt x="148" y="43"/>
                    <a:pt x="148" y="28"/>
                  </a:cubicBezTo>
                  <a:cubicBezTo>
                    <a:pt x="148" y="13"/>
                    <a:pt x="115" y="0"/>
                    <a:pt x="74" y="0"/>
                  </a:cubicBezTo>
                  <a:cubicBezTo>
                    <a:pt x="33" y="0"/>
                    <a:pt x="0" y="13"/>
                    <a:pt x="0" y="28"/>
                  </a:cubicBezTo>
                  <a:cubicBezTo>
                    <a:pt x="0" y="43"/>
                    <a:pt x="33" y="55"/>
                    <a:pt x="74" y="55"/>
                  </a:cubicBezTo>
                  <a:close/>
                </a:path>
              </a:pathLst>
            </a:custGeom>
            <a:solidFill>
              <a:srgbClr val="004B50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89420" tIns="44710" rIns="89420" bIns="44710" numCol="1" anchor="ctr" anchorCtr="0" compatLnSpc="1">
              <a:prstTxWarp prst="textNoShape">
                <a:avLst/>
              </a:prstTxWarp>
            </a:bodyPr>
            <a:lstStyle/>
            <a:p>
              <a:pPr defTabSz="914363">
                <a:defRPr/>
              </a:pPr>
              <a:endParaRPr lang="en-US" sz="1761" kern="0" dirty="0" smtClean="0">
                <a:solidFill>
                  <a:srgbClr val="505050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9388677" y="6283901"/>
            <a:ext cx="2232462" cy="33603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21578" tIns="60789" rIns="121578" bIns="60789" numCol="1" rtlCol="0" anchor="ctr" anchorCtr="0" compatLnSpc="1">
            <a:prstTxWarp prst="textNoShape">
              <a:avLst/>
            </a:prstTxWarp>
          </a:bodyPr>
          <a:lstStyle/>
          <a:p>
            <a:pPr algn="ctr" defTabSz="893456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</a:rPr>
              <a:t>Configuration Database</a:t>
            </a:r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 flipH="1">
            <a:off x="9574145" y="5242255"/>
            <a:ext cx="1768927" cy="906643"/>
          </a:xfrm>
          <a:custGeom>
            <a:avLst/>
            <a:gdLst>
              <a:gd name="T0" fmla="*/ 148 w 148"/>
              <a:gd name="T1" fmla="*/ 39 h 164"/>
              <a:gd name="T2" fmla="*/ 148 w 148"/>
              <a:gd name="T3" fmla="*/ 138 h 164"/>
              <a:gd name="T4" fmla="*/ 148 w 148"/>
              <a:gd name="T5" fmla="*/ 138 h 164"/>
              <a:gd name="T6" fmla="*/ 74 w 148"/>
              <a:gd name="T7" fmla="*/ 164 h 164"/>
              <a:gd name="T8" fmla="*/ 0 w 148"/>
              <a:gd name="T9" fmla="*/ 138 h 164"/>
              <a:gd name="T10" fmla="*/ 0 w 148"/>
              <a:gd name="T11" fmla="*/ 138 h 164"/>
              <a:gd name="T12" fmla="*/ 0 w 148"/>
              <a:gd name="T13" fmla="*/ 138 h 164"/>
              <a:gd name="T14" fmla="*/ 0 w 148"/>
              <a:gd name="T15" fmla="*/ 136 h 164"/>
              <a:gd name="T16" fmla="*/ 0 w 148"/>
              <a:gd name="T17" fmla="*/ 135 h 164"/>
              <a:gd name="T18" fmla="*/ 0 w 148"/>
              <a:gd name="T19" fmla="*/ 40 h 164"/>
              <a:gd name="T20" fmla="*/ 74 w 148"/>
              <a:gd name="T21" fmla="*/ 60 h 164"/>
              <a:gd name="T22" fmla="*/ 148 w 148"/>
              <a:gd name="T23" fmla="*/ 39 h 164"/>
              <a:gd name="T24" fmla="*/ 74 w 148"/>
              <a:gd name="T25" fmla="*/ 55 h 164"/>
              <a:gd name="T26" fmla="*/ 148 w 148"/>
              <a:gd name="T27" fmla="*/ 28 h 164"/>
              <a:gd name="T28" fmla="*/ 74 w 148"/>
              <a:gd name="T29" fmla="*/ 0 h 164"/>
              <a:gd name="T30" fmla="*/ 0 w 148"/>
              <a:gd name="T31" fmla="*/ 28 h 164"/>
              <a:gd name="T32" fmla="*/ 74 w 148"/>
              <a:gd name="T33" fmla="*/ 5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8" h="164">
                <a:moveTo>
                  <a:pt x="148" y="39"/>
                </a:moveTo>
                <a:cubicBezTo>
                  <a:pt x="148" y="138"/>
                  <a:pt x="148" y="138"/>
                  <a:pt x="148" y="138"/>
                </a:cubicBezTo>
                <a:cubicBezTo>
                  <a:pt x="148" y="138"/>
                  <a:pt x="148" y="138"/>
                  <a:pt x="148" y="138"/>
                </a:cubicBezTo>
                <a:cubicBezTo>
                  <a:pt x="145" y="153"/>
                  <a:pt x="113" y="164"/>
                  <a:pt x="74" y="164"/>
                </a:cubicBezTo>
                <a:cubicBezTo>
                  <a:pt x="35" y="164"/>
                  <a:pt x="3" y="153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7"/>
                  <a:pt x="0" y="137"/>
                  <a:pt x="0" y="136"/>
                </a:cubicBezTo>
                <a:cubicBezTo>
                  <a:pt x="0" y="136"/>
                  <a:pt x="0" y="136"/>
                  <a:pt x="0" y="135"/>
                </a:cubicBezTo>
                <a:cubicBezTo>
                  <a:pt x="0" y="40"/>
                  <a:pt x="0" y="40"/>
                  <a:pt x="0" y="40"/>
                </a:cubicBezTo>
                <a:cubicBezTo>
                  <a:pt x="12" y="53"/>
                  <a:pt x="44" y="60"/>
                  <a:pt x="74" y="60"/>
                </a:cubicBezTo>
                <a:cubicBezTo>
                  <a:pt x="104" y="60"/>
                  <a:pt x="136" y="53"/>
                  <a:pt x="148" y="39"/>
                </a:cubicBezTo>
                <a:close/>
                <a:moveTo>
                  <a:pt x="74" y="55"/>
                </a:moveTo>
                <a:cubicBezTo>
                  <a:pt x="115" y="55"/>
                  <a:pt x="148" y="43"/>
                  <a:pt x="148" y="28"/>
                </a:cubicBezTo>
                <a:cubicBezTo>
                  <a:pt x="148" y="13"/>
                  <a:pt x="115" y="0"/>
                  <a:pt x="74" y="0"/>
                </a:cubicBezTo>
                <a:cubicBezTo>
                  <a:pt x="33" y="0"/>
                  <a:pt x="0" y="13"/>
                  <a:pt x="0" y="28"/>
                </a:cubicBezTo>
                <a:cubicBezTo>
                  <a:pt x="0" y="43"/>
                  <a:pt x="33" y="55"/>
                  <a:pt x="74" y="55"/>
                </a:cubicBezTo>
                <a:close/>
              </a:path>
            </a:pathLst>
          </a:custGeom>
          <a:solidFill>
            <a:srgbClr val="004B50"/>
          </a:solidFill>
          <a:ln>
            <a:solidFill>
              <a:schemeClr val="tx1"/>
            </a:solidFill>
          </a:ln>
          <a:extLst/>
        </p:spPr>
        <p:txBody>
          <a:bodyPr vert="horz" wrap="square" lIns="89420" tIns="44710" rIns="89420" bIns="44710" numCol="1" anchor="t" anchorCtr="0" compatLnSpc="1">
            <a:prstTxWarp prst="textNoShape">
              <a:avLst/>
            </a:prstTxWarp>
          </a:bodyPr>
          <a:lstStyle/>
          <a:p>
            <a:pPr defTabSz="914363">
              <a:defRPr/>
            </a:pPr>
            <a:endParaRPr lang="en-US" sz="1761" kern="0" dirty="0" smtClean="0">
              <a:solidFill>
                <a:srgbClr val="50505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76677" y="2383515"/>
            <a:ext cx="4689678" cy="4937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4B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kern="0" dirty="0" smtClean="0">
                <a:solidFill>
                  <a:srgbClr val="004B50"/>
                </a:solidFill>
              </a:rPr>
              <a:t>WCF Services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876677" y="2950988"/>
            <a:ext cx="4689678" cy="4937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4B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kern="0" dirty="0" smtClean="0">
                <a:solidFill>
                  <a:srgbClr val="004B50"/>
                </a:solidFill>
              </a:rPr>
              <a:t>Project Server Interface (PSI)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876676" y="3518460"/>
            <a:ext cx="4689678" cy="4937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4B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kern="0" dirty="0" smtClean="0">
                <a:solidFill>
                  <a:srgbClr val="004B50"/>
                </a:solidFill>
              </a:rPr>
              <a:t>Business Objects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876676" y="4085932"/>
            <a:ext cx="2312593" cy="4937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4B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sz="1397" kern="0" dirty="0" smtClean="0">
                <a:solidFill>
                  <a:srgbClr val="004B50"/>
                </a:solidFill>
              </a:rPr>
              <a:t>Project Calculation Service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9253760" y="4085932"/>
            <a:ext cx="2312593" cy="4937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4B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sz="1397" kern="0" dirty="0" smtClean="0">
                <a:solidFill>
                  <a:srgbClr val="004B50"/>
                </a:solidFill>
              </a:rPr>
              <a:t>Project Server </a:t>
            </a:r>
            <a:br>
              <a:rPr lang="en-US" sz="1397" kern="0" dirty="0" smtClean="0">
                <a:solidFill>
                  <a:srgbClr val="004B50"/>
                </a:solidFill>
              </a:rPr>
            </a:br>
            <a:r>
              <a:rPr lang="en-US" sz="1397" kern="0" dirty="0" smtClean="0">
                <a:solidFill>
                  <a:srgbClr val="004B50"/>
                </a:solidFill>
              </a:rPr>
              <a:t>Workflow System</a:t>
            </a:r>
          </a:p>
        </p:txBody>
      </p:sp>
      <p:sp>
        <p:nvSpPr>
          <p:cNvPr id="49" name="Rectangle 48"/>
          <p:cNvSpPr/>
          <p:nvPr/>
        </p:nvSpPr>
        <p:spPr bwMode="auto">
          <a:xfrm rot="16200000">
            <a:off x="4261217" y="3224675"/>
            <a:ext cx="2196193" cy="51386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4B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sz="1400" kern="0" dirty="0" smtClean="0">
                <a:solidFill>
                  <a:srgbClr val="004B50"/>
                </a:solidFill>
              </a:rPr>
              <a:t>Project Server Eventing System</a:t>
            </a:r>
          </a:p>
        </p:txBody>
      </p:sp>
      <p:sp>
        <p:nvSpPr>
          <p:cNvPr id="50" name="Rectangle 49"/>
          <p:cNvSpPr/>
          <p:nvPr/>
        </p:nvSpPr>
        <p:spPr bwMode="auto">
          <a:xfrm rot="16200000">
            <a:off x="4838206" y="3224675"/>
            <a:ext cx="2196193" cy="51386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4B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sz="1400" kern="0" dirty="0" smtClean="0">
                <a:solidFill>
                  <a:srgbClr val="004B50"/>
                </a:solidFill>
              </a:rPr>
              <a:t>Local Event Handlers</a:t>
            </a:r>
          </a:p>
        </p:txBody>
      </p:sp>
      <p:sp>
        <p:nvSpPr>
          <p:cNvPr id="51" name="Rectangle 50"/>
          <p:cNvSpPr/>
          <p:nvPr/>
        </p:nvSpPr>
        <p:spPr bwMode="auto">
          <a:xfrm rot="16200000">
            <a:off x="5415195" y="3224675"/>
            <a:ext cx="2196193" cy="51386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4B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>
              <a:defRPr/>
            </a:pPr>
            <a:r>
              <a:rPr lang="en-US" sz="1400" kern="0" dirty="0" smtClean="0">
                <a:solidFill>
                  <a:srgbClr val="004B50"/>
                </a:solidFill>
              </a:rPr>
              <a:t>Project Server Queuing System</a:t>
            </a:r>
          </a:p>
        </p:txBody>
      </p:sp>
      <p:cxnSp>
        <p:nvCxnSpPr>
          <p:cNvPr id="52" name="Elbow Connector 51"/>
          <p:cNvCxnSpPr>
            <a:stCxn id="46" idx="2"/>
          </p:cNvCxnSpPr>
          <p:nvPr/>
        </p:nvCxnSpPr>
        <p:spPr>
          <a:xfrm rot="5400000">
            <a:off x="6524118" y="2544871"/>
            <a:ext cx="1230032" cy="4164763"/>
          </a:xfrm>
          <a:prstGeom prst="bentConnector4">
            <a:avLst>
              <a:gd name="adj1" fmla="val 54018"/>
              <a:gd name="adj2" fmla="val 100148"/>
            </a:avLst>
          </a:prstGeom>
          <a:noFill/>
          <a:ln w="57150" cap="flat" cmpd="sng" algn="ctr">
            <a:solidFill>
              <a:schemeClr val="tx1"/>
            </a:solidFill>
            <a:prstDash val="sysDot"/>
            <a:headEnd type="none"/>
            <a:tailEnd type="triangle" w="med" len="med"/>
          </a:ln>
          <a:effectLst/>
        </p:spPr>
      </p:cxnSp>
      <p:sp>
        <p:nvSpPr>
          <p:cNvPr id="53" name="Up-Down Arrow 52"/>
          <p:cNvSpPr/>
          <p:nvPr/>
        </p:nvSpPr>
        <p:spPr bwMode="auto">
          <a:xfrm>
            <a:off x="9116329" y="3289871"/>
            <a:ext cx="210374" cy="363779"/>
          </a:xfrm>
          <a:prstGeom prst="upDownArrow">
            <a:avLst/>
          </a:prstGeom>
          <a:solidFill>
            <a:srgbClr val="003A4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607" tIns="45607" rIns="45607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18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5" kern="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Up-Down Arrow 53"/>
          <p:cNvSpPr/>
          <p:nvPr/>
        </p:nvSpPr>
        <p:spPr bwMode="auto">
          <a:xfrm>
            <a:off x="7902551" y="4870135"/>
            <a:ext cx="198674" cy="319248"/>
          </a:xfrm>
          <a:prstGeom prst="upDownArrow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89420" tIns="44710" rIns="89420" bIns="44710" numCol="1" anchor="t" anchorCtr="0" compatLnSpc="1">
            <a:prstTxWarp prst="textNoShape">
              <a:avLst/>
            </a:prstTxWarp>
          </a:bodyPr>
          <a:lstStyle/>
          <a:p>
            <a:pPr defTabSz="914363">
              <a:defRPr/>
            </a:pPr>
            <a:endParaRPr lang="en-US" sz="1761" kern="0" dirty="0" smtClean="0">
              <a:solidFill>
                <a:srgbClr val="505050"/>
              </a:solidFill>
            </a:endParaRPr>
          </a:p>
        </p:txBody>
      </p:sp>
      <p:sp>
        <p:nvSpPr>
          <p:cNvPr id="55" name="Up-Down Arrow 54"/>
          <p:cNvSpPr/>
          <p:nvPr/>
        </p:nvSpPr>
        <p:spPr bwMode="auto">
          <a:xfrm>
            <a:off x="10354486" y="4870135"/>
            <a:ext cx="198674" cy="319248"/>
          </a:xfrm>
          <a:prstGeom prst="upDownArrow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89420" tIns="44710" rIns="89420" bIns="44710" numCol="1" anchor="t" anchorCtr="0" compatLnSpc="1">
            <a:prstTxWarp prst="textNoShape">
              <a:avLst/>
            </a:prstTxWarp>
          </a:bodyPr>
          <a:lstStyle/>
          <a:p>
            <a:pPr defTabSz="914363">
              <a:defRPr/>
            </a:pPr>
            <a:endParaRPr lang="en-US" sz="1761" kern="0" dirty="0" smtClean="0">
              <a:solidFill>
                <a:srgbClr val="50505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861513" y="5174943"/>
            <a:ext cx="1825374" cy="1715497"/>
            <a:chOff x="6145966" y="4887207"/>
            <a:chExt cx="1170169" cy="1099732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145966" y="5470773"/>
              <a:ext cx="1170169" cy="51616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21578" tIns="60789" rIns="121578" bIns="6078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3456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 dirty="0" smtClean="0">
                  <a:solidFill>
                    <a:srgbClr val="FFFFFF"/>
                  </a:solidFill>
                </a:rPr>
                <a:t>Content (+Project) Database</a:t>
              </a:r>
            </a:p>
          </p:txBody>
        </p:sp>
        <p:sp>
          <p:nvSpPr>
            <p:cNvPr id="58" name="Freeform 30"/>
            <p:cNvSpPr>
              <a:spLocks noEditPoints="1"/>
            </p:cNvSpPr>
            <p:nvPr/>
          </p:nvSpPr>
          <p:spPr bwMode="auto">
            <a:xfrm flipH="1">
              <a:off x="6157280" y="4887207"/>
              <a:ext cx="1147542" cy="607859"/>
            </a:xfrm>
            <a:custGeom>
              <a:avLst/>
              <a:gdLst>
                <a:gd name="T0" fmla="*/ 148 w 148"/>
                <a:gd name="T1" fmla="*/ 39 h 164"/>
                <a:gd name="T2" fmla="*/ 148 w 148"/>
                <a:gd name="T3" fmla="*/ 138 h 164"/>
                <a:gd name="T4" fmla="*/ 148 w 148"/>
                <a:gd name="T5" fmla="*/ 138 h 164"/>
                <a:gd name="T6" fmla="*/ 74 w 148"/>
                <a:gd name="T7" fmla="*/ 164 h 164"/>
                <a:gd name="T8" fmla="*/ 0 w 148"/>
                <a:gd name="T9" fmla="*/ 138 h 164"/>
                <a:gd name="T10" fmla="*/ 0 w 148"/>
                <a:gd name="T11" fmla="*/ 138 h 164"/>
                <a:gd name="T12" fmla="*/ 0 w 148"/>
                <a:gd name="T13" fmla="*/ 138 h 164"/>
                <a:gd name="T14" fmla="*/ 0 w 148"/>
                <a:gd name="T15" fmla="*/ 136 h 164"/>
                <a:gd name="T16" fmla="*/ 0 w 148"/>
                <a:gd name="T17" fmla="*/ 135 h 164"/>
                <a:gd name="T18" fmla="*/ 0 w 148"/>
                <a:gd name="T19" fmla="*/ 40 h 164"/>
                <a:gd name="T20" fmla="*/ 74 w 148"/>
                <a:gd name="T21" fmla="*/ 60 h 164"/>
                <a:gd name="T22" fmla="*/ 148 w 148"/>
                <a:gd name="T23" fmla="*/ 39 h 164"/>
                <a:gd name="T24" fmla="*/ 74 w 148"/>
                <a:gd name="T25" fmla="*/ 55 h 164"/>
                <a:gd name="T26" fmla="*/ 148 w 148"/>
                <a:gd name="T27" fmla="*/ 28 h 164"/>
                <a:gd name="T28" fmla="*/ 74 w 148"/>
                <a:gd name="T29" fmla="*/ 0 h 164"/>
                <a:gd name="T30" fmla="*/ 0 w 148"/>
                <a:gd name="T31" fmla="*/ 28 h 164"/>
                <a:gd name="T32" fmla="*/ 74 w 148"/>
                <a:gd name="T33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64">
                  <a:moveTo>
                    <a:pt x="148" y="39"/>
                  </a:move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5" y="153"/>
                    <a:pt x="113" y="164"/>
                    <a:pt x="74" y="164"/>
                  </a:cubicBezTo>
                  <a:cubicBezTo>
                    <a:pt x="35" y="164"/>
                    <a:pt x="3" y="153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" y="53"/>
                    <a:pt x="44" y="60"/>
                    <a:pt x="74" y="60"/>
                  </a:cubicBezTo>
                  <a:cubicBezTo>
                    <a:pt x="104" y="60"/>
                    <a:pt x="136" y="53"/>
                    <a:pt x="148" y="39"/>
                  </a:cubicBezTo>
                  <a:close/>
                  <a:moveTo>
                    <a:pt x="74" y="55"/>
                  </a:moveTo>
                  <a:cubicBezTo>
                    <a:pt x="115" y="55"/>
                    <a:pt x="148" y="43"/>
                    <a:pt x="148" y="28"/>
                  </a:cubicBezTo>
                  <a:cubicBezTo>
                    <a:pt x="148" y="13"/>
                    <a:pt x="115" y="0"/>
                    <a:pt x="74" y="0"/>
                  </a:cubicBezTo>
                  <a:cubicBezTo>
                    <a:pt x="33" y="0"/>
                    <a:pt x="0" y="13"/>
                    <a:pt x="0" y="28"/>
                  </a:cubicBezTo>
                  <a:cubicBezTo>
                    <a:pt x="0" y="43"/>
                    <a:pt x="33" y="55"/>
                    <a:pt x="74" y="55"/>
                  </a:cubicBezTo>
                  <a:close/>
                </a:path>
              </a:pathLst>
            </a:custGeom>
            <a:solidFill>
              <a:srgbClr val="004B50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89420" tIns="44710" rIns="89420" bIns="44710" numCol="1" anchor="ctr" anchorCtr="0" compatLnSpc="1">
              <a:prstTxWarp prst="textNoShape">
                <a:avLst/>
              </a:prstTxWarp>
            </a:bodyPr>
            <a:lstStyle/>
            <a:p>
              <a:pPr defTabSz="914363">
                <a:defRPr/>
              </a:pPr>
              <a:endParaRPr lang="en-US" sz="1761" kern="0" dirty="0" smtClean="0">
                <a:solidFill>
                  <a:srgbClr val="505050"/>
                </a:solidFill>
              </a:endParaRPr>
            </a:p>
          </p:txBody>
        </p:sp>
      </p:grpSp>
      <p:sp>
        <p:nvSpPr>
          <p:cNvPr id="59" name="Up-Down Arrow 58"/>
          <p:cNvSpPr/>
          <p:nvPr/>
        </p:nvSpPr>
        <p:spPr bwMode="auto">
          <a:xfrm>
            <a:off x="6678941" y="4870135"/>
            <a:ext cx="198674" cy="319248"/>
          </a:xfrm>
          <a:prstGeom prst="upDownArrow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89420" tIns="44710" rIns="89420" bIns="44710" numCol="1" anchor="t" anchorCtr="0" compatLnSpc="1">
            <a:prstTxWarp prst="textNoShape">
              <a:avLst/>
            </a:prstTxWarp>
          </a:bodyPr>
          <a:lstStyle/>
          <a:p>
            <a:pPr defTabSz="914363">
              <a:defRPr/>
            </a:pPr>
            <a:endParaRPr lang="en-US" sz="1761" kern="0" dirty="0" smtClean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09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812E-6 -2.22222E-6 L 0.11461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879E-6 -1.11111E-6 L -0.11123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1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Links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3049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Resource Id based </a:t>
            </a:r>
            <a:r>
              <a:rPr lang="en-US" dirty="0" err="1">
                <a:solidFill>
                  <a:schemeClr val="tx1"/>
                </a:solidFill>
              </a:rPr>
              <a:t>Urls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Url</a:t>
            </a:r>
            <a:r>
              <a:rPr lang="en-US" dirty="0">
                <a:solidFill>
                  <a:schemeClr val="tx1"/>
                </a:solidFill>
              </a:rPr>
              <a:t> remains intact with rename and move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Enables discrete </a:t>
            </a:r>
            <a:r>
              <a:rPr lang="en-US" dirty="0" err="1">
                <a:solidFill>
                  <a:schemeClr val="tx1"/>
                </a:solidFill>
              </a:rPr>
              <a:t>Url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dirty="0" smtClean="0">
                <a:solidFill>
                  <a:schemeClr val="tx1"/>
                </a:solidFill>
              </a:rPr>
              <a:t>visibility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048137" y="1733958"/>
            <a:ext cx="0" cy="1596380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054961" y="3622047"/>
            <a:ext cx="4072" cy="2117881"/>
          </a:xfrm>
          <a:prstGeom prst="line">
            <a:avLst/>
          </a:prstGeom>
          <a:ln w="38100" cap="rnd" cmpd="sng">
            <a:solidFill>
              <a:schemeClr val="tx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7" idx="3"/>
          </p:cNvCxnSpPr>
          <p:nvPr/>
        </p:nvCxnSpPr>
        <p:spPr>
          <a:xfrm>
            <a:off x="9262074" y="3468374"/>
            <a:ext cx="658413" cy="1094359"/>
          </a:xfrm>
          <a:prstGeom prst="straightConnector1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sigurdg\Desktop\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245" y="4312527"/>
            <a:ext cx="657853" cy="9393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87371" y="5282315"/>
            <a:ext cx="2230266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User clicks </a:t>
            </a:r>
            <a:r>
              <a:rPr lang="en-US" sz="1200" dirty="0" err="1">
                <a:solidFill>
                  <a:srgbClr val="FFFFFF"/>
                </a:solidFill>
              </a:rPr>
              <a:t>docID</a:t>
            </a:r>
            <a:r>
              <a:rPr lang="en-US" sz="1200" dirty="0">
                <a:solidFill>
                  <a:srgbClr val="FFFFFF"/>
                </a:solidFill>
              </a:rPr>
              <a:t>-based durable </a:t>
            </a:r>
            <a:r>
              <a:rPr lang="en-US" sz="1200" dirty="0" smtClean="0">
                <a:solidFill>
                  <a:srgbClr val="FFFFFF"/>
                </a:solidFill>
              </a:rPr>
              <a:t>URL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18966" y="4312527"/>
            <a:ext cx="1869682" cy="1068216"/>
            <a:chOff x="2073354" y="3583712"/>
            <a:chExt cx="1833188" cy="10473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195" y="3583712"/>
              <a:ext cx="1340273" cy="104736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073354" y="3973155"/>
              <a:ext cx="1833188" cy="271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8125" lvl="1" defTabSz="932559"/>
              <a:r>
                <a:rPr lang="en-US" sz="1198" dirty="0" smtClean="0">
                  <a:solidFill>
                    <a:srgbClr val="FFFFFF"/>
                  </a:solidFill>
                  <a:latin typeface="Segoe UI Semibold" panose="020B0702040204020203" pitchFamily="34" charset="0"/>
                  <a:ea typeface="Calibri"/>
                  <a:cs typeface="Segoe UI Semibold" panose="020B0702040204020203" pitchFamily="34" charset="0"/>
                </a:rPr>
                <a:t>…</a:t>
              </a:r>
              <a:endParaRPr lang="en-US" sz="1198" dirty="0">
                <a:solidFill>
                  <a:srgbClr val="FFFFFF"/>
                </a:solidFill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5289846" y="4829861"/>
            <a:ext cx="709636" cy="0"/>
          </a:xfrm>
          <a:prstGeom prst="straightConnector1">
            <a:avLst/>
          </a:prstGeom>
          <a:ln w="38100" cap="rnd" cmpd="sng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597639" y="3940748"/>
            <a:ext cx="536401" cy="381952"/>
          </a:xfrm>
          <a:prstGeom prst="straightConnector1">
            <a:avLst/>
          </a:prstGeom>
          <a:ln w="38100" cap="rnd" cmpd="sng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MAGNUM\Projects\Microsoft\Cloud Power FY12\Design\ICONS_PNG\Application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</a:blip>
          <a:srcRect/>
          <a:stretch>
            <a:fillRect/>
          </a:stretch>
        </p:blipFill>
        <p:spPr bwMode="auto">
          <a:xfrm>
            <a:off x="7597639" y="2103203"/>
            <a:ext cx="1227135" cy="12271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083016" y="3071342"/>
            <a:ext cx="2179058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Redirect manager: based on this </a:t>
            </a:r>
            <a:r>
              <a:rPr lang="en-US" sz="1200" dirty="0" err="1">
                <a:solidFill>
                  <a:srgbClr val="FFFFFF"/>
                </a:solidFill>
              </a:rPr>
              <a:t>docID</a:t>
            </a:r>
            <a:r>
              <a:rPr lang="en-US" sz="1200" dirty="0">
                <a:solidFill>
                  <a:srgbClr val="FFFFFF"/>
                </a:solidFill>
              </a:rPr>
              <a:t>, provide the right way to get a </a:t>
            </a:r>
            <a:r>
              <a:rPr lang="en-US" sz="1200" dirty="0" smtClean="0">
                <a:solidFill>
                  <a:srgbClr val="FFFFFF"/>
                </a:solidFill>
              </a:rPr>
              <a:t>doc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8" name="Picture 2" descr="\\MAGNUM\Projects\Microsoft\Cloud Power FY12\Design\ICONS_PNG\Browser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10485437" y="1659267"/>
            <a:ext cx="988236" cy="98823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342293" y="2483463"/>
            <a:ext cx="1284111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Cobalt endpoint for getting file for </a:t>
            </a:r>
            <a:r>
              <a:rPr lang="en-US" sz="1200" dirty="0" smtClean="0">
                <a:solidFill>
                  <a:srgbClr val="FFFFFF"/>
                </a:solidFill>
              </a:rPr>
              <a:t>client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0" name="Picture 2" descr="\\MAGNUM\Projects\Microsoft\Cloud Power FY12\Design\ICONS_PNG\Browser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</a:blip>
          <a:srcRect/>
          <a:stretch>
            <a:fillRect/>
          </a:stretch>
        </p:blipFill>
        <p:spPr bwMode="auto">
          <a:xfrm>
            <a:off x="10485437" y="3371288"/>
            <a:ext cx="988236" cy="988236"/>
          </a:xfrm>
          <a:prstGeom prst="rect">
            <a:avLst/>
          </a:prstGeom>
          <a:noFill/>
        </p:spPr>
      </p:pic>
      <p:pic>
        <p:nvPicPr>
          <p:cNvPr id="21" name="Picture 2" descr="\\MAGNUM\Projects\Microsoft\Cloud Power FY12\Design\ICONS_PNG\Browser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</a:blip>
          <a:srcRect/>
          <a:stretch>
            <a:fillRect/>
          </a:stretch>
        </p:blipFill>
        <p:spPr bwMode="auto">
          <a:xfrm>
            <a:off x="10493332" y="4816980"/>
            <a:ext cx="988236" cy="98823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0271220" y="4167511"/>
            <a:ext cx="1416669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URL with </a:t>
            </a:r>
            <a:r>
              <a:rPr lang="en-US" sz="1200" dirty="0" err="1">
                <a:solidFill>
                  <a:srgbClr val="FFFFFF"/>
                </a:solidFill>
              </a:rPr>
              <a:t>SiteID</a:t>
            </a:r>
            <a:r>
              <a:rPr lang="en-US" sz="1200" dirty="0">
                <a:solidFill>
                  <a:srgbClr val="FFFFFF"/>
                </a:solidFill>
              </a:rPr>
              <a:t> &amp; </a:t>
            </a:r>
            <a:r>
              <a:rPr lang="en-US" sz="1200" dirty="0" err="1">
                <a:solidFill>
                  <a:srgbClr val="FFFFFF"/>
                </a:solidFill>
              </a:rPr>
              <a:t>DocID</a:t>
            </a:r>
            <a:r>
              <a:rPr lang="en-US" sz="1200" dirty="0">
                <a:solidFill>
                  <a:srgbClr val="FFFFFF"/>
                </a:solidFill>
              </a:rPr>
              <a:t> to </a:t>
            </a:r>
            <a:r>
              <a:rPr lang="en-US" sz="1200" dirty="0" smtClean="0">
                <a:solidFill>
                  <a:srgbClr val="FFFFFF"/>
                </a:solidFill>
              </a:rPr>
              <a:t>WOPI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20722" y="5584175"/>
            <a:ext cx="153345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GuestAccess.aspx URL for </a:t>
            </a:r>
            <a:r>
              <a:rPr lang="en-US" sz="1200" dirty="0" smtClean="0">
                <a:solidFill>
                  <a:srgbClr val="FFFFFF"/>
                </a:solidFill>
              </a:rPr>
              <a:t>WOPI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9262074" y="2647504"/>
            <a:ext cx="623435" cy="820870"/>
          </a:xfrm>
          <a:prstGeom prst="straightConnector1">
            <a:avLst/>
          </a:prstGeom>
          <a:ln w="38100" cap="rnd" cmpd="sng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73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8802"/>
          </a:xfrm>
        </p:spPr>
        <p:txBody>
          <a:bodyPr/>
          <a:lstStyle/>
          <a:p>
            <a:r>
              <a:rPr lang="en-US" dirty="0" smtClean="0"/>
              <a:t>Insights</a:t>
            </a:r>
            <a:br>
              <a:rPr lang="en-US" dirty="0" smtClean="0"/>
            </a:br>
            <a:r>
              <a:rPr lang="en-US" dirty="0" smtClean="0"/>
              <a:t>and Data</a:t>
            </a:r>
            <a:endParaRPr lang="en-US" dirty="0"/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r="12065"/>
          <a:stretch/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772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-1" y="2689944"/>
            <a:ext cx="12436476" cy="3178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085752" cy="14157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eal-time telemetry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Advanced data analysis and reporting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Real </a:t>
            </a: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ser monitoring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61274" y="1455915"/>
            <a:ext cx="1482662" cy="990964"/>
            <a:chOff x="9447311" y="4795461"/>
            <a:chExt cx="2587736" cy="1729562"/>
          </a:xfrm>
        </p:grpSpPr>
        <p:grpSp>
          <p:nvGrpSpPr>
            <p:cNvPr id="10" name="Group 9"/>
            <p:cNvGrpSpPr/>
            <p:nvPr/>
          </p:nvGrpSpPr>
          <p:grpSpPr>
            <a:xfrm>
              <a:off x="9447311" y="4795461"/>
              <a:ext cx="2587736" cy="1729562"/>
              <a:chOff x="9992964" y="3433087"/>
              <a:chExt cx="1362906" cy="1155729"/>
            </a:xfrm>
            <a:effectLst>
              <a:outerShdw blurRad="38100" dir="18900000" sy="23000" kx="-12000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12" name="Group 11"/>
              <p:cNvGrpSpPr/>
              <p:nvPr/>
            </p:nvGrpSpPr>
            <p:grpSpPr>
              <a:xfrm>
                <a:off x="9992964" y="3433087"/>
                <a:ext cx="1362906" cy="1155729"/>
                <a:chOff x="9992964" y="3433087"/>
                <a:chExt cx="1362906" cy="1155729"/>
              </a:xfrm>
            </p:grpSpPr>
            <p:sp>
              <p:nvSpPr>
                <p:cNvPr id="31" name="Rectangle 30"/>
                <p:cNvSpPr/>
                <p:nvPr/>
              </p:nvSpPr>
              <p:spPr bwMode="auto">
                <a:xfrm>
                  <a:off x="10046425" y="3468005"/>
                  <a:ext cx="1248025" cy="937029"/>
                </a:xfrm>
                <a:prstGeom prst="rect">
                  <a:avLst/>
                </a:prstGeom>
                <a:solidFill>
                  <a:srgbClr val="FFFFFF"/>
                </a:solidFill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6630" rIns="0" bIns="4663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293">
                    <a:defRPr/>
                  </a:pPr>
                  <a:endParaRPr lang="en-US" sz="2000" kern="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2" name="Freeform 88"/>
                <p:cNvSpPr>
                  <a:spLocks noEditPoints="1"/>
                </p:cNvSpPr>
                <p:nvPr/>
              </p:nvSpPr>
              <p:spPr bwMode="black">
                <a:xfrm>
                  <a:off x="9992964" y="3433087"/>
                  <a:ext cx="1362906" cy="1155729"/>
                </a:xfrm>
                <a:custGeom>
                  <a:avLst/>
                  <a:gdLst/>
                  <a:ahLst/>
                  <a:cxnLst>
                    <a:cxn ang="0">
                      <a:pos x="494" y="0"/>
                    </a:cxn>
                    <a:cxn ang="0">
                      <a:pos x="17" y="0"/>
                    </a:cxn>
                    <a:cxn ang="0">
                      <a:pos x="0" y="16"/>
                    </a:cxn>
                    <a:cxn ang="0">
                      <a:pos x="0" y="361"/>
                    </a:cxn>
                    <a:cxn ang="0">
                      <a:pos x="17" y="377"/>
                    </a:cxn>
                    <a:cxn ang="0">
                      <a:pos x="174" y="377"/>
                    </a:cxn>
                    <a:cxn ang="0">
                      <a:pos x="174" y="402"/>
                    </a:cxn>
                    <a:cxn ang="0">
                      <a:pos x="139" y="435"/>
                    </a:cxn>
                    <a:cxn ang="0">
                      <a:pos x="380" y="435"/>
                    </a:cxn>
                    <a:cxn ang="0">
                      <a:pos x="346" y="402"/>
                    </a:cxn>
                    <a:cxn ang="0">
                      <a:pos x="346" y="377"/>
                    </a:cxn>
                    <a:cxn ang="0">
                      <a:pos x="494" y="377"/>
                    </a:cxn>
                    <a:cxn ang="0">
                      <a:pos x="510" y="361"/>
                    </a:cxn>
                    <a:cxn ang="0">
                      <a:pos x="510" y="16"/>
                    </a:cxn>
                    <a:cxn ang="0">
                      <a:pos x="494" y="0"/>
                    </a:cxn>
                    <a:cxn ang="0">
                      <a:pos x="481" y="335"/>
                    </a:cxn>
                    <a:cxn ang="0">
                      <a:pos x="467" y="349"/>
                    </a:cxn>
                    <a:cxn ang="0">
                      <a:pos x="44" y="349"/>
                    </a:cxn>
                    <a:cxn ang="0">
                      <a:pos x="30" y="335"/>
                    </a:cxn>
                    <a:cxn ang="0">
                      <a:pos x="30" y="42"/>
                    </a:cxn>
                    <a:cxn ang="0">
                      <a:pos x="44" y="28"/>
                    </a:cxn>
                    <a:cxn ang="0">
                      <a:pos x="467" y="28"/>
                    </a:cxn>
                    <a:cxn ang="0">
                      <a:pos x="481" y="42"/>
                    </a:cxn>
                    <a:cxn ang="0">
                      <a:pos x="481" y="335"/>
                    </a:cxn>
                  </a:cxnLst>
                  <a:rect l="0" t="0" r="r" b="b"/>
                  <a:pathLst>
                    <a:path w="510" h="435">
                      <a:moveTo>
                        <a:pt x="494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61"/>
                        <a:pt x="0" y="361"/>
                        <a:pt x="0" y="361"/>
                      </a:cubicBezTo>
                      <a:cubicBezTo>
                        <a:pt x="0" y="370"/>
                        <a:pt x="8" y="377"/>
                        <a:pt x="17" y="377"/>
                      </a:cubicBezTo>
                      <a:cubicBezTo>
                        <a:pt x="174" y="377"/>
                        <a:pt x="174" y="377"/>
                        <a:pt x="174" y="377"/>
                      </a:cubicBezTo>
                      <a:cubicBezTo>
                        <a:pt x="174" y="402"/>
                        <a:pt x="174" y="402"/>
                        <a:pt x="174" y="402"/>
                      </a:cubicBezTo>
                      <a:cubicBezTo>
                        <a:pt x="139" y="435"/>
                        <a:pt x="139" y="435"/>
                        <a:pt x="139" y="435"/>
                      </a:cubicBezTo>
                      <a:cubicBezTo>
                        <a:pt x="380" y="435"/>
                        <a:pt x="380" y="435"/>
                        <a:pt x="380" y="435"/>
                      </a:cubicBezTo>
                      <a:cubicBezTo>
                        <a:pt x="346" y="402"/>
                        <a:pt x="346" y="402"/>
                        <a:pt x="346" y="402"/>
                      </a:cubicBezTo>
                      <a:cubicBezTo>
                        <a:pt x="346" y="377"/>
                        <a:pt x="346" y="377"/>
                        <a:pt x="346" y="377"/>
                      </a:cubicBezTo>
                      <a:cubicBezTo>
                        <a:pt x="494" y="377"/>
                        <a:pt x="494" y="377"/>
                        <a:pt x="494" y="377"/>
                      </a:cubicBezTo>
                      <a:cubicBezTo>
                        <a:pt x="503" y="377"/>
                        <a:pt x="510" y="370"/>
                        <a:pt x="510" y="361"/>
                      </a:cubicBezTo>
                      <a:cubicBezTo>
                        <a:pt x="510" y="16"/>
                        <a:pt x="510" y="16"/>
                        <a:pt x="510" y="16"/>
                      </a:cubicBezTo>
                      <a:cubicBezTo>
                        <a:pt x="510" y="7"/>
                        <a:pt x="503" y="0"/>
                        <a:pt x="494" y="0"/>
                      </a:cubicBezTo>
                      <a:close/>
                      <a:moveTo>
                        <a:pt x="481" y="335"/>
                      </a:moveTo>
                      <a:cubicBezTo>
                        <a:pt x="481" y="343"/>
                        <a:pt x="475" y="349"/>
                        <a:pt x="467" y="349"/>
                      </a:cubicBezTo>
                      <a:cubicBezTo>
                        <a:pt x="44" y="349"/>
                        <a:pt x="44" y="349"/>
                        <a:pt x="44" y="349"/>
                      </a:cubicBezTo>
                      <a:cubicBezTo>
                        <a:pt x="36" y="349"/>
                        <a:pt x="30" y="343"/>
                        <a:pt x="30" y="335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30" y="34"/>
                        <a:pt x="36" y="28"/>
                        <a:pt x="44" y="28"/>
                      </a:cubicBezTo>
                      <a:cubicBezTo>
                        <a:pt x="467" y="28"/>
                        <a:pt x="467" y="28"/>
                        <a:pt x="467" y="28"/>
                      </a:cubicBezTo>
                      <a:cubicBezTo>
                        <a:pt x="475" y="28"/>
                        <a:pt x="481" y="34"/>
                        <a:pt x="481" y="42"/>
                      </a:cubicBezTo>
                      <a:lnTo>
                        <a:pt x="481" y="3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0176274" y="3555592"/>
                <a:ext cx="994831" cy="753658"/>
                <a:chOff x="-1748541" y="1986635"/>
                <a:chExt cx="1206735" cy="914192"/>
              </a:xfrm>
            </p:grpSpPr>
            <p:sp>
              <p:nvSpPr>
                <p:cNvPr id="14" name="Rectangle 35"/>
                <p:cNvSpPr>
                  <a:spLocks noChangeArrowheads="1"/>
                </p:cNvSpPr>
                <p:nvPr/>
              </p:nvSpPr>
              <p:spPr bwMode="auto">
                <a:xfrm>
                  <a:off x="-1318870" y="2263178"/>
                  <a:ext cx="50281" cy="214835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15" name="Rectangle 36"/>
                <p:cNvSpPr>
                  <a:spLocks noChangeArrowheads="1"/>
                </p:cNvSpPr>
                <p:nvPr/>
              </p:nvSpPr>
              <p:spPr bwMode="auto">
                <a:xfrm>
                  <a:off x="-1538277" y="2564861"/>
                  <a:ext cx="253689" cy="38853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16" name="Rectangle 37"/>
                <p:cNvSpPr>
                  <a:spLocks noChangeArrowheads="1"/>
                </p:cNvSpPr>
                <p:nvPr/>
              </p:nvSpPr>
              <p:spPr bwMode="auto">
                <a:xfrm>
                  <a:off x="-1602270" y="2564861"/>
                  <a:ext cx="41139" cy="38853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17" name="Rectangle 38"/>
                <p:cNvSpPr>
                  <a:spLocks noChangeArrowheads="1"/>
                </p:cNvSpPr>
                <p:nvPr/>
              </p:nvSpPr>
              <p:spPr bwMode="auto">
                <a:xfrm>
                  <a:off x="-1538277" y="2647139"/>
                  <a:ext cx="274258" cy="38853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18" name="Rectangle 39"/>
                <p:cNvSpPr>
                  <a:spLocks noChangeArrowheads="1"/>
                </p:cNvSpPr>
                <p:nvPr/>
              </p:nvSpPr>
              <p:spPr bwMode="auto">
                <a:xfrm>
                  <a:off x="-1602270" y="2647139"/>
                  <a:ext cx="41139" cy="38853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19" name="Rectangle 40"/>
                <p:cNvSpPr>
                  <a:spLocks noChangeArrowheads="1"/>
                </p:cNvSpPr>
                <p:nvPr/>
              </p:nvSpPr>
              <p:spPr bwMode="auto">
                <a:xfrm>
                  <a:off x="-1538277" y="2724845"/>
                  <a:ext cx="203408" cy="38853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0" name="Rectangle 41"/>
                <p:cNvSpPr>
                  <a:spLocks noChangeArrowheads="1"/>
                </p:cNvSpPr>
                <p:nvPr/>
              </p:nvSpPr>
              <p:spPr bwMode="auto">
                <a:xfrm>
                  <a:off x="-1602270" y="2724845"/>
                  <a:ext cx="41139" cy="38853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1" name="Rectangle 42"/>
                <p:cNvSpPr>
                  <a:spLocks noChangeArrowheads="1"/>
                </p:cNvSpPr>
                <p:nvPr/>
              </p:nvSpPr>
              <p:spPr bwMode="auto">
                <a:xfrm>
                  <a:off x="-1389720" y="2423162"/>
                  <a:ext cx="50281" cy="54852"/>
                </a:xfrm>
                <a:prstGeom prst="rect">
                  <a:avLst/>
                </a:prstGeom>
                <a:solidFill>
                  <a:srgbClr val="008272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2" name="Rectangle 43"/>
                <p:cNvSpPr>
                  <a:spLocks noChangeArrowheads="1"/>
                </p:cNvSpPr>
                <p:nvPr/>
              </p:nvSpPr>
              <p:spPr bwMode="auto">
                <a:xfrm>
                  <a:off x="-1460570" y="2329457"/>
                  <a:ext cx="50281" cy="148556"/>
                </a:xfrm>
                <a:prstGeom prst="rect">
                  <a:avLst/>
                </a:prstGeom>
                <a:solidFill>
                  <a:srgbClr val="00188F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3" name="Rectangle 44"/>
                <p:cNvSpPr>
                  <a:spLocks noChangeArrowheads="1"/>
                </p:cNvSpPr>
                <p:nvPr/>
              </p:nvSpPr>
              <p:spPr bwMode="auto">
                <a:xfrm>
                  <a:off x="-1533706" y="2290604"/>
                  <a:ext cx="50281" cy="187409"/>
                </a:xfrm>
                <a:prstGeom prst="rect">
                  <a:avLst/>
                </a:prstGeom>
                <a:solidFill>
                  <a:srgbClr val="001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4" name="Rectangle 45"/>
                <p:cNvSpPr>
                  <a:spLocks noChangeArrowheads="1"/>
                </p:cNvSpPr>
                <p:nvPr/>
              </p:nvSpPr>
              <p:spPr bwMode="auto">
                <a:xfrm>
                  <a:off x="-1604556" y="2361454"/>
                  <a:ext cx="50281" cy="116559"/>
                </a:xfrm>
                <a:prstGeom prst="rect">
                  <a:avLst/>
                </a:prstGeom>
                <a:solidFill>
                  <a:srgbClr val="008272">
                    <a:lumMod val="40000"/>
                    <a:lumOff val="6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5" name="Freeform 46"/>
                <p:cNvSpPr>
                  <a:spLocks/>
                </p:cNvSpPr>
                <p:nvPr/>
              </p:nvSpPr>
              <p:spPr bwMode="auto">
                <a:xfrm>
                  <a:off x="-1149744" y="2347741"/>
                  <a:ext cx="402245" cy="404530"/>
                </a:xfrm>
                <a:custGeom>
                  <a:avLst/>
                  <a:gdLst>
                    <a:gd name="T0" fmla="*/ 176 w 352"/>
                    <a:gd name="T1" fmla="*/ 0 h 354"/>
                    <a:gd name="T2" fmla="*/ 176 w 352"/>
                    <a:gd name="T3" fmla="*/ 0 h 354"/>
                    <a:gd name="T4" fmla="*/ 158 w 352"/>
                    <a:gd name="T5" fmla="*/ 2 h 354"/>
                    <a:gd name="T6" fmla="*/ 140 w 352"/>
                    <a:gd name="T7" fmla="*/ 4 h 354"/>
                    <a:gd name="T8" fmla="*/ 124 w 352"/>
                    <a:gd name="T9" fmla="*/ 8 h 354"/>
                    <a:gd name="T10" fmla="*/ 108 w 352"/>
                    <a:gd name="T11" fmla="*/ 14 h 354"/>
                    <a:gd name="T12" fmla="*/ 92 w 352"/>
                    <a:gd name="T13" fmla="*/ 22 h 354"/>
                    <a:gd name="T14" fmla="*/ 78 w 352"/>
                    <a:gd name="T15" fmla="*/ 30 h 354"/>
                    <a:gd name="T16" fmla="*/ 64 w 352"/>
                    <a:gd name="T17" fmla="*/ 42 h 354"/>
                    <a:gd name="T18" fmla="*/ 52 w 352"/>
                    <a:gd name="T19" fmla="*/ 52 h 354"/>
                    <a:gd name="T20" fmla="*/ 40 w 352"/>
                    <a:gd name="T21" fmla="*/ 64 h 354"/>
                    <a:gd name="T22" fmla="*/ 30 w 352"/>
                    <a:gd name="T23" fmla="*/ 78 h 354"/>
                    <a:gd name="T24" fmla="*/ 20 w 352"/>
                    <a:gd name="T25" fmla="*/ 94 h 354"/>
                    <a:gd name="T26" fmla="*/ 14 w 352"/>
                    <a:gd name="T27" fmla="*/ 108 h 354"/>
                    <a:gd name="T28" fmla="*/ 8 w 352"/>
                    <a:gd name="T29" fmla="*/ 124 h 354"/>
                    <a:gd name="T30" fmla="*/ 2 w 352"/>
                    <a:gd name="T31" fmla="*/ 142 h 354"/>
                    <a:gd name="T32" fmla="*/ 0 w 352"/>
                    <a:gd name="T33" fmla="*/ 160 h 354"/>
                    <a:gd name="T34" fmla="*/ 0 w 352"/>
                    <a:gd name="T35" fmla="*/ 178 h 354"/>
                    <a:gd name="T36" fmla="*/ 0 w 352"/>
                    <a:gd name="T37" fmla="*/ 178 h 354"/>
                    <a:gd name="T38" fmla="*/ 0 w 352"/>
                    <a:gd name="T39" fmla="*/ 196 h 354"/>
                    <a:gd name="T40" fmla="*/ 2 w 352"/>
                    <a:gd name="T41" fmla="*/ 212 h 354"/>
                    <a:gd name="T42" fmla="*/ 8 w 352"/>
                    <a:gd name="T43" fmla="*/ 230 h 354"/>
                    <a:gd name="T44" fmla="*/ 14 w 352"/>
                    <a:gd name="T45" fmla="*/ 246 h 354"/>
                    <a:gd name="T46" fmla="*/ 20 w 352"/>
                    <a:gd name="T47" fmla="*/ 262 h 354"/>
                    <a:gd name="T48" fmla="*/ 30 w 352"/>
                    <a:gd name="T49" fmla="*/ 276 h 354"/>
                    <a:gd name="T50" fmla="*/ 40 w 352"/>
                    <a:gd name="T51" fmla="*/ 290 h 354"/>
                    <a:gd name="T52" fmla="*/ 52 w 352"/>
                    <a:gd name="T53" fmla="*/ 302 h 354"/>
                    <a:gd name="T54" fmla="*/ 64 w 352"/>
                    <a:gd name="T55" fmla="*/ 314 h 354"/>
                    <a:gd name="T56" fmla="*/ 78 w 352"/>
                    <a:gd name="T57" fmla="*/ 324 h 354"/>
                    <a:gd name="T58" fmla="*/ 92 w 352"/>
                    <a:gd name="T59" fmla="*/ 332 h 354"/>
                    <a:gd name="T60" fmla="*/ 108 w 352"/>
                    <a:gd name="T61" fmla="*/ 340 h 354"/>
                    <a:gd name="T62" fmla="*/ 124 w 352"/>
                    <a:gd name="T63" fmla="*/ 346 h 354"/>
                    <a:gd name="T64" fmla="*/ 140 w 352"/>
                    <a:gd name="T65" fmla="*/ 350 h 354"/>
                    <a:gd name="T66" fmla="*/ 158 w 352"/>
                    <a:gd name="T67" fmla="*/ 352 h 354"/>
                    <a:gd name="T68" fmla="*/ 176 w 352"/>
                    <a:gd name="T69" fmla="*/ 354 h 354"/>
                    <a:gd name="T70" fmla="*/ 176 w 352"/>
                    <a:gd name="T71" fmla="*/ 354 h 354"/>
                    <a:gd name="T72" fmla="*/ 194 w 352"/>
                    <a:gd name="T73" fmla="*/ 352 h 354"/>
                    <a:gd name="T74" fmla="*/ 210 w 352"/>
                    <a:gd name="T75" fmla="*/ 350 h 354"/>
                    <a:gd name="T76" fmla="*/ 228 w 352"/>
                    <a:gd name="T77" fmla="*/ 346 h 354"/>
                    <a:gd name="T78" fmla="*/ 244 w 352"/>
                    <a:gd name="T79" fmla="*/ 340 h 354"/>
                    <a:gd name="T80" fmla="*/ 258 w 352"/>
                    <a:gd name="T81" fmla="*/ 332 h 354"/>
                    <a:gd name="T82" fmla="*/ 274 w 352"/>
                    <a:gd name="T83" fmla="*/ 324 h 354"/>
                    <a:gd name="T84" fmla="*/ 286 w 352"/>
                    <a:gd name="T85" fmla="*/ 314 h 354"/>
                    <a:gd name="T86" fmla="*/ 300 w 352"/>
                    <a:gd name="T87" fmla="*/ 304 h 354"/>
                    <a:gd name="T88" fmla="*/ 310 w 352"/>
                    <a:gd name="T89" fmla="*/ 292 h 354"/>
                    <a:gd name="T90" fmla="*/ 320 w 352"/>
                    <a:gd name="T91" fmla="*/ 278 h 354"/>
                    <a:gd name="T92" fmla="*/ 330 w 352"/>
                    <a:gd name="T93" fmla="*/ 264 h 354"/>
                    <a:gd name="T94" fmla="*/ 336 w 352"/>
                    <a:gd name="T95" fmla="*/ 248 h 354"/>
                    <a:gd name="T96" fmla="*/ 344 w 352"/>
                    <a:gd name="T97" fmla="*/ 232 h 354"/>
                    <a:gd name="T98" fmla="*/ 348 w 352"/>
                    <a:gd name="T99" fmla="*/ 216 h 354"/>
                    <a:gd name="T100" fmla="*/ 350 w 352"/>
                    <a:gd name="T101" fmla="*/ 200 h 354"/>
                    <a:gd name="T102" fmla="*/ 352 w 352"/>
                    <a:gd name="T103" fmla="*/ 182 h 354"/>
                    <a:gd name="T104" fmla="*/ 176 w 352"/>
                    <a:gd name="T105" fmla="*/ 182 h 354"/>
                    <a:gd name="T106" fmla="*/ 176 w 352"/>
                    <a:gd name="T107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52" h="354">
                      <a:moveTo>
                        <a:pt x="176" y="0"/>
                      </a:moveTo>
                      <a:lnTo>
                        <a:pt x="176" y="0"/>
                      </a:lnTo>
                      <a:lnTo>
                        <a:pt x="158" y="2"/>
                      </a:lnTo>
                      <a:lnTo>
                        <a:pt x="140" y="4"/>
                      </a:lnTo>
                      <a:lnTo>
                        <a:pt x="124" y="8"/>
                      </a:lnTo>
                      <a:lnTo>
                        <a:pt x="108" y="14"/>
                      </a:lnTo>
                      <a:lnTo>
                        <a:pt x="92" y="22"/>
                      </a:lnTo>
                      <a:lnTo>
                        <a:pt x="78" y="30"/>
                      </a:lnTo>
                      <a:lnTo>
                        <a:pt x="64" y="42"/>
                      </a:lnTo>
                      <a:lnTo>
                        <a:pt x="52" y="52"/>
                      </a:lnTo>
                      <a:lnTo>
                        <a:pt x="40" y="64"/>
                      </a:lnTo>
                      <a:lnTo>
                        <a:pt x="30" y="78"/>
                      </a:lnTo>
                      <a:lnTo>
                        <a:pt x="20" y="94"/>
                      </a:lnTo>
                      <a:lnTo>
                        <a:pt x="14" y="108"/>
                      </a:lnTo>
                      <a:lnTo>
                        <a:pt x="8" y="124"/>
                      </a:lnTo>
                      <a:lnTo>
                        <a:pt x="2" y="142"/>
                      </a:lnTo>
                      <a:lnTo>
                        <a:pt x="0" y="16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96"/>
                      </a:lnTo>
                      <a:lnTo>
                        <a:pt x="2" y="212"/>
                      </a:lnTo>
                      <a:lnTo>
                        <a:pt x="8" y="230"/>
                      </a:lnTo>
                      <a:lnTo>
                        <a:pt x="14" y="246"/>
                      </a:lnTo>
                      <a:lnTo>
                        <a:pt x="20" y="262"/>
                      </a:lnTo>
                      <a:lnTo>
                        <a:pt x="30" y="276"/>
                      </a:lnTo>
                      <a:lnTo>
                        <a:pt x="40" y="290"/>
                      </a:lnTo>
                      <a:lnTo>
                        <a:pt x="52" y="302"/>
                      </a:lnTo>
                      <a:lnTo>
                        <a:pt x="64" y="314"/>
                      </a:lnTo>
                      <a:lnTo>
                        <a:pt x="78" y="324"/>
                      </a:lnTo>
                      <a:lnTo>
                        <a:pt x="92" y="332"/>
                      </a:lnTo>
                      <a:lnTo>
                        <a:pt x="108" y="340"/>
                      </a:lnTo>
                      <a:lnTo>
                        <a:pt x="124" y="346"/>
                      </a:lnTo>
                      <a:lnTo>
                        <a:pt x="140" y="350"/>
                      </a:lnTo>
                      <a:lnTo>
                        <a:pt x="158" y="352"/>
                      </a:lnTo>
                      <a:lnTo>
                        <a:pt x="176" y="354"/>
                      </a:lnTo>
                      <a:lnTo>
                        <a:pt x="176" y="354"/>
                      </a:lnTo>
                      <a:lnTo>
                        <a:pt x="194" y="352"/>
                      </a:lnTo>
                      <a:lnTo>
                        <a:pt x="210" y="350"/>
                      </a:lnTo>
                      <a:lnTo>
                        <a:pt x="228" y="346"/>
                      </a:lnTo>
                      <a:lnTo>
                        <a:pt x="244" y="340"/>
                      </a:lnTo>
                      <a:lnTo>
                        <a:pt x="258" y="332"/>
                      </a:lnTo>
                      <a:lnTo>
                        <a:pt x="274" y="324"/>
                      </a:lnTo>
                      <a:lnTo>
                        <a:pt x="286" y="314"/>
                      </a:lnTo>
                      <a:lnTo>
                        <a:pt x="300" y="304"/>
                      </a:lnTo>
                      <a:lnTo>
                        <a:pt x="310" y="292"/>
                      </a:lnTo>
                      <a:lnTo>
                        <a:pt x="320" y="278"/>
                      </a:lnTo>
                      <a:lnTo>
                        <a:pt x="330" y="264"/>
                      </a:lnTo>
                      <a:lnTo>
                        <a:pt x="336" y="248"/>
                      </a:lnTo>
                      <a:lnTo>
                        <a:pt x="344" y="232"/>
                      </a:lnTo>
                      <a:lnTo>
                        <a:pt x="348" y="216"/>
                      </a:lnTo>
                      <a:lnTo>
                        <a:pt x="350" y="200"/>
                      </a:lnTo>
                      <a:lnTo>
                        <a:pt x="352" y="182"/>
                      </a:lnTo>
                      <a:lnTo>
                        <a:pt x="176" y="182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-909769" y="2311173"/>
                  <a:ext cx="201123" cy="205693"/>
                </a:xfrm>
                <a:custGeom>
                  <a:avLst/>
                  <a:gdLst>
                    <a:gd name="T0" fmla="*/ 0 w 176"/>
                    <a:gd name="T1" fmla="*/ 0 h 180"/>
                    <a:gd name="T2" fmla="*/ 0 w 176"/>
                    <a:gd name="T3" fmla="*/ 180 h 180"/>
                    <a:gd name="T4" fmla="*/ 176 w 176"/>
                    <a:gd name="T5" fmla="*/ 180 h 180"/>
                    <a:gd name="T6" fmla="*/ 176 w 176"/>
                    <a:gd name="T7" fmla="*/ 176 h 180"/>
                    <a:gd name="T8" fmla="*/ 176 w 176"/>
                    <a:gd name="T9" fmla="*/ 176 h 180"/>
                    <a:gd name="T10" fmla="*/ 174 w 176"/>
                    <a:gd name="T11" fmla="*/ 158 h 180"/>
                    <a:gd name="T12" fmla="*/ 172 w 176"/>
                    <a:gd name="T13" fmla="*/ 140 h 180"/>
                    <a:gd name="T14" fmla="*/ 168 w 176"/>
                    <a:gd name="T15" fmla="*/ 124 h 180"/>
                    <a:gd name="T16" fmla="*/ 162 w 176"/>
                    <a:gd name="T17" fmla="*/ 106 h 180"/>
                    <a:gd name="T18" fmla="*/ 154 w 176"/>
                    <a:gd name="T19" fmla="*/ 92 h 180"/>
                    <a:gd name="T20" fmla="*/ 146 w 176"/>
                    <a:gd name="T21" fmla="*/ 76 h 180"/>
                    <a:gd name="T22" fmla="*/ 136 w 176"/>
                    <a:gd name="T23" fmla="*/ 64 h 180"/>
                    <a:gd name="T24" fmla="*/ 124 w 176"/>
                    <a:gd name="T25" fmla="*/ 50 h 180"/>
                    <a:gd name="T26" fmla="*/ 112 w 176"/>
                    <a:gd name="T27" fmla="*/ 40 h 180"/>
                    <a:gd name="T28" fmla="*/ 98 w 176"/>
                    <a:gd name="T29" fmla="*/ 30 h 180"/>
                    <a:gd name="T30" fmla="*/ 84 w 176"/>
                    <a:gd name="T31" fmla="*/ 20 h 180"/>
                    <a:gd name="T32" fmla="*/ 68 w 176"/>
                    <a:gd name="T33" fmla="*/ 14 h 180"/>
                    <a:gd name="T34" fmla="*/ 52 w 176"/>
                    <a:gd name="T35" fmla="*/ 8 h 180"/>
                    <a:gd name="T36" fmla="*/ 34 w 176"/>
                    <a:gd name="T37" fmla="*/ 2 h 180"/>
                    <a:gd name="T38" fmla="*/ 18 w 176"/>
                    <a:gd name="T39" fmla="*/ 0 h 180"/>
                    <a:gd name="T40" fmla="*/ 0 w 176"/>
                    <a:gd name="T41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180">
                      <a:moveTo>
                        <a:pt x="0" y="0"/>
                      </a:moveTo>
                      <a:lnTo>
                        <a:pt x="0" y="180"/>
                      </a:lnTo>
                      <a:lnTo>
                        <a:pt x="176" y="180"/>
                      </a:lnTo>
                      <a:lnTo>
                        <a:pt x="176" y="176"/>
                      </a:lnTo>
                      <a:lnTo>
                        <a:pt x="176" y="176"/>
                      </a:lnTo>
                      <a:lnTo>
                        <a:pt x="174" y="158"/>
                      </a:lnTo>
                      <a:lnTo>
                        <a:pt x="172" y="140"/>
                      </a:lnTo>
                      <a:lnTo>
                        <a:pt x="168" y="124"/>
                      </a:lnTo>
                      <a:lnTo>
                        <a:pt x="162" y="106"/>
                      </a:lnTo>
                      <a:lnTo>
                        <a:pt x="154" y="92"/>
                      </a:lnTo>
                      <a:lnTo>
                        <a:pt x="146" y="76"/>
                      </a:lnTo>
                      <a:lnTo>
                        <a:pt x="136" y="64"/>
                      </a:lnTo>
                      <a:lnTo>
                        <a:pt x="124" y="50"/>
                      </a:lnTo>
                      <a:lnTo>
                        <a:pt x="112" y="40"/>
                      </a:lnTo>
                      <a:lnTo>
                        <a:pt x="98" y="30"/>
                      </a:lnTo>
                      <a:lnTo>
                        <a:pt x="84" y="20"/>
                      </a:lnTo>
                      <a:lnTo>
                        <a:pt x="68" y="14"/>
                      </a:lnTo>
                      <a:lnTo>
                        <a:pt x="52" y="8"/>
                      </a:lnTo>
                      <a:lnTo>
                        <a:pt x="34" y="2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7" name="Freeform 48"/>
                <p:cNvSpPr>
                  <a:spLocks/>
                </p:cNvSpPr>
                <p:nvPr/>
              </p:nvSpPr>
              <p:spPr bwMode="auto">
                <a:xfrm>
                  <a:off x="-909769" y="2311173"/>
                  <a:ext cx="201123" cy="205693"/>
                </a:xfrm>
                <a:custGeom>
                  <a:avLst/>
                  <a:gdLst>
                    <a:gd name="T0" fmla="*/ 0 w 176"/>
                    <a:gd name="T1" fmla="*/ 0 h 180"/>
                    <a:gd name="T2" fmla="*/ 0 w 176"/>
                    <a:gd name="T3" fmla="*/ 180 h 180"/>
                    <a:gd name="T4" fmla="*/ 176 w 176"/>
                    <a:gd name="T5" fmla="*/ 180 h 180"/>
                    <a:gd name="T6" fmla="*/ 176 w 176"/>
                    <a:gd name="T7" fmla="*/ 176 h 180"/>
                    <a:gd name="T8" fmla="*/ 176 w 176"/>
                    <a:gd name="T9" fmla="*/ 176 h 180"/>
                    <a:gd name="T10" fmla="*/ 174 w 176"/>
                    <a:gd name="T11" fmla="*/ 158 h 180"/>
                    <a:gd name="T12" fmla="*/ 172 w 176"/>
                    <a:gd name="T13" fmla="*/ 140 h 180"/>
                    <a:gd name="T14" fmla="*/ 168 w 176"/>
                    <a:gd name="T15" fmla="*/ 124 h 180"/>
                    <a:gd name="T16" fmla="*/ 162 w 176"/>
                    <a:gd name="T17" fmla="*/ 106 h 180"/>
                    <a:gd name="T18" fmla="*/ 154 w 176"/>
                    <a:gd name="T19" fmla="*/ 92 h 180"/>
                    <a:gd name="T20" fmla="*/ 146 w 176"/>
                    <a:gd name="T21" fmla="*/ 76 h 180"/>
                    <a:gd name="T22" fmla="*/ 136 w 176"/>
                    <a:gd name="T23" fmla="*/ 64 h 180"/>
                    <a:gd name="T24" fmla="*/ 124 w 176"/>
                    <a:gd name="T25" fmla="*/ 50 h 180"/>
                    <a:gd name="T26" fmla="*/ 112 w 176"/>
                    <a:gd name="T27" fmla="*/ 40 h 180"/>
                    <a:gd name="T28" fmla="*/ 98 w 176"/>
                    <a:gd name="T29" fmla="*/ 30 h 180"/>
                    <a:gd name="T30" fmla="*/ 84 w 176"/>
                    <a:gd name="T31" fmla="*/ 20 h 180"/>
                    <a:gd name="T32" fmla="*/ 68 w 176"/>
                    <a:gd name="T33" fmla="*/ 14 h 180"/>
                    <a:gd name="T34" fmla="*/ 52 w 176"/>
                    <a:gd name="T35" fmla="*/ 8 h 180"/>
                    <a:gd name="T36" fmla="*/ 34 w 176"/>
                    <a:gd name="T37" fmla="*/ 2 h 180"/>
                    <a:gd name="T38" fmla="*/ 18 w 176"/>
                    <a:gd name="T39" fmla="*/ 0 h 180"/>
                    <a:gd name="T40" fmla="*/ 0 w 176"/>
                    <a:gd name="T41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180">
                      <a:moveTo>
                        <a:pt x="0" y="0"/>
                      </a:moveTo>
                      <a:lnTo>
                        <a:pt x="0" y="180"/>
                      </a:lnTo>
                      <a:lnTo>
                        <a:pt x="176" y="180"/>
                      </a:lnTo>
                      <a:lnTo>
                        <a:pt x="176" y="176"/>
                      </a:lnTo>
                      <a:lnTo>
                        <a:pt x="176" y="176"/>
                      </a:lnTo>
                      <a:lnTo>
                        <a:pt x="174" y="158"/>
                      </a:lnTo>
                      <a:lnTo>
                        <a:pt x="172" y="140"/>
                      </a:lnTo>
                      <a:lnTo>
                        <a:pt x="168" y="124"/>
                      </a:lnTo>
                      <a:lnTo>
                        <a:pt x="162" y="106"/>
                      </a:lnTo>
                      <a:lnTo>
                        <a:pt x="154" y="92"/>
                      </a:lnTo>
                      <a:lnTo>
                        <a:pt x="146" y="76"/>
                      </a:lnTo>
                      <a:lnTo>
                        <a:pt x="136" y="64"/>
                      </a:lnTo>
                      <a:lnTo>
                        <a:pt x="124" y="50"/>
                      </a:lnTo>
                      <a:lnTo>
                        <a:pt x="112" y="40"/>
                      </a:lnTo>
                      <a:lnTo>
                        <a:pt x="98" y="30"/>
                      </a:lnTo>
                      <a:lnTo>
                        <a:pt x="84" y="20"/>
                      </a:lnTo>
                      <a:lnTo>
                        <a:pt x="68" y="14"/>
                      </a:lnTo>
                      <a:lnTo>
                        <a:pt x="52" y="8"/>
                      </a:lnTo>
                      <a:lnTo>
                        <a:pt x="34" y="2"/>
                      </a:lnTo>
                      <a:lnTo>
                        <a:pt x="1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C3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8" name="Rectangle 49"/>
                <p:cNvSpPr>
                  <a:spLocks noChangeArrowheads="1"/>
                </p:cNvSpPr>
                <p:nvPr/>
              </p:nvSpPr>
              <p:spPr bwMode="auto">
                <a:xfrm>
                  <a:off x="-715598" y="2036820"/>
                  <a:ext cx="38853" cy="38853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-1746256" y="1986635"/>
                  <a:ext cx="1204450" cy="121130"/>
                </a:xfrm>
                <a:custGeom>
                  <a:avLst/>
                  <a:gdLst>
                    <a:gd name="T0" fmla="*/ 0 w 1054"/>
                    <a:gd name="T1" fmla="*/ 0 h 106"/>
                    <a:gd name="T2" fmla="*/ 0 w 1054"/>
                    <a:gd name="T3" fmla="*/ 106 h 106"/>
                    <a:gd name="T4" fmla="*/ 1054 w 1054"/>
                    <a:gd name="T5" fmla="*/ 106 h 106"/>
                    <a:gd name="T6" fmla="*/ 1054 w 1054"/>
                    <a:gd name="T7" fmla="*/ 0 h 106"/>
                    <a:gd name="T8" fmla="*/ 0 w 1054"/>
                    <a:gd name="T9" fmla="*/ 0 h 106"/>
                    <a:gd name="T10" fmla="*/ 860 w 1054"/>
                    <a:gd name="T11" fmla="*/ 88 h 106"/>
                    <a:gd name="T12" fmla="*/ 798 w 1054"/>
                    <a:gd name="T13" fmla="*/ 88 h 106"/>
                    <a:gd name="T14" fmla="*/ 798 w 1054"/>
                    <a:gd name="T15" fmla="*/ 72 h 106"/>
                    <a:gd name="T16" fmla="*/ 860 w 1054"/>
                    <a:gd name="T17" fmla="*/ 72 h 106"/>
                    <a:gd name="T18" fmla="*/ 860 w 1054"/>
                    <a:gd name="T19" fmla="*/ 88 h 106"/>
                    <a:gd name="T20" fmla="*/ 946 w 1054"/>
                    <a:gd name="T21" fmla="*/ 90 h 106"/>
                    <a:gd name="T22" fmla="*/ 890 w 1054"/>
                    <a:gd name="T23" fmla="*/ 90 h 106"/>
                    <a:gd name="T24" fmla="*/ 890 w 1054"/>
                    <a:gd name="T25" fmla="*/ 32 h 106"/>
                    <a:gd name="T26" fmla="*/ 946 w 1054"/>
                    <a:gd name="T27" fmla="*/ 32 h 106"/>
                    <a:gd name="T28" fmla="*/ 946 w 1054"/>
                    <a:gd name="T29" fmla="*/ 90 h 106"/>
                    <a:gd name="T30" fmla="*/ 1032 w 1054"/>
                    <a:gd name="T31" fmla="*/ 78 h 106"/>
                    <a:gd name="T32" fmla="*/ 1020 w 1054"/>
                    <a:gd name="T33" fmla="*/ 90 h 106"/>
                    <a:gd name="T34" fmla="*/ 1004 w 1054"/>
                    <a:gd name="T35" fmla="*/ 74 h 106"/>
                    <a:gd name="T36" fmla="*/ 988 w 1054"/>
                    <a:gd name="T37" fmla="*/ 90 h 106"/>
                    <a:gd name="T38" fmla="*/ 976 w 1054"/>
                    <a:gd name="T39" fmla="*/ 78 h 106"/>
                    <a:gd name="T40" fmla="*/ 992 w 1054"/>
                    <a:gd name="T41" fmla="*/ 62 h 106"/>
                    <a:gd name="T42" fmla="*/ 976 w 1054"/>
                    <a:gd name="T43" fmla="*/ 44 h 106"/>
                    <a:gd name="T44" fmla="*/ 988 w 1054"/>
                    <a:gd name="T45" fmla="*/ 32 h 106"/>
                    <a:gd name="T46" fmla="*/ 1004 w 1054"/>
                    <a:gd name="T47" fmla="*/ 48 h 106"/>
                    <a:gd name="T48" fmla="*/ 1020 w 1054"/>
                    <a:gd name="T49" fmla="*/ 32 h 106"/>
                    <a:gd name="T50" fmla="*/ 1032 w 1054"/>
                    <a:gd name="T51" fmla="*/ 44 h 106"/>
                    <a:gd name="T52" fmla="*/ 1016 w 1054"/>
                    <a:gd name="T53" fmla="*/ 62 h 106"/>
                    <a:gd name="T54" fmla="*/ 1032 w 1054"/>
                    <a:gd name="T55" fmla="*/ 78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54" h="106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1054" y="106"/>
                      </a:lnTo>
                      <a:lnTo>
                        <a:pt x="1054" y="0"/>
                      </a:lnTo>
                      <a:lnTo>
                        <a:pt x="0" y="0"/>
                      </a:lnTo>
                      <a:close/>
                      <a:moveTo>
                        <a:pt x="860" y="88"/>
                      </a:moveTo>
                      <a:lnTo>
                        <a:pt x="798" y="88"/>
                      </a:lnTo>
                      <a:lnTo>
                        <a:pt x="798" y="72"/>
                      </a:lnTo>
                      <a:lnTo>
                        <a:pt x="860" y="72"/>
                      </a:lnTo>
                      <a:lnTo>
                        <a:pt x="860" y="88"/>
                      </a:lnTo>
                      <a:close/>
                      <a:moveTo>
                        <a:pt x="946" y="90"/>
                      </a:moveTo>
                      <a:lnTo>
                        <a:pt x="890" y="90"/>
                      </a:lnTo>
                      <a:lnTo>
                        <a:pt x="890" y="32"/>
                      </a:lnTo>
                      <a:lnTo>
                        <a:pt x="946" y="32"/>
                      </a:lnTo>
                      <a:lnTo>
                        <a:pt x="946" y="90"/>
                      </a:lnTo>
                      <a:close/>
                      <a:moveTo>
                        <a:pt x="1032" y="78"/>
                      </a:moveTo>
                      <a:lnTo>
                        <a:pt x="1020" y="90"/>
                      </a:lnTo>
                      <a:lnTo>
                        <a:pt x="1004" y="74"/>
                      </a:lnTo>
                      <a:lnTo>
                        <a:pt x="988" y="90"/>
                      </a:lnTo>
                      <a:lnTo>
                        <a:pt x="976" y="78"/>
                      </a:lnTo>
                      <a:lnTo>
                        <a:pt x="992" y="62"/>
                      </a:lnTo>
                      <a:lnTo>
                        <a:pt x="976" y="44"/>
                      </a:lnTo>
                      <a:lnTo>
                        <a:pt x="988" y="32"/>
                      </a:lnTo>
                      <a:lnTo>
                        <a:pt x="1004" y="48"/>
                      </a:lnTo>
                      <a:lnTo>
                        <a:pt x="1020" y="32"/>
                      </a:lnTo>
                      <a:lnTo>
                        <a:pt x="1032" y="44"/>
                      </a:lnTo>
                      <a:lnTo>
                        <a:pt x="1016" y="62"/>
                      </a:lnTo>
                      <a:lnTo>
                        <a:pt x="1032" y="7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748541" y="2132906"/>
                  <a:ext cx="1202164" cy="767921"/>
                </a:xfrm>
                <a:custGeom>
                  <a:avLst/>
                  <a:gdLst>
                    <a:gd name="T0" fmla="*/ 0 w 1052"/>
                    <a:gd name="T1" fmla="*/ 0 h 672"/>
                    <a:gd name="T2" fmla="*/ 0 w 1052"/>
                    <a:gd name="T3" fmla="*/ 672 h 672"/>
                    <a:gd name="T4" fmla="*/ 1052 w 1052"/>
                    <a:gd name="T5" fmla="*/ 672 h 672"/>
                    <a:gd name="T6" fmla="*/ 1052 w 1052"/>
                    <a:gd name="T7" fmla="*/ 0 h 672"/>
                    <a:gd name="T8" fmla="*/ 0 w 1052"/>
                    <a:gd name="T9" fmla="*/ 0 h 672"/>
                    <a:gd name="T10" fmla="*/ 1000 w 1052"/>
                    <a:gd name="T11" fmla="*/ 620 h 672"/>
                    <a:gd name="T12" fmla="*/ 54 w 1052"/>
                    <a:gd name="T13" fmla="*/ 620 h 672"/>
                    <a:gd name="T14" fmla="*/ 54 w 1052"/>
                    <a:gd name="T15" fmla="*/ 52 h 672"/>
                    <a:gd name="T16" fmla="*/ 1000 w 1052"/>
                    <a:gd name="T17" fmla="*/ 52 h 672"/>
                    <a:gd name="T18" fmla="*/ 1000 w 1052"/>
                    <a:gd name="T19" fmla="*/ 620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52" h="672">
                      <a:moveTo>
                        <a:pt x="0" y="0"/>
                      </a:moveTo>
                      <a:lnTo>
                        <a:pt x="0" y="672"/>
                      </a:lnTo>
                      <a:lnTo>
                        <a:pt x="1052" y="672"/>
                      </a:lnTo>
                      <a:lnTo>
                        <a:pt x="1052" y="0"/>
                      </a:lnTo>
                      <a:lnTo>
                        <a:pt x="0" y="0"/>
                      </a:lnTo>
                      <a:close/>
                      <a:moveTo>
                        <a:pt x="1000" y="620"/>
                      </a:moveTo>
                      <a:lnTo>
                        <a:pt x="54" y="620"/>
                      </a:lnTo>
                      <a:lnTo>
                        <a:pt x="54" y="52"/>
                      </a:lnTo>
                      <a:lnTo>
                        <a:pt x="1000" y="52"/>
                      </a:lnTo>
                      <a:lnTo>
                        <a:pt x="1000" y="62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09">
                    <a:defRPr/>
                  </a:pPr>
                  <a:endParaRPr lang="en-US" sz="2448" kern="0" dirty="0" smtClean="0">
                    <a:solidFill>
                      <a:srgbClr val="505050"/>
                    </a:solidFill>
                  </a:endParaRPr>
                </a:p>
              </p:txBody>
            </p:sp>
          </p:grp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0806" y="4874713"/>
              <a:ext cx="2380807" cy="135293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42227" y="3675470"/>
            <a:ext cx="1468479" cy="1754172"/>
            <a:chOff x="942227" y="3675470"/>
            <a:chExt cx="1468479" cy="1754172"/>
          </a:xfrm>
        </p:grpSpPr>
        <p:sp>
          <p:nvSpPr>
            <p:cNvPr id="67" name="Freeform 86"/>
            <p:cNvSpPr>
              <a:spLocks noChangeAspect="1" noEditPoints="1"/>
            </p:cNvSpPr>
            <p:nvPr/>
          </p:nvSpPr>
          <p:spPr bwMode="black">
            <a:xfrm>
              <a:off x="1285161" y="3867779"/>
              <a:ext cx="782613" cy="822960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51121">
                <a:defRPr/>
              </a:pPr>
              <a:endParaRPr lang="en-US" sz="816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86"/>
            <p:cNvSpPr>
              <a:spLocks noChangeAspect="1" noEditPoints="1"/>
            </p:cNvSpPr>
            <p:nvPr/>
          </p:nvSpPr>
          <p:spPr bwMode="black">
            <a:xfrm>
              <a:off x="1909665" y="3675470"/>
              <a:ext cx="365760" cy="384617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51121">
                <a:defRPr/>
              </a:pPr>
              <a:endParaRPr lang="en-US" sz="816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42227" y="4801778"/>
              <a:ext cx="1468479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4B50"/>
                  </a:solidFill>
                </a:rPr>
                <a:t>Services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57406" y="3675470"/>
            <a:ext cx="1376018" cy="1754172"/>
            <a:chOff x="3257406" y="3675470"/>
            <a:chExt cx="1376018" cy="175417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4B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815" y="3675470"/>
              <a:ext cx="1299200" cy="1015269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3257406" y="4801778"/>
              <a:ext cx="1376018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4B50"/>
                  </a:solidFill>
                </a:rPr>
                <a:t>Actions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587303" y="3723505"/>
            <a:ext cx="1359329" cy="1706137"/>
            <a:chOff x="5587303" y="3723505"/>
            <a:chExt cx="1359329" cy="1706137"/>
          </a:xfrm>
        </p:grpSpPr>
        <p:sp>
          <p:nvSpPr>
            <p:cNvPr id="64" name="Freeform 20"/>
            <p:cNvSpPr>
              <a:spLocks noEditPoints="1"/>
            </p:cNvSpPr>
            <p:nvPr/>
          </p:nvSpPr>
          <p:spPr bwMode="black">
            <a:xfrm>
              <a:off x="5587303" y="3723505"/>
              <a:ext cx="1359329" cy="967234"/>
            </a:xfrm>
            <a:custGeom>
              <a:avLst/>
              <a:gdLst>
                <a:gd name="T0" fmla="*/ 2306 w 2516"/>
                <a:gd name="T1" fmla="*/ 1227 h 1619"/>
                <a:gd name="T2" fmla="*/ 2306 w 2516"/>
                <a:gd name="T3" fmla="*/ 108 h 1619"/>
                <a:gd name="T4" fmla="*/ 2197 w 2516"/>
                <a:gd name="T5" fmla="*/ 0 h 1619"/>
                <a:gd name="T6" fmla="*/ 319 w 2516"/>
                <a:gd name="T7" fmla="*/ 0 h 1619"/>
                <a:gd name="T8" fmla="*/ 211 w 2516"/>
                <a:gd name="T9" fmla="*/ 108 h 1619"/>
                <a:gd name="T10" fmla="*/ 211 w 2516"/>
                <a:gd name="T11" fmla="*/ 1227 h 1619"/>
                <a:gd name="T12" fmla="*/ 0 w 2516"/>
                <a:gd name="T13" fmla="*/ 1484 h 1619"/>
                <a:gd name="T14" fmla="*/ 129 w 2516"/>
                <a:gd name="T15" fmla="*/ 1619 h 1619"/>
                <a:gd name="T16" fmla="*/ 2387 w 2516"/>
                <a:gd name="T17" fmla="*/ 1619 h 1619"/>
                <a:gd name="T18" fmla="*/ 2516 w 2516"/>
                <a:gd name="T19" fmla="*/ 1484 h 1619"/>
                <a:gd name="T20" fmla="*/ 2306 w 2516"/>
                <a:gd name="T21" fmla="*/ 1227 h 1619"/>
                <a:gd name="T22" fmla="*/ 2306 w 2516"/>
                <a:gd name="T23" fmla="*/ 1227 h 1619"/>
                <a:gd name="T24" fmla="*/ 1431 w 2516"/>
                <a:gd name="T25" fmla="*/ 1518 h 1619"/>
                <a:gd name="T26" fmla="*/ 1045 w 2516"/>
                <a:gd name="T27" fmla="*/ 1518 h 1619"/>
                <a:gd name="T28" fmla="*/ 1004 w 2516"/>
                <a:gd name="T29" fmla="*/ 1497 h 1619"/>
                <a:gd name="T30" fmla="*/ 1051 w 2516"/>
                <a:gd name="T31" fmla="*/ 1410 h 1619"/>
                <a:gd name="T32" fmla="*/ 1085 w 2516"/>
                <a:gd name="T33" fmla="*/ 1396 h 1619"/>
                <a:gd name="T34" fmla="*/ 1390 w 2516"/>
                <a:gd name="T35" fmla="*/ 1396 h 1619"/>
                <a:gd name="T36" fmla="*/ 1424 w 2516"/>
                <a:gd name="T37" fmla="*/ 1410 h 1619"/>
                <a:gd name="T38" fmla="*/ 1472 w 2516"/>
                <a:gd name="T39" fmla="*/ 1497 h 1619"/>
                <a:gd name="T40" fmla="*/ 1431 w 2516"/>
                <a:gd name="T41" fmla="*/ 1518 h 1619"/>
                <a:gd name="T42" fmla="*/ 2136 w 2516"/>
                <a:gd name="T43" fmla="*/ 1200 h 1619"/>
                <a:gd name="T44" fmla="*/ 380 w 2516"/>
                <a:gd name="T45" fmla="*/ 1200 h 1619"/>
                <a:gd name="T46" fmla="*/ 380 w 2516"/>
                <a:gd name="T47" fmla="*/ 222 h 1619"/>
                <a:gd name="T48" fmla="*/ 428 w 2516"/>
                <a:gd name="T49" fmla="*/ 169 h 1619"/>
                <a:gd name="T50" fmla="*/ 2089 w 2516"/>
                <a:gd name="T51" fmla="*/ 169 h 1619"/>
                <a:gd name="T52" fmla="*/ 2136 w 2516"/>
                <a:gd name="T53" fmla="*/ 222 h 1619"/>
                <a:gd name="T54" fmla="*/ 2136 w 2516"/>
                <a:gd name="T55" fmla="*/ 1200 h 1619"/>
                <a:gd name="T56" fmla="*/ 2136 w 2516"/>
                <a:gd name="T57" fmla="*/ 1200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6" h="1619">
                  <a:moveTo>
                    <a:pt x="2306" y="1227"/>
                  </a:moveTo>
                  <a:cubicBezTo>
                    <a:pt x="2306" y="108"/>
                    <a:pt x="2306" y="108"/>
                    <a:pt x="2306" y="108"/>
                  </a:cubicBezTo>
                  <a:cubicBezTo>
                    <a:pt x="2306" y="54"/>
                    <a:pt x="2258" y="0"/>
                    <a:pt x="2197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58" y="0"/>
                    <a:pt x="211" y="54"/>
                    <a:pt x="211" y="108"/>
                  </a:cubicBezTo>
                  <a:cubicBezTo>
                    <a:pt x="211" y="1227"/>
                    <a:pt x="211" y="1227"/>
                    <a:pt x="211" y="1227"/>
                  </a:cubicBezTo>
                  <a:cubicBezTo>
                    <a:pt x="0" y="1484"/>
                    <a:pt x="0" y="1484"/>
                    <a:pt x="0" y="1484"/>
                  </a:cubicBezTo>
                  <a:cubicBezTo>
                    <a:pt x="0" y="1558"/>
                    <a:pt x="61" y="1619"/>
                    <a:pt x="129" y="1619"/>
                  </a:cubicBezTo>
                  <a:cubicBezTo>
                    <a:pt x="2387" y="1619"/>
                    <a:pt x="2387" y="1619"/>
                    <a:pt x="2387" y="1619"/>
                  </a:cubicBezTo>
                  <a:cubicBezTo>
                    <a:pt x="2455" y="1619"/>
                    <a:pt x="2516" y="1558"/>
                    <a:pt x="2516" y="1484"/>
                  </a:cubicBezTo>
                  <a:cubicBezTo>
                    <a:pt x="2306" y="1227"/>
                    <a:pt x="2306" y="1227"/>
                    <a:pt x="2306" y="1227"/>
                  </a:cubicBezTo>
                  <a:cubicBezTo>
                    <a:pt x="2306" y="1227"/>
                    <a:pt x="2306" y="1227"/>
                    <a:pt x="2306" y="1227"/>
                  </a:cubicBezTo>
                  <a:close/>
                  <a:moveTo>
                    <a:pt x="1431" y="1518"/>
                  </a:moveTo>
                  <a:cubicBezTo>
                    <a:pt x="1045" y="1518"/>
                    <a:pt x="1045" y="1518"/>
                    <a:pt x="1045" y="1518"/>
                  </a:cubicBezTo>
                  <a:cubicBezTo>
                    <a:pt x="1024" y="1518"/>
                    <a:pt x="1004" y="1504"/>
                    <a:pt x="1004" y="1497"/>
                  </a:cubicBezTo>
                  <a:cubicBezTo>
                    <a:pt x="1051" y="1410"/>
                    <a:pt x="1051" y="1410"/>
                    <a:pt x="1051" y="1410"/>
                  </a:cubicBezTo>
                  <a:cubicBezTo>
                    <a:pt x="1051" y="1403"/>
                    <a:pt x="1065" y="1396"/>
                    <a:pt x="1085" y="1396"/>
                  </a:cubicBezTo>
                  <a:cubicBezTo>
                    <a:pt x="1390" y="1396"/>
                    <a:pt x="1390" y="1396"/>
                    <a:pt x="1390" y="1396"/>
                  </a:cubicBezTo>
                  <a:cubicBezTo>
                    <a:pt x="1411" y="1396"/>
                    <a:pt x="1424" y="1403"/>
                    <a:pt x="1424" y="1410"/>
                  </a:cubicBezTo>
                  <a:cubicBezTo>
                    <a:pt x="1472" y="1497"/>
                    <a:pt x="1472" y="1497"/>
                    <a:pt x="1472" y="1497"/>
                  </a:cubicBezTo>
                  <a:cubicBezTo>
                    <a:pt x="1472" y="1504"/>
                    <a:pt x="1451" y="1518"/>
                    <a:pt x="1431" y="1518"/>
                  </a:cubicBezTo>
                  <a:close/>
                  <a:moveTo>
                    <a:pt x="2136" y="1200"/>
                  </a:moveTo>
                  <a:cubicBezTo>
                    <a:pt x="380" y="1200"/>
                    <a:pt x="380" y="1200"/>
                    <a:pt x="380" y="1200"/>
                  </a:cubicBezTo>
                  <a:cubicBezTo>
                    <a:pt x="380" y="222"/>
                    <a:pt x="380" y="222"/>
                    <a:pt x="380" y="222"/>
                  </a:cubicBezTo>
                  <a:cubicBezTo>
                    <a:pt x="380" y="189"/>
                    <a:pt x="400" y="169"/>
                    <a:pt x="428" y="169"/>
                  </a:cubicBezTo>
                  <a:cubicBezTo>
                    <a:pt x="2089" y="169"/>
                    <a:pt x="2089" y="169"/>
                    <a:pt x="2089" y="169"/>
                  </a:cubicBezTo>
                  <a:cubicBezTo>
                    <a:pt x="2116" y="169"/>
                    <a:pt x="2136" y="189"/>
                    <a:pt x="2136" y="222"/>
                  </a:cubicBezTo>
                  <a:cubicBezTo>
                    <a:pt x="2136" y="1200"/>
                    <a:pt x="2136" y="1200"/>
                    <a:pt x="2136" y="1200"/>
                  </a:cubicBezTo>
                  <a:cubicBezTo>
                    <a:pt x="2136" y="1200"/>
                    <a:pt x="2136" y="1200"/>
                    <a:pt x="2136" y="1200"/>
                  </a:cubicBezTo>
                  <a:close/>
                </a:path>
              </a:pathLst>
            </a:custGeom>
            <a:solidFill>
              <a:srgbClr val="004B50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defTabSz="740740">
                <a:defRPr/>
              </a:pPr>
              <a:endParaRPr lang="en-US" kern="0" spc="-122" smtClean="0">
                <a:solidFill>
                  <a:srgbClr val="505050">
                    <a:lumMod val="50000"/>
                  </a:srgbClr>
                </a:solidFill>
                <a:latin typeface="Segoe Light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14768" y="4801778"/>
              <a:ext cx="1209305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4B50"/>
                  </a:solidFill>
                </a:rPr>
                <a:t>Usage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277344" y="3523641"/>
            <a:ext cx="2082943" cy="1906001"/>
            <a:chOff x="7277344" y="3523641"/>
            <a:chExt cx="2082943" cy="1906001"/>
          </a:xfrm>
        </p:grpSpPr>
        <p:sp>
          <p:nvSpPr>
            <p:cNvPr id="65" name="Freeform 362"/>
            <p:cNvSpPr>
              <a:spLocks noChangeAspect="1"/>
            </p:cNvSpPr>
            <p:nvPr/>
          </p:nvSpPr>
          <p:spPr bwMode="auto">
            <a:xfrm rot="19207886">
              <a:off x="7941806" y="3523641"/>
              <a:ext cx="754020" cy="1371600"/>
            </a:xfrm>
            <a:custGeom>
              <a:avLst/>
              <a:gdLst/>
              <a:ahLst/>
              <a:cxnLst/>
              <a:rect l="l" t="t" r="r" b="b"/>
              <a:pathLst>
                <a:path w="2319649" h="4146395">
                  <a:moveTo>
                    <a:pt x="721347" y="1393541"/>
                  </a:moveTo>
                  <a:lnTo>
                    <a:pt x="1004577" y="1630094"/>
                  </a:lnTo>
                  <a:lnTo>
                    <a:pt x="783124" y="1895244"/>
                  </a:lnTo>
                  <a:lnTo>
                    <a:pt x="499894" y="1658691"/>
                  </a:lnTo>
                  <a:close/>
                  <a:moveTo>
                    <a:pt x="221453" y="976031"/>
                  </a:moveTo>
                  <a:lnTo>
                    <a:pt x="504683" y="1212584"/>
                  </a:lnTo>
                  <a:lnTo>
                    <a:pt x="283230" y="1477734"/>
                  </a:lnTo>
                  <a:lnTo>
                    <a:pt x="0" y="1241181"/>
                  </a:lnTo>
                  <a:close/>
                  <a:moveTo>
                    <a:pt x="1119716" y="916564"/>
                  </a:moveTo>
                  <a:lnTo>
                    <a:pt x="1402946" y="1153118"/>
                  </a:lnTo>
                  <a:lnTo>
                    <a:pt x="1181493" y="1418268"/>
                  </a:lnTo>
                  <a:lnTo>
                    <a:pt x="898263" y="1181715"/>
                  </a:lnTo>
                  <a:close/>
                  <a:moveTo>
                    <a:pt x="619823" y="499054"/>
                  </a:moveTo>
                  <a:lnTo>
                    <a:pt x="903053" y="735607"/>
                  </a:lnTo>
                  <a:lnTo>
                    <a:pt x="681600" y="1000757"/>
                  </a:lnTo>
                  <a:lnTo>
                    <a:pt x="398370" y="764204"/>
                  </a:lnTo>
                  <a:close/>
                  <a:moveTo>
                    <a:pt x="1788219" y="1414996"/>
                  </a:moveTo>
                  <a:lnTo>
                    <a:pt x="1827007" y="1456492"/>
                  </a:lnTo>
                  <a:lnTo>
                    <a:pt x="1848826" y="1510192"/>
                  </a:lnTo>
                  <a:lnTo>
                    <a:pt x="1853674" y="1566334"/>
                  </a:lnTo>
                  <a:lnTo>
                    <a:pt x="1843977" y="1620034"/>
                  </a:lnTo>
                  <a:lnTo>
                    <a:pt x="1817310" y="1671294"/>
                  </a:lnTo>
                  <a:lnTo>
                    <a:pt x="1371242" y="2230266"/>
                  </a:lnTo>
                  <a:lnTo>
                    <a:pt x="1412455" y="2191212"/>
                  </a:lnTo>
                  <a:lnTo>
                    <a:pt x="1465789" y="2166802"/>
                  </a:lnTo>
                  <a:lnTo>
                    <a:pt x="1519123" y="2161920"/>
                  </a:lnTo>
                  <a:lnTo>
                    <a:pt x="1574882" y="2171684"/>
                  </a:lnTo>
                  <a:lnTo>
                    <a:pt x="1625792" y="2200975"/>
                  </a:lnTo>
                  <a:lnTo>
                    <a:pt x="1664580" y="2244912"/>
                  </a:lnTo>
                  <a:lnTo>
                    <a:pt x="1688823" y="2296171"/>
                  </a:lnTo>
                  <a:lnTo>
                    <a:pt x="1693672" y="2349872"/>
                  </a:lnTo>
                  <a:lnTo>
                    <a:pt x="1679126" y="2406013"/>
                  </a:lnTo>
                  <a:lnTo>
                    <a:pt x="1650035" y="2454832"/>
                  </a:lnTo>
                  <a:lnTo>
                    <a:pt x="1613670" y="2506091"/>
                  </a:lnTo>
                  <a:lnTo>
                    <a:pt x="1664580" y="2476800"/>
                  </a:lnTo>
                  <a:lnTo>
                    <a:pt x="1727611" y="2467036"/>
                  </a:lnTo>
                  <a:lnTo>
                    <a:pt x="1783370" y="2476800"/>
                  </a:lnTo>
                  <a:lnTo>
                    <a:pt x="1839128" y="2506091"/>
                  </a:lnTo>
                  <a:lnTo>
                    <a:pt x="1877917" y="2550028"/>
                  </a:lnTo>
                  <a:lnTo>
                    <a:pt x="1902160" y="2601288"/>
                  </a:lnTo>
                  <a:lnTo>
                    <a:pt x="1907008" y="2654988"/>
                  </a:lnTo>
                  <a:lnTo>
                    <a:pt x="1897311" y="2711129"/>
                  </a:lnTo>
                  <a:lnTo>
                    <a:pt x="1868220" y="2759948"/>
                  </a:lnTo>
                  <a:lnTo>
                    <a:pt x="1797916" y="2850262"/>
                  </a:lnTo>
                  <a:lnTo>
                    <a:pt x="1848825" y="2820971"/>
                  </a:lnTo>
                  <a:lnTo>
                    <a:pt x="1907008" y="2811207"/>
                  </a:lnTo>
                  <a:lnTo>
                    <a:pt x="1967616" y="2820971"/>
                  </a:lnTo>
                  <a:lnTo>
                    <a:pt x="2020950" y="2850262"/>
                  </a:lnTo>
                  <a:lnTo>
                    <a:pt x="2057314" y="2891758"/>
                  </a:lnTo>
                  <a:lnTo>
                    <a:pt x="2081557" y="2945459"/>
                  </a:lnTo>
                  <a:lnTo>
                    <a:pt x="2086406" y="3001600"/>
                  </a:lnTo>
                  <a:lnTo>
                    <a:pt x="2076708" y="3055300"/>
                  </a:lnTo>
                  <a:lnTo>
                    <a:pt x="2050041" y="3106560"/>
                  </a:lnTo>
                  <a:lnTo>
                    <a:pt x="1380939" y="3941357"/>
                  </a:lnTo>
                  <a:lnTo>
                    <a:pt x="1351848" y="3975530"/>
                  </a:lnTo>
                  <a:lnTo>
                    <a:pt x="1313059" y="4017026"/>
                  </a:lnTo>
                  <a:lnTo>
                    <a:pt x="1271846" y="4060963"/>
                  </a:lnTo>
                  <a:lnTo>
                    <a:pt x="1218512" y="4097577"/>
                  </a:lnTo>
                  <a:lnTo>
                    <a:pt x="1167602" y="4126868"/>
                  </a:lnTo>
                  <a:lnTo>
                    <a:pt x="1109420" y="4146395"/>
                  </a:lnTo>
                  <a:lnTo>
                    <a:pt x="1058510" y="4141514"/>
                  </a:lnTo>
                  <a:lnTo>
                    <a:pt x="1010024" y="4117104"/>
                  </a:lnTo>
                  <a:lnTo>
                    <a:pt x="973660" y="4090254"/>
                  </a:lnTo>
                  <a:lnTo>
                    <a:pt x="915477" y="4046317"/>
                  </a:lnTo>
                  <a:lnTo>
                    <a:pt x="850022" y="3990176"/>
                  </a:lnTo>
                  <a:lnTo>
                    <a:pt x="777293" y="3931593"/>
                  </a:lnTo>
                  <a:lnTo>
                    <a:pt x="697292" y="3865688"/>
                  </a:lnTo>
                  <a:lnTo>
                    <a:pt x="612442" y="3797343"/>
                  </a:lnTo>
                  <a:lnTo>
                    <a:pt x="532440" y="3731438"/>
                  </a:lnTo>
                  <a:lnTo>
                    <a:pt x="450015" y="3670415"/>
                  </a:lnTo>
                  <a:lnTo>
                    <a:pt x="379710" y="3611832"/>
                  </a:lnTo>
                  <a:lnTo>
                    <a:pt x="319104" y="3560573"/>
                  </a:lnTo>
                  <a:lnTo>
                    <a:pt x="270618" y="3521518"/>
                  </a:lnTo>
                  <a:lnTo>
                    <a:pt x="236678" y="3497108"/>
                  </a:lnTo>
                  <a:lnTo>
                    <a:pt x="190617" y="3445849"/>
                  </a:lnTo>
                  <a:lnTo>
                    <a:pt x="161525" y="3392148"/>
                  </a:lnTo>
                  <a:lnTo>
                    <a:pt x="151828" y="3336007"/>
                  </a:lnTo>
                  <a:lnTo>
                    <a:pt x="151828" y="3277425"/>
                  </a:lnTo>
                  <a:lnTo>
                    <a:pt x="156677" y="3221284"/>
                  </a:lnTo>
                  <a:lnTo>
                    <a:pt x="319104" y="2110661"/>
                  </a:lnTo>
                  <a:lnTo>
                    <a:pt x="333649" y="2052078"/>
                  </a:lnTo>
                  <a:lnTo>
                    <a:pt x="365165" y="2005701"/>
                  </a:lnTo>
                  <a:lnTo>
                    <a:pt x="413651" y="1976410"/>
                  </a:lnTo>
                  <a:lnTo>
                    <a:pt x="464561" y="1956882"/>
                  </a:lnTo>
                  <a:lnTo>
                    <a:pt x="522743" y="1956882"/>
                  </a:lnTo>
                  <a:lnTo>
                    <a:pt x="578502" y="1971528"/>
                  </a:lnTo>
                  <a:lnTo>
                    <a:pt x="622139" y="2005701"/>
                  </a:lnTo>
                  <a:lnTo>
                    <a:pt x="656079" y="2052078"/>
                  </a:lnTo>
                  <a:lnTo>
                    <a:pt x="673049" y="2105779"/>
                  </a:lnTo>
                  <a:lnTo>
                    <a:pt x="673049" y="2161921"/>
                  </a:lnTo>
                  <a:lnTo>
                    <a:pt x="612442" y="2601288"/>
                  </a:lnTo>
                  <a:lnTo>
                    <a:pt x="1531245" y="1441846"/>
                  </a:lnTo>
                  <a:lnTo>
                    <a:pt x="1574882" y="1405232"/>
                  </a:lnTo>
                  <a:lnTo>
                    <a:pt x="1625792" y="1380823"/>
                  </a:lnTo>
                  <a:lnTo>
                    <a:pt x="1683974" y="1375941"/>
                  </a:lnTo>
                  <a:lnTo>
                    <a:pt x="1734885" y="1385705"/>
                  </a:lnTo>
                  <a:close/>
                  <a:moveTo>
                    <a:pt x="2036419" y="835021"/>
                  </a:moveTo>
                  <a:lnTo>
                    <a:pt x="2319649" y="1071574"/>
                  </a:lnTo>
                  <a:lnTo>
                    <a:pt x="2098196" y="1336724"/>
                  </a:lnTo>
                  <a:lnTo>
                    <a:pt x="1814966" y="1100171"/>
                  </a:lnTo>
                  <a:close/>
                  <a:moveTo>
                    <a:pt x="1536525" y="417510"/>
                  </a:moveTo>
                  <a:lnTo>
                    <a:pt x="1819755" y="654063"/>
                  </a:lnTo>
                  <a:lnTo>
                    <a:pt x="1598302" y="919214"/>
                  </a:lnTo>
                  <a:lnTo>
                    <a:pt x="1315073" y="682661"/>
                  </a:lnTo>
                  <a:close/>
                  <a:moveTo>
                    <a:pt x="1036632" y="0"/>
                  </a:moveTo>
                  <a:lnTo>
                    <a:pt x="1319862" y="236553"/>
                  </a:lnTo>
                  <a:lnTo>
                    <a:pt x="1098409" y="501703"/>
                  </a:lnTo>
                  <a:lnTo>
                    <a:pt x="815179" y="265150"/>
                  </a:lnTo>
                  <a:close/>
                </a:path>
              </a:pathLst>
            </a:custGeom>
            <a:solidFill>
              <a:srgbClr val="004B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algn="ctr" defTabSz="932597">
                <a:defRPr/>
              </a:pPr>
              <a:endParaRPr lang="en-US" sz="816" kern="0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77344" y="4801778"/>
              <a:ext cx="2082943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4B50"/>
                  </a:solidFill>
                </a:rPr>
                <a:t>Engagement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451154" y="3675470"/>
            <a:ext cx="1937069" cy="1754172"/>
            <a:chOff x="9451154" y="3675470"/>
            <a:chExt cx="1937069" cy="1754172"/>
          </a:xfrm>
        </p:grpSpPr>
        <p:sp>
          <p:nvSpPr>
            <p:cNvPr id="66" name="Freeform 83"/>
            <p:cNvSpPr>
              <a:spLocks noChangeAspect="1" noEditPoints="1"/>
            </p:cNvSpPr>
            <p:nvPr/>
          </p:nvSpPr>
          <p:spPr bwMode="black">
            <a:xfrm>
              <a:off x="9909426" y="3675470"/>
              <a:ext cx="1020527" cy="1126308"/>
            </a:xfrm>
            <a:custGeom>
              <a:avLst/>
              <a:gdLst>
                <a:gd name="T0" fmla="*/ 502 w 2107"/>
                <a:gd name="T1" fmla="*/ 1162 h 2221"/>
                <a:gd name="T2" fmla="*/ 239 w 2107"/>
                <a:gd name="T3" fmla="*/ 2072 h 2221"/>
                <a:gd name="T4" fmla="*/ 1587 w 2107"/>
                <a:gd name="T5" fmla="*/ 1800 h 2221"/>
                <a:gd name="T6" fmla="*/ 1487 w 2107"/>
                <a:gd name="T7" fmla="*/ 1835 h 2221"/>
                <a:gd name="T8" fmla="*/ 1579 w 2107"/>
                <a:gd name="T9" fmla="*/ 1870 h 2221"/>
                <a:gd name="T10" fmla="*/ 1470 w 2107"/>
                <a:gd name="T11" fmla="*/ 1847 h 2221"/>
                <a:gd name="T12" fmla="*/ 983 w 2107"/>
                <a:gd name="T13" fmla="*/ 1837 h 2221"/>
                <a:gd name="T14" fmla="*/ 1062 w 2107"/>
                <a:gd name="T15" fmla="*/ 1872 h 2221"/>
                <a:gd name="T16" fmla="*/ 956 w 2107"/>
                <a:gd name="T17" fmla="*/ 1951 h 2221"/>
                <a:gd name="T18" fmla="*/ 1046 w 2107"/>
                <a:gd name="T19" fmla="*/ 1970 h 2221"/>
                <a:gd name="T20" fmla="*/ 820 w 2107"/>
                <a:gd name="T21" fmla="*/ 1872 h 2221"/>
                <a:gd name="T22" fmla="*/ 899 w 2107"/>
                <a:gd name="T23" fmla="*/ 1836 h 2221"/>
                <a:gd name="T24" fmla="*/ 841 w 2107"/>
                <a:gd name="T25" fmla="*/ 1886 h 2221"/>
                <a:gd name="T26" fmla="*/ 905 w 2107"/>
                <a:gd name="T27" fmla="*/ 1920 h 2221"/>
                <a:gd name="T28" fmla="*/ 882 w 2107"/>
                <a:gd name="T29" fmla="*/ 1971 h 2221"/>
                <a:gd name="T30" fmla="*/ 687 w 2107"/>
                <a:gd name="T31" fmla="*/ 1847 h 2221"/>
                <a:gd name="T32" fmla="*/ 780 w 2107"/>
                <a:gd name="T33" fmla="*/ 1844 h 2221"/>
                <a:gd name="T34" fmla="*/ 760 w 2107"/>
                <a:gd name="T35" fmla="*/ 1882 h 2221"/>
                <a:gd name="T36" fmla="*/ 703 w 2107"/>
                <a:gd name="T37" fmla="*/ 1912 h 2221"/>
                <a:gd name="T38" fmla="*/ 682 w 2107"/>
                <a:gd name="T39" fmla="*/ 1972 h 2221"/>
                <a:gd name="T40" fmla="*/ 647 w 2107"/>
                <a:gd name="T41" fmla="*/ 1928 h 2221"/>
                <a:gd name="T42" fmla="*/ 631 w 2107"/>
                <a:gd name="T43" fmla="*/ 1862 h 2221"/>
                <a:gd name="T44" fmla="*/ 545 w 2107"/>
                <a:gd name="T45" fmla="*/ 2017 h 2221"/>
                <a:gd name="T46" fmla="*/ 416 w 2107"/>
                <a:gd name="T47" fmla="*/ 2078 h 2221"/>
                <a:gd name="T48" fmla="*/ 435 w 2107"/>
                <a:gd name="T49" fmla="*/ 2014 h 2221"/>
                <a:gd name="T50" fmla="*/ 538 w 2107"/>
                <a:gd name="T51" fmla="*/ 2006 h 2221"/>
                <a:gd name="T52" fmla="*/ 520 w 2107"/>
                <a:gd name="T53" fmla="*/ 1973 h 2221"/>
                <a:gd name="T54" fmla="*/ 490 w 2107"/>
                <a:gd name="T55" fmla="*/ 1930 h 2221"/>
                <a:gd name="T56" fmla="*/ 587 w 2107"/>
                <a:gd name="T57" fmla="*/ 1913 h 2221"/>
                <a:gd name="T58" fmla="*/ 1055 w 2107"/>
                <a:gd name="T59" fmla="*/ 2071 h 2221"/>
                <a:gd name="T60" fmla="*/ 605 w 2107"/>
                <a:gd name="T61" fmla="*/ 2078 h 2221"/>
                <a:gd name="T62" fmla="*/ 613 w 2107"/>
                <a:gd name="T63" fmla="*/ 2010 h 2221"/>
                <a:gd name="T64" fmla="*/ 1046 w 2107"/>
                <a:gd name="T65" fmla="*/ 2003 h 2221"/>
                <a:gd name="T66" fmla="*/ 1113 w 2107"/>
                <a:gd name="T67" fmla="*/ 1877 h 2221"/>
                <a:gd name="T68" fmla="*/ 1176 w 2107"/>
                <a:gd name="T69" fmla="*/ 1835 h 2221"/>
                <a:gd name="T70" fmla="*/ 1137 w 2107"/>
                <a:gd name="T71" fmla="*/ 1885 h 2221"/>
                <a:gd name="T72" fmla="*/ 1115 w 2107"/>
                <a:gd name="T73" fmla="*/ 1926 h 2221"/>
                <a:gd name="T74" fmla="*/ 1215 w 2107"/>
                <a:gd name="T75" fmla="*/ 1968 h 2221"/>
                <a:gd name="T76" fmla="*/ 1135 w 2107"/>
                <a:gd name="T77" fmla="*/ 1970 h 2221"/>
                <a:gd name="T78" fmla="*/ 1146 w 2107"/>
                <a:gd name="T79" fmla="*/ 2075 h 2221"/>
                <a:gd name="T80" fmla="*/ 1122 w 2107"/>
                <a:gd name="T81" fmla="*/ 2019 h 2221"/>
                <a:gd name="T82" fmla="*/ 1139 w 2107"/>
                <a:gd name="T83" fmla="*/ 2003 h 2221"/>
                <a:gd name="T84" fmla="*/ 1217 w 2107"/>
                <a:gd name="T85" fmla="*/ 2003 h 2221"/>
                <a:gd name="T86" fmla="*/ 1337 w 2107"/>
                <a:gd name="T87" fmla="*/ 1868 h 2221"/>
                <a:gd name="T88" fmla="*/ 1411 w 2107"/>
                <a:gd name="T89" fmla="*/ 1838 h 2221"/>
                <a:gd name="T90" fmla="*/ 1425 w 2107"/>
                <a:gd name="T91" fmla="*/ 1883 h 2221"/>
                <a:gd name="T92" fmla="*/ 1359 w 2107"/>
                <a:gd name="T93" fmla="*/ 1927 h 2221"/>
                <a:gd name="T94" fmla="*/ 1476 w 2107"/>
                <a:gd name="T95" fmla="*/ 1956 h 2221"/>
                <a:gd name="T96" fmla="*/ 1461 w 2107"/>
                <a:gd name="T97" fmla="*/ 1970 h 2221"/>
                <a:gd name="T98" fmla="*/ 1511 w 2107"/>
                <a:gd name="T99" fmla="*/ 2075 h 2221"/>
                <a:gd name="T100" fmla="*/ 1393 w 2107"/>
                <a:gd name="T101" fmla="*/ 2019 h 2221"/>
                <a:gd name="T102" fmla="*/ 1475 w 2107"/>
                <a:gd name="T103" fmla="*/ 2001 h 2221"/>
                <a:gd name="T104" fmla="*/ 1681 w 2107"/>
                <a:gd name="T105" fmla="*/ 2018 h 2221"/>
                <a:gd name="T106" fmla="*/ 1623 w 2107"/>
                <a:gd name="T107" fmla="*/ 2075 h 2221"/>
                <a:gd name="T108" fmla="*/ 1639 w 2107"/>
                <a:gd name="T109" fmla="*/ 2000 h 2221"/>
                <a:gd name="T110" fmla="*/ 1630 w 2107"/>
                <a:gd name="T111" fmla="*/ 1969 h 2221"/>
                <a:gd name="T112" fmla="*/ 1532 w 2107"/>
                <a:gd name="T113" fmla="*/ 1910 h 2221"/>
                <a:gd name="T114" fmla="*/ 933 w 2107"/>
                <a:gd name="T115" fmla="*/ 1308 h 2221"/>
                <a:gd name="T116" fmla="*/ 9 w 2107"/>
                <a:gd name="T117" fmla="*/ 909 h 2221"/>
                <a:gd name="T118" fmla="*/ 413 w 2107"/>
                <a:gd name="T119" fmla="*/ 386 h 2221"/>
                <a:gd name="T120" fmla="*/ 1700 w 2107"/>
                <a:gd name="T121" fmla="*/ 556 h 2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7" h="2221">
                  <a:moveTo>
                    <a:pt x="2107" y="809"/>
                  </a:moveTo>
                  <a:cubicBezTo>
                    <a:pt x="2106" y="786"/>
                    <a:pt x="2103" y="764"/>
                    <a:pt x="2098" y="742"/>
                  </a:cubicBezTo>
                  <a:cubicBezTo>
                    <a:pt x="2098" y="745"/>
                    <a:pt x="2098" y="747"/>
                    <a:pt x="2098" y="749"/>
                  </a:cubicBezTo>
                  <a:cubicBezTo>
                    <a:pt x="2096" y="810"/>
                    <a:pt x="2076" y="869"/>
                    <a:pt x="2040" y="926"/>
                  </a:cubicBezTo>
                  <a:cubicBezTo>
                    <a:pt x="2018" y="961"/>
                    <a:pt x="1988" y="995"/>
                    <a:pt x="1953" y="1027"/>
                  </a:cubicBezTo>
                  <a:cubicBezTo>
                    <a:pt x="1918" y="1064"/>
                    <a:pt x="1873" y="1098"/>
                    <a:pt x="1819" y="1131"/>
                  </a:cubicBezTo>
                  <a:cubicBezTo>
                    <a:pt x="1777" y="1156"/>
                    <a:pt x="1731" y="1178"/>
                    <a:pt x="1682" y="1198"/>
                  </a:cubicBezTo>
                  <a:cubicBezTo>
                    <a:pt x="1682" y="1061"/>
                    <a:pt x="1682" y="1061"/>
                    <a:pt x="1682" y="1061"/>
                  </a:cubicBezTo>
                  <a:cubicBezTo>
                    <a:pt x="1682" y="1059"/>
                    <a:pt x="1682" y="1058"/>
                    <a:pt x="1682" y="1056"/>
                  </a:cubicBezTo>
                  <a:cubicBezTo>
                    <a:pt x="1680" y="988"/>
                    <a:pt x="1624" y="933"/>
                    <a:pt x="1554" y="933"/>
                  </a:cubicBezTo>
                  <a:cubicBezTo>
                    <a:pt x="555" y="933"/>
                    <a:pt x="555" y="933"/>
                    <a:pt x="555" y="933"/>
                  </a:cubicBezTo>
                  <a:cubicBezTo>
                    <a:pt x="484" y="933"/>
                    <a:pt x="426" y="990"/>
                    <a:pt x="426" y="1061"/>
                  </a:cubicBezTo>
                  <a:cubicBezTo>
                    <a:pt x="426" y="1141"/>
                    <a:pt x="426" y="1141"/>
                    <a:pt x="426" y="1141"/>
                  </a:cubicBezTo>
                  <a:cubicBezTo>
                    <a:pt x="430" y="1142"/>
                    <a:pt x="430" y="1142"/>
                    <a:pt x="430" y="1142"/>
                  </a:cubicBezTo>
                  <a:cubicBezTo>
                    <a:pt x="430" y="1143"/>
                    <a:pt x="459" y="1152"/>
                    <a:pt x="502" y="1162"/>
                  </a:cubicBezTo>
                  <a:cubicBezTo>
                    <a:pt x="502" y="1069"/>
                    <a:pt x="502" y="1069"/>
                    <a:pt x="502" y="1069"/>
                  </a:cubicBezTo>
                  <a:cubicBezTo>
                    <a:pt x="502" y="1032"/>
                    <a:pt x="531" y="1003"/>
                    <a:pt x="568" y="1003"/>
                  </a:cubicBezTo>
                  <a:cubicBezTo>
                    <a:pt x="1541" y="1003"/>
                    <a:pt x="1541" y="1003"/>
                    <a:pt x="1541" y="1003"/>
                  </a:cubicBezTo>
                  <a:cubicBezTo>
                    <a:pt x="1577" y="1003"/>
                    <a:pt x="1607" y="1032"/>
                    <a:pt x="1607" y="1069"/>
                  </a:cubicBezTo>
                  <a:cubicBezTo>
                    <a:pt x="1607" y="1668"/>
                    <a:pt x="1607" y="1668"/>
                    <a:pt x="1607" y="1668"/>
                  </a:cubicBezTo>
                  <a:cubicBezTo>
                    <a:pt x="1607" y="1704"/>
                    <a:pt x="1577" y="1734"/>
                    <a:pt x="1541" y="1734"/>
                  </a:cubicBezTo>
                  <a:cubicBezTo>
                    <a:pt x="568" y="1734"/>
                    <a:pt x="568" y="1734"/>
                    <a:pt x="568" y="1734"/>
                  </a:cubicBezTo>
                  <a:cubicBezTo>
                    <a:pt x="531" y="1734"/>
                    <a:pt x="502" y="1704"/>
                    <a:pt x="502" y="1668"/>
                  </a:cubicBezTo>
                  <a:cubicBezTo>
                    <a:pt x="502" y="1541"/>
                    <a:pt x="502" y="1541"/>
                    <a:pt x="502" y="1541"/>
                  </a:cubicBezTo>
                  <a:cubicBezTo>
                    <a:pt x="476" y="1535"/>
                    <a:pt x="451" y="1528"/>
                    <a:pt x="426" y="1520"/>
                  </a:cubicBezTo>
                  <a:cubicBezTo>
                    <a:pt x="426" y="1676"/>
                    <a:pt x="426" y="1676"/>
                    <a:pt x="426" y="1676"/>
                  </a:cubicBezTo>
                  <a:cubicBezTo>
                    <a:pt x="426" y="1736"/>
                    <a:pt x="467" y="1786"/>
                    <a:pt x="523" y="1800"/>
                  </a:cubicBezTo>
                  <a:cubicBezTo>
                    <a:pt x="491" y="1802"/>
                    <a:pt x="456" y="1813"/>
                    <a:pt x="435" y="1837"/>
                  </a:cubicBezTo>
                  <a:cubicBezTo>
                    <a:pt x="419" y="1857"/>
                    <a:pt x="403" y="1876"/>
                    <a:pt x="387" y="1895"/>
                  </a:cubicBezTo>
                  <a:cubicBezTo>
                    <a:pt x="337" y="1954"/>
                    <a:pt x="288" y="2013"/>
                    <a:pt x="239" y="2072"/>
                  </a:cubicBezTo>
                  <a:cubicBezTo>
                    <a:pt x="227" y="2086"/>
                    <a:pt x="203" y="2107"/>
                    <a:pt x="203" y="2127"/>
                  </a:cubicBezTo>
                  <a:cubicBezTo>
                    <a:pt x="203" y="2183"/>
                    <a:pt x="203" y="2183"/>
                    <a:pt x="203" y="2183"/>
                  </a:cubicBezTo>
                  <a:cubicBezTo>
                    <a:pt x="204" y="2190"/>
                    <a:pt x="206" y="2197"/>
                    <a:pt x="209" y="2202"/>
                  </a:cubicBezTo>
                  <a:cubicBezTo>
                    <a:pt x="222" y="2220"/>
                    <a:pt x="247" y="2221"/>
                    <a:pt x="267" y="2221"/>
                  </a:cubicBezTo>
                  <a:cubicBezTo>
                    <a:pt x="295" y="2221"/>
                    <a:pt x="1759" y="2221"/>
                    <a:pt x="1804" y="2221"/>
                  </a:cubicBezTo>
                  <a:cubicBezTo>
                    <a:pt x="1826" y="2221"/>
                    <a:pt x="1850" y="2219"/>
                    <a:pt x="1871" y="2214"/>
                  </a:cubicBezTo>
                  <a:cubicBezTo>
                    <a:pt x="1886" y="2211"/>
                    <a:pt x="1903" y="2203"/>
                    <a:pt x="1905" y="2186"/>
                  </a:cubicBezTo>
                  <a:cubicBezTo>
                    <a:pt x="1905" y="2126"/>
                    <a:pt x="1905" y="2126"/>
                    <a:pt x="1905" y="2126"/>
                  </a:cubicBezTo>
                  <a:cubicBezTo>
                    <a:pt x="1907" y="2113"/>
                    <a:pt x="1899" y="2100"/>
                    <a:pt x="1891" y="2091"/>
                  </a:cubicBezTo>
                  <a:cubicBezTo>
                    <a:pt x="1887" y="2086"/>
                    <a:pt x="1883" y="2081"/>
                    <a:pt x="1879" y="2077"/>
                  </a:cubicBezTo>
                  <a:cubicBezTo>
                    <a:pt x="1858" y="2052"/>
                    <a:pt x="1837" y="2027"/>
                    <a:pt x="1816" y="2003"/>
                  </a:cubicBezTo>
                  <a:cubicBezTo>
                    <a:pt x="1770" y="1948"/>
                    <a:pt x="1724" y="1894"/>
                    <a:pt x="1678" y="1840"/>
                  </a:cubicBezTo>
                  <a:cubicBezTo>
                    <a:pt x="1676" y="1837"/>
                    <a:pt x="1674" y="1834"/>
                    <a:pt x="1671" y="1832"/>
                  </a:cubicBezTo>
                  <a:cubicBezTo>
                    <a:pt x="1662" y="1820"/>
                    <a:pt x="1647" y="1813"/>
                    <a:pt x="1633" y="1809"/>
                  </a:cubicBezTo>
                  <a:cubicBezTo>
                    <a:pt x="1618" y="1804"/>
                    <a:pt x="1603" y="1801"/>
                    <a:pt x="1587" y="1800"/>
                  </a:cubicBezTo>
                  <a:cubicBezTo>
                    <a:pt x="1642" y="1785"/>
                    <a:pt x="1682" y="1735"/>
                    <a:pt x="1682" y="1676"/>
                  </a:cubicBezTo>
                  <a:cubicBezTo>
                    <a:pt x="1682" y="1462"/>
                    <a:pt x="1682" y="1462"/>
                    <a:pt x="1682" y="1462"/>
                  </a:cubicBezTo>
                  <a:cubicBezTo>
                    <a:pt x="1698" y="1455"/>
                    <a:pt x="1714" y="1448"/>
                    <a:pt x="1730" y="1441"/>
                  </a:cubicBezTo>
                  <a:cubicBezTo>
                    <a:pt x="1801" y="1408"/>
                    <a:pt x="1863" y="1368"/>
                    <a:pt x="1916" y="1325"/>
                  </a:cubicBezTo>
                  <a:cubicBezTo>
                    <a:pt x="1946" y="1300"/>
                    <a:pt x="1972" y="1273"/>
                    <a:pt x="1995" y="1246"/>
                  </a:cubicBezTo>
                  <a:cubicBezTo>
                    <a:pt x="2018" y="1218"/>
                    <a:pt x="2037" y="1187"/>
                    <a:pt x="2054" y="1154"/>
                  </a:cubicBezTo>
                  <a:cubicBezTo>
                    <a:pt x="2068" y="1124"/>
                    <a:pt x="2079" y="1090"/>
                    <a:pt x="2084" y="1054"/>
                  </a:cubicBezTo>
                  <a:cubicBezTo>
                    <a:pt x="2086" y="1040"/>
                    <a:pt x="2087" y="1026"/>
                    <a:pt x="2089" y="1013"/>
                  </a:cubicBezTo>
                  <a:cubicBezTo>
                    <a:pt x="2089" y="1008"/>
                    <a:pt x="2090" y="1003"/>
                    <a:pt x="2090" y="998"/>
                  </a:cubicBezTo>
                  <a:cubicBezTo>
                    <a:pt x="2102" y="877"/>
                    <a:pt x="2102" y="877"/>
                    <a:pt x="2102" y="877"/>
                  </a:cubicBezTo>
                  <a:cubicBezTo>
                    <a:pt x="2103" y="874"/>
                    <a:pt x="2103" y="870"/>
                    <a:pt x="2103" y="867"/>
                  </a:cubicBezTo>
                  <a:cubicBezTo>
                    <a:pt x="2105" y="848"/>
                    <a:pt x="2107" y="829"/>
                    <a:pt x="2107" y="809"/>
                  </a:cubicBezTo>
                  <a:close/>
                  <a:moveTo>
                    <a:pt x="1474" y="1837"/>
                  </a:moveTo>
                  <a:cubicBezTo>
                    <a:pt x="1475" y="1836"/>
                    <a:pt x="1476" y="1836"/>
                    <a:pt x="1478" y="1836"/>
                  </a:cubicBezTo>
                  <a:cubicBezTo>
                    <a:pt x="1481" y="1835"/>
                    <a:pt x="1483" y="1835"/>
                    <a:pt x="1487" y="1835"/>
                  </a:cubicBezTo>
                  <a:cubicBezTo>
                    <a:pt x="1492" y="1835"/>
                    <a:pt x="1492" y="1835"/>
                    <a:pt x="1492" y="1835"/>
                  </a:cubicBezTo>
                  <a:cubicBezTo>
                    <a:pt x="1492" y="1835"/>
                    <a:pt x="1492" y="1835"/>
                    <a:pt x="1492" y="1835"/>
                  </a:cubicBezTo>
                  <a:cubicBezTo>
                    <a:pt x="1502" y="1835"/>
                    <a:pt x="1511" y="1835"/>
                    <a:pt x="1521" y="1835"/>
                  </a:cubicBezTo>
                  <a:cubicBezTo>
                    <a:pt x="1521" y="1835"/>
                    <a:pt x="1521" y="1835"/>
                    <a:pt x="1521" y="1835"/>
                  </a:cubicBezTo>
                  <a:cubicBezTo>
                    <a:pt x="1531" y="1835"/>
                    <a:pt x="1531" y="1835"/>
                    <a:pt x="1531" y="1835"/>
                  </a:cubicBezTo>
                  <a:cubicBezTo>
                    <a:pt x="1534" y="1834"/>
                    <a:pt x="1538" y="1835"/>
                    <a:pt x="1541" y="1835"/>
                  </a:cubicBezTo>
                  <a:cubicBezTo>
                    <a:pt x="1543" y="1836"/>
                    <a:pt x="1546" y="1836"/>
                    <a:pt x="1548" y="1837"/>
                  </a:cubicBezTo>
                  <a:cubicBezTo>
                    <a:pt x="1548" y="1837"/>
                    <a:pt x="1548" y="1837"/>
                    <a:pt x="1548" y="1837"/>
                  </a:cubicBezTo>
                  <a:cubicBezTo>
                    <a:pt x="1549" y="1837"/>
                    <a:pt x="1549" y="1838"/>
                    <a:pt x="1549" y="1838"/>
                  </a:cubicBezTo>
                  <a:cubicBezTo>
                    <a:pt x="1550" y="1838"/>
                    <a:pt x="1550" y="1838"/>
                    <a:pt x="1550" y="1838"/>
                  </a:cubicBezTo>
                  <a:cubicBezTo>
                    <a:pt x="1553" y="1839"/>
                    <a:pt x="1556" y="1840"/>
                    <a:pt x="1558" y="1842"/>
                  </a:cubicBezTo>
                  <a:cubicBezTo>
                    <a:pt x="1560" y="1843"/>
                    <a:pt x="1562" y="1845"/>
                    <a:pt x="1563" y="1847"/>
                  </a:cubicBezTo>
                  <a:cubicBezTo>
                    <a:pt x="1571" y="1858"/>
                    <a:pt x="1571" y="1858"/>
                    <a:pt x="1571" y="1858"/>
                  </a:cubicBezTo>
                  <a:cubicBezTo>
                    <a:pt x="1573" y="1861"/>
                    <a:pt x="1577" y="1865"/>
                    <a:pt x="1579" y="1870"/>
                  </a:cubicBezTo>
                  <a:cubicBezTo>
                    <a:pt x="1579" y="1870"/>
                    <a:pt x="1579" y="1870"/>
                    <a:pt x="1579" y="1870"/>
                  </a:cubicBezTo>
                  <a:cubicBezTo>
                    <a:pt x="1581" y="1872"/>
                    <a:pt x="1581" y="1874"/>
                    <a:pt x="1581" y="1876"/>
                  </a:cubicBezTo>
                  <a:cubicBezTo>
                    <a:pt x="1581" y="1877"/>
                    <a:pt x="1580" y="1878"/>
                    <a:pt x="1579" y="1879"/>
                  </a:cubicBezTo>
                  <a:cubicBezTo>
                    <a:pt x="1579" y="1879"/>
                    <a:pt x="1579" y="1880"/>
                    <a:pt x="1579" y="1880"/>
                  </a:cubicBezTo>
                  <a:cubicBezTo>
                    <a:pt x="1579" y="1880"/>
                    <a:pt x="1579" y="1880"/>
                    <a:pt x="1579" y="1880"/>
                  </a:cubicBezTo>
                  <a:cubicBezTo>
                    <a:pt x="1578" y="1880"/>
                    <a:pt x="1578" y="1880"/>
                    <a:pt x="1578" y="1880"/>
                  </a:cubicBezTo>
                  <a:cubicBezTo>
                    <a:pt x="1578" y="1880"/>
                    <a:pt x="1578" y="1881"/>
                    <a:pt x="1577" y="1881"/>
                  </a:cubicBezTo>
                  <a:cubicBezTo>
                    <a:pt x="1577" y="1881"/>
                    <a:pt x="1577" y="1881"/>
                    <a:pt x="1576" y="1881"/>
                  </a:cubicBezTo>
                  <a:cubicBezTo>
                    <a:pt x="1576" y="1881"/>
                    <a:pt x="1576" y="1882"/>
                    <a:pt x="1575" y="1882"/>
                  </a:cubicBezTo>
                  <a:cubicBezTo>
                    <a:pt x="1569" y="1885"/>
                    <a:pt x="1560" y="1884"/>
                    <a:pt x="1553" y="1884"/>
                  </a:cubicBezTo>
                  <a:cubicBezTo>
                    <a:pt x="1516" y="1884"/>
                    <a:pt x="1516" y="1884"/>
                    <a:pt x="1516" y="1884"/>
                  </a:cubicBezTo>
                  <a:cubicBezTo>
                    <a:pt x="1509" y="1884"/>
                    <a:pt x="1501" y="1883"/>
                    <a:pt x="1494" y="1879"/>
                  </a:cubicBezTo>
                  <a:cubicBezTo>
                    <a:pt x="1492" y="1878"/>
                    <a:pt x="1490" y="1877"/>
                    <a:pt x="1488" y="1876"/>
                  </a:cubicBezTo>
                  <a:cubicBezTo>
                    <a:pt x="1486" y="1874"/>
                    <a:pt x="1484" y="1872"/>
                    <a:pt x="1483" y="1871"/>
                  </a:cubicBezTo>
                  <a:cubicBezTo>
                    <a:pt x="1481" y="1868"/>
                    <a:pt x="1481" y="1868"/>
                    <a:pt x="1481" y="1868"/>
                  </a:cubicBezTo>
                  <a:cubicBezTo>
                    <a:pt x="1478" y="1861"/>
                    <a:pt x="1473" y="1854"/>
                    <a:pt x="1470" y="1847"/>
                  </a:cubicBezTo>
                  <a:cubicBezTo>
                    <a:pt x="1467" y="1842"/>
                    <a:pt x="1469" y="1839"/>
                    <a:pt x="1474" y="1837"/>
                  </a:cubicBezTo>
                  <a:close/>
                  <a:moveTo>
                    <a:pt x="965" y="1871"/>
                  </a:moveTo>
                  <a:cubicBezTo>
                    <a:pt x="966" y="1869"/>
                    <a:pt x="966" y="1868"/>
                    <a:pt x="966" y="1866"/>
                  </a:cubicBezTo>
                  <a:cubicBezTo>
                    <a:pt x="966" y="1866"/>
                    <a:pt x="966" y="1866"/>
                    <a:pt x="966" y="1866"/>
                  </a:cubicBezTo>
                  <a:cubicBezTo>
                    <a:pt x="967" y="1861"/>
                    <a:pt x="966" y="1855"/>
                    <a:pt x="968" y="1850"/>
                  </a:cubicBezTo>
                  <a:cubicBezTo>
                    <a:pt x="968" y="1848"/>
                    <a:pt x="968" y="1848"/>
                    <a:pt x="968" y="1848"/>
                  </a:cubicBezTo>
                  <a:cubicBezTo>
                    <a:pt x="968" y="1846"/>
                    <a:pt x="969" y="1845"/>
                    <a:pt x="970" y="1843"/>
                  </a:cubicBezTo>
                  <a:cubicBezTo>
                    <a:pt x="971" y="1842"/>
                    <a:pt x="973" y="1841"/>
                    <a:pt x="974" y="1841"/>
                  </a:cubicBezTo>
                  <a:cubicBezTo>
                    <a:pt x="974" y="1840"/>
                    <a:pt x="974" y="1840"/>
                    <a:pt x="974" y="1840"/>
                  </a:cubicBezTo>
                  <a:cubicBezTo>
                    <a:pt x="975" y="1840"/>
                    <a:pt x="975" y="1840"/>
                    <a:pt x="975" y="1840"/>
                  </a:cubicBezTo>
                  <a:cubicBezTo>
                    <a:pt x="976" y="1840"/>
                    <a:pt x="976" y="1839"/>
                    <a:pt x="976" y="1839"/>
                  </a:cubicBezTo>
                  <a:cubicBezTo>
                    <a:pt x="976" y="1839"/>
                    <a:pt x="977" y="1839"/>
                    <a:pt x="977" y="1839"/>
                  </a:cubicBezTo>
                  <a:cubicBezTo>
                    <a:pt x="978" y="1839"/>
                    <a:pt x="978" y="1838"/>
                    <a:pt x="979" y="1838"/>
                  </a:cubicBezTo>
                  <a:cubicBezTo>
                    <a:pt x="980" y="1838"/>
                    <a:pt x="980" y="1838"/>
                    <a:pt x="980" y="1838"/>
                  </a:cubicBezTo>
                  <a:cubicBezTo>
                    <a:pt x="981" y="1837"/>
                    <a:pt x="982" y="1837"/>
                    <a:pt x="983" y="1837"/>
                  </a:cubicBezTo>
                  <a:cubicBezTo>
                    <a:pt x="983" y="1837"/>
                    <a:pt x="984" y="1837"/>
                    <a:pt x="984" y="1837"/>
                  </a:cubicBezTo>
                  <a:cubicBezTo>
                    <a:pt x="984" y="1837"/>
                    <a:pt x="984" y="1837"/>
                    <a:pt x="985" y="1837"/>
                  </a:cubicBezTo>
                  <a:cubicBezTo>
                    <a:pt x="985" y="1837"/>
                    <a:pt x="985" y="1837"/>
                    <a:pt x="986" y="1836"/>
                  </a:cubicBezTo>
                  <a:cubicBezTo>
                    <a:pt x="988" y="1836"/>
                    <a:pt x="991" y="1836"/>
                    <a:pt x="993" y="1836"/>
                  </a:cubicBezTo>
                  <a:cubicBezTo>
                    <a:pt x="995" y="1836"/>
                    <a:pt x="995" y="1836"/>
                    <a:pt x="995" y="1836"/>
                  </a:cubicBezTo>
                  <a:cubicBezTo>
                    <a:pt x="998" y="1836"/>
                    <a:pt x="1000" y="1836"/>
                    <a:pt x="1003" y="1836"/>
                  </a:cubicBezTo>
                  <a:cubicBezTo>
                    <a:pt x="1038" y="1836"/>
                    <a:pt x="1038" y="1836"/>
                    <a:pt x="1038" y="1836"/>
                  </a:cubicBezTo>
                  <a:cubicBezTo>
                    <a:pt x="1038" y="1836"/>
                    <a:pt x="1039" y="1836"/>
                    <a:pt x="1040" y="1836"/>
                  </a:cubicBezTo>
                  <a:cubicBezTo>
                    <a:pt x="1040" y="1836"/>
                    <a:pt x="1040" y="1836"/>
                    <a:pt x="1041" y="1836"/>
                  </a:cubicBezTo>
                  <a:cubicBezTo>
                    <a:pt x="1042" y="1836"/>
                    <a:pt x="1042" y="1836"/>
                    <a:pt x="1043" y="1836"/>
                  </a:cubicBezTo>
                  <a:cubicBezTo>
                    <a:pt x="1050" y="1837"/>
                    <a:pt x="1058" y="1839"/>
                    <a:pt x="1061" y="1844"/>
                  </a:cubicBezTo>
                  <a:cubicBezTo>
                    <a:pt x="1061" y="1845"/>
                    <a:pt x="1061" y="1845"/>
                    <a:pt x="1061" y="1846"/>
                  </a:cubicBezTo>
                  <a:cubicBezTo>
                    <a:pt x="1061" y="1846"/>
                    <a:pt x="1061" y="1846"/>
                    <a:pt x="1061" y="1846"/>
                  </a:cubicBezTo>
                  <a:cubicBezTo>
                    <a:pt x="1063" y="1853"/>
                    <a:pt x="1062" y="1863"/>
                    <a:pt x="1062" y="1870"/>
                  </a:cubicBezTo>
                  <a:cubicBezTo>
                    <a:pt x="1062" y="1872"/>
                    <a:pt x="1062" y="1872"/>
                    <a:pt x="1062" y="1872"/>
                  </a:cubicBezTo>
                  <a:cubicBezTo>
                    <a:pt x="1062" y="1873"/>
                    <a:pt x="1062" y="1874"/>
                    <a:pt x="1061" y="1876"/>
                  </a:cubicBezTo>
                  <a:cubicBezTo>
                    <a:pt x="1054" y="1889"/>
                    <a:pt x="1022" y="1885"/>
                    <a:pt x="1010" y="1885"/>
                  </a:cubicBezTo>
                  <a:cubicBezTo>
                    <a:pt x="1003" y="1885"/>
                    <a:pt x="996" y="1885"/>
                    <a:pt x="989" y="1885"/>
                  </a:cubicBezTo>
                  <a:cubicBezTo>
                    <a:pt x="983" y="1885"/>
                    <a:pt x="974" y="1884"/>
                    <a:pt x="969" y="1879"/>
                  </a:cubicBezTo>
                  <a:cubicBezTo>
                    <a:pt x="969" y="1879"/>
                    <a:pt x="969" y="1879"/>
                    <a:pt x="968" y="1879"/>
                  </a:cubicBezTo>
                  <a:cubicBezTo>
                    <a:pt x="968" y="1879"/>
                    <a:pt x="968" y="1878"/>
                    <a:pt x="968" y="1878"/>
                  </a:cubicBezTo>
                  <a:cubicBezTo>
                    <a:pt x="967" y="1878"/>
                    <a:pt x="967" y="1878"/>
                    <a:pt x="967" y="1877"/>
                  </a:cubicBezTo>
                  <a:cubicBezTo>
                    <a:pt x="967" y="1877"/>
                    <a:pt x="967" y="1877"/>
                    <a:pt x="967" y="1877"/>
                  </a:cubicBezTo>
                  <a:cubicBezTo>
                    <a:pt x="967" y="1877"/>
                    <a:pt x="967" y="1877"/>
                    <a:pt x="967" y="1877"/>
                  </a:cubicBezTo>
                  <a:cubicBezTo>
                    <a:pt x="966" y="1876"/>
                    <a:pt x="966" y="1876"/>
                    <a:pt x="966" y="1875"/>
                  </a:cubicBezTo>
                  <a:cubicBezTo>
                    <a:pt x="965" y="1874"/>
                    <a:pt x="965" y="1873"/>
                    <a:pt x="965" y="1872"/>
                  </a:cubicBezTo>
                  <a:lnTo>
                    <a:pt x="965" y="1871"/>
                  </a:lnTo>
                  <a:close/>
                  <a:moveTo>
                    <a:pt x="956" y="1955"/>
                  </a:moveTo>
                  <a:cubicBezTo>
                    <a:pt x="956" y="1952"/>
                    <a:pt x="956" y="1952"/>
                    <a:pt x="956" y="1952"/>
                  </a:cubicBezTo>
                  <a:cubicBezTo>
                    <a:pt x="956" y="1952"/>
                    <a:pt x="956" y="1951"/>
                    <a:pt x="956" y="1951"/>
                  </a:cubicBezTo>
                  <a:cubicBezTo>
                    <a:pt x="957" y="1943"/>
                    <a:pt x="958" y="1935"/>
                    <a:pt x="959" y="1926"/>
                  </a:cubicBezTo>
                  <a:cubicBezTo>
                    <a:pt x="959" y="1926"/>
                    <a:pt x="959" y="1926"/>
                    <a:pt x="959" y="1926"/>
                  </a:cubicBezTo>
                  <a:cubicBezTo>
                    <a:pt x="959" y="1926"/>
                    <a:pt x="959" y="1926"/>
                    <a:pt x="959" y="1925"/>
                  </a:cubicBezTo>
                  <a:cubicBezTo>
                    <a:pt x="963" y="1907"/>
                    <a:pt x="999" y="1911"/>
                    <a:pt x="1013" y="1911"/>
                  </a:cubicBezTo>
                  <a:cubicBezTo>
                    <a:pt x="1025" y="1911"/>
                    <a:pt x="1055" y="1908"/>
                    <a:pt x="1061" y="1921"/>
                  </a:cubicBezTo>
                  <a:cubicBezTo>
                    <a:pt x="1062" y="1923"/>
                    <a:pt x="1063" y="1924"/>
                    <a:pt x="1063" y="1926"/>
                  </a:cubicBezTo>
                  <a:cubicBezTo>
                    <a:pt x="1063" y="1940"/>
                    <a:pt x="1063" y="1940"/>
                    <a:pt x="1063" y="1940"/>
                  </a:cubicBezTo>
                  <a:cubicBezTo>
                    <a:pt x="1063" y="1945"/>
                    <a:pt x="1063" y="1949"/>
                    <a:pt x="1063" y="1953"/>
                  </a:cubicBezTo>
                  <a:cubicBezTo>
                    <a:pt x="1063" y="1953"/>
                    <a:pt x="1063" y="1953"/>
                    <a:pt x="1063" y="1953"/>
                  </a:cubicBezTo>
                  <a:cubicBezTo>
                    <a:pt x="1063" y="1955"/>
                    <a:pt x="1063" y="1955"/>
                    <a:pt x="1063" y="1955"/>
                  </a:cubicBezTo>
                  <a:cubicBezTo>
                    <a:pt x="1063" y="1957"/>
                    <a:pt x="1062" y="1959"/>
                    <a:pt x="1061" y="1961"/>
                  </a:cubicBezTo>
                  <a:cubicBezTo>
                    <a:pt x="1061" y="1962"/>
                    <a:pt x="1060" y="1962"/>
                    <a:pt x="1060" y="1962"/>
                  </a:cubicBezTo>
                  <a:cubicBezTo>
                    <a:pt x="1060" y="1963"/>
                    <a:pt x="1059" y="1963"/>
                    <a:pt x="1059" y="1964"/>
                  </a:cubicBezTo>
                  <a:cubicBezTo>
                    <a:pt x="1058" y="1964"/>
                    <a:pt x="1058" y="1964"/>
                    <a:pt x="1058" y="1964"/>
                  </a:cubicBezTo>
                  <a:cubicBezTo>
                    <a:pt x="1055" y="1967"/>
                    <a:pt x="1051" y="1969"/>
                    <a:pt x="1046" y="1970"/>
                  </a:cubicBezTo>
                  <a:cubicBezTo>
                    <a:pt x="1046" y="1970"/>
                    <a:pt x="1046" y="1970"/>
                    <a:pt x="1046" y="1970"/>
                  </a:cubicBezTo>
                  <a:cubicBezTo>
                    <a:pt x="1046" y="1970"/>
                    <a:pt x="1046" y="1970"/>
                    <a:pt x="1046" y="1970"/>
                  </a:cubicBezTo>
                  <a:cubicBezTo>
                    <a:pt x="1044" y="1971"/>
                    <a:pt x="1043" y="1971"/>
                    <a:pt x="1041" y="1971"/>
                  </a:cubicBezTo>
                  <a:cubicBezTo>
                    <a:pt x="1041" y="1971"/>
                    <a:pt x="1040" y="1971"/>
                    <a:pt x="1040" y="1971"/>
                  </a:cubicBezTo>
                  <a:cubicBezTo>
                    <a:pt x="1038" y="1971"/>
                    <a:pt x="1037" y="1972"/>
                    <a:pt x="1035" y="1972"/>
                  </a:cubicBezTo>
                  <a:cubicBezTo>
                    <a:pt x="1035" y="1972"/>
                    <a:pt x="1035" y="1972"/>
                    <a:pt x="1035" y="1972"/>
                  </a:cubicBezTo>
                  <a:cubicBezTo>
                    <a:pt x="982" y="1972"/>
                    <a:pt x="982" y="1972"/>
                    <a:pt x="982" y="1972"/>
                  </a:cubicBezTo>
                  <a:cubicBezTo>
                    <a:pt x="976" y="1972"/>
                    <a:pt x="969" y="1971"/>
                    <a:pt x="963" y="1967"/>
                  </a:cubicBezTo>
                  <a:cubicBezTo>
                    <a:pt x="963" y="1967"/>
                    <a:pt x="963" y="1967"/>
                    <a:pt x="963" y="1967"/>
                  </a:cubicBezTo>
                  <a:cubicBezTo>
                    <a:pt x="963" y="1967"/>
                    <a:pt x="963" y="1967"/>
                    <a:pt x="963" y="1967"/>
                  </a:cubicBezTo>
                  <a:cubicBezTo>
                    <a:pt x="962" y="1966"/>
                    <a:pt x="961" y="1965"/>
                    <a:pt x="960" y="1964"/>
                  </a:cubicBezTo>
                  <a:cubicBezTo>
                    <a:pt x="959" y="1964"/>
                    <a:pt x="958" y="1963"/>
                    <a:pt x="958" y="1962"/>
                  </a:cubicBezTo>
                  <a:cubicBezTo>
                    <a:pt x="958" y="1962"/>
                    <a:pt x="958" y="1962"/>
                    <a:pt x="957" y="1962"/>
                  </a:cubicBezTo>
                  <a:cubicBezTo>
                    <a:pt x="956" y="1960"/>
                    <a:pt x="956" y="1957"/>
                    <a:pt x="956" y="1955"/>
                  </a:cubicBezTo>
                  <a:close/>
                  <a:moveTo>
                    <a:pt x="820" y="1872"/>
                  </a:moveTo>
                  <a:cubicBezTo>
                    <a:pt x="820" y="1872"/>
                    <a:pt x="820" y="1872"/>
                    <a:pt x="820" y="1872"/>
                  </a:cubicBezTo>
                  <a:cubicBezTo>
                    <a:pt x="820" y="1872"/>
                    <a:pt x="820" y="1872"/>
                    <a:pt x="820" y="1872"/>
                  </a:cubicBezTo>
                  <a:cubicBezTo>
                    <a:pt x="820" y="1870"/>
                    <a:pt x="821" y="1868"/>
                    <a:pt x="822" y="1866"/>
                  </a:cubicBezTo>
                  <a:cubicBezTo>
                    <a:pt x="823" y="1861"/>
                    <a:pt x="824" y="1854"/>
                    <a:pt x="827" y="1849"/>
                  </a:cubicBezTo>
                  <a:cubicBezTo>
                    <a:pt x="827" y="1848"/>
                    <a:pt x="827" y="1848"/>
                    <a:pt x="827" y="1848"/>
                  </a:cubicBezTo>
                  <a:cubicBezTo>
                    <a:pt x="827" y="1847"/>
                    <a:pt x="829" y="1845"/>
                    <a:pt x="830" y="1844"/>
                  </a:cubicBezTo>
                  <a:cubicBezTo>
                    <a:pt x="831" y="1843"/>
                    <a:pt x="832" y="1842"/>
                    <a:pt x="833" y="1841"/>
                  </a:cubicBezTo>
                  <a:cubicBezTo>
                    <a:pt x="837" y="1839"/>
                    <a:pt x="840" y="1838"/>
                    <a:pt x="844" y="1837"/>
                  </a:cubicBezTo>
                  <a:cubicBezTo>
                    <a:pt x="845" y="1837"/>
                    <a:pt x="845" y="1837"/>
                    <a:pt x="845" y="1837"/>
                  </a:cubicBezTo>
                  <a:cubicBezTo>
                    <a:pt x="848" y="1836"/>
                    <a:pt x="851" y="1836"/>
                    <a:pt x="855" y="1836"/>
                  </a:cubicBezTo>
                  <a:cubicBezTo>
                    <a:pt x="859" y="1836"/>
                    <a:pt x="859" y="1836"/>
                    <a:pt x="859" y="1836"/>
                  </a:cubicBezTo>
                  <a:cubicBezTo>
                    <a:pt x="861" y="1836"/>
                    <a:pt x="862" y="1836"/>
                    <a:pt x="864" y="1836"/>
                  </a:cubicBezTo>
                  <a:cubicBezTo>
                    <a:pt x="873" y="1836"/>
                    <a:pt x="883" y="1836"/>
                    <a:pt x="893" y="1836"/>
                  </a:cubicBezTo>
                  <a:cubicBezTo>
                    <a:pt x="894" y="1836"/>
                    <a:pt x="896" y="1836"/>
                    <a:pt x="897" y="1836"/>
                  </a:cubicBezTo>
                  <a:cubicBezTo>
                    <a:pt x="899" y="1836"/>
                    <a:pt x="899" y="1836"/>
                    <a:pt x="899" y="1836"/>
                  </a:cubicBezTo>
                  <a:cubicBezTo>
                    <a:pt x="899" y="1836"/>
                    <a:pt x="899" y="1836"/>
                    <a:pt x="900" y="1836"/>
                  </a:cubicBezTo>
                  <a:cubicBezTo>
                    <a:pt x="901" y="1836"/>
                    <a:pt x="902" y="1836"/>
                    <a:pt x="904" y="1836"/>
                  </a:cubicBezTo>
                  <a:cubicBezTo>
                    <a:pt x="904" y="1836"/>
                    <a:pt x="904" y="1836"/>
                    <a:pt x="904" y="1836"/>
                  </a:cubicBezTo>
                  <a:cubicBezTo>
                    <a:pt x="911" y="1837"/>
                    <a:pt x="919" y="1839"/>
                    <a:pt x="921" y="1846"/>
                  </a:cubicBezTo>
                  <a:cubicBezTo>
                    <a:pt x="921" y="1846"/>
                    <a:pt x="921" y="1846"/>
                    <a:pt x="921" y="1846"/>
                  </a:cubicBezTo>
                  <a:cubicBezTo>
                    <a:pt x="921" y="1846"/>
                    <a:pt x="921" y="1846"/>
                    <a:pt x="921" y="1846"/>
                  </a:cubicBezTo>
                  <a:cubicBezTo>
                    <a:pt x="921" y="1854"/>
                    <a:pt x="918" y="1863"/>
                    <a:pt x="917" y="1870"/>
                  </a:cubicBezTo>
                  <a:cubicBezTo>
                    <a:pt x="917" y="1870"/>
                    <a:pt x="917" y="1870"/>
                    <a:pt x="917" y="1870"/>
                  </a:cubicBezTo>
                  <a:cubicBezTo>
                    <a:pt x="917" y="1872"/>
                    <a:pt x="917" y="1872"/>
                    <a:pt x="917" y="1872"/>
                  </a:cubicBezTo>
                  <a:cubicBezTo>
                    <a:pt x="916" y="1873"/>
                    <a:pt x="916" y="1875"/>
                    <a:pt x="914" y="1876"/>
                  </a:cubicBezTo>
                  <a:cubicBezTo>
                    <a:pt x="914" y="1876"/>
                    <a:pt x="914" y="1877"/>
                    <a:pt x="914" y="1877"/>
                  </a:cubicBezTo>
                  <a:cubicBezTo>
                    <a:pt x="914" y="1877"/>
                    <a:pt x="914" y="1877"/>
                    <a:pt x="914" y="1877"/>
                  </a:cubicBezTo>
                  <a:cubicBezTo>
                    <a:pt x="914" y="1877"/>
                    <a:pt x="914" y="1877"/>
                    <a:pt x="914" y="1877"/>
                  </a:cubicBezTo>
                  <a:cubicBezTo>
                    <a:pt x="904" y="1889"/>
                    <a:pt x="878" y="1886"/>
                    <a:pt x="865" y="1886"/>
                  </a:cubicBezTo>
                  <a:cubicBezTo>
                    <a:pt x="857" y="1886"/>
                    <a:pt x="849" y="1886"/>
                    <a:pt x="841" y="1886"/>
                  </a:cubicBezTo>
                  <a:cubicBezTo>
                    <a:pt x="834" y="1886"/>
                    <a:pt x="824" y="1884"/>
                    <a:pt x="820" y="1877"/>
                  </a:cubicBezTo>
                  <a:cubicBezTo>
                    <a:pt x="820" y="1877"/>
                    <a:pt x="820" y="1876"/>
                    <a:pt x="820" y="1875"/>
                  </a:cubicBezTo>
                  <a:cubicBezTo>
                    <a:pt x="820" y="1875"/>
                    <a:pt x="820" y="1875"/>
                    <a:pt x="820" y="1874"/>
                  </a:cubicBezTo>
                  <a:cubicBezTo>
                    <a:pt x="820" y="1873"/>
                    <a:pt x="820" y="1873"/>
                    <a:pt x="820" y="1872"/>
                  </a:cubicBezTo>
                  <a:close/>
                  <a:moveTo>
                    <a:pt x="795" y="1956"/>
                  </a:moveTo>
                  <a:cubicBezTo>
                    <a:pt x="796" y="1952"/>
                    <a:pt x="796" y="1952"/>
                    <a:pt x="796" y="1952"/>
                  </a:cubicBezTo>
                  <a:cubicBezTo>
                    <a:pt x="796" y="1952"/>
                    <a:pt x="796" y="1952"/>
                    <a:pt x="796" y="1952"/>
                  </a:cubicBezTo>
                  <a:cubicBezTo>
                    <a:pt x="796" y="1951"/>
                    <a:pt x="796" y="1951"/>
                    <a:pt x="796" y="1950"/>
                  </a:cubicBezTo>
                  <a:cubicBezTo>
                    <a:pt x="803" y="1926"/>
                    <a:pt x="803" y="1926"/>
                    <a:pt x="803" y="1926"/>
                  </a:cubicBezTo>
                  <a:cubicBezTo>
                    <a:pt x="804" y="1926"/>
                    <a:pt x="804" y="1926"/>
                    <a:pt x="804" y="1925"/>
                  </a:cubicBezTo>
                  <a:cubicBezTo>
                    <a:pt x="811" y="1908"/>
                    <a:pt x="843" y="1911"/>
                    <a:pt x="859" y="1911"/>
                  </a:cubicBezTo>
                  <a:cubicBezTo>
                    <a:pt x="865" y="1911"/>
                    <a:pt x="877" y="1910"/>
                    <a:pt x="888" y="1912"/>
                  </a:cubicBezTo>
                  <a:cubicBezTo>
                    <a:pt x="890" y="1912"/>
                    <a:pt x="891" y="1912"/>
                    <a:pt x="893" y="1913"/>
                  </a:cubicBezTo>
                  <a:cubicBezTo>
                    <a:pt x="894" y="1913"/>
                    <a:pt x="894" y="1913"/>
                    <a:pt x="894" y="1913"/>
                  </a:cubicBezTo>
                  <a:cubicBezTo>
                    <a:pt x="899" y="1914"/>
                    <a:pt x="903" y="1916"/>
                    <a:pt x="905" y="1920"/>
                  </a:cubicBezTo>
                  <a:cubicBezTo>
                    <a:pt x="906" y="1920"/>
                    <a:pt x="906" y="1920"/>
                    <a:pt x="906" y="1920"/>
                  </a:cubicBezTo>
                  <a:cubicBezTo>
                    <a:pt x="906" y="1921"/>
                    <a:pt x="906" y="1921"/>
                    <a:pt x="906" y="1921"/>
                  </a:cubicBezTo>
                  <a:cubicBezTo>
                    <a:pt x="906" y="1921"/>
                    <a:pt x="906" y="1921"/>
                    <a:pt x="906" y="1921"/>
                  </a:cubicBezTo>
                  <a:cubicBezTo>
                    <a:pt x="907" y="1923"/>
                    <a:pt x="907" y="1924"/>
                    <a:pt x="907" y="1926"/>
                  </a:cubicBezTo>
                  <a:cubicBezTo>
                    <a:pt x="907" y="1928"/>
                    <a:pt x="907" y="1928"/>
                    <a:pt x="907" y="1928"/>
                  </a:cubicBezTo>
                  <a:cubicBezTo>
                    <a:pt x="907" y="1928"/>
                    <a:pt x="907" y="1928"/>
                    <a:pt x="907" y="1928"/>
                  </a:cubicBezTo>
                  <a:cubicBezTo>
                    <a:pt x="906" y="1932"/>
                    <a:pt x="905" y="1936"/>
                    <a:pt x="904" y="1941"/>
                  </a:cubicBezTo>
                  <a:cubicBezTo>
                    <a:pt x="902" y="1955"/>
                    <a:pt x="902" y="1955"/>
                    <a:pt x="902" y="1955"/>
                  </a:cubicBezTo>
                  <a:cubicBezTo>
                    <a:pt x="901" y="1958"/>
                    <a:pt x="900" y="1960"/>
                    <a:pt x="899" y="1962"/>
                  </a:cubicBezTo>
                  <a:cubicBezTo>
                    <a:pt x="898" y="1962"/>
                    <a:pt x="898" y="1962"/>
                    <a:pt x="898" y="1962"/>
                  </a:cubicBezTo>
                  <a:cubicBezTo>
                    <a:pt x="898" y="1963"/>
                    <a:pt x="897" y="1963"/>
                    <a:pt x="897" y="1963"/>
                  </a:cubicBezTo>
                  <a:cubicBezTo>
                    <a:pt x="897" y="1964"/>
                    <a:pt x="896" y="1964"/>
                    <a:pt x="895" y="1965"/>
                  </a:cubicBezTo>
                  <a:cubicBezTo>
                    <a:pt x="891" y="1968"/>
                    <a:pt x="887" y="1969"/>
                    <a:pt x="882" y="1971"/>
                  </a:cubicBezTo>
                  <a:cubicBezTo>
                    <a:pt x="882" y="1971"/>
                    <a:pt x="882" y="1971"/>
                    <a:pt x="882" y="1971"/>
                  </a:cubicBezTo>
                  <a:cubicBezTo>
                    <a:pt x="882" y="1971"/>
                    <a:pt x="882" y="1971"/>
                    <a:pt x="882" y="1971"/>
                  </a:cubicBezTo>
                  <a:cubicBezTo>
                    <a:pt x="880" y="1971"/>
                    <a:pt x="879" y="1971"/>
                    <a:pt x="877" y="1971"/>
                  </a:cubicBezTo>
                  <a:cubicBezTo>
                    <a:pt x="877" y="1972"/>
                    <a:pt x="876" y="1972"/>
                    <a:pt x="876" y="1972"/>
                  </a:cubicBezTo>
                  <a:cubicBezTo>
                    <a:pt x="874" y="1972"/>
                    <a:pt x="872" y="1972"/>
                    <a:pt x="871" y="1972"/>
                  </a:cubicBezTo>
                  <a:cubicBezTo>
                    <a:pt x="871" y="1972"/>
                    <a:pt x="871" y="1972"/>
                    <a:pt x="871" y="1972"/>
                  </a:cubicBezTo>
                  <a:cubicBezTo>
                    <a:pt x="818" y="1972"/>
                    <a:pt x="818" y="1972"/>
                    <a:pt x="818" y="1972"/>
                  </a:cubicBezTo>
                  <a:cubicBezTo>
                    <a:pt x="812" y="1972"/>
                    <a:pt x="805" y="1971"/>
                    <a:pt x="799" y="1967"/>
                  </a:cubicBezTo>
                  <a:cubicBezTo>
                    <a:pt x="799" y="1967"/>
                    <a:pt x="799" y="1967"/>
                    <a:pt x="799" y="1967"/>
                  </a:cubicBezTo>
                  <a:cubicBezTo>
                    <a:pt x="799" y="1967"/>
                    <a:pt x="799" y="1967"/>
                    <a:pt x="799" y="1967"/>
                  </a:cubicBezTo>
                  <a:cubicBezTo>
                    <a:pt x="798" y="1967"/>
                    <a:pt x="797" y="1966"/>
                    <a:pt x="797" y="1965"/>
                  </a:cubicBezTo>
                  <a:cubicBezTo>
                    <a:pt x="796" y="1964"/>
                    <a:pt x="796" y="1963"/>
                    <a:pt x="795" y="1963"/>
                  </a:cubicBezTo>
                  <a:cubicBezTo>
                    <a:pt x="795" y="1962"/>
                    <a:pt x="795" y="1962"/>
                    <a:pt x="795" y="1962"/>
                  </a:cubicBezTo>
                  <a:cubicBezTo>
                    <a:pt x="794" y="1960"/>
                    <a:pt x="794" y="1958"/>
                    <a:pt x="795" y="1956"/>
                  </a:cubicBezTo>
                  <a:close/>
                  <a:moveTo>
                    <a:pt x="674" y="1875"/>
                  </a:moveTo>
                  <a:cubicBezTo>
                    <a:pt x="674" y="1872"/>
                    <a:pt x="676" y="1869"/>
                    <a:pt x="677" y="1867"/>
                  </a:cubicBezTo>
                  <a:cubicBezTo>
                    <a:pt x="680" y="1861"/>
                    <a:pt x="683" y="1852"/>
                    <a:pt x="687" y="1847"/>
                  </a:cubicBezTo>
                  <a:cubicBezTo>
                    <a:pt x="688" y="1846"/>
                    <a:pt x="688" y="1846"/>
                    <a:pt x="688" y="1846"/>
                  </a:cubicBezTo>
                  <a:cubicBezTo>
                    <a:pt x="688" y="1846"/>
                    <a:pt x="689" y="1845"/>
                    <a:pt x="689" y="1845"/>
                  </a:cubicBezTo>
                  <a:cubicBezTo>
                    <a:pt x="689" y="1845"/>
                    <a:pt x="689" y="1845"/>
                    <a:pt x="690" y="1844"/>
                  </a:cubicBezTo>
                  <a:cubicBezTo>
                    <a:pt x="690" y="1844"/>
                    <a:pt x="690" y="1844"/>
                    <a:pt x="690" y="1844"/>
                  </a:cubicBezTo>
                  <a:cubicBezTo>
                    <a:pt x="690" y="1844"/>
                    <a:pt x="691" y="1844"/>
                    <a:pt x="691" y="1843"/>
                  </a:cubicBezTo>
                  <a:cubicBezTo>
                    <a:pt x="695" y="1840"/>
                    <a:pt x="700" y="1838"/>
                    <a:pt x="706" y="1838"/>
                  </a:cubicBezTo>
                  <a:cubicBezTo>
                    <a:pt x="706" y="1837"/>
                    <a:pt x="706" y="1837"/>
                    <a:pt x="706" y="1837"/>
                  </a:cubicBezTo>
                  <a:cubicBezTo>
                    <a:pt x="709" y="1837"/>
                    <a:pt x="713" y="1836"/>
                    <a:pt x="716" y="1836"/>
                  </a:cubicBezTo>
                  <a:cubicBezTo>
                    <a:pt x="734" y="1836"/>
                    <a:pt x="734" y="1836"/>
                    <a:pt x="734" y="1836"/>
                  </a:cubicBezTo>
                  <a:cubicBezTo>
                    <a:pt x="740" y="1836"/>
                    <a:pt x="746" y="1836"/>
                    <a:pt x="751" y="1836"/>
                  </a:cubicBezTo>
                  <a:cubicBezTo>
                    <a:pt x="759" y="1836"/>
                    <a:pt x="771" y="1835"/>
                    <a:pt x="777" y="1841"/>
                  </a:cubicBezTo>
                  <a:cubicBezTo>
                    <a:pt x="778" y="1841"/>
                    <a:pt x="778" y="1842"/>
                    <a:pt x="778" y="1842"/>
                  </a:cubicBezTo>
                  <a:cubicBezTo>
                    <a:pt x="778" y="1842"/>
                    <a:pt x="779" y="1842"/>
                    <a:pt x="779" y="1842"/>
                  </a:cubicBezTo>
                  <a:cubicBezTo>
                    <a:pt x="779" y="1842"/>
                    <a:pt x="779" y="1843"/>
                    <a:pt x="779" y="1843"/>
                  </a:cubicBezTo>
                  <a:cubicBezTo>
                    <a:pt x="779" y="1843"/>
                    <a:pt x="779" y="1843"/>
                    <a:pt x="780" y="1844"/>
                  </a:cubicBezTo>
                  <a:cubicBezTo>
                    <a:pt x="780" y="1845"/>
                    <a:pt x="780" y="1846"/>
                    <a:pt x="780" y="1847"/>
                  </a:cubicBezTo>
                  <a:cubicBezTo>
                    <a:pt x="779" y="1854"/>
                    <a:pt x="774" y="1863"/>
                    <a:pt x="773" y="1867"/>
                  </a:cubicBezTo>
                  <a:cubicBezTo>
                    <a:pt x="773" y="1867"/>
                    <a:pt x="773" y="1867"/>
                    <a:pt x="773" y="1867"/>
                  </a:cubicBezTo>
                  <a:cubicBezTo>
                    <a:pt x="772" y="1869"/>
                    <a:pt x="772" y="1870"/>
                    <a:pt x="771" y="1871"/>
                  </a:cubicBezTo>
                  <a:cubicBezTo>
                    <a:pt x="771" y="1872"/>
                    <a:pt x="771" y="1872"/>
                    <a:pt x="771" y="1872"/>
                  </a:cubicBezTo>
                  <a:cubicBezTo>
                    <a:pt x="771" y="1873"/>
                    <a:pt x="771" y="1873"/>
                    <a:pt x="770" y="1873"/>
                  </a:cubicBezTo>
                  <a:cubicBezTo>
                    <a:pt x="770" y="1874"/>
                    <a:pt x="770" y="1874"/>
                    <a:pt x="770" y="1874"/>
                  </a:cubicBezTo>
                  <a:cubicBezTo>
                    <a:pt x="770" y="1875"/>
                    <a:pt x="769" y="1875"/>
                    <a:pt x="769" y="1876"/>
                  </a:cubicBezTo>
                  <a:cubicBezTo>
                    <a:pt x="769" y="1876"/>
                    <a:pt x="769" y="1876"/>
                    <a:pt x="768" y="1876"/>
                  </a:cubicBezTo>
                  <a:cubicBezTo>
                    <a:pt x="768" y="1876"/>
                    <a:pt x="768" y="1877"/>
                    <a:pt x="768" y="1877"/>
                  </a:cubicBezTo>
                  <a:cubicBezTo>
                    <a:pt x="768" y="1877"/>
                    <a:pt x="767" y="1877"/>
                    <a:pt x="767" y="1877"/>
                  </a:cubicBezTo>
                  <a:cubicBezTo>
                    <a:pt x="766" y="1878"/>
                    <a:pt x="765" y="1879"/>
                    <a:pt x="764" y="1880"/>
                  </a:cubicBezTo>
                  <a:cubicBezTo>
                    <a:pt x="763" y="1880"/>
                    <a:pt x="762" y="1881"/>
                    <a:pt x="761" y="1881"/>
                  </a:cubicBezTo>
                  <a:cubicBezTo>
                    <a:pt x="760" y="1882"/>
                    <a:pt x="760" y="1882"/>
                    <a:pt x="760" y="1882"/>
                  </a:cubicBezTo>
                  <a:cubicBezTo>
                    <a:pt x="760" y="1882"/>
                    <a:pt x="760" y="1882"/>
                    <a:pt x="760" y="1882"/>
                  </a:cubicBezTo>
                  <a:cubicBezTo>
                    <a:pt x="756" y="1883"/>
                    <a:pt x="752" y="1885"/>
                    <a:pt x="749" y="1885"/>
                  </a:cubicBezTo>
                  <a:cubicBezTo>
                    <a:pt x="748" y="1885"/>
                    <a:pt x="746" y="1885"/>
                    <a:pt x="745" y="1886"/>
                  </a:cubicBezTo>
                  <a:cubicBezTo>
                    <a:pt x="745" y="1886"/>
                    <a:pt x="745" y="1886"/>
                    <a:pt x="745" y="1886"/>
                  </a:cubicBezTo>
                  <a:cubicBezTo>
                    <a:pt x="738" y="1886"/>
                    <a:pt x="730" y="1886"/>
                    <a:pt x="723" y="1886"/>
                  </a:cubicBezTo>
                  <a:cubicBezTo>
                    <a:pt x="693" y="1886"/>
                    <a:pt x="693" y="1886"/>
                    <a:pt x="693" y="1886"/>
                  </a:cubicBezTo>
                  <a:cubicBezTo>
                    <a:pt x="687" y="1886"/>
                    <a:pt x="676" y="1885"/>
                    <a:pt x="674" y="1878"/>
                  </a:cubicBezTo>
                  <a:cubicBezTo>
                    <a:pt x="673" y="1877"/>
                    <a:pt x="673" y="1876"/>
                    <a:pt x="673" y="1876"/>
                  </a:cubicBezTo>
                  <a:cubicBezTo>
                    <a:pt x="673" y="1875"/>
                    <a:pt x="674" y="1875"/>
                    <a:pt x="674" y="1875"/>
                  </a:cubicBezTo>
                  <a:close/>
                  <a:moveTo>
                    <a:pt x="647" y="1928"/>
                  </a:moveTo>
                  <a:cubicBezTo>
                    <a:pt x="648" y="1927"/>
                    <a:pt x="648" y="1927"/>
                    <a:pt x="648" y="1927"/>
                  </a:cubicBezTo>
                  <a:cubicBezTo>
                    <a:pt x="648" y="1926"/>
                    <a:pt x="648" y="1926"/>
                    <a:pt x="648" y="1926"/>
                  </a:cubicBezTo>
                  <a:cubicBezTo>
                    <a:pt x="649" y="1925"/>
                    <a:pt x="649" y="1924"/>
                    <a:pt x="650" y="1924"/>
                  </a:cubicBezTo>
                  <a:cubicBezTo>
                    <a:pt x="650" y="1924"/>
                    <a:pt x="650" y="1924"/>
                    <a:pt x="650" y="1924"/>
                  </a:cubicBezTo>
                  <a:cubicBezTo>
                    <a:pt x="661" y="1909"/>
                    <a:pt x="687" y="1912"/>
                    <a:pt x="703" y="1912"/>
                  </a:cubicBezTo>
                  <a:cubicBezTo>
                    <a:pt x="703" y="1912"/>
                    <a:pt x="703" y="1912"/>
                    <a:pt x="703" y="1912"/>
                  </a:cubicBezTo>
                  <a:cubicBezTo>
                    <a:pt x="708" y="1912"/>
                    <a:pt x="720" y="1911"/>
                    <a:pt x="730" y="1912"/>
                  </a:cubicBezTo>
                  <a:cubicBezTo>
                    <a:pt x="734" y="1912"/>
                    <a:pt x="737" y="1912"/>
                    <a:pt x="740" y="1913"/>
                  </a:cubicBezTo>
                  <a:cubicBezTo>
                    <a:pt x="742" y="1913"/>
                    <a:pt x="744" y="1914"/>
                    <a:pt x="745" y="1915"/>
                  </a:cubicBezTo>
                  <a:cubicBezTo>
                    <a:pt x="749" y="1917"/>
                    <a:pt x="752" y="1919"/>
                    <a:pt x="752" y="1923"/>
                  </a:cubicBezTo>
                  <a:cubicBezTo>
                    <a:pt x="752" y="1923"/>
                    <a:pt x="752" y="1924"/>
                    <a:pt x="752" y="1924"/>
                  </a:cubicBezTo>
                  <a:cubicBezTo>
                    <a:pt x="752" y="1924"/>
                    <a:pt x="752" y="1924"/>
                    <a:pt x="752" y="1924"/>
                  </a:cubicBezTo>
                  <a:cubicBezTo>
                    <a:pt x="752" y="1925"/>
                    <a:pt x="751" y="1926"/>
                    <a:pt x="751" y="1927"/>
                  </a:cubicBezTo>
                  <a:cubicBezTo>
                    <a:pt x="741" y="1956"/>
                    <a:pt x="741" y="1956"/>
                    <a:pt x="741" y="1956"/>
                  </a:cubicBezTo>
                  <a:cubicBezTo>
                    <a:pt x="740" y="1958"/>
                    <a:pt x="738" y="1960"/>
                    <a:pt x="736" y="1962"/>
                  </a:cubicBezTo>
                  <a:cubicBezTo>
                    <a:pt x="734" y="1964"/>
                    <a:pt x="731" y="1966"/>
                    <a:pt x="728" y="1967"/>
                  </a:cubicBezTo>
                  <a:cubicBezTo>
                    <a:pt x="728" y="1968"/>
                    <a:pt x="727" y="1968"/>
                    <a:pt x="727" y="1968"/>
                  </a:cubicBezTo>
                  <a:cubicBezTo>
                    <a:pt x="723" y="1970"/>
                    <a:pt x="718" y="1971"/>
                    <a:pt x="713" y="1972"/>
                  </a:cubicBezTo>
                  <a:cubicBezTo>
                    <a:pt x="713" y="1972"/>
                    <a:pt x="713" y="1972"/>
                    <a:pt x="713" y="1972"/>
                  </a:cubicBezTo>
                  <a:cubicBezTo>
                    <a:pt x="712" y="1972"/>
                    <a:pt x="711" y="1972"/>
                    <a:pt x="710" y="1972"/>
                  </a:cubicBezTo>
                  <a:cubicBezTo>
                    <a:pt x="701" y="1973"/>
                    <a:pt x="692" y="1972"/>
                    <a:pt x="682" y="1972"/>
                  </a:cubicBezTo>
                  <a:cubicBezTo>
                    <a:pt x="673" y="1973"/>
                    <a:pt x="663" y="1973"/>
                    <a:pt x="654" y="1973"/>
                  </a:cubicBezTo>
                  <a:cubicBezTo>
                    <a:pt x="647" y="1973"/>
                    <a:pt x="638" y="1971"/>
                    <a:pt x="634" y="1966"/>
                  </a:cubicBezTo>
                  <a:cubicBezTo>
                    <a:pt x="634" y="1965"/>
                    <a:pt x="634" y="1965"/>
                    <a:pt x="633" y="1965"/>
                  </a:cubicBezTo>
                  <a:cubicBezTo>
                    <a:pt x="633" y="1964"/>
                    <a:pt x="633" y="1964"/>
                    <a:pt x="633" y="1964"/>
                  </a:cubicBezTo>
                  <a:cubicBezTo>
                    <a:pt x="633" y="1963"/>
                    <a:pt x="633" y="1963"/>
                    <a:pt x="632" y="1963"/>
                  </a:cubicBezTo>
                  <a:cubicBezTo>
                    <a:pt x="632" y="1963"/>
                    <a:pt x="632" y="1962"/>
                    <a:pt x="632" y="1962"/>
                  </a:cubicBezTo>
                  <a:cubicBezTo>
                    <a:pt x="632" y="1962"/>
                    <a:pt x="632" y="1962"/>
                    <a:pt x="632" y="1962"/>
                  </a:cubicBezTo>
                  <a:cubicBezTo>
                    <a:pt x="632" y="1962"/>
                    <a:pt x="632" y="1961"/>
                    <a:pt x="632" y="1960"/>
                  </a:cubicBezTo>
                  <a:cubicBezTo>
                    <a:pt x="632" y="1959"/>
                    <a:pt x="632" y="1959"/>
                    <a:pt x="633" y="1959"/>
                  </a:cubicBezTo>
                  <a:cubicBezTo>
                    <a:pt x="633" y="1958"/>
                    <a:pt x="633" y="1957"/>
                    <a:pt x="633" y="1956"/>
                  </a:cubicBezTo>
                  <a:cubicBezTo>
                    <a:pt x="633" y="1956"/>
                    <a:pt x="633" y="1956"/>
                    <a:pt x="633" y="1956"/>
                  </a:cubicBezTo>
                  <a:cubicBezTo>
                    <a:pt x="634" y="1955"/>
                    <a:pt x="634" y="1955"/>
                    <a:pt x="634" y="1955"/>
                  </a:cubicBezTo>
                  <a:cubicBezTo>
                    <a:pt x="634" y="1954"/>
                    <a:pt x="635" y="1953"/>
                    <a:pt x="635" y="1952"/>
                  </a:cubicBezTo>
                  <a:cubicBezTo>
                    <a:pt x="639" y="1944"/>
                    <a:pt x="643" y="1936"/>
                    <a:pt x="647" y="1928"/>
                  </a:cubicBezTo>
                  <a:cubicBezTo>
                    <a:pt x="647" y="1928"/>
                    <a:pt x="647" y="1928"/>
                    <a:pt x="647" y="1928"/>
                  </a:cubicBezTo>
                  <a:close/>
                  <a:moveTo>
                    <a:pt x="527" y="1875"/>
                  </a:moveTo>
                  <a:cubicBezTo>
                    <a:pt x="528" y="1873"/>
                    <a:pt x="531" y="1870"/>
                    <a:pt x="532" y="1868"/>
                  </a:cubicBezTo>
                  <a:cubicBezTo>
                    <a:pt x="536" y="1861"/>
                    <a:pt x="541" y="1854"/>
                    <a:pt x="546" y="1848"/>
                  </a:cubicBezTo>
                  <a:cubicBezTo>
                    <a:pt x="546" y="1847"/>
                    <a:pt x="546" y="1847"/>
                    <a:pt x="547" y="1847"/>
                  </a:cubicBezTo>
                  <a:cubicBezTo>
                    <a:pt x="547" y="1847"/>
                    <a:pt x="547" y="1847"/>
                    <a:pt x="547" y="1846"/>
                  </a:cubicBezTo>
                  <a:cubicBezTo>
                    <a:pt x="561" y="1833"/>
                    <a:pt x="590" y="1837"/>
                    <a:pt x="608" y="1837"/>
                  </a:cubicBezTo>
                  <a:cubicBezTo>
                    <a:pt x="616" y="1837"/>
                    <a:pt x="626" y="1835"/>
                    <a:pt x="634" y="1839"/>
                  </a:cubicBezTo>
                  <a:cubicBezTo>
                    <a:pt x="634" y="1839"/>
                    <a:pt x="634" y="1839"/>
                    <a:pt x="634" y="1839"/>
                  </a:cubicBezTo>
                  <a:cubicBezTo>
                    <a:pt x="634" y="1839"/>
                    <a:pt x="635" y="1839"/>
                    <a:pt x="636" y="1840"/>
                  </a:cubicBezTo>
                  <a:cubicBezTo>
                    <a:pt x="636" y="1840"/>
                    <a:pt x="636" y="1840"/>
                    <a:pt x="636" y="1840"/>
                  </a:cubicBezTo>
                  <a:cubicBezTo>
                    <a:pt x="638" y="1841"/>
                    <a:pt x="639" y="1843"/>
                    <a:pt x="639" y="1844"/>
                  </a:cubicBezTo>
                  <a:cubicBezTo>
                    <a:pt x="640" y="1845"/>
                    <a:pt x="640" y="1847"/>
                    <a:pt x="639" y="1849"/>
                  </a:cubicBezTo>
                  <a:cubicBezTo>
                    <a:pt x="638" y="1850"/>
                    <a:pt x="638" y="1850"/>
                    <a:pt x="638" y="1850"/>
                  </a:cubicBezTo>
                  <a:cubicBezTo>
                    <a:pt x="637" y="1854"/>
                    <a:pt x="633" y="1858"/>
                    <a:pt x="631" y="1862"/>
                  </a:cubicBezTo>
                  <a:cubicBezTo>
                    <a:pt x="631" y="1862"/>
                    <a:pt x="631" y="1862"/>
                    <a:pt x="631" y="1862"/>
                  </a:cubicBezTo>
                  <a:cubicBezTo>
                    <a:pt x="625" y="1873"/>
                    <a:pt x="625" y="1873"/>
                    <a:pt x="625" y="1873"/>
                  </a:cubicBezTo>
                  <a:cubicBezTo>
                    <a:pt x="624" y="1874"/>
                    <a:pt x="623" y="1876"/>
                    <a:pt x="621" y="1878"/>
                  </a:cubicBezTo>
                  <a:cubicBezTo>
                    <a:pt x="618" y="1879"/>
                    <a:pt x="616" y="1881"/>
                    <a:pt x="613" y="1882"/>
                  </a:cubicBezTo>
                  <a:cubicBezTo>
                    <a:pt x="612" y="1882"/>
                    <a:pt x="611" y="1883"/>
                    <a:pt x="610" y="1883"/>
                  </a:cubicBezTo>
                  <a:cubicBezTo>
                    <a:pt x="610" y="1883"/>
                    <a:pt x="609" y="1883"/>
                    <a:pt x="609" y="1884"/>
                  </a:cubicBezTo>
                  <a:cubicBezTo>
                    <a:pt x="609" y="1884"/>
                    <a:pt x="609" y="1884"/>
                    <a:pt x="609" y="1884"/>
                  </a:cubicBezTo>
                  <a:cubicBezTo>
                    <a:pt x="607" y="1884"/>
                    <a:pt x="605" y="1885"/>
                    <a:pt x="603" y="1885"/>
                  </a:cubicBezTo>
                  <a:cubicBezTo>
                    <a:pt x="599" y="1886"/>
                    <a:pt x="596" y="1886"/>
                    <a:pt x="592" y="1886"/>
                  </a:cubicBezTo>
                  <a:cubicBezTo>
                    <a:pt x="582" y="1886"/>
                    <a:pt x="582" y="1886"/>
                    <a:pt x="582" y="1886"/>
                  </a:cubicBezTo>
                  <a:cubicBezTo>
                    <a:pt x="582" y="1886"/>
                    <a:pt x="582" y="1886"/>
                    <a:pt x="582" y="1886"/>
                  </a:cubicBezTo>
                  <a:cubicBezTo>
                    <a:pt x="570" y="1886"/>
                    <a:pt x="557" y="1886"/>
                    <a:pt x="545" y="1886"/>
                  </a:cubicBezTo>
                  <a:cubicBezTo>
                    <a:pt x="540" y="1886"/>
                    <a:pt x="528" y="1885"/>
                    <a:pt x="527" y="1878"/>
                  </a:cubicBezTo>
                  <a:cubicBezTo>
                    <a:pt x="527" y="1877"/>
                    <a:pt x="527" y="1876"/>
                    <a:pt x="527" y="1875"/>
                  </a:cubicBezTo>
                  <a:close/>
                  <a:moveTo>
                    <a:pt x="545" y="2017"/>
                  </a:moveTo>
                  <a:cubicBezTo>
                    <a:pt x="545" y="2017"/>
                    <a:pt x="545" y="2017"/>
                    <a:pt x="545" y="2017"/>
                  </a:cubicBezTo>
                  <a:cubicBezTo>
                    <a:pt x="543" y="2024"/>
                    <a:pt x="538" y="2031"/>
                    <a:pt x="534" y="2038"/>
                  </a:cubicBezTo>
                  <a:cubicBezTo>
                    <a:pt x="534" y="2038"/>
                    <a:pt x="534" y="2038"/>
                    <a:pt x="534" y="2038"/>
                  </a:cubicBezTo>
                  <a:cubicBezTo>
                    <a:pt x="530" y="2045"/>
                    <a:pt x="527" y="2053"/>
                    <a:pt x="521" y="2060"/>
                  </a:cubicBezTo>
                  <a:cubicBezTo>
                    <a:pt x="521" y="2061"/>
                    <a:pt x="520" y="2061"/>
                    <a:pt x="520" y="2062"/>
                  </a:cubicBezTo>
                  <a:cubicBezTo>
                    <a:pt x="520" y="2062"/>
                    <a:pt x="520" y="2062"/>
                    <a:pt x="520" y="2062"/>
                  </a:cubicBezTo>
                  <a:cubicBezTo>
                    <a:pt x="519" y="2063"/>
                    <a:pt x="518" y="2064"/>
                    <a:pt x="517" y="2064"/>
                  </a:cubicBezTo>
                  <a:cubicBezTo>
                    <a:pt x="517" y="2065"/>
                    <a:pt x="517" y="2065"/>
                    <a:pt x="516" y="2065"/>
                  </a:cubicBezTo>
                  <a:cubicBezTo>
                    <a:pt x="516" y="2065"/>
                    <a:pt x="516" y="2066"/>
                    <a:pt x="516" y="2066"/>
                  </a:cubicBezTo>
                  <a:cubicBezTo>
                    <a:pt x="510" y="2071"/>
                    <a:pt x="503" y="2074"/>
                    <a:pt x="496" y="2076"/>
                  </a:cubicBezTo>
                  <a:cubicBezTo>
                    <a:pt x="495" y="2076"/>
                    <a:pt x="494" y="2076"/>
                    <a:pt x="493" y="2077"/>
                  </a:cubicBezTo>
                  <a:cubicBezTo>
                    <a:pt x="489" y="2078"/>
                    <a:pt x="484" y="2078"/>
                    <a:pt x="480" y="2078"/>
                  </a:cubicBezTo>
                  <a:cubicBezTo>
                    <a:pt x="476" y="2078"/>
                    <a:pt x="476" y="2078"/>
                    <a:pt x="476" y="2078"/>
                  </a:cubicBezTo>
                  <a:cubicBezTo>
                    <a:pt x="476" y="2078"/>
                    <a:pt x="476" y="2078"/>
                    <a:pt x="476" y="2078"/>
                  </a:cubicBezTo>
                  <a:cubicBezTo>
                    <a:pt x="458" y="2078"/>
                    <a:pt x="439" y="2078"/>
                    <a:pt x="421" y="2079"/>
                  </a:cubicBezTo>
                  <a:cubicBezTo>
                    <a:pt x="419" y="2079"/>
                    <a:pt x="418" y="2078"/>
                    <a:pt x="416" y="2078"/>
                  </a:cubicBezTo>
                  <a:cubicBezTo>
                    <a:pt x="414" y="2078"/>
                    <a:pt x="412" y="2078"/>
                    <a:pt x="410" y="2077"/>
                  </a:cubicBezTo>
                  <a:cubicBezTo>
                    <a:pt x="406" y="2076"/>
                    <a:pt x="404" y="2074"/>
                    <a:pt x="402" y="2072"/>
                  </a:cubicBezTo>
                  <a:cubicBezTo>
                    <a:pt x="401" y="2070"/>
                    <a:pt x="400" y="2068"/>
                    <a:pt x="400" y="2066"/>
                  </a:cubicBezTo>
                  <a:cubicBezTo>
                    <a:pt x="400" y="2064"/>
                    <a:pt x="401" y="2062"/>
                    <a:pt x="402" y="2060"/>
                  </a:cubicBezTo>
                  <a:cubicBezTo>
                    <a:pt x="402" y="2059"/>
                    <a:pt x="402" y="2059"/>
                    <a:pt x="403" y="2059"/>
                  </a:cubicBezTo>
                  <a:cubicBezTo>
                    <a:pt x="403" y="2058"/>
                    <a:pt x="403" y="2058"/>
                    <a:pt x="403" y="2058"/>
                  </a:cubicBezTo>
                  <a:cubicBezTo>
                    <a:pt x="404" y="2057"/>
                    <a:pt x="404" y="2057"/>
                    <a:pt x="404" y="2057"/>
                  </a:cubicBezTo>
                  <a:cubicBezTo>
                    <a:pt x="404" y="2057"/>
                    <a:pt x="404" y="2057"/>
                    <a:pt x="404" y="2057"/>
                  </a:cubicBezTo>
                  <a:cubicBezTo>
                    <a:pt x="409" y="2050"/>
                    <a:pt x="413" y="2043"/>
                    <a:pt x="418" y="2035"/>
                  </a:cubicBezTo>
                  <a:cubicBezTo>
                    <a:pt x="422" y="2030"/>
                    <a:pt x="425" y="2024"/>
                    <a:pt x="430" y="2019"/>
                  </a:cubicBezTo>
                  <a:cubicBezTo>
                    <a:pt x="430" y="2018"/>
                    <a:pt x="431" y="2018"/>
                    <a:pt x="431" y="2017"/>
                  </a:cubicBezTo>
                  <a:cubicBezTo>
                    <a:pt x="431" y="2017"/>
                    <a:pt x="432" y="2017"/>
                    <a:pt x="432" y="2017"/>
                  </a:cubicBezTo>
                  <a:cubicBezTo>
                    <a:pt x="433" y="2016"/>
                    <a:pt x="434" y="2015"/>
                    <a:pt x="435" y="2014"/>
                  </a:cubicBezTo>
                  <a:cubicBezTo>
                    <a:pt x="435" y="2014"/>
                    <a:pt x="435" y="2014"/>
                    <a:pt x="435" y="2014"/>
                  </a:cubicBezTo>
                  <a:cubicBezTo>
                    <a:pt x="435" y="2014"/>
                    <a:pt x="435" y="2014"/>
                    <a:pt x="435" y="2014"/>
                  </a:cubicBezTo>
                  <a:cubicBezTo>
                    <a:pt x="441" y="2009"/>
                    <a:pt x="449" y="2006"/>
                    <a:pt x="457" y="2004"/>
                  </a:cubicBezTo>
                  <a:cubicBezTo>
                    <a:pt x="457" y="2004"/>
                    <a:pt x="457" y="2004"/>
                    <a:pt x="457" y="2004"/>
                  </a:cubicBezTo>
                  <a:cubicBezTo>
                    <a:pt x="457" y="2004"/>
                    <a:pt x="458" y="2004"/>
                    <a:pt x="458" y="2004"/>
                  </a:cubicBezTo>
                  <a:cubicBezTo>
                    <a:pt x="459" y="2004"/>
                    <a:pt x="461" y="2004"/>
                    <a:pt x="462" y="2004"/>
                  </a:cubicBezTo>
                  <a:cubicBezTo>
                    <a:pt x="463" y="2003"/>
                    <a:pt x="464" y="2003"/>
                    <a:pt x="465" y="2003"/>
                  </a:cubicBezTo>
                  <a:cubicBezTo>
                    <a:pt x="466" y="2003"/>
                    <a:pt x="467" y="2003"/>
                    <a:pt x="468" y="2003"/>
                  </a:cubicBezTo>
                  <a:cubicBezTo>
                    <a:pt x="468" y="2003"/>
                    <a:pt x="469" y="2003"/>
                    <a:pt x="470" y="2003"/>
                  </a:cubicBezTo>
                  <a:cubicBezTo>
                    <a:pt x="471" y="2003"/>
                    <a:pt x="471" y="2003"/>
                    <a:pt x="471" y="2003"/>
                  </a:cubicBezTo>
                  <a:cubicBezTo>
                    <a:pt x="471" y="2003"/>
                    <a:pt x="471" y="2003"/>
                    <a:pt x="471" y="2003"/>
                  </a:cubicBezTo>
                  <a:cubicBezTo>
                    <a:pt x="488" y="2003"/>
                    <a:pt x="504" y="2003"/>
                    <a:pt x="521" y="2003"/>
                  </a:cubicBezTo>
                  <a:cubicBezTo>
                    <a:pt x="521" y="2003"/>
                    <a:pt x="521" y="2003"/>
                    <a:pt x="521" y="2003"/>
                  </a:cubicBezTo>
                  <a:cubicBezTo>
                    <a:pt x="524" y="2003"/>
                    <a:pt x="524" y="2003"/>
                    <a:pt x="524" y="2003"/>
                  </a:cubicBezTo>
                  <a:cubicBezTo>
                    <a:pt x="528" y="2003"/>
                    <a:pt x="532" y="2003"/>
                    <a:pt x="535" y="2004"/>
                  </a:cubicBezTo>
                  <a:cubicBezTo>
                    <a:pt x="536" y="2004"/>
                    <a:pt x="536" y="2005"/>
                    <a:pt x="537" y="2005"/>
                  </a:cubicBezTo>
                  <a:cubicBezTo>
                    <a:pt x="537" y="2005"/>
                    <a:pt x="538" y="2005"/>
                    <a:pt x="538" y="2006"/>
                  </a:cubicBezTo>
                  <a:cubicBezTo>
                    <a:pt x="538" y="2006"/>
                    <a:pt x="539" y="2006"/>
                    <a:pt x="539" y="2006"/>
                  </a:cubicBezTo>
                  <a:cubicBezTo>
                    <a:pt x="543" y="2008"/>
                    <a:pt x="546" y="2012"/>
                    <a:pt x="545" y="2017"/>
                  </a:cubicBezTo>
                  <a:close/>
                  <a:moveTo>
                    <a:pt x="579" y="1956"/>
                  </a:moveTo>
                  <a:cubicBezTo>
                    <a:pt x="579" y="1956"/>
                    <a:pt x="579" y="1956"/>
                    <a:pt x="579" y="1956"/>
                  </a:cubicBezTo>
                  <a:cubicBezTo>
                    <a:pt x="579" y="1956"/>
                    <a:pt x="579" y="1956"/>
                    <a:pt x="579" y="1956"/>
                  </a:cubicBezTo>
                  <a:cubicBezTo>
                    <a:pt x="578" y="1957"/>
                    <a:pt x="578" y="1958"/>
                    <a:pt x="577" y="1959"/>
                  </a:cubicBezTo>
                  <a:cubicBezTo>
                    <a:pt x="577" y="1959"/>
                    <a:pt x="577" y="1960"/>
                    <a:pt x="577" y="1960"/>
                  </a:cubicBezTo>
                  <a:cubicBezTo>
                    <a:pt x="572" y="1964"/>
                    <a:pt x="566" y="1968"/>
                    <a:pt x="560" y="1970"/>
                  </a:cubicBezTo>
                  <a:cubicBezTo>
                    <a:pt x="560" y="1970"/>
                    <a:pt x="560" y="1970"/>
                    <a:pt x="560" y="1970"/>
                  </a:cubicBezTo>
                  <a:cubicBezTo>
                    <a:pt x="559" y="1970"/>
                    <a:pt x="558" y="1970"/>
                    <a:pt x="557" y="1971"/>
                  </a:cubicBezTo>
                  <a:cubicBezTo>
                    <a:pt x="556" y="1971"/>
                    <a:pt x="556" y="1971"/>
                    <a:pt x="555" y="1971"/>
                  </a:cubicBezTo>
                  <a:cubicBezTo>
                    <a:pt x="554" y="1971"/>
                    <a:pt x="554" y="1971"/>
                    <a:pt x="553" y="1971"/>
                  </a:cubicBezTo>
                  <a:cubicBezTo>
                    <a:pt x="550" y="1972"/>
                    <a:pt x="546" y="1973"/>
                    <a:pt x="542" y="1973"/>
                  </a:cubicBezTo>
                  <a:cubicBezTo>
                    <a:pt x="541" y="1973"/>
                    <a:pt x="541" y="1973"/>
                    <a:pt x="541" y="1973"/>
                  </a:cubicBezTo>
                  <a:cubicBezTo>
                    <a:pt x="534" y="1973"/>
                    <a:pt x="527" y="1973"/>
                    <a:pt x="520" y="1973"/>
                  </a:cubicBezTo>
                  <a:cubicBezTo>
                    <a:pt x="510" y="1973"/>
                    <a:pt x="499" y="1973"/>
                    <a:pt x="489" y="1973"/>
                  </a:cubicBezTo>
                  <a:cubicBezTo>
                    <a:pt x="488" y="1973"/>
                    <a:pt x="486" y="1973"/>
                    <a:pt x="484" y="1973"/>
                  </a:cubicBezTo>
                  <a:cubicBezTo>
                    <a:pt x="484" y="1973"/>
                    <a:pt x="484" y="1973"/>
                    <a:pt x="483" y="1973"/>
                  </a:cubicBezTo>
                  <a:cubicBezTo>
                    <a:pt x="482" y="1972"/>
                    <a:pt x="480" y="1972"/>
                    <a:pt x="479" y="1972"/>
                  </a:cubicBezTo>
                  <a:cubicBezTo>
                    <a:pt x="479" y="1972"/>
                    <a:pt x="479" y="1972"/>
                    <a:pt x="479" y="1972"/>
                  </a:cubicBezTo>
                  <a:cubicBezTo>
                    <a:pt x="479" y="1972"/>
                    <a:pt x="479" y="1972"/>
                    <a:pt x="479" y="1972"/>
                  </a:cubicBezTo>
                  <a:cubicBezTo>
                    <a:pt x="474" y="1970"/>
                    <a:pt x="470" y="1968"/>
                    <a:pt x="470" y="1963"/>
                  </a:cubicBezTo>
                  <a:cubicBezTo>
                    <a:pt x="470" y="1962"/>
                    <a:pt x="470" y="1961"/>
                    <a:pt x="470" y="1960"/>
                  </a:cubicBezTo>
                  <a:cubicBezTo>
                    <a:pt x="470" y="1960"/>
                    <a:pt x="470" y="1959"/>
                    <a:pt x="471" y="1959"/>
                  </a:cubicBezTo>
                  <a:cubicBezTo>
                    <a:pt x="471" y="1958"/>
                    <a:pt x="471" y="1957"/>
                    <a:pt x="472" y="1957"/>
                  </a:cubicBezTo>
                  <a:cubicBezTo>
                    <a:pt x="472" y="1957"/>
                    <a:pt x="472" y="1956"/>
                    <a:pt x="472" y="1956"/>
                  </a:cubicBezTo>
                  <a:cubicBezTo>
                    <a:pt x="472" y="1956"/>
                    <a:pt x="472" y="1956"/>
                    <a:pt x="472" y="1956"/>
                  </a:cubicBezTo>
                  <a:cubicBezTo>
                    <a:pt x="473" y="1955"/>
                    <a:pt x="474" y="1954"/>
                    <a:pt x="474" y="1953"/>
                  </a:cubicBezTo>
                  <a:cubicBezTo>
                    <a:pt x="479" y="1945"/>
                    <a:pt x="485" y="1938"/>
                    <a:pt x="490" y="1930"/>
                  </a:cubicBezTo>
                  <a:cubicBezTo>
                    <a:pt x="490" y="1930"/>
                    <a:pt x="490" y="1930"/>
                    <a:pt x="490" y="1930"/>
                  </a:cubicBezTo>
                  <a:cubicBezTo>
                    <a:pt x="492" y="1927"/>
                    <a:pt x="492" y="1927"/>
                    <a:pt x="492" y="1927"/>
                  </a:cubicBezTo>
                  <a:cubicBezTo>
                    <a:pt x="493" y="1925"/>
                    <a:pt x="495" y="1923"/>
                    <a:pt x="498" y="1921"/>
                  </a:cubicBezTo>
                  <a:cubicBezTo>
                    <a:pt x="499" y="1920"/>
                    <a:pt x="501" y="1919"/>
                    <a:pt x="503" y="1918"/>
                  </a:cubicBezTo>
                  <a:cubicBezTo>
                    <a:pt x="504" y="1918"/>
                    <a:pt x="505" y="1917"/>
                    <a:pt x="506" y="1917"/>
                  </a:cubicBezTo>
                  <a:cubicBezTo>
                    <a:pt x="506" y="1917"/>
                    <a:pt x="506" y="1917"/>
                    <a:pt x="507" y="1917"/>
                  </a:cubicBezTo>
                  <a:cubicBezTo>
                    <a:pt x="507" y="1917"/>
                    <a:pt x="507" y="1916"/>
                    <a:pt x="507" y="1916"/>
                  </a:cubicBezTo>
                  <a:cubicBezTo>
                    <a:pt x="508" y="1916"/>
                    <a:pt x="508" y="1916"/>
                    <a:pt x="508" y="1916"/>
                  </a:cubicBezTo>
                  <a:cubicBezTo>
                    <a:pt x="511" y="1915"/>
                    <a:pt x="514" y="1914"/>
                    <a:pt x="517" y="1913"/>
                  </a:cubicBezTo>
                  <a:cubicBezTo>
                    <a:pt x="521" y="1913"/>
                    <a:pt x="525" y="1912"/>
                    <a:pt x="528" y="1912"/>
                  </a:cubicBezTo>
                  <a:cubicBezTo>
                    <a:pt x="538" y="1912"/>
                    <a:pt x="538" y="1912"/>
                    <a:pt x="538" y="1912"/>
                  </a:cubicBezTo>
                  <a:cubicBezTo>
                    <a:pt x="541" y="1912"/>
                    <a:pt x="543" y="1912"/>
                    <a:pt x="545" y="1912"/>
                  </a:cubicBezTo>
                  <a:cubicBezTo>
                    <a:pt x="555" y="1912"/>
                    <a:pt x="564" y="1912"/>
                    <a:pt x="573" y="1912"/>
                  </a:cubicBezTo>
                  <a:cubicBezTo>
                    <a:pt x="573" y="1912"/>
                    <a:pt x="573" y="1912"/>
                    <a:pt x="573" y="1912"/>
                  </a:cubicBezTo>
                  <a:cubicBezTo>
                    <a:pt x="577" y="1912"/>
                    <a:pt x="577" y="1912"/>
                    <a:pt x="577" y="1912"/>
                  </a:cubicBezTo>
                  <a:cubicBezTo>
                    <a:pt x="581" y="1912"/>
                    <a:pt x="584" y="1913"/>
                    <a:pt x="587" y="1913"/>
                  </a:cubicBezTo>
                  <a:cubicBezTo>
                    <a:pt x="589" y="1914"/>
                    <a:pt x="590" y="1915"/>
                    <a:pt x="592" y="1915"/>
                  </a:cubicBezTo>
                  <a:cubicBezTo>
                    <a:pt x="596" y="1918"/>
                    <a:pt x="599" y="1921"/>
                    <a:pt x="595" y="1927"/>
                  </a:cubicBezTo>
                  <a:cubicBezTo>
                    <a:pt x="592" y="1934"/>
                    <a:pt x="588" y="1941"/>
                    <a:pt x="584" y="1948"/>
                  </a:cubicBezTo>
                  <a:cubicBezTo>
                    <a:pt x="579" y="1956"/>
                    <a:pt x="579" y="1956"/>
                    <a:pt x="579" y="1956"/>
                  </a:cubicBezTo>
                  <a:cubicBezTo>
                    <a:pt x="579" y="1956"/>
                    <a:pt x="579" y="1956"/>
                    <a:pt x="579" y="1956"/>
                  </a:cubicBezTo>
                  <a:close/>
                  <a:moveTo>
                    <a:pt x="1064" y="2056"/>
                  </a:moveTo>
                  <a:cubicBezTo>
                    <a:pt x="1064" y="2057"/>
                    <a:pt x="1064" y="2059"/>
                    <a:pt x="1064" y="2060"/>
                  </a:cubicBezTo>
                  <a:cubicBezTo>
                    <a:pt x="1064" y="2060"/>
                    <a:pt x="1064" y="2060"/>
                    <a:pt x="1064" y="2061"/>
                  </a:cubicBezTo>
                  <a:cubicBezTo>
                    <a:pt x="1063" y="2062"/>
                    <a:pt x="1063" y="2063"/>
                    <a:pt x="1062" y="2064"/>
                  </a:cubicBezTo>
                  <a:cubicBezTo>
                    <a:pt x="1062" y="2064"/>
                    <a:pt x="1062" y="2064"/>
                    <a:pt x="1062" y="2064"/>
                  </a:cubicBezTo>
                  <a:cubicBezTo>
                    <a:pt x="1062" y="2064"/>
                    <a:pt x="1062" y="2064"/>
                    <a:pt x="1062" y="2064"/>
                  </a:cubicBezTo>
                  <a:cubicBezTo>
                    <a:pt x="1061" y="2065"/>
                    <a:pt x="1060" y="2066"/>
                    <a:pt x="1059" y="2067"/>
                  </a:cubicBezTo>
                  <a:cubicBezTo>
                    <a:pt x="1059" y="2067"/>
                    <a:pt x="1059" y="2067"/>
                    <a:pt x="1059" y="2068"/>
                  </a:cubicBezTo>
                  <a:cubicBezTo>
                    <a:pt x="1058" y="2069"/>
                    <a:pt x="1057" y="2069"/>
                    <a:pt x="1056" y="2070"/>
                  </a:cubicBezTo>
                  <a:cubicBezTo>
                    <a:pt x="1056" y="2070"/>
                    <a:pt x="1055" y="2071"/>
                    <a:pt x="1055" y="2071"/>
                  </a:cubicBezTo>
                  <a:cubicBezTo>
                    <a:pt x="1055" y="2071"/>
                    <a:pt x="1055" y="2071"/>
                    <a:pt x="1055" y="2071"/>
                  </a:cubicBezTo>
                  <a:cubicBezTo>
                    <a:pt x="1053" y="2072"/>
                    <a:pt x="1052" y="2072"/>
                    <a:pt x="1051" y="2073"/>
                  </a:cubicBezTo>
                  <a:cubicBezTo>
                    <a:pt x="1051" y="2073"/>
                    <a:pt x="1051" y="2073"/>
                    <a:pt x="1050" y="2073"/>
                  </a:cubicBezTo>
                  <a:cubicBezTo>
                    <a:pt x="1049" y="2074"/>
                    <a:pt x="1048" y="2074"/>
                    <a:pt x="1047" y="2074"/>
                  </a:cubicBezTo>
                  <a:cubicBezTo>
                    <a:pt x="1047" y="2075"/>
                    <a:pt x="1046" y="2075"/>
                    <a:pt x="1046" y="2075"/>
                  </a:cubicBezTo>
                  <a:cubicBezTo>
                    <a:pt x="1046" y="2075"/>
                    <a:pt x="1045" y="2075"/>
                    <a:pt x="1045" y="2075"/>
                  </a:cubicBezTo>
                  <a:cubicBezTo>
                    <a:pt x="1045" y="2075"/>
                    <a:pt x="1045" y="2075"/>
                    <a:pt x="1044" y="2075"/>
                  </a:cubicBezTo>
                  <a:cubicBezTo>
                    <a:pt x="1043" y="2076"/>
                    <a:pt x="1042" y="2076"/>
                    <a:pt x="1041" y="2076"/>
                  </a:cubicBezTo>
                  <a:cubicBezTo>
                    <a:pt x="1039" y="2076"/>
                    <a:pt x="1038" y="2076"/>
                    <a:pt x="1037" y="2077"/>
                  </a:cubicBezTo>
                  <a:cubicBezTo>
                    <a:pt x="1036" y="2077"/>
                    <a:pt x="1035" y="2077"/>
                    <a:pt x="1034" y="2077"/>
                  </a:cubicBezTo>
                  <a:cubicBezTo>
                    <a:pt x="1033" y="2077"/>
                    <a:pt x="1033" y="2077"/>
                    <a:pt x="1033" y="2077"/>
                  </a:cubicBezTo>
                  <a:cubicBezTo>
                    <a:pt x="1031" y="2077"/>
                    <a:pt x="1031" y="2077"/>
                    <a:pt x="1031" y="2077"/>
                  </a:cubicBezTo>
                  <a:cubicBezTo>
                    <a:pt x="1031" y="2077"/>
                    <a:pt x="1031" y="2077"/>
                    <a:pt x="1031" y="2077"/>
                  </a:cubicBezTo>
                  <a:cubicBezTo>
                    <a:pt x="1025" y="2077"/>
                    <a:pt x="1018" y="2077"/>
                    <a:pt x="1011" y="2077"/>
                  </a:cubicBezTo>
                  <a:cubicBezTo>
                    <a:pt x="981" y="2077"/>
                    <a:pt x="630" y="2078"/>
                    <a:pt x="605" y="2078"/>
                  </a:cubicBezTo>
                  <a:cubicBezTo>
                    <a:pt x="604" y="2078"/>
                    <a:pt x="602" y="2078"/>
                    <a:pt x="600" y="2078"/>
                  </a:cubicBezTo>
                  <a:cubicBezTo>
                    <a:pt x="598" y="2077"/>
                    <a:pt x="596" y="2077"/>
                    <a:pt x="594" y="2076"/>
                  </a:cubicBezTo>
                  <a:cubicBezTo>
                    <a:pt x="590" y="2075"/>
                    <a:pt x="588" y="2074"/>
                    <a:pt x="586" y="2072"/>
                  </a:cubicBezTo>
                  <a:cubicBezTo>
                    <a:pt x="584" y="2070"/>
                    <a:pt x="583" y="2068"/>
                    <a:pt x="582" y="2065"/>
                  </a:cubicBezTo>
                  <a:cubicBezTo>
                    <a:pt x="582" y="2063"/>
                    <a:pt x="582" y="2060"/>
                    <a:pt x="584" y="2057"/>
                  </a:cubicBezTo>
                  <a:cubicBezTo>
                    <a:pt x="584" y="2056"/>
                    <a:pt x="584" y="2056"/>
                    <a:pt x="584" y="2056"/>
                  </a:cubicBezTo>
                  <a:cubicBezTo>
                    <a:pt x="584" y="2056"/>
                    <a:pt x="584" y="2056"/>
                    <a:pt x="584" y="2056"/>
                  </a:cubicBezTo>
                  <a:cubicBezTo>
                    <a:pt x="588" y="2048"/>
                    <a:pt x="592" y="2040"/>
                    <a:pt x="596" y="2031"/>
                  </a:cubicBezTo>
                  <a:cubicBezTo>
                    <a:pt x="597" y="2030"/>
                    <a:pt x="598" y="2029"/>
                    <a:pt x="598" y="2027"/>
                  </a:cubicBezTo>
                  <a:cubicBezTo>
                    <a:pt x="601" y="2021"/>
                    <a:pt x="601" y="2021"/>
                    <a:pt x="601" y="2021"/>
                  </a:cubicBezTo>
                  <a:cubicBezTo>
                    <a:pt x="603" y="2018"/>
                    <a:pt x="605" y="2016"/>
                    <a:pt x="607" y="2014"/>
                  </a:cubicBezTo>
                  <a:cubicBezTo>
                    <a:pt x="608" y="2013"/>
                    <a:pt x="609" y="2013"/>
                    <a:pt x="609" y="2012"/>
                  </a:cubicBezTo>
                  <a:cubicBezTo>
                    <a:pt x="610" y="2012"/>
                    <a:pt x="610" y="2012"/>
                    <a:pt x="610" y="2011"/>
                  </a:cubicBezTo>
                  <a:cubicBezTo>
                    <a:pt x="611" y="2011"/>
                    <a:pt x="612" y="2011"/>
                    <a:pt x="612" y="2010"/>
                  </a:cubicBezTo>
                  <a:cubicBezTo>
                    <a:pt x="612" y="2010"/>
                    <a:pt x="612" y="2010"/>
                    <a:pt x="613" y="2010"/>
                  </a:cubicBezTo>
                  <a:cubicBezTo>
                    <a:pt x="613" y="2010"/>
                    <a:pt x="613" y="2010"/>
                    <a:pt x="614" y="2009"/>
                  </a:cubicBezTo>
                  <a:cubicBezTo>
                    <a:pt x="615" y="2009"/>
                    <a:pt x="616" y="2008"/>
                    <a:pt x="617" y="2008"/>
                  </a:cubicBezTo>
                  <a:cubicBezTo>
                    <a:pt x="617" y="2008"/>
                    <a:pt x="618" y="2007"/>
                    <a:pt x="618" y="2007"/>
                  </a:cubicBezTo>
                  <a:cubicBezTo>
                    <a:pt x="619" y="2007"/>
                    <a:pt x="620" y="2007"/>
                    <a:pt x="621" y="2006"/>
                  </a:cubicBezTo>
                  <a:cubicBezTo>
                    <a:pt x="622" y="2006"/>
                    <a:pt x="623" y="2005"/>
                    <a:pt x="625" y="2005"/>
                  </a:cubicBezTo>
                  <a:cubicBezTo>
                    <a:pt x="625" y="2005"/>
                    <a:pt x="626" y="2004"/>
                    <a:pt x="627" y="2004"/>
                  </a:cubicBezTo>
                  <a:cubicBezTo>
                    <a:pt x="627" y="2004"/>
                    <a:pt x="628" y="2004"/>
                    <a:pt x="628" y="2004"/>
                  </a:cubicBezTo>
                  <a:cubicBezTo>
                    <a:pt x="632" y="2003"/>
                    <a:pt x="636" y="2002"/>
                    <a:pt x="640" y="2002"/>
                  </a:cubicBezTo>
                  <a:cubicBezTo>
                    <a:pt x="640" y="2002"/>
                    <a:pt x="1008" y="2001"/>
                    <a:pt x="1021" y="2001"/>
                  </a:cubicBezTo>
                  <a:cubicBezTo>
                    <a:pt x="1026" y="2001"/>
                    <a:pt x="1030" y="2001"/>
                    <a:pt x="1034" y="2001"/>
                  </a:cubicBezTo>
                  <a:cubicBezTo>
                    <a:pt x="1036" y="2001"/>
                    <a:pt x="1038" y="2002"/>
                    <a:pt x="1040" y="2002"/>
                  </a:cubicBezTo>
                  <a:cubicBezTo>
                    <a:pt x="1040" y="2002"/>
                    <a:pt x="1040" y="2002"/>
                    <a:pt x="1041" y="2002"/>
                  </a:cubicBezTo>
                  <a:cubicBezTo>
                    <a:pt x="1042" y="2002"/>
                    <a:pt x="1044" y="2002"/>
                    <a:pt x="1045" y="2003"/>
                  </a:cubicBezTo>
                  <a:cubicBezTo>
                    <a:pt x="1045" y="2003"/>
                    <a:pt x="1046" y="2003"/>
                    <a:pt x="1046" y="2003"/>
                  </a:cubicBezTo>
                  <a:cubicBezTo>
                    <a:pt x="1046" y="2003"/>
                    <a:pt x="1046" y="2003"/>
                    <a:pt x="1046" y="2003"/>
                  </a:cubicBezTo>
                  <a:cubicBezTo>
                    <a:pt x="1048" y="2003"/>
                    <a:pt x="1049" y="2004"/>
                    <a:pt x="1050" y="2004"/>
                  </a:cubicBezTo>
                  <a:cubicBezTo>
                    <a:pt x="1050" y="2004"/>
                    <a:pt x="1051" y="2005"/>
                    <a:pt x="1051" y="2005"/>
                  </a:cubicBezTo>
                  <a:cubicBezTo>
                    <a:pt x="1052" y="2005"/>
                    <a:pt x="1053" y="2006"/>
                    <a:pt x="1054" y="2006"/>
                  </a:cubicBezTo>
                  <a:cubicBezTo>
                    <a:pt x="1055" y="2006"/>
                    <a:pt x="1055" y="2007"/>
                    <a:pt x="1055" y="2007"/>
                  </a:cubicBezTo>
                  <a:cubicBezTo>
                    <a:pt x="1055" y="2007"/>
                    <a:pt x="1055" y="2007"/>
                    <a:pt x="1056" y="2007"/>
                  </a:cubicBezTo>
                  <a:cubicBezTo>
                    <a:pt x="1056" y="2008"/>
                    <a:pt x="1057" y="2008"/>
                    <a:pt x="1058" y="2009"/>
                  </a:cubicBezTo>
                  <a:cubicBezTo>
                    <a:pt x="1059" y="2010"/>
                    <a:pt x="1061" y="2011"/>
                    <a:pt x="1061" y="2013"/>
                  </a:cubicBezTo>
                  <a:cubicBezTo>
                    <a:pt x="1063" y="2015"/>
                    <a:pt x="1064" y="2017"/>
                    <a:pt x="1064" y="2020"/>
                  </a:cubicBezTo>
                  <a:cubicBezTo>
                    <a:pt x="1064" y="2022"/>
                    <a:pt x="1064" y="2022"/>
                    <a:pt x="1064" y="2022"/>
                  </a:cubicBezTo>
                  <a:cubicBezTo>
                    <a:pt x="1064" y="2022"/>
                    <a:pt x="1064" y="2022"/>
                    <a:pt x="1064" y="2022"/>
                  </a:cubicBezTo>
                  <a:cubicBezTo>
                    <a:pt x="1064" y="2031"/>
                    <a:pt x="1064" y="2040"/>
                    <a:pt x="1064" y="2049"/>
                  </a:cubicBezTo>
                  <a:cubicBezTo>
                    <a:pt x="1064" y="2051"/>
                    <a:pt x="1064" y="2054"/>
                    <a:pt x="1064" y="2056"/>
                  </a:cubicBezTo>
                  <a:close/>
                  <a:moveTo>
                    <a:pt x="1114" y="1878"/>
                  </a:moveTo>
                  <a:cubicBezTo>
                    <a:pt x="1114" y="1878"/>
                    <a:pt x="1114" y="1877"/>
                    <a:pt x="1113" y="1877"/>
                  </a:cubicBezTo>
                  <a:cubicBezTo>
                    <a:pt x="1113" y="1877"/>
                    <a:pt x="1113" y="1877"/>
                    <a:pt x="1113" y="1877"/>
                  </a:cubicBezTo>
                  <a:cubicBezTo>
                    <a:pt x="1112" y="1875"/>
                    <a:pt x="1111" y="1873"/>
                    <a:pt x="1111" y="1871"/>
                  </a:cubicBezTo>
                  <a:cubicBezTo>
                    <a:pt x="1111" y="1870"/>
                    <a:pt x="1111" y="1870"/>
                    <a:pt x="1111" y="1870"/>
                  </a:cubicBezTo>
                  <a:cubicBezTo>
                    <a:pt x="1110" y="1868"/>
                    <a:pt x="1110" y="1867"/>
                    <a:pt x="1110" y="1866"/>
                  </a:cubicBezTo>
                  <a:cubicBezTo>
                    <a:pt x="1110" y="1866"/>
                    <a:pt x="1110" y="1866"/>
                    <a:pt x="1110" y="1866"/>
                  </a:cubicBezTo>
                  <a:cubicBezTo>
                    <a:pt x="1110" y="1861"/>
                    <a:pt x="1109" y="1855"/>
                    <a:pt x="1109" y="1849"/>
                  </a:cubicBezTo>
                  <a:cubicBezTo>
                    <a:pt x="1109" y="1848"/>
                    <a:pt x="1109" y="1848"/>
                    <a:pt x="1109" y="1848"/>
                  </a:cubicBezTo>
                  <a:cubicBezTo>
                    <a:pt x="1109" y="1846"/>
                    <a:pt x="1109" y="1844"/>
                    <a:pt x="1110" y="1843"/>
                  </a:cubicBezTo>
                  <a:cubicBezTo>
                    <a:pt x="1112" y="1841"/>
                    <a:pt x="1113" y="1840"/>
                    <a:pt x="1115" y="1839"/>
                  </a:cubicBezTo>
                  <a:cubicBezTo>
                    <a:pt x="1118" y="1838"/>
                    <a:pt x="1120" y="1837"/>
                    <a:pt x="1123" y="1836"/>
                  </a:cubicBezTo>
                  <a:cubicBezTo>
                    <a:pt x="1123" y="1836"/>
                    <a:pt x="1123" y="1836"/>
                    <a:pt x="1123" y="1836"/>
                  </a:cubicBezTo>
                  <a:cubicBezTo>
                    <a:pt x="1123" y="1836"/>
                    <a:pt x="1123" y="1836"/>
                    <a:pt x="1123" y="1836"/>
                  </a:cubicBezTo>
                  <a:cubicBezTo>
                    <a:pt x="1124" y="1836"/>
                    <a:pt x="1125" y="1836"/>
                    <a:pt x="1126" y="1836"/>
                  </a:cubicBezTo>
                  <a:cubicBezTo>
                    <a:pt x="1127" y="1836"/>
                    <a:pt x="1127" y="1836"/>
                    <a:pt x="1128" y="1836"/>
                  </a:cubicBezTo>
                  <a:cubicBezTo>
                    <a:pt x="1133" y="1835"/>
                    <a:pt x="1138" y="1835"/>
                    <a:pt x="1143" y="1835"/>
                  </a:cubicBezTo>
                  <a:cubicBezTo>
                    <a:pt x="1176" y="1835"/>
                    <a:pt x="1176" y="1835"/>
                    <a:pt x="1176" y="1835"/>
                  </a:cubicBezTo>
                  <a:cubicBezTo>
                    <a:pt x="1178" y="1835"/>
                    <a:pt x="1180" y="1835"/>
                    <a:pt x="1182" y="1836"/>
                  </a:cubicBezTo>
                  <a:cubicBezTo>
                    <a:pt x="1191" y="1837"/>
                    <a:pt x="1201" y="1839"/>
                    <a:pt x="1203" y="1848"/>
                  </a:cubicBezTo>
                  <a:cubicBezTo>
                    <a:pt x="1205" y="1855"/>
                    <a:pt x="1206" y="1863"/>
                    <a:pt x="1207" y="1870"/>
                  </a:cubicBezTo>
                  <a:cubicBezTo>
                    <a:pt x="1207" y="1871"/>
                    <a:pt x="1207" y="1871"/>
                    <a:pt x="1207" y="1871"/>
                  </a:cubicBezTo>
                  <a:cubicBezTo>
                    <a:pt x="1208" y="1873"/>
                    <a:pt x="1207" y="1874"/>
                    <a:pt x="1207" y="1876"/>
                  </a:cubicBezTo>
                  <a:cubicBezTo>
                    <a:pt x="1207" y="1876"/>
                    <a:pt x="1207" y="1876"/>
                    <a:pt x="1206" y="1876"/>
                  </a:cubicBezTo>
                  <a:cubicBezTo>
                    <a:pt x="1206" y="1876"/>
                    <a:pt x="1206" y="1876"/>
                    <a:pt x="1206" y="1876"/>
                  </a:cubicBezTo>
                  <a:cubicBezTo>
                    <a:pt x="1206" y="1877"/>
                    <a:pt x="1206" y="1877"/>
                    <a:pt x="1206" y="1877"/>
                  </a:cubicBezTo>
                  <a:cubicBezTo>
                    <a:pt x="1204" y="1880"/>
                    <a:pt x="1200" y="1882"/>
                    <a:pt x="1195" y="1883"/>
                  </a:cubicBezTo>
                  <a:cubicBezTo>
                    <a:pt x="1195" y="1883"/>
                    <a:pt x="1195" y="1884"/>
                    <a:pt x="1194" y="1884"/>
                  </a:cubicBezTo>
                  <a:cubicBezTo>
                    <a:pt x="1194" y="1884"/>
                    <a:pt x="1193" y="1884"/>
                    <a:pt x="1193" y="1884"/>
                  </a:cubicBezTo>
                  <a:cubicBezTo>
                    <a:pt x="1192" y="1884"/>
                    <a:pt x="1192" y="1884"/>
                    <a:pt x="1192" y="1884"/>
                  </a:cubicBezTo>
                  <a:cubicBezTo>
                    <a:pt x="1191" y="1884"/>
                    <a:pt x="1190" y="1884"/>
                    <a:pt x="1189" y="1885"/>
                  </a:cubicBezTo>
                  <a:cubicBezTo>
                    <a:pt x="1178" y="1886"/>
                    <a:pt x="1164" y="1885"/>
                    <a:pt x="1158" y="1885"/>
                  </a:cubicBezTo>
                  <a:cubicBezTo>
                    <a:pt x="1137" y="1885"/>
                    <a:pt x="1137" y="1885"/>
                    <a:pt x="1137" y="1885"/>
                  </a:cubicBezTo>
                  <a:cubicBezTo>
                    <a:pt x="1135" y="1885"/>
                    <a:pt x="1134" y="1885"/>
                    <a:pt x="1132" y="1885"/>
                  </a:cubicBezTo>
                  <a:cubicBezTo>
                    <a:pt x="1131" y="1884"/>
                    <a:pt x="1130" y="1884"/>
                    <a:pt x="1128" y="1884"/>
                  </a:cubicBezTo>
                  <a:cubicBezTo>
                    <a:pt x="1128" y="1884"/>
                    <a:pt x="1128" y="1884"/>
                    <a:pt x="1127" y="1884"/>
                  </a:cubicBezTo>
                  <a:cubicBezTo>
                    <a:pt x="1127" y="1884"/>
                    <a:pt x="1127" y="1884"/>
                    <a:pt x="1127" y="1884"/>
                  </a:cubicBezTo>
                  <a:cubicBezTo>
                    <a:pt x="1126" y="1883"/>
                    <a:pt x="1125" y="1883"/>
                    <a:pt x="1123" y="1883"/>
                  </a:cubicBezTo>
                  <a:cubicBezTo>
                    <a:pt x="1123" y="1883"/>
                    <a:pt x="1122" y="1882"/>
                    <a:pt x="1122" y="1882"/>
                  </a:cubicBezTo>
                  <a:cubicBezTo>
                    <a:pt x="1121" y="1882"/>
                    <a:pt x="1120" y="1881"/>
                    <a:pt x="1119" y="1881"/>
                  </a:cubicBezTo>
                  <a:cubicBezTo>
                    <a:pt x="1117" y="1880"/>
                    <a:pt x="1116" y="1879"/>
                    <a:pt x="1115" y="1878"/>
                  </a:cubicBezTo>
                  <a:cubicBezTo>
                    <a:pt x="1115" y="1878"/>
                    <a:pt x="1114" y="1878"/>
                    <a:pt x="1114" y="1878"/>
                  </a:cubicBezTo>
                  <a:close/>
                  <a:moveTo>
                    <a:pt x="1120" y="1961"/>
                  </a:moveTo>
                  <a:cubicBezTo>
                    <a:pt x="1118" y="1959"/>
                    <a:pt x="1117" y="1957"/>
                    <a:pt x="1117" y="1955"/>
                  </a:cubicBezTo>
                  <a:cubicBezTo>
                    <a:pt x="1117" y="1952"/>
                    <a:pt x="1117" y="1952"/>
                    <a:pt x="1117" y="1952"/>
                  </a:cubicBezTo>
                  <a:cubicBezTo>
                    <a:pt x="1117" y="1952"/>
                    <a:pt x="1117" y="1952"/>
                    <a:pt x="1117" y="1952"/>
                  </a:cubicBezTo>
                  <a:cubicBezTo>
                    <a:pt x="1116" y="1943"/>
                    <a:pt x="1116" y="1935"/>
                    <a:pt x="1115" y="1926"/>
                  </a:cubicBezTo>
                  <a:cubicBezTo>
                    <a:pt x="1115" y="1926"/>
                    <a:pt x="1115" y="1926"/>
                    <a:pt x="1115" y="1926"/>
                  </a:cubicBezTo>
                  <a:cubicBezTo>
                    <a:pt x="1115" y="1926"/>
                    <a:pt x="1115" y="1926"/>
                    <a:pt x="1115" y="1926"/>
                  </a:cubicBezTo>
                  <a:cubicBezTo>
                    <a:pt x="1115" y="1925"/>
                    <a:pt x="1115" y="1925"/>
                    <a:pt x="1115" y="1924"/>
                  </a:cubicBezTo>
                  <a:cubicBezTo>
                    <a:pt x="1117" y="1906"/>
                    <a:pt x="1155" y="1911"/>
                    <a:pt x="1167" y="1911"/>
                  </a:cubicBezTo>
                  <a:cubicBezTo>
                    <a:pt x="1181" y="1911"/>
                    <a:pt x="1208" y="1907"/>
                    <a:pt x="1216" y="1921"/>
                  </a:cubicBezTo>
                  <a:cubicBezTo>
                    <a:pt x="1217" y="1923"/>
                    <a:pt x="1218" y="1924"/>
                    <a:pt x="1218" y="1925"/>
                  </a:cubicBezTo>
                  <a:cubicBezTo>
                    <a:pt x="1219" y="1927"/>
                    <a:pt x="1219" y="1927"/>
                    <a:pt x="1219" y="1927"/>
                  </a:cubicBezTo>
                  <a:cubicBezTo>
                    <a:pt x="1219" y="1927"/>
                    <a:pt x="1219" y="1927"/>
                    <a:pt x="1219" y="1927"/>
                  </a:cubicBezTo>
                  <a:cubicBezTo>
                    <a:pt x="1219" y="1931"/>
                    <a:pt x="1220" y="1936"/>
                    <a:pt x="1221" y="1940"/>
                  </a:cubicBezTo>
                  <a:cubicBezTo>
                    <a:pt x="1224" y="1955"/>
                    <a:pt x="1224" y="1955"/>
                    <a:pt x="1224" y="1955"/>
                  </a:cubicBezTo>
                  <a:cubicBezTo>
                    <a:pt x="1225" y="1957"/>
                    <a:pt x="1224" y="1959"/>
                    <a:pt x="1223" y="1961"/>
                  </a:cubicBezTo>
                  <a:cubicBezTo>
                    <a:pt x="1223" y="1962"/>
                    <a:pt x="1222" y="1963"/>
                    <a:pt x="1220" y="1964"/>
                  </a:cubicBezTo>
                  <a:cubicBezTo>
                    <a:pt x="1220" y="1965"/>
                    <a:pt x="1219" y="1965"/>
                    <a:pt x="1219" y="1966"/>
                  </a:cubicBezTo>
                  <a:cubicBezTo>
                    <a:pt x="1219" y="1966"/>
                    <a:pt x="1218" y="1966"/>
                    <a:pt x="1218" y="1966"/>
                  </a:cubicBezTo>
                  <a:cubicBezTo>
                    <a:pt x="1218" y="1966"/>
                    <a:pt x="1218" y="1966"/>
                    <a:pt x="1218" y="1967"/>
                  </a:cubicBezTo>
                  <a:cubicBezTo>
                    <a:pt x="1217" y="1967"/>
                    <a:pt x="1216" y="1967"/>
                    <a:pt x="1215" y="1968"/>
                  </a:cubicBezTo>
                  <a:cubicBezTo>
                    <a:pt x="1215" y="1968"/>
                    <a:pt x="1214" y="1968"/>
                    <a:pt x="1213" y="1969"/>
                  </a:cubicBezTo>
                  <a:cubicBezTo>
                    <a:pt x="1213" y="1969"/>
                    <a:pt x="1212" y="1969"/>
                    <a:pt x="1212" y="1969"/>
                  </a:cubicBezTo>
                  <a:cubicBezTo>
                    <a:pt x="1211" y="1969"/>
                    <a:pt x="1211" y="1970"/>
                    <a:pt x="1210" y="1970"/>
                  </a:cubicBezTo>
                  <a:cubicBezTo>
                    <a:pt x="1209" y="1970"/>
                    <a:pt x="1209" y="1970"/>
                    <a:pt x="1208" y="1970"/>
                  </a:cubicBezTo>
                  <a:cubicBezTo>
                    <a:pt x="1208" y="1970"/>
                    <a:pt x="1207" y="1970"/>
                    <a:pt x="1207" y="1970"/>
                  </a:cubicBezTo>
                  <a:cubicBezTo>
                    <a:pt x="1206" y="1971"/>
                    <a:pt x="1205" y="1971"/>
                    <a:pt x="1204" y="1971"/>
                  </a:cubicBezTo>
                  <a:cubicBezTo>
                    <a:pt x="1202" y="1971"/>
                    <a:pt x="1201" y="1971"/>
                    <a:pt x="1199" y="1971"/>
                  </a:cubicBezTo>
                  <a:cubicBezTo>
                    <a:pt x="1199" y="1971"/>
                    <a:pt x="1199" y="1971"/>
                    <a:pt x="1199" y="1971"/>
                  </a:cubicBezTo>
                  <a:cubicBezTo>
                    <a:pt x="1199" y="1971"/>
                    <a:pt x="1199" y="1971"/>
                    <a:pt x="1199" y="1971"/>
                  </a:cubicBezTo>
                  <a:cubicBezTo>
                    <a:pt x="1181" y="1971"/>
                    <a:pt x="1164" y="1971"/>
                    <a:pt x="1147" y="1971"/>
                  </a:cubicBezTo>
                  <a:cubicBezTo>
                    <a:pt x="1145" y="1971"/>
                    <a:pt x="1143" y="1971"/>
                    <a:pt x="1141" y="1971"/>
                  </a:cubicBezTo>
                  <a:cubicBezTo>
                    <a:pt x="1141" y="1971"/>
                    <a:pt x="1140" y="1971"/>
                    <a:pt x="1140" y="1971"/>
                  </a:cubicBezTo>
                  <a:cubicBezTo>
                    <a:pt x="1139" y="1971"/>
                    <a:pt x="1137" y="1970"/>
                    <a:pt x="1136" y="1970"/>
                  </a:cubicBezTo>
                  <a:cubicBezTo>
                    <a:pt x="1136" y="1970"/>
                    <a:pt x="1136" y="1970"/>
                    <a:pt x="1136" y="1970"/>
                  </a:cubicBezTo>
                  <a:cubicBezTo>
                    <a:pt x="1135" y="1970"/>
                    <a:pt x="1135" y="1970"/>
                    <a:pt x="1135" y="1970"/>
                  </a:cubicBezTo>
                  <a:cubicBezTo>
                    <a:pt x="1134" y="1969"/>
                    <a:pt x="1132" y="1969"/>
                    <a:pt x="1131" y="1969"/>
                  </a:cubicBezTo>
                  <a:cubicBezTo>
                    <a:pt x="1130" y="1968"/>
                    <a:pt x="1130" y="1968"/>
                    <a:pt x="1129" y="1968"/>
                  </a:cubicBezTo>
                  <a:cubicBezTo>
                    <a:pt x="1128" y="1967"/>
                    <a:pt x="1128" y="1967"/>
                    <a:pt x="1127" y="1967"/>
                  </a:cubicBezTo>
                  <a:cubicBezTo>
                    <a:pt x="1127" y="1967"/>
                    <a:pt x="1126" y="1967"/>
                    <a:pt x="1126" y="1966"/>
                  </a:cubicBezTo>
                  <a:cubicBezTo>
                    <a:pt x="1124" y="1965"/>
                    <a:pt x="1121" y="1963"/>
                    <a:pt x="1120" y="1961"/>
                  </a:cubicBezTo>
                  <a:close/>
                  <a:moveTo>
                    <a:pt x="1244" y="2063"/>
                  </a:moveTo>
                  <a:cubicBezTo>
                    <a:pt x="1243" y="2066"/>
                    <a:pt x="1241" y="2068"/>
                    <a:pt x="1238" y="2070"/>
                  </a:cubicBezTo>
                  <a:cubicBezTo>
                    <a:pt x="1236" y="2072"/>
                    <a:pt x="1233" y="2074"/>
                    <a:pt x="1229" y="2075"/>
                  </a:cubicBezTo>
                  <a:cubicBezTo>
                    <a:pt x="1225" y="2076"/>
                    <a:pt x="1221" y="2076"/>
                    <a:pt x="1217" y="2076"/>
                  </a:cubicBezTo>
                  <a:cubicBezTo>
                    <a:pt x="1205" y="2076"/>
                    <a:pt x="1205" y="2076"/>
                    <a:pt x="1205" y="2076"/>
                  </a:cubicBezTo>
                  <a:cubicBezTo>
                    <a:pt x="1205" y="2076"/>
                    <a:pt x="1205" y="2076"/>
                    <a:pt x="1205" y="2076"/>
                  </a:cubicBezTo>
                  <a:cubicBezTo>
                    <a:pt x="1189" y="2076"/>
                    <a:pt x="1174" y="2076"/>
                    <a:pt x="1158" y="2077"/>
                  </a:cubicBezTo>
                  <a:cubicBezTo>
                    <a:pt x="1156" y="2077"/>
                    <a:pt x="1154" y="2076"/>
                    <a:pt x="1152" y="2076"/>
                  </a:cubicBezTo>
                  <a:cubicBezTo>
                    <a:pt x="1152" y="2076"/>
                    <a:pt x="1151" y="2076"/>
                    <a:pt x="1151" y="2076"/>
                  </a:cubicBezTo>
                  <a:cubicBezTo>
                    <a:pt x="1149" y="2076"/>
                    <a:pt x="1148" y="2075"/>
                    <a:pt x="1146" y="2075"/>
                  </a:cubicBezTo>
                  <a:cubicBezTo>
                    <a:pt x="1146" y="2075"/>
                    <a:pt x="1146" y="2075"/>
                    <a:pt x="1146" y="2075"/>
                  </a:cubicBezTo>
                  <a:cubicBezTo>
                    <a:pt x="1145" y="2075"/>
                    <a:pt x="1145" y="2075"/>
                    <a:pt x="1145" y="2075"/>
                  </a:cubicBezTo>
                  <a:cubicBezTo>
                    <a:pt x="1138" y="2073"/>
                    <a:pt x="1132" y="2069"/>
                    <a:pt x="1128" y="2064"/>
                  </a:cubicBezTo>
                  <a:cubicBezTo>
                    <a:pt x="1128" y="2064"/>
                    <a:pt x="1128" y="2064"/>
                    <a:pt x="1128" y="2064"/>
                  </a:cubicBezTo>
                  <a:cubicBezTo>
                    <a:pt x="1128" y="2064"/>
                    <a:pt x="1128" y="2064"/>
                    <a:pt x="1128" y="2064"/>
                  </a:cubicBezTo>
                  <a:cubicBezTo>
                    <a:pt x="1127" y="2063"/>
                    <a:pt x="1126" y="2062"/>
                    <a:pt x="1126" y="2060"/>
                  </a:cubicBezTo>
                  <a:cubicBezTo>
                    <a:pt x="1126" y="2060"/>
                    <a:pt x="1126" y="2059"/>
                    <a:pt x="1125" y="2059"/>
                  </a:cubicBezTo>
                  <a:cubicBezTo>
                    <a:pt x="1125" y="2058"/>
                    <a:pt x="1125" y="2057"/>
                    <a:pt x="1125" y="2057"/>
                  </a:cubicBezTo>
                  <a:cubicBezTo>
                    <a:pt x="1125" y="2056"/>
                    <a:pt x="1125" y="2056"/>
                    <a:pt x="1125" y="2056"/>
                  </a:cubicBezTo>
                  <a:cubicBezTo>
                    <a:pt x="1125" y="2055"/>
                    <a:pt x="1125" y="2055"/>
                    <a:pt x="1125" y="2055"/>
                  </a:cubicBezTo>
                  <a:cubicBezTo>
                    <a:pt x="1125" y="2055"/>
                    <a:pt x="1125" y="2055"/>
                    <a:pt x="1125" y="2055"/>
                  </a:cubicBezTo>
                  <a:cubicBezTo>
                    <a:pt x="1124" y="2046"/>
                    <a:pt x="1123" y="2037"/>
                    <a:pt x="1123" y="2029"/>
                  </a:cubicBezTo>
                  <a:cubicBezTo>
                    <a:pt x="1123" y="2027"/>
                    <a:pt x="1122" y="2026"/>
                    <a:pt x="1122" y="2024"/>
                  </a:cubicBezTo>
                  <a:cubicBezTo>
                    <a:pt x="1122" y="2020"/>
                    <a:pt x="1122" y="2020"/>
                    <a:pt x="1122" y="2020"/>
                  </a:cubicBezTo>
                  <a:cubicBezTo>
                    <a:pt x="1122" y="2019"/>
                    <a:pt x="1122" y="2019"/>
                    <a:pt x="1122" y="2019"/>
                  </a:cubicBezTo>
                  <a:cubicBezTo>
                    <a:pt x="1122" y="2018"/>
                    <a:pt x="1122" y="2017"/>
                    <a:pt x="1122" y="2016"/>
                  </a:cubicBezTo>
                  <a:cubicBezTo>
                    <a:pt x="1122" y="2016"/>
                    <a:pt x="1123" y="2016"/>
                    <a:pt x="1123" y="2015"/>
                  </a:cubicBezTo>
                  <a:cubicBezTo>
                    <a:pt x="1123" y="2014"/>
                    <a:pt x="1123" y="2014"/>
                    <a:pt x="1123" y="2013"/>
                  </a:cubicBezTo>
                  <a:cubicBezTo>
                    <a:pt x="1124" y="2013"/>
                    <a:pt x="1124" y="2013"/>
                    <a:pt x="1124" y="2012"/>
                  </a:cubicBezTo>
                  <a:cubicBezTo>
                    <a:pt x="1124" y="2012"/>
                    <a:pt x="1124" y="2012"/>
                    <a:pt x="1124" y="2012"/>
                  </a:cubicBezTo>
                  <a:cubicBezTo>
                    <a:pt x="1125" y="2011"/>
                    <a:pt x="1125" y="2010"/>
                    <a:pt x="1126" y="2010"/>
                  </a:cubicBezTo>
                  <a:cubicBezTo>
                    <a:pt x="1126" y="2009"/>
                    <a:pt x="1127" y="2009"/>
                    <a:pt x="1127" y="2009"/>
                  </a:cubicBezTo>
                  <a:cubicBezTo>
                    <a:pt x="1128" y="2008"/>
                    <a:pt x="1128" y="2008"/>
                    <a:pt x="1129" y="2007"/>
                  </a:cubicBezTo>
                  <a:cubicBezTo>
                    <a:pt x="1129" y="2007"/>
                    <a:pt x="1129" y="2007"/>
                    <a:pt x="1130" y="2006"/>
                  </a:cubicBezTo>
                  <a:cubicBezTo>
                    <a:pt x="1130" y="2006"/>
                    <a:pt x="1130" y="2006"/>
                    <a:pt x="1130" y="2006"/>
                  </a:cubicBezTo>
                  <a:cubicBezTo>
                    <a:pt x="1131" y="2006"/>
                    <a:pt x="1132" y="2005"/>
                    <a:pt x="1133" y="2004"/>
                  </a:cubicBezTo>
                  <a:cubicBezTo>
                    <a:pt x="1134" y="2004"/>
                    <a:pt x="1134" y="2004"/>
                    <a:pt x="1134" y="2004"/>
                  </a:cubicBezTo>
                  <a:cubicBezTo>
                    <a:pt x="1134" y="2004"/>
                    <a:pt x="1135" y="2004"/>
                    <a:pt x="1135" y="2004"/>
                  </a:cubicBezTo>
                  <a:cubicBezTo>
                    <a:pt x="1135" y="2004"/>
                    <a:pt x="1135" y="2004"/>
                    <a:pt x="1136" y="2004"/>
                  </a:cubicBezTo>
                  <a:cubicBezTo>
                    <a:pt x="1137" y="2003"/>
                    <a:pt x="1138" y="2003"/>
                    <a:pt x="1139" y="2003"/>
                  </a:cubicBezTo>
                  <a:cubicBezTo>
                    <a:pt x="1139" y="2002"/>
                    <a:pt x="1140" y="2002"/>
                    <a:pt x="1140" y="2002"/>
                  </a:cubicBezTo>
                  <a:cubicBezTo>
                    <a:pt x="1141" y="2002"/>
                    <a:pt x="1141" y="2002"/>
                    <a:pt x="1142" y="2002"/>
                  </a:cubicBezTo>
                  <a:cubicBezTo>
                    <a:pt x="1143" y="2002"/>
                    <a:pt x="1145" y="2001"/>
                    <a:pt x="1147" y="2001"/>
                  </a:cubicBezTo>
                  <a:cubicBezTo>
                    <a:pt x="1147" y="2001"/>
                    <a:pt x="1148" y="2001"/>
                    <a:pt x="1148" y="2001"/>
                  </a:cubicBezTo>
                  <a:cubicBezTo>
                    <a:pt x="1149" y="2001"/>
                    <a:pt x="1149" y="2001"/>
                    <a:pt x="1150" y="2001"/>
                  </a:cubicBezTo>
                  <a:cubicBezTo>
                    <a:pt x="1153" y="2001"/>
                    <a:pt x="1153" y="2001"/>
                    <a:pt x="1153" y="2001"/>
                  </a:cubicBezTo>
                  <a:cubicBezTo>
                    <a:pt x="1155" y="2001"/>
                    <a:pt x="1158" y="2001"/>
                    <a:pt x="1160" y="2001"/>
                  </a:cubicBezTo>
                  <a:cubicBezTo>
                    <a:pt x="1163" y="2001"/>
                    <a:pt x="1165" y="2001"/>
                    <a:pt x="1168" y="2001"/>
                  </a:cubicBezTo>
                  <a:cubicBezTo>
                    <a:pt x="1191" y="2001"/>
                    <a:pt x="1191" y="2001"/>
                    <a:pt x="1191" y="2001"/>
                  </a:cubicBezTo>
                  <a:cubicBezTo>
                    <a:pt x="1197" y="2001"/>
                    <a:pt x="1203" y="2001"/>
                    <a:pt x="1209" y="2001"/>
                  </a:cubicBezTo>
                  <a:cubicBezTo>
                    <a:pt x="1210" y="2001"/>
                    <a:pt x="1211" y="2001"/>
                    <a:pt x="1212" y="2002"/>
                  </a:cubicBezTo>
                  <a:cubicBezTo>
                    <a:pt x="1212" y="2002"/>
                    <a:pt x="1213" y="2002"/>
                    <a:pt x="1214" y="2002"/>
                  </a:cubicBezTo>
                  <a:cubicBezTo>
                    <a:pt x="1214" y="2002"/>
                    <a:pt x="1214" y="2002"/>
                    <a:pt x="1215" y="2002"/>
                  </a:cubicBezTo>
                  <a:cubicBezTo>
                    <a:pt x="1215" y="2002"/>
                    <a:pt x="1216" y="2002"/>
                    <a:pt x="1216" y="2002"/>
                  </a:cubicBezTo>
                  <a:cubicBezTo>
                    <a:pt x="1216" y="2002"/>
                    <a:pt x="1216" y="2003"/>
                    <a:pt x="1217" y="2003"/>
                  </a:cubicBezTo>
                  <a:cubicBezTo>
                    <a:pt x="1218" y="2003"/>
                    <a:pt x="1219" y="2003"/>
                    <a:pt x="1220" y="2004"/>
                  </a:cubicBezTo>
                  <a:cubicBezTo>
                    <a:pt x="1221" y="2004"/>
                    <a:pt x="1221" y="2004"/>
                    <a:pt x="1222" y="2004"/>
                  </a:cubicBezTo>
                  <a:cubicBezTo>
                    <a:pt x="1222" y="2005"/>
                    <a:pt x="1223" y="2005"/>
                    <a:pt x="1223" y="2005"/>
                  </a:cubicBezTo>
                  <a:cubicBezTo>
                    <a:pt x="1224" y="2005"/>
                    <a:pt x="1225" y="2006"/>
                    <a:pt x="1226" y="2006"/>
                  </a:cubicBezTo>
                  <a:cubicBezTo>
                    <a:pt x="1229" y="2008"/>
                    <a:pt x="1231" y="2010"/>
                    <a:pt x="1233" y="2012"/>
                  </a:cubicBezTo>
                  <a:cubicBezTo>
                    <a:pt x="1235" y="2014"/>
                    <a:pt x="1237" y="2017"/>
                    <a:pt x="1237" y="2019"/>
                  </a:cubicBezTo>
                  <a:cubicBezTo>
                    <a:pt x="1240" y="2034"/>
                    <a:pt x="1240" y="2034"/>
                    <a:pt x="1240" y="2034"/>
                  </a:cubicBezTo>
                  <a:cubicBezTo>
                    <a:pt x="1241" y="2040"/>
                    <a:pt x="1243" y="2046"/>
                    <a:pt x="1244" y="2052"/>
                  </a:cubicBezTo>
                  <a:cubicBezTo>
                    <a:pt x="1244" y="2052"/>
                    <a:pt x="1244" y="2052"/>
                    <a:pt x="1244" y="2052"/>
                  </a:cubicBezTo>
                  <a:cubicBezTo>
                    <a:pt x="1244" y="2055"/>
                    <a:pt x="1244" y="2055"/>
                    <a:pt x="1244" y="2055"/>
                  </a:cubicBezTo>
                  <a:cubicBezTo>
                    <a:pt x="1245" y="2058"/>
                    <a:pt x="1245" y="2061"/>
                    <a:pt x="1244" y="2063"/>
                  </a:cubicBezTo>
                  <a:close/>
                  <a:moveTo>
                    <a:pt x="1349" y="1880"/>
                  </a:moveTo>
                  <a:cubicBezTo>
                    <a:pt x="1346" y="1879"/>
                    <a:pt x="1344" y="1878"/>
                    <a:pt x="1342" y="1876"/>
                  </a:cubicBezTo>
                  <a:cubicBezTo>
                    <a:pt x="1340" y="1875"/>
                    <a:pt x="1338" y="1873"/>
                    <a:pt x="1338" y="1871"/>
                  </a:cubicBezTo>
                  <a:cubicBezTo>
                    <a:pt x="1337" y="1868"/>
                    <a:pt x="1337" y="1868"/>
                    <a:pt x="1337" y="1868"/>
                  </a:cubicBezTo>
                  <a:cubicBezTo>
                    <a:pt x="1335" y="1863"/>
                    <a:pt x="1333" y="1859"/>
                    <a:pt x="1332" y="1854"/>
                  </a:cubicBezTo>
                  <a:cubicBezTo>
                    <a:pt x="1331" y="1852"/>
                    <a:pt x="1329" y="1848"/>
                    <a:pt x="1329" y="1845"/>
                  </a:cubicBezTo>
                  <a:cubicBezTo>
                    <a:pt x="1329" y="1845"/>
                    <a:pt x="1329" y="1845"/>
                    <a:pt x="1329" y="1844"/>
                  </a:cubicBezTo>
                  <a:cubicBezTo>
                    <a:pt x="1329" y="1844"/>
                    <a:pt x="1329" y="1844"/>
                    <a:pt x="1329" y="1844"/>
                  </a:cubicBezTo>
                  <a:cubicBezTo>
                    <a:pt x="1329" y="1844"/>
                    <a:pt x="1329" y="1843"/>
                    <a:pt x="1329" y="1843"/>
                  </a:cubicBezTo>
                  <a:cubicBezTo>
                    <a:pt x="1329" y="1843"/>
                    <a:pt x="1329" y="1843"/>
                    <a:pt x="1329" y="1842"/>
                  </a:cubicBezTo>
                  <a:cubicBezTo>
                    <a:pt x="1329" y="1842"/>
                    <a:pt x="1329" y="1842"/>
                    <a:pt x="1329" y="1842"/>
                  </a:cubicBezTo>
                  <a:cubicBezTo>
                    <a:pt x="1333" y="1834"/>
                    <a:pt x="1348" y="1835"/>
                    <a:pt x="1355" y="1835"/>
                  </a:cubicBezTo>
                  <a:cubicBezTo>
                    <a:pt x="1392" y="1835"/>
                    <a:pt x="1392" y="1835"/>
                    <a:pt x="1392" y="1835"/>
                  </a:cubicBezTo>
                  <a:cubicBezTo>
                    <a:pt x="1396" y="1835"/>
                    <a:pt x="1399" y="1835"/>
                    <a:pt x="1402" y="1836"/>
                  </a:cubicBezTo>
                  <a:cubicBezTo>
                    <a:pt x="1403" y="1836"/>
                    <a:pt x="1404" y="1836"/>
                    <a:pt x="1405" y="1836"/>
                  </a:cubicBezTo>
                  <a:cubicBezTo>
                    <a:pt x="1405" y="1836"/>
                    <a:pt x="1405" y="1837"/>
                    <a:pt x="1406" y="1837"/>
                  </a:cubicBezTo>
                  <a:cubicBezTo>
                    <a:pt x="1406" y="1837"/>
                    <a:pt x="1407" y="1837"/>
                    <a:pt x="1408" y="1837"/>
                  </a:cubicBezTo>
                  <a:cubicBezTo>
                    <a:pt x="1409" y="1837"/>
                    <a:pt x="1410" y="1838"/>
                    <a:pt x="1411" y="1838"/>
                  </a:cubicBezTo>
                  <a:cubicBezTo>
                    <a:pt x="1411" y="1838"/>
                    <a:pt x="1411" y="1838"/>
                    <a:pt x="1411" y="1838"/>
                  </a:cubicBezTo>
                  <a:cubicBezTo>
                    <a:pt x="1411" y="1838"/>
                    <a:pt x="1411" y="1838"/>
                    <a:pt x="1411" y="1838"/>
                  </a:cubicBezTo>
                  <a:cubicBezTo>
                    <a:pt x="1412" y="1839"/>
                    <a:pt x="1413" y="1839"/>
                    <a:pt x="1414" y="1840"/>
                  </a:cubicBezTo>
                  <a:cubicBezTo>
                    <a:pt x="1415" y="1840"/>
                    <a:pt x="1415" y="1840"/>
                    <a:pt x="1416" y="1841"/>
                  </a:cubicBezTo>
                  <a:cubicBezTo>
                    <a:pt x="1416" y="1841"/>
                    <a:pt x="1416" y="1841"/>
                    <a:pt x="1417" y="1841"/>
                  </a:cubicBezTo>
                  <a:cubicBezTo>
                    <a:pt x="1417" y="1841"/>
                    <a:pt x="1417" y="1841"/>
                    <a:pt x="1417" y="1842"/>
                  </a:cubicBezTo>
                  <a:cubicBezTo>
                    <a:pt x="1418" y="1842"/>
                    <a:pt x="1418" y="1842"/>
                    <a:pt x="1418" y="1842"/>
                  </a:cubicBezTo>
                  <a:cubicBezTo>
                    <a:pt x="1420" y="1844"/>
                    <a:pt x="1422" y="1845"/>
                    <a:pt x="1423" y="1847"/>
                  </a:cubicBezTo>
                  <a:cubicBezTo>
                    <a:pt x="1423" y="1847"/>
                    <a:pt x="1423" y="1847"/>
                    <a:pt x="1423" y="1847"/>
                  </a:cubicBezTo>
                  <a:cubicBezTo>
                    <a:pt x="1426" y="1852"/>
                    <a:pt x="1428" y="1859"/>
                    <a:pt x="1431" y="1864"/>
                  </a:cubicBezTo>
                  <a:cubicBezTo>
                    <a:pt x="1431" y="1864"/>
                    <a:pt x="1431" y="1864"/>
                    <a:pt x="1431" y="1864"/>
                  </a:cubicBezTo>
                  <a:cubicBezTo>
                    <a:pt x="1432" y="1867"/>
                    <a:pt x="1434" y="1870"/>
                    <a:pt x="1435" y="1873"/>
                  </a:cubicBezTo>
                  <a:cubicBezTo>
                    <a:pt x="1435" y="1873"/>
                    <a:pt x="1435" y="1873"/>
                    <a:pt x="1435" y="1873"/>
                  </a:cubicBezTo>
                  <a:cubicBezTo>
                    <a:pt x="1435" y="1873"/>
                    <a:pt x="1435" y="1873"/>
                    <a:pt x="1435" y="1874"/>
                  </a:cubicBezTo>
                  <a:cubicBezTo>
                    <a:pt x="1436" y="1879"/>
                    <a:pt x="1431" y="1882"/>
                    <a:pt x="1425" y="1883"/>
                  </a:cubicBezTo>
                  <a:cubicBezTo>
                    <a:pt x="1425" y="1883"/>
                    <a:pt x="1425" y="1883"/>
                    <a:pt x="1425" y="1883"/>
                  </a:cubicBezTo>
                  <a:cubicBezTo>
                    <a:pt x="1425" y="1883"/>
                    <a:pt x="1424" y="1883"/>
                    <a:pt x="1424" y="1883"/>
                  </a:cubicBezTo>
                  <a:cubicBezTo>
                    <a:pt x="1423" y="1884"/>
                    <a:pt x="1422" y="1884"/>
                    <a:pt x="1421" y="1884"/>
                  </a:cubicBezTo>
                  <a:cubicBezTo>
                    <a:pt x="1421" y="1884"/>
                    <a:pt x="1420" y="1884"/>
                    <a:pt x="1420" y="1884"/>
                  </a:cubicBezTo>
                  <a:cubicBezTo>
                    <a:pt x="1419" y="1884"/>
                    <a:pt x="1418" y="1884"/>
                    <a:pt x="1417" y="1884"/>
                  </a:cubicBezTo>
                  <a:cubicBezTo>
                    <a:pt x="1417" y="1884"/>
                    <a:pt x="1416" y="1884"/>
                    <a:pt x="1416" y="1884"/>
                  </a:cubicBezTo>
                  <a:cubicBezTo>
                    <a:pt x="1416" y="1884"/>
                    <a:pt x="1416" y="1884"/>
                    <a:pt x="1415" y="1884"/>
                  </a:cubicBezTo>
                  <a:cubicBezTo>
                    <a:pt x="1414" y="1884"/>
                    <a:pt x="1414" y="1884"/>
                    <a:pt x="1414" y="1884"/>
                  </a:cubicBezTo>
                  <a:cubicBezTo>
                    <a:pt x="1408" y="1884"/>
                    <a:pt x="1403" y="1884"/>
                    <a:pt x="1397" y="1884"/>
                  </a:cubicBezTo>
                  <a:cubicBezTo>
                    <a:pt x="1387" y="1884"/>
                    <a:pt x="1378" y="1884"/>
                    <a:pt x="1368" y="1884"/>
                  </a:cubicBezTo>
                  <a:cubicBezTo>
                    <a:pt x="1362" y="1884"/>
                    <a:pt x="1355" y="1883"/>
                    <a:pt x="1349" y="1880"/>
                  </a:cubicBezTo>
                  <a:cubicBezTo>
                    <a:pt x="1349" y="1880"/>
                    <a:pt x="1349" y="1880"/>
                    <a:pt x="1349" y="1880"/>
                  </a:cubicBezTo>
                  <a:close/>
                  <a:moveTo>
                    <a:pt x="1373" y="1961"/>
                  </a:moveTo>
                  <a:cubicBezTo>
                    <a:pt x="1371" y="1959"/>
                    <a:pt x="1369" y="1956"/>
                    <a:pt x="1369" y="1954"/>
                  </a:cubicBezTo>
                  <a:cubicBezTo>
                    <a:pt x="1363" y="1940"/>
                    <a:pt x="1363" y="1940"/>
                    <a:pt x="1363" y="1940"/>
                  </a:cubicBezTo>
                  <a:cubicBezTo>
                    <a:pt x="1362" y="1935"/>
                    <a:pt x="1360" y="1931"/>
                    <a:pt x="1359" y="1927"/>
                  </a:cubicBezTo>
                  <a:cubicBezTo>
                    <a:pt x="1359" y="1927"/>
                    <a:pt x="1359" y="1927"/>
                    <a:pt x="1359" y="1927"/>
                  </a:cubicBezTo>
                  <a:cubicBezTo>
                    <a:pt x="1358" y="1925"/>
                    <a:pt x="1358" y="1925"/>
                    <a:pt x="1358" y="1925"/>
                  </a:cubicBezTo>
                  <a:cubicBezTo>
                    <a:pt x="1357" y="1923"/>
                    <a:pt x="1357" y="1921"/>
                    <a:pt x="1358" y="1919"/>
                  </a:cubicBezTo>
                  <a:cubicBezTo>
                    <a:pt x="1358" y="1918"/>
                    <a:pt x="1359" y="1917"/>
                    <a:pt x="1360" y="1916"/>
                  </a:cubicBezTo>
                  <a:cubicBezTo>
                    <a:pt x="1360" y="1916"/>
                    <a:pt x="1361" y="1916"/>
                    <a:pt x="1361" y="1915"/>
                  </a:cubicBezTo>
                  <a:cubicBezTo>
                    <a:pt x="1361" y="1915"/>
                    <a:pt x="1361" y="1915"/>
                    <a:pt x="1362" y="1915"/>
                  </a:cubicBezTo>
                  <a:cubicBezTo>
                    <a:pt x="1364" y="1913"/>
                    <a:pt x="1366" y="1912"/>
                    <a:pt x="1369" y="1911"/>
                  </a:cubicBezTo>
                  <a:cubicBezTo>
                    <a:pt x="1371" y="1911"/>
                    <a:pt x="1374" y="1910"/>
                    <a:pt x="1376" y="1910"/>
                  </a:cubicBezTo>
                  <a:cubicBezTo>
                    <a:pt x="1386" y="1909"/>
                    <a:pt x="1397" y="1910"/>
                    <a:pt x="1402" y="1910"/>
                  </a:cubicBezTo>
                  <a:cubicBezTo>
                    <a:pt x="1420" y="1910"/>
                    <a:pt x="1451" y="1906"/>
                    <a:pt x="1461" y="1925"/>
                  </a:cubicBezTo>
                  <a:cubicBezTo>
                    <a:pt x="1461" y="1925"/>
                    <a:pt x="1461" y="1925"/>
                    <a:pt x="1461" y="1925"/>
                  </a:cubicBezTo>
                  <a:cubicBezTo>
                    <a:pt x="1461" y="1925"/>
                    <a:pt x="1461" y="1925"/>
                    <a:pt x="1461" y="1925"/>
                  </a:cubicBezTo>
                  <a:cubicBezTo>
                    <a:pt x="1461" y="1925"/>
                    <a:pt x="1461" y="1925"/>
                    <a:pt x="1461" y="1925"/>
                  </a:cubicBezTo>
                  <a:cubicBezTo>
                    <a:pt x="1465" y="1933"/>
                    <a:pt x="1469" y="1940"/>
                    <a:pt x="1473" y="1948"/>
                  </a:cubicBezTo>
                  <a:cubicBezTo>
                    <a:pt x="1474" y="1951"/>
                    <a:pt x="1476" y="1953"/>
                    <a:pt x="1476" y="1956"/>
                  </a:cubicBezTo>
                  <a:cubicBezTo>
                    <a:pt x="1476" y="1956"/>
                    <a:pt x="1476" y="1956"/>
                    <a:pt x="1476" y="1957"/>
                  </a:cubicBezTo>
                  <a:cubicBezTo>
                    <a:pt x="1477" y="1957"/>
                    <a:pt x="1477" y="1958"/>
                    <a:pt x="1477" y="1958"/>
                  </a:cubicBezTo>
                  <a:cubicBezTo>
                    <a:pt x="1477" y="1959"/>
                    <a:pt x="1477" y="1959"/>
                    <a:pt x="1477" y="1960"/>
                  </a:cubicBezTo>
                  <a:cubicBezTo>
                    <a:pt x="1477" y="1960"/>
                    <a:pt x="1477" y="1960"/>
                    <a:pt x="1477" y="1960"/>
                  </a:cubicBezTo>
                  <a:cubicBezTo>
                    <a:pt x="1477" y="1960"/>
                    <a:pt x="1476" y="1961"/>
                    <a:pt x="1476" y="1961"/>
                  </a:cubicBezTo>
                  <a:cubicBezTo>
                    <a:pt x="1476" y="1962"/>
                    <a:pt x="1476" y="1962"/>
                    <a:pt x="1475" y="1963"/>
                  </a:cubicBezTo>
                  <a:cubicBezTo>
                    <a:pt x="1475" y="1963"/>
                    <a:pt x="1475" y="1963"/>
                    <a:pt x="1475" y="1963"/>
                  </a:cubicBezTo>
                  <a:cubicBezTo>
                    <a:pt x="1475" y="1964"/>
                    <a:pt x="1474" y="1965"/>
                    <a:pt x="1474" y="1965"/>
                  </a:cubicBezTo>
                  <a:cubicBezTo>
                    <a:pt x="1473" y="1965"/>
                    <a:pt x="1473" y="1965"/>
                    <a:pt x="1473" y="1966"/>
                  </a:cubicBezTo>
                  <a:cubicBezTo>
                    <a:pt x="1473" y="1966"/>
                    <a:pt x="1473" y="1966"/>
                    <a:pt x="1472" y="1966"/>
                  </a:cubicBezTo>
                  <a:cubicBezTo>
                    <a:pt x="1472" y="1966"/>
                    <a:pt x="1472" y="1967"/>
                    <a:pt x="1471" y="1967"/>
                  </a:cubicBezTo>
                  <a:cubicBezTo>
                    <a:pt x="1470" y="1968"/>
                    <a:pt x="1468" y="1969"/>
                    <a:pt x="1466" y="1969"/>
                  </a:cubicBezTo>
                  <a:cubicBezTo>
                    <a:pt x="1465" y="1969"/>
                    <a:pt x="1465" y="1969"/>
                    <a:pt x="1464" y="1970"/>
                  </a:cubicBezTo>
                  <a:cubicBezTo>
                    <a:pt x="1463" y="1970"/>
                    <a:pt x="1462" y="1970"/>
                    <a:pt x="1462" y="1970"/>
                  </a:cubicBezTo>
                  <a:cubicBezTo>
                    <a:pt x="1461" y="1970"/>
                    <a:pt x="1461" y="1970"/>
                    <a:pt x="1461" y="1970"/>
                  </a:cubicBezTo>
                  <a:cubicBezTo>
                    <a:pt x="1460" y="1970"/>
                    <a:pt x="1460" y="1970"/>
                    <a:pt x="1460" y="1970"/>
                  </a:cubicBezTo>
                  <a:cubicBezTo>
                    <a:pt x="1441" y="1972"/>
                    <a:pt x="1422" y="1971"/>
                    <a:pt x="1403" y="1971"/>
                  </a:cubicBezTo>
                  <a:cubicBezTo>
                    <a:pt x="1401" y="1971"/>
                    <a:pt x="1399" y="1971"/>
                    <a:pt x="1397" y="1970"/>
                  </a:cubicBezTo>
                  <a:cubicBezTo>
                    <a:pt x="1397" y="1970"/>
                    <a:pt x="1397" y="1970"/>
                    <a:pt x="1397" y="1970"/>
                  </a:cubicBezTo>
                  <a:cubicBezTo>
                    <a:pt x="1390" y="1970"/>
                    <a:pt x="1383" y="1967"/>
                    <a:pt x="1377" y="1964"/>
                  </a:cubicBezTo>
                  <a:cubicBezTo>
                    <a:pt x="1376" y="1963"/>
                    <a:pt x="1374" y="1962"/>
                    <a:pt x="1373" y="1961"/>
                  </a:cubicBezTo>
                  <a:close/>
                  <a:moveTo>
                    <a:pt x="1527" y="2063"/>
                  </a:moveTo>
                  <a:cubicBezTo>
                    <a:pt x="1527" y="2063"/>
                    <a:pt x="1527" y="2064"/>
                    <a:pt x="1527" y="2064"/>
                  </a:cubicBezTo>
                  <a:cubicBezTo>
                    <a:pt x="1527" y="2065"/>
                    <a:pt x="1526" y="2065"/>
                    <a:pt x="1526" y="2065"/>
                  </a:cubicBezTo>
                  <a:cubicBezTo>
                    <a:pt x="1526" y="2066"/>
                    <a:pt x="1526" y="2066"/>
                    <a:pt x="1525" y="2067"/>
                  </a:cubicBezTo>
                  <a:cubicBezTo>
                    <a:pt x="1525" y="2067"/>
                    <a:pt x="1525" y="2068"/>
                    <a:pt x="1525" y="2068"/>
                  </a:cubicBezTo>
                  <a:cubicBezTo>
                    <a:pt x="1525" y="2068"/>
                    <a:pt x="1524" y="2068"/>
                    <a:pt x="1524" y="2069"/>
                  </a:cubicBezTo>
                  <a:cubicBezTo>
                    <a:pt x="1524" y="2069"/>
                    <a:pt x="1524" y="2069"/>
                    <a:pt x="1524" y="2069"/>
                  </a:cubicBezTo>
                  <a:cubicBezTo>
                    <a:pt x="1524" y="2069"/>
                    <a:pt x="1523" y="2070"/>
                    <a:pt x="1523" y="2070"/>
                  </a:cubicBezTo>
                  <a:cubicBezTo>
                    <a:pt x="1520" y="2073"/>
                    <a:pt x="1515" y="2074"/>
                    <a:pt x="1511" y="2075"/>
                  </a:cubicBezTo>
                  <a:cubicBezTo>
                    <a:pt x="1510" y="2075"/>
                    <a:pt x="1510" y="2075"/>
                    <a:pt x="1510" y="2075"/>
                  </a:cubicBezTo>
                  <a:cubicBezTo>
                    <a:pt x="1508" y="2075"/>
                    <a:pt x="1506" y="2076"/>
                    <a:pt x="1504" y="2076"/>
                  </a:cubicBezTo>
                  <a:cubicBezTo>
                    <a:pt x="1504" y="2076"/>
                    <a:pt x="1504" y="2076"/>
                    <a:pt x="1504" y="2076"/>
                  </a:cubicBezTo>
                  <a:cubicBezTo>
                    <a:pt x="1503" y="2076"/>
                    <a:pt x="1503" y="2076"/>
                    <a:pt x="1503" y="2076"/>
                  </a:cubicBezTo>
                  <a:cubicBezTo>
                    <a:pt x="1501" y="2076"/>
                    <a:pt x="1499" y="2076"/>
                    <a:pt x="1497" y="2076"/>
                  </a:cubicBezTo>
                  <a:cubicBezTo>
                    <a:pt x="1446" y="2076"/>
                    <a:pt x="1446" y="2076"/>
                    <a:pt x="1446" y="2076"/>
                  </a:cubicBezTo>
                  <a:cubicBezTo>
                    <a:pt x="1444" y="2076"/>
                    <a:pt x="1441" y="2076"/>
                    <a:pt x="1439" y="2075"/>
                  </a:cubicBezTo>
                  <a:cubicBezTo>
                    <a:pt x="1439" y="2075"/>
                    <a:pt x="1438" y="2075"/>
                    <a:pt x="1438" y="2075"/>
                  </a:cubicBezTo>
                  <a:cubicBezTo>
                    <a:pt x="1427" y="2074"/>
                    <a:pt x="1414" y="2069"/>
                    <a:pt x="1408" y="2059"/>
                  </a:cubicBezTo>
                  <a:cubicBezTo>
                    <a:pt x="1407" y="2058"/>
                    <a:pt x="1407" y="2056"/>
                    <a:pt x="1406" y="2055"/>
                  </a:cubicBezTo>
                  <a:cubicBezTo>
                    <a:pt x="1406" y="2055"/>
                    <a:pt x="1406" y="2055"/>
                    <a:pt x="1406" y="2055"/>
                  </a:cubicBezTo>
                  <a:cubicBezTo>
                    <a:pt x="1406" y="2055"/>
                    <a:pt x="1406" y="2055"/>
                    <a:pt x="1406" y="2055"/>
                  </a:cubicBezTo>
                  <a:cubicBezTo>
                    <a:pt x="1403" y="2047"/>
                    <a:pt x="1400" y="2040"/>
                    <a:pt x="1398" y="2032"/>
                  </a:cubicBezTo>
                  <a:cubicBezTo>
                    <a:pt x="1396" y="2029"/>
                    <a:pt x="1394" y="2024"/>
                    <a:pt x="1393" y="2019"/>
                  </a:cubicBezTo>
                  <a:cubicBezTo>
                    <a:pt x="1393" y="2019"/>
                    <a:pt x="1393" y="2019"/>
                    <a:pt x="1393" y="2019"/>
                  </a:cubicBezTo>
                  <a:cubicBezTo>
                    <a:pt x="1393" y="2019"/>
                    <a:pt x="1393" y="2019"/>
                    <a:pt x="1393" y="2019"/>
                  </a:cubicBezTo>
                  <a:cubicBezTo>
                    <a:pt x="1392" y="2018"/>
                    <a:pt x="1392" y="2018"/>
                    <a:pt x="1392" y="2017"/>
                  </a:cubicBezTo>
                  <a:cubicBezTo>
                    <a:pt x="1392" y="2015"/>
                    <a:pt x="1392" y="2013"/>
                    <a:pt x="1392" y="2012"/>
                  </a:cubicBezTo>
                  <a:cubicBezTo>
                    <a:pt x="1393" y="2011"/>
                    <a:pt x="1393" y="2010"/>
                    <a:pt x="1394" y="2009"/>
                  </a:cubicBezTo>
                  <a:cubicBezTo>
                    <a:pt x="1394" y="2009"/>
                    <a:pt x="1394" y="2009"/>
                    <a:pt x="1394" y="2009"/>
                  </a:cubicBezTo>
                  <a:cubicBezTo>
                    <a:pt x="1397" y="2004"/>
                    <a:pt x="1403" y="2002"/>
                    <a:pt x="1409" y="2001"/>
                  </a:cubicBezTo>
                  <a:cubicBezTo>
                    <a:pt x="1409" y="2001"/>
                    <a:pt x="1409" y="2001"/>
                    <a:pt x="1410" y="2001"/>
                  </a:cubicBezTo>
                  <a:cubicBezTo>
                    <a:pt x="1411" y="2001"/>
                    <a:pt x="1413" y="2001"/>
                    <a:pt x="1414" y="2000"/>
                  </a:cubicBezTo>
                  <a:cubicBezTo>
                    <a:pt x="1414" y="2000"/>
                    <a:pt x="1415" y="2000"/>
                    <a:pt x="1415" y="2000"/>
                  </a:cubicBezTo>
                  <a:cubicBezTo>
                    <a:pt x="1418" y="2000"/>
                    <a:pt x="1418" y="2000"/>
                    <a:pt x="1418" y="2000"/>
                  </a:cubicBezTo>
                  <a:cubicBezTo>
                    <a:pt x="1419" y="2000"/>
                    <a:pt x="1420" y="2000"/>
                    <a:pt x="1421" y="2000"/>
                  </a:cubicBezTo>
                  <a:cubicBezTo>
                    <a:pt x="1437" y="2000"/>
                    <a:pt x="1453" y="2000"/>
                    <a:pt x="1469" y="2000"/>
                  </a:cubicBezTo>
                  <a:cubicBezTo>
                    <a:pt x="1469" y="2000"/>
                    <a:pt x="1469" y="2000"/>
                    <a:pt x="1469" y="2000"/>
                  </a:cubicBezTo>
                  <a:cubicBezTo>
                    <a:pt x="1469" y="2000"/>
                    <a:pt x="1469" y="2000"/>
                    <a:pt x="1469" y="2000"/>
                  </a:cubicBezTo>
                  <a:cubicBezTo>
                    <a:pt x="1471" y="2000"/>
                    <a:pt x="1473" y="2000"/>
                    <a:pt x="1475" y="2001"/>
                  </a:cubicBezTo>
                  <a:cubicBezTo>
                    <a:pt x="1475" y="2001"/>
                    <a:pt x="1476" y="2001"/>
                    <a:pt x="1476" y="2001"/>
                  </a:cubicBezTo>
                  <a:cubicBezTo>
                    <a:pt x="1487" y="2002"/>
                    <a:pt x="1499" y="2006"/>
                    <a:pt x="1505" y="2015"/>
                  </a:cubicBezTo>
                  <a:cubicBezTo>
                    <a:pt x="1506" y="2016"/>
                    <a:pt x="1507" y="2017"/>
                    <a:pt x="1508" y="2019"/>
                  </a:cubicBezTo>
                  <a:cubicBezTo>
                    <a:pt x="1509" y="2022"/>
                    <a:pt x="1509" y="2022"/>
                    <a:pt x="1509" y="2022"/>
                  </a:cubicBezTo>
                  <a:cubicBezTo>
                    <a:pt x="1512" y="2028"/>
                    <a:pt x="1516" y="2035"/>
                    <a:pt x="1519" y="2041"/>
                  </a:cubicBezTo>
                  <a:cubicBezTo>
                    <a:pt x="1521" y="2045"/>
                    <a:pt x="1524" y="2051"/>
                    <a:pt x="1526" y="2056"/>
                  </a:cubicBezTo>
                  <a:cubicBezTo>
                    <a:pt x="1527" y="2058"/>
                    <a:pt x="1527" y="2061"/>
                    <a:pt x="1527" y="2063"/>
                  </a:cubicBezTo>
                  <a:close/>
                  <a:moveTo>
                    <a:pt x="1640" y="2000"/>
                  </a:moveTo>
                  <a:cubicBezTo>
                    <a:pt x="1642" y="2000"/>
                    <a:pt x="1643" y="2000"/>
                    <a:pt x="1645" y="2000"/>
                  </a:cubicBezTo>
                  <a:cubicBezTo>
                    <a:pt x="1645" y="2000"/>
                    <a:pt x="1645" y="2000"/>
                    <a:pt x="1646" y="2000"/>
                  </a:cubicBezTo>
                  <a:cubicBezTo>
                    <a:pt x="1657" y="2002"/>
                    <a:pt x="1669" y="2006"/>
                    <a:pt x="1677" y="2014"/>
                  </a:cubicBezTo>
                  <a:cubicBezTo>
                    <a:pt x="1678" y="2014"/>
                    <a:pt x="1678" y="2015"/>
                    <a:pt x="1678" y="2015"/>
                  </a:cubicBezTo>
                  <a:cubicBezTo>
                    <a:pt x="1679" y="2016"/>
                    <a:pt x="1679" y="2016"/>
                    <a:pt x="1680" y="2017"/>
                  </a:cubicBezTo>
                  <a:cubicBezTo>
                    <a:pt x="1680" y="2017"/>
                    <a:pt x="1680" y="2017"/>
                    <a:pt x="1680" y="2018"/>
                  </a:cubicBezTo>
                  <a:cubicBezTo>
                    <a:pt x="1681" y="2018"/>
                    <a:pt x="1681" y="2018"/>
                    <a:pt x="1681" y="2018"/>
                  </a:cubicBezTo>
                  <a:cubicBezTo>
                    <a:pt x="1682" y="2019"/>
                    <a:pt x="1682" y="2019"/>
                    <a:pt x="1682" y="2019"/>
                  </a:cubicBezTo>
                  <a:cubicBezTo>
                    <a:pt x="1685" y="2024"/>
                    <a:pt x="1688" y="2029"/>
                    <a:pt x="1692" y="2034"/>
                  </a:cubicBezTo>
                  <a:cubicBezTo>
                    <a:pt x="1692" y="2034"/>
                    <a:pt x="1692" y="2034"/>
                    <a:pt x="1692" y="2034"/>
                  </a:cubicBezTo>
                  <a:cubicBezTo>
                    <a:pt x="1697" y="2041"/>
                    <a:pt x="1703" y="2049"/>
                    <a:pt x="1707" y="2056"/>
                  </a:cubicBezTo>
                  <a:cubicBezTo>
                    <a:pt x="1707" y="2057"/>
                    <a:pt x="1707" y="2057"/>
                    <a:pt x="1708" y="2058"/>
                  </a:cubicBezTo>
                  <a:cubicBezTo>
                    <a:pt x="1708" y="2058"/>
                    <a:pt x="1708" y="2058"/>
                    <a:pt x="1708" y="2058"/>
                  </a:cubicBezTo>
                  <a:cubicBezTo>
                    <a:pt x="1709" y="2063"/>
                    <a:pt x="1709" y="2066"/>
                    <a:pt x="1707" y="2068"/>
                  </a:cubicBezTo>
                  <a:cubicBezTo>
                    <a:pt x="1706" y="2069"/>
                    <a:pt x="1706" y="2069"/>
                    <a:pt x="1706" y="2069"/>
                  </a:cubicBezTo>
                  <a:cubicBezTo>
                    <a:pt x="1705" y="2071"/>
                    <a:pt x="1702" y="2072"/>
                    <a:pt x="1699" y="2073"/>
                  </a:cubicBezTo>
                  <a:cubicBezTo>
                    <a:pt x="1696" y="2074"/>
                    <a:pt x="1692" y="2075"/>
                    <a:pt x="1688" y="2075"/>
                  </a:cubicBezTo>
                  <a:cubicBezTo>
                    <a:pt x="1684" y="2075"/>
                    <a:pt x="1684" y="2075"/>
                    <a:pt x="1684" y="2075"/>
                  </a:cubicBezTo>
                  <a:cubicBezTo>
                    <a:pt x="1684" y="2075"/>
                    <a:pt x="1684" y="2075"/>
                    <a:pt x="1684" y="2075"/>
                  </a:cubicBezTo>
                  <a:cubicBezTo>
                    <a:pt x="1666" y="2075"/>
                    <a:pt x="1648" y="2075"/>
                    <a:pt x="1629" y="2075"/>
                  </a:cubicBezTo>
                  <a:cubicBezTo>
                    <a:pt x="1627" y="2075"/>
                    <a:pt x="1625" y="2075"/>
                    <a:pt x="1623" y="2075"/>
                  </a:cubicBezTo>
                  <a:cubicBezTo>
                    <a:pt x="1623" y="2075"/>
                    <a:pt x="1623" y="2075"/>
                    <a:pt x="1623" y="2075"/>
                  </a:cubicBezTo>
                  <a:cubicBezTo>
                    <a:pt x="1610" y="2073"/>
                    <a:pt x="1597" y="2068"/>
                    <a:pt x="1589" y="2059"/>
                  </a:cubicBezTo>
                  <a:cubicBezTo>
                    <a:pt x="1588" y="2057"/>
                    <a:pt x="1587" y="2056"/>
                    <a:pt x="1586" y="2055"/>
                  </a:cubicBezTo>
                  <a:cubicBezTo>
                    <a:pt x="1586" y="2054"/>
                    <a:pt x="1586" y="2054"/>
                    <a:pt x="1586" y="2054"/>
                  </a:cubicBezTo>
                  <a:cubicBezTo>
                    <a:pt x="1586" y="2054"/>
                    <a:pt x="1586" y="2054"/>
                    <a:pt x="1586" y="2054"/>
                  </a:cubicBezTo>
                  <a:cubicBezTo>
                    <a:pt x="1582" y="2047"/>
                    <a:pt x="1578" y="2041"/>
                    <a:pt x="1574" y="2034"/>
                  </a:cubicBezTo>
                  <a:cubicBezTo>
                    <a:pt x="1571" y="2029"/>
                    <a:pt x="1566" y="2021"/>
                    <a:pt x="1564" y="2015"/>
                  </a:cubicBezTo>
                  <a:cubicBezTo>
                    <a:pt x="1564" y="2015"/>
                    <a:pt x="1564" y="2015"/>
                    <a:pt x="1564" y="2014"/>
                  </a:cubicBezTo>
                  <a:cubicBezTo>
                    <a:pt x="1564" y="2014"/>
                    <a:pt x="1564" y="2013"/>
                    <a:pt x="1564" y="2013"/>
                  </a:cubicBezTo>
                  <a:cubicBezTo>
                    <a:pt x="1564" y="2006"/>
                    <a:pt x="1568" y="2003"/>
                    <a:pt x="1574" y="2002"/>
                  </a:cubicBezTo>
                  <a:cubicBezTo>
                    <a:pt x="1574" y="2001"/>
                    <a:pt x="1574" y="2001"/>
                    <a:pt x="1574" y="2001"/>
                  </a:cubicBezTo>
                  <a:cubicBezTo>
                    <a:pt x="1574" y="2001"/>
                    <a:pt x="1575" y="2001"/>
                    <a:pt x="1575" y="2001"/>
                  </a:cubicBezTo>
                  <a:cubicBezTo>
                    <a:pt x="1575" y="2001"/>
                    <a:pt x="1576" y="2001"/>
                    <a:pt x="1576" y="2001"/>
                  </a:cubicBezTo>
                  <a:cubicBezTo>
                    <a:pt x="1579" y="2000"/>
                    <a:pt x="1581" y="2000"/>
                    <a:pt x="1585" y="2000"/>
                  </a:cubicBezTo>
                  <a:cubicBezTo>
                    <a:pt x="1621" y="2000"/>
                    <a:pt x="1621" y="2000"/>
                    <a:pt x="1621" y="2000"/>
                  </a:cubicBezTo>
                  <a:cubicBezTo>
                    <a:pt x="1627" y="2000"/>
                    <a:pt x="1633" y="2000"/>
                    <a:pt x="1639" y="2000"/>
                  </a:cubicBezTo>
                  <a:cubicBezTo>
                    <a:pt x="1639" y="2000"/>
                    <a:pt x="1639" y="2000"/>
                    <a:pt x="1639" y="2000"/>
                  </a:cubicBezTo>
                  <a:cubicBezTo>
                    <a:pt x="1639" y="2000"/>
                    <a:pt x="1640" y="2000"/>
                    <a:pt x="1640" y="2000"/>
                  </a:cubicBezTo>
                  <a:close/>
                  <a:moveTo>
                    <a:pt x="1617" y="1924"/>
                  </a:moveTo>
                  <a:cubicBezTo>
                    <a:pt x="1621" y="1930"/>
                    <a:pt x="1625" y="1937"/>
                    <a:pt x="1629" y="1943"/>
                  </a:cubicBezTo>
                  <a:cubicBezTo>
                    <a:pt x="1631" y="1946"/>
                    <a:pt x="1635" y="1950"/>
                    <a:pt x="1637" y="1955"/>
                  </a:cubicBezTo>
                  <a:cubicBezTo>
                    <a:pt x="1638" y="1956"/>
                    <a:pt x="1639" y="1958"/>
                    <a:pt x="1639" y="1960"/>
                  </a:cubicBezTo>
                  <a:cubicBezTo>
                    <a:pt x="1639" y="1961"/>
                    <a:pt x="1638" y="1962"/>
                    <a:pt x="1638" y="1963"/>
                  </a:cubicBezTo>
                  <a:cubicBezTo>
                    <a:pt x="1637" y="1964"/>
                    <a:pt x="1637" y="1964"/>
                    <a:pt x="1636" y="1965"/>
                  </a:cubicBezTo>
                  <a:cubicBezTo>
                    <a:pt x="1636" y="1965"/>
                    <a:pt x="1636" y="1965"/>
                    <a:pt x="1636" y="1965"/>
                  </a:cubicBezTo>
                  <a:cubicBezTo>
                    <a:pt x="1636" y="1965"/>
                    <a:pt x="1636" y="1965"/>
                    <a:pt x="1636" y="1965"/>
                  </a:cubicBezTo>
                  <a:cubicBezTo>
                    <a:pt x="1636" y="1966"/>
                    <a:pt x="1635" y="1966"/>
                    <a:pt x="1635" y="1966"/>
                  </a:cubicBezTo>
                  <a:cubicBezTo>
                    <a:pt x="1635" y="1966"/>
                    <a:pt x="1634" y="1967"/>
                    <a:pt x="1634" y="1967"/>
                  </a:cubicBezTo>
                  <a:cubicBezTo>
                    <a:pt x="1634" y="1967"/>
                    <a:pt x="1633" y="1967"/>
                    <a:pt x="1632" y="1968"/>
                  </a:cubicBezTo>
                  <a:cubicBezTo>
                    <a:pt x="1632" y="1968"/>
                    <a:pt x="1631" y="1968"/>
                    <a:pt x="1630" y="1969"/>
                  </a:cubicBezTo>
                  <a:cubicBezTo>
                    <a:pt x="1630" y="1969"/>
                    <a:pt x="1630" y="1969"/>
                    <a:pt x="1630" y="1969"/>
                  </a:cubicBezTo>
                  <a:cubicBezTo>
                    <a:pt x="1630" y="1969"/>
                    <a:pt x="1630" y="1969"/>
                    <a:pt x="1629" y="1969"/>
                  </a:cubicBezTo>
                  <a:cubicBezTo>
                    <a:pt x="1620" y="1972"/>
                    <a:pt x="1607" y="1970"/>
                    <a:pt x="1598" y="1970"/>
                  </a:cubicBezTo>
                  <a:cubicBezTo>
                    <a:pt x="1588" y="1970"/>
                    <a:pt x="1578" y="1970"/>
                    <a:pt x="1567" y="1970"/>
                  </a:cubicBezTo>
                  <a:cubicBezTo>
                    <a:pt x="1558" y="1970"/>
                    <a:pt x="1547" y="1968"/>
                    <a:pt x="1539" y="1962"/>
                  </a:cubicBezTo>
                  <a:cubicBezTo>
                    <a:pt x="1538" y="1962"/>
                    <a:pt x="1536" y="1961"/>
                    <a:pt x="1535" y="1960"/>
                  </a:cubicBezTo>
                  <a:cubicBezTo>
                    <a:pt x="1533" y="1958"/>
                    <a:pt x="1531" y="1956"/>
                    <a:pt x="1530" y="1954"/>
                  </a:cubicBezTo>
                  <a:cubicBezTo>
                    <a:pt x="1529" y="1952"/>
                    <a:pt x="1529" y="1952"/>
                    <a:pt x="1529" y="1952"/>
                  </a:cubicBezTo>
                  <a:cubicBezTo>
                    <a:pt x="1529" y="1952"/>
                    <a:pt x="1529" y="1952"/>
                    <a:pt x="1529" y="1952"/>
                  </a:cubicBezTo>
                  <a:cubicBezTo>
                    <a:pt x="1524" y="1944"/>
                    <a:pt x="1520" y="1936"/>
                    <a:pt x="1515" y="1928"/>
                  </a:cubicBezTo>
                  <a:cubicBezTo>
                    <a:pt x="1513" y="1925"/>
                    <a:pt x="1513" y="1925"/>
                    <a:pt x="1513" y="1925"/>
                  </a:cubicBezTo>
                  <a:cubicBezTo>
                    <a:pt x="1512" y="1923"/>
                    <a:pt x="1512" y="1921"/>
                    <a:pt x="1512" y="1919"/>
                  </a:cubicBezTo>
                  <a:cubicBezTo>
                    <a:pt x="1512" y="1917"/>
                    <a:pt x="1513" y="1915"/>
                    <a:pt x="1515" y="1914"/>
                  </a:cubicBezTo>
                  <a:cubicBezTo>
                    <a:pt x="1517" y="1913"/>
                    <a:pt x="1519" y="1912"/>
                    <a:pt x="1522" y="1911"/>
                  </a:cubicBezTo>
                  <a:cubicBezTo>
                    <a:pt x="1524" y="1910"/>
                    <a:pt x="1528" y="1910"/>
                    <a:pt x="1531" y="1910"/>
                  </a:cubicBezTo>
                  <a:cubicBezTo>
                    <a:pt x="1532" y="1910"/>
                    <a:pt x="1532" y="1910"/>
                    <a:pt x="1532" y="1910"/>
                  </a:cubicBezTo>
                  <a:cubicBezTo>
                    <a:pt x="1540" y="1909"/>
                    <a:pt x="1548" y="1910"/>
                    <a:pt x="1553" y="1910"/>
                  </a:cubicBezTo>
                  <a:cubicBezTo>
                    <a:pt x="1573" y="1910"/>
                    <a:pt x="1604" y="1906"/>
                    <a:pt x="1617" y="1924"/>
                  </a:cubicBezTo>
                  <a:close/>
                  <a:moveTo>
                    <a:pt x="366" y="1441"/>
                  </a:moveTo>
                  <a:cubicBezTo>
                    <a:pt x="372" y="1443"/>
                    <a:pt x="377" y="1446"/>
                    <a:pt x="382" y="1448"/>
                  </a:cubicBezTo>
                  <a:cubicBezTo>
                    <a:pt x="392" y="1453"/>
                    <a:pt x="403" y="1458"/>
                    <a:pt x="413" y="1462"/>
                  </a:cubicBezTo>
                  <a:cubicBezTo>
                    <a:pt x="418" y="1464"/>
                    <a:pt x="422" y="1466"/>
                    <a:pt x="426" y="1468"/>
                  </a:cubicBezTo>
                  <a:cubicBezTo>
                    <a:pt x="430" y="1469"/>
                    <a:pt x="433" y="1470"/>
                    <a:pt x="437" y="1472"/>
                  </a:cubicBezTo>
                  <a:cubicBezTo>
                    <a:pt x="458" y="1479"/>
                    <a:pt x="479" y="1486"/>
                    <a:pt x="502" y="1492"/>
                  </a:cubicBezTo>
                  <a:cubicBezTo>
                    <a:pt x="527" y="1499"/>
                    <a:pt x="552" y="1505"/>
                    <a:pt x="578" y="1510"/>
                  </a:cubicBezTo>
                  <a:cubicBezTo>
                    <a:pt x="683" y="1532"/>
                    <a:pt x="786" y="1541"/>
                    <a:pt x="819" y="1542"/>
                  </a:cubicBezTo>
                  <a:cubicBezTo>
                    <a:pt x="819" y="1610"/>
                    <a:pt x="819" y="1610"/>
                    <a:pt x="819" y="1610"/>
                  </a:cubicBezTo>
                  <a:cubicBezTo>
                    <a:pt x="857" y="1570"/>
                    <a:pt x="857" y="1570"/>
                    <a:pt x="857" y="1570"/>
                  </a:cubicBezTo>
                  <a:cubicBezTo>
                    <a:pt x="906" y="1518"/>
                    <a:pt x="906" y="1518"/>
                    <a:pt x="906" y="1518"/>
                  </a:cubicBezTo>
                  <a:cubicBezTo>
                    <a:pt x="1019" y="1399"/>
                    <a:pt x="1019" y="1399"/>
                    <a:pt x="1019" y="1399"/>
                  </a:cubicBezTo>
                  <a:cubicBezTo>
                    <a:pt x="933" y="1308"/>
                    <a:pt x="933" y="1308"/>
                    <a:pt x="933" y="1308"/>
                  </a:cubicBezTo>
                  <a:cubicBezTo>
                    <a:pt x="819" y="1188"/>
                    <a:pt x="819" y="1188"/>
                    <a:pt x="819" y="1188"/>
                  </a:cubicBezTo>
                  <a:cubicBezTo>
                    <a:pt x="819" y="1271"/>
                    <a:pt x="819" y="1271"/>
                    <a:pt x="819" y="1271"/>
                  </a:cubicBezTo>
                  <a:cubicBezTo>
                    <a:pt x="740" y="1279"/>
                    <a:pt x="653" y="1266"/>
                    <a:pt x="578" y="1249"/>
                  </a:cubicBezTo>
                  <a:cubicBezTo>
                    <a:pt x="550" y="1242"/>
                    <a:pt x="525" y="1235"/>
                    <a:pt x="502" y="1229"/>
                  </a:cubicBezTo>
                  <a:cubicBezTo>
                    <a:pt x="471" y="1219"/>
                    <a:pt x="445" y="1211"/>
                    <a:pt x="426" y="1204"/>
                  </a:cubicBezTo>
                  <a:cubicBezTo>
                    <a:pt x="422" y="1202"/>
                    <a:pt x="418" y="1201"/>
                    <a:pt x="415" y="1199"/>
                  </a:cubicBezTo>
                  <a:cubicBezTo>
                    <a:pt x="414" y="1199"/>
                    <a:pt x="414" y="1199"/>
                    <a:pt x="413" y="1199"/>
                  </a:cubicBezTo>
                  <a:cubicBezTo>
                    <a:pt x="413" y="1199"/>
                    <a:pt x="413" y="1199"/>
                    <a:pt x="413" y="1199"/>
                  </a:cubicBezTo>
                  <a:cubicBezTo>
                    <a:pt x="354" y="1175"/>
                    <a:pt x="300" y="1147"/>
                    <a:pt x="253" y="1115"/>
                  </a:cubicBezTo>
                  <a:cubicBezTo>
                    <a:pt x="189" y="1073"/>
                    <a:pt x="142" y="1028"/>
                    <a:pt x="110" y="981"/>
                  </a:cubicBezTo>
                  <a:cubicBezTo>
                    <a:pt x="94" y="963"/>
                    <a:pt x="80" y="944"/>
                    <a:pt x="68" y="925"/>
                  </a:cubicBezTo>
                  <a:cubicBezTo>
                    <a:pt x="33" y="870"/>
                    <a:pt x="13" y="811"/>
                    <a:pt x="11" y="751"/>
                  </a:cubicBezTo>
                  <a:cubicBezTo>
                    <a:pt x="7" y="768"/>
                    <a:pt x="4" y="785"/>
                    <a:pt x="3" y="802"/>
                  </a:cubicBezTo>
                  <a:cubicBezTo>
                    <a:pt x="0" y="834"/>
                    <a:pt x="4" y="864"/>
                    <a:pt x="7" y="893"/>
                  </a:cubicBezTo>
                  <a:cubicBezTo>
                    <a:pt x="8" y="898"/>
                    <a:pt x="9" y="904"/>
                    <a:pt x="9" y="909"/>
                  </a:cubicBezTo>
                  <a:cubicBezTo>
                    <a:pt x="22" y="1021"/>
                    <a:pt x="22" y="1021"/>
                    <a:pt x="22" y="1021"/>
                  </a:cubicBezTo>
                  <a:cubicBezTo>
                    <a:pt x="23" y="1025"/>
                    <a:pt x="23" y="1029"/>
                    <a:pt x="24" y="1033"/>
                  </a:cubicBezTo>
                  <a:cubicBezTo>
                    <a:pt x="25" y="1048"/>
                    <a:pt x="27" y="1064"/>
                    <a:pt x="30" y="1080"/>
                  </a:cubicBezTo>
                  <a:cubicBezTo>
                    <a:pt x="34" y="1101"/>
                    <a:pt x="40" y="1121"/>
                    <a:pt x="47" y="1140"/>
                  </a:cubicBezTo>
                  <a:cubicBezTo>
                    <a:pt x="61" y="1175"/>
                    <a:pt x="80" y="1208"/>
                    <a:pt x="103" y="1239"/>
                  </a:cubicBezTo>
                  <a:cubicBezTo>
                    <a:pt x="146" y="1295"/>
                    <a:pt x="202" y="1344"/>
                    <a:pt x="275" y="1390"/>
                  </a:cubicBezTo>
                  <a:cubicBezTo>
                    <a:pt x="304" y="1409"/>
                    <a:pt x="335" y="1426"/>
                    <a:pt x="366" y="1441"/>
                  </a:cubicBezTo>
                  <a:close/>
                  <a:moveTo>
                    <a:pt x="64" y="773"/>
                  </a:moveTo>
                  <a:cubicBezTo>
                    <a:pt x="67" y="798"/>
                    <a:pt x="74" y="823"/>
                    <a:pt x="84" y="848"/>
                  </a:cubicBezTo>
                  <a:cubicBezTo>
                    <a:pt x="107" y="785"/>
                    <a:pt x="165" y="713"/>
                    <a:pt x="209" y="677"/>
                  </a:cubicBezTo>
                  <a:cubicBezTo>
                    <a:pt x="272" y="628"/>
                    <a:pt x="353" y="583"/>
                    <a:pt x="451" y="545"/>
                  </a:cubicBezTo>
                  <a:cubicBezTo>
                    <a:pt x="515" y="521"/>
                    <a:pt x="582" y="501"/>
                    <a:pt x="652" y="486"/>
                  </a:cubicBezTo>
                  <a:cubicBezTo>
                    <a:pt x="652" y="314"/>
                    <a:pt x="652" y="314"/>
                    <a:pt x="652" y="314"/>
                  </a:cubicBezTo>
                  <a:cubicBezTo>
                    <a:pt x="640" y="317"/>
                    <a:pt x="627" y="320"/>
                    <a:pt x="615" y="323"/>
                  </a:cubicBezTo>
                  <a:cubicBezTo>
                    <a:pt x="544" y="340"/>
                    <a:pt x="476" y="361"/>
                    <a:pt x="413" y="386"/>
                  </a:cubicBezTo>
                  <a:cubicBezTo>
                    <a:pt x="345" y="413"/>
                    <a:pt x="288" y="442"/>
                    <a:pt x="238" y="474"/>
                  </a:cubicBezTo>
                  <a:cubicBezTo>
                    <a:pt x="204" y="496"/>
                    <a:pt x="178" y="516"/>
                    <a:pt x="153" y="537"/>
                  </a:cubicBezTo>
                  <a:cubicBezTo>
                    <a:pt x="142" y="547"/>
                    <a:pt x="131" y="556"/>
                    <a:pt x="122" y="566"/>
                  </a:cubicBezTo>
                  <a:cubicBezTo>
                    <a:pt x="81" y="622"/>
                    <a:pt x="60" y="684"/>
                    <a:pt x="62" y="747"/>
                  </a:cubicBezTo>
                  <a:cubicBezTo>
                    <a:pt x="62" y="756"/>
                    <a:pt x="63" y="764"/>
                    <a:pt x="64" y="773"/>
                  </a:cubicBezTo>
                  <a:close/>
                  <a:moveTo>
                    <a:pt x="1928" y="693"/>
                  </a:moveTo>
                  <a:cubicBezTo>
                    <a:pt x="1966" y="727"/>
                    <a:pt x="2007" y="795"/>
                    <a:pt x="2021" y="856"/>
                  </a:cubicBezTo>
                  <a:cubicBezTo>
                    <a:pt x="2034" y="828"/>
                    <a:pt x="2042" y="798"/>
                    <a:pt x="2045" y="768"/>
                  </a:cubicBezTo>
                  <a:cubicBezTo>
                    <a:pt x="2046" y="761"/>
                    <a:pt x="2047" y="754"/>
                    <a:pt x="2047" y="747"/>
                  </a:cubicBezTo>
                  <a:cubicBezTo>
                    <a:pt x="2049" y="670"/>
                    <a:pt x="2018" y="595"/>
                    <a:pt x="1958" y="530"/>
                  </a:cubicBezTo>
                  <a:cubicBezTo>
                    <a:pt x="1924" y="501"/>
                    <a:pt x="1884" y="473"/>
                    <a:pt x="1839" y="447"/>
                  </a:cubicBezTo>
                  <a:cubicBezTo>
                    <a:pt x="1782" y="415"/>
                    <a:pt x="1718" y="387"/>
                    <a:pt x="1639" y="359"/>
                  </a:cubicBezTo>
                  <a:cubicBezTo>
                    <a:pt x="1584" y="340"/>
                    <a:pt x="1524" y="324"/>
                    <a:pt x="1457" y="310"/>
                  </a:cubicBezTo>
                  <a:cubicBezTo>
                    <a:pt x="1457" y="482"/>
                    <a:pt x="1457" y="482"/>
                    <a:pt x="1457" y="482"/>
                  </a:cubicBezTo>
                  <a:cubicBezTo>
                    <a:pt x="1542" y="500"/>
                    <a:pt x="1625" y="525"/>
                    <a:pt x="1700" y="556"/>
                  </a:cubicBezTo>
                  <a:cubicBezTo>
                    <a:pt x="1795" y="595"/>
                    <a:pt x="1871" y="642"/>
                    <a:pt x="1928" y="693"/>
                  </a:cubicBezTo>
                  <a:close/>
                  <a:moveTo>
                    <a:pt x="1054" y="814"/>
                  </a:moveTo>
                  <a:cubicBezTo>
                    <a:pt x="1186" y="814"/>
                    <a:pt x="1408" y="789"/>
                    <a:pt x="1408" y="696"/>
                  </a:cubicBezTo>
                  <a:cubicBezTo>
                    <a:pt x="1408" y="118"/>
                    <a:pt x="1408" y="118"/>
                    <a:pt x="1408" y="118"/>
                  </a:cubicBezTo>
                  <a:cubicBezTo>
                    <a:pt x="1408" y="25"/>
                    <a:pt x="1186" y="0"/>
                    <a:pt x="1054" y="0"/>
                  </a:cubicBezTo>
                  <a:cubicBezTo>
                    <a:pt x="923" y="0"/>
                    <a:pt x="701" y="25"/>
                    <a:pt x="701" y="118"/>
                  </a:cubicBezTo>
                  <a:cubicBezTo>
                    <a:pt x="701" y="696"/>
                    <a:pt x="701" y="696"/>
                    <a:pt x="701" y="696"/>
                  </a:cubicBezTo>
                  <a:cubicBezTo>
                    <a:pt x="701" y="789"/>
                    <a:pt x="923" y="814"/>
                    <a:pt x="1054" y="814"/>
                  </a:cubicBezTo>
                  <a:close/>
                  <a:moveTo>
                    <a:pt x="1054" y="35"/>
                  </a:moveTo>
                  <a:cubicBezTo>
                    <a:pt x="1219" y="35"/>
                    <a:pt x="1352" y="71"/>
                    <a:pt x="1352" y="116"/>
                  </a:cubicBezTo>
                  <a:cubicBezTo>
                    <a:pt x="1352" y="161"/>
                    <a:pt x="1219" y="197"/>
                    <a:pt x="1054" y="197"/>
                  </a:cubicBezTo>
                  <a:cubicBezTo>
                    <a:pt x="890" y="197"/>
                    <a:pt x="757" y="161"/>
                    <a:pt x="757" y="116"/>
                  </a:cubicBezTo>
                  <a:cubicBezTo>
                    <a:pt x="757" y="71"/>
                    <a:pt x="890" y="35"/>
                    <a:pt x="1054" y="35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</p:spPr>
          <p:txBody>
            <a:bodyPr vert="horz" wrap="square" lIns="83931" tIns="41966" rIns="83931" bIns="41966" numCol="1" anchor="t" anchorCtr="0" compatLnSpc="1">
              <a:prstTxWarp prst="textNoShape">
                <a:avLst/>
              </a:prstTxWarp>
            </a:bodyPr>
            <a:lstStyle/>
            <a:p>
              <a:pPr defTabSz="951121">
                <a:defRPr/>
              </a:pPr>
              <a:endParaRPr lang="en-US" sz="816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451154" y="4801778"/>
              <a:ext cx="1937069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4B50"/>
                  </a:solidFill>
                </a:rPr>
                <a:t>Diagnostics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288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846531"/>
          </a:xfrm>
        </p:spPr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sz="4400" dirty="0" smtClean="0"/>
              <a:t>Insights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18237" y="1592262"/>
            <a:ext cx="0" cy="49987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0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 bwMode="auto">
          <a:xfrm>
            <a:off x="6827837" y="1058862"/>
            <a:ext cx="7391400" cy="5935663"/>
          </a:xfrm>
          <a:prstGeom prst="parallelogram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436475" cy="1212850"/>
          </a:xfrm>
          <a:solidFill>
            <a:schemeClr val="tx1"/>
          </a:solidFill>
        </p:spPr>
        <p:txBody>
          <a:bodyPr anchor="ctr"/>
          <a:lstStyle/>
          <a:p>
            <a:r>
              <a:rPr lang="en-US" dirty="0" smtClean="0">
                <a:solidFill>
                  <a:srgbClr val="004B50"/>
                </a:solidFill>
              </a:rPr>
              <a:t>ODF in Document Libraries</a:t>
            </a:r>
            <a:endParaRPr lang="en-US" dirty="0">
              <a:solidFill>
                <a:srgbClr val="004B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7010399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Allows </a:t>
            </a:r>
            <a:r>
              <a:rPr lang="en-US" dirty="0" smtClean="0">
                <a:solidFill>
                  <a:schemeClr val="tx1"/>
                </a:solidFill>
              </a:rPr>
              <a:t>creating new </a:t>
            </a:r>
            <a:r>
              <a:rPr lang="en-US" dirty="0">
                <a:solidFill>
                  <a:schemeClr val="tx1"/>
                </a:solidFill>
              </a:rPr>
              <a:t>files in Doc Libraries and </a:t>
            </a:r>
            <a:r>
              <a:rPr lang="en-US" dirty="0" smtClean="0">
                <a:solidFill>
                  <a:schemeClr val="tx1"/>
                </a:solidFill>
              </a:rPr>
              <a:t>saving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dirty="0" smtClean="0">
                <a:solidFill>
                  <a:schemeClr val="tx1"/>
                </a:solidFill>
              </a:rPr>
              <a:t>ODF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Can edit </a:t>
            </a:r>
            <a:r>
              <a:rPr lang="en-US" dirty="0"/>
              <a:t>new file with program of choice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37" y="2949158"/>
            <a:ext cx="2209992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74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8802"/>
          </a:xfrm>
        </p:spPr>
        <p:txBody>
          <a:bodyPr/>
          <a:lstStyle/>
          <a:p>
            <a:r>
              <a:rPr lang="en-US" dirty="0" smtClean="0"/>
              <a:t>Cloud Accelerated</a:t>
            </a:r>
            <a:br>
              <a:rPr lang="en-US" dirty="0" smtClean="0"/>
            </a:br>
            <a:r>
              <a:rPr lang="en-US" dirty="0" smtClean="0"/>
              <a:t>Experiences</a:t>
            </a:r>
            <a:endParaRPr lang="en-US" dirty="0"/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20655" r="6139" b="4086"/>
          <a:stretch/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594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3028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74639" y="2185115"/>
            <a:ext cx="5308429" cy="2850011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sz="240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Compliance across cloud and on-premises</a:t>
            </a:r>
          </a:p>
          <a:p>
            <a:pPr>
              <a:buClr>
                <a:srgbClr val="FFFFFF"/>
              </a:buClr>
            </a:pPr>
            <a:r>
              <a:rPr lang="en-US" sz="1800" spc="-5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Identify, monitor &amp; protect sensitive data </a:t>
            </a:r>
            <a:r>
              <a:rPr lang="en-US" sz="1800" spc="-5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through </a:t>
            </a:r>
            <a:r>
              <a:rPr lang="en-US" sz="1800" spc="-5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deep content analysis</a:t>
            </a:r>
          </a:p>
          <a:p>
            <a:pPr>
              <a:buClr>
                <a:srgbClr val="FFFFFF"/>
              </a:buClr>
            </a:pPr>
            <a:r>
              <a:rPr lang="en-US" sz="1800" spc="-5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Discover and preserve with eDiscovery</a:t>
            </a:r>
          </a:p>
          <a:p>
            <a:pPr>
              <a:buClr>
                <a:srgbClr val="FFFFFF"/>
              </a:buClr>
            </a:pPr>
            <a:r>
              <a:rPr lang="en-US" sz="1800" spc="-5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Investigate and prove with auditing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3234869" y="0"/>
            <a:ext cx="9201606" cy="6994525"/>
          </a:xfrm>
          <a:custGeom>
            <a:avLst/>
            <a:gdLst>
              <a:gd name="connsiteX0" fmla="*/ 6942706 w 9201606"/>
              <a:gd name="connsiteY0" fmla="*/ 0 h 6994525"/>
              <a:gd name="connsiteX1" fmla="*/ 9201606 w 9201606"/>
              <a:gd name="connsiteY1" fmla="*/ 0 h 6994525"/>
              <a:gd name="connsiteX2" fmla="*/ 9201606 w 9201606"/>
              <a:gd name="connsiteY2" fmla="*/ 6994525 h 6994525"/>
              <a:gd name="connsiteX3" fmla="*/ 0 w 9201606"/>
              <a:gd name="connsiteY3" fmla="*/ 6994525 h 6994525"/>
              <a:gd name="connsiteX4" fmla="*/ 0 w 9201606"/>
              <a:gd name="connsiteY4" fmla="*/ 6993802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1606" h="6994525">
                <a:moveTo>
                  <a:pt x="6942706" y="0"/>
                </a:moveTo>
                <a:lnTo>
                  <a:pt x="9201606" y="0"/>
                </a:lnTo>
                <a:lnTo>
                  <a:pt x="9201606" y="6994525"/>
                </a:lnTo>
                <a:lnTo>
                  <a:pt x="0" y="6994525"/>
                </a:lnTo>
                <a:lnTo>
                  <a:pt x="0" y="6993802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68" y="2848933"/>
            <a:ext cx="6581135" cy="351280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07471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Search Service Application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63219" y="2539121"/>
            <a:ext cx="5486399" cy="264072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Search Service Application for cloud storage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Unifies on-premises and cloud indexes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Provides support for Office Graph/Delve experiences on-premises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Supports Search as a Service / reduces search crawl footprint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267431" y="2595399"/>
            <a:ext cx="1487577" cy="762393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defTabSz="932597">
              <a:lnSpc>
                <a:spcPct val="90000"/>
              </a:lnSpc>
              <a:defRPr/>
            </a:pPr>
            <a:r>
              <a:rPr lang="en-US" sz="1632" b="1" kern="0" dirty="0" smtClean="0">
                <a:solidFill>
                  <a:srgbClr val="002050"/>
                </a:solidFill>
              </a:rPr>
              <a:t>Audio text</a:t>
            </a:r>
          </a:p>
          <a:p>
            <a:pPr defTabSz="932597">
              <a:lnSpc>
                <a:spcPct val="90000"/>
              </a:lnSpc>
              <a:defRPr/>
            </a:pPr>
            <a:r>
              <a:rPr lang="en-US" sz="1632" b="1" kern="0" dirty="0" smtClean="0">
                <a:solidFill>
                  <a:srgbClr val="002050"/>
                </a:solidFill>
              </a:rPr>
              <a:t>And search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1340395" y="4093897"/>
            <a:ext cx="3542338" cy="1541115"/>
          </a:xfrm>
          <a:prstGeom prst="rect">
            <a:avLst/>
          </a:prstGeom>
          <a:solidFill>
            <a:srgbClr val="004B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48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1707095" y="5700783"/>
            <a:ext cx="2706714" cy="814513"/>
            <a:chOff x="4228592" y="2831154"/>
            <a:chExt cx="4237263" cy="1275090"/>
          </a:xfrm>
        </p:grpSpPr>
        <p:sp>
          <p:nvSpPr>
            <p:cNvPr id="151" name="Trapezoid 150"/>
            <p:cNvSpPr/>
            <p:nvPr/>
          </p:nvSpPr>
          <p:spPr bwMode="auto">
            <a:xfrm>
              <a:off x="4228592" y="2831154"/>
              <a:ext cx="4237263" cy="1275090"/>
            </a:xfrm>
            <a:prstGeom prst="trapezoid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Trapezoid 151"/>
            <p:cNvSpPr/>
            <p:nvPr/>
          </p:nvSpPr>
          <p:spPr bwMode="auto">
            <a:xfrm>
              <a:off x="4377535" y="2860521"/>
              <a:ext cx="3938545" cy="1159574"/>
            </a:xfrm>
            <a:prstGeom prst="trapezoid">
              <a:avLst/>
            </a:prstGeom>
            <a:solidFill>
              <a:srgbClr val="D2D2D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4640038" y="2914073"/>
              <a:ext cx="3434853" cy="222748"/>
              <a:chOff x="4675428" y="2914073"/>
              <a:chExt cx="3434853" cy="222748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4675428" y="2914073"/>
                <a:ext cx="1828800" cy="222748"/>
                <a:chOff x="5410200" y="736263"/>
                <a:chExt cx="3253812" cy="396314"/>
              </a:xfrm>
            </p:grpSpPr>
            <p:sp>
              <p:nvSpPr>
                <p:cNvPr id="211" name="Freeform 210"/>
                <p:cNvSpPr/>
                <p:nvPr/>
              </p:nvSpPr>
              <p:spPr bwMode="auto">
                <a:xfrm>
                  <a:off x="5410200" y="736263"/>
                  <a:ext cx="396315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99810 w 396314"/>
                    <a:gd name="connsiteY0" fmla="*/ 4991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99810 w 396314"/>
                    <a:gd name="connsiteY4" fmla="*/ 4991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99810" y="4991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99810" y="4991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2" name="Freeform 211"/>
                <p:cNvSpPr/>
                <p:nvPr/>
              </p:nvSpPr>
              <p:spPr bwMode="auto">
                <a:xfrm>
                  <a:off x="5886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63627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68389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7315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7791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8267698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6549155" y="2914073"/>
                <a:ext cx="1561126" cy="222748"/>
                <a:chOff x="5410200" y="736263"/>
                <a:chExt cx="2777564" cy="396314"/>
              </a:xfrm>
            </p:grpSpPr>
            <p:sp>
              <p:nvSpPr>
                <p:cNvPr id="205" name="Freeform 204"/>
                <p:cNvSpPr/>
                <p:nvPr/>
              </p:nvSpPr>
              <p:spPr bwMode="auto">
                <a:xfrm>
                  <a:off x="5410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5886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7" name="Freeform 206"/>
                <p:cNvSpPr/>
                <p:nvPr/>
              </p:nvSpPr>
              <p:spPr bwMode="auto">
                <a:xfrm>
                  <a:off x="63627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8" name="Freeform 207"/>
                <p:cNvSpPr/>
                <p:nvPr/>
              </p:nvSpPr>
              <p:spPr bwMode="auto">
                <a:xfrm>
                  <a:off x="68389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9" name="Freeform 208"/>
                <p:cNvSpPr/>
                <p:nvPr/>
              </p:nvSpPr>
              <p:spPr bwMode="auto">
                <a:xfrm>
                  <a:off x="7315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10" name="Freeform 209"/>
                <p:cNvSpPr/>
                <p:nvPr/>
              </p:nvSpPr>
              <p:spPr bwMode="auto">
                <a:xfrm>
                  <a:off x="7791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0 w 396314"/>
                    <a:gd name="connsiteY0" fmla="*/ 19961 h 416275"/>
                    <a:gd name="connsiteX1" fmla="*/ 291514 w 396314"/>
                    <a:gd name="connsiteY1" fmla="*/ 0 h 416275"/>
                    <a:gd name="connsiteX2" fmla="*/ 396314 w 396314"/>
                    <a:gd name="connsiteY2" fmla="*/ 416275 h 416275"/>
                    <a:gd name="connsiteX3" fmla="*/ 0 w 396314"/>
                    <a:gd name="connsiteY3" fmla="*/ 416275 h 416275"/>
                    <a:gd name="connsiteX4" fmla="*/ 0 w 396314"/>
                    <a:gd name="connsiteY4" fmla="*/ 19961 h 416275"/>
                    <a:gd name="connsiteX0" fmla="*/ 0 w 396314"/>
                    <a:gd name="connsiteY0" fmla="*/ 0 h 396314"/>
                    <a:gd name="connsiteX1" fmla="*/ 296504 w 396314"/>
                    <a:gd name="connsiteY1" fmla="*/ 4991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296504" y="4991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154" name="Group 153"/>
            <p:cNvGrpSpPr/>
            <p:nvPr/>
          </p:nvGrpSpPr>
          <p:grpSpPr>
            <a:xfrm>
              <a:off x="4572790" y="3187548"/>
              <a:ext cx="3564130" cy="223761"/>
              <a:chOff x="4675428" y="2913061"/>
              <a:chExt cx="3564130" cy="223761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4675428" y="2913061"/>
                <a:ext cx="1828800" cy="223761"/>
                <a:chOff x="5410200" y="734461"/>
                <a:chExt cx="3253812" cy="398116"/>
              </a:xfrm>
            </p:grpSpPr>
            <p:sp>
              <p:nvSpPr>
                <p:cNvPr id="196" name="Freeform 195"/>
                <p:cNvSpPr/>
                <p:nvPr/>
              </p:nvSpPr>
              <p:spPr bwMode="auto">
                <a:xfrm>
                  <a:off x="5410200" y="736263"/>
                  <a:ext cx="396315" cy="394511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99810 w 396314"/>
                    <a:gd name="connsiteY0" fmla="*/ 4991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99810 w 396314"/>
                    <a:gd name="connsiteY4" fmla="*/ 4991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99810" y="4991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99810" y="4991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7" name="Freeform 196"/>
                <p:cNvSpPr/>
                <p:nvPr/>
              </p:nvSpPr>
              <p:spPr bwMode="auto">
                <a:xfrm>
                  <a:off x="5806449" y="734461"/>
                  <a:ext cx="496432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8" name="Freeform 197"/>
                <p:cNvSpPr/>
                <p:nvPr/>
              </p:nvSpPr>
              <p:spPr bwMode="auto">
                <a:xfrm>
                  <a:off x="63627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9" name="Freeform 198"/>
                <p:cNvSpPr/>
                <p:nvPr/>
              </p:nvSpPr>
              <p:spPr bwMode="auto">
                <a:xfrm>
                  <a:off x="68389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7315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7791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8267698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6549156" y="2914073"/>
                <a:ext cx="1690402" cy="222748"/>
                <a:chOff x="5410200" y="736263"/>
                <a:chExt cx="3007572" cy="396314"/>
              </a:xfrm>
            </p:grpSpPr>
            <p:sp>
              <p:nvSpPr>
                <p:cNvPr id="190" name="Freeform 189"/>
                <p:cNvSpPr/>
                <p:nvPr/>
              </p:nvSpPr>
              <p:spPr bwMode="auto">
                <a:xfrm>
                  <a:off x="5410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5886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63627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68389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7315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95" name="Freeform 194"/>
                <p:cNvSpPr/>
                <p:nvPr/>
              </p:nvSpPr>
              <p:spPr bwMode="auto">
                <a:xfrm>
                  <a:off x="7791451" y="736263"/>
                  <a:ext cx="626321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0 w 396314"/>
                    <a:gd name="connsiteY0" fmla="*/ 19961 h 416275"/>
                    <a:gd name="connsiteX1" fmla="*/ 291514 w 396314"/>
                    <a:gd name="connsiteY1" fmla="*/ 0 h 416275"/>
                    <a:gd name="connsiteX2" fmla="*/ 396314 w 396314"/>
                    <a:gd name="connsiteY2" fmla="*/ 416275 h 416275"/>
                    <a:gd name="connsiteX3" fmla="*/ 0 w 396314"/>
                    <a:gd name="connsiteY3" fmla="*/ 416275 h 416275"/>
                    <a:gd name="connsiteX4" fmla="*/ 0 w 396314"/>
                    <a:gd name="connsiteY4" fmla="*/ 19961 h 416275"/>
                    <a:gd name="connsiteX0" fmla="*/ 0 w 396314"/>
                    <a:gd name="connsiteY0" fmla="*/ 0 h 396314"/>
                    <a:gd name="connsiteX1" fmla="*/ 296504 w 396314"/>
                    <a:gd name="connsiteY1" fmla="*/ 4991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0 w 396314"/>
                    <a:gd name="connsiteY0" fmla="*/ 0 h 396314"/>
                    <a:gd name="connsiteX1" fmla="*/ 348704 w 396314"/>
                    <a:gd name="connsiteY1" fmla="*/ 4991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0 w 407659"/>
                    <a:gd name="connsiteY0" fmla="*/ 0 h 396314"/>
                    <a:gd name="connsiteX1" fmla="*/ 348704 w 407659"/>
                    <a:gd name="connsiteY1" fmla="*/ 4991 h 396314"/>
                    <a:gd name="connsiteX2" fmla="*/ 407659 w 407659"/>
                    <a:gd name="connsiteY2" fmla="*/ 396314 h 396314"/>
                    <a:gd name="connsiteX3" fmla="*/ 0 w 407659"/>
                    <a:gd name="connsiteY3" fmla="*/ 396314 h 396314"/>
                    <a:gd name="connsiteX4" fmla="*/ 0 w 407659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59" h="396314">
                      <a:moveTo>
                        <a:pt x="0" y="0"/>
                      </a:moveTo>
                      <a:lnTo>
                        <a:pt x="348704" y="4991"/>
                      </a:lnTo>
                      <a:lnTo>
                        <a:pt x="407659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507476" y="3440668"/>
              <a:ext cx="3689364" cy="222749"/>
              <a:chOff x="4675428" y="2914073"/>
              <a:chExt cx="3689364" cy="222749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4675428" y="2914073"/>
                <a:ext cx="1828800" cy="222749"/>
                <a:chOff x="5410200" y="736263"/>
                <a:chExt cx="3253812" cy="396316"/>
              </a:xfrm>
            </p:grpSpPr>
            <p:sp>
              <p:nvSpPr>
                <p:cNvPr id="181" name="Freeform 180"/>
                <p:cNvSpPr/>
                <p:nvPr/>
              </p:nvSpPr>
              <p:spPr bwMode="auto">
                <a:xfrm>
                  <a:off x="5410200" y="738067"/>
                  <a:ext cx="396315" cy="394512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99810 w 396314"/>
                    <a:gd name="connsiteY0" fmla="*/ 4991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99810 w 396314"/>
                    <a:gd name="connsiteY4" fmla="*/ 4991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99810" y="4991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99810" y="4991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82" name="Freeform 181"/>
                <p:cNvSpPr/>
                <p:nvPr/>
              </p:nvSpPr>
              <p:spPr bwMode="auto">
                <a:xfrm>
                  <a:off x="5806449" y="736263"/>
                  <a:ext cx="496432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83" name="Freeform 182"/>
                <p:cNvSpPr/>
                <p:nvPr/>
              </p:nvSpPr>
              <p:spPr bwMode="auto">
                <a:xfrm>
                  <a:off x="6302623" y="736263"/>
                  <a:ext cx="456386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84" name="Freeform 183"/>
                <p:cNvSpPr/>
                <p:nvPr/>
              </p:nvSpPr>
              <p:spPr bwMode="auto">
                <a:xfrm>
                  <a:off x="68389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 bwMode="auto">
                <a:xfrm>
                  <a:off x="7315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86" name="Freeform 185"/>
                <p:cNvSpPr/>
                <p:nvPr/>
              </p:nvSpPr>
              <p:spPr bwMode="auto">
                <a:xfrm>
                  <a:off x="7791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87" name="Freeform 186"/>
                <p:cNvSpPr/>
                <p:nvPr/>
              </p:nvSpPr>
              <p:spPr bwMode="auto">
                <a:xfrm>
                  <a:off x="8267698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6549156" y="2914073"/>
                <a:ext cx="1815636" cy="222748"/>
                <a:chOff x="5410200" y="736263"/>
                <a:chExt cx="3230389" cy="396314"/>
              </a:xfrm>
            </p:grpSpPr>
            <p:sp>
              <p:nvSpPr>
                <p:cNvPr id="175" name="Freeform 174"/>
                <p:cNvSpPr/>
                <p:nvPr/>
              </p:nvSpPr>
              <p:spPr bwMode="auto">
                <a:xfrm>
                  <a:off x="5410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6" name="Freeform 175"/>
                <p:cNvSpPr/>
                <p:nvPr/>
              </p:nvSpPr>
              <p:spPr bwMode="auto">
                <a:xfrm>
                  <a:off x="5886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7" name="Freeform 176"/>
                <p:cNvSpPr/>
                <p:nvPr/>
              </p:nvSpPr>
              <p:spPr bwMode="auto">
                <a:xfrm>
                  <a:off x="63627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68389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7315197" y="736263"/>
                  <a:ext cx="734139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8014268" y="736263"/>
                  <a:ext cx="626321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0 w 396314"/>
                    <a:gd name="connsiteY0" fmla="*/ 19961 h 416275"/>
                    <a:gd name="connsiteX1" fmla="*/ 291514 w 396314"/>
                    <a:gd name="connsiteY1" fmla="*/ 0 h 416275"/>
                    <a:gd name="connsiteX2" fmla="*/ 396314 w 396314"/>
                    <a:gd name="connsiteY2" fmla="*/ 416275 h 416275"/>
                    <a:gd name="connsiteX3" fmla="*/ 0 w 396314"/>
                    <a:gd name="connsiteY3" fmla="*/ 416275 h 416275"/>
                    <a:gd name="connsiteX4" fmla="*/ 0 w 396314"/>
                    <a:gd name="connsiteY4" fmla="*/ 19961 h 416275"/>
                    <a:gd name="connsiteX0" fmla="*/ 0 w 396314"/>
                    <a:gd name="connsiteY0" fmla="*/ 0 h 396314"/>
                    <a:gd name="connsiteX1" fmla="*/ 296504 w 396314"/>
                    <a:gd name="connsiteY1" fmla="*/ 4991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0 w 396314"/>
                    <a:gd name="connsiteY0" fmla="*/ 0 h 396314"/>
                    <a:gd name="connsiteX1" fmla="*/ 348704 w 396314"/>
                    <a:gd name="connsiteY1" fmla="*/ 4991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0 w 407659"/>
                    <a:gd name="connsiteY0" fmla="*/ 0 h 396314"/>
                    <a:gd name="connsiteX1" fmla="*/ 348704 w 407659"/>
                    <a:gd name="connsiteY1" fmla="*/ 4991 h 396314"/>
                    <a:gd name="connsiteX2" fmla="*/ 407659 w 407659"/>
                    <a:gd name="connsiteY2" fmla="*/ 396314 h 396314"/>
                    <a:gd name="connsiteX3" fmla="*/ 0 w 407659"/>
                    <a:gd name="connsiteY3" fmla="*/ 396314 h 396314"/>
                    <a:gd name="connsiteX4" fmla="*/ 0 w 407659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59" h="396314">
                      <a:moveTo>
                        <a:pt x="0" y="0"/>
                      </a:moveTo>
                      <a:lnTo>
                        <a:pt x="348704" y="4991"/>
                      </a:lnTo>
                      <a:lnTo>
                        <a:pt x="407659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>
              <a:off x="4443198" y="3696447"/>
              <a:ext cx="3818161" cy="222748"/>
              <a:chOff x="4675428" y="2914073"/>
              <a:chExt cx="3818161" cy="222748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4675428" y="2914073"/>
                <a:ext cx="2889708" cy="222748"/>
                <a:chOff x="5410200" y="736263"/>
                <a:chExt cx="5141386" cy="396314"/>
              </a:xfrm>
            </p:grpSpPr>
            <p:sp>
              <p:nvSpPr>
                <p:cNvPr id="166" name="Freeform 165"/>
                <p:cNvSpPr/>
                <p:nvPr/>
              </p:nvSpPr>
              <p:spPr bwMode="auto">
                <a:xfrm>
                  <a:off x="5410200" y="736263"/>
                  <a:ext cx="396315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99810 w 396314"/>
                    <a:gd name="connsiteY0" fmla="*/ 4991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99810 w 396314"/>
                    <a:gd name="connsiteY4" fmla="*/ 4991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99810" y="4991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99810" y="4991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5886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63627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9" name="Freeform 168"/>
                <p:cNvSpPr/>
                <p:nvPr/>
              </p:nvSpPr>
              <p:spPr bwMode="auto">
                <a:xfrm>
                  <a:off x="68389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0" name="Freeform 169"/>
                <p:cNvSpPr/>
                <p:nvPr/>
              </p:nvSpPr>
              <p:spPr bwMode="auto">
                <a:xfrm>
                  <a:off x="7315198" y="736263"/>
                  <a:ext cx="3236388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1" name="Freeform 170"/>
                <p:cNvSpPr/>
                <p:nvPr/>
              </p:nvSpPr>
              <p:spPr bwMode="auto">
                <a:xfrm>
                  <a:off x="7791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72" name="Freeform 171"/>
                <p:cNvSpPr/>
                <p:nvPr/>
              </p:nvSpPr>
              <p:spPr bwMode="auto">
                <a:xfrm>
                  <a:off x="8267698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6549156" y="2914073"/>
                <a:ext cx="1944433" cy="222748"/>
                <a:chOff x="5410200" y="736263"/>
                <a:chExt cx="3459545" cy="396314"/>
              </a:xfrm>
            </p:grpSpPr>
            <p:sp>
              <p:nvSpPr>
                <p:cNvPr id="160" name="Freeform 159"/>
                <p:cNvSpPr/>
                <p:nvPr/>
              </p:nvSpPr>
              <p:spPr bwMode="auto">
                <a:xfrm>
                  <a:off x="5410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1" name="Freeform 160"/>
                <p:cNvSpPr/>
                <p:nvPr/>
              </p:nvSpPr>
              <p:spPr bwMode="auto">
                <a:xfrm>
                  <a:off x="58864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2" name="Freeform 161"/>
                <p:cNvSpPr/>
                <p:nvPr/>
              </p:nvSpPr>
              <p:spPr bwMode="auto">
                <a:xfrm>
                  <a:off x="63627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3" name="Freeform 162"/>
                <p:cNvSpPr/>
                <p:nvPr/>
              </p:nvSpPr>
              <p:spPr bwMode="auto">
                <a:xfrm>
                  <a:off x="683895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4" name="Freeform 163"/>
                <p:cNvSpPr/>
                <p:nvPr/>
              </p:nvSpPr>
              <p:spPr bwMode="auto">
                <a:xfrm>
                  <a:off x="7315200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396314" y="0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8473431" y="736263"/>
                  <a:ext cx="396314" cy="396314"/>
                </a:xfrm>
                <a:custGeom>
                  <a:avLst/>
                  <a:gdLst>
                    <a:gd name="connsiteX0" fmla="*/ 0 w 396314"/>
                    <a:gd name="connsiteY0" fmla="*/ 0 h 396314"/>
                    <a:gd name="connsiteX1" fmla="*/ 396314 w 396314"/>
                    <a:gd name="connsiteY1" fmla="*/ 0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  <a:gd name="connsiteX0" fmla="*/ 0 w 396314"/>
                    <a:gd name="connsiteY0" fmla="*/ 19961 h 416275"/>
                    <a:gd name="connsiteX1" fmla="*/ 291514 w 396314"/>
                    <a:gd name="connsiteY1" fmla="*/ 0 h 416275"/>
                    <a:gd name="connsiteX2" fmla="*/ 396314 w 396314"/>
                    <a:gd name="connsiteY2" fmla="*/ 416275 h 416275"/>
                    <a:gd name="connsiteX3" fmla="*/ 0 w 396314"/>
                    <a:gd name="connsiteY3" fmla="*/ 416275 h 416275"/>
                    <a:gd name="connsiteX4" fmla="*/ 0 w 396314"/>
                    <a:gd name="connsiteY4" fmla="*/ 19961 h 416275"/>
                    <a:gd name="connsiteX0" fmla="*/ 0 w 396314"/>
                    <a:gd name="connsiteY0" fmla="*/ 0 h 396314"/>
                    <a:gd name="connsiteX1" fmla="*/ 296504 w 396314"/>
                    <a:gd name="connsiteY1" fmla="*/ 4991 h 396314"/>
                    <a:gd name="connsiteX2" fmla="*/ 396314 w 396314"/>
                    <a:gd name="connsiteY2" fmla="*/ 396314 h 396314"/>
                    <a:gd name="connsiteX3" fmla="*/ 0 w 396314"/>
                    <a:gd name="connsiteY3" fmla="*/ 396314 h 396314"/>
                    <a:gd name="connsiteX4" fmla="*/ 0 w 396314"/>
                    <a:gd name="connsiteY4" fmla="*/ 0 h 39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314" h="396314">
                      <a:moveTo>
                        <a:pt x="0" y="0"/>
                      </a:moveTo>
                      <a:lnTo>
                        <a:pt x="296504" y="4991"/>
                      </a:lnTo>
                      <a:lnTo>
                        <a:pt x="396314" y="396314"/>
                      </a:lnTo>
                      <a:lnTo>
                        <a:pt x="0" y="3963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B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51028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48" kern="0" dirty="0" err="1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57" name="Freeform 156"/>
            <p:cNvSpPr/>
            <p:nvPr/>
          </p:nvSpPr>
          <p:spPr bwMode="auto">
            <a:xfrm>
              <a:off x="7652047" y="3694380"/>
              <a:ext cx="355484" cy="222748"/>
            </a:xfrm>
            <a:custGeom>
              <a:avLst/>
              <a:gdLst>
                <a:gd name="connsiteX0" fmla="*/ 0 w 396314"/>
                <a:gd name="connsiteY0" fmla="*/ 0 h 396314"/>
                <a:gd name="connsiteX1" fmla="*/ 396314 w 396314"/>
                <a:gd name="connsiteY1" fmla="*/ 0 h 396314"/>
                <a:gd name="connsiteX2" fmla="*/ 396314 w 396314"/>
                <a:gd name="connsiteY2" fmla="*/ 396314 h 396314"/>
                <a:gd name="connsiteX3" fmla="*/ 0 w 396314"/>
                <a:gd name="connsiteY3" fmla="*/ 396314 h 396314"/>
                <a:gd name="connsiteX4" fmla="*/ 0 w 396314"/>
                <a:gd name="connsiteY4" fmla="*/ 0 h 39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314" h="396314">
                  <a:moveTo>
                    <a:pt x="0" y="0"/>
                  </a:moveTo>
                  <a:lnTo>
                    <a:pt x="396314" y="0"/>
                  </a:lnTo>
                  <a:lnTo>
                    <a:pt x="396314" y="396314"/>
                  </a:lnTo>
                  <a:lnTo>
                    <a:pt x="0" y="39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B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8" name="Rounded Rectangle 217"/>
          <p:cNvSpPr/>
          <p:nvPr/>
        </p:nvSpPr>
        <p:spPr bwMode="auto">
          <a:xfrm>
            <a:off x="2324415" y="4534104"/>
            <a:ext cx="1417964" cy="100507"/>
          </a:xfrm>
          <a:prstGeom prst="roundRect">
            <a:avLst/>
          </a:prstGeom>
          <a:solidFill>
            <a:srgbClr val="00BC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48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9" name="Rounded Rectangle 218"/>
          <p:cNvSpPr/>
          <p:nvPr/>
        </p:nvSpPr>
        <p:spPr bwMode="auto">
          <a:xfrm>
            <a:off x="2330219" y="4542442"/>
            <a:ext cx="983898" cy="92169"/>
          </a:xfrm>
          <a:prstGeom prst="round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48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0" name="Freeform 5"/>
          <p:cNvSpPr>
            <a:spLocks/>
          </p:cNvSpPr>
          <p:nvPr/>
        </p:nvSpPr>
        <p:spPr bwMode="auto">
          <a:xfrm>
            <a:off x="2103437" y="1363662"/>
            <a:ext cx="3040164" cy="1995108"/>
          </a:xfrm>
          <a:custGeom>
            <a:avLst/>
            <a:gdLst>
              <a:gd name="T0" fmla="*/ 168 w 1054"/>
              <a:gd name="T1" fmla="*/ 303 h 690"/>
              <a:gd name="T2" fmla="*/ 168 w 1054"/>
              <a:gd name="T3" fmla="*/ 289 h 690"/>
              <a:gd name="T4" fmla="*/ 459 w 1054"/>
              <a:gd name="T5" fmla="*/ 0 h 690"/>
              <a:gd name="T6" fmla="*/ 701 w 1054"/>
              <a:gd name="T7" fmla="*/ 129 h 690"/>
              <a:gd name="T8" fmla="*/ 781 w 1054"/>
              <a:gd name="T9" fmla="*/ 108 h 690"/>
              <a:gd name="T10" fmla="*/ 875 w 1054"/>
              <a:gd name="T11" fmla="*/ 136 h 690"/>
              <a:gd name="T12" fmla="*/ 950 w 1054"/>
              <a:gd name="T13" fmla="*/ 272 h 690"/>
              <a:gd name="T14" fmla="*/ 1054 w 1054"/>
              <a:gd name="T15" fmla="*/ 463 h 690"/>
              <a:gd name="T16" fmla="*/ 851 w 1054"/>
              <a:gd name="T17" fmla="*/ 690 h 690"/>
              <a:gd name="T18" fmla="*/ 825 w 1054"/>
              <a:gd name="T19" fmla="*/ 690 h 690"/>
              <a:gd name="T20" fmla="*/ 802 w 1054"/>
              <a:gd name="T21" fmla="*/ 690 h 690"/>
              <a:gd name="T22" fmla="*/ 327 w 1054"/>
              <a:gd name="T23" fmla="*/ 690 h 690"/>
              <a:gd name="T24" fmla="*/ 318 w 1054"/>
              <a:gd name="T25" fmla="*/ 690 h 690"/>
              <a:gd name="T26" fmla="*/ 306 w 1054"/>
              <a:gd name="T27" fmla="*/ 690 h 690"/>
              <a:gd name="T28" fmla="*/ 271 w 1054"/>
              <a:gd name="T29" fmla="*/ 690 h 690"/>
              <a:gd name="T30" fmla="*/ 195 w 1054"/>
              <a:gd name="T31" fmla="*/ 690 h 690"/>
              <a:gd name="T32" fmla="*/ 0 w 1054"/>
              <a:gd name="T33" fmla="*/ 495 h 690"/>
              <a:gd name="T34" fmla="*/ 168 w 1054"/>
              <a:gd name="T35" fmla="*/ 3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54" h="690">
                <a:moveTo>
                  <a:pt x="168" y="303"/>
                </a:moveTo>
                <a:cubicBezTo>
                  <a:pt x="168" y="299"/>
                  <a:pt x="168" y="293"/>
                  <a:pt x="168" y="289"/>
                </a:cubicBezTo>
                <a:cubicBezTo>
                  <a:pt x="168" y="129"/>
                  <a:pt x="298" y="0"/>
                  <a:pt x="459" y="0"/>
                </a:cubicBezTo>
                <a:cubicBezTo>
                  <a:pt x="560" y="0"/>
                  <a:pt x="649" y="52"/>
                  <a:pt x="701" y="129"/>
                </a:cubicBezTo>
                <a:cubicBezTo>
                  <a:pt x="725" y="116"/>
                  <a:pt x="752" y="108"/>
                  <a:pt x="781" y="108"/>
                </a:cubicBezTo>
                <a:cubicBezTo>
                  <a:pt x="816" y="108"/>
                  <a:pt x="848" y="118"/>
                  <a:pt x="875" y="136"/>
                </a:cubicBezTo>
                <a:cubicBezTo>
                  <a:pt x="919" y="166"/>
                  <a:pt x="948" y="215"/>
                  <a:pt x="950" y="272"/>
                </a:cubicBezTo>
                <a:cubicBezTo>
                  <a:pt x="1012" y="312"/>
                  <a:pt x="1054" y="384"/>
                  <a:pt x="1054" y="463"/>
                </a:cubicBezTo>
                <a:cubicBezTo>
                  <a:pt x="1054" y="580"/>
                  <a:pt x="965" y="676"/>
                  <a:pt x="851" y="690"/>
                </a:cubicBezTo>
                <a:cubicBezTo>
                  <a:pt x="843" y="690"/>
                  <a:pt x="833" y="690"/>
                  <a:pt x="825" y="690"/>
                </a:cubicBezTo>
                <a:cubicBezTo>
                  <a:pt x="818" y="690"/>
                  <a:pt x="810" y="690"/>
                  <a:pt x="802" y="690"/>
                </a:cubicBezTo>
                <a:cubicBezTo>
                  <a:pt x="696" y="690"/>
                  <a:pt x="446" y="690"/>
                  <a:pt x="327" y="690"/>
                </a:cubicBezTo>
                <a:cubicBezTo>
                  <a:pt x="324" y="690"/>
                  <a:pt x="320" y="690"/>
                  <a:pt x="318" y="690"/>
                </a:cubicBezTo>
                <a:cubicBezTo>
                  <a:pt x="306" y="690"/>
                  <a:pt x="306" y="690"/>
                  <a:pt x="306" y="690"/>
                </a:cubicBezTo>
                <a:cubicBezTo>
                  <a:pt x="300" y="690"/>
                  <a:pt x="283" y="690"/>
                  <a:pt x="271" y="690"/>
                </a:cubicBezTo>
                <a:cubicBezTo>
                  <a:pt x="195" y="690"/>
                  <a:pt x="195" y="690"/>
                  <a:pt x="195" y="690"/>
                </a:cubicBezTo>
                <a:cubicBezTo>
                  <a:pt x="87" y="688"/>
                  <a:pt x="0" y="601"/>
                  <a:pt x="0" y="495"/>
                </a:cubicBezTo>
                <a:cubicBezTo>
                  <a:pt x="0" y="397"/>
                  <a:pt x="73" y="316"/>
                  <a:pt x="168" y="3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>
              <a:defRPr/>
            </a:pPr>
            <a:endParaRPr lang="en-US" sz="1836" kern="0" smtClean="0">
              <a:solidFill>
                <a:srgbClr val="505050"/>
              </a:solidFill>
            </a:endParaRPr>
          </a:p>
        </p:txBody>
      </p:sp>
      <p:sp>
        <p:nvSpPr>
          <p:cNvPr id="221" name="Freeform 95"/>
          <p:cNvSpPr>
            <a:spLocks/>
          </p:cNvSpPr>
          <p:nvPr/>
        </p:nvSpPr>
        <p:spPr bwMode="auto">
          <a:xfrm>
            <a:off x="1819439" y="2428392"/>
            <a:ext cx="2314455" cy="957827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4B50"/>
            </a:solidFill>
            <a:prstDash val="sysDash"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>
              <a:defRPr/>
            </a:pPr>
            <a:endParaRPr lang="en-US" sz="1836" kern="0" smtClean="0">
              <a:solidFill>
                <a:srgbClr val="50505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470455" y="2596455"/>
            <a:ext cx="932555" cy="531870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defTabSz="932597">
              <a:lnSpc>
                <a:spcPct val="90000"/>
              </a:lnSpc>
              <a:defRPr/>
            </a:pPr>
            <a:r>
              <a:rPr lang="en-US" sz="1632" b="1" kern="0" dirty="0" smtClean="0">
                <a:solidFill>
                  <a:srgbClr val="004B50"/>
                </a:solidFill>
              </a:rPr>
              <a:t>index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2236506" y="2644460"/>
            <a:ext cx="1396580" cy="527372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defTabSz="932597">
              <a:lnSpc>
                <a:spcPct val="90000"/>
              </a:lnSpc>
              <a:defRPr/>
            </a:pPr>
            <a:r>
              <a:rPr lang="en-US" sz="1632" b="1" kern="0" dirty="0" smtClean="0">
                <a:solidFill>
                  <a:srgbClr val="004B50"/>
                </a:solidFill>
              </a:rPr>
              <a:t>properties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352942" y="2641818"/>
            <a:ext cx="1046740" cy="527372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defTabSz="932597">
              <a:lnSpc>
                <a:spcPct val="90000"/>
              </a:lnSpc>
              <a:defRPr/>
            </a:pPr>
            <a:r>
              <a:rPr lang="en-US" sz="1632" b="1" kern="0" dirty="0" smtClean="0">
                <a:solidFill>
                  <a:srgbClr val="004B50"/>
                </a:solidFill>
              </a:rPr>
              <a:t>signals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812837" y="2525006"/>
            <a:ext cx="2439750" cy="75339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defTabSz="932597">
              <a:lnSpc>
                <a:spcPct val="90000"/>
              </a:lnSpc>
              <a:defRPr/>
            </a:pPr>
            <a:r>
              <a:rPr lang="en-US" sz="1632" b="1" kern="0" dirty="0" smtClean="0">
                <a:solidFill>
                  <a:srgbClr val="004B50"/>
                </a:solidFill>
              </a:rPr>
              <a:t>Metadata extraction </a:t>
            </a:r>
          </a:p>
          <a:p>
            <a:pPr defTabSz="932597">
              <a:lnSpc>
                <a:spcPct val="90000"/>
              </a:lnSpc>
              <a:defRPr/>
            </a:pPr>
            <a:r>
              <a:rPr lang="en-US" sz="1632" b="1" kern="0" dirty="0" smtClean="0">
                <a:solidFill>
                  <a:srgbClr val="004B50"/>
                </a:solidFill>
              </a:rPr>
              <a:t>and processing</a:t>
            </a:r>
          </a:p>
        </p:txBody>
      </p:sp>
      <p:sp>
        <p:nvSpPr>
          <p:cNvPr id="226" name="Freeform 63"/>
          <p:cNvSpPr>
            <a:spLocks/>
          </p:cNvSpPr>
          <p:nvPr/>
        </p:nvSpPr>
        <p:spPr bwMode="auto">
          <a:xfrm>
            <a:off x="1986473" y="4062885"/>
            <a:ext cx="1963648" cy="1256687"/>
          </a:xfrm>
          <a:custGeom>
            <a:avLst/>
            <a:gdLst>
              <a:gd name="T0" fmla="*/ 0 w 347"/>
              <a:gd name="T1" fmla="*/ 0 h 218"/>
              <a:gd name="T2" fmla="*/ 347 w 347"/>
              <a:gd name="T3" fmla="*/ 0 h 218"/>
              <a:gd name="T4" fmla="*/ 347 w 347"/>
              <a:gd name="T5" fmla="*/ 218 h 218"/>
              <a:gd name="T6" fmla="*/ 0 w 347"/>
              <a:gd name="T7" fmla="*/ 218 h 218"/>
              <a:gd name="T8" fmla="*/ 0 w 347"/>
              <a:gd name="T9" fmla="*/ 0 h 218"/>
              <a:gd name="T10" fmla="*/ 0 w 347"/>
              <a:gd name="T11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" h="218">
                <a:moveTo>
                  <a:pt x="0" y="0"/>
                </a:moveTo>
                <a:lnTo>
                  <a:pt x="347" y="0"/>
                </a:lnTo>
                <a:lnTo>
                  <a:pt x="347" y="218"/>
                </a:lnTo>
                <a:lnTo>
                  <a:pt x="0" y="2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A42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>
              <a:defRPr/>
            </a:pPr>
            <a:endParaRPr lang="en-US" sz="1836" kern="0" smtClean="0">
              <a:solidFill>
                <a:srgbClr val="505050"/>
              </a:solidFill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2822167" y="4498443"/>
            <a:ext cx="2738364" cy="815048"/>
            <a:chOff x="9117841" y="0"/>
            <a:chExt cx="2979608" cy="886852"/>
          </a:xfrm>
        </p:grpSpPr>
        <p:sp>
          <p:nvSpPr>
            <p:cNvPr id="228" name="Freeform 5"/>
            <p:cNvSpPr>
              <a:spLocks/>
            </p:cNvSpPr>
            <p:nvPr/>
          </p:nvSpPr>
          <p:spPr bwMode="auto">
            <a:xfrm>
              <a:off x="9734538" y="43735"/>
              <a:ext cx="209693" cy="137611"/>
            </a:xfrm>
            <a:custGeom>
              <a:avLst/>
              <a:gdLst>
                <a:gd name="T0" fmla="*/ 168 w 1054"/>
                <a:gd name="T1" fmla="*/ 303 h 690"/>
                <a:gd name="T2" fmla="*/ 168 w 1054"/>
                <a:gd name="T3" fmla="*/ 289 h 690"/>
                <a:gd name="T4" fmla="*/ 459 w 1054"/>
                <a:gd name="T5" fmla="*/ 0 h 690"/>
                <a:gd name="T6" fmla="*/ 701 w 1054"/>
                <a:gd name="T7" fmla="*/ 129 h 690"/>
                <a:gd name="T8" fmla="*/ 781 w 1054"/>
                <a:gd name="T9" fmla="*/ 108 h 690"/>
                <a:gd name="T10" fmla="*/ 875 w 1054"/>
                <a:gd name="T11" fmla="*/ 136 h 690"/>
                <a:gd name="T12" fmla="*/ 950 w 1054"/>
                <a:gd name="T13" fmla="*/ 272 h 690"/>
                <a:gd name="T14" fmla="*/ 1054 w 1054"/>
                <a:gd name="T15" fmla="*/ 463 h 690"/>
                <a:gd name="T16" fmla="*/ 851 w 1054"/>
                <a:gd name="T17" fmla="*/ 690 h 690"/>
                <a:gd name="T18" fmla="*/ 825 w 1054"/>
                <a:gd name="T19" fmla="*/ 690 h 690"/>
                <a:gd name="T20" fmla="*/ 802 w 1054"/>
                <a:gd name="T21" fmla="*/ 690 h 690"/>
                <a:gd name="T22" fmla="*/ 327 w 1054"/>
                <a:gd name="T23" fmla="*/ 690 h 690"/>
                <a:gd name="T24" fmla="*/ 318 w 1054"/>
                <a:gd name="T25" fmla="*/ 690 h 690"/>
                <a:gd name="T26" fmla="*/ 306 w 1054"/>
                <a:gd name="T27" fmla="*/ 690 h 690"/>
                <a:gd name="T28" fmla="*/ 271 w 1054"/>
                <a:gd name="T29" fmla="*/ 690 h 690"/>
                <a:gd name="T30" fmla="*/ 195 w 1054"/>
                <a:gd name="T31" fmla="*/ 690 h 690"/>
                <a:gd name="T32" fmla="*/ 0 w 1054"/>
                <a:gd name="T33" fmla="*/ 495 h 690"/>
                <a:gd name="T34" fmla="*/ 168 w 1054"/>
                <a:gd name="T35" fmla="*/ 30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4" h="690">
                  <a:moveTo>
                    <a:pt x="168" y="303"/>
                  </a:moveTo>
                  <a:cubicBezTo>
                    <a:pt x="168" y="299"/>
                    <a:pt x="168" y="293"/>
                    <a:pt x="168" y="289"/>
                  </a:cubicBezTo>
                  <a:cubicBezTo>
                    <a:pt x="168" y="129"/>
                    <a:pt x="298" y="0"/>
                    <a:pt x="459" y="0"/>
                  </a:cubicBezTo>
                  <a:cubicBezTo>
                    <a:pt x="560" y="0"/>
                    <a:pt x="649" y="52"/>
                    <a:pt x="701" y="129"/>
                  </a:cubicBezTo>
                  <a:cubicBezTo>
                    <a:pt x="725" y="116"/>
                    <a:pt x="752" y="108"/>
                    <a:pt x="781" y="108"/>
                  </a:cubicBezTo>
                  <a:cubicBezTo>
                    <a:pt x="816" y="108"/>
                    <a:pt x="848" y="118"/>
                    <a:pt x="875" y="136"/>
                  </a:cubicBezTo>
                  <a:cubicBezTo>
                    <a:pt x="919" y="166"/>
                    <a:pt x="948" y="215"/>
                    <a:pt x="950" y="272"/>
                  </a:cubicBezTo>
                  <a:cubicBezTo>
                    <a:pt x="1012" y="312"/>
                    <a:pt x="1054" y="384"/>
                    <a:pt x="1054" y="463"/>
                  </a:cubicBezTo>
                  <a:cubicBezTo>
                    <a:pt x="1054" y="580"/>
                    <a:pt x="965" y="676"/>
                    <a:pt x="851" y="690"/>
                  </a:cubicBezTo>
                  <a:cubicBezTo>
                    <a:pt x="843" y="690"/>
                    <a:pt x="833" y="690"/>
                    <a:pt x="825" y="690"/>
                  </a:cubicBezTo>
                  <a:cubicBezTo>
                    <a:pt x="818" y="690"/>
                    <a:pt x="810" y="690"/>
                    <a:pt x="802" y="690"/>
                  </a:cubicBezTo>
                  <a:cubicBezTo>
                    <a:pt x="696" y="690"/>
                    <a:pt x="446" y="690"/>
                    <a:pt x="327" y="690"/>
                  </a:cubicBezTo>
                  <a:cubicBezTo>
                    <a:pt x="324" y="690"/>
                    <a:pt x="320" y="690"/>
                    <a:pt x="318" y="690"/>
                  </a:cubicBezTo>
                  <a:cubicBezTo>
                    <a:pt x="306" y="690"/>
                    <a:pt x="306" y="690"/>
                    <a:pt x="306" y="690"/>
                  </a:cubicBezTo>
                  <a:cubicBezTo>
                    <a:pt x="300" y="690"/>
                    <a:pt x="283" y="690"/>
                    <a:pt x="271" y="690"/>
                  </a:cubicBezTo>
                  <a:cubicBezTo>
                    <a:pt x="195" y="690"/>
                    <a:pt x="195" y="690"/>
                    <a:pt x="195" y="690"/>
                  </a:cubicBezTo>
                  <a:cubicBezTo>
                    <a:pt x="87" y="688"/>
                    <a:pt x="0" y="601"/>
                    <a:pt x="0" y="495"/>
                  </a:cubicBezTo>
                  <a:cubicBezTo>
                    <a:pt x="0" y="397"/>
                    <a:pt x="73" y="316"/>
                    <a:pt x="168" y="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29" name="Freeform 5"/>
            <p:cNvSpPr>
              <a:spLocks/>
            </p:cNvSpPr>
            <p:nvPr/>
          </p:nvSpPr>
          <p:spPr bwMode="auto">
            <a:xfrm>
              <a:off x="10034773" y="0"/>
              <a:ext cx="209693" cy="137611"/>
            </a:xfrm>
            <a:custGeom>
              <a:avLst/>
              <a:gdLst>
                <a:gd name="T0" fmla="*/ 168 w 1054"/>
                <a:gd name="T1" fmla="*/ 303 h 690"/>
                <a:gd name="T2" fmla="*/ 168 w 1054"/>
                <a:gd name="T3" fmla="*/ 289 h 690"/>
                <a:gd name="T4" fmla="*/ 459 w 1054"/>
                <a:gd name="T5" fmla="*/ 0 h 690"/>
                <a:gd name="T6" fmla="*/ 701 w 1054"/>
                <a:gd name="T7" fmla="*/ 129 h 690"/>
                <a:gd name="T8" fmla="*/ 781 w 1054"/>
                <a:gd name="T9" fmla="*/ 108 h 690"/>
                <a:gd name="T10" fmla="*/ 875 w 1054"/>
                <a:gd name="T11" fmla="*/ 136 h 690"/>
                <a:gd name="T12" fmla="*/ 950 w 1054"/>
                <a:gd name="T13" fmla="*/ 272 h 690"/>
                <a:gd name="T14" fmla="*/ 1054 w 1054"/>
                <a:gd name="T15" fmla="*/ 463 h 690"/>
                <a:gd name="T16" fmla="*/ 851 w 1054"/>
                <a:gd name="T17" fmla="*/ 690 h 690"/>
                <a:gd name="T18" fmla="*/ 825 w 1054"/>
                <a:gd name="T19" fmla="*/ 690 h 690"/>
                <a:gd name="T20" fmla="*/ 802 w 1054"/>
                <a:gd name="T21" fmla="*/ 690 h 690"/>
                <a:gd name="T22" fmla="*/ 327 w 1054"/>
                <a:gd name="T23" fmla="*/ 690 h 690"/>
                <a:gd name="T24" fmla="*/ 318 w 1054"/>
                <a:gd name="T25" fmla="*/ 690 h 690"/>
                <a:gd name="T26" fmla="*/ 306 w 1054"/>
                <a:gd name="T27" fmla="*/ 690 h 690"/>
                <a:gd name="T28" fmla="*/ 271 w 1054"/>
                <a:gd name="T29" fmla="*/ 690 h 690"/>
                <a:gd name="T30" fmla="*/ 195 w 1054"/>
                <a:gd name="T31" fmla="*/ 690 h 690"/>
                <a:gd name="T32" fmla="*/ 0 w 1054"/>
                <a:gd name="T33" fmla="*/ 495 h 690"/>
                <a:gd name="T34" fmla="*/ 168 w 1054"/>
                <a:gd name="T35" fmla="*/ 30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4" h="690">
                  <a:moveTo>
                    <a:pt x="168" y="303"/>
                  </a:moveTo>
                  <a:cubicBezTo>
                    <a:pt x="168" y="299"/>
                    <a:pt x="168" y="293"/>
                    <a:pt x="168" y="289"/>
                  </a:cubicBezTo>
                  <a:cubicBezTo>
                    <a:pt x="168" y="129"/>
                    <a:pt x="298" y="0"/>
                    <a:pt x="459" y="0"/>
                  </a:cubicBezTo>
                  <a:cubicBezTo>
                    <a:pt x="560" y="0"/>
                    <a:pt x="649" y="52"/>
                    <a:pt x="701" y="129"/>
                  </a:cubicBezTo>
                  <a:cubicBezTo>
                    <a:pt x="725" y="116"/>
                    <a:pt x="752" y="108"/>
                    <a:pt x="781" y="108"/>
                  </a:cubicBezTo>
                  <a:cubicBezTo>
                    <a:pt x="816" y="108"/>
                    <a:pt x="848" y="118"/>
                    <a:pt x="875" y="136"/>
                  </a:cubicBezTo>
                  <a:cubicBezTo>
                    <a:pt x="919" y="166"/>
                    <a:pt x="948" y="215"/>
                    <a:pt x="950" y="272"/>
                  </a:cubicBezTo>
                  <a:cubicBezTo>
                    <a:pt x="1012" y="312"/>
                    <a:pt x="1054" y="384"/>
                    <a:pt x="1054" y="463"/>
                  </a:cubicBezTo>
                  <a:cubicBezTo>
                    <a:pt x="1054" y="580"/>
                    <a:pt x="965" y="676"/>
                    <a:pt x="851" y="690"/>
                  </a:cubicBezTo>
                  <a:cubicBezTo>
                    <a:pt x="843" y="690"/>
                    <a:pt x="833" y="690"/>
                    <a:pt x="825" y="690"/>
                  </a:cubicBezTo>
                  <a:cubicBezTo>
                    <a:pt x="818" y="690"/>
                    <a:pt x="810" y="690"/>
                    <a:pt x="802" y="690"/>
                  </a:cubicBezTo>
                  <a:cubicBezTo>
                    <a:pt x="696" y="690"/>
                    <a:pt x="446" y="690"/>
                    <a:pt x="327" y="690"/>
                  </a:cubicBezTo>
                  <a:cubicBezTo>
                    <a:pt x="324" y="690"/>
                    <a:pt x="320" y="690"/>
                    <a:pt x="318" y="690"/>
                  </a:cubicBezTo>
                  <a:cubicBezTo>
                    <a:pt x="306" y="690"/>
                    <a:pt x="306" y="690"/>
                    <a:pt x="306" y="690"/>
                  </a:cubicBezTo>
                  <a:cubicBezTo>
                    <a:pt x="300" y="690"/>
                    <a:pt x="283" y="690"/>
                    <a:pt x="271" y="690"/>
                  </a:cubicBezTo>
                  <a:cubicBezTo>
                    <a:pt x="195" y="690"/>
                    <a:pt x="195" y="690"/>
                    <a:pt x="195" y="690"/>
                  </a:cubicBezTo>
                  <a:cubicBezTo>
                    <a:pt x="87" y="688"/>
                    <a:pt x="0" y="601"/>
                    <a:pt x="0" y="495"/>
                  </a:cubicBezTo>
                  <a:cubicBezTo>
                    <a:pt x="0" y="397"/>
                    <a:pt x="73" y="316"/>
                    <a:pt x="168" y="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30" name="Rectangle 229"/>
            <p:cNvSpPr>
              <a:spLocks noChangeArrowheads="1"/>
            </p:cNvSpPr>
            <p:nvPr/>
          </p:nvSpPr>
          <p:spPr bwMode="auto">
            <a:xfrm>
              <a:off x="9623185" y="511619"/>
              <a:ext cx="43991" cy="16570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31" name="Oval 230"/>
            <p:cNvSpPr>
              <a:spLocks noChangeArrowheads="1"/>
            </p:cNvSpPr>
            <p:nvPr/>
          </p:nvSpPr>
          <p:spPr bwMode="auto">
            <a:xfrm>
              <a:off x="9533737" y="367915"/>
              <a:ext cx="219223" cy="21849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32" name="Oval 8"/>
            <p:cNvSpPr>
              <a:spLocks noChangeArrowheads="1"/>
            </p:cNvSpPr>
            <p:nvPr/>
          </p:nvSpPr>
          <p:spPr bwMode="auto">
            <a:xfrm>
              <a:off x="9563064" y="254272"/>
              <a:ext cx="160568" cy="160568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33" name="Freeform 9"/>
            <p:cNvSpPr>
              <a:spLocks/>
            </p:cNvSpPr>
            <p:nvPr/>
          </p:nvSpPr>
          <p:spPr bwMode="auto">
            <a:xfrm>
              <a:off x="9117841" y="573048"/>
              <a:ext cx="1959028" cy="313804"/>
            </a:xfrm>
            <a:custGeom>
              <a:avLst/>
              <a:gdLst>
                <a:gd name="T0" fmla="*/ 709 w 1146"/>
                <a:gd name="T1" fmla="*/ 12 h 238"/>
                <a:gd name="T2" fmla="*/ 696 w 1146"/>
                <a:gd name="T3" fmla="*/ 10 h 238"/>
                <a:gd name="T4" fmla="*/ 673 w 1146"/>
                <a:gd name="T5" fmla="*/ 38 h 238"/>
                <a:gd name="T6" fmla="*/ 613 w 1146"/>
                <a:gd name="T7" fmla="*/ 65 h 238"/>
                <a:gd name="T8" fmla="*/ 566 w 1146"/>
                <a:gd name="T9" fmla="*/ 39 h 238"/>
                <a:gd name="T10" fmla="*/ 566 w 1146"/>
                <a:gd name="T11" fmla="*/ 0 h 238"/>
                <a:gd name="T12" fmla="*/ 0 w 1146"/>
                <a:gd name="T13" fmla="*/ 238 h 238"/>
                <a:gd name="T14" fmla="*/ 406 w 1146"/>
                <a:gd name="T15" fmla="*/ 238 h 238"/>
                <a:gd name="T16" fmla="*/ 1146 w 1146"/>
                <a:gd name="T17" fmla="*/ 238 h 238"/>
                <a:gd name="T18" fmla="*/ 709 w 1146"/>
                <a:gd name="T1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6" h="238">
                  <a:moveTo>
                    <a:pt x="709" y="12"/>
                  </a:moveTo>
                  <a:cubicBezTo>
                    <a:pt x="705" y="11"/>
                    <a:pt x="700" y="10"/>
                    <a:pt x="696" y="10"/>
                  </a:cubicBezTo>
                  <a:cubicBezTo>
                    <a:pt x="688" y="21"/>
                    <a:pt x="680" y="30"/>
                    <a:pt x="673" y="38"/>
                  </a:cubicBezTo>
                  <a:cubicBezTo>
                    <a:pt x="655" y="57"/>
                    <a:pt x="637" y="65"/>
                    <a:pt x="613" y="65"/>
                  </a:cubicBezTo>
                  <a:cubicBezTo>
                    <a:pt x="591" y="65"/>
                    <a:pt x="574" y="57"/>
                    <a:pt x="566" y="39"/>
                  </a:cubicBezTo>
                  <a:cubicBezTo>
                    <a:pt x="562" y="29"/>
                    <a:pt x="561" y="16"/>
                    <a:pt x="566" y="0"/>
                  </a:cubicBezTo>
                  <a:cubicBezTo>
                    <a:pt x="361" y="2"/>
                    <a:pt x="157" y="81"/>
                    <a:pt x="0" y="238"/>
                  </a:cubicBezTo>
                  <a:cubicBezTo>
                    <a:pt x="406" y="238"/>
                    <a:pt x="406" y="238"/>
                    <a:pt x="406" y="238"/>
                  </a:cubicBezTo>
                  <a:cubicBezTo>
                    <a:pt x="1146" y="238"/>
                    <a:pt x="1146" y="238"/>
                    <a:pt x="1146" y="238"/>
                  </a:cubicBezTo>
                  <a:cubicBezTo>
                    <a:pt x="1023" y="114"/>
                    <a:pt x="869" y="39"/>
                    <a:pt x="709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34" name="Freeform 17"/>
            <p:cNvSpPr>
              <a:spLocks/>
            </p:cNvSpPr>
            <p:nvPr/>
          </p:nvSpPr>
          <p:spPr bwMode="auto">
            <a:xfrm>
              <a:off x="11086726" y="477488"/>
              <a:ext cx="1002266" cy="403253"/>
            </a:xfrm>
            <a:custGeom>
              <a:avLst/>
              <a:gdLst>
                <a:gd name="T0" fmla="*/ 0 w 760"/>
                <a:gd name="T1" fmla="*/ 306 h 306"/>
                <a:gd name="T2" fmla="*/ 499 w 760"/>
                <a:gd name="T3" fmla="*/ 306 h 306"/>
                <a:gd name="T4" fmla="*/ 760 w 760"/>
                <a:gd name="T5" fmla="*/ 306 h 306"/>
                <a:gd name="T6" fmla="*/ 760 w 760"/>
                <a:gd name="T7" fmla="*/ 15 h 306"/>
                <a:gd name="T8" fmla="*/ 0 w 760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0" h="306">
                  <a:moveTo>
                    <a:pt x="0" y="306"/>
                  </a:moveTo>
                  <a:cubicBezTo>
                    <a:pt x="499" y="306"/>
                    <a:pt x="499" y="306"/>
                    <a:pt x="499" y="306"/>
                  </a:cubicBezTo>
                  <a:cubicBezTo>
                    <a:pt x="760" y="306"/>
                    <a:pt x="760" y="306"/>
                    <a:pt x="760" y="306"/>
                  </a:cubicBezTo>
                  <a:cubicBezTo>
                    <a:pt x="760" y="15"/>
                    <a:pt x="760" y="15"/>
                    <a:pt x="760" y="15"/>
                  </a:cubicBezTo>
                  <a:cubicBezTo>
                    <a:pt x="487" y="0"/>
                    <a:pt x="208" y="97"/>
                    <a:pt x="0" y="306"/>
                  </a:cubicBezTo>
                  <a:close/>
                </a:path>
              </a:pathLst>
            </a:custGeom>
            <a:solidFill>
              <a:srgbClr val="79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35" name="Freeform 20"/>
            <p:cNvSpPr>
              <a:spLocks/>
            </p:cNvSpPr>
            <p:nvPr/>
          </p:nvSpPr>
          <p:spPr bwMode="auto">
            <a:xfrm>
              <a:off x="9667176" y="214519"/>
              <a:ext cx="2430273" cy="672333"/>
            </a:xfrm>
            <a:custGeom>
              <a:avLst/>
              <a:gdLst>
                <a:gd name="T0" fmla="*/ 0 w 1742"/>
                <a:gd name="T1" fmla="*/ 510 h 510"/>
                <a:gd name="T2" fmla="*/ 1742 w 1742"/>
                <a:gd name="T3" fmla="*/ 510 h 510"/>
                <a:gd name="T4" fmla="*/ 1742 w 1742"/>
                <a:gd name="T5" fmla="*/ 410 h 510"/>
                <a:gd name="T6" fmla="*/ 0 w 1742"/>
                <a:gd name="T7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2" h="510">
                  <a:moveTo>
                    <a:pt x="0" y="510"/>
                  </a:moveTo>
                  <a:cubicBezTo>
                    <a:pt x="1742" y="510"/>
                    <a:pt x="1742" y="510"/>
                    <a:pt x="1742" y="510"/>
                  </a:cubicBezTo>
                  <a:cubicBezTo>
                    <a:pt x="1742" y="410"/>
                    <a:pt x="1742" y="410"/>
                    <a:pt x="1742" y="410"/>
                  </a:cubicBezTo>
                  <a:cubicBezTo>
                    <a:pt x="1227" y="0"/>
                    <a:pt x="476" y="33"/>
                    <a:pt x="0" y="510"/>
                  </a:cubicBez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>
              <a:off x="10669135" y="578545"/>
              <a:ext cx="1258882" cy="295474"/>
            </a:xfrm>
            <a:custGeom>
              <a:avLst/>
              <a:gdLst>
                <a:gd name="T0" fmla="*/ 591 w 955"/>
                <a:gd name="T1" fmla="*/ 35 h 224"/>
                <a:gd name="T2" fmla="*/ 0 w 955"/>
                <a:gd name="T3" fmla="*/ 224 h 224"/>
                <a:gd name="T4" fmla="*/ 338 w 955"/>
                <a:gd name="T5" fmla="*/ 224 h 224"/>
                <a:gd name="T6" fmla="*/ 955 w 955"/>
                <a:gd name="T7" fmla="*/ 224 h 224"/>
                <a:gd name="T8" fmla="*/ 591 w 955"/>
                <a:gd name="T9" fmla="*/ 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224">
                  <a:moveTo>
                    <a:pt x="591" y="35"/>
                  </a:moveTo>
                  <a:cubicBezTo>
                    <a:pt x="383" y="0"/>
                    <a:pt x="161" y="63"/>
                    <a:pt x="0" y="224"/>
                  </a:cubicBezTo>
                  <a:cubicBezTo>
                    <a:pt x="338" y="224"/>
                    <a:pt x="338" y="224"/>
                    <a:pt x="338" y="224"/>
                  </a:cubicBezTo>
                  <a:cubicBezTo>
                    <a:pt x="955" y="224"/>
                    <a:pt x="955" y="224"/>
                    <a:pt x="955" y="224"/>
                  </a:cubicBezTo>
                  <a:cubicBezTo>
                    <a:pt x="852" y="121"/>
                    <a:pt x="724" y="58"/>
                    <a:pt x="591" y="35"/>
                  </a:cubicBez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dirty="0" smtClean="0">
                <a:solidFill>
                  <a:srgbClr val="505050"/>
                </a:solidFill>
              </a:endParaRPr>
            </a:p>
          </p:txBody>
        </p:sp>
        <p:grpSp>
          <p:nvGrpSpPr>
            <p:cNvPr id="237" name="Group 6"/>
            <p:cNvGrpSpPr/>
            <p:nvPr/>
          </p:nvGrpSpPr>
          <p:grpSpPr>
            <a:xfrm>
              <a:off x="9972476" y="213244"/>
              <a:ext cx="703453" cy="460163"/>
              <a:chOff x="-145321" y="4923933"/>
              <a:chExt cx="2506218" cy="1639443"/>
            </a:xfrm>
          </p:grpSpPr>
          <p:sp>
            <p:nvSpPr>
              <p:cNvPr id="262" name="Rectangle 6"/>
              <p:cNvSpPr>
                <a:spLocks noChangeArrowheads="1"/>
              </p:cNvSpPr>
              <p:nvPr/>
            </p:nvSpPr>
            <p:spPr bwMode="auto">
              <a:xfrm>
                <a:off x="2890" y="5657613"/>
                <a:ext cx="1038048" cy="90576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Rectangle 7"/>
              <p:cNvSpPr>
                <a:spLocks noChangeArrowheads="1"/>
              </p:cNvSpPr>
              <p:nvPr/>
            </p:nvSpPr>
            <p:spPr bwMode="auto">
              <a:xfrm>
                <a:off x="-145321" y="5546654"/>
                <a:ext cx="1331525" cy="110961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Rectangle 8"/>
              <p:cNvSpPr>
                <a:spLocks noChangeArrowheads="1"/>
              </p:cNvSpPr>
              <p:nvPr/>
            </p:nvSpPr>
            <p:spPr bwMode="auto">
              <a:xfrm>
                <a:off x="525804" y="6273905"/>
                <a:ext cx="149404" cy="289471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Rectangle 9"/>
              <p:cNvSpPr>
                <a:spLocks noChangeArrowheads="1"/>
              </p:cNvSpPr>
              <p:nvPr/>
            </p:nvSpPr>
            <p:spPr bwMode="auto">
              <a:xfrm>
                <a:off x="270572" y="6273905"/>
                <a:ext cx="146292" cy="289471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Rectangle 10"/>
              <p:cNvSpPr>
                <a:spLocks noChangeArrowheads="1"/>
              </p:cNvSpPr>
              <p:nvPr/>
            </p:nvSpPr>
            <p:spPr bwMode="auto">
              <a:xfrm>
                <a:off x="12227" y="5779004"/>
                <a:ext cx="922882" cy="146292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Rectangle 11"/>
              <p:cNvSpPr>
                <a:spLocks noChangeArrowheads="1"/>
              </p:cNvSpPr>
              <p:nvPr/>
            </p:nvSpPr>
            <p:spPr bwMode="auto">
              <a:xfrm>
                <a:off x="12227" y="6034236"/>
                <a:ext cx="922882" cy="149404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Rectangle 12"/>
              <p:cNvSpPr>
                <a:spLocks noChangeArrowheads="1"/>
              </p:cNvSpPr>
              <p:nvPr/>
            </p:nvSpPr>
            <p:spPr bwMode="auto">
              <a:xfrm>
                <a:off x="1164107" y="5144260"/>
                <a:ext cx="1140763" cy="1419115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Rectangle 13"/>
              <p:cNvSpPr>
                <a:spLocks noChangeArrowheads="1"/>
              </p:cNvSpPr>
              <p:nvPr/>
            </p:nvSpPr>
            <p:spPr bwMode="auto">
              <a:xfrm>
                <a:off x="1104968" y="5101350"/>
                <a:ext cx="1255929" cy="43576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Rectangle 14"/>
              <p:cNvSpPr>
                <a:spLocks noChangeArrowheads="1"/>
              </p:cNvSpPr>
              <p:nvPr/>
            </p:nvSpPr>
            <p:spPr bwMode="auto">
              <a:xfrm>
                <a:off x="1791292" y="6273905"/>
                <a:ext cx="149404" cy="289471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1531392" y="6273905"/>
                <a:ext cx="149404" cy="289471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Rectangle 16"/>
              <p:cNvSpPr>
                <a:spLocks noChangeArrowheads="1"/>
              </p:cNvSpPr>
              <p:nvPr/>
            </p:nvSpPr>
            <p:spPr bwMode="auto">
              <a:xfrm>
                <a:off x="1276160" y="5266984"/>
                <a:ext cx="922882" cy="149404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Rectangle 17"/>
              <p:cNvSpPr>
                <a:spLocks noChangeArrowheads="1"/>
              </p:cNvSpPr>
              <p:nvPr/>
            </p:nvSpPr>
            <p:spPr bwMode="auto">
              <a:xfrm>
                <a:off x="1276160" y="5520659"/>
                <a:ext cx="922882" cy="149404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Rectangle 18"/>
              <p:cNvSpPr>
                <a:spLocks noChangeArrowheads="1"/>
              </p:cNvSpPr>
              <p:nvPr/>
            </p:nvSpPr>
            <p:spPr bwMode="auto">
              <a:xfrm>
                <a:off x="1276160" y="5779004"/>
                <a:ext cx="922882" cy="146292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Rectangle 19"/>
              <p:cNvSpPr>
                <a:spLocks noChangeArrowheads="1"/>
              </p:cNvSpPr>
              <p:nvPr/>
            </p:nvSpPr>
            <p:spPr bwMode="auto">
              <a:xfrm>
                <a:off x="1276160" y="6034236"/>
                <a:ext cx="922882" cy="149404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Rectangle 22"/>
              <p:cNvSpPr>
                <a:spLocks noChangeArrowheads="1"/>
              </p:cNvSpPr>
              <p:nvPr/>
            </p:nvSpPr>
            <p:spPr bwMode="auto">
              <a:xfrm>
                <a:off x="1981160" y="4923933"/>
                <a:ext cx="136954" cy="177417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Rectangle 23"/>
              <p:cNvSpPr>
                <a:spLocks noChangeArrowheads="1"/>
              </p:cNvSpPr>
              <p:nvPr/>
            </p:nvSpPr>
            <p:spPr bwMode="auto">
              <a:xfrm>
                <a:off x="1797517" y="4923933"/>
                <a:ext cx="136954" cy="177417"/>
              </a:xfrm>
              <a:prstGeom prst="rect">
                <a:avLst/>
              </a:prstGeom>
              <a:solidFill>
                <a:srgbClr val="0072C6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137">
                  <a:defRPr/>
                </a:pPr>
                <a:endParaRPr lang="en-US" sz="1836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8" name="Group 7"/>
            <p:cNvGrpSpPr/>
            <p:nvPr/>
          </p:nvGrpSpPr>
          <p:grpSpPr>
            <a:xfrm>
              <a:off x="10548169" y="211078"/>
              <a:ext cx="1020258" cy="487260"/>
              <a:chOff x="7341417" y="4842036"/>
              <a:chExt cx="1732998" cy="827653"/>
            </a:xfrm>
          </p:grpSpPr>
          <p:grpSp>
            <p:nvGrpSpPr>
              <p:cNvPr id="245" name="Group 8"/>
              <p:cNvGrpSpPr/>
              <p:nvPr/>
            </p:nvGrpSpPr>
            <p:grpSpPr>
              <a:xfrm>
                <a:off x="7341417" y="4842036"/>
                <a:ext cx="1639285" cy="827653"/>
                <a:chOff x="9881115" y="5128177"/>
                <a:chExt cx="1113495" cy="562188"/>
              </a:xfrm>
            </p:grpSpPr>
            <p:sp>
              <p:nvSpPr>
                <p:cNvPr id="253" name="Freeform 38"/>
                <p:cNvSpPr>
                  <a:spLocks/>
                </p:cNvSpPr>
                <p:nvPr/>
              </p:nvSpPr>
              <p:spPr bwMode="auto">
                <a:xfrm>
                  <a:off x="10284923" y="5170492"/>
                  <a:ext cx="302252" cy="519873"/>
                </a:xfrm>
                <a:custGeom>
                  <a:avLst/>
                  <a:gdLst>
                    <a:gd name="T0" fmla="*/ 93 w 93"/>
                    <a:gd name="T1" fmla="*/ 153 h 159"/>
                    <a:gd name="T2" fmla="*/ 87 w 93"/>
                    <a:gd name="T3" fmla="*/ 159 h 159"/>
                    <a:gd name="T4" fmla="*/ 6 w 93"/>
                    <a:gd name="T5" fmla="*/ 159 h 159"/>
                    <a:gd name="T6" fmla="*/ 0 w 93"/>
                    <a:gd name="T7" fmla="*/ 153 h 159"/>
                    <a:gd name="T8" fmla="*/ 0 w 93"/>
                    <a:gd name="T9" fmla="*/ 7 h 159"/>
                    <a:gd name="T10" fmla="*/ 6 w 93"/>
                    <a:gd name="T11" fmla="*/ 0 h 159"/>
                    <a:gd name="T12" fmla="*/ 87 w 93"/>
                    <a:gd name="T13" fmla="*/ 0 h 159"/>
                    <a:gd name="T14" fmla="*/ 93 w 93"/>
                    <a:gd name="T15" fmla="*/ 7 h 159"/>
                    <a:gd name="T16" fmla="*/ 93 w 93"/>
                    <a:gd name="T17" fmla="*/ 153 h 159"/>
                    <a:gd name="T18" fmla="*/ 93 w 93"/>
                    <a:gd name="T19" fmla="*/ 15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" h="159">
                      <a:moveTo>
                        <a:pt x="93" y="153"/>
                      </a:moveTo>
                      <a:cubicBezTo>
                        <a:pt x="93" y="156"/>
                        <a:pt x="90" y="159"/>
                        <a:pt x="87" y="159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3" y="159"/>
                        <a:pt x="0" y="156"/>
                        <a:pt x="0" y="15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90" y="0"/>
                        <a:pt x="93" y="3"/>
                        <a:pt x="93" y="7"/>
                      </a:cubicBezTo>
                      <a:cubicBezTo>
                        <a:pt x="93" y="153"/>
                        <a:pt x="93" y="153"/>
                        <a:pt x="93" y="153"/>
                      </a:cubicBezTo>
                      <a:cubicBezTo>
                        <a:pt x="93" y="153"/>
                        <a:pt x="93" y="153"/>
                        <a:pt x="93" y="153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54" name="Freeform 39"/>
                <p:cNvSpPr>
                  <a:spLocks/>
                </p:cNvSpPr>
                <p:nvPr/>
              </p:nvSpPr>
              <p:spPr bwMode="auto">
                <a:xfrm>
                  <a:off x="10313939" y="5203135"/>
                  <a:ext cx="244219" cy="405018"/>
                </a:xfrm>
                <a:custGeom>
                  <a:avLst/>
                  <a:gdLst>
                    <a:gd name="T0" fmla="*/ 0 w 202"/>
                    <a:gd name="T1" fmla="*/ 0 h 335"/>
                    <a:gd name="T2" fmla="*/ 202 w 202"/>
                    <a:gd name="T3" fmla="*/ 0 h 335"/>
                    <a:gd name="T4" fmla="*/ 202 w 202"/>
                    <a:gd name="T5" fmla="*/ 335 h 335"/>
                    <a:gd name="T6" fmla="*/ 0 w 202"/>
                    <a:gd name="T7" fmla="*/ 335 h 335"/>
                    <a:gd name="T8" fmla="*/ 0 w 202"/>
                    <a:gd name="T9" fmla="*/ 0 h 335"/>
                    <a:gd name="T10" fmla="*/ 0 w 202"/>
                    <a:gd name="T11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2" h="335">
                      <a:moveTo>
                        <a:pt x="0" y="0"/>
                      </a:moveTo>
                      <a:lnTo>
                        <a:pt x="202" y="0"/>
                      </a:lnTo>
                      <a:lnTo>
                        <a:pt x="202" y="335"/>
                      </a:lnTo>
                      <a:lnTo>
                        <a:pt x="0" y="3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C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55" name="Oval 54"/>
                <p:cNvSpPr>
                  <a:spLocks noChangeArrowheads="1"/>
                </p:cNvSpPr>
                <p:nvPr/>
              </p:nvSpPr>
              <p:spPr bwMode="auto">
                <a:xfrm>
                  <a:off x="10961967" y="5128177"/>
                  <a:ext cx="32643" cy="3264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56" name="Oval 55"/>
                <p:cNvSpPr>
                  <a:spLocks noChangeArrowheads="1"/>
                </p:cNvSpPr>
                <p:nvPr/>
              </p:nvSpPr>
              <p:spPr bwMode="auto">
                <a:xfrm>
                  <a:off x="10961967" y="5233360"/>
                  <a:ext cx="32643" cy="3264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57" name="Oval 56"/>
                <p:cNvSpPr>
                  <a:spLocks noChangeArrowheads="1"/>
                </p:cNvSpPr>
                <p:nvPr/>
              </p:nvSpPr>
              <p:spPr bwMode="auto">
                <a:xfrm>
                  <a:off x="10961967" y="5333708"/>
                  <a:ext cx="32643" cy="3264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58" name="Oval 57"/>
                <p:cNvSpPr>
                  <a:spLocks noChangeArrowheads="1"/>
                </p:cNvSpPr>
                <p:nvPr/>
              </p:nvSpPr>
              <p:spPr bwMode="auto">
                <a:xfrm>
                  <a:off x="10961967" y="5438891"/>
                  <a:ext cx="32643" cy="3264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59" name="Oval 58"/>
                <p:cNvSpPr>
                  <a:spLocks noChangeArrowheads="1"/>
                </p:cNvSpPr>
                <p:nvPr/>
              </p:nvSpPr>
              <p:spPr bwMode="auto">
                <a:xfrm>
                  <a:off x="10961967" y="5542866"/>
                  <a:ext cx="32643" cy="3264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60" name="Freeform 63"/>
                <p:cNvSpPr>
                  <a:spLocks/>
                </p:cNvSpPr>
                <p:nvPr/>
              </p:nvSpPr>
              <p:spPr bwMode="auto">
                <a:xfrm>
                  <a:off x="9967501" y="5366352"/>
                  <a:ext cx="434778" cy="271424"/>
                </a:xfrm>
                <a:custGeom>
                  <a:avLst/>
                  <a:gdLst>
                    <a:gd name="T0" fmla="*/ 0 w 347"/>
                    <a:gd name="T1" fmla="*/ 0 h 218"/>
                    <a:gd name="T2" fmla="*/ 347 w 347"/>
                    <a:gd name="T3" fmla="*/ 0 h 218"/>
                    <a:gd name="T4" fmla="*/ 347 w 347"/>
                    <a:gd name="T5" fmla="*/ 218 h 218"/>
                    <a:gd name="T6" fmla="*/ 0 w 347"/>
                    <a:gd name="T7" fmla="*/ 218 h 218"/>
                    <a:gd name="T8" fmla="*/ 0 w 347"/>
                    <a:gd name="T9" fmla="*/ 0 h 218"/>
                    <a:gd name="T10" fmla="*/ 0 w 347"/>
                    <a:gd name="T1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7" h="218">
                      <a:moveTo>
                        <a:pt x="0" y="0"/>
                      </a:moveTo>
                      <a:lnTo>
                        <a:pt x="347" y="0"/>
                      </a:lnTo>
                      <a:lnTo>
                        <a:pt x="347" y="218"/>
                      </a:lnTo>
                      <a:lnTo>
                        <a:pt x="0" y="21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3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  <p:sp>
              <p:nvSpPr>
                <p:cNvPr id="261" name="Freeform 64"/>
                <p:cNvSpPr>
                  <a:spLocks noEditPoints="1"/>
                </p:cNvSpPr>
                <p:nvPr/>
              </p:nvSpPr>
              <p:spPr bwMode="auto">
                <a:xfrm>
                  <a:off x="9881115" y="5360306"/>
                  <a:ext cx="615384" cy="330059"/>
                </a:xfrm>
                <a:custGeom>
                  <a:avLst/>
                  <a:gdLst>
                    <a:gd name="T0" fmla="*/ 160 w 189"/>
                    <a:gd name="T1" fmla="*/ 90 h 101"/>
                    <a:gd name="T2" fmla="*/ 165 w 189"/>
                    <a:gd name="T3" fmla="*/ 85 h 101"/>
                    <a:gd name="T4" fmla="*/ 165 w 189"/>
                    <a:gd name="T5" fmla="*/ 4 h 101"/>
                    <a:gd name="T6" fmla="*/ 160 w 189"/>
                    <a:gd name="T7" fmla="*/ 0 h 101"/>
                    <a:gd name="T8" fmla="*/ 29 w 189"/>
                    <a:gd name="T9" fmla="*/ 0 h 101"/>
                    <a:gd name="T10" fmla="*/ 24 w 189"/>
                    <a:gd name="T11" fmla="*/ 4 h 101"/>
                    <a:gd name="T12" fmla="*/ 24 w 189"/>
                    <a:gd name="T13" fmla="*/ 85 h 101"/>
                    <a:gd name="T14" fmla="*/ 29 w 189"/>
                    <a:gd name="T15" fmla="*/ 90 h 101"/>
                    <a:gd name="T16" fmla="*/ 0 w 189"/>
                    <a:gd name="T17" fmla="*/ 90 h 101"/>
                    <a:gd name="T18" fmla="*/ 0 w 189"/>
                    <a:gd name="T19" fmla="*/ 93 h 101"/>
                    <a:gd name="T20" fmla="*/ 0 w 189"/>
                    <a:gd name="T21" fmla="*/ 97 h 101"/>
                    <a:gd name="T22" fmla="*/ 0 w 189"/>
                    <a:gd name="T23" fmla="*/ 97 h 101"/>
                    <a:gd name="T24" fmla="*/ 0 w 189"/>
                    <a:gd name="T25" fmla="*/ 97 h 101"/>
                    <a:gd name="T26" fmla="*/ 0 w 189"/>
                    <a:gd name="T27" fmla="*/ 98 h 101"/>
                    <a:gd name="T28" fmla="*/ 0 w 189"/>
                    <a:gd name="T29" fmla="*/ 98 h 101"/>
                    <a:gd name="T30" fmla="*/ 4 w 189"/>
                    <a:gd name="T31" fmla="*/ 101 h 101"/>
                    <a:gd name="T32" fmla="*/ 185 w 189"/>
                    <a:gd name="T33" fmla="*/ 101 h 101"/>
                    <a:gd name="T34" fmla="*/ 189 w 189"/>
                    <a:gd name="T35" fmla="*/ 98 h 101"/>
                    <a:gd name="T36" fmla="*/ 189 w 189"/>
                    <a:gd name="T37" fmla="*/ 98 h 101"/>
                    <a:gd name="T38" fmla="*/ 189 w 189"/>
                    <a:gd name="T39" fmla="*/ 93 h 101"/>
                    <a:gd name="T40" fmla="*/ 189 w 189"/>
                    <a:gd name="T41" fmla="*/ 90 h 101"/>
                    <a:gd name="T42" fmla="*/ 160 w 189"/>
                    <a:gd name="T43" fmla="*/ 90 h 101"/>
                    <a:gd name="T44" fmla="*/ 30 w 189"/>
                    <a:gd name="T45" fmla="*/ 5 h 101"/>
                    <a:gd name="T46" fmla="*/ 159 w 189"/>
                    <a:gd name="T47" fmla="*/ 5 h 101"/>
                    <a:gd name="T48" fmla="*/ 159 w 189"/>
                    <a:gd name="T49" fmla="*/ 84 h 101"/>
                    <a:gd name="T50" fmla="*/ 30 w 189"/>
                    <a:gd name="T51" fmla="*/ 84 h 101"/>
                    <a:gd name="T52" fmla="*/ 30 w 189"/>
                    <a:gd name="T53" fmla="*/ 5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9" h="101">
                      <a:moveTo>
                        <a:pt x="160" y="90"/>
                      </a:moveTo>
                      <a:cubicBezTo>
                        <a:pt x="163" y="90"/>
                        <a:pt x="165" y="88"/>
                        <a:pt x="165" y="85"/>
                      </a:cubicBezTo>
                      <a:cubicBezTo>
                        <a:pt x="165" y="4"/>
                        <a:pt x="165" y="4"/>
                        <a:pt x="165" y="4"/>
                      </a:cubicBezTo>
                      <a:cubicBezTo>
                        <a:pt x="165" y="1"/>
                        <a:pt x="163" y="0"/>
                        <a:pt x="16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0"/>
                        <a:pt x="24" y="1"/>
                        <a:pt x="24" y="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8"/>
                        <a:pt x="26" y="90"/>
                        <a:pt x="29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100"/>
                        <a:pt x="2" y="101"/>
                        <a:pt x="4" y="101"/>
                      </a:cubicBezTo>
                      <a:cubicBezTo>
                        <a:pt x="185" y="101"/>
                        <a:pt x="185" y="101"/>
                        <a:pt x="185" y="101"/>
                      </a:cubicBezTo>
                      <a:cubicBezTo>
                        <a:pt x="187" y="101"/>
                        <a:pt x="188" y="100"/>
                        <a:pt x="189" y="98"/>
                      </a:cubicBezTo>
                      <a:cubicBezTo>
                        <a:pt x="189" y="98"/>
                        <a:pt x="189" y="98"/>
                        <a:pt x="189" y="98"/>
                      </a:cubicBezTo>
                      <a:cubicBezTo>
                        <a:pt x="189" y="93"/>
                        <a:pt x="189" y="93"/>
                        <a:pt x="189" y="93"/>
                      </a:cubicBezTo>
                      <a:cubicBezTo>
                        <a:pt x="189" y="90"/>
                        <a:pt x="189" y="90"/>
                        <a:pt x="189" y="90"/>
                      </a:cubicBezTo>
                      <a:lnTo>
                        <a:pt x="160" y="90"/>
                      </a:lnTo>
                      <a:close/>
                      <a:moveTo>
                        <a:pt x="30" y="5"/>
                      </a:moveTo>
                      <a:cubicBezTo>
                        <a:pt x="159" y="5"/>
                        <a:pt x="159" y="5"/>
                        <a:pt x="159" y="5"/>
                      </a:cubicBezTo>
                      <a:cubicBezTo>
                        <a:pt x="159" y="84"/>
                        <a:pt x="159" y="84"/>
                        <a:pt x="159" y="84"/>
                      </a:cubicBezTo>
                      <a:cubicBezTo>
                        <a:pt x="30" y="84"/>
                        <a:pt x="30" y="84"/>
                        <a:pt x="30" y="84"/>
                      </a:cubicBezTo>
                      <a:cubicBezTo>
                        <a:pt x="30" y="5"/>
                        <a:pt x="30" y="5"/>
                        <a:pt x="30" y="5"/>
                      </a:cubicBezTo>
                      <a:close/>
                    </a:path>
                  </a:pathLst>
                </a:custGeom>
                <a:solidFill>
                  <a:srgbClr val="FF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>
                    <a:defRPr/>
                  </a:pPr>
                  <a:endParaRPr lang="en-US" sz="1836" kern="0" smtClean="0">
                    <a:solidFill>
                      <a:srgbClr val="505050"/>
                    </a:solidFill>
                  </a:endParaRPr>
                </a:p>
              </p:txBody>
            </p:sp>
          </p:grpSp>
          <p:grpSp>
            <p:nvGrpSpPr>
              <p:cNvPr id="246" name="Group 9"/>
              <p:cNvGrpSpPr/>
              <p:nvPr/>
            </p:nvGrpSpPr>
            <p:grpSpPr>
              <a:xfrm>
                <a:off x="8193022" y="5073080"/>
                <a:ext cx="881393" cy="596602"/>
                <a:chOff x="10630436" y="2928809"/>
                <a:chExt cx="1270902" cy="860252"/>
              </a:xfrm>
            </p:grpSpPr>
            <p:grpSp>
              <p:nvGrpSpPr>
                <p:cNvPr id="247" name="Group 10"/>
                <p:cNvGrpSpPr/>
                <p:nvPr/>
              </p:nvGrpSpPr>
              <p:grpSpPr>
                <a:xfrm>
                  <a:off x="11401609" y="2928809"/>
                  <a:ext cx="499729" cy="859532"/>
                  <a:chOff x="6416654" y="4924391"/>
                  <a:chExt cx="515205" cy="886151"/>
                </a:xfrm>
              </p:grpSpPr>
              <p:sp>
                <p:nvSpPr>
                  <p:cNvPr id="251" name="Freeform 38"/>
                  <p:cNvSpPr>
                    <a:spLocks/>
                  </p:cNvSpPr>
                  <p:nvPr/>
                </p:nvSpPr>
                <p:spPr bwMode="auto">
                  <a:xfrm>
                    <a:off x="6416654" y="4924391"/>
                    <a:ext cx="515205" cy="886151"/>
                  </a:xfrm>
                  <a:custGeom>
                    <a:avLst/>
                    <a:gdLst>
                      <a:gd name="T0" fmla="*/ 93 w 93"/>
                      <a:gd name="T1" fmla="*/ 153 h 159"/>
                      <a:gd name="T2" fmla="*/ 87 w 93"/>
                      <a:gd name="T3" fmla="*/ 159 h 159"/>
                      <a:gd name="T4" fmla="*/ 6 w 93"/>
                      <a:gd name="T5" fmla="*/ 159 h 159"/>
                      <a:gd name="T6" fmla="*/ 0 w 93"/>
                      <a:gd name="T7" fmla="*/ 153 h 159"/>
                      <a:gd name="T8" fmla="*/ 0 w 93"/>
                      <a:gd name="T9" fmla="*/ 7 h 159"/>
                      <a:gd name="T10" fmla="*/ 6 w 93"/>
                      <a:gd name="T11" fmla="*/ 0 h 159"/>
                      <a:gd name="T12" fmla="*/ 87 w 93"/>
                      <a:gd name="T13" fmla="*/ 0 h 159"/>
                      <a:gd name="T14" fmla="*/ 93 w 93"/>
                      <a:gd name="T15" fmla="*/ 7 h 159"/>
                      <a:gd name="T16" fmla="*/ 93 w 93"/>
                      <a:gd name="T17" fmla="*/ 153 h 159"/>
                      <a:gd name="T18" fmla="*/ 93 w 93"/>
                      <a:gd name="T19" fmla="*/ 153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3" h="159">
                        <a:moveTo>
                          <a:pt x="93" y="153"/>
                        </a:moveTo>
                        <a:cubicBezTo>
                          <a:pt x="93" y="156"/>
                          <a:pt x="90" y="159"/>
                          <a:pt x="87" y="159"/>
                        </a:cubicBezTo>
                        <a:cubicBezTo>
                          <a:pt x="6" y="159"/>
                          <a:pt x="6" y="159"/>
                          <a:pt x="6" y="159"/>
                        </a:cubicBezTo>
                        <a:cubicBezTo>
                          <a:pt x="3" y="159"/>
                          <a:pt x="0" y="156"/>
                          <a:pt x="0" y="153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87" y="0"/>
                          <a:pt x="87" y="0"/>
                          <a:pt x="87" y="0"/>
                        </a:cubicBezTo>
                        <a:cubicBezTo>
                          <a:pt x="90" y="0"/>
                          <a:pt x="93" y="3"/>
                          <a:pt x="93" y="7"/>
                        </a:cubicBezTo>
                        <a:cubicBezTo>
                          <a:pt x="93" y="153"/>
                          <a:pt x="93" y="153"/>
                          <a:pt x="93" y="153"/>
                        </a:cubicBezTo>
                        <a:cubicBezTo>
                          <a:pt x="93" y="153"/>
                          <a:pt x="93" y="153"/>
                          <a:pt x="93" y="15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97">
                      <a:defRPr/>
                    </a:pPr>
                    <a:endParaRPr lang="en-US" sz="1836" kern="0" smtClean="0">
                      <a:solidFill>
                        <a:srgbClr val="505050"/>
                      </a:solidFill>
                    </a:endParaRPr>
                  </a:p>
                </p:txBody>
              </p:sp>
              <p:sp>
                <p:nvSpPr>
                  <p:cNvPr id="252" name="Freeform 39"/>
                  <p:cNvSpPr>
                    <a:spLocks/>
                  </p:cNvSpPr>
                  <p:nvPr/>
                </p:nvSpPr>
                <p:spPr bwMode="auto">
                  <a:xfrm>
                    <a:off x="6466113" y="4980033"/>
                    <a:ext cx="416284" cy="690374"/>
                  </a:xfrm>
                  <a:custGeom>
                    <a:avLst/>
                    <a:gdLst>
                      <a:gd name="T0" fmla="*/ 0 w 202"/>
                      <a:gd name="T1" fmla="*/ 0 h 335"/>
                      <a:gd name="T2" fmla="*/ 202 w 202"/>
                      <a:gd name="T3" fmla="*/ 0 h 335"/>
                      <a:gd name="T4" fmla="*/ 202 w 202"/>
                      <a:gd name="T5" fmla="*/ 335 h 335"/>
                      <a:gd name="T6" fmla="*/ 0 w 202"/>
                      <a:gd name="T7" fmla="*/ 335 h 335"/>
                      <a:gd name="T8" fmla="*/ 0 w 202"/>
                      <a:gd name="T9" fmla="*/ 0 h 335"/>
                      <a:gd name="T10" fmla="*/ 0 w 202"/>
                      <a:gd name="T11" fmla="*/ 0 h 3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2" h="335">
                        <a:moveTo>
                          <a:pt x="0" y="0"/>
                        </a:moveTo>
                        <a:lnTo>
                          <a:pt x="202" y="0"/>
                        </a:lnTo>
                        <a:lnTo>
                          <a:pt x="202" y="335"/>
                        </a:lnTo>
                        <a:lnTo>
                          <a:pt x="0" y="33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2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32597">
                      <a:defRPr/>
                    </a:pPr>
                    <a:endParaRPr lang="en-US" sz="1836" kern="0" smtClean="0">
                      <a:solidFill>
                        <a:srgbClr val="505050"/>
                      </a:solidFill>
                    </a:endParaRPr>
                  </a:p>
                </p:txBody>
              </p:sp>
            </p:grpSp>
            <p:grpSp>
              <p:nvGrpSpPr>
                <p:cNvPr id="248" name="Group 11"/>
                <p:cNvGrpSpPr/>
                <p:nvPr/>
              </p:nvGrpSpPr>
              <p:grpSpPr>
                <a:xfrm>
                  <a:off x="10630436" y="3150800"/>
                  <a:ext cx="1010147" cy="638261"/>
                  <a:chOff x="9923939" y="904037"/>
                  <a:chExt cx="724336" cy="457671"/>
                </a:xfrm>
              </p:grpSpPr>
              <p:sp>
                <p:nvSpPr>
                  <p:cNvPr id="249" name="Freeform 32"/>
                  <p:cNvSpPr>
                    <a:spLocks/>
                  </p:cNvSpPr>
                  <p:nvPr/>
                </p:nvSpPr>
                <p:spPr bwMode="auto">
                  <a:xfrm>
                    <a:off x="9923939" y="904037"/>
                    <a:ext cx="724336" cy="457671"/>
                  </a:xfrm>
                  <a:custGeom>
                    <a:avLst/>
                    <a:gdLst>
                      <a:gd name="T0" fmla="*/ 1 w 247"/>
                      <a:gd name="T1" fmla="*/ 140 h 156"/>
                      <a:gd name="T2" fmla="*/ 19 w 247"/>
                      <a:gd name="T3" fmla="*/ 48 h 156"/>
                      <a:gd name="T4" fmla="*/ 19 w 247"/>
                      <a:gd name="T5" fmla="*/ 10 h 156"/>
                      <a:gd name="T6" fmla="*/ 29 w 247"/>
                      <a:gd name="T7" fmla="*/ 0 h 156"/>
                      <a:gd name="T8" fmla="*/ 91 w 247"/>
                      <a:gd name="T9" fmla="*/ 0 h 156"/>
                      <a:gd name="T10" fmla="*/ 124 w 247"/>
                      <a:gd name="T11" fmla="*/ 0 h 156"/>
                      <a:gd name="T12" fmla="*/ 236 w 247"/>
                      <a:gd name="T13" fmla="*/ 0 h 156"/>
                      <a:gd name="T14" fmla="*/ 247 w 247"/>
                      <a:gd name="T15" fmla="*/ 10 h 156"/>
                      <a:gd name="T16" fmla="*/ 247 w 247"/>
                      <a:gd name="T17" fmla="*/ 146 h 156"/>
                      <a:gd name="T18" fmla="*/ 236 w 247"/>
                      <a:gd name="T19" fmla="*/ 156 h 156"/>
                      <a:gd name="T20" fmla="*/ 29 w 247"/>
                      <a:gd name="T21" fmla="*/ 156 h 156"/>
                      <a:gd name="T22" fmla="*/ 19 w 247"/>
                      <a:gd name="T23" fmla="*/ 146 h 156"/>
                      <a:gd name="T24" fmla="*/ 19 w 247"/>
                      <a:gd name="T25" fmla="*/ 146 h 156"/>
                      <a:gd name="T26" fmla="*/ 4 w 247"/>
                      <a:gd name="T27" fmla="*/ 146 h 156"/>
                      <a:gd name="T28" fmla="*/ 0 w 247"/>
                      <a:gd name="T29" fmla="*/ 141 h 156"/>
                      <a:gd name="T30" fmla="*/ 1 w 247"/>
                      <a:gd name="T31" fmla="*/ 14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47" h="156">
                        <a:moveTo>
                          <a:pt x="1" y="140"/>
                        </a:moveTo>
                        <a:cubicBezTo>
                          <a:pt x="19" y="48"/>
                          <a:pt x="19" y="48"/>
                          <a:pt x="19" y="48"/>
                        </a:cubicBezTo>
                        <a:cubicBezTo>
                          <a:pt x="19" y="10"/>
                          <a:pt x="19" y="10"/>
                          <a:pt x="19" y="10"/>
                        </a:cubicBezTo>
                        <a:cubicBezTo>
                          <a:pt x="19" y="5"/>
                          <a:pt x="23" y="0"/>
                          <a:pt x="29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124" y="0"/>
                          <a:pt x="124" y="0"/>
                          <a:pt x="124" y="0"/>
                        </a:cubicBezTo>
                        <a:cubicBezTo>
                          <a:pt x="236" y="0"/>
                          <a:pt x="236" y="0"/>
                          <a:pt x="236" y="0"/>
                        </a:cubicBezTo>
                        <a:cubicBezTo>
                          <a:pt x="242" y="0"/>
                          <a:pt x="247" y="5"/>
                          <a:pt x="247" y="10"/>
                        </a:cubicBezTo>
                        <a:cubicBezTo>
                          <a:pt x="247" y="146"/>
                          <a:pt x="247" y="146"/>
                          <a:pt x="247" y="146"/>
                        </a:cubicBezTo>
                        <a:cubicBezTo>
                          <a:pt x="247" y="152"/>
                          <a:pt x="242" y="156"/>
                          <a:pt x="236" y="156"/>
                        </a:cubicBezTo>
                        <a:cubicBezTo>
                          <a:pt x="29" y="156"/>
                          <a:pt x="29" y="156"/>
                          <a:pt x="29" y="156"/>
                        </a:cubicBezTo>
                        <a:cubicBezTo>
                          <a:pt x="23" y="156"/>
                          <a:pt x="19" y="152"/>
                          <a:pt x="19" y="146"/>
                        </a:cubicBezTo>
                        <a:cubicBezTo>
                          <a:pt x="19" y="146"/>
                          <a:pt x="19" y="146"/>
                          <a:pt x="19" y="146"/>
                        </a:cubicBezTo>
                        <a:cubicBezTo>
                          <a:pt x="4" y="146"/>
                          <a:pt x="4" y="146"/>
                          <a:pt x="4" y="146"/>
                        </a:cubicBezTo>
                        <a:cubicBezTo>
                          <a:pt x="2" y="146"/>
                          <a:pt x="0" y="144"/>
                          <a:pt x="0" y="141"/>
                        </a:cubicBezTo>
                        <a:cubicBezTo>
                          <a:pt x="0" y="141"/>
                          <a:pt x="0" y="140"/>
                          <a:pt x="1" y="140"/>
                        </a:cubicBezTo>
                        <a:close/>
                      </a:path>
                    </a:pathLst>
                  </a:custGeom>
                  <a:solidFill>
                    <a:srgbClr val="002050">
                      <a:lumMod val="7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>
                      <a:defRPr/>
                    </a:pPr>
                    <a:endParaRPr lang="en-US" sz="1836" kern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0030730" y="948688"/>
                    <a:ext cx="582942" cy="368370"/>
                  </a:xfrm>
                  <a:prstGeom prst="rect">
                    <a:avLst/>
                  </a:prstGeom>
                  <a:solidFill>
                    <a:srgbClr val="002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3260" tIns="46630" rIns="93260" bIns="466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>
                      <a:defRPr/>
                    </a:pPr>
                    <a:endParaRPr lang="en-US" sz="1836" kern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39" name="Freeform 5"/>
            <p:cNvSpPr>
              <a:spLocks/>
            </p:cNvSpPr>
            <p:nvPr/>
          </p:nvSpPr>
          <p:spPr bwMode="auto">
            <a:xfrm>
              <a:off x="10535440" y="8775"/>
              <a:ext cx="209693" cy="137611"/>
            </a:xfrm>
            <a:custGeom>
              <a:avLst/>
              <a:gdLst>
                <a:gd name="T0" fmla="*/ 168 w 1054"/>
                <a:gd name="T1" fmla="*/ 303 h 690"/>
                <a:gd name="T2" fmla="*/ 168 w 1054"/>
                <a:gd name="T3" fmla="*/ 289 h 690"/>
                <a:gd name="T4" fmla="*/ 459 w 1054"/>
                <a:gd name="T5" fmla="*/ 0 h 690"/>
                <a:gd name="T6" fmla="*/ 701 w 1054"/>
                <a:gd name="T7" fmla="*/ 129 h 690"/>
                <a:gd name="T8" fmla="*/ 781 w 1054"/>
                <a:gd name="T9" fmla="*/ 108 h 690"/>
                <a:gd name="T10" fmla="*/ 875 w 1054"/>
                <a:gd name="T11" fmla="*/ 136 h 690"/>
                <a:gd name="T12" fmla="*/ 950 w 1054"/>
                <a:gd name="T13" fmla="*/ 272 h 690"/>
                <a:gd name="T14" fmla="*/ 1054 w 1054"/>
                <a:gd name="T15" fmla="*/ 463 h 690"/>
                <a:gd name="T16" fmla="*/ 851 w 1054"/>
                <a:gd name="T17" fmla="*/ 690 h 690"/>
                <a:gd name="T18" fmla="*/ 825 w 1054"/>
                <a:gd name="T19" fmla="*/ 690 h 690"/>
                <a:gd name="T20" fmla="*/ 802 w 1054"/>
                <a:gd name="T21" fmla="*/ 690 h 690"/>
                <a:gd name="T22" fmla="*/ 327 w 1054"/>
                <a:gd name="T23" fmla="*/ 690 h 690"/>
                <a:gd name="T24" fmla="*/ 318 w 1054"/>
                <a:gd name="T25" fmla="*/ 690 h 690"/>
                <a:gd name="T26" fmla="*/ 306 w 1054"/>
                <a:gd name="T27" fmla="*/ 690 h 690"/>
                <a:gd name="T28" fmla="*/ 271 w 1054"/>
                <a:gd name="T29" fmla="*/ 690 h 690"/>
                <a:gd name="T30" fmla="*/ 195 w 1054"/>
                <a:gd name="T31" fmla="*/ 690 h 690"/>
                <a:gd name="T32" fmla="*/ 0 w 1054"/>
                <a:gd name="T33" fmla="*/ 495 h 690"/>
                <a:gd name="T34" fmla="*/ 168 w 1054"/>
                <a:gd name="T35" fmla="*/ 30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4" h="690">
                  <a:moveTo>
                    <a:pt x="168" y="303"/>
                  </a:moveTo>
                  <a:cubicBezTo>
                    <a:pt x="168" y="299"/>
                    <a:pt x="168" y="293"/>
                    <a:pt x="168" y="289"/>
                  </a:cubicBezTo>
                  <a:cubicBezTo>
                    <a:pt x="168" y="129"/>
                    <a:pt x="298" y="0"/>
                    <a:pt x="459" y="0"/>
                  </a:cubicBezTo>
                  <a:cubicBezTo>
                    <a:pt x="560" y="0"/>
                    <a:pt x="649" y="52"/>
                    <a:pt x="701" y="129"/>
                  </a:cubicBezTo>
                  <a:cubicBezTo>
                    <a:pt x="725" y="116"/>
                    <a:pt x="752" y="108"/>
                    <a:pt x="781" y="108"/>
                  </a:cubicBezTo>
                  <a:cubicBezTo>
                    <a:pt x="816" y="108"/>
                    <a:pt x="848" y="118"/>
                    <a:pt x="875" y="136"/>
                  </a:cubicBezTo>
                  <a:cubicBezTo>
                    <a:pt x="919" y="166"/>
                    <a:pt x="948" y="215"/>
                    <a:pt x="950" y="272"/>
                  </a:cubicBezTo>
                  <a:cubicBezTo>
                    <a:pt x="1012" y="312"/>
                    <a:pt x="1054" y="384"/>
                    <a:pt x="1054" y="463"/>
                  </a:cubicBezTo>
                  <a:cubicBezTo>
                    <a:pt x="1054" y="580"/>
                    <a:pt x="965" y="676"/>
                    <a:pt x="851" y="690"/>
                  </a:cubicBezTo>
                  <a:cubicBezTo>
                    <a:pt x="843" y="690"/>
                    <a:pt x="833" y="690"/>
                    <a:pt x="825" y="690"/>
                  </a:cubicBezTo>
                  <a:cubicBezTo>
                    <a:pt x="818" y="690"/>
                    <a:pt x="810" y="690"/>
                    <a:pt x="802" y="690"/>
                  </a:cubicBezTo>
                  <a:cubicBezTo>
                    <a:pt x="696" y="690"/>
                    <a:pt x="446" y="690"/>
                    <a:pt x="327" y="690"/>
                  </a:cubicBezTo>
                  <a:cubicBezTo>
                    <a:pt x="324" y="690"/>
                    <a:pt x="320" y="690"/>
                    <a:pt x="318" y="690"/>
                  </a:cubicBezTo>
                  <a:cubicBezTo>
                    <a:pt x="306" y="690"/>
                    <a:pt x="306" y="690"/>
                    <a:pt x="306" y="690"/>
                  </a:cubicBezTo>
                  <a:cubicBezTo>
                    <a:pt x="300" y="690"/>
                    <a:pt x="283" y="690"/>
                    <a:pt x="271" y="690"/>
                  </a:cubicBezTo>
                  <a:cubicBezTo>
                    <a:pt x="195" y="690"/>
                    <a:pt x="195" y="690"/>
                    <a:pt x="195" y="690"/>
                  </a:cubicBezTo>
                  <a:cubicBezTo>
                    <a:pt x="87" y="688"/>
                    <a:pt x="0" y="601"/>
                    <a:pt x="0" y="495"/>
                  </a:cubicBezTo>
                  <a:cubicBezTo>
                    <a:pt x="0" y="397"/>
                    <a:pt x="73" y="316"/>
                    <a:pt x="168" y="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sp>
          <p:nvSpPr>
            <p:cNvPr id="240" name="Freeform 5"/>
            <p:cNvSpPr>
              <a:spLocks/>
            </p:cNvSpPr>
            <p:nvPr/>
          </p:nvSpPr>
          <p:spPr bwMode="auto">
            <a:xfrm>
              <a:off x="11114361" y="71794"/>
              <a:ext cx="209693" cy="137611"/>
            </a:xfrm>
            <a:custGeom>
              <a:avLst/>
              <a:gdLst>
                <a:gd name="T0" fmla="*/ 168 w 1054"/>
                <a:gd name="T1" fmla="*/ 303 h 690"/>
                <a:gd name="T2" fmla="*/ 168 w 1054"/>
                <a:gd name="T3" fmla="*/ 289 h 690"/>
                <a:gd name="T4" fmla="*/ 459 w 1054"/>
                <a:gd name="T5" fmla="*/ 0 h 690"/>
                <a:gd name="T6" fmla="*/ 701 w 1054"/>
                <a:gd name="T7" fmla="*/ 129 h 690"/>
                <a:gd name="T8" fmla="*/ 781 w 1054"/>
                <a:gd name="T9" fmla="*/ 108 h 690"/>
                <a:gd name="T10" fmla="*/ 875 w 1054"/>
                <a:gd name="T11" fmla="*/ 136 h 690"/>
                <a:gd name="T12" fmla="*/ 950 w 1054"/>
                <a:gd name="T13" fmla="*/ 272 h 690"/>
                <a:gd name="T14" fmla="*/ 1054 w 1054"/>
                <a:gd name="T15" fmla="*/ 463 h 690"/>
                <a:gd name="T16" fmla="*/ 851 w 1054"/>
                <a:gd name="T17" fmla="*/ 690 h 690"/>
                <a:gd name="T18" fmla="*/ 825 w 1054"/>
                <a:gd name="T19" fmla="*/ 690 h 690"/>
                <a:gd name="T20" fmla="*/ 802 w 1054"/>
                <a:gd name="T21" fmla="*/ 690 h 690"/>
                <a:gd name="T22" fmla="*/ 327 w 1054"/>
                <a:gd name="T23" fmla="*/ 690 h 690"/>
                <a:gd name="T24" fmla="*/ 318 w 1054"/>
                <a:gd name="T25" fmla="*/ 690 h 690"/>
                <a:gd name="T26" fmla="*/ 306 w 1054"/>
                <a:gd name="T27" fmla="*/ 690 h 690"/>
                <a:gd name="T28" fmla="*/ 271 w 1054"/>
                <a:gd name="T29" fmla="*/ 690 h 690"/>
                <a:gd name="T30" fmla="*/ 195 w 1054"/>
                <a:gd name="T31" fmla="*/ 690 h 690"/>
                <a:gd name="T32" fmla="*/ 0 w 1054"/>
                <a:gd name="T33" fmla="*/ 495 h 690"/>
                <a:gd name="T34" fmla="*/ 168 w 1054"/>
                <a:gd name="T35" fmla="*/ 303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4" h="690">
                  <a:moveTo>
                    <a:pt x="168" y="303"/>
                  </a:moveTo>
                  <a:cubicBezTo>
                    <a:pt x="168" y="299"/>
                    <a:pt x="168" y="293"/>
                    <a:pt x="168" y="289"/>
                  </a:cubicBezTo>
                  <a:cubicBezTo>
                    <a:pt x="168" y="129"/>
                    <a:pt x="298" y="0"/>
                    <a:pt x="459" y="0"/>
                  </a:cubicBezTo>
                  <a:cubicBezTo>
                    <a:pt x="560" y="0"/>
                    <a:pt x="649" y="52"/>
                    <a:pt x="701" y="129"/>
                  </a:cubicBezTo>
                  <a:cubicBezTo>
                    <a:pt x="725" y="116"/>
                    <a:pt x="752" y="108"/>
                    <a:pt x="781" y="108"/>
                  </a:cubicBezTo>
                  <a:cubicBezTo>
                    <a:pt x="816" y="108"/>
                    <a:pt x="848" y="118"/>
                    <a:pt x="875" y="136"/>
                  </a:cubicBezTo>
                  <a:cubicBezTo>
                    <a:pt x="919" y="166"/>
                    <a:pt x="948" y="215"/>
                    <a:pt x="950" y="272"/>
                  </a:cubicBezTo>
                  <a:cubicBezTo>
                    <a:pt x="1012" y="312"/>
                    <a:pt x="1054" y="384"/>
                    <a:pt x="1054" y="463"/>
                  </a:cubicBezTo>
                  <a:cubicBezTo>
                    <a:pt x="1054" y="580"/>
                    <a:pt x="965" y="676"/>
                    <a:pt x="851" y="690"/>
                  </a:cubicBezTo>
                  <a:cubicBezTo>
                    <a:pt x="843" y="690"/>
                    <a:pt x="833" y="690"/>
                    <a:pt x="825" y="690"/>
                  </a:cubicBezTo>
                  <a:cubicBezTo>
                    <a:pt x="818" y="690"/>
                    <a:pt x="810" y="690"/>
                    <a:pt x="802" y="690"/>
                  </a:cubicBezTo>
                  <a:cubicBezTo>
                    <a:pt x="696" y="690"/>
                    <a:pt x="446" y="690"/>
                    <a:pt x="327" y="690"/>
                  </a:cubicBezTo>
                  <a:cubicBezTo>
                    <a:pt x="324" y="690"/>
                    <a:pt x="320" y="690"/>
                    <a:pt x="318" y="690"/>
                  </a:cubicBezTo>
                  <a:cubicBezTo>
                    <a:pt x="306" y="690"/>
                    <a:pt x="306" y="690"/>
                    <a:pt x="306" y="690"/>
                  </a:cubicBezTo>
                  <a:cubicBezTo>
                    <a:pt x="300" y="690"/>
                    <a:pt x="283" y="690"/>
                    <a:pt x="271" y="690"/>
                  </a:cubicBezTo>
                  <a:cubicBezTo>
                    <a:pt x="195" y="690"/>
                    <a:pt x="195" y="690"/>
                    <a:pt x="195" y="690"/>
                  </a:cubicBezTo>
                  <a:cubicBezTo>
                    <a:pt x="87" y="688"/>
                    <a:pt x="0" y="601"/>
                    <a:pt x="0" y="495"/>
                  </a:cubicBezTo>
                  <a:cubicBezTo>
                    <a:pt x="0" y="397"/>
                    <a:pt x="73" y="316"/>
                    <a:pt x="168" y="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sz="1836" kern="0" smtClean="0">
                <a:solidFill>
                  <a:srgbClr val="505050"/>
                </a:solidFill>
              </a:endParaRP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11792042" y="254271"/>
              <a:ext cx="135966" cy="262381"/>
              <a:chOff x="11792041" y="93605"/>
              <a:chExt cx="219223" cy="423048"/>
            </a:xfrm>
          </p:grpSpPr>
          <p:sp>
            <p:nvSpPr>
              <p:cNvPr id="242" name="Rectangle 241"/>
              <p:cNvSpPr>
                <a:spLocks noChangeArrowheads="1"/>
              </p:cNvSpPr>
              <p:nvPr/>
            </p:nvSpPr>
            <p:spPr bwMode="auto">
              <a:xfrm>
                <a:off x="11881489" y="350952"/>
                <a:ext cx="43991" cy="16570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>
                  <a:defRPr/>
                </a:pPr>
                <a:endParaRPr lang="en-US" sz="1836" kern="0" smtClea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43" name="Oval 242"/>
              <p:cNvSpPr>
                <a:spLocks noChangeArrowheads="1"/>
              </p:cNvSpPr>
              <p:nvPr/>
            </p:nvSpPr>
            <p:spPr bwMode="auto">
              <a:xfrm>
                <a:off x="11792041" y="207248"/>
                <a:ext cx="219223" cy="218490"/>
              </a:xfrm>
              <a:prstGeom prst="ellipse">
                <a:avLst/>
              </a:prstGeom>
              <a:solidFill>
                <a:srgbClr val="7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>
                  <a:defRPr/>
                </a:pPr>
                <a:endParaRPr lang="en-US" sz="1836" kern="0" smtClean="0">
                  <a:solidFill>
                    <a:srgbClr val="505050"/>
                  </a:solidFill>
                </a:endParaRPr>
              </a:p>
            </p:txBody>
          </p:sp>
          <p:sp>
            <p:nvSpPr>
              <p:cNvPr id="244" name="Oval 8"/>
              <p:cNvSpPr>
                <a:spLocks noChangeArrowheads="1"/>
              </p:cNvSpPr>
              <p:nvPr/>
            </p:nvSpPr>
            <p:spPr bwMode="auto">
              <a:xfrm>
                <a:off x="11821368" y="93605"/>
                <a:ext cx="160568" cy="160568"/>
              </a:xfrm>
              <a:prstGeom prst="ellipse">
                <a:avLst/>
              </a:prstGeom>
              <a:solidFill>
                <a:srgbClr val="7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>
                  <a:defRPr/>
                </a:pPr>
                <a:endParaRPr lang="en-US" sz="1836" kern="0" smtClean="0">
                  <a:solidFill>
                    <a:srgbClr val="505050"/>
                  </a:solidFill>
                </a:endParaRPr>
              </a:p>
            </p:txBody>
          </p:sp>
        </p:grpSp>
      </p:grpSp>
      <p:sp>
        <p:nvSpPr>
          <p:cNvPr id="278" name="Freeform 11"/>
          <p:cNvSpPr>
            <a:spLocks noEditPoints="1"/>
          </p:cNvSpPr>
          <p:nvPr/>
        </p:nvSpPr>
        <p:spPr bwMode="auto">
          <a:xfrm>
            <a:off x="1898821" y="3989843"/>
            <a:ext cx="2136665" cy="1638679"/>
          </a:xfrm>
          <a:custGeom>
            <a:avLst/>
            <a:gdLst>
              <a:gd name="T0" fmla="*/ 411 w 425"/>
              <a:gd name="T1" fmla="*/ 0 h 326"/>
              <a:gd name="T2" fmla="*/ 14 w 425"/>
              <a:gd name="T3" fmla="*/ 0 h 326"/>
              <a:gd name="T4" fmla="*/ 0 w 425"/>
              <a:gd name="T5" fmla="*/ 12 h 326"/>
              <a:gd name="T6" fmla="*/ 0 w 425"/>
              <a:gd name="T7" fmla="*/ 271 h 326"/>
              <a:gd name="T8" fmla="*/ 14 w 425"/>
              <a:gd name="T9" fmla="*/ 283 h 326"/>
              <a:gd name="T10" fmla="*/ 145 w 425"/>
              <a:gd name="T11" fmla="*/ 283 h 326"/>
              <a:gd name="T12" fmla="*/ 145 w 425"/>
              <a:gd name="T13" fmla="*/ 301 h 326"/>
              <a:gd name="T14" fmla="*/ 116 w 425"/>
              <a:gd name="T15" fmla="*/ 326 h 326"/>
              <a:gd name="T16" fmla="*/ 316 w 425"/>
              <a:gd name="T17" fmla="*/ 326 h 326"/>
              <a:gd name="T18" fmla="*/ 288 w 425"/>
              <a:gd name="T19" fmla="*/ 301 h 326"/>
              <a:gd name="T20" fmla="*/ 288 w 425"/>
              <a:gd name="T21" fmla="*/ 283 h 326"/>
              <a:gd name="T22" fmla="*/ 411 w 425"/>
              <a:gd name="T23" fmla="*/ 283 h 326"/>
              <a:gd name="T24" fmla="*/ 425 w 425"/>
              <a:gd name="T25" fmla="*/ 271 h 326"/>
              <a:gd name="T26" fmla="*/ 425 w 425"/>
              <a:gd name="T27" fmla="*/ 12 h 326"/>
              <a:gd name="T28" fmla="*/ 411 w 425"/>
              <a:gd name="T29" fmla="*/ 0 h 326"/>
              <a:gd name="T30" fmla="*/ 400 w 425"/>
              <a:gd name="T31" fmla="*/ 251 h 326"/>
              <a:gd name="T32" fmla="*/ 389 w 425"/>
              <a:gd name="T33" fmla="*/ 262 h 326"/>
              <a:gd name="T34" fmla="*/ 36 w 425"/>
              <a:gd name="T35" fmla="*/ 262 h 326"/>
              <a:gd name="T36" fmla="*/ 25 w 425"/>
              <a:gd name="T37" fmla="*/ 251 h 326"/>
              <a:gd name="T38" fmla="*/ 25 w 425"/>
              <a:gd name="T39" fmla="*/ 32 h 326"/>
              <a:gd name="T40" fmla="*/ 36 w 425"/>
              <a:gd name="T41" fmla="*/ 21 h 326"/>
              <a:gd name="T42" fmla="*/ 389 w 425"/>
              <a:gd name="T43" fmla="*/ 21 h 326"/>
              <a:gd name="T44" fmla="*/ 400 w 425"/>
              <a:gd name="T45" fmla="*/ 32 h 326"/>
              <a:gd name="T46" fmla="*/ 400 w 425"/>
              <a:gd name="T47" fmla="*/ 251 h 326"/>
              <a:gd name="T48" fmla="*/ 400 w 425"/>
              <a:gd name="T49" fmla="*/ 25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5" h="326">
                <a:moveTo>
                  <a:pt x="411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2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7"/>
                  <a:pt x="7" y="283"/>
                  <a:pt x="14" y="283"/>
                </a:cubicBezTo>
                <a:cubicBezTo>
                  <a:pt x="145" y="283"/>
                  <a:pt x="145" y="283"/>
                  <a:pt x="145" y="283"/>
                </a:cubicBezTo>
                <a:cubicBezTo>
                  <a:pt x="145" y="301"/>
                  <a:pt x="145" y="301"/>
                  <a:pt x="145" y="301"/>
                </a:cubicBezTo>
                <a:cubicBezTo>
                  <a:pt x="116" y="326"/>
                  <a:pt x="116" y="326"/>
                  <a:pt x="116" y="326"/>
                </a:cubicBezTo>
                <a:cubicBezTo>
                  <a:pt x="316" y="326"/>
                  <a:pt x="316" y="326"/>
                  <a:pt x="316" y="326"/>
                </a:cubicBezTo>
                <a:cubicBezTo>
                  <a:pt x="288" y="301"/>
                  <a:pt x="288" y="301"/>
                  <a:pt x="288" y="301"/>
                </a:cubicBezTo>
                <a:cubicBezTo>
                  <a:pt x="288" y="283"/>
                  <a:pt x="288" y="283"/>
                  <a:pt x="288" y="283"/>
                </a:cubicBezTo>
                <a:cubicBezTo>
                  <a:pt x="411" y="283"/>
                  <a:pt x="411" y="283"/>
                  <a:pt x="411" y="283"/>
                </a:cubicBezTo>
                <a:cubicBezTo>
                  <a:pt x="419" y="283"/>
                  <a:pt x="425" y="277"/>
                  <a:pt x="425" y="271"/>
                </a:cubicBezTo>
                <a:cubicBezTo>
                  <a:pt x="425" y="12"/>
                  <a:pt x="425" y="12"/>
                  <a:pt x="425" y="12"/>
                </a:cubicBezTo>
                <a:cubicBezTo>
                  <a:pt x="425" y="6"/>
                  <a:pt x="419" y="0"/>
                  <a:pt x="411" y="0"/>
                </a:cubicBezTo>
                <a:close/>
                <a:moveTo>
                  <a:pt x="400" y="251"/>
                </a:moveTo>
                <a:cubicBezTo>
                  <a:pt x="400" y="257"/>
                  <a:pt x="395" y="262"/>
                  <a:pt x="389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0" y="262"/>
                  <a:pt x="25" y="257"/>
                  <a:pt x="25" y="251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26"/>
                  <a:pt x="30" y="21"/>
                  <a:pt x="36" y="21"/>
                </a:cubicBezTo>
                <a:cubicBezTo>
                  <a:pt x="389" y="21"/>
                  <a:pt x="389" y="21"/>
                  <a:pt x="389" y="21"/>
                </a:cubicBezTo>
                <a:cubicBezTo>
                  <a:pt x="395" y="21"/>
                  <a:pt x="400" y="26"/>
                  <a:pt x="400" y="32"/>
                </a:cubicBezTo>
                <a:cubicBezTo>
                  <a:pt x="400" y="251"/>
                  <a:pt x="400" y="251"/>
                  <a:pt x="400" y="251"/>
                </a:cubicBezTo>
                <a:cubicBezTo>
                  <a:pt x="400" y="251"/>
                  <a:pt x="400" y="251"/>
                  <a:pt x="400" y="2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sz="1836" kern="0" smtClean="0">
              <a:solidFill>
                <a:srgbClr val="000000"/>
              </a:solidFill>
            </a:endParaRPr>
          </a:p>
        </p:txBody>
      </p:sp>
      <p:grpSp>
        <p:nvGrpSpPr>
          <p:cNvPr id="279" name="Group 278"/>
          <p:cNvGrpSpPr/>
          <p:nvPr/>
        </p:nvGrpSpPr>
        <p:grpSpPr>
          <a:xfrm rot="18477801">
            <a:off x="2832731" y="4073700"/>
            <a:ext cx="455799" cy="804140"/>
            <a:chOff x="5706125" y="3157456"/>
            <a:chExt cx="900160" cy="1588103"/>
          </a:xfrm>
          <a:solidFill>
            <a:srgbClr val="68217A"/>
          </a:solidFill>
        </p:grpSpPr>
        <p:sp>
          <p:nvSpPr>
            <p:cNvPr id="280" name="Rounded Rectangle 279"/>
            <p:cNvSpPr/>
            <p:nvPr/>
          </p:nvSpPr>
          <p:spPr bwMode="auto">
            <a:xfrm>
              <a:off x="6024930" y="3984003"/>
              <a:ext cx="278521" cy="761556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5706125" y="3157456"/>
              <a:ext cx="900160" cy="900161"/>
            </a:xfrm>
            <a:prstGeom prst="ellipse">
              <a:avLst/>
            </a:prstGeom>
            <a:solidFill>
              <a:srgbClr val="FFFFFF">
                <a:lumMod val="95000"/>
                <a:alpha val="43000"/>
              </a:srgbClr>
            </a:solidFill>
            <a:ln w="76200" cap="flat" cmpd="sng" algn="ctr">
              <a:solidFill>
                <a:srgbClr val="68217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82" name="Rectangle 281"/>
          <p:cNvSpPr/>
          <p:nvPr/>
        </p:nvSpPr>
        <p:spPr bwMode="auto">
          <a:xfrm>
            <a:off x="4029688" y="4368628"/>
            <a:ext cx="1746588" cy="1105975"/>
          </a:xfrm>
          <a:prstGeom prst="rect">
            <a:avLst/>
          </a:prstGeom>
          <a:solidFill>
            <a:srgbClr val="004B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48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3" name="Rectangle 282"/>
          <p:cNvSpPr/>
          <p:nvPr/>
        </p:nvSpPr>
        <p:spPr bwMode="auto">
          <a:xfrm>
            <a:off x="135471" y="4378514"/>
            <a:ext cx="1746588" cy="1105975"/>
          </a:xfrm>
          <a:prstGeom prst="rect">
            <a:avLst/>
          </a:prstGeom>
          <a:solidFill>
            <a:srgbClr val="004B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48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84" name="Group 283"/>
          <p:cNvGrpSpPr/>
          <p:nvPr/>
        </p:nvGrpSpPr>
        <p:grpSpPr>
          <a:xfrm rot="18477801">
            <a:off x="2828036" y="4070590"/>
            <a:ext cx="455799" cy="804140"/>
            <a:chOff x="5706125" y="3157456"/>
            <a:chExt cx="900160" cy="1588103"/>
          </a:xfrm>
          <a:solidFill>
            <a:srgbClr val="FFFFFF"/>
          </a:solidFill>
        </p:grpSpPr>
        <p:sp>
          <p:nvSpPr>
            <p:cNvPr id="285" name="Rounded Rectangle 284"/>
            <p:cNvSpPr/>
            <p:nvPr/>
          </p:nvSpPr>
          <p:spPr bwMode="auto">
            <a:xfrm>
              <a:off x="6024930" y="3984003"/>
              <a:ext cx="278521" cy="761556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5706125" y="3157456"/>
              <a:ext cx="900160" cy="900161"/>
            </a:xfrm>
            <a:prstGeom prst="ellipse">
              <a:avLst/>
            </a:prstGeom>
            <a:solidFill>
              <a:srgbClr val="004B50"/>
            </a:solidFill>
            <a:ln w="76200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kern="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87" name="Freeform 10"/>
          <p:cNvSpPr>
            <a:spLocks noEditPoints="1"/>
          </p:cNvSpPr>
          <p:nvPr/>
        </p:nvSpPr>
        <p:spPr bwMode="auto">
          <a:xfrm>
            <a:off x="4213175" y="4442957"/>
            <a:ext cx="604625" cy="1209251"/>
          </a:xfrm>
          <a:custGeom>
            <a:avLst/>
            <a:gdLst>
              <a:gd name="T0" fmla="*/ 111 w 114"/>
              <a:gd name="T1" fmla="*/ 0 h 228"/>
              <a:gd name="T2" fmla="*/ 3 w 114"/>
              <a:gd name="T3" fmla="*/ 0 h 228"/>
              <a:gd name="T4" fmla="*/ 0 w 114"/>
              <a:gd name="T5" fmla="*/ 3 h 228"/>
              <a:gd name="T6" fmla="*/ 0 w 114"/>
              <a:gd name="T7" fmla="*/ 48 h 228"/>
              <a:gd name="T8" fmla="*/ 0 w 114"/>
              <a:gd name="T9" fmla="*/ 51 h 228"/>
              <a:gd name="T10" fmla="*/ 0 w 114"/>
              <a:gd name="T11" fmla="*/ 225 h 228"/>
              <a:gd name="T12" fmla="*/ 3 w 114"/>
              <a:gd name="T13" fmla="*/ 228 h 228"/>
              <a:gd name="T14" fmla="*/ 111 w 114"/>
              <a:gd name="T15" fmla="*/ 228 h 228"/>
              <a:gd name="T16" fmla="*/ 114 w 114"/>
              <a:gd name="T17" fmla="*/ 225 h 228"/>
              <a:gd name="T18" fmla="*/ 114 w 114"/>
              <a:gd name="T19" fmla="*/ 51 h 228"/>
              <a:gd name="T20" fmla="*/ 114 w 114"/>
              <a:gd name="T21" fmla="*/ 48 h 228"/>
              <a:gd name="T22" fmla="*/ 114 w 114"/>
              <a:gd name="T23" fmla="*/ 3 h 228"/>
              <a:gd name="T24" fmla="*/ 111 w 114"/>
              <a:gd name="T25" fmla="*/ 0 h 228"/>
              <a:gd name="T26" fmla="*/ 14 w 114"/>
              <a:gd name="T27" fmla="*/ 35 h 228"/>
              <a:gd name="T28" fmla="*/ 14 w 114"/>
              <a:gd name="T29" fmla="*/ 24 h 228"/>
              <a:gd name="T30" fmla="*/ 17 w 114"/>
              <a:gd name="T31" fmla="*/ 21 h 228"/>
              <a:gd name="T32" fmla="*/ 97 w 114"/>
              <a:gd name="T33" fmla="*/ 21 h 228"/>
              <a:gd name="T34" fmla="*/ 100 w 114"/>
              <a:gd name="T35" fmla="*/ 24 h 228"/>
              <a:gd name="T36" fmla="*/ 100 w 114"/>
              <a:gd name="T37" fmla="*/ 35 h 228"/>
              <a:gd name="T38" fmla="*/ 97 w 114"/>
              <a:gd name="T39" fmla="*/ 38 h 228"/>
              <a:gd name="T40" fmla="*/ 17 w 114"/>
              <a:gd name="T41" fmla="*/ 38 h 228"/>
              <a:gd name="T42" fmla="*/ 14 w 114"/>
              <a:gd name="T43" fmla="*/ 35 h 228"/>
              <a:gd name="T44" fmla="*/ 91 w 114"/>
              <a:gd name="T45" fmla="*/ 108 h 228"/>
              <a:gd name="T46" fmla="*/ 83 w 114"/>
              <a:gd name="T47" fmla="*/ 100 h 228"/>
              <a:gd name="T48" fmla="*/ 91 w 114"/>
              <a:gd name="T49" fmla="*/ 92 h 228"/>
              <a:gd name="T50" fmla="*/ 99 w 114"/>
              <a:gd name="T51" fmla="*/ 100 h 228"/>
              <a:gd name="T52" fmla="*/ 91 w 114"/>
              <a:gd name="T53" fmla="*/ 108 h 228"/>
              <a:gd name="T54" fmla="*/ 91 w 114"/>
              <a:gd name="T55" fmla="*/ 82 h 228"/>
              <a:gd name="T56" fmla="*/ 80 w 114"/>
              <a:gd name="T57" fmla="*/ 72 h 228"/>
              <a:gd name="T58" fmla="*/ 91 w 114"/>
              <a:gd name="T59" fmla="*/ 62 h 228"/>
              <a:gd name="T60" fmla="*/ 101 w 114"/>
              <a:gd name="T61" fmla="*/ 72 h 228"/>
              <a:gd name="T62" fmla="*/ 91 w 114"/>
              <a:gd name="T63" fmla="*/ 8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4" h="228">
                <a:moveTo>
                  <a:pt x="111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27"/>
                  <a:pt x="2" y="228"/>
                  <a:pt x="3" y="228"/>
                </a:cubicBezTo>
                <a:cubicBezTo>
                  <a:pt x="111" y="228"/>
                  <a:pt x="111" y="228"/>
                  <a:pt x="111" y="228"/>
                </a:cubicBezTo>
                <a:cubicBezTo>
                  <a:pt x="112" y="228"/>
                  <a:pt x="114" y="227"/>
                  <a:pt x="114" y="225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4" y="3"/>
                  <a:pt x="114" y="3"/>
                  <a:pt x="114" y="3"/>
                </a:cubicBezTo>
                <a:cubicBezTo>
                  <a:pt x="114" y="1"/>
                  <a:pt x="112" y="0"/>
                  <a:pt x="111" y="0"/>
                </a:cubicBezTo>
                <a:close/>
                <a:moveTo>
                  <a:pt x="14" y="35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3"/>
                  <a:pt x="15" y="21"/>
                  <a:pt x="17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99" y="21"/>
                  <a:pt x="100" y="23"/>
                  <a:pt x="100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7"/>
                  <a:pt x="99" y="38"/>
                  <a:pt x="9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8"/>
                  <a:pt x="14" y="37"/>
                  <a:pt x="14" y="35"/>
                </a:cubicBezTo>
                <a:close/>
                <a:moveTo>
                  <a:pt x="91" y="108"/>
                </a:moveTo>
                <a:cubicBezTo>
                  <a:pt x="86" y="108"/>
                  <a:pt x="83" y="104"/>
                  <a:pt x="83" y="100"/>
                </a:cubicBezTo>
                <a:cubicBezTo>
                  <a:pt x="83" y="96"/>
                  <a:pt x="86" y="92"/>
                  <a:pt x="91" y="92"/>
                </a:cubicBezTo>
                <a:cubicBezTo>
                  <a:pt x="95" y="92"/>
                  <a:pt x="99" y="96"/>
                  <a:pt x="99" y="100"/>
                </a:cubicBezTo>
                <a:cubicBezTo>
                  <a:pt x="99" y="104"/>
                  <a:pt x="95" y="108"/>
                  <a:pt x="91" y="108"/>
                </a:cubicBezTo>
                <a:close/>
                <a:moveTo>
                  <a:pt x="91" y="82"/>
                </a:moveTo>
                <a:cubicBezTo>
                  <a:pt x="85" y="82"/>
                  <a:pt x="80" y="78"/>
                  <a:pt x="80" y="72"/>
                </a:cubicBezTo>
                <a:cubicBezTo>
                  <a:pt x="80" y="66"/>
                  <a:pt x="85" y="62"/>
                  <a:pt x="91" y="62"/>
                </a:cubicBezTo>
                <a:cubicBezTo>
                  <a:pt x="97" y="62"/>
                  <a:pt x="101" y="66"/>
                  <a:pt x="101" y="72"/>
                </a:cubicBezTo>
                <a:cubicBezTo>
                  <a:pt x="101" y="78"/>
                  <a:pt x="97" y="82"/>
                  <a:pt x="91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sz="1836" kern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05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09388 -4.07407E-6 " pathEditMode="relative" rAng="0" ptsTypes="AA">
                                      <p:cBhvr>
                                        <p:cTn id="9" dur="5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4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" dur="4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4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pat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C 0.02617 0 0.04753 0.02616 0.04753 0.05833 C 0.04753 0.09051 0.02617 0.11713 -1.66667E-6 0.11713 C -0.0263 0.11713 -0.04752 0.09051 -0.04752 0.05833 C -0.04752 0.02616 -0.0263 0 -1.66667E-6 0 Z " pathEditMode="relative" rAng="0" ptsTypes="AAAAA">
                                      <p:cBhvr>
                                        <p:cTn id="18" dur="47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/>
      <p:bldP spid="222" grpId="1"/>
      <p:bldP spid="223" grpId="0"/>
      <p:bldP spid="223" grpId="1"/>
      <p:bldP spid="224" grpId="0"/>
      <p:bldP spid="224" grpId="1"/>
      <p:bldP spid="2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400529"/>
          </a:xfrm>
        </p:spPr>
        <p:txBody>
          <a:bodyPr/>
          <a:lstStyle/>
          <a:p>
            <a:r>
              <a:rPr lang="en-US" dirty="0" smtClean="0"/>
              <a:t>Demo</a:t>
            </a:r>
            <a:r>
              <a:rPr lang="en-US" smtClean="0"/>
              <a:t/>
            </a:r>
            <a:br>
              <a:rPr lang="en-US" smtClean="0"/>
            </a:br>
            <a:r>
              <a:rPr lang="en-US" sz="4400" smtClean="0"/>
              <a:t>Cloud Search Service</a:t>
            </a:r>
            <a:br>
              <a:rPr lang="en-US" sz="4400" smtClean="0"/>
            </a:br>
            <a:r>
              <a:rPr lang="en-US" sz="4400" smtClean="0"/>
              <a:t>Application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218237" y="1592262"/>
            <a:ext cx="0" cy="499872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54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5160" y="1395675"/>
            <a:ext cx="6991315" cy="5598849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</a:ln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Bill Baer is a </a:t>
            </a: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Senior Technical Product Manager </a:t>
            </a:r>
            <a:b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</a:b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and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Microsoft Certified Master for SharePoint </a:t>
            </a: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/>
            </a:r>
            <a:b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</a:b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in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the SharePoint product group in Redmond, Washington; having previously worked at </a:t>
            </a: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/>
            </a:r>
            <a:b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</a:b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Hewlett-Packard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Bill Baer has a proven background </a:t>
            </a: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in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infrastructure engineering </a:t>
            </a: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and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enterprise deployments of SharePoint Products and </a:t>
            </a: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Technologies. While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at Hewlett-Packard </a:t>
            </a: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/>
            </a:r>
            <a:b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</a:b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Bill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Baer was </a:t>
            </a:r>
            <a:r>
              <a:rPr lang="en-US" sz="2400" dirty="0" smtClean="0">
                <a:solidFill>
                  <a:srgbClr val="FFFFFF">
                    <a:alpha val="99000"/>
                  </a:srgbClr>
                </a:solidFill>
                <a:latin typeface="Segoe UI Light"/>
              </a:rPr>
              <a:t>awarded </a:t>
            </a:r>
            <a:r>
              <a:rPr lang="en-US" sz="2400" dirty="0">
                <a:solidFill>
                  <a:srgbClr val="FFFFFF">
                    <a:alpha val="99000"/>
                  </a:srgbClr>
                </a:solidFill>
                <a:latin typeface="Segoe UI Light"/>
              </a:rPr>
              <a:t>the MVP award for his contributions in the Technology Solutions Group, now known as HP Enterprise Business, which encompasses server and storage hardware, technology consulting, and software sales. </a:t>
            </a:r>
            <a:endParaRPr lang="en-US" sz="2400" dirty="0" smtClean="0">
              <a:solidFill>
                <a:srgbClr val="FFFFFF">
                  <a:alpha val="99000"/>
                </a:srgbClr>
              </a:solidFill>
              <a:latin typeface="Segoe U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91349"/>
            <a:ext cx="5353786" cy="4203175"/>
          </a:xfrm>
          <a:prstGeom prst="rect">
            <a:avLst/>
          </a:prstGeom>
          <a:solidFill>
            <a:schemeClr val="tx1"/>
          </a:solidFill>
        </p:spPr>
        <p:txBody>
          <a:bodyPr wrap="none" lIns="182880" tIns="182880" rIns="182880" bIns="182880" rtlCol="0">
            <a:noAutofit/>
          </a:bodyPr>
          <a:lstStyle/>
          <a:p>
            <a:pPr algn="r">
              <a:spcAft>
                <a:spcPts val="1200"/>
              </a:spcAft>
            </a:pPr>
            <a:r>
              <a:rPr lang="en-US" sz="2000" dirty="0">
                <a:solidFill>
                  <a:srgbClr val="004B50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Twitter</a:t>
            </a:r>
            <a: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 </a:t>
            </a:r>
            <a:b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</a:br>
            <a: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@</a:t>
            </a:r>
            <a:r>
              <a:rPr lang="en-US" sz="2000" dirty="0" err="1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williambaer</a:t>
            </a:r>
            <a:endParaRPr lang="en-US" sz="2000" dirty="0" smtClean="0">
              <a:solidFill>
                <a:srgbClr val="004B50">
                  <a:alpha val="99000"/>
                </a:srgbClr>
              </a:solidFill>
              <a:latin typeface="Segoe UI Light" pitchFamily="34" charset="0"/>
            </a:endParaRPr>
          </a:p>
          <a:p>
            <a:pPr algn="r">
              <a:spcAft>
                <a:spcPts val="1200"/>
              </a:spcAft>
            </a:pPr>
            <a:r>
              <a:rPr lang="en-US" sz="2000" dirty="0">
                <a:solidFill>
                  <a:srgbClr val="004B50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LinkedIn</a:t>
            </a:r>
            <a: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 </a:t>
            </a:r>
            <a:b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</a:br>
            <a: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/</a:t>
            </a:r>
            <a:r>
              <a:rPr lang="en-US" sz="2000" dirty="0" err="1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billbaer</a:t>
            </a:r>
            <a:endParaRPr lang="en-US" sz="2000" dirty="0" smtClean="0">
              <a:solidFill>
                <a:srgbClr val="004B50">
                  <a:alpha val="99000"/>
                </a:srgbClr>
              </a:solidFill>
              <a:latin typeface="Segoe UI Light" pitchFamily="34" charset="0"/>
            </a:endParaRPr>
          </a:p>
          <a:p>
            <a:pPr algn="r">
              <a:spcAft>
                <a:spcPts val="1200"/>
              </a:spcAft>
            </a:pPr>
            <a:r>
              <a:rPr lang="en-US" sz="2000" dirty="0" smtClean="0">
                <a:solidFill>
                  <a:srgbClr val="004B50">
                    <a:alpha val="99000"/>
                  </a:srgbClr>
                </a:solidFill>
                <a:ea typeface="Segoe UI" pitchFamily="34" charset="0"/>
                <a:cs typeface="Segoe UI" pitchFamily="34" charset="0"/>
              </a:rPr>
              <a:t>TechNet</a:t>
            </a:r>
            <a: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 </a:t>
            </a:r>
            <a:b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</a:br>
            <a:r>
              <a:rPr lang="en-US" sz="2000" dirty="0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/b/</a:t>
            </a:r>
            <a:r>
              <a:rPr lang="en-US" sz="2000" dirty="0" err="1" smtClean="0">
                <a:solidFill>
                  <a:srgbClr val="004B50">
                    <a:alpha val="99000"/>
                  </a:srgbClr>
                </a:solidFill>
                <a:latin typeface="Segoe UI Light" pitchFamily="34" charset="0"/>
              </a:rPr>
              <a:t>wbaer</a:t>
            </a:r>
            <a:endParaRPr lang="en-US" sz="2000" dirty="0" smtClean="0">
              <a:solidFill>
                <a:srgbClr val="004B50">
                  <a:alpha val="99000"/>
                </a:srgbClr>
              </a:solidFill>
              <a:latin typeface="Segoe UI Ligh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395675"/>
            <a:ext cx="5353786" cy="1298448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60939" rIns="121877" bIns="91440" anchor="b"/>
          <a:lstStyle/>
          <a:p>
            <a:pPr algn="r" defTabSz="1218785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3200">
                <a:solidFill>
                  <a:srgbClr val="FFFFFF">
                    <a:alpha val="99000"/>
                  </a:srgbClr>
                </a:solidFill>
                <a:latin typeface="Segoe UI Light"/>
                <a:ea typeface="Segoe UI" pitchFamily="34" charset="0"/>
                <a:cs typeface="Zegoe UI SemiLight" charset="0"/>
              </a:rPr>
              <a:t>Bill Baer (ˈbɛər)</a:t>
            </a:r>
          </a:p>
          <a:p>
            <a:pPr algn="r" defTabSz="1218785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smtClean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Zegoe UI SemiLight" charset="0"/>
              </a:rPr>
              <a:t>Senior Product Marketing Manager</a:t>
            </a:r>
            <a:br>
              <a:rPr lang="en-US" sz="1600" smtClean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Zegoe UI SemiLight" charset="0"/>
              </a:rPr>
            </a:br>
            <a:r>
              <a:rPr lang="en-US" sz="1600" smtClean="0">
                <a:solidFill>
                  <a:srgbClr val="FFFFFF">
                    <a:alpha val="99000"/>
                  </a:srgbClr>
                </a:solidFill>
                <a:ea typeface="Segoe UI" pitchFamily="34" charset="0"/>
                <a:cs typeface="Zegoe UI SemiLight" charset="0"/>
              </a:rPr>
              <a:t>SharePoint Microsoft Corporation</a:t>
            </a:r>
            <a:endParaRPr lang="en-US" sz="1600">
              <a:solidFill>
                <a:srgbClr val="FFFFFF">
                  <a:alpha val="99000"/>
                </a:srgbClr>
              </a:solidFill>
              <a:ea typeface="Segoe UI" pitchFamily="34" charset="0"/>
              <a:cs typeface="Zegoe UI Semi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1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4157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Site publishing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Publish internal sites to Internet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Leverages Office 365 identity federation services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62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Sites</a:t>
            </a:r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3028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74640" y="2185115"/>
            <a:ext cx="5638798" cy="2850011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sz="240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SharePoint 2016 and Office 365 distributed sites</a:t>
            </a:r>
          </a:p>
          <a:p>
            <a:pPr>
              <a:buClr>
                <a:srgbClr val="FFFFFF"/>
              </a:buClr>
            </a:pPr>
            <a:r>
              <a:rPr lang="en-US" sz="1800" spc="-5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Follow Sites, Documents, and People across on-premises and cloud (documents are mastered in Office 365)</a:t>
            </a:r>
          </a:p>
          <a:p>
            <a:pPr>
              <a:buClr>
                <a:srgbClr val="FFFFFF"/>
              </a:buClr>
            </a:pPr>
            <a:r>
              <a:rPr lang="en-US" sz="1800" spc="-5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Managed Metadata</a:t>
            </a:r>
          </a:p>
          <a:p>
            <a:pPr>
              <a:buClr>
                <a:srgbClr val="FFFFFF"/>
              </a:buClr>
            </a:pPr>
            <a:r>
              <a:rPr lang="en-US" sz="1800" spc="-5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Promoted Sites</a:t>
            </a:r>
          </a:p>
          <a:p>
            <a:pPr>
              <a:buClr>
                <a:srgbClr val="FFFFFF"/>
              </a:buClr>
            </a:pPr>
            <a:r>
              <a:rPr lang="en-US" sz="1800" spc="-5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Self-service site creation across on-premises and cloud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3234869" y="0"/>
            <a:ext cx="9201606" cy="6994525"/>
          </a:xfrm>
          <a:custGeom>
            <a:avLst/>
            <a:gdLst>
              <a:gd name="connsiteX0" fmla="*/ 6942706 w 9201606"/>
              <a:gd name="connsiteY0" fmla="*/ 0 h 6994525"/>
              <a:gd name="connsiteX1" fmla="*/ 9201606 w 9201606"/>
              <a:gd name="connsiteY1" fmla="*/ 0 h 6994525"/>
              <a:gd name="connsiteX2" fmla="*/ 9201606 w 9201606"/>
              <a:gd name="connsiteY2" fmla="*/ 6994525 h 6994525"/>
              <a:gd name="connsiteX3" fmla="*/ 0 w 9201606"/>
              <a:gd name="connsiteY3" fmla="*/ 6994525 h 6994525"/>
              <a:gd name="connsiteX4" fmla="*/ 0 w 9201606"/>
              <a:gd name="connsiteY4" fmla="*/ 6993802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1606" h="6994525">
                <a:moveTo>
                  <a:pt x="6942706" y="0"/>
                </a:moveTo>
                <a:lnTo>
                  <a:pt x="9201606" y="0"/>
                </a:lnTo>
                <a:lnTo>
                  <a:pt x="9201606" y="6994525"/>
                </a:lnTo>
                <a:lnTo>
                  <a:pt x="0" y="6994525"/>
                </a:lnTo>
                <a:lnTo>
                  <a:pt x="0" y="6993802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37" y="2811462"/>
            <a:ext cx="6001953" cy="3581752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499684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Picker</a:t>
            </a:r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3028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274640" y="2185115"/>
            <a:ext cx="5638798" cy="2850011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sz="240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Hybrid deployment automation</a:t>
            </a:r>
          </a:p>
          <a:p>
            <a:pPr>
              <a:buClr>
                <a:srgbClr val="FFFFFF"/>
              </a:buClr>
            </a:pPr>
            <a:r>
              <a:rPr lang="en-US" sz="1800" spc="-5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Enables scenario selection (I.e. Search, OneDrive for Business, etc.)</a:t>
            </a:r>
            <a:endParaRPr lang="en-US" sz="1800" spc="-5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 Semibold" panose="020B0702040204020203" pitchFamily="34" charset="0"/>
            </a:endParaRPr>
          </a:p>
          <a:p>
            <a:pPr>
              <a:buClr>
                <a:srgbClr val="FFFFFF"/>
              </a:buClr>
            </a:pPr>
            <a:r>
              <a:rPr lang="en-US" sz="1800" spc="-5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Automated configuration of prerequisites and core infrastructure</a:t>
            </a:r>
            <a:endParaRPr lang="en-US" sz="1800" spc="-5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 Semibold" panose="020B0702040204020203" pitchFamily="34" charset="0"/>
            </a:endParaRPr>
          </a:p>
          <a:p>
            <a:pPr>
              <a:buClr>
                <a:srgbClr val="FFFFFF"/>
              </a:buClr>
            </a:pPr>
            <a:r>
              <a:rPr lang="en-US" sz="1800" spc="-50" dirty="0" smtClean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UI-based configuration</a:t>
            </a:r>
            <a:endParaRPr lang="en-US" sz="1800" spc="-5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 Semibold" panose="020B0702040204020203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234869" y="0"/>
            <a:ext cx="9201606" cy="6994525"/>
          </a:xfrm>
          <a:custGeom>
            <a:avLst/>
            <a:gdLst>
              <a:gd name="connsiteX0" fmla="*/ 6942706 w 9201606"/>
              <a:gd name="connsiteY0" fmla="*/ 0 h 6994525"/>
              <a:gd name="connsiteX1" fmla="*/ 9201606 w 9201606"/>
              <a:gd name="connsiteY1" fmla="*/ 0 h 6994525"/>
              <a:gd name="connsiteX2" fmla="*/ 9201606 w 9201606"/>
              <a:gd name="connsiteY2" fmla="*/ 6994525 h 6994525"/>
              <a:gd name="connsiteX3" fmla="*/ 0 w 9201606"/>
              <a:gd name="connsiteY3" fmla="*/ 6994525 h 6994525"/>
              <a:gd name="connsiteX4" fmla="*/ 0 w 9201606"/>
              <a:gd name="connsiteY4" fmla="*/ 6993802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1606" h="6994525">
                <a:moveTo>
                  <a:pt x="6942706" y="0"/>
                </a:moveTo>
                <a:lnTo>
                  <a:pt x="9201606" y="0"/>
                </a:lnTo>
                <a:lnTo>
                  <a:pt x="9201606" y="6994525"/>
                </a:lnTo>
                <a:lnTo>
                  <a:pt x="0" y="6994525"/>
                </a:lnTo>
                <a:lnTo>
                  <a:pt x="0" y="6993802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837" y="2811460"/>
            <a:ext cx="5773982" cy="213360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528" y="4305869"/>
            <a:ext cx="3844262" cy="208734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450319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SharePoint Server </a:t>
            </a:r>
            <a:r>
              <a:rPr lang="en-US" dirty="0" smtClean="0">
                <a:solidFill>
                  <a:schemeClr val="tx1"/>
                </a:solidFill>
              </a:rPr>
              <a:t>2016 </a:t>
            </a:r>
            <a:r>
              <a:rPr lang="en-US" dirty="0">
                <a:solidFill>
                  <a:schemeClr val="tx1"/>
                </a:solidFill>
              </a:rPr>
              <a:t>is:</a:t>
            </a:r>
          </a:p>
          <a:p>
            <a:r>
              <a:rPr lang="en-US" dirty="0">
                <a:solidFill>
                  <a:schemeClr val="tx1"/>
                </a:solidFill>
              </a:rPr>
              <a:t>a comprehensive solution for 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connected</a:t>
            </a:r>
            <a:r>
              <a:rPr lang="en-US" dirty="0">
                <a:solidFill>
                  <a:schemeClr val="tx1"/>
                </a:solidFill>
              </a:rPr>
              <a:t> information work</a:t>
            </a:r>
          </a:p>
          <a:p>
            <a:r>
              <a:rPr lang="en-US" dirty="0">
                <a:solidFill>
                  <a:schemeClr val="tx1"/>
                </a:solidFill>
              </a:rPr>
              <a:t>that preserves structured processes, compliance, IT investment</a:t>
            </a:r>
          </a:p>
          <a:p>
            <a:r>
              <a:rPr lang="en-US" dirty="0">
                <a:solidFill>
                  <a:schemeClr val="tx1"/>
                </a:solidFill>
              </a:rPr>
              <a:t>optimized for the way people work</a:t>
            </a:r>
          </a:p>
          <a:p>
            <a:r>
              <a:rPr lang="en-US" dirty="0">
                <a:solidFill>
                  <a:schemeClr val="tx1"/>
                </a:solidFill>
              </a:rPr>
              <a:t>through an easily-managed and </a:t>
            </a:r>
            <a: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integrated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platform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32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01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818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17" y="5185984"/>
            <a:ext cx="6163203" cy="1883171"/>
          </a:xfrm>
          <a:prstGeom prst="rect">
            <a:avLst/>
          </a:prstGeom>
          <a:solidFill>
            <a:schemeClr val="tx1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82880" tIns="91440" rIns="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4B50">
                    <a:alpha val="99000"/>
                  </a:srgbClr>
                </a:solidFill>
                <a:latin typeface="Segoe UI Light"/>
              </a:rPr>
              <a:t>Insights and Data</a:t>
            </a:r>
            <a:endParaRPr lang="en-US" sz="2800" dirty="0">
              <a:solidFill>
                <a:srgbClr val="004B50">
                  <a:alpha val="99000"/>
                </a:srgbClr>
              </a:solidFill>
              <a:latin typeface="Segoe UI Ligh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7" y="3192462"/>
            <a:ext cx="6163203" cy="1883171"/>
          </a:xfrm>
          <a:prstGeom prst="rect">
            <a:avLst/>
          </a:prstGeom>
          <a:solidFill>
            <a:schemeClr val="tx1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82880" tIns="91440" rIns="0" bIns="9144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4B50">
                    <a:alpha val="99000"/>
                  </a:srgbClr>
                </a:solidFill>
                <a:latin typeface="Segoe UI Light"/>
              </a:rPr>
              <a:t>Management</a:t>
            </a:r>
            <a:endParaRPr lang="en-US" sz="2800" dirty="0">
              <a:solidFill>
                <a:srgbClr val="004B50">
                  <a:alpha val="99000"/>
                </a:srgbClr>
              </a:solidFill>
              <a:latin typeface="Segoe UI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73749" y="3192462"/>
            <a:ext cx="6163044" cy="1883171"/>
          </a:xfrm>
          <a:prstGeom prst="rect">
            <a:avLst/>
          </a:prstGeom>
          <a:solidFill>
            <a:schemeClr val="tx1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82880" tIns="91440" rIns="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4B50">
                    <a:alpha val="99000"/>
                  </a:srgbClr>
                </a:solidFill>
                <a:latin typeface="Segoe UI Light"/>
              </a:rPr>
              <a:t>Reliability, Performance, and Scale</a:t>
            </a:r>
            <a:endParaRPr lang="en-US" sz="2800" dirty="0">
              <a:solidFill>
                <a:srgbClr val="004B50">
                  <a:alpha val="99000"/>
                </a:srgbClr>
              </a:solidFill>
              <a:latin typeface="Segoe UI Ligh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73749" y="5185984"/>
            <a:ext cx="6163044" cy="1883171"/>
          </a:xfrm>
          <a:prstGeom prst="rect">
            <a:avLst/>
          </a:prstGeom>
          <a:solidFill>
            <a:schemeClr val="tx1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82880" tIns="91440" rIns="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4B50">
                    <a:alpha val="99000"/>
                  </a:srgbClr>
                </a:solidFill>
                <a:latin typeface="Segoe UI Light"/>
              </a:rPr>
              <a:t>Cloud Accelerated Experiences</a:t>
            </a:r>
            <a:endParaRPr lang="en-US" sz="2400" dirty="0">
              <a:solidFill>
                <a:srgbClr val="004B50">
                  <a:alpha val="99000"/>
                </a:srgbClr>
              </a:solidFill>
              <a:latin typeface="Segoe U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41" y="1978563"/>
            <a:ext cx="237924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400" spc="-102" dirty="0">
                <a:ln w="3175">
                  <a:noFill/>
                </a:ln>
                <a:solidFill>
                  <a:srgbClr val="FFFFFF">
                    <a:alpha val="99000"/>
                  </a:srgbClr>
                </a:solidFill>
                <a:latin typeface="Segoe UI Light"/>
                <a:cs typeface="Segoe UI" pitchFamily="34" charset="0"/>
              </a:rPr>
              <a:t>Agenda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7" y="2973006"/>
            <a:ext cx="12436475" cy="109728"/>
          </a:xfrm>
          <a:prstGeom prst="rect">
            <a:avLst/>
          </a:prstGeom>
          <a:solidFill>
            <a:schemeClr val="tx1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47588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Studio Work\Studio_Admin\Art\Images\Mediabank\2014_01\Commercial\WIN13_DellXPS18_0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9886" y="-317"/>
            <a:ext cx="3916589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4243" y="2591880"/>
            <a:ext cx="5572610" cy="15799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FFFFFF"/>
                </a:solidFill>
                <a:latin typeface="Segoe UI Light" pitchFamily="34" charset="0"/>
              </a:rPr>
              <a:t>build</a:t>
            </a:r>
            <a:r>
              <a:rPr lang="en-US" sz="4400" dirty="0" smtClean="0">
                <a:solidFill>
                  <a:srgbClr val="FFFFFF"/>
                </a:solidFill>
                <a:latin typeface="Segoe UI Light" pitchFamily="34" charset="0"/>
              </a:rPr>
              <a:t>\</a:t>
            </a:r>
            <a:r>
              <a:rPr lang="en-US" sz="4400" dirty="0">
                <a:solidFill>
                  <a:srgbClr val="FFFFFF"/>
                </a:solidFill>
                <a:latin typeface="Segoe UI Light" pitchFamily="34" charset="0"/>
              </a:rPr>
              <a:t>ˈ</a:t>
            </a:r>
            <a:r>
              <a:rPr lang="en-US" sz="4400" dirty="0" err="1">
                <a:solidFill>
                  <a:srgbClr val="FFFFFF"/>
                </a:solidFill>
                <a:latin typeface="Segoe UI Light" pitchFamily="34" charset="0"/>
              </a:rPr>
              <a:t>bild</a:t>
            </a:r>
            <a:r>
              <a:rPr lang="en-US" sz="4400" dirty="0">
                <a:solidFill>
                  <a:srgbClr val="FFFFFF"/>
                </a:solidFill>
                <a:latin typeface="Segoe UI Light" pitchFamily="34" charset="0"/>
              </a:rPr>
              <a:t>\</a:t>
            </a:r>
            <a:endParaRPr lang="en-US" dirty="0" smtClean="0">
              <a:solidFill>
                <a:srgbClr val="FFFFFF"/>
              </a:solidFill>
              <a:latin typeface="Segoe UI Light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Segoe UI Light" pitchFamily="34" charset="0"/>
              </a:rPr>
              <a:t>1</a:t>
            </a:r>
            <a:r>
              <a:rPr lang="en-US" dirty="0">
                <a:solidFill>
                  <a:srgbClr val="FFFFFF"/>
                </a:solidFill>
                <a:latin typeface="Segoe UI Light" pitchFamily="34" charset="0"/>
              </a:rPr>
              <a:t>) Noun: a compiled version of a </a:t>
            </a:r>
            <a:r>
              <a:rPr lang="en-US" dirty="0" smtClean="0">
                <a:solidFill>
                  <a:srgbClr val="FFFFFF"/>
                </a:solidFill>
                <a:latin typeface="Segoe UI Light" pitchFamily="34" charset="0"/>
              </a:rPr>
              <a:t>program</a:t>
            </a:r>
          </a:p>
          <a:p>
            <a:pPr>
              <a:lnSpc>
                <a:spcPts val="2000"/>
              </a:lnSpc>
              <a:defRPr/>
            </a:pPr>
            <a:endParaRPr lang="en-US" dirty="0" smtClean="0">
              <a:solidFill>
                <a:srgbClr val="FFFFFF"/>
              </a:solidFill>
              <a:latin typeface="Segoe UI Light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Segoe UI Light" pitchFamily="34" charset="0"/>
              </a:rPr>
              <a:t>2</a:t>
            </a:r>
            <a:r>
              <a:rPr lang="en-US" dirty="0">
                <a:solidFill>
                  <a:srgbClr val="FFFFFF"/>
                </a:solidFill>
                <a:latin typeface="Segoe UI Light" pitchFamily="34" charset="0"/>
              </a:rPr>
              <a:t>) Verb: </a:t>
            </a:r>
            <a:r>
              <a:rPr lang="en-US" dirty="0" smtClean="0">
                <a:solidFill>
                  <a:srgbClr val="FFFFFF"/>
                </a:solidFill>
                <a:latin typeface="Segoe UI Light" pitchFamily="34" charset="0"/>
              </a:rPr>
              <a:t>(compile) </a:t>
            </a:r>
            <a:r>
              <a:rPr lang="pt-BR" dirty="0" smtClean="0">
                <a:solidFill>
                  <a:srgbClr val="FFFFFF"/>
                </a:solidFill>
                <a:latin typeface="Segoe UI Light" pitchFamily="34" charset="0"/>
              </a:rPr>
              <a:t>a </a:t>
            </a:r>
            <a:r>
              <a:rPr lang="pt-BR" dirty="0">
                <a:solidFill>
                  <a:srgbClr val="FFFFFF"/>
                </a:solidFill>
                <a:latin typeface="Segoe UI Light" pitchFamily="34" charset="0"/>
              </a:rPr>
              <a:t>program, database, index, etc</a:t>
            </a:r>
            <a:r>
              <a:rPr lang="pt-BR" dirty="0" smtClean="0">
                <a:solidFill>
                  <a:srgbClr val="FFFFFF"/>
                </a:solidFill>
                <a:latin typeface="Segoe UI Light" pitchFamily="34" charset="0"/>
              </a:rPr>
              <a:t>.</a:t>
            </a:r>
            <a:endParaRPr lang="en-US" dirty="0">
              <a:solidFill>
                <a:srgbClr val="FFFFFF"/>
              </a:solidFill>
              <a:latin typeface="Segoe UI Ligh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>
            <a:off x="0" y="-316"/>
            <a:ext cx="5868149" cy="2257606"/>
          </a:xfrm>
          <a:prstGeom prst="rect">
            <a:avLst/>
          </a:prstGeom>
          <a:solidFill>
            <a:schemeClr val="bg1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324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4B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3665" y="-318"/>
            <a:ext cx="2435373" cy="2257607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RTW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</a:rPr>
              <a:t>Q2 CY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3665" y="4736600"/>
            <a:ext cx="2435373" cy="2257607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1.21 GB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(1,307,219,231 bytes)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3664" y="2368141"/>
            <a:ext cx="2435373" cy="2257607"/>
          </a:xfrm>
          <a:prstGeom prst="rect">
            <a:avLst/>
          </a:prstGeom>
          <a:solidFill>
            <a:srgbClr val="004B50"/>
          </a:solidFill>
          <a:ln w="1079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Build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</a:rPr>
              <a:t>16.0.4021.1201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>
          <a:xfrm>
            <a:off x="111484" y="1335362"/>
            <a:ext cx="5645180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>
                <a:solidFill>
                  <a:srgbClr val="004B50">
                    <a:alpha val="99000"/>
                  </a:srgbClr>
                </a:solidFill>
              </a:rPr>
              <a:t>SharePoint 2016</a:t>
            </a:r>
            <a:endParaRPr>
              <a:solidFill>
                <a:srgbClr val="004B50">
                  <a:alpha val="99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4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 bwMode="auto">
          <a:xfrm>
            <a:off x="0" y="1480456"/>
            <a:ext cx="12436475" cy="53122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526" y="1498737"/>
            <a:ext cx="11887200" cy="1415772"/>
          </a:xfrm>
        </p:spPr>
        <p:txBody>
          <a:bodyPr/>
          <a:lstStyle/>
          <a:p>
            <a:r>
              <a:rPr lang="en-US" dirty="0" smtClean="0">
                <a:solidFill>
                  <a:srgbClr val="004B50"/>
                </a:solidFill>
              </a:rPr>
              <a:t>Converged code base</a:t>
            </a:r>
          </a:p>
          <a:p>
            <a:pPr lvl="1"/>
            <a:r>
              <a:rPr lang="en-US" dirty="0" smtClean="0">
                <a:solidFill>
                  <a:srgbClr val="004B50"/>
                </a:solidFill>
              </a:rPr>
              <a:t>Cloud-down codebase based on SharePoint Online</a:t>
            </a:r>
          </a:p>
          <a:p>
            <a:pPr lvl="1"/>
            <a:r>
              <a:rPr lang="en-US" dirty="0" smtClean="0">
                <a:solidFill>
                  <a:srgbClr val="004B50"/>
                </a:solidFill>
              </a:rPr>
              <a:t>Backported capabilities for on-premises differentiators</a:t>
            </a:r>
            <a:endParaRPr lang="en-US" dirty="0">
              <a:solidFill>
                <a:srgbClr val="004B50"/>
              </a:solidFill>
            </a:endParaRPr>
          </a:p>
        </p:txBody>
      </p:sp>
      <p:grpSp>
        <p:nvGrpSpPr>
          <p:cNvPr id="54" name="Group 5"/>
          <p:cNvGrpSpPr>
            <a:grpSpLocks noChangeAspect="1"/>
          </p:cNvGrpSpPr>
          <p:nvPr/>
        </p:nvGrpSpPr>
        <p:grpSpPr bwMode="auto">
          <a:xfrm>
            <a:off x="502596" y="3190136"/>
            <a:ext cx="2572067" cy="3145155"/>
            <a:chOff x="2883" y="937"/>
            <a:chExt cx="2069" cy="2530"/>
          </a:xfrm>
        </p:grpSpPr>
        <p:sp>
          <p:nvSpPr>
            <p:cNvPr id="5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883" y="937"/>
              <a:ext cx="2069" cy="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4307" y="1776"/>
              <a:ext cx="144" cy="191"/>
            </a:xfrm>
            <a:custGeom>
              <a:avLst/>
              <a:gdLst>
                <a:gd name="T0" fmla="*/ 78 w 144"/>
                <a:gd name="T1" fmla="*/ 21 h 191"/>
                <a:gd name="T2" fmla="*/ 78 w 144"/>
                <a:gd name="T3" fmla="*/ 0 h 191"/>
                <a:gd name="T4" fmla="*/ 29 w 144"/>
                <a:gd name="T5" fmla="*/ 0 h 191"/>
                <a:gd name="T6" fmla="*/ 29 w 144"/>
                <a:gd name="T7" fmla="*/ 21 h 191"/>
                <a:gd name="T8" fmla="*/ 0 w 144"/>
                <a:gd name="T9" fmla="*/ 21 h 191"/>
                <a:gd name="T10" fmla="*/ 0 w 144"/>
                <a:gd name="T11" fmla="*/ 26 h 191"/>
                <a:gd name="T12" fmla="*/ 7 w 144"/>
                <a:gd name="T13" fmla="*/ 26 h 191"/>
                <a:gd name="T14" fmla="*/ 7 w 144"/>
                <a:gd name="T15" fmla="*/ 191 h 191"/>
                <a:gd name="T16" fmla="*/ 50 w 144"/>
                <a:gd name="T17" fmla="*/ 191 h 191"/>
                <a:gd name="T18" fmla="*/ 50 w 144"/>
                <a:gd name="T19" fmla="*/ 158 h 191"/>
                <a:gd name="T20" fmla="*/ 66 w 144"/>
                <a:gd name="T21" fmla="*/ 158 h 191"/>
                <a:gd name="T22" fmla="*/ 66 w 144"/>
                <a:gd name="T23" fmla="*/ 191 h 191"/>
                <a:gd name="T24" fmla="*/ 78 w 144"/>
                <a:gd name="T25" fmla="*/ 191 h 191"/>
                <a:gd name="T26" fmla="*/ 78 w 144"/>
                <a:gd name="T27" fmla="*/ 158 h 191"/>
                <a:gd name="T28" fmla="*/ 97 w 144"/>
                <a:gd name="T29" fmla="*/ 158 h 191"/>
                <a:gd name="T30" fmla="*/ 97 w 144"/>
                <a:gd name="T31" fmla="*/ 191 h 191"/>
                <a:gd name="T32" fmla="*/ 137 w 144"/>
                <a:gd name="T33" fmla="*/ 191 h 191"/>
                <a:gd name="T34" fmla="*/ 137 w 144"/>
                <a:gd name="T35" fmla="*/ 26 h 191"/>
                <a:gd name="T36" fmla="*/ 144 w 144"/>
                <a:gd name="T37" fmla="*/ 26 h 191"/>
                <a:gd name="T38" fmla="*/ 144 w 144"/>
                <a:gd name="T39" fmla="*/ 21 h 191"/>
                <a:gd name="T40" fmla="*/ 78 w 144"/>
                <a:gd name="T41" fmla="*/ 21 h 191"/>
                <a:gd name="T42" fmla="*/ 125 w 144"/>
                <a:gd name="T43" fmla="*/ 146 h 191"/>
                <a:gd name="T44" fmla="*/ 19 w 144"/>
                <a:gd name="T45" fmla="*/ 146 h 191"/>
                <a:gd name="T46" fmla="*/ 19 w 144"/>
                <a:gd name="T47" fmla="*/ 130 h 191"/>
                <a:gd name="T48" fmla="*/ 125 w 144"/>
                <a:gd name="T49" fmla="*/ 130 h 191"/>
                <a:gd name="T50" fmla="*/ 125 w 144"/>
                <a:gd name="T51" fmla="*/ 146 h 191"/>
                <a:gd name="T52" fmla="*/ 125 w 144"/>
                <a:gd name="T53" fmla="*/ 118 h 191"/>
                <a:gd name="T54" fmla="*/ 19 w 144"/>
                <a:gd name="T55" fmla="*/ 118 h 191"/>
                <a:gd name="T56" fmla="*/ 19 w 144"/>
                <a:gd name="T57" fmla="*/ 99 h 191"/>
                <a:gd name="T58" fmla="*/ 125 w 144"/>
                <a:gd name="T59" fmla="*/ 99 h 191"/>
                <a:gd name="T60" fmla="*/ 125 w 144"/>
                <a:gd name="T61" fmla="*/ 118 h 191"/>
                <a:gd name="T62" fmla="*/ 125 w 144"/>
                <a:gd name="T63" fmla="*/ 87 h 191"/>
                <a:gd name="T64" fmla="*/ 19 w 144"/>
                <a:gd name="T65" fmla="*/ 87 h 191"/>
                <a:gd name="T66" fmla="*/ 19 w 144"/>
                <a:gd name="T67" fmla="*/ 71 h 191"/>
                <a:gd name="T68" fmla="*/ 125 w 144"/>
                <a:gd name="T69" fmla="*/ 71 h 191"/>
                <a:gd name="T70" fmla="*/ 125 w 144"/>
                <a:gd name="T71" fmla="*/ 87 h 191"/>
                <a:gd name="T72" fmla="*/ 125 w 144"/>
                <a:gd name="T73" fmla="*/ 59 h 191"/>
                <a:gd name="T74" fmla="*/ 19 w 144"/>
                <a:gd name="T75" fmla="*/ 59 h 191"/>
                <a:gd name="T76" fmla="*/ 19 w 144"/>
                <a:gd name="T77" fmla="*/ 40 h 191"/>
                <a:gd name="T78" fmla="*/ 125 w 144"/>
                <a:gd name="T79" fmla="*/ 40 h 191"/>
                <a:gd name="T80" fmla="*/ 125 w 144"/>
                <a:gd name="T81" fmla="*/ 5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91">
                  <a:moveTo>
                    <a:pt x="78" y="21"/>
                  </a:moveTo>
                  <a:lnTo>
                    <a:pt x="78" y="0"/>
                  </a:lnTo>
                  <a:lnTo>
                    <a:pt x="29" y="0"/>
                  </a:lnTo>
                  <a:lnTo>
                    <a:pt x="29" y="21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7" y="191"/>
                  </a:lnTo>
                  <a:lnTo>
                    <a:pt x="50" y="191"/>
                  </a:lnTo>
                  <a:lnTo>
                    <a:pt x="50" y="158"/>
                  </a:lnTo>
                  <a:lnTo>
                    <a:pt x="66" y="158"/>
                  </a:lnTo>
                  <a:lnTo>
                    <a:pt x="66" y="191"/>
                  </a:lnTo>
                  <a:lnTo>
                    <a:pt x="78" y="191"/>
                  </a:lnTo>
                  <a:lnTo>
                    <a:pt x="78" y="158"/>
                  </a:lnTo>
                  <a:lnTo>
                    <a:pt x="97" y="158"/>
                  </a:lnTo>
                  <a:lnTo>
                    <a:pt x="97" y="191"/>
                  </a:lnTo>
                  <a:lnTo>
                    <a:pt x="137" y="191"/>
                  </a:lnTo>
                  <a:lnTo>
                    <a:pt x="137" y="26"/>
                  </a:lnTo>
                  <a:lnTo>
                    <a:pt x="144" y="26"/>
                  </a:lnTo>
                  <a:lnTo>
                    <a:pt x="144" y="21"/>
                  </a:lnTo>
                  <a:lnTo>
                    <a:pt x="78" y="21"/>
                  </a:lnTo>
                  <a:close/>
                  <a:moveTo>
                    <a:pt x="125" y="146"/>
                  </a:moveTo>
                  <a:lnTo>
                    <a:pt x="19" y="146"/>
                  </a:lnTo>
                  <a:lnTo>
                    <a:pt x="19" y="130"/>
                  </a:lnTo>
                  <a:lnTo>
                    <a:pt x="125" y="130"/>
                  </a:lnTo>
                  <a:lnTo>
                    <a:pt x="125" y="146"/>
                  </a:lnTo>
                  <a:close/>
                  <a:moveTo>
                    <a:pt x="125" y="118"/>
                  </a:moveTo>
                  <a:lnTo>
                    <a:pt x="19" y="118"/>
                  </a:lnTo>
                  <a:lnTo>
                    <a:pt x="19" y="99"/>
                  </a:lnTo>
                  <a:lnTo>
                    <a:pt x="125" y="99"/>
                  </a:lnTo>
                  <a:lnTo>
                    <a:pt x="125" y="118"/>
                  </a:lnTo>
                  <a:close/>
                  <a:moveTo>
                    <a:pt x="125" y="87"/>
                  </a:moveTo>
                  <a:lnTo>
                    <a:pt x="19" y="87"/>
                  </a:lnTo>
                  <a:lnTo>
                    <a:pt x="19" y="71"/>
                  </a:lnTo>
                  <a:lnTo>
                    <a:pt x="125" y="71"/>
                  </a:lnTo>
                  <a:lnTo>
                    <a:pt x="125" y="87"/>
                  </a:lnTo>
                  <a:close/>
                  <a:moveTo>
                    <a:pt x="125" y="59"/>
                  </a:moveTo>
                  <a:lnTo>
                    <a:pt x="19" y="59"/>
                  </a:lnTo>
                  <a:lnTo>
                    <a:pt x="19" y="40"/>
                  </a:lnTo>
                  <a:lnTo>
                    <a:pt x="125" y="40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57" name="Freeform 7"/>
            <p:cNvSpPr>
              <a:spLocks noEditPoints="1"/>
            </p:cNvSpPr>
            <p:nvPr/>
          </p:nvSpPr>
          <p:spPr bwMode="auto">
            <a:xfrm>
              <a:off x="4392" y="1428"/>
              <a:ext cx="107" cy="142"/>
            </a:xfrm>
            <a:custGeom>
              <a:avLst/>
              <a:gdLst>
                <a:gd name="T0" fmla="*/ 59 w 107"/>
                <a:gd name="T1" fmla="*/ 17 h 142"/>
                <a:gd name="T2" fmla="*/ 59 w 107"/>
                <a:gd name="T3" fmla="*/ 0 h 142"/>
                <a:gd name="T4" fmla="*/ 22 w 107"/>
                <a:gd name="T5" fmla="*/ 0 h 142"/>
                <a:gd name="T6" fmla="*/ 22 w 107"/>
                <a:gd name="T7" fmla="*/ 17 h 142"/>
                <a:gd name="T8" fmla="*/ 0 w 107"/>
                <a:gd name="T9" fmla="*/ 17 h 142"/>
                <a:gd name="T10" fmla="*/ 0 w 107"/>
                <a:gd name="T11" fmla="*/ 19 h 142"/>
                <a:gd name="T12" fmla="*/ 5 w 107"/>
                <a:gd name="T13" fmla="*/ 19 h 142"/>
                <a:gd name="T14" fmla="*/ 5 w 107"/>
                <a:gd name="T15" fmla="*/ 142 h 142"/>
                <a:gd name="T16" fmla="*/ 36 w 107"/>
                <a:gd name="T17" fmla="*/ 142 h 142"/>
                <a:gd name="T18" fmla="*/ 36 w 107"/>
                <a:gd name="T19" fmla="*/ 116 h 142"/>
                <a:gd name="T20" fmla="*/ 50 w 107"/>
                <a:gd name="T21" fmla="*/ 116 h 142"/>
                <a:gd name="T22" fmla="*/ 50 w 107"/>
                <a:gd name="T23" fmla="*/ 142 h 142"/>
                <a:gd name="T24" fmla="*/ 59 w 107"/>
                <a:gd name="T25" fmla="*/ 142 h 142"/>
                <a:gd name="T26" fmla="*/ 59 w 107"/>
                <a:gd name="T27" fmla="*/ 116 h 142"/>
                <a:gd name="T28" fmla="*/ 71 w 107"/>
                <a:gd name="T29" fmla="*/ 116 h 142"/>
                <a:gd name="T30" fmla="*/ 71 w 107"/>
                <a:gd name="T31" fmla="*/ 142 h 142"/>
                <a:gd name="T32" fmla="*/ 102 w 107"/>
                <a:gd name="T33" fmla="*/ 142 h 142"/>
                <a:gd name="T34" fmla="*/ 102 w 107"/>
                <a:gd name="T35" fmla="*/ 19 h 142"/>
                <a:gd name="T36" fmla="*/ 107 w 107"/>
                <a:gd name="T37" fmla="*/ 19 h 142"/>
                <a:gd name="T38" fmla="*/ 107 w 107"/>
                <a:gd name="T39" fmla="*/ 17 h 142"/>
                <a:gd name="T40" fmla="*/ 59 w 107"/>
                <a:gd name="T41" fmla="*/ 17 h 142"/>
                <a:gd name="T42" fmla="*/ 92 w 107"/>
                <a:gd name="T43" fmla="*/ 109 h 142"/>
                <a:gd name="T44" fmla="*/ 14 w 107"/>
                <a:gd name="T45" fmla="*/ 109 h 142"/>
                <a:gd name="T46" fmla="*/ 14 w 107"/>
                <a:gd name="T47" fmla="*/ 97 h 142"/>
                <a:gd name="T48" fmla="*/ 92 w 107"/>
                <a:gd name="T49" fmla="*/ 97 h 142"/>
                <a:gd name="T50" fmla="*/ 92 w 107"/>
                <a:gd name="T51" fmla="*/ 109 h 142"/>
                <a:gd name="T52" fmla="*/ 92 w 107"/>
                <a:gd name="T53" fmla="*/ 88 h 142"/>
                <a:gd name="T54" fmla="*/ 14 w 107"/>
                <a:gd name="T55" fmla="*/ 88 h 142"/>
                <a:gd name="T56" fmla="*/ 14 w 107"/>
                <a:gd name="T57" fmla="*/ 74 h 142"/>
                <a:gd name="T58" fmla="*/ 92 w 107"/>
                <a:gd name="T59" fmla="*/ 74 h 142"/>
                <a:gd name="T60" fmla="*/ 92 w 107"/>
                <a:gd name="T61" fmla="*/ 88 h 142"/>
                <a:gd name="T62" fmla="*/ 92 w 107"/>
                <a:gd name="T63" fmla="*/ 64 h 142"/>
                <a:gd name="T64" fmla="*/ 14 w 107"/>
                <a:gd name="T65" fmla="*/ 64 h 142"/>
                <a:gd name="T66" fmla="*/ 14 w 107"/>
                <a:gd name="T67" fmla="*/ 52 h 142"/>
                <a:gd name="T68" fmla="*/ 92 w 107"/>
                <a:gd name="T69" fmla="*/ 52 h 142"/>
                <a:gd name="T70" fmla="*/ 92 w 107"/>
                <a:gd name="T71" fmla="*/ 64 h 142"/>
                <a:gd name="T72" fmla="*/ 92 w 107"/>
                <a:gd name="T73" fmla="*/ 43 h 142"/>
                <a:gd name="T74" fmla="*/ 14 w 107"/>
                <a:gd name="T75" fmla="*/ 43 h 142"/>
                <a:gd name="T76" fmla="*/ 14 w 107"/>
                <a:gd name="T77" fmla="*/ 31 h 142"/>
                <a:gd name="T78" fmla="*/ 92 w 107"/>
                <a:gd name="T79" fmla="*/ 31 h 142"/>
                <a:gd name="T80" fmla="*/ 92 w 107"/>
                <a:gd name="T81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142">
                  <a:moveTo>
                    <a:pt x="59" y="17"/>
                  </a:moveTo>
                  <a:lnTo>
                    <a:pt x="59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42"/>
                  </a:lnTo>
                  <a:lnTo>
                    <a:pt x="36" y="142"/>
                  </a:lnTo>
                  <a:lnTo>
                    <a:pt x="36" y="116"/>
                  </a:lnTo>
                  <a:lnTo>
                    <a:pt x="50" y="116"/>
                  </a:lnTo>
                  <a:lnTo>
                    <a:pt x="50" y="142"/>
                  </a:lnTo>
                  <a:lnTo>
                    <a:pt x="59" y="142"/>
                  </a:lnTo>
                  <a:lnTo>
                    <a:pt x="59" y="116"/>
                  </a:lnTo>
                  <a:lnTo>
                    <a:pt x="71" y="116"/>
                  </a:lnTo>
                  <a:lnTo>
                    <a:pt x="71" y="142"/>
                  </a:lnTo>
                  <a:lnTo>
                    <a:pt x="102" y="142"/>
                  </a:lnTo>
                  <a:lnTo>
                    <a:pt x="102" y="19"/>
                  </a:lnTo>
                  <a:lnTo>
                    <a:pt x="107" y="19"/>
                  </a:lnTo>
                  <a:lnTo>
                    <a:pt x="107" y="17"/>
                  </a:lnTo>
                  <a:lnTo>
                    <a:pt x="59" y="17"/>
                  </a:lnTo>
                  <a:close/>
                  <a:moveTo>
                    <a:pt x="92" y="109"/>
                  </a:moveTo>
                  <a:lnTo>
                    <a:pt x="14" y="109"/>
                  </a:lnTo>
                  <a:lnTo>
                    <a:pt x="14" y="97"/>
                  </a:lnTo>
                  <a:lnTo>
                    <a:pt x="92" y="97"/>
                  </a:lnTo>
                  <a:lnTo>
                    <a:pt x="92" y="109"/>
                  </a:lnTo>
                  <a:close/>
                  <a:moveTo>
                    <a:pt x="92" y="88"/>
                  </a:moveTo>
                  <a:lnTo>
                    <a:pt x="14" y="88"/>
                  </a:lnTo>
                  <a:lnTo>
                    <a:pt x="14" y="74"/>
                  </a:lnTo>
                  <a:lnTo>
                    <a:pt x="92" y="74"/>
                  </a:lnTo>
                  <a:lnTo>
                    <a:pt x="92" y="88"/>
                  </a:lnTo>
                  <a:close/>
                  <a:moveTo>
                    <a:pt x="92" y="64"/>
                  </a:moveTo>
                  <a:lnTo>
                    <a:pt x="14" y="64"/>
                  </a:lnTo>
                  <a:lnTo>
                    <a:pt x="14" y="52"/>
                  </a:lnTo>
                  <a:lnTo>
                    <a:pt x="92" y="52"/>
                  </a:lnTo>
                  <a:lnTo>
                    <a:pt x="92" y="64"/>
                  </a:lnTo>
                  <a:close/>
                  <a:moveTo>
                    <a:pt x="92" y="43"/>
                  </a:moveTo>
                  <a:lnTo>
                    <a:pt x="14" y="43"/>
                  </a:lnTo>
                  <a:lnTo>
                    <a:pt x="14" y="31"/>
                  </a:lnTo>
                  <a:lnTo>
                    <a:pt x="92" y="31"/>
                  </a:lnTo>
                  <a:lnTo>
                    <a:pt x="92" y="43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4569" y="1400"/>
              <a:ext cx="107" cy="142"/>
            </a:xfrm>
            <a:custGeom>
              <a:avLst/>
              <a:gdLst>
                <a:gd name="T0" fmla="*/ 59 w 107"/>
                <a:gd name="T1" fmla="*/ 17 h 142"/>
                <a:gd name="T2" fmla="*/ 59 w 107"/>
                <a:gd name="T3" fmla="*/ 0 h 142"/>
                <a:gd name="T4" fmla="*/ 22 w 107"/>
                <a:gd name="T5" fmla="*/ 0 h 142"/>
                <a:gd name="T6" fmla="*/ 22 w 107"/>
                <a:gd name="T7" fmla="*/ 17 h 142"/>
                <a:gd name="T8" fmla="*/ 0 w 107"/>
                <a:gd name="T9" fmla="*/ 17 h 142"/>
                <a:gd name="T10" fmla="*/ 0 w 107"/>
                <a:gd name="T11" fmla="*/ 19 h 142"/>
                <a:gd name="T12" fmla="*/ 5 w 107"/>
                <a:gd name="T13" fmla="*/ 19 h 142"/>
                <a:gd name="T14" fmla="*/ 5 w 107"/>
                <a:gd name="T15" fmla="*/ 142 h 142"/>
                <a:gd name="T16" fmla="*/ 36 w 107"/>
                <a:gd name="T17" fmla="*/ 142 h 142"/>
                <a:gd name="T18" fmla="*/ 36 w 107"/>
                <a:gd name="T19" fmla="*/ 116 h 142"/>
                <a:gd name="T20" fmla="*/ 50 w 107"/>
                <a:gd name="T21" fmla="*/ 116 h 142"/>
                <a:gd name="T22" fmla="*/ 50 w 107"/>
                <a:gd name="T23" fmla="*/ 142 h 142"/>
                <a:gd name="T24" fmla="*/ 59 w 107"/>
                <a:gd name="T25" fmla="*/ 142 h 142"/>
                <a:gd name="T26" fmla="*/ 59 w 107"/>
                <a:gd name="T27" fmla="*/ 116 h 142"/>
                <a:gd name="T28" fmla="*/ 71 w 107"/>
                <a:gd name="T29" fmla="*/ 116 h 142"/>
                <a:gd name="T30" fmla="*/ 71 w 107"/>
                <a:gd name="T31" fmla="*/ 142 h 142"/>
                <a:gd name="T32" fmla="*/ 102 w 107"/>
                <a:gd name="T33" fmla="*/ 142 h 142"/>
                <a:gd name="T34" fmla="*/ 102 w 107"/>
                <a:gd name="T35" fmla="*/ 19 h 142"/>
                <a:gd name="T36" fmla="*/ 107 w 107"/>
                <a:gd name="T37" fmla="*/ 19 h 142"/>
                <a:gd name="T38" fmla="*/ 107 w 107"/>
                <a:gd name="T39" fmla="*/ 17 h 142"/>
                <a:gd name="T40" fmla="*/ 59 w 107"/>
                <a:gd name="T41" fmla="*/ 17 h 142"/>
                <a:gd name="T42" fmla="*/ 93 w 107"/>
                <a:gd name="T43" fmla="*/ 109 h 142"/>
                <a:gd name="T44" fmla="*/ 15 w 107"/>
                <a:gd name="T45" fmla="*/ 109 h 142"/>
                <a:gd name="T46" fmla="*/ 15 w 107"/>
                <a:gd name="T47" fmla="*/ 95 h 142"/>
                <a:gd name="T48" fmla="*/ 93 w 107"/>
                <a:gd name="T49" fmla="*/ 95 h 142"/>
                <a:gd name="T50" fmla="*/ 93 w 107"/>
                <a:gd name="T51" fmla="*/ 109 h 142"/>
                <a:gd name="T52" fmla="*/ 93 w 107"/>
                <a:gd name="T53" fmla="*/ 87 h 142"/>
                <a:gd name="T54" fmla="*/ 15 w 107"/>
                <a:gd name="T55" fmla="*/ 87 h 142"/>
                <a:gd name="T56" fmla="*/ 15 w 107"/>
                <a:gd name="T57" fmla="*/ 73 h 142"/>
                <a:gd name="T58" fmla="*/ 93 w 107"/>
                <a:gd name="T59" fmla="*/ 73 h 142"/>
                <a:gd name="T60" fmla="*/ 93 w 107"/>
                <a:gd name="T61" fmla="*/ 87 h 142"/>
                <a:gd name="T62" fmla="*/ 93 w 107"/>
                <a:gd name="T63" fmla="*/ 64 h 142"/>
                <a:gd name="T64" fmla="*/ 15 w 107"/>
                <a:gd name="T65" fmla="*/ 64 h 142"/>
                <a:gd name="T66" fmla="*/ 15 w 107"/>
                <a:gd name="T67" fmla="*/ 52 h 142"/>
                <a:gd name="T68" fmla="*/ 93 w 107"/>
                <a:gd name="T69" fmla="*/ 52 h 142"/>
                <a:gd name="T70" fmla="*/ 93 w 107"/>
                <a:gd name="T71" fmla="*/ 64 h 142"/>
                <a:gd name="T72" fmla="*/ 93 w 107"/>
                <a:gd name="T73" fmla="*/ 43 h 142"/>
                <a:gd name="T74" fmla="*/ 15 w 107"/>
                <a:gd name="T75" fmla="*/ 43 h 142"/>
                <a:gd name="T76" fmla="*/ 15 w 107"/>
                <a:gd name="T77" fmla="*/ 31 h 142"/>
                <a:gd name="T78" fmla="*/ 93 w 107"/>
                <a:gd name="T79" fmla="*/ 31 h 142"/>
                <a:gd name="T80" fmla="*/ 93 w 107"/>
                <a:gd name="T81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142">
                  <a:moveTo>
                    <a:pt x="59" y="17"/>
                  </a:moveTo>
                  <a:lnTo>
                    <a:pt x="59" y="0"/>
                  </a:lnTo>
                  <a:lnTo>
                    <a:pt x="22" y="0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142"/>
                  </a:lnTo>
                  <a:lnTo>
                    <a:pt x="36" y="142"/>
                  </a:lnTo>
                  <a:lnTo>
                    <a:pt x="36" y="116"/>
                  </a:lnTo>
                  <a:lnTo>
                    <a:pt x="50" y="116"/>
                  </a:lnTo>
                  <a:lnTo>
                    <a:pt x="50" y="142"/>
                  </a:lnTo>
                  <a:lnTo>
                    <a:pt x="59" y="142"/>
                  </a:lnTo>
                  <a:lnTo>
                    <a:pt x="59" y="116"/>
                  </a:lnTo>
                  <a:lnTo>
                    <a:pt x="71" y="116"/>
                  </a:lnTo>
                  <a:lnTo>
                    <a:pt x="71" y="142"/>
                  </a:lnTo>
                  <a:lnTo>
                    <a:pt x="102" y="142"/>
                  </a:lnTo>
                  <a:lnTo>
                    <a:pt x="102" y="19"/>
                  </a:lnTo>
                  <a:lnTo>
                    <a:pt x="107" y="19"/>
                  </a:lnTo>
                  <a:lnTo>
                    <a:pt x="107" y="17"/>
                  </a:lnTo>
                  <a:lnTo>
                    <a:pt x="59" y="17"/>
                  </a:lnTo>
                  <a:close/>
                  <a:moveTo>
                    <a:pt x="93" y="109"/>
                  </a:moveTo>
                  <a:lnTo>
                    <a:pt x="15" y="109"/>
                  </a:lnTo>
                  <a:lnTo>
                    <a:pt x="15" y="95"/>
                  </a:lnTo>
                  <a:lnTo>
                    <a:pt x="93" y="95"/>
                  </a:lnTo>
                  <a:lnTo>
                    <a:pt x="93" y="109"/>
                  </a:lnTo>
                  <a:close/>
                  <a:moveTo>
                    <a:pt x="93" y="87"/>
                  </a:moveTo>
                  <a:lnTo>
                    <a:pt x="15" y="87"/>
                  </a:lnTo>
                  <a:lnTo>
                    <a:pt x="15" y="73"/>
                  </a:lnTo>
                  <a:lnTo>
                    <a:pt x="93" y="73"/>
                  </a:lnTo>
                  <a:lnTo>
                    <a:pt x="93" y="87"/>
                  </a:lnTo>
                  <a:close/>
                  <a:moveTo>
                    <a:pt x="93" y="64"/>
                  </a:moveTo>
                  <a:lnTo>
                    <a:pt x="15" y="64"/>
                  </a:lnTo>
                  <a:lnTo>
                    <a:pt x="15" y="52"/>
                  </a:lnTo>
                  <a:lnTo>
                    <a:pt x="93" y="52"/>
                  </a:lnTo>
                  <a:lnTo>
                    <a:pt x="93" y="64"/>
                  </a:lnTo>
                  <a:close/>
                  <a:moveTo>
                    <a:pt x="93" y="43"/>
                  </a:moveTo>
                  <a:lnTo>
                    <a:pt x="15" y="43"/>
                  </a:lnTo>
                  <a:lnTo>
                    <a:pt x="15" y="31"/>
                  </a:lnTo>
                  <a:lnTo>
                    <a:pt x="93" y="31"/>
                  </a:lnTo>
                  <a:lnTo>
                    <a:pt x="93" y="43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59" name="Freeform 9"/>
            <p:cNvSpPr>
              <a:spLocks noEditPoints="1"/>
            </p:cNvSpPr>
            <p:nvPr/>
          </p:nvSpPr>
          <p:spPr bwMode="auto">
            <a:xfrm>
              <a:off x="4510" y="1615"/>
              <a:ext cx="189" cy="246"/>
            </a:xfrm>
            <a:custGeom>
              <a:avLst/>
              <a:gdLst>
                <a:gd name="T0" fmla="*/ 102 w 189"/>
                <a:gd name="T1" fmla="*/ 26 h 246"/>
                <a:gd name="T2" fmla="*/ 102 w 189"/>
                <a:gd name="T3" fmla="*/ 0 h 246"/>
                <a:gd name="T4" fmla="*/ 38 w 189"/>
                <a:gd name="T5" fmla="*/ 0 h 246"/>
                <a:gd name="T6" fmla="*/ 38 w 189"/>
                <a:gd name="T7" fmla="*/ 26 h 246"/>
                <a:gd name="T8" fmla="*/ 0 w 189"/>
                <a:gd name="T9" fmla="*/ 26 h 246"/>
                <a:gd name="T10" fmla="*/ 0 w 189"/>
                <a:gd name="T11" fmla="*/ 33 h 246"/>
                <a:gd name="T12" fmla="*/ 10 w 189"/>
                <a:gd name="T13" fmla="*/ 33 h 246"/>
                <a:gd name="T14" fmla="*/ 10 w 189"/>
                <a:gd name="T15" fmla="*/ 246 h 246"/>
                <a:gd name="T16" fmla="*/ 64 w 189"/>
                <a:gd name="T17" fmla="*/ 246 h 246"/>
                <a:gd name="T18" fmla="*/ 64 w 189"/>
                <a:gd name="T19" fmla="*/ 203 h 246"/>
                <a:gd name="T20" fmla="*/ 88 w 189"/>
                <a:gd name="T21" fmla="*/ 203 h 246"/>
                <a:gd name="T22" fmla="*/ 88 w 189"/>
                <a:gd name="T23" fmla="*/ 246 h 246"/>
                <a:gd name="T24" fmla="*/ 102 w 189"/>
                <a:gd name="T25" fmla="*/ 246 h 246"/>
                <a:gd name="T26" fmla="*/ 102 w 189"/>
                <a:gd name="T27" fmla="*/ 203 h 246"/>
                <a:gd name="T28" fmla="*/ 126 w 189"/>
                <a:gd name="T29" fmla="*/ 203 h 246"/>
                <a:gd name="T30" fmla="*/ 126 w 189"/>
                <a:gd name="T31" fmla="*/ 246 h 246"/>
                <a:gd name="T32" fmla="*/ 180 w 189"/>
                <a:gd name="T33" fmla="*/ 246 h 246"/>
                <a:gd name="T34" fmla="*/ 180 w 189"/>
                <a:gd name="T35" fmla="*/ 33 h 246"/>
                <a:gd name="T36" fmla="*/ 189 w 189"/>
                <a:gd name="T37" fmla="*/ 33 h 246"/>
                <a:gd name="T38" fmla="*/ 189 w 189"/>
                <a:gd name="T39" fmla="*/ 26 h 246"/>
                <a:gd name="T40" fmla="*/ 102 w 189"/>
                <a:gd name="T41" fmla="*/ 26 h 246"/>
                <a:gd name="T42" fmla="*/ 163 w 189"/>
                <a:gd name="T43" fmla="*/ 189 h 246"/>
                <a:gd name="T44" fmla="*/ 26 w 189"/>
                <a:gd name="T45" fmla="*/ 189 h 246"/>
                <a:gd name="T46" fmla="*/ 26 w 189"/>
                <a:gd name="T47" fmla="*/ 168 h 246"/>
                <a:gd name="T48" fmla="*/ 163 w 189"/>
                <a:gd name="T49" fmla="*/ 168 h 246"/>
                <a:gd name="T50" fmla="*/ 163 w 189"/>
                <a:gd name="T51" fmla="*/ 189 h 246"/>
                <a:gd name="T52" fmla="*/ 163 w 189"/>
                <a:gd name="T53" fmla="*/ 151 h 246"/>
                <a:gd name="T54" fmla="*/ 26 w 189"/>
                <a:gd name="T55" fmla="*/ 151 h 246"/>
                <a:gd name="T56" fmla="*/ 26 w 189"/>
                <a:gd name="T57" fmla="*/ 128 h 246"/>
                <a:gd name="T58" fmla="*/ 163 w 189"/>
                <a:gd name="T59" fmla="*/ 128 h 246"/>
                <a:gd name="T60" fmla="*/ 163 w 189"/>
                <a:gd name="T61" fmla="*/ 151 h 246"/>
                <a:gd name="T62" fmla="*/ 163 w 189"/>
                <a:gd name="T63" fmla="*/ 111 h 246"/>
                <a:gd name="T64" fmla="*/ 26 w 189"/>
                <a:gd name="T65" fmla="*/ 111 h 246"/>
                <a:gd name="T66" fmla="*/ 26 w 189"/>
                <a:gd name="T67" fmla="*/ 90 h 246"/>
                <a:gd name="T68" fmla="*/ 163 w 189"/>
                <a:gd name="T69" fmla="*/ 90 h 246"/>
                <a:gd name="T70" fmla="*/ 163 w 189"/>
                <a:gd name="T71" fmla="*/ 111 h 246"/>
                <a:gd name="T72" fmla="*/ 163 w 189"/>
                <a:gd name="T73" fmla="*/ 73 h 246"/>
                <a:gd name="T74" fmla="*/ 26 w 189"/>
                <a:gd name="T75" fmla="*/ 73 h 246"/>
                <a:gd name="T76" fmla="*/ 26 w 189"/>
                <a:gd name="T77" fmla="*/ 52 h 246"/>
                <a:gd name="T78" fmla="*/ 163 w 189"/>
                <a:gd name="T79" fmla="*/ 52 h 246"/>
                <a:gd name="T80" fmla="*/ 163 w 189"/>
                <a:gd name="T81" fmla="*/ 7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246">
                  <a:moveTo>
                    <a:pt x="102" y="26"/>
                  </a:moveTo>
                  <a:lnTo>
                    <a:pt x="102" y="0"/>
                  </a:lnTo>
                  <a:lnTo>
                    <a:pt x="38" y="0"/>
                  </a:lnTo>
                  <a:lnTo>
                    <a:pt x="38" y="26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46"/>
                  </a:lnTo>
                  <a:lnTo>
                    <a:pt x="64" y="246"/>
                  </a:lnTo>
                  <a:lnTo>
                    <a:pt x="64" y="203"/>
                  </a:lnTo>
                  <a:lnTo>
                    <a:pt x="88" y="203"/>
                  </a:lnTo>
                  <a:lnTo>
                    <a:pt x="88" y="246"/>
                  </a:lnTo>
                  <a:lnTo>
                    <a:pt x="102" y="246"/>
                  </a:lnTo>
                  <a:lnTo>
                    <a:pt x="102" y="203"/>
                  </a:lnTo>
                  <a:lnTo>
                    <a:pt x="126" y="203"/>
                  </a:lnTo>
                  <a:lnTo>
                    <a:pt x="126" y="246"/>
                  </a:lnTo>
                  <a:lnTo>
                    <a:pt x="180" y="246"/>
                  </a:lnTo>
                  <a:lnTo>
                    <a:pt x="180" y="33"/>
                  </a:lnTo>
                  <a:lnTo>
                    <a:pt x="189" y="33"/>
                  </a:lnTo>
                  <a:lnTo>
                    <a:pt x="189" y="26"/>
                  </a:lnTo>
                  <a:lnTo>
                    <a:pt x="102" y="26"/>
                  </a:lnTo>
                  <a:close/>
                  <a:moveTo>
                    <a:pt x="163" y="189"/>
                  </a:moveTo>
                  <a:lnTo>
                    <a:pt x="26" y="189"/>
                  </a:lnTo>
                  <a:lnTo>
                    <a:pt x="26" y="168"/>
                  </a:lnTo>
                  <a:lnTo>
                    <a:pt x="163" y="168"/>
                  </a:lnTo>
                  <a:lnTo>
                    <a:pt x="163" y="189"/>
                  </a:lnTo>
                  <a:close/>
                  <a:moveTo>
                    <a:pt x="163" y="151"/>
                  </a:moveTo>
                  <a:lnTo>
                    <a:pt x="26" y="151"/>
                  </a:lnTo>
                  <a:lnTo>
                    <a:pt x="26" y="128"/>
                  </a:lnTo>
                  <a:lnTo>
                    <a:pt x="163" y="128"/>
                  </a:lnTo>
                  <a:lnTo>
                    <a:pt x="163" y="151"/>
                  </a:lnTo>
                  <a:close/>
                  <a:moveTo>
                    <a:pt x="163" y="111"/>
                  </a:moveTo>
                  <a:lnTo>
                    <a:pt x="26" y="111"/>
                  </a:lnTo>
                  <a:lnTo>
                    <a:pt x="26" y="90"/>
                  </a:lnTo>
                  <a:lnTo>
                    <a:pt x="163" y="90"/>
                  </a:lnTo>
                  <a:lnTo>
                    <a:pt x="163" y="111"/>
                  </a:lnTo>
                  <a:close/>
                  <a:moveTo>
                    <a:pt x="163" y="73"/>
                  </a:moveTo>
                  <a:lnTo>
                    <a:pt x="26" y="73"/>
                  </a:lnTo>
                  <a:lnTo>
                    <a:pt x="26" y="52"/>
                  </a:lnTo>
                  <a:lnTo>
                    <a:pt x="163" y="52"/>
                  </a:lnTo>
                  <a:lnTo>
                    <a:pt x="163" y="73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4529" y="1088"/>
              <a:ext cx="187" cy="248"/>
            </a:xfrm>
            <a:custGeom>
              <a:avLst/>
              <a:gdLst>
                <a:gd name="T0" fmla="*/ 102 w 187"/>
                <a:gd name="T1" fmla="*/ 29 h 248"/>
                <a:gd name="T2" fmla="*/ 102 w 187"/>
                <a:gd name="T3" fmla="*/ 0 h 248"/>
                <a:gd name="T4" fmla="*/ 36 w 187"/>
                <a:gd name="T5" fmla="*/ 0 h 248"/>
                <a:gd name="T6" fmla="*/ 36 w 187"/>
                <a:gd name="T7" fmla="*/ 29 h 248"/>
                <a:gd name="T8" fmla="*/ 0 w 187"/>
                <a:gd name="T9" fmla="*/ 29 h 248"/>
                <a:gd name="T10" fmla="*/ 0 w 187"/>
                <a:gd name="T11" fmla="*/ 33 h 248"/>
                <a:gd name="T12" fmla="*/ 10 w 187"/>
                <a:gd name="T13" fmla="*/ 33 h 248"/>
                <a:gd name="T14" fmla="*/ 10 w 187"/>
                <a:gd name="T15" fmla="*/ 248 h 248"/>
                <a:gd name="T16" fmla="*/ 64 w 187"/>
                <a:gd name="T17" fmla="*/ 248 h 248"/>
                <a:gd name="T18" fmla="*/ 64 w 187"/>
                <a:gd name="T19" fmla="*/ 203 h 248"/>
                <a:gd name="T20" fmla="*/ 85 w 187"/>
                <a:gd name="T21" fmla="*/ 203 h 248"/>
                <a:gd name="T22" fmla="*/ 85 w 187"/>
                <a:gd name="T23" fmla="*/ 248 h 248"/>
                <a:gd name="T24" fmla="*/ 102 w 187"/>
                <a:gd name="T25" fmla="*/ 248 h 248"/>
                <a:gd name="T26" fmla="*/ 102 w 187"/>
                <a:gd name="T27" fmla="*/ 203 h 248"/>
                <a:gd name="T28" fmla="*/ 125 w 187"/>
                <a:gd name="T29" fmla="*/ 203 h 248"/>
                <a:gd name="T30" fmla="*/ 125 w 187"/>
                <a:gd name="T31" fmla="*/ 248 h 248"/>
                <a:gd name="T32" fmla="*/ 180 w 187"/>
                <a:gd name="T33" fmla="*/ 248 h 248"/>
                <a:gd name="T34" fmla="*/ 180 w 187"/>
                <a:gd name="T35" fmla="*/ 33 h 248"/>
                <a:gd name="T36" fmla="*/ 187 w 187"/>
                <a:gd name="T37" fmla="*/ 33 h 248"/>
                <a:gd name="T38" fmla="*/ 187 w 187"/>
                <a:gd name="T39" fmla="*/ 29 h 248"/>
                <a:gd name="T40" fmla="*/ 102 w 187"/>
                <a:gd name="T41" fmla="*/ 29 h 248"/>
                <a:gd name="T42" fmla="*/ 163 w 187"/>
                <a:gd name="T43" fmla="*/ 192 h 248"/>
                <a:gd name="T44" fmla="*/ 26 w 187"/>
                <a:gd name="T45" fmla="*/ 192 h 248"/>
                <a:gd name="T46" fmla="*/ 26 w 187"/>
                <a:gd name="T47" fmla="*/ 168 h 248"/>
                <a:gd name="T48" fmla="*/ 163 w 187"/>
                <a:gd name="T49" fmla="*/ 168 h 248"/>
                <a:gd name="T50" fmla="*/ 163 w 187"/>
                <a:gd name="T51" fmla="*/ 192 h 248"/>
                <a:gd name="T52" fmla="*/ 163 w 187"/>
                <a:gd name="T53" fmla="*/ 151 h 248"/>
                <a:gd name="T54" fmla="*/ 26 w 187"/>
                <a:gd name="T55" fmla="*/ 151 h 248"/>
                <a:gd name="T56" fmla="*/ 26 w 187"/>
                <a:gd name="T57" fmla="*/ 130 h 248"/>
                <a:gd name="T58" fmla="*/ 163 w 187"/>
                <a:gd name="T59" fmla="*/ 130 h 248"/>
                <a:gd name="T60" fmla="*/ 163 w 187"/>
                <a:gd name="T61" fmla="*/ 151 h 248"/>
                <a:gd name="T62" fmla="*/ 163 w 187"/>
                <a:gd name="T63" fmla="*/ 114 h 248"/>
                <a:gd name="T64" fmla="*/ 26 w 187"/>
                <a:gd name="T65" fmla="*/ 114 h 248"/>
                <a:gd name="T66" fmla="*/ 26 w 187"/>
                <a:gd name="T67" fmla="*/ 92 h 248"/>
                <a:gd name="T68" fmla="*/ 163 w 187"/>
                <a:gd name="T69" fmla="*/ 92 h 248"/>
                <a:gd name="T70" fmla="*/ 163 w 187"/>
                <a:gd name="T71" fmla="*/ 114 h 248"/>
                <a:gd name="T72" fmla="*/ 163 w 187"/>
                <a:gd name="T73" fmla="*/ 76 h 248"/>
                <a:gd name="T74" fmla="*/ 26 w 187"/>
                <a:gd name="T75" fmla="*/ 76 h 248"/>
                <a:gd name="T76" fmla="*/ 26 w 187"/>
                <a:gd name="T77" fmla="*/ 52 h 248"/>
                <a:gd name="T78" fmla="*/ 163 w 187"/>
                <a:gd name="T79" fmla="*/ 52 h 248"/>
                <a:gd name="T80" fmla="*/ 163 w 187"/>
                <a:gd name="T81" fmla="*/ 7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" h="248">
                  <a:moveTo>
                    <a:pt x="102" y="29"/>
                  </a:moveTo>
                  <a:lnTo>
                    <a:pt x="102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48"/>
                  </a:lnTo>
                  <a:lnTo>
                    <a:pt x="64" y="248"/>
                  </a:lnTo>
                  <a:lnTo>
                    <a:pt x="64" y="203"/>
                  </a:lnTo>
                  <a:lnTo>
                    <a:pt x="85" y="203"/>
                  </a:lnTo>
                  <a:lnTo>
                    <a:pt x="85" y="248"/>
                  </a:lnTo>
                  <a:lnTo>
                    <a:pt x="102" y="248"/>
                  </a:lnTo>
                  <a:lnTo>
                    <a:pt x="102" y="203"/>
                  </a:lnTo>
                  <a:lnTo>
                    <a:pt x="125" y="203"/>
                  </a:lnTo>
                  <a:lnTo>
                    <a:pt x="125" y="248"/>
                  </a:lnTo>
                  <a:lnTo>
                    <a:pt x="180" y="248"/>
                  </a:lnTo>
                  <a:lnTo>
                    <a:pt x="180" y="33"/>
                  </a:lnTo>
                  <a:lnTo>
                    <a:pt x="187" y="33"/>
                  </a:lnTo>
                  <a:lnTo>
                    <a:pt x="187" y="29"/>
                  </a:lnTo>
                  <a:lnTo>
                    <a:pt x="102" y="29"/>
                  </a:lnTo>
                  <a:close/>
                  <a:moveTo>
                    <a:pt x="163" y="192"/>
                  </a:moveTo>
                  <a:lnTo>
                    <a:pt x="26" y="192"/>
                  </a:lnTo>
                  <a:lnTo>
                    <a:pt x="26" y="168"/>
                  </a:lnTo>
                  <a:lnTo>
                    <a:pt x="163" y="168"/>
                  </a:lnTo>
                  <a:lnTo>
                    <a:pt x="163" y="192"/>
                  </a:lnTo>
                  <a:close/>
                  <a:moveTo>
                    <a:pt x="163" y="151"/>
                  </a:moveTo>
                  <a:lnTo>
                    <a:pt x="26" y="151"/>
                  </a:lnTo>
                  <a:lnTo>
                    <a:pt x="26" y="130"/>
                  </a:lnTo>
                  <a:lnTo>
                    <a:pt x="163" y="130"/>
                  </a:lnTo>
                  <a:lnTo>
                    <a:pt x="163" y="151"/>
                  </a:lnTo>
                  <a:close/>
                  <a:moveTo>
                    <a:pt x="163" y="114"/>
                  </a:moveTo>
                  <a:lnTo>
                    <a:pt x="26" y="114"/>
                  </a:lnTo>
                  <a:lnTo>
                    <a:pt x="26" y="92"/>
                  </a:lnTo>
                  <a:lnTo>
                    <a:pt x="163" y="92"/>
                  </a:lnTo>
                  <a:lnTo>
                    <a:pt x="163" y="114"/>
                  </a:lnTo>
                  <a:close/>
                  <a:moveTo>
                    <a:pt x="163" y="76"/>
                  </a:moveTo>
                  <a:lnTo>
                    <a:pt x="26" y="76"/>
                  </a:lnTo>
                  <a:lnTo>
                    <a:pt x="26" y="52"/>
                  </a:lnTo>
                  <a:lnTo>
                    <a:pt x="163" y="52"/>
                  </a:lnTo>
                  <a:lnTo>
                    <a:pt x="163" y="76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4737" y="1388"/>
              <a:ext cx="217" cy="286"/>
            </a:xfrm>
            <a:custGeom>
              <a:avLst/>
              <a:gdLst>
                <a:gd name="T0" fmla="*/ 118 w 217"/>
                <a:gd name="T1" fmla="*/ 33 h 286"/>
                <a:gd name="T2" fmla="*/ 118 w 217"/>
                <a:gd name="T3" fmla="*/ 0 h 286"/>
                <a:gd name="T4" fmla="*/ 43 w 217"/>
                <a:gd name="T5" fmla="*/ 0 h 286"/>
                <a:gd name="T6" fmla="*/ 43 w 217"/>
                <a:gd name="T7" fmla="*/ 33 h 286"/>
                <a:gd name="T8" fmla="*/ 0 w 217"/>
                <a:gd name="T9" fmla="*/ 33 h 286"/>
                <a:gd name="T10" fmla="*/ 0 w 217"/>
                <a:gd name="T11" fmla="*/ 40 h 286"/>
                <a:gd name="T12" fmla="*/ 10 w 217"/>
                <a:gd name="T13" fmla="*/ 40 h 286"/>
                <a:gd name="T14" fmla="*/ 10 w 217"/>
                <a:gd name="T15" fmla="*/ 286 h 286"/>
                <a:gd name="T16" fmla="*/ 73 w 217"/>
                <a:gd name="T17" fmla="*/ 286 h 286"/>
                <a:gd name="T18" fmla="*/ 73 w 217"/>
                <a:gd name="T19" fmla="*/ 236 h 286"/>
                <a:gd name="T20" fmla="*/ 99 w 217"/>
                <a:gd name="T21" fmla="*/ 236 h 286"/>
                <a:gd name="T22" fmla="*/ 99 w 217"/>
                <a:gd name="T23" fmla="*/ 286 h 286"/>
                <a:gd name="T24" fmla="*/ 118 w 217"/>
                <a:gd name="T25" fmla="*/ 286 h 286"/>
                <a:gd name="T26" fmla="*/ 118 w 217"/>
                <a:gd name="T27" fmla="*/ 236 h 286"/>
                <a:gd name="T28" fmla="*/ 144 w 217"/>
                <a:gd name="T29" fmla="*/ 236 h 286"/>
                <a:gd name="T30" fmla="*/ 144 w 217"/>
                <a:gd name="T31" fmla="*/ 286 h 286"/>
                <a:gd name="T32" fmla="*/ 208 w 217"/>
                <a:gd name="T33" fmla="*/ 286 h 286"/>
                <a:gd name="T34" fmla="*/ 208 w 217"/>
                <a:gd name="T35" fmla="*/ 40 h 286"/>
                <a:gd name="T36" fmla="*/ 217 w 217"/>
                <a:gd name="T37" fmla="*/ 40 h 286"/>
                <a:gd name="T38" fmla="*/ 217 w 217"/>
                <a:gd name="T39" fmla="*/ 33 h 286"/>
                <a:gd name="T40" fmla="*/ 118 w 217"/>
                <a:gd name="T41" fmla="*/ 33 h 286"/>
                <a:gd name="T42" fmla="*/ 189 w 217"/>
                <a:gd name="T43" fmla="*/ 220 h 286"/>
                <a:gd name="T44" fmla="*/ 31 w 217"/>
                <a:gd name="T45" fmla="*/ 220 h 286"/>
                <a:gd name="T46" fmla="*/ 31 w 217"/>
                <a:gd name="T47" fmla="*/ 196 h 286"/>
                <a:gd name="T48" fmla="*/ 189 w 217"/>
                <a:gd name="T49" fmla="*/ 196 h 286"/>
                <a:gd name="T50" fmla="*/ 189 w 217"/>
                <a:gd name="T51" fmla="*/ 220 h 286"/>
                <a:gd name="T52" fmla="*/ 189 w 217"/>
                <a:gd name="T53" fmla="*/ 177 h 286"/>
                <a:gd name="T54" fmla="*/ 31 w 217"/>
                <a:gd name="T55" fmla="*/ 177 h 286"/>
                <a:gd name="T56" fmla="*/ 31 w 217"/>
                <a:gd name="T57" fmla="*/ 151 h 286"/>
                <a:gd name="T58" fmla="*/ 189 w 217"/>
                <a:gd name="T59" fmla="*/ 151 h 286"/>
                <a:gd name="T60" fmla="*/ 189 w 217"/>
                <a:gd name="T61" fmla="*/ 177 h 286"/>
                <a:gd name="T62" fmla="*/ 189 w 217"/>
                <a:gd name="T63" fmla="*/ 133 h 286"/>
                <a:gd name="T64" fmla="*/ 31 w 217"/>
                <a:gd name="T65" fmla="*/ 133 h 286"/>
                <a:gd name="T66" fmla="*/ 31 w 217"/>
                <a:gd name="T67" fmla="*/ 107 h 286"/>
                <a:gd name="T68" fmla="*/ 189 w 217"/>
                <a:gd name="T69" fmla="*/ 107 h 286"/>
                <a:gd name="T70" fmla="*/ 189 w 217"/>
                <a:gd name="T71" fmla="*/ 133 h 286"/>
                <a:gd name="T72" fmla="*/ 189 w 217"/>
                <a:gd name="T73" fmla="*/ 88 h 286"/>
                <a:gd name="T74" fmla="*/ 31 w 217"/>
                <a:gd name="T75" fmla="*/ 88 h 286"/>
                <a:gd name="T76" fmla="*/ 31 w 217"/>
                <a:gd name="T77" fmla="*/ 62 h 286"/>
                <a:gd name="T78" fmla="*/ 189 w 217"/>
                <a:gd name="T79" fmla="*/ 62 h 286"/>
                <a:gd name="T80" fmla="*/ 189 w 217"/>
                <a:gd name="T81" fmla="*/ 8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286">
                  <a:moveTo>
                    <a:pt x="118" y="33"/>
                  </a:moveTo>
                  <a:lnTo>
                    <a:pt x="118" y="0"/>
                  </a:lnTo>
                  <a:lnTo>
                    <a:pt x="43" y="0"/>
                  </a:lnTo>
                  <a:lnTo>
                    <a:pt x="43" y="3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10" y="40"/>
                  </a:lnTo>
                  <a:lnTo>
                    <a:pt x="10" y="286"/>
                  </a:lnTo>
                  <a:lnTo>
                    <a:pt x="73" y="286"/>
                  </a:lnTo>
                  <a:lnTo>
                    <a:pt x="73" y="236"/>
                  </a:lnTo>
                  <a:lnTo>
                    <a:pt x="99" y="236"/>
                  </a:lnTo>
                  <a:lnTo>
                    <a:pt x="99" y="286"/>
                  </a:lnTo>
                  <a:lnTo>
                    <a:pt x="118" y="286"/>
                  </a:lnTo>
                  <a:lnTo>
                    <a:pt x="118" y="236"/>
                  </a:lnTo>
                  <a:lnTo>
                    <a:pt x="144" y="236"/>
                  </a:lnTo>
                  <a:lnTo>
                    <a:pt x="144" y="286"/>
                  </a:lnTo>
                  <a:lnTo>
                    <a:pt x="208" y="286"/>
                  </a:lnTo>
                  <a:lnTo>
                    <a:pt x="208" y="40"/>
                  </a:lnTo>
                  <a:lnTo>
                    <a:pt x="217" y="40"/>
                  </a:lnTo>
                  <a:lnTo>
                    <a:pt x="217" y="33"/>
                  </a:lnTo>
                  <a:lnTo>
                    <a:pt x="118" y="33"/>
                  </a:lnTo>
                  <a:close/>
                  <a:moveTo>
                    <a:pt x="189" y="220"/>
                  </a:moveTo>
                  <a:lnTo>
                    <a:pt x="31" y="220"/>
                  </a:lnTo>
                  <a:lnTo>
                    <a:pt x="31" y="196"/>
                  </a:lnTo>
                  <a:lnTo>
                    <a:pt x="189" y="196"/>
                  </a:lnTo>
                  <a:lnTo>
                    <a:pt x="189" y="220"/>
                  </a:lnTo>
                  <a:close/>
                  <a:moveTo>
                    <a:pt x="189" y="177"/>
                  </a:moveTo>
                  <a:lnTo>
                    <a:pt x="31" y="177"/>
                  </a:lnTo>
                  <a:lnTo>
                    <a:pt x="31" y="151"/>
                  </a:lnTo>
                  <a:lnTo>
                    <a:pt x="189" y="151"/>
                  </a:lnTo>
                  <a:lnTo>
                    <a:pt x="189" y="177"/>
                  </a:lnTo>
                  <a:close/>
                  <a:moveTo>
                    <a:pt x="189" y="133"/>
                  </a:moveTo>
                  <a:lnTo>
                    <a:pt x="31" y="133"/>
                  </a:lnTo>
                  <a:lnTo>
                    <a:pt x="31" y="107"/>
                  </a:lnTo>
                  <a:lnTo>
                    <a:pt x="189" y="107"/>
                  </a:lnTo>
                  <a:lnTo>
                    <a:pt x="189" y="133"/>
                  </a:lnTo>
                  <a:close/>
                  <a:moveTo>
                    <a:pt x="189" y="88"/>
                  </a:moveTo>
                  <a:lnTo>
                    <a:pt x="31" y="88"/>
                  </a:lnTo>
                  <a:lnTo>
                    <a:pt x="31" y="62"/>
                  </a:lnTo>
                  <a:lnTo>
                    <a:pt x="189" y="62"/>
                  </a:lnTo>
                  <a:lnTo>
                    <a:pt x="189" y="88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2883" y="1414"/>
              <a:ext cx="298" cy="196"/>
            </a:xfrm>
            <a:custGeom>
              <a:avLst/>
              <a:gdLst>
                <a:gd name="T0" fmla="*/ 106 w 126"/>
                <a:gd name="T1" fmla="*/ 36 h 83"/>
                <a:gd name="T2" fmla="*/ 106 w 126"/>
                <a:gd name="T3" fmla="*/ 35 h 83"/>
                <a:gd name="T4" fmla="*/ 71 w 126"/>
                <a:gd name="T5" fmla="*/ 0 h 83"/>
                <a:gd name="T6" fmla="*/ 42 w 126"/>
                <a:gd name="T7" fmla="*/ 15 h 83"/>
                <a:gd name="T8" fmla="*/ 33 w 126"/>
                <a:gd name="T9" fmla="*/ 13 h 83"/>
                <a:gd name="T10" fmla="*/ 21 w 126"/>
                <a:gd name="T11" fmla="*/ 16 h 83"/>
                <a:gd name="T12" fmla="*/ 12 w 126"/>
                <a:gd name="T13" fmla="*/ 32 h 83"/>
                <a:gd name="T14" fmla="*/ 0 w 126"/>
                <a:gd name="T15" fmla="*/ 55 h 83"/>
                <a:gd name="T16" fmla="*/ 24 w 126"/>
                <a:gd name="T17" fmla="*/ 83 h 83"/>
                <a:gd name="T18" fmla="*/ 27 w 126"/>
                <a:gd name="T19" fmla="*/ 83 h 83"/>
                <a:gd name="T20" fmla="*/ 30 w 126"/>
                <a:gd name="T21" fmla="*/ 83 h 83"/>
                <a:gd name="T22" fmla="*/ 87 w 126"/>
                <a:gd name="T23" fmla="*/ 83 h 83"/>
                <a:gd name="T24" fmla="*/ 88 w 126"/>
                <a:gd name="T25" fmla="*/ 83 h 83"/>
                <a:gd name="T26" fmla="*/ 90 w 126"/>
                <a:gd name="T27" fmla="*/ 83 h 83"/>
                <a:gd name="T28" fmla="*/ 94 w 126"/>
                <a:gd name="T29" fmla="*/ 83 h 83"/>
                <a:gd name="T30" fmla="*/ 103 w 126"/>
                <a:gd name="T31" fmla="*/ 83 h 83"/>
                <a:gd name="T32" fmla="*/ 126 w 126"/>
                <a:gd name="T33" fmla="*/ 59 h 83"/>
                <a:gd name="T34" fmla="*/ 106 w 126"/>
                <a:gd name="T3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83"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6" y="15"/>
                    <a:pt x="91" y="0"/>
                    <a:pt x="71" y="0"/>
                  </a:cubicBezTo>
                  <a:cubicBezTo>
                    <a:pt x="59" y="0"/>
                    <a:pt x="49" y="6"/>
                    <a:pt x="42" y="15"/>
                  </a:cubicBezTo>
                  <a:cubicBezTo>
                    <a:pt x="39" y="14"/>
                    <a:pt x="36" y="13"/>
                    <a:pt x="33" y="13"/>
                  </a:cubicBezTo>
                  <a:cubicBezTo>
                    <a:pt x="28" y="13"/>
                    <a:pt x="25" y="14"/>
                    <a:pt x="21" y="16"/>
                  </a:cubicBezTo>
                  <a:cubicBezTo>
                    <a:pt x="16" y="20"/>
                    <a:pt x="13" y="26"/>
                    <a:pt x="12" y="32"/>
                  </a:cubicBezTo>
                  <a:cubicBezTo>
                    <a:pt x="5" y="37"/>
                    <a:pt x="0" y="46"/>
                    <a:pt x="0" y="55"/>
                  </a:cubicBezTo>
                  <a:cubicBezTo>
                    <a:pt x="0" y="70"/>
                    <a:pt x="11" y="81"/>
                    <a:pt x="24" y="83"/>
                  </a:cubicBezTo>
                  <a:cubicBezTo>
                    <a:pt x="25" y="83"/>
                    <a:pt x="26" y="83"/>
                    <a:pt x="27" y="83"/>
                  </a:cubicBezTo>
                  <a:cubicBezTo>
                    <a:pt x="28" y="83"/>
                    <a:pt x="29" y="83"/>
                    <a:pt x="30" y="83"/>
                  </a:cubicBezTo>
                  <a:cubicBezTo>
                    <a:pt x="43" y="83"/>
                    <a:pt x="73" y="83"/>
                    <a:pt x="87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3" y="83"/>
                    <a:pt x="94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16" y="83"/>
                    <a:pt x="126" y="72"/>
                    <a:pt x="126" y="59"/>
                  </a:cubicBezTo>
                  <a:cubicBezTo>
                    <a:pt x="126" y="48"/>
                    <a:pt x="118" y="38"/>
                    <a:pt x="106" y="36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3093" y="1639"/>
              <a:ext cx="298" cy="196"/>
            </a:xfrm>
            <a:custGeom>
              <a:avLst/>
              <a:gdLst>
                <a:gd name="T0" fmla="*/ 106 w 126"/>
                <a:gd name="T1" fmla="*/ 36 h 83"/>
                <a:gd name="T2" fmla="*/ 106 w 126"/>
                <a:gd name="T3" fmla="*/ 35 h 83"/>
                <a:gd name="T4" fmla="*/ 71 w 126"/>
                <a:gd name="T5" fmla="*/ 0 h 83"/>
                <a:gd name="T6" fmla="*/ 42 w 126"/>
                <a:gd name="T7" fmla="*/ 15 h 83"/>
                <a:gd name="T8" fmla="*/ 32 w 126"/>
                <a:gd name="T9" fmla="*/ 13 h 83"/>
                <a:gd name="T10" fmla="*/ 21 w 126"/>
                <a:gd name="T11" fmla="*/ 16 h 83"/>
                <a:gd name="T12" fmla="*/ 12 w 126"/>
                <a:gd name="T13" fmla="*/ 33 h 83"/>
                <a:gd name="T14" fmla="*/ 0 w 126"/>
                <a:gd name="T15" fmla="*/ 56 h 83"/>
                <a:gd name="T16" fmla="*/ 24 w 126"/>
                <a:gd name="T17" fmla="*/ 83 h 83"/>
                <a:gd name="T18" fmla="*/ 27 w 126"/>
                <a:gd name="T19" fmla="*/ 83 h 83"/>
                <a:gd name="T20" fmla="*/ 30 w 126"/>
                <a:gd name="T21" fmla="*/ 83 h 83"/>
                <a:gd name="T22" fmla="*/ 87 w 126"/>
                <a:gd name="T23" fmla="*/ 83 h 83"/>
                <a:gd name="T24" fmla="*/ 88 w 126"/>
                <a:gd name="T25" fmla="*/ 83 h 83"/>
                <a:gd name="T26" fmla="*/ 89 w 126"/>
                <a:gd name="T27" fmla="*/ 83 h 83"/>
                <a:gd name="T28" fmla="*/ 94 w 126"/>
                <a:gd name="T29" fmla="*/ 83 h 83"/>
                <a:gd name="T30" fmla="*/ 103 w 126"/>
                <a:gd name="T31" fmla="*/ 83 h 83"/>
                <a:gd name="T32" fmla="*/ 126 w 126"/>
                <a:gd name="T33" fmla="*/ 60 h 83"/>
                <a:gd name="T34" fmla="*/ 106 w 126"/>
                <a:gd name="T35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83"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6" y="15"/>
                    <a:pt x="90" y="0"/>
                    <a:pt x="71" y="0"/>
                  </a:cubicBezTo>
                  <a:cubicBezTo>
                    <a:pt x="59" y="0"/>
                    <a:pt x="48" y="6"/>
                    <a:pt x="42" y="15"/>
                  </a:cubicBezTo>
                  <a:cubicBezTo>
                    <a:pt x="39" y="14"/>
                    <a:pt x="36" y="13"/>
                    <a:pt x="32" y="13"/>
                  </a:cubicBezTo>
                  <a:cubicBezTo>
                    <a:pt x="28" y="13"/>
                    <a:pt x="24" y="14"/>
                    <a:pt x="21" y="16"/>
                  </a:cubicBezTo>
                  <a:cubicBezTo>
                    <a:pt x="16" y="20"/>
                    <a:pt x="12" y="26"/>
                    <a:pt x="12" y="33"/>
                  </a:cubicBezTo>
                  <a:cubicBezTo>
                    <a:pt x="5" y="38"/>
                    <a:pt x="0" y="46"/>
                    <a:pt x="0" y="56"/>
                  </a:cubicBezTo>
                  <a:cubicBezTo>
                    <a:pt x="0" y="70"/>
                    <a:pt x="10" y="82"/>
                    <a:pt x="24" y="83"/>
                  </a:cubicBezTo>
                  <a:cubicBezTo>
                    <a:pt x="25" y="83"/>
                    <a:pt x="26" y="83"/>
                    <a:pt x="27" y="83"/>
                  </a:cubicBezTo>
                  <a:cubicBezTo>
                    <a:pt x="28" y="83"/>
                    <a:pt x="29" y="83"/>
                    <a:pt x="30" y="83"/>
                  </a:cubicBezTo>
                  <a:cubicBezTo>
                    <a:pt x="43" y="83"/>
                    <a:pt x="73" y="83"/>
                    <a:pt x="87" y="83"/>
                  </a:cubicBezTo>
                  <a:cubicBezTo>
                    <a:pt x="87" y="83"/>
                    <a:pt x="88" y="83"/>
                    <a:pt x="88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0" y="83"/>
                    <a:pt x="92" y="83"/>
                    <a:pt x="94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16" y="83"/>
                    <a:pt x="126" y="72"/>
                    <a:pt x="126" y="60"/>
                  </a:cubicBezTo>
                  <a:cubicBezTo>
                    <a:pt x="126" y="48"/>
                    <a:pt x="117" y="38"/>
                    <a:pt x="106" y="36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211" y="1454"/>
              <a:ext cx="163" cy="109"/>
            </a:xfrm>
            <a:custGeom>
              <a:avLst/>
              <a:gdLst>
                <a:gd name="T0" fmla="*/ 58 w 69"/>
                <a:gd name="T1" fmla="*/ 20 h 46"/>
                <a:gd name="T2" fmla="*/ 58 w 69"/>
                <a:gd name="T3" fmla="*/ 19 h 46"/>
                <a:gd name="T4" fmla="*/ 39 w 69"/>
                <a:gd name="T5" fmla="*/ 0 h 46"/>
                <a:gd name="T6" fmla="*/ 23 w 69"/>
                <a:gd name="T7" fmla="*/ 9 h 46"/>
                <a:gd name="T8" fmla="*/ 17 w 69"/>
                <a:gd name="T9" fmla="*/ 7 h 46"/>
                <a:gd name="T10" fmla="*/ 11 w 69"/>
                <a:gd name="T11" fmla="*/ 9 h 46"/>
                <a:gd name="T12" fmla="*/ 6 w 69"/>
                <a:gd name="T13" fmla="*/ 18 h 46"/>
                <a:gd name="T14" fmla="*/ 0 w 69"/>
                <a:gd name="T15" fmla="*/ 31 h 46"/>
                <a:gd name="T16" fmla="*/ 13 w 69"/>
                <a:gd name="T17" fmla="*/ 46 h 46"/>
                <a:gd name="T18" fmla="*/ 15 w 69"/>
                <a:gd name="T19" fmla="*/ 46 h 46"/>
                <a:gd name="T20" fmla="*/ 16 w 69"/>
                <a:gd name="T21" fmla="*/ 46 h 46"/>
                <a:gd name="T22" fmla="*/ 47 w 69"/>
                <a:gd name="T23" fmla="*/ 46 h 46"/>
                <a:gd name="T24" fmla="*/ 48 w 69"/>
                <a:gd name="T25" fmla="*/ 46 h 46"/>
                <a:gd name="T26" fmla="*/ 49 w 69"/>
                <a:gd name="T27" fmla="*/ 46 h 46"/>
                <a:gd name="T28" fmla="*/ 51 w 69"/>
                <a:gd name="T29" fmla="*/ 46 h 46"/>
                <a:gd name="T30" fmla="*/ 56 w 69"/>
                <a:gd name="T31" fmla="*/ 46 h 46"/>
                <a:gd name="T32" fmla="*/ 69 w 69"/>
                <a:gd name="T33" fmla="*/ 33 h 46"/>
                <a:gd name="T34" fmla="*/ 58 w 69"/>
                <a:gd name="T3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46">
                  <a:moveTo>
                    <a:pt x="58" y="20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8" y="9"/>
                    <a:pt x="49" y="0"/>
                    <a:pt x="39" y="0"/>
                  </a:cubicBezTo>
                  <a:cubicBezTo>
                    <a:pt x="32" y="0"/>
                    <a:pt x="26" y="4"/>
                    <a:pt x="23" y="9"/>
                  </a:cubicBezTo>
                  <a:cubicBezTo>
                    <a:pt x="21" y="8"/>
                    <a:pt x="19" y="7"/>
                    <a:pt x="17" y="7"/>
                  </a:cubicBezTo>
                  <a:cubicBezTo>
                    <a:pt x="15" y="7"/>
                    <a:pt x="13" y="8"/>
                    <a:pt x="11" y="9"/>
                  </a:cubicBezTo>
                  <a:cubicBezTo>
                    <a:pt x="8" y="11"/>
                    <a:pt x="7" y="14"/>
                    <a:pt x="6" y="18"/>
                  </a:cubicBezTo>
                  <a:cubicBezTo>
                    <a:pt x="2" y="21"/>
                    <a:pt x="0" y="25"/>
                    <a:pt x="0" y="31"/>
                  </a:cubicBezTo>
                  <a:cubicBezTo>
                    <a:pt x="0" y="38"/>
                    <a:pt x="5" y="45"/>
                    <a:pt x="13" y="46"/>
                  </a:cubicBezTo>
                  <a:cubicBezTo>
                    <a:pt x="13" y="46"/>
                    <a:pt x="14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23" y="46"/>
                    <a:pt x="39" y="46"/>
                    <a:pt x="47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50" y="46"/>
                    <a:pt x="51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63" y="45"/>
                    <a:pt x="69" y="40"/>
                    <a:pt x="69" y="33"/>
                  </a:cubicBezTo>
                  <a:cubicBezTo>
                    <a:pt x="69" y="26"/>
                    <a:pt x="64" y="21"/>
                    <a:pt x="58" y="20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3063" y="1147"/>
              <a:ext cx="259" cy="170"/>
            </a:xfrm>
            <a:custGeom>
              <a:avLst/>
              <a:gdLst>
                <a:gd name="T0" fmla="*/ 93 w 110"/>
                <a:gd name="T1" fmla="*/ 31 h 72"/>
                <a:gd name="T2" fmla="*/ 93 w 110"/>
                <a:gd name="T3" fmla="*/ 30 h 72"/>
                <a:gd name="T4" fmla="*/ 62 w 110"/>
                <a:gd name="T5" fmla="*/ 0 h 72"/>
                <a:gd name="T6" fmla="*/ 37 w 110"/>
                <a:gd name="T7" fmla="*/ 13 h 72"/>
                <a:gd name="T8" fmla="*/ 29 w 110"/>
                <a:gd name="T9" fmla="*/ 11 h 72"/>
                <a:gd name="T10" fmla="*/ 19 w 110"/>
                <a:gd name="T11" fmla="*/ 14 h 72"/>
                <a:gd name="T12" fmla="*/ 11 w 110"/>
                <a:gd name="T13" fmla="*/ 28 h 72"/>
                <a:gd name="T14" fmla="*/ 0 w 110"/>
                <a:gd name="T15" fmla="*/ 48 h 72"/>
                <a:gd name="T16" fmla="*/ 21 w 110"/>
                <a:gd name="T17" fmla="*/ 72 h 72"/>
                <a:gd name="T18" fmla="*/ 24 w 110"/>
                <a:gd name="T19" fmla="*/ 72 h 72"/>
                <a:gd name="T20" fmla="*/ 26 w 110"/>
                <a:gd name="T21" fmla="*/ 72 h 72"/>
                <a:gd name="T22" fmla="*/ 76 w 110"/>
                <a:gd name="T23" fmla="*/ 72 h 72"/>
                <a:gd name="T24" fmla="*/ 77 w 110"/>
                <a:gd name="T25" fmla="*/ 72 h 72"/>
                <a:gd name="T26" fmla="*/ 78 w 110"/>
                <a:gd name="T27" fmla="*/ 72 h 72"/>
                <a:gd name="T28" fmla="*/ 82 w 110"/>
                <a:gd name="T29" fmla="*/ 72 h 72"/>
                <a:gd name="T30" fmla="*/ 90 w 110"/>
                <a:gd name="T31" fmla="*/ 72 h 72"/>
                <a:gd name="T32" fmla="*/ 110 w 110"/>
                <a:gd name="T33" fmla="*/ 52 h 72"/>
                <a:gd name="T34" fmla="*/ 93 w 110"/>
                <a:gd name="T35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72">
                  <a:moveTo>
                    <a:pt x="93" y="31"/>
                  </a:moveTo>
                  <a:cubicBezTo>
                    <a:pt x="93" y="31"/>
                    <a:pt x="93" y="30"/>
                    <a:pt x="93" y="30"/>
                  </a:cubicBezTo>
                  <a:cubicBezTo>
                    <a:pt x="93" y="13"/>
                    <a:pt x="79" y="0"/>
                    <a:pt x="62" y="0"/>
                  </a:cubicBezTo>
                  <a:cubicBezTo>
                    <a:pt x="52" y="0"/>
                    <a:pt x="42" y="5"/>
                    <a:pt x="37" y="13"/>
                  </a:cubicBezTo>
                  <a:cubicBezTo>
                    <a:pt x="35" y="12"/>
                    <a:pt x="32" y="11"/>
                    <a:pt x="29" y="11"/>
                  </a:cubicBezTo>
                  <a:cubicBezTo>
                    <a:pt x="25" y="11"/>
                    <a:pt x="22" y="12"/>
                    <a:pt x="19" y="14"/>
                  </a:cubicBezTo>
                  <a:cubicBezTo>
                    <a:pt x="14" y="17"/>
                    <a:pt x="11" y="22"/>
                    <a:pt x="11" y="28"/>
                  </a:cubicBezTo>
                  <a:cubicBezTo>
                    <a:pt x="5" y="32"/>
                    <a:pt x="0" y="40"/>
                    <a:pt x="0" y="48"/>
                  </a:cubicBezTo>
                  <a:cubicBezTo>
                    <a:pt x="0" y="61"/>
                    <a:pt x="9" y="71"/>
                    <a:pt x="21" y="72"/>
                  </a:cubicBezTo>
                  <a:cubicBezTo>
                    <a:pt x="22" y="72"/>
                    <a:pt x="23" y="72"/>
                    <a:pt x="24" y="72"/>
                  </a:cubicBezTo>
                  <a:cubicBezTo>
                    <a:pt x="25" y="72"/>
                    <a:pt x="26" y="72"/>
                    <a:pt x="26" y="72"/>
                  </a:cubicBezTo>
                  <a:cubicBezTo>
                    <a:pt x="38" y="72"/>
                    <a:pt x="64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2"/>
                    <a:pt x="81" y="72"/>
                    <a:pt x="82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101" y="72"/>
                    <a:pt x="110" y="63"/>
                    <a:pt x="110" y="52"/>
                  </a:cubicBezTo>
                  <a:cubicBezTo>
                    <a:pt x="110" y="41"/>
                    <a:pt x="103" y="33"/>
                    <a:pt x="93" y="31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3337" y="1865"/>
              <a:ext cx="162" cy="109"/>
            </a:xfrm>
            <a:custGeom>
              <a:avLst/>
              <a:gdLst>
                <a:gd name="T0" fmla="*/ 58 w 69"/>
                <a:gd name="T1" fmla="*/ 20 h 46"/>
                <a:gd name="T2" fmla="*/ 58 w 69"/>
                <a:gd name="T3" fmla="*/ 19 h 46"/>
                <a:gd name="T4" fmla="*/ 39 w 69"/>
                <a:gd name="T5" fmla="*/ 0 h 46"/>
                <a:gd name="T6" fmla="*/ 23 w 69"/>
                <a:gd name="T7" fmla="*/ 9 h 46"/>
                <a:gd name="T8" fmla="*/ 18 w 69"/>
                <a:gd name="T9" fmla="*/ 8 h 46"/>
                <a:gd name="T10" fmla="*/ 12 w 69"/>
                <a:gd name="T11" fmla="*/ 9 h 46"/>
                <a:gd name="T12" fmla="*/ 7 w 69"/>
                <a:gd name="T13" fmla="*/ 18 h 46"/>
                <a:gd name="T14" fmla="*/ 0 w 69"/>
                <a:gd name="T15" fmla="*/ 31 h 46"/>
                <a:gd name="T16" fmla="*/ 14 w 69"/>
                <a:gd name="T17" fmla="*/ 46 h 46"/>
                <a:gd name="T18" fmla="*/ 15 w 69"/>
                <a:gd name="T19" fmla="*/ 46 h 46"/>
                <a:gd name="T20" fmla="*/ 17 w 69"/>
                <a:gd name="T21" fmla="*/ 46 h 46"/>
                <a:gd name="T22" fmla="*/ 48 w 69"/>
                <a:gd name="T23" fmla="*/ 46 h 46"/>
                <a:gd name="T24" fmla="*/ 48 w 69"/>
                <a:gd name="T25" fmla="*/ 46 h 46"/>
                <a:gd name="T26" fmla="*/ 49 w 69"/>
                <a:gd name="T27" fmla="*/ 46 h 46"/>
                <a:gd name="T28" fmla="*/ 52 w 69"/>
                <a:gd name="T29" fmla="*/ 46 h 46"/>
                <a:gd name="T30" fmla="*/ 56 w 69"/>
                <a:gd name="T31" fmla="*/ 46 h 46"/>
                <a:gd name="T32" fmla="*/ 69 w 69"/>
                <a:gd name="T33" fmla="*/ 33 h 46"/>
                <a:gd name="T34" fmla="*/ 58 w 69"/>
                <a:gd name="T3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46">
                  <a:moveTo>
                    <a:pt x="58" y="20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8" y="9"/>
                    <a:pt x="50" y="0"/>
                    <a:pt x="39" y="0"/>
                  </a:cubicBezTo>
                  <a:cubicBezTo>
                    <a:pt x="33" y="0"/>
                    <a:pt x="27" y="4"/>
                    <a:pt x="23" y="9"/>
                  </a:cubicBezTo>
                  <a:cubicBezTo>
                    <a:pt x="22" y="8"/>
                    <a:pt x="20" y="8"/>
                    <a:pt x="18" y="8"/>
                  </a:cubicBezTo>
                  <a:cubicBezTo>
                    <a:pt x="16" y="8"/>
                    <a:pt x="14" y="8"/>
                    <a:pt x="12" y="9"/>
                  </a:cubicBezTo>
                  <a:cubicBezTo>
                    <a:pt x="9" y="11"/>
                    <a:pt x="7" y="15"/>
                    <a:pt x="7" y="18"/>
                  </a:cubicBezTo>
                  <a:cubicBezTo>
                    <a:pt x="3" y="21"/>
                    <a:pt x="0" y="26"/>
                    <a:pt x="0" y="31"/>
                  </a:cubicBezTo>
                  <a:cubicBezTo>
                    <a:pt x="0" y="39"/>
                    <a:pt x="6" y="45"/>
                    <a:pt x="14" y="46"/>
                  </a:cubicBezTo>
                  <a:cubicBezTo>
                    <a:pt x="14" y="46"/>
                    <a:pt x="15" y="46"/>
                    <a:pt x="15" y="46"/>
                  </a:cubicBezTo>
                  <a:cubicBezTo>
                    <a:pt x="16" y="46"/>
                    <a:pt x="16" y="46"/>
                    <a:pt x="17" y="46"/>
                  </a:cubicBezTo>
                  <a:cubicBezTo>
                    <a:pt x="24" y="46"/>
                    <a:pt x="40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46"/>
                    <a:pt x="51" y="46"/>
                    <a:pt x="52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64" y="46"/>
                    <a:pt x="69" y="40"/>
                    <a:pt x="69" y="33"/>
                  </a:cubicBezTo>
                  <a:cubicBezTo>
                    <a:pt x="69" y="27"/>
                    <a:pt x="64" y="21"/>
                    <a:pt x="58" y="20"/>
                  </a:cubicBezTo>
                  <a:close/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3582" y="939"/>
              <a:ext cx="650" cy="324"/>
            </a:xfrm>
            <a:custGeom>
              <a:avLst/>
              <a:gdLst>
                <a:gd name="T0" fmla="*/ 275 w 275"/>
                <a:gd name="T1" fmla="*/ 137 h 137"/>
                <a:gd name="T2" fmla="*/ 137 w 275"/>
                <a:gd name="T3" fmla="*/ 0 h 137"/>
                <a:gd name="T4" fmla="*/ 0 w 275"/>
                <a:gd name="T5" fmla="*/ 137 h 137"/>
                <a:gd name="T6" fmla="*/ 275 w 275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137">
                  <a:moveTo>
                    <a:pt x="275" y="137"/>
                  </a:moveTo>
                  <a:cubicBezTo>
                    <a:pt x="275" y="62"/>
                    <a:pt x="213" y="0"/>
                    <a:pt x="137" y="0"/>
                  </a:cubicBezTo>
                  <a:cubicBezTo>
                    <a:pt x="61" y="0"/>
                    <a:pt x="0" y="62"/>
                    <a:pt x="0" y="137"/>
                  </a:cubicBezTo>
                  <a:lnTo>
                    <a:pt x="275" y="137"/>
                  </a:lnTo>
                  <a:close/>
                </a:path>
              </a:pathLst>
            </a:custGeom>
            <a:solidFill>
              <a:srgbClr val="00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3582" y="1263"/>
              <a:ext cx="650" cy="113"/>
            </a:xfrm>
            <a:prstGeom prst="rect">
              <a:avLst/>
            </a:prstGeom>
            <a:solidFill>
              <a:srgbClr val="00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3582" y="1487"/>
              <a:ext cx="650" cy="111"/>
            </a:xfrm>
            <a:prstGeom prst="rect">
              <a:avLst/>
            </a:prstGeom>
            <a:solidFill>
              <a:srgbClr val="00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0" name="Rectangle 20"/>
            <p:cNvSpPr>
              <a:spLocks noChangeArrowheads="1"/>
            </p:cNvSpPr>
            <p:nvPr/>
          </p:nvSpPr>
          <p:spPr bwMode="auto">
            <a:xfrm>
              <a:off x="3582" y="1376"/>
              <a:ext cx="650" cy="11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3719" y="1400"/>
              <a:ext cx="373" cy="64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4454" y="3375"/>
              <a:ext cx="182" cy="90"/>
            </a:xfrm>
            <a:custGeom>
              <a:avLst/>
              <a:gdLst>
                <a:gd name="T0" fmla="*/ 77 w 77"/>
                <a:gd name="T1" fmla="*/ 38 h 38"/>
                <a:gd name="T2" fmla="*/ 39 w 77"/>
                <a:gd name="T3" fmla="*/ 0 h 38"/>
                <a:gd name="T4" fmla="*/ 0 w 77"/>
                <a:gd name="T5" fmla="*/ 38 h 38"/>
                <a:gd name="T6" fmla="*/ 77 w 77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38">
                  <a:moveTo>
                    <a:pt x="77" y="38"/>
                  </a:moveTo>
                  <a:cubicBezTo>
                    <a:pt x="77" y="17"/>
                    <a:pt x="60" y="0"/>
                    <a:pt x="39" y="0"/>
                  </a:cubicBezTo>
                  <a:cubicBezTo>
                    <a:pt x="17" y="0"/>
                    <a:pt x="0" y="17"/>
                    <a:pt x="0" y="38"/>
                  </a:cubicBezTo>
                  <a:lnTo>
                    <a:pt x="77" y="38"/>
                  </a:lnTo>
                  <a:close/>
                </a:path>
              </a:pathLst>
            </a:custGeom>
            <a:solidFill>
              <a:srgbClr val="823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3178" y="3375"/>
              <a:ext cx="182" cy="90"/>
            </a:xfrm>
            <a:custGeom>
              <a:avLst/>
              <a:gdLst>
                <a:gd name="T0" fmla="*/ 77 w 77"/>
                <a:gd name="T1" fmla="*/ 38 h 38"/>
                <a:gd name="T2" fmla="*/ 38 w 77"/>
                <a:gd name="T3" fmla="*/ 0 h 38"/>
                <a:gd name="T4" fmla="*/ 0 w 77"/>
                <a:gd name="T5" fmla="*/ 38 h 38"/>
                <a:gd name="T6" fmla="*/ 77 w 77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38">
                  <a:moveTo>
                    <a:pt x="77" y="38"/>
                  </a:moveTo>
                  <a:cubicBezTo>
                    <a:pt x="77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lnTo>
                    <a:pt x="77" y="38"/>
                  </a:lnTo>
                  <a:close/>
                </a:path>
              </a:pathLst>
            </a:custGeom>
            <a:solidFill>
              <a:srgbClr val="00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3268" y="3375"/>
              <a:ext cx="1278" cy="90"/>
            </a:xfrm>
            <a:prstGeom prst="rect">
              <a:avLst/>
            </a:prstGeom>
            <a:solidFill>
              <a:srgbClr val="00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3509" y="1598"/>
              <a:ext cx="796" cy="1777"/>
            </a:xfrm>
            <a:custGeom>
              <a:avLst/>
              <a:gdLst>
                <a:gd name="T0" fmla="*/ 796 w 796"/>
                <a:gd name="T1" fmla="*/ 1777 h 1777"/>
                <a:gd name="T2" fmla="*/ 0 w 796"/>
                <a:gd name="T3" fmla="*/ 1777 h 1777"/>
                <a:gd name="T4" fmla="*/ 135 w 796"/>
                <a:gd name="T5" fmla="*/ 0 h 1777"/>
                <a:gd name="T6" fmla="*/ 661 w 796"/>
                <a:gd name="T7" fmla="*/ 0 h 1777"/>
                <a:gd name="T8" fmla="*/ 796 w 796"/>
                <a:gd name="T9" fmla="*/ 1777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777">
                  <a:moveTo>
                    <a:pt x="796" y="1777"/>
                  </a:moveTo>
                  <a:lnTo>
                    <a:pt x="0" y="1777"/>
                  </a:lnTo>
                  <a:lnTo>
                    <a:pt x="135" y="0"/>
                  </a:lnTo>
                  <a:lnTo>
                    <a:pt x="661" y="0"/>
                  </a:lnTo>
                  <a:lnTo>
                    <a:pt x="796" y="1777"/>
                  </a:lnTo>
                  <a:close/>
                </a:path>
              </a:pathLst>
            </a:custGeom>
            <a:solidFill>
              <a:srgbClr val="00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3509" y="1598"/>
              <a:ext cx="796" cy="1777"/>
            </a:xfrm>
            <a:custGeom>
              <a:avLst/>
              <a:gdLst>
                <a:gd name="T0" fmla="*/ 796 w 796"/>
                <a:gd name="T1" fmla="*/ 1777 h 1777"/>
                <a:gd name="T2" fmla="*/ 0 w 796"/>
                <a:gd name="T3" fmla="*/ 1777 h 1777"/>
                <a:gd name="T4" fmla="*/ 135 w 796"/>
                <a:gd name="T5" fmla="*/ 0 h 1777"/>
                <a:gd name="T6" fmla="*/ 661 w 796"/>
                <a:gd name="T7" fmla="*/ 0 h 1777"/>
                <a:gd name="T8" fmla="*/ 796 w 796"/>
                <a:gd name="T9" fmla="*/ 1777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777">
                  <a:moveTo>
                    <a:pt x="796" y="1777"/>
                  </a:moveTo>
                  <a:lnTo>
                    <a:pt x="0" y="1777"/>
                  </a:lnTo>
                  <a:lnTo>
                    <a:pt x="135" y="0"/>
                  </a:lnTo>
                  <a:lnTo>
                    <a:pt x="661" y="0"/>
                  </a:lnTo>
                  <a:lnTo>
                    <a:pt x="796" y="17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Rectangle 27"/>
            <p:cNvSpPr>
              <a:spLocks noChangeArrowheads="1"/>
            </p:cNvSpPr>
            <p:nvPr/>
          </p:nvSpPr>
          <p:spPr bwMode="auto">
            <a:xfrm>
              <a:off x="3596" y="3195"/>
              <a:ext cx="636" cy="123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Rectangle 28"/>
            <p:cNvSpPr>
              <a:spLocks noChangeArrowheads="1"/>
            </p:cNvSpPr>
            <p:nvPr/>
          </p:nvSpPr>
          <p:spPr bwMode="auto">
            <a:xfrm>
              <a:off x="3596" y="3195"/>
              <a:ext cx="63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79" name="Freeform 29"/>
            <p:cNvSpPr>
              <a:spLocks/>
            </p:cNvSpPr>
            <p:nvPr/>
          </p:nvSpPr>
          <p:spPr bwMode="auto">
            <a:xfrm>
              <a:off x="3105" y="2092"/>
              <a:ext cx="1604" cy="1167"/>
            </a:xfrm>
            <a:custGeom>
              <a:avLst/>
              <a:gdLst>
                <a:gd name="T0" fmla="*/ 334 w 679"/>
                <a:gd name="T1" fmla="*/ 0 h 494"/>
                <a:gd name="T2" fmla="*/ 170 w 679"/>
                <a:gd name="T3" fmla="*/ 0 h 494"/>
                <a:gd name="T4" fmla="*/ 164 w 679"/>
                <a:gd name="T5" fmla="*/ 0 h 494"/>
                <a:gd name="T6" fmla="*/ 0 w 679"/>
                <a:gd name="T7" fmla="*/ 0 h 494"/>
                <a:gd name="T8" fmla="*/ 0 w 679"/>
                <a:gd name="T9" fmla="*/ 155 h 494"/>
                <a:gd name="T10" fmla="*/ 164 w 679"/>
                <a:gd name="T11" fmla="*/ 445 h 494"/>
                <a:gd name="T12" fmla="*/ 238 w 679"/>
                <a:gd name="T13" fmla="*/ 479 h 494"/>
                <a:gd name="T14" fmla="*/ 339 w 679"/>
                <a:gd name="T15" fmla="*/ 494 h 494"/>
                <a:gd name="T16" fmla="*/ 679 w 679"/>
                <a:gd name="T17" fmla="*/ 155 h 494"/>
                <a:gd name="T18" fmla="*/ 679 w 679"/>
                <a:gd name="T19" fmla="*/ 0 h 494"/>
                <a:gd name="T20" fmla="*/ 334 w 679"/>
                <a:gd name="T2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9" h="494">
                  <a:moveTo>
                    <a:pt x="334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278"/>
                    <a:pt x="66" y="386"/>
                    <a:pt x="164" y="445"/>
                  </a:cubicBezTo>
                  <a:cubicBezTo>
                    <a:pt x="187" y="459"/>
                    <a:pt x="212" y="471"/>
                    <a:pt x="238" y="479"/>
                  </a:cubicBezTo>
                  <a:cubicBezTo>
                    <a:pt x="270" y="489"/>
                    <a:pt x="304" y="494"/>
                    <a:pt x="339" y="494"/>
                  </a:cubicBezTo>
                  <a:cubicBezTo>
                    <a:pt x="527" y="494"/>
                    <a:pt x="679" y="342"/>
                    <a:pt x="679" y="155"/>
                  </a:cubicBezTo>
                  <a:cubicBezTo>
                    <a:pt x="679" y="0"/>
                    <a:pt x="679" y="0"/>
                    <a:pt x="679" y="0"/>
                  </a:cubicBezTo>
                  <a:cubicBezTo>
                    <a:pt x="334" y="0"/>
                    <a:pt x="334" y="0"/>
                    <a:pt x="334" y="0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3747" y="1598"/>
              <a:ext cx="319" cy="7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3400" y="2137"/>
              <a:ext cx="1014" cy="1014"/>
            </a:xfrm>
            <a:custGeom>
              <a:avLst/>
              <a:gdLst>
                <a:gd name="T0" fmla="*/ 421 w 429"/>
                <a:gd name="T1" fmla="*/ 215 h 429"/>
                <a:gd name="T2" fmla="*/ 413 w 429"/>
                <a:gd name="T3" fmla="*/ 215 h 429"/>
                <a:gd name="T4" fmla="*/ 355 w 429"/>
                <a:gd name="T5" fmla="*/ 355 h 429"/>
                <a:gd name="T6" fmla="*/ 214 w 429"/>
                <a:gd name="T7" fmla="*/ 413 h 429"/>
                <a:gd name="T8" fmla="*/ 74 w 429"/>
                <a:gd name="T9" fmla="*/ 355 h 429"/>
                <a:gd name="T10" fmla="*/ 16 w 429"/>
                <a:gd name="T11" fmla="*/ 215 h 429"/>
                <a:gd name="T12" fmla="*/ 74 w 429"/>
                <a:gd name="T13" fmla="*/ 74 h 429"/>
                <a:gd name="T14" fmla="*/ 214 w 429"/>
                <a:gd name="T15" fmla="*/ 16 h 429"/>
                <a:gd name="T16" fmla="*/ 355 w 429"/>
                <a:gd name="T17" fmla="*/ 74 h 429"/>
                <a:gd name="T18" fmla="*/ 413 w 429"/>
                <a:gd name="T19" fmla="*/ 215 h 429"/>
                <a:gd name="T20" fmla="*/ 421 w 429"/>
                <a:gd name="T21" fmla="*/ 215 h 429"/>
                <a:gd name="T22" fmla="*/ 429 w 429"/>
                <a:gd name="T23" fmla="*/ 215 h 429"/>
                <a:gd name="T24" fmla="*/ 214 w 429"/>
                <a:gd name="T25" fmla="*/ 0 h 429"/>
                <a:gd name="T26" fmla="*/ 0 w 429"/>
                <a:gd name="T27" fmla="*/ 215 h 429"/>
                <a:gd name="T28" fmla="*/ 214 w 429"/>
                <a:gd name="T29" fmla="*/ 429 h 429"/>
                <a:gd name="T30" fmla="*/ 429 w 429"/>
                <a:gd name="T31" fmla="*/ 215 h 429"/>
                <a:gd name="T32" fmla="*/ 421 w 429"/>
                <a:gd name="T33" fmla="*/ 21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9" h="429">
                  <a:moveTo>
                    <a:pt x="421" y="215"/>
                  </a:moveTo>
                  <a:cubicBezTo>
                    <a:pt x="413" y="215"/>
                    <a:pt x="413" y="215"/>
                    <a:pt x="413" y="215"/>
                  </a:cubicBezTo>
                  <a:cubicBezTo>
                    <a:pt x="413" y="270"/>
                    <a:pt x="391" y="319"/>
                    <a:pt x="355" y="355"/>
                  </a:cubicBezTo>
                  <a:cubicBezTo>
                    <a:pt x="319" y="391"/>
                    <a:pt x="269" y="413"/>
                    <a:pt x="214" y="413"/>
                  </a:cubicBezTo>
                  <a:cubicBezTo>
                    <a:pt x="159" y="413"/>
                    <a:pt x="110" y="391"/>
                    <a:pt x="74" y="355"/>
                  </a:cubicBezTo>
                  <a:cubicBezTo>
                    <a:pt x="38" y="319"/>
                    <a:pt x="16" y="270"/>
                    <a:pt x="16" y="215"/>
                  </a:cubicBezTo>
                  <a:cubicBezTo>
                    <a:pt x="16" y="160"/>
                    <a:pt x="38" y="110"/>
                    <a:pt x="74" y="74"/>
                  </a:cubicBezTo>
                  <a:cubicBezTo>
                    <a:pt x="110" y="38"/>
                    <a:pt x="159" y="16"/>
                    <a:pt x="214" y="16"/>
                  </a:cubicBezTo>
                  <a:cubicBezTo>
                    <a:pt x="269" y="16"/>
                    <a:pt x="319" y="38"/>
                    <a:pt x="355" y="74"/>
                  </a:cubicBezTo>
                  <a:cubicBezTo>
                    <a:pt x="391" y="110"/>
                    <a:pt x="413" y="160"/>
                    <a:pt x="413" y="215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9" y="215"/>
                    <a:pt x="429" y="215"/>
                    <a:pt x="429" y="215"/>
                  </a:cubicBezTo>
                  <a:cubicBezTo>
                    <a:pt x="429" y="96"/>
                    <a:pt x="333" y="0"/>
                    <a:pt x="214" y="0"/>
                  </a:cubicBezTo>
                  <a:cubicBezTo>
                    <a:pt x="96" y="0"/>
                    <a:pt x="0" y="96"/>
                    <a:pt x="0" y="215"/>
                  </a:cubicBezTo>
                  <a:cubicBezTo>
                    <a:pt x="0" y="333"/>
                    <a:pt x="96" y="429"/>
                    <a:pt x="214" y="429"/>
                  </a:cubicBezTo>
                  <a:cubicBezTo>
                    <a:pt x="333" y="429"/>
                    <a:pt x="429" y="333"/>
                    <a:pt x="429" y="215"/>
                  </a:cubicBezTo>
                  <a:cubicBezTo>
                    <a:pt x="421" y="215"/>
                    <a:pt x="421" y="215"/>
                    <a:pt x="421" y="215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3566" y="2156"/>
              <a:ext cx="682" cy="976"/>
            </a:xfrm>
            <a:prstGeom prst="ellipse">
              <a:avLst/>
            </a:prstGeom>
            <a:noFill/>
            <a:ln w="60325" cap="flat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3" name="Oval 33"/>
            <p:cNvSpPr>
              <a:spLocks noChangeArrowheads="1"/>
            </p:cNvSpPr>
            <p:nvPr/>
          </p:nvSpPr>
          <p:spPr bwMode="auto">
            <a:xfrm>
              <a:off x="3747" y="2156"/>
              <a:ext cx="319" cy="976"/>
            </a:xfrm>
            <a:prstGeom prst="ellipse">
              <a:avLst/>
            </a:prstGeom>
            <a:noFill/>
            <a:ln w="60325" cap="flat">
              <a:solidFill>
                <a:srgbClr val="969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34"/>
            <p:cNvSpPr>
              <a:spLocks noEditPoints="1"/>
            </p:cNvSpPr>
            <p:nvPr/>
          </p:nvSpPr>
          <p:spPr bwMode="auto">
            <a:xfrm>
              <a:off x="3105" y="2109"/>
              <a:ext cx="562" cy="1115"/>
            </a:xfrm>
            <a:custGeom>
              <a:avLst/>
              <a:gdLst>
                <a:gd name="T0" fmla="*/ 170 w 238"/>
                <a:gd name="T1" fmla="*/ 123 h 472"/>
                <a:gd name="T2" fmla="*/ 141 w 238"/>
                <a:gd name="T3" fmla="*/ 227 h 472"/>
                <a:gd name="T4" fmla="*/ 192 w 238"/>
                <a:gd name="T5" fmla="*/ 360 h 472"/>
                <a:gd name="T6" fmla="*/ 170 w 238"/>
                <a:gd name="T7" fmla="*/ 200 h 472"/>
                <a:gd name="T8" fmla="*/ 170 w 238"/>
                <a:gd name="T9" fmla="*/ 123 h 472"/>
                <a:gd name="T10" fmla="*/ 170 w 238"/>
                <a:gd name="T11" fmla="*/ 0 h 472"/>
                <a:gd name="T12" fmla="*/ 0 w 238"/>
                <a:gd name="T13" fmla="*/ 0 h 472"/>
                <a:gd name="T14" fmla="*/ 0 w 238"/>
                <a:gd name="T15" fmla="*/ 148 h 472"/>
                <a:gd name="T16" fmla="*/ 164 w 238"/>
                <a:gd name="T17" fmla="*/ 438 h 472"/>
                <a:gd name="T18" fmla="*/ 238 w 238"/>
                <a:gd name="T19" fmla="*/ 472 h 472"/>
                <a:gd name="T20" fmla="*/ 202 w 238"/>
                <a:gd name="T21" fmla="*/ 392 h 472"/>
                <a:gd name="T22" fmla="*/ 125 w 238"/>
                <a:gd name="T23" fmla="*/ 227 h 472"/>
                <a:gd name="T24" fmla="*/ 170 w 238"/>
                <a:gd name="T25" fmla="*/ 95 h 472"/>
                <a:gd name="T26" fmla="*/ 170 w 238"/>
                <a:gd name="T2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472">
                  <a:moveTo>
                    <a:pt x="170" y="123"/>
                  </a:moveTo>
                  <a:cubicBezTo>
                    <a:pt x="152" y="153"/>
                    <a:pt x="141" y="189"/>
                    <a:pt x="141" y="227"/>
                  </a:cubicBezTo>
                  <a:cubicBezTo>
                    <a:pt x="141" y="278"/>
                    <a:pt x="160" y="325"/>
                    <a:pt x="192" y="360"/>
                  </a:cubicBezTo>
                  <a:cubicBezTo>
                    <a:pt x="178" y="310"/>
                    <a:pt x="170" y="256"/>
                    <a:pt x="170" y="200"/>
                  </a:cubicBezTo>
                  <a:cubicBezTo>
                    <a:pt x="170" y="123"/>
                    <a:pt x="170" y="123"/>
                    <a:pt x="170" y="123"/>
                  </a:cubicBezTo>
                  <a:moveTo>
                    <a:pt x="17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271"/>
                    <a:pt x="66" y="379"/>
                    <a:pt x="164" y="438"/>
                  </a:cubicBezTo>
                  <a:cubicBezTo>
                    <a:pt x="187" y="452"/>
                    <a:pt x="212" y="464"/>
                    <a:pt x="238" y="472"/>
                  </a:cubicBezTo>
                  <a:cubicBezTo>
                    <a:pt x="224" y="447"/>
                    <a:pt x="212" y="420"/>
                    <a:pt x="202" y="392"/>
                  </a:cubicBezTo>
                  <a:cubicBezTo>
                    <a:pt x="155" y="352"/>
                    <a:pt x="125" y="293"/>
                    <a:pt x="125" y="227"/>
                  </a:cubicBezTo>
                  <a:cubicBezTo>
                    <a:pt x="125" y="177"/>
                    <a:pt x="142" y="131"/>
                    <a:pt x="170" y="95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00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3400" y="2333"/>
              <a:ext cx="182" cy="702"/>
            </a:xfrm>
            <a:custGeom>
              <a:avLst/>
              <a:gdLst>
                <a:gd name="T0" fmla="*/ 45 w 77"/>
                <a:gd name="T1" fmla="*/ 0 h 297"/>
                <a:gd name="T2" fmla="*/ 0 w 77"/>
                <a:gd name="T3" fmla="*/ 132 h 297"/>
                <a:gd name="T4" fmla="*/ 77 w 77"/>
                <a:gd name="T5" fmla="*/ 297 h 297"/>
                <a:gd name="T6" fmla="*/ 67 w 77"/>
                <a:gd name="T7" fmla="*/ 265 h 297"/>
                <a:gd name="T8" fmla="*/ 16 w 77"/>
                <a:gd name="T9" fmla="*/ 132 h 297"/>
                <a:gd name="T10" fmla="*/ 45 w 77"/>
                <a:gd name="T11" fmla="*/ 28 h 297"/>
                <a:gd name="T12" fmla="*/ 45 w 7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97">
                  <a:moveTo>
                    <a:pt x="45" y="0"/>
                  </a:moveTo>
                  <a:cubicBezTo>
                    <a:pt x="17" y="36"/>
                    <a:pt x="0" y="82"/>
                    <a:pt x="0" y="132"/>
                  </a:cubicBezTo>
                  <a:cubicBezTo>
                    <a:pt x="0" y="198"/>
                    <a:pt x="30" y="257"/>
                    <a:pt x="77" y="297"/>
                  </a:cubicBezTo>
                  <a:cubicBezTo>
                    <a:pt x="74" y="286"/>
                    <a:pt x="70" y="276"/>
                    <a:pt x="67" y="265"/>
                  </a:cubicBezTo>
                  <a:cubicBezTo>
                    <a:pt x="35" y="230"/>
                    <a:pt x="16" y="183"/>
                    <a:pt x="16" y="132"/>
                  </a:cubicBezTo>
                  <a:cubicBezTo>
                    <a:pt x="16" y="94"/>
                    <a:pt x="27" y="58"/>
                    <a:pt x="45" y="28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3074" y="2076"/>
              <a:ext cx="1665" cy="33"/>
            </a:xfrm>
            <a:custGeom>
              <a:avLst/>
              <a:gdLst>
                <a:gd name="T0" fmla="*/ 698 w 705"/>
                <a:gd name="T1" fmla="*/ 0 h 14"/>
                <a:gd name="T2" fmla="*/ 697 w 705"/>
                <a:gd name="T3" fmla="*/ 0 h 14"/>
                <a:gd name="T4" fmla="*/ 8 w 705"/>
                <a:gd name="T5" fmla="*/ 0 h 14"/>
                <a:gd name="T6" fmla="*/ 7 w 705"/>
                <a:gd name="T7" fmla="*/ 0 h 14"/>
                <a:gd name="T8" fmla="*/ 0 w 705"/>
                <a:gd name="T9" fmla="*/ 7 h 14"/>
                <a:gd name="T10" fmla="*/ 7 w 705"/>
                <a:gd name="T11" fmla="*/ 14 h 14"/>
                <a:gd name="T12" fmla="*/ 8 w 705"/>
                <a:gd name="T13" fmla="*/ 14 h 14"/>
                <a:gd name="T14" fmla="*/ 697 w 705"/>
                <a:gd name="T15" fmla="*/ 14 h 14"/>
                <a:gd name="T16" fmla="*/ 698 w 705"/>
                <a:gd name="T17" fmla="*/ 14 h 14"/>
                <a:gd name="T18" fmla="*/ 705 w 705"/>
                <a:gd name="T19" fmla="*/ 7 h 14"/>
                <a:gd name="T20" fmla="*/ 698 w 70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5" h="14">
                  <a:moveTo>
                    <a:pt x="698" y="0"/>
                  </a:moveTo>
                  <a:cubicBezTo>
                    <a:pt x="697" y="0"/>
                    <a:pt x="697" y="0"/>
                    <a:pt x="69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97" y="14"/>
                    <a:pt x="697" y="14"/>
                    <a:pt x="697" y="14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702" y="14"/>
                    <a:pt x="705" y="11"/>
                    <a:pt x="705" y="7"/>
                  </a:cubicBezTo>
                  <a:cubicBezTo>
                    <a:pt x="705" y="3"/>
                    <a:pt x="702" y="0"/>
                    <a:pt x="698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Rectangle 37"/>
            <p:cNvSpPr>
              <a:spLocks noChangeArrowheads="1"/>
            </p:cNvSpPr>
            <p:nvPr/>
          </p:nvSpPr>
          <p:spPr bwMode="auto">
            <a:xfrm>
              <a:off x="3847" y="1676"/>
              <a:ext cx="120" cy="48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8" name="Rectangle 38"/>
            <p:cNvSpPr>
              <a:spLocks noChangeArrowheads="1"/>
            </p:cNvSpPr>
            <p:nvPr/>
          </p:nvSpPr>
          <p:spPr bwMode="auto">
            <a:xfrm>
              <a:off x="3847" y="1676"/>
              <a:ext cx="12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3847" y="2076"/>
              <a:ext cx="120" cy="33"/>
            </a:xfrm>
            <a:custGeom>
              <a:avLst/>
              <a:gdLst>
                <a:gd name="T0" fmla="*/ 120 w 120"/>
                <a:gd name="T1" fmla="*/ 0 h 33"/>
                <a:gd name="T2" fmla="*/ 0 w 120"/>
                <a:gd name="T3" fmla="*/ 0 h 33"/>
                <a:gd name="T4" fmla="*/ 0 w 120"/>
                <a:gd name="T5" fmla="*/ 33 h 33"/>
                <a:gd name="T6" fmla="*/ 120 w 120"/>
                <a:gd name="T7" fmla="*/ 33 h 33"/>
                <a:gd name="T8" fmla="*/ 120 w 120"/>
                <a:gd name="T9" fmla="*/ 33 h 33"/>
                <a:gd name="T10" fmla="*/ 120 w 120"/>
                <a:gd name="T11" fmla="*/ 0 h 33"/>
                <a:gd name="T12" fmla="*/ 120 w 12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33">
                  <a:moveTo>
                    <a:pt x="12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3847" y="2076"/>
              <a:ext cx="120" cy="33"/>
            </a:xfrm>
            <a:custGeom>
              <a:avLst/>
              <a:gdLst>
                <a:gd name="T0" fmla="*/ 120 w 120"/>
                <a:gd name="T1" fmla="*/ 0 h 33"/>
                <a:gd name="T2" fmla="*/ 0 w 120"/>
                <a:gd name="T3" fmla="*/ 0 h 33"/>
                <a:gd name="T4" fmla="*/ 0 w 120"/>
                <a:gd name="T5" fmla="*/ 33 h 33"/>
                <a:gd name="T6" fmla="*/ 120 w 120"/>
                <a:gd name="T7" fmla="*/ 33 h 33"/>
                <a:gd name="T8" fmla="*/ 120 w 120"/>
                <a:gd name="T9" fmla="*/ 33 h 33"/>
                <a:gd name="T10" fmla="*/ 120 w 120"/>
                <a:gd name="T11" fmla="*/ 0 h 33"/>
                <a:gd name="T12" fmla="*/ 120 w 12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33">
                  <a:moveTo>
                    <a:pt x="12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0" y="0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91" name="Oval 41"/>
            <p:cNvSpPr>
              <a:spLocks noChangeArrowheads="1"/>
            </p:cNvSpPr>
            <p:nvPr/>
          </p:nvSpPr>
          <p:spPr bwMode="auto">
            <a:xfrm>
              <a:off x="4232" y="1431"/>
              <a:ext cx="113" cy="113"/>
            </a:xfrm>
            <a:prstGeom prst="ellipse">
              <a:avLst/>
            </a:prstGeom>
            <a:solidFill>
              <a:srgbClr val="442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  <p:sp>
          <p:nvSpPr>
            <p:cNvPr id="92" name="Oval 42"/>
            <p:cNvSpPr>
              <a:spLocks noChangeArrowheads="1"/>
            </p:cNvSpPr>
            <p:nvPr/>
          </p:nvSpPr>
          <p:spPr bwMode="auto">
            <a:xfrm>
              <a:off x="3469" y="1431"/>
              <a:ext cx="113" cy="113"/>
            </a:xfrm>
            <a:prstGeom prst="ellipse">
              <a:avLst/>
            </a:prstGeom>
            <a:solidFill>
              <a:srgbClr val="442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3" name="Freeform 117"/>
          <p:cNvSpPr>
            <a:spLocks/>
          </p:cNvSpPr>
          <p:nvPr/>
        </p:nvSpPr>
        <p:spPr bwMode="auto">
          <a:xfrm>
            <a:off x="1753199" y="3427709"/>
            <a:ext cx="1742252" cy="1143284"/>
          </a:xfrm>
          <a:custGeom>
            <a:avLst/>
            <a:gdLst>
              <a:gd name="T0" fmla="*/ 567 w 675"/>
              <a:gd name="T1" fmla="*/ 194 h 443"/>
              <a:gd name="T2" fmla="*/ 567 w 675"/>
              <a:gd name="T3" fmla="*/ 185 h 443"/>
              <a:gd name="T4" fmla="*/ 381 w 675"/>
              <a:gd name="T5" fmla="*/ 0 h 443"/>
              <a:gd name="T6" fmla="*/ 226 w 675"/>
              <a:gd name="T7" fmla="*/ 83 h 443"/>
              <a:gd name="T8" fmla="*/ 175 w 675"/>
              <a:gd name="T9" fmla="*/ 69 h 443"/>
              <a:gd name="T10" fmla="*/ 115 w 675"/>
              <a:gd name="T11" fmla="*/ 87 h 443"/>
              <a:gd name="T12" fmla="*/ 67 w 675"/>
              <a:gd name="T13" fmla="*/ 174 h 443"/>
              <a:gd name="T14" fmla="*/ 0 w 675"/>
              <a:gd name="T15" fmla="*/ 297 h 443"/>
              <a:gd name="T16" fmla="*/ 131 w 675"/>
              <a:gd name="T17" fmla="*/ 443 h 443"/>
              <a:gd name="T18" fmla="*/ 147 w 675"/>
              <a:gd name="T19" fmla="*/ 443 h 443"/>
              <a:gd name="T20" fmla="*/ 162 w 675"/>
              <a:gd name="T21" fmla="*/ 443 h 443"/>
              <a:gd name="T22" fmla="*/ 465 w 675"/>
              <a:gd name="T23" fmla="*/ 443 h 443"/>
              <a:gd name="T24" fmla="*/ 471 w 675"/>
              <a:gd name="T25" fmla="*/ 443 h 443"/>
              <a:gd name="T26" fmla="*/ 479 w 675"/>
              <a:gd name="T27" fmla="*/ 443 h 443"/>
              <a:gd name="T28" fmla="*/ 501 w 675"/>
              <a:gd name="T29" fmla="*/ 443 h 443"/>
              <a:gd name="T30" fmla="*/ 550 w 675"/>
              <a:gd name="T31" fmla="*/ 443 h 443"/>
              <a:gd name="T32" fmla="*/ 675 w 675"/>
              <a:gd name="T33" fmla="*/ 318 h 443"/>
              <a:gd name="T34" fmla="*/ 567 w 675"/>
              <a:gd name="T35" fmla="*/ 194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5" h="443">
                <a:moveTo>
                  <a:pt x="567" y="194"/>
                </a:moveTo>
                <a:cubicBezTo>
                  <a:pt x="567" y="192"/>
                  <a:pt x="567" y="188"/>
                  <a:pt x="567" y="185"/>
                </a:cubicBezTo>
                <a:cubicBezTo>
                  <a:pt x="567" y="83"/>
                  <a:pt x="484" y="0"/>
                  <a:pt x="381" y="0"/>
                </a:cubicBezTo>
                <a:cubicBezTo>
                  <a:pt x="317" y="0"/>
                  <a:pt x="260" y="33"/>
                  <a:pt x="226" y="83"/>
                </a:cubicBezTo>
                <a:cubicBezTo>
                  <a:pt x="211" y="74"/>
                  <a:pt x="194" y="69"/>
                  <a:pt x="175" y="69"/>
                </a:cubicBezTo>
                <a:cubicBezTo>
                  <a:pt x="153" y="69"/>
                  <a:pt x="132" y="76"/>
                  <a:pt x="115" y="87"/>
                </a:cubicBezTo>
                <a:cubicBezTo>
                  <a:pt x="87" y="106"/>
                  <a:pt x="68" y="138"/>
                  <a:pt x="67" y="174"/>
                </a:cubicBezTo>
                <a:cubicBezTo>
                  <a:pt x="28" y="200"/>
                  <a:pt x="0" y="246"/>
                  <a:pt x="0" y="297"/>
                </a:cubicBezTo>
                <a:cubicBezTo>
                  <a:pt x="0" y="372"/>
                  <a:pt x="57" y="434"/>
                  <a:pt x="131" y="443"/>
                </a:cubicBezTo>
                <a:cubicBezTo>
                  <a:pt x="136" y="443"/>
                  <a:pt x="142" y="443"/>
                  <a:pt x="147" y="443"/>
                </a:cubicBezTo>
                <a:cubicBezTo>
                  <a:pt x="152" y="443"/>
                  <a:pt x="157" y="443"/>
                  <a:pt x="162" y="443"/>
                </a:cubicBezTo>
                <a:cubicBezTo>
                  <a:pt x="230" y="443"/>
                  <a:pt x="390" y="443"/>
                  <a:pt x="465" y="443"/>
                </a:cubicBezTo>
                <a:cubicBezTo>
                  <a:pt x="468" y="443"/>
                  <a:pt x="470" y="443"/>
                  <a:pt x="471" y="443"/>
                </a:cubicBezTo>
                <a:cubicBezTo>
                  <a:pt x="479" y="443"/>
                  <a:pt x="479" y="443"/>
                  <a:pt x="479" y="443"/>
                </a:cubicBezTo>
                <a:cubicBezTo>
                  <a:pt x="483" y="443"/>
                  <a:pt x="494" y="443"/>
                  <a:pt x="501" y="443"/>
                </a:cubicBezTo>
                <a:cubicBezTo>
                  <a:pt x="550" y="443"/>
                  <a:pt x="550" y="443"/>
                  <a:pt x="550" y="443"/>
                </a:cubicBezTo>
                <a:cubicBezTo>
                  <a:pt x="619" y="442"/>
                  <a:pt x="675" y="386"/>
                  <a:pt x="675" y="318"/>
                </a:cubicBezTo>
                <a:cubicBezTo>
                  <a:pt x="675" y="255"/>
                  <a:pt x="628" y="203"/>
                  <a:pt x="567" y="19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04B50"/>
            </a:solidFill>
          </a:ln>
          <a:extLst/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>
              <a:defRPr/>
            </a:pPr>
            <a:endParaRPr lang="en-US" sz="1765" kern="0" smtClean="0">
              <a:solidFill>
                <a:srgbClr val="000000"/>
              </a:solidFill>
            </a:endParaRPr>
          </a:p>
        </p:txBody>
      </p:sp>
      <p:cxnSp>
        <p:nvCxnSpPr>
          <p:cNvPr id="94" name="Elbow Connector 93"/>
          <p:cNvCxnSpPr>
            <a:stCxn id="95" idx="0"/>
          </p:cNvCxnSpPr>
          <p:nvPr/>
        </p:nvCxnSpPr>
        <p:spPr>
          <a:xfrm rot="16200000" flipV="1">
            <a:off x="4090316" y="3178846"/>
            <a:ext cx="2317721" cy="3844504"/>
          </a:xfrm>
          <a:prstGeom prst="bentConnector2">
            <a:avLst/>
          </a:prstGeom>
          <a:noFill/>
          <a:ln w="57150" cap="flat" cmpd="sng" algn="ctr">
            <a:solidFill>
              <a:srgbClr val="004B50"/>
            </a:solidFill>
            <a:prstDash val="solid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2150854" y="6259958"/>
            <a:ext cx="10041147" cy="69011"/>
          </a:xfrm>
          <a:prstGeom prst="rect">
            <a:avLst/>
          </a:prstGeom>
          <a:solidFill>
            <a:srgbClr val="004B50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638138" y="3578701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 err="1" smtClean="0">
                <a:solidFill>
                  <a:srgbClr val="004B50"/>
                </a:solidFill>
              </a:rPr>
              <a:t>DevMain</a:t>
            </a:r>
            <a:endParaRPr lang="en-US" kern="0" dirty="0" smtClean="0">
              <a:solidFill>
                <a:srgbClr val="004B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739758" y="378526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 err="1" smtClean="0">
                <a:solidFill>
                  <a:srgbClr val="004B50"/>
                </a:solidFill>
              </a:rPr>
              <a:t>SPORel</a:t>
            </a:r>
            <a:endParaRPr lang="en-US" kern="0" dirty="0" smtClean="0">
              <a:solidFill>
                <a:srgbClr val="004B50"/>
              </a:solidFill>
            </a:endParaRPr>
          </a:p>
        </p:txBody>
      </p:sp>
      <p:cxnSp>
        <p:nvCxnSpPr>
          <p:cNvPr id="98" name="Elbow Connector 97"/>
          <p:cNvCxnSpPr>
            <a:stCxn id="95" idx="0"/>
          </p:cNvCxnSpPr>
          <p:nvPr/>
        </p:nvCxnSpPr>
        <p:spPr>
          <a:xfrm rot="16200000" flipV="1">
            <a:off x="5515135" y="4603664"/>
            <a:ext cx="1158860" cy="2153727"/>
          </a:xfrm>
          <a:prstGeom prst="bentConnector2">
            <a:avLst/>
          </a:prstGeom>
          <a:noFill/>
          <a:ln w="57150" cap="flat" cmpd="sng" algn="ctr">
            <a:solidFill>
              <a:srgbClr val="004B50"/>
            </a:solidFill>
            <a:prstDash val="soli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5809070" y="473176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 smtClean="0">
                <a:solidFill>
                  <a:srgbClr val="004B50"/>
                </a:solidFill>
              </a:rPr>
              <a:t>O15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7473050" y="3379779"/>
            <a:ext cx="603849" cy="931653"/>
          </a:xfrm>
          <a:prstGeom prst="line">
            <a:avLst/>
          </a:prstGeom>
          <a:noFill/>
          <a:ln w="57150" cap="flat" cmpd="sng" algn="ctr">
            <a:solidFill>
              <a:srgbClr val="004B50"/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 flipV="1">
            <a:off x="8363008" y="3379779"/>
            <a:ext cx="603849" cy="931653"/>
          </a:xfrm>
          <a:prstGeom prst="line">
            <a:avLst/>
          </a:prstGeom>
          <a:noFill/>
          <a:ln w="57150" cap="flat" cmpd="sng" algn="ctr">
            <a:solidFill>
              <a:srgbClr val="004B50"/>
            </a:solidFill>
            <a:prstDash val="soli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7774974" y="302906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 err="1" smtClean="0">
                <a:solidFill>
                  <a:srgbClr val="004B50"/>
                </a:solidFill>
              </a:rPr>
              <a:t>GUx</a:t>
            </a:r>
            <a:endParaRPr lang="en-US" kern="0" dirty="0" smtClean="0">
              <a:solidFill>
                <a:srgbClr val="004B5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698570" y="302906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 err="1" smtClean="0">
                <a:solidFill>
                  <a:srgbClr val="004B50"/>
                </a:solidFill>
              </a:rPr>
              <a:t>GUy</a:t>
            </a:r>
            <a:endParaRPr lang="en-US" kern="0" dirty="0" smtClean="0">
              <a:solidFill>
                <a:srgbClr val="004B50"/>
              </a:solidFill>
            </a:endParaRPr>
          </a:p>
        </p:txBody>
      </p:sp>
      <p:cxnSp>
        <p:nvCxnSpPr>
          <p:cNvPr id="105" name="Elbow Connector 104"/>
          <p:cNvCxnSpPr/>
          <p:nvPr/>
        </p:nvCxnSpPr>
        <p:spPr>
          <a:xfrm flipV="1">
            <a:off x="7165983" y="4290802"/>
            <a:ext cx="3885225" cy="1891873"/>
          </a:xfrm>
          <a:prstGeom prst="bentConnector3">
            <a:avLst>
              <a:gd name="adj1" fmla="val 86"/>
            </a:avLst>
          </a:prstGeom>
          <a:ln w="57150">
            <a:solidFill>
              <a:srgbClr val="004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76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11593"/>
          <a:stretch/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475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3028"/>
          <a:stretch>
            <a:fillRect/>
          </a:stretch>
        </p:blipFill>
        <p:spPr>
          <a:xfrm>
            <a:off x="3243109" y="0"/>
            <a:ext cx="9193366" cy="6994524"/>
          </a:xfrm>
          <a:custGeom>
            <a:avLst/>
            <a:gdLst>
              <a:gd name="connsiteX0" fmla="*/ 6942707 w 9193366"/>
              <a:gd name="connsiteY0" fmla="*/ 0 h 6994524"/>
              <a:gd name="connsiteX1" fmla="*/ 9193366 w 9193366"/>
              <a:gd name="connsiteY1" fmla="*/ 0 h 6994524"/>
              <a:gd name="connsiteX2" fmla="*/ 9193366 w 9193366"/>
              <a:gd name="connsiteY2" fmla="*/ 6994524 h 6994524"/>
              <a:gd name="connsiteX3" fmla="*/ 6943424 w 9193366"/>
              <a:gd name="connsiteY3" fmla="*/ 6994524 h 6994524"/>
              <a:gd name="connsiteX4" fmla="*/ 6942707 w 9193366"/>
              <a:gd name="connsiteY4" fmla="*/ 6994524 h 6994524"/>
              <a:gd name="connsiteX5" fmla="*/ 0 w 9193366"/>
              <a:gd name="connsiteY5" fmla="*/ 6994524 h 6994524"/>
              <a:gd name="connsiteX6" fmla="*/ 6942707 w 9193366"/>
              <a:gd name="connsiteY6" fmla="*/ 722 h 69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3366" h="6994524">
                <a:moveTo>
                  <a:pt x="6942707" y="0"/>
                </a:moveTo>
                <a:lnTo>
                  <a:pt x="9193366" y="0"/>
                </a:lnTo>
                <a:lnTo>
                  <a:pt x="9193366" y="6994524"/>
                </a:lnTo>
                <a:lnTo>
                  <a:pt x="6943424" y="6994524"/>
                </a:lnTo>
                <a:lnTo>
                  <a:pt x="6942707" y="6994524"/>
                </a:lnTo>
                <a:lnTo>
                  <a:pt x="0" y="6994524"/>
                </a:lnTo>
                <a:lnTo>
                  <a:pt x="6942707" y="722"/>
                </a:lnTo>
                <a:close/>
              </a:path>
            </a:pathLst>
          </a:custGeom>
        </p:spPr>
      </p:pic>
      <p:sp>
        <p:nvSpPr>
          <p:cNvPr id="5" name="Freeform 4"/>
          <p:cNvSpPr/>
          <p:nvPr/>
        </p:nvSpPr>
        <p:spPr bwMode="auto">
          <a:xfrm>
            <a:off x="3234869" y="0"/>
            <a:ext cx="9201606" cy="6994525"/>
          </a:xfrm>
          <a:custGeom>
            <a:avLst/>
            <a:gdLst>
              <a:gd name="connsiteX0" fmla="*/ 6942706 w 9201606"/>
              <a:gd name="connsiteY0" fmla="*/ 0 h 6994525"/>
              <a:gd name="connsiteX1" fmla="*/ 9201606 w 9201606"/>
              <a:gd name="connsiteY1" fmla="*/ 0 h 6994525"/>
              <a:gd name="connsiteX2" fmla="*/ 9201606 w 9201606"/>
              <a:gd name="connsiteY2" fmla="*/ 6994525 h 6994525"/>
              <a:gd name="connsiteX3" fmla="*/ 0 w 9201606"/>
              <a:gd name="connsiteY3" fmla="*/ 6994525 h 6994525"/>
              <a:gd name="connsiteX4" fmla="*/ 0 w 9201606"/>
              <a:gd name="connsiteY4" fmla="*/ 6993802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1606" h="6994525">
                <a:moveTo>
                  <a:pt x="6942706" y="0"/>
                </a:moveTo>
                <a:lnTo>
                  <a:pt x="9201606" y="0"/>
                </a:lnTo>
                <a:lnTo>
                  <a:pt x="9201606" y="6994525"/>
                </a:lnTo>
                <a:lnTo>
                  <a:pt x="0" y="6994525"/>
                </a:lnTo>
                <a:lnTo>
                  <a:pt x="0" y="6993802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1919" y="3979513"/>
            <a:ext cx="1856736" cy="870511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pc="-50" dirty="0" smtClean="0">
                <a:solidFill>
                  <a:srgbClr val="FFFFFF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Single Server</a:t>
            </a:r>
            <a:endParaRPr lang="en-US" sz="1400" spc="-50" dirty="0">
              <a:solidFill>
                <a:srgbClr val="FFFFFF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1919" y="4884388"/>
            <a:ext cx="1856736" cy="1491012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pc="-50" dirty="0" smtClean="0">
                <a:solidFill>
                  <a:srgbClr val="FFFFFF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Farm Server</a:t>
            </a:r>
            <a:endParaRPr lang="en-US" sz="2000" spc="-50" dirty="0">
              <a:solidFill>
                <a:srgbClr val="FFFFFF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53151" y="3060465"/>
            <a:ext cx="2743200" cy="870511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pc="-50" dirty="0" smtClean="0">
                <a:solidFill>
                  <a:srgbClr val="FFFFFF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MEM</a:t>
            </a:r>
            <a:endParaRPr lang="en-US" sz="1400" spc="-50" dirty="0">
              <a:solidFill>
                <a:srgbClr val="FFFFFF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50847" y="3060465"/>
            <a:ext cx="2743200" cy="870511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pc="-50" dirty="0" smtClean="0">
                <a:solidFill>
                  <a:srgbClr val="FFFFFF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PROC</a:t>
            </a:r>
            <a:endParaRPr lang="en-US" sz="1400" spc="-50" dirty="0">
              <a:solidFill>
                <a:srgbClr val="FFFFFF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943797" y="3060465"/>
            <a:ext cx="2743200" cy="870511"/>
          </a:xfrm>
          <a:prstGeom prst="rect">
            <a:avLst/>
          </a:prstGeom>
          <a:solidFill>
            <a:srgbClr val="004B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spc="-50" dirty="0" smtClean="0">
                <a:solidFill>
                  <a:srgbClr val="FFFFFF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DISK</a:t>
            </a:r>
            <a:endParaRPr lang="en-US" sz="1400" spc="-50" dirty="0">
              <a:solidFill>
                <a:srgbClr val="FFFFFF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53151" y="3979513"/>
            <a:ext cx="2743200" cy="870511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16-24</a:t>
            </a:r>
            <a:endParaRPr lang="en-US" sz="2000" dirty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50847" y="3979513"/>
            <a:ext cx="2743200" cy="870511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X64</a:t>
            </a:r>
          </a:p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1x4</a:t>
            </a:r>
            <a:endParaRPr lang="en-US" sz="2000" dirty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943797" y="3979513"/>
            <a:ext cx="2743200" cy="870511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80 GB</a:t>
            </a:r>
            <a:endParaRPr lang="nl-NL" sz="2000" dirty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53151" y="4884388"/>
            <a:ext cx="2743200" cy="1491012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12-16</a:t>
            </a:r>
            <a:endParaRPr lang="en-US" sz="2000" dirty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50847" y="4884388"/>
            <a:ext cx="2743200" cy="1491012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X64</a:t>
            </a:r>
          </a:p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1x4</a:t>
            </a:r>
            <a:endParaRPr lang="en-US" sz="2000" dirty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943797" y="4884388"/>
            <a:ext cx="2743200" cy="1491012"/>
          </a:xfrm>
          <a:prstGeom prst="rect">
            <a:avLst/>
          </a:prstGeom>
          <a:solidFill>
            <a:schemeClr val="tx1"/>
          </a:solidFill>
          <a:ln>
            <a:solidFill>
              <a:srgbClr val="004B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4B50"/>
                </a:solidFill>
                <a:ea typeface="Segoe UI" pitchFamily="34" charset="0"/>
                <a:cs typeface="Segoe UI" pitchFamily="34" charset="0"/>
              </a:rPr>
              <a:t>80 GB</a:t>
            </a:r>
            <a:endParaRPr lang="en-US" sz="2000" dirty="0">
              <a:solidFill>
                <a:srgbClr val="004B50"/>
              </a:soli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46919" y="2469817"/>
            <a:ext cx="9873614" cy="631086"/>
            <a:chOff x="2346919" y="2469817"/>
            <a:chExt cx="9873614" cy="631086"/>
          </a:xfrm>
          <a:solidFill>
            <a:srgbClr val="004B50"/>
          </a:solidFill>
        </p:grpSpPr>
        <p:sp>
          <p:nvSpPr>
            <p:cNvPr id="25" name="Right Arrow 24"/>
            <p:cNvSpPr/>
            <p:nvPr/>
          </p:nvSpPr>
          <p:spPr bwMode="auto">
            <a:xfrm>
              <a:off x="2346919" y="2469817"/>
              <a:ext cx="9873614" cy="631086"/>
            </a:xfrm>
            <a:prstGeom prst="rightArrow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510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48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346919" y="2626956"/>
              <a:ext cx="5213198" cy="315592"/>
            </a:xfrm>
            <a:custGeom>
              <a:avLst/>
              <a:gdLst>
                <a:gd name="connsiteX0" fmla="*/ 0 w 5213198"/>
                <a:gd name="connsiteY0" fmla="*/ 0 h 315592"/>
                <a:gd name="connsiteX1" fmla="*/ 5213198 w 5213198"/>
                <a:gd name="connsiteY1" fmla="*/ 0 h 315592"/>
                <a:gd name="connsiteX2" fmla="*/ 4902265 w 5213198"/>
                <a:gd name="connsiteY2" fmla="*/ 315592 h 315592"/>
                <a:gd name="connsiteX3" fmla="*/ 0 w 5213198"/>
                <a:gd name="connsiteY3" fmla="*/ 315592 h 31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3198" h="315592">
                  <a:moveTo>
                    <a:pt x="0" y="0"/>
                  </a:moveTo>
                  <a:lnTo>
                    <a:pt x="5213198" y="0"/>
                  </a:lnTo>
                  <a:lnTo>
                    <a:pt x="4902265" y="315592"/>
                  </a:lnTo>
                  <a:lnTo>
                    <a:pt x="0" y="3155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34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_v02.potx" id="{DA6A3121-A306-4E81-BF43-CBCE095D8B76}" vid="{C3266B5A-74AF-44F8-8FA8-F258E4A695D4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2015-05-06T00:00:00-05:00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Ben Walters; Dan Parish</External_x0020_Speaker>
    <Session_x0020_Code xmlns="12a172fe-0250-434a-85cf-03b10810c5e5">BRK2188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230e9df3-be65-4c73-a93b-d1236ebd677e"/>
    <ds:schemaRef ds:uri="12a172fe-0250-434a-85cf-03b10810c5e5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Microsoft_Ignite_2015_Breakout_Template_v02</Template>
  <TotalTime>0</TotalTime>
  <Words>1822</Words>
  <Application>Microsoft Office PowerPoint</Application>
  <PresentationFormat>Custom</PresentationFormat>
  <Paragraphs>426</Paragraphs>
  <Slides>45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Consolas</vt:lpstr>
      <vt:lpstr>Segoe Light</vt:lpstr>
      <vt:lpstr>Segoe UI</vt:lpstr>
      <vt:lpstr>Segoe UI Light</vt:lpstr>
      <vt:lpstr>Segoe UI Semibold</vt:lpstr>
      <vt:lpstr>Wingdings</vt:lpstr>
      <vt:lpstr>Zegoe UI SemiLight</vt:lpstr>
      <vt:lpstr>5-30610_Microsoft_Ignite_Keynote_Template</vt:lpstr>
      <vt:lpstr>1_5-30610_Microsoft_Ignite_Keynote_Template</vt:lpstr>
      <vt:lpstr>PowerPoint Presentation</vt:lpstr>
      <vt:lpstr>PowerPoint Presentation</vt:lpstr>
      <vt:lpstr>SharePoint 2016 for IT Professionals</vt:lpstr>
      <vt:lpstr>Introduction</vt:lpstr>
      <vt:lpstr>PowerPoint Presentation</vt:lpstr>
      <vt:lpstr>PowerPoint Presentation</vt:lpstr>
      <vt:lpstr>Convergence</vt:lpstr>
      <vt:lpstr>Management</vt:lpstr>
      <vt:lpstr>Hardware Requirements</vt:lpstr>
      <vt:lpstr>Prerequisites</vt:lpstr>
      <vt:lpstr>Software Requirements</vt:lpstr>
      <vt:lpstr>Deployment Scenarios</vt:lpstr>
      <vt:lpstr>Upgrade &amp; Migration</vt:lpstr>
      <vt:lpstr>Auth N-Z</vt:lpstr>
      <vt:lpstr>SMTP Connection Encryption</vt:lpstr>
      <vt:lpstr>Performance and Reliability</vt:lpstr>
      <vt:lpstr>Roles &amp; Services</vt:lpstr>
      <vt:lpstr>Demo MinRole Provisioning</vt:lpstr>
      <vt:lpstr>MinRole Roles and Services</vt:lpstr>
      <vt:lpstr>Role Enforcement and Health</vt:lpstr>
      <vt:lpstr>Demo MinRole Health</vt:lpstr>
      <vt:lpstr>MinRole Walkthrough</vt:lpstr>
      <vt:lpstr>Patching</vt:lpstr>
      <vt:lpstr>Distributed Cache</vt:lpstr>
      <vt:lpstr>Boundaries and limits</vt:lpstr>
      <vt:lpstr>Files Performance</vt:lpstr>
      <vt:lpstr>Fast Site Creation</vt:lpstr>
      <vt:lpstr>Traffic Management</vt:lpstr>
      <vt:lpstr>User Profile Service</vt:lpstr>
      <vt:lpstr>Project Server</vt:lpstr>
      <vt:lpstr>Durable Links</vt:lpstr>
      <vt:lpstr>Insights and Data</vt:lpstr>
      <vt:lpstr>Operations</vt:lpstr>
      <vt:lpstr>Demo Insights</vt:lpstr>
      <vt:lpstr>ODF in Document Libraries</vt:lpstr>
      <vt:lpstr>Cloud Accelerated Experiences</vt:lpstr>
      <vt:lpstr>Compliance</vt:lpstr>
      <vt:lpstr>Cloud Search Service Application</vt:lpstr>
      <vt:lpstr>Demo Cloud Search Service Application</vt:lpstr>
      <vt:lpstr>Extranet</vt:lpstr>
      <vt:lpstr>Team Sites</vt:lpstr>
      <vt:lpstr>Scenario Picker</vt:lpstr>
      <vt:lpstr>Summary</vt:lpstr>
      <vt:lpstr>Q &amp; A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 2016 for IT Professionals</dc:title>
  <dc:subject>Microsoft Ignite 2015</dc:subject>
  <dc:creator>Brittany Hart</dc:creator>
  <cp:keywords>Microsoft Ignite 2015</cp:keywords>
  <dc:description>Template: Mitchell Derrey, Silver Fox Productions
Formatting: 
Audience Type: Internal/External</dc:description>
  <cp:lastModifiedBy>Brittany Hart</cp:lastModifiedBy>
  <cp:revision>1</cp:revision>
  <dcterms:created xsi:type="dcterms:W3CDTF">2015-05-06T15:32:08Z</dcterms:created>
  <dcterms:modified xsi:type="dcterms:W3CDTF">2015-05-06T15:33:02Z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