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1.jpg" ContentType="image/png"/>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81" r:id="rId5"/>
  </p:sldMasterIdLst>
  <p:notesMasterIdLst>
    <p:notesMasterId r:id="rId35"/>
  </p:notesMasterIdLst>
  <p:handoutMasterIdLst>
    <p:handoutMasterId r:id="rId36"/>
  </p:handoutMasterIdLst>
  <p:sldIdLst>
    <p:sldId id="1368" r:id="rId6"/>
    <p:sldId id="1338" r:id="rId7"/>
    <p:sldId id="1460" r:id="rId8"/>
    <p:sldId id="1461" r:id="rId9"/>
    <p:sldId id="1462" r:id="rId10"/>
    <p:sldId id="1489" r:id="rId11"/>
    <p:sldId id="1480" r:id="rId12"/>
    <p:sldId id="1492" r:id="rId13"/>
    <p:sldId id="1485" r:id="rId14"/>
    <p:sldId id="1322" r:id="rId15"/>
    <p:sldId id="1493" r:id="rId16"/>
    <p:sldId id="1482" r:id="rId17"/>
    <p:sldId id="1481" r:id="rId18"/>
    <p:sldId id="1494" r:id="rId19"/>
    <p:sldId id="1472" r:id="rId20"/>
    <p:sldId id="1473" r:id="rId21"/>
    <p:sldId id="1474" r:id="rId22"/>
    <p:sldId id="1475" r:id="rId23"/>
    <p:sldId id="1476" r:id="rId24"/>
    <p:sldId id="1477" r:id="rId25"/>
    <p:sldId id="1478" r:id="rId26"/>
    <p:sldId id="1479" r:id="rId27"/>
    <p:sldId id="1495" r:id="rId28"/>
    <p:sldId id="1488" r:id="rId29"/>
    <p:sldId id="1490" r:id="rId30"/>
    <p:sldId id="1491" r:id="rId31"/>
    <p:sldId id="1470" r:id="rId32"/>
    <p:sldId id="1497" r:id="rId33"/>
    <p:sldId id="1326" r:id="rId34"/>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368"/>
            <p14:sldId id="1338"/>
            <p14:sldId id="1460"/>
            <p14:sldId id="1461"/>
            <p14:sldId id="1462"/>
            <p14:sldId id="1489"/>
            <p14:sldId id="1480"/>
            <p14:sldId id="1492"/>
            <p14:sldId id="1485"/>
            <p14:sldId id="1322"/>
            <p14:sldId id="1493"/>
            <p14:sldId id="1482"/>
            <p14:sldId id="1481"/>
            <p14:sldId id="1494"/>
            <p14:sldId id="1472"/>
            <p14:sldId id="1473"/>
            <p14:sldId id="1474"/>
            <p14:sldId id="1475"/>
            <p14:sldId id="1476"/>
            <p14:sldId id="1477"/>
            <p14:sldId id="1478"/>
            <p14:sldId id="1479"/>
            <p14:sldId id="1495"/>
            <p14:sldId id="1488"/>
            <p14:sldId id="1490"/>
            <p14:sldId id="1491"/>
            <p14:sldId id="1470"/>
            <p14:sldId id="1497"/>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7C10"/>
    <a:srgbClr val="E34523"/>
    <a:srgbClr val="FF251D"/>
    <a:srgbClr val="FFFFFF"/>
    <a:srgbClr val="47D8FF"/>
    <a:srgbClr val="11CCFF"/>
    <a:srgbClr val="85E5FF"/>
    <a:srgbClr val="43D7FF"/>
    <a:srgbClr val="B4A0FF"/>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30" autoAdjust="0"/>
    <p:restoredTop sz="92060" autoAdjust="0"/>
  </p:normalViewPr>
  <p:slideViewPr>
    <p:cSldViewPr>
      <p:cViewPr varScale="1">
        <p:scale>
          <a:sx n="63" d="100"/>
          <a:sy n="63" d="100"/>
        </p:scale>
        <p:origin x="1722" y="72"/>
      </p:cViewPr>
      <p:guideLst/>
    </p:cSldViewPr>
  </p:slideViewPr>
  <p:outlineViewPr>
    <p:cViewPr>
      <p:scale>
        <a:sx n="33" d="100"/>
        <a:sy n="33" d="100"/>
      </p:scale>
      <p:origin x="0" y="-756"/>
    </p:cViewPr>
  </p:outlineViewPr>
  <p:notesTextViewPr>
    <p:cViewPr>
      <p:scale>
        <a:sx n="3" d="2"/>
        <a:sy n="3" d="2"/>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5/4/2015 3:45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5/4/2015 3:45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5/4/2015 3:45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831601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5/4/2015 3:45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2101328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5/4/2015 3:45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277924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5/4/2015 3:45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29</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464">
              <a:lnSpc>
                <a:spcPct val="90000"/>
              </a:lnSpc>
              <a:spcAft>
                <a:spcPts val="346"/>
              </a:spcAft>
              <a:defRPr/>
            </a:pPr>
            <a:endParaRPr lang="en-US" sz="900" dirty="0"/>
          </a:p>
        </p:txBody>
      </p:sp>
      <p:sp>
        <p:nvSpPr>
          <p:cNvPr id="4" name="Slide Number Placeholder 3"/>
          <p:cNvSpPr>
            <a:spLocks noGrp="1"/>
          </p:cNvSpPr>
          <p:nvPr>
            <p:ph type="sldNum" sz="quarter" idx="10"/>
          </p:nvPr>
        </p:nvSpPr>
        <p:spPr/>
        <p:txBody>
          <a:bodyPr/>
          <a:lstStyle/>
          <a:p>
            <a:fld id="{79C3F3E1-9A54-4BF8-89C0-CE2F21C4F21E}"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17137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FC45963-8CF9-45AE-9BB9-8E1A287C6802}" type="datetime1">
              <a:rPr lang="en-US" smtClean="0">
                <a:solidFill>
                  <a:prstClr val="black"/>
                </a:solidFill>
              </a:rPr>
              <a:pPr/>
              <a:t>5/4/2015</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Microsoft Office</a:t>
            </a:r>
            <a:endParaRPr lang="en-US" dirty="0">
              <a:solidFill>
                <a:prstClr val="black"/>
              </a:solidFill>
            </a:endParaRPr>
          </a:p>
        </p:txBody>
      </p:sp>
      <p:sp>
        <p:nvSpPr>
          <p:cNvPr id="7" name="Footer Placeholder 6"/>
          <p:cNvSpPr>
            <a:spLocks noGrp="1"/>
          </p:cNvSpPr>
          <p:nvPr>
            <p:ph type="ftr" sz="quarter" idx="13"/>
          </p:nvPr>
        </p:nvSpPr>
        <p:spPr/>
        <p:txBody>
          <a:bodyPr/>
          <a:lstStyle/>
          <a:p>
            <a:pPr marL="236179" defTabSz="931467" eaLnBrk="0" hangingPunct="0"/>
            <a:r>
              <a:rPr lang="en-US" sz="5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309315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5/4/2015 3:45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794243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5/4/2015 3:45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2829710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5/4/2015 3:45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69322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47097E2C-CE41-4239-8549-0AF48F84BA1E}" type="datetime8">
              <a:rPr lang="en-US" smtClean="0">
                <a:solidFill>
                  <a:prstClr val="black"/>
                </a:solidFill>
              </a:rPr>
              <a:pPr/>
              <a:t>5/4/2015 3:45 PM</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976987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47097E2C-CE41-4239-8549-0AF48F84BA1E}" type="datetime8">
              <a:rPr lang="en-US" smtClean="0">
                <a:solidFill>
                  <a:prstClr val="black"/>
                </a:solidFill>
              </a:rPr>
              <a:pPr/>
              <a:t>5/4/2015 3:45 PM</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4278577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DAC288-28CF-40C3-A408-271E9A37F250}" type="slidenum">
              <a:rPr lang="en-US">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3861399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8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3932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Blank - whit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501994"/>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4_Title Only">
    <p:spTree>
      <p:nvGrpSpPr>
        <p:cNvPr id="1" name=""/>
        <p:cNvGrpSpPr/>
        <p:nvPr/>
      </p:nvGrpSpPr>
      <p:grpSpPr>
        <a:xfrm>
          <a:off x="0" y="0"/>
          <a:ext cx="0" cy="0"/>
          <a:chOff x="0" y="0"/>
          <a:chExt cx="0" cy="0"/>
        </a:xfrm>
      </p:grpSpPr>
      <p:pic>
        <p:nvPicPr>
          <p:cNvPr id="819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439715" cy="699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29661" y="349728"/>
            <a:ext cx="11375536" cy="762786"/>
          </a:xfrm>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257603799"/>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2076022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 Dark 1">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88876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79" y="2151537"/>
            <a:ext cx="10445796" cy="1017048"/>
          </a:xfrm>
        </p:spPr>
        <p:txBody>
          <a:bodyPr anchor="b" anchorCtr="0"/>
          <a:lstStyle>
            <a:lvl1pPr>
              <a:defRPr sz="7343" spc="-153"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98579" y="3494024"/>
            <a:ext cx="1044579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smtClean="0"/>
              <a:t>Speaker Title</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9724" y="4971003"/>
            <a:ext cx="4450767" cy="2087525"/>
          </a:xfrm>
          <a:prstGeom prst="rect">
            <a:avLst/>
          </a:prstGeom>
        </p:spPr>
      </p:pic>
    </p:spTree>
    <p:extLst>
      <p:ext uri="{BB962C8B-B14F-4D97-AF65-F5344CB8AC3E}">
        <p14:creationId xmlns:p14="http://schemas.microsoft.com/office/powerpoint/2010/main" val="2920496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1" y="2875736"/>
            <a:ext cx="11375536" cy="1243058"/>
          </a:xfrm>
        </p:spPr>
        <p:txBody>
          <a:bodyPr anchor="b" anchorCtr="0"/>
          <a:lstStyle>
            <a:lvl1pPr>
              <a:defRPr sz="8975" spc="-306" baseline="0">
                <a:gradFill>
                  <a:gsLst>
                    <a:gs pos="100000">
                      <a:schemeClr val="bg1"/>
                    </a:gs>
                    <a:gs pos="0">
                      <a:schemeClr val="bg1"/>
                    </a:gs>
                  </a:gsLst>
                  <a:lin ang="5400000" scaled="0"/>
                </a:gradFill>
              </a:defRPr>
            </a:lvl1pPr>
          </a:lstStyle>
          <a:p>
            <a:r>
              <a:rPr lang="en-US" dirty="0" smtClean="0"/>
              <a:t>Click to edit 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0295694" y="6018120"/>
            <a:ext cx="1519093" cy="712494"/>
          </a:xfrm>
          <a:prstGeom prst="rect">
            <a:avLst/>
          </a:prstGeom>
        </p:spPr>
      </p:pic>
    </p:spTree>
    <p:extLst>
      <p:ext uri="{BB962C8B-B14F-4D97-AF65-F5344CB8AC3E}">
        <p14:creationId xmlns:p14="http://schemas.microsoft.com/office/powerpoint/2010/main" val="2514117967"/>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2911" y="4429867"/>
            <a:ext cx="10445795" cy="470856"/>
          </a:xfrm>
        </p:spPr>
        <p:txBody>
          <a:bodyPr>
            <a:noAutofit/>
          </a:bodyPr>
          <a:lstStyle>
            <a:lvl1pPr marL="0" indent="0" algn="l">
              <a:lnSpc>
                <a:spcPct val="90000"/>
              </a:lnSpc>
              <a:spcBef>
                <a:spcPts val="0"/>
              </a:spcBef>
              <a:buNone/>
              <a:defRPr lang="en-US" sz="3672" kern="1200" spc="-71" baseline="0" dirty="0">
                <a:gradFill>
                  <a:gsLst>
                    <a:gs pos="2083">
                      <a:schemeClr val="bg2"/>
                    </a:gs>
                    <a:gs pos="99000">
                      <a:schemeClr val="bg2"/>
                    </a:gs>
                  </a:gsLst>
                  <a:lin ang="5400000" scaled="0"/>
                </a:gradFill>
                <a:latin typeface="+mj-lt"/>
                <a:ea typeface="+mn-ea"/>
                <a:cs typeface="+mn-cs"/>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pPr marL="0" marR="0" lvl="0" indent="0" algn="l" defTabSz="932559" rtl="0" eaLnBrk="1" fontAlgn="auto" latinLnBrk="0" hangingPunct="1">
              <a:lnSpc>
                <a:spcPct val="90000"/>
              </a:lnSpc>
              <a:spcBef>
                <a:spcPts val="0"/>
              </a:spcBef>
              <a:spcAft>
                <a:spcPts val="0"/>
              </a:spcAft>
              <a:buClrTx/>
              <a:buSzPct val="90000"/>
              <a:buFont typeface="Arial" pitchFamily="34" charset="0"/>
              <a:buNone/>
              <a:tabLst/>
            </a:pPr>
            <a:r>
              <a:rPr lang="en-US" smtClean="0"/>
              <a:t>Click to edit Master subtitle style</a:t>
            </a:r>
            <a:endParaRPr lang="en-US" dirty="0"/>
          </a:p>
        </p:txBody>
      </p:sp>
      <p:sp>
        <p:nvSpPr>
          <p:cNvPr id="7" name="Text Placeholder 6"/>
          <p:cNvSpPr>
            <a:spLocks noGrp="1"/>
          </p:cNvSpPr>
          <p:nvPr>
            <p:ph type="body" sz="quarter" idx="10" hasCustomPrompt="1"/>
          </p:nvPr>
        </p:nvSpPr>
        <p:spPr>
          <a:xfrm>
            <a:off x="992910" y="2794218"/>
            <a:ext cx="10453896" cy="1406089"/>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791" b="0" kern="1200" cap="none" spc="-408"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92911" y="1476622"/>
            <a:ext cx="10445796" cy="932293"/>
          </a:xfrm>
        </p:spPr>
        <p:txBody>
          <a:bodyPr wrap="square" anchor="b">
            <a:noAutofit/>
          </a:bodyPr>
          <a:lstStyle>
            <a:lvl1pPr marL="0" indent="0">
              <a:buNone/>
              <a:defRPr sz="6731" spc="-153"/>
            </a:lvl1pPr>
          </a:lstStyle>
          <a:p>
            <a:pPr lvl="0"/>
            <a:r>
              <a:rPr lang="en-US" smtClean="0"/>
              <a:t>Click to edit Master text styles</a:t>
            </a:r>
          </a:p>
        </p:txBody>
      </p:sp>
    </p:spTree>
    <p:extLst>
      <p:ext uri="{BB962C8B-B14F-4D97-AF65-F5344CB8AC3E}">
        <p14:creationId xmlns:p14="http://schemas.microsoft.com/office/powerpoint/2010/main" val="1576643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1" y="1476621"/>
            <a:ext cx="11375536" cy="2015262"/>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2525148978"/>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1" y="1476621"/>
            <a:ext cx="11375536" cy="2015262"/>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3662859978"/>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31281" y="1476624"/>
            <a:ext cx="5504573" cy="2511229"/>
          </a:xfrm>
        </p:spPr>
        <p:txBody>
          <a:bodyPr/>
          <a:lstStyle>
            <a:lvl1pPr marL="0" indent="0">
              <a:spcBef>
                <a:spcPts val="1224"/>
              </a:spcBef>
              <a:buNone/>
              <a:defRPr sz="4080">
                <a:gradFill>
                  <a:gsLst>
                    <a:gs pos="100000">
                      <a:schemeClr val="tx2"/>
                    </a:gs>
                    <a:gs pos="0">
                      <a:schemeClr val="tx2"/>
                    </a:gs>
                  </a:gsLst>
                  <a:lin ang="5400000" scaled="0"/>
                </a:gra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2" y="1476624"/>
            <a:ext cx="5504573" cy="2511229"/>
          </a:xfrm>
        </p:spPr>
        <p:txBody>
          <a:bodyPr/>
          <a:lstStyle>
            <a:lvl1pPr marL="0" indent="0">
              <a:spcBef>
                <a:spcPts val="1224"/>
              </a:spcBef>
              <a:buNone/>
              <a:defRPr lang="en-US" sz="4080" kern="1200" spc="-71" baseline="0" dirty="0" smtClean="0">
                <a:gradFill>
                  <a:gsLst>
                    <a:gs pos="100000">
                      <a:schemeClr val="tx2"/>
                    </a:gs>
                    <a:gs pos="0">
                      <a:schemeClr val="tx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1909598292"/>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4"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9" y="1715388"/>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7104" y="6141008"/>
            <a:ext cx="1799094" cy="830017"/>
          </a:xfrm>
          <a:prstGeom prst="rect">
            <a:avLst/>
          </a:prstGeom>
        </p:spPr>
      </p:pic>
    </p:spTree>
    <p:extLst>
      <p:ext uri="{BB962C8B-B14F-4D97-AF65-F5344CB8AC3E}">
        <p14:creationId xmlns:p14="http://schemas.microsoft.com/office/powerpoint/2010/main" val="7556935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4"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9" y="1715388"/>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9160" y="6221788"/>
            <a:ext cx="2208564" cy="764735"/>
          </a:xfrm>
          <a:prstGeom prst="rect">
            <a:avLst/>
          </a:prstGeom>
        </p:spPr>
      </p:pic>
    </p:spTree>
    <p:extLst>
      <p:ext uri="{BB962C8B-B14F-4D97-AF65-F5344CB8AC3E}">
        <p14:creationId xmlns:p14="http://schemas.microsoft.com/office/powerpoint/2010/main" val="357021071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4"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9" y="1715388"/>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Tree>
    <p:extLst>
      <p:ext uri="{BB962C8B-B14F-4D97-AF65-F5344CB8AC3E}">
        <p14:creationId xmlns:p14="http://schemas.microsoft.com/office/powerpoint/2010/main" val="424869083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Tree>
    <p:extLst>
      <p:ext uri="{BB962C8B-B14F-4D97-AF65-F5344CB8AC3E}">
        <p14:creationId xmlns:p14="http://schemas.microsoft.com/office/powerpoint/2010/main" val="325914346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7104" y="6141008"/>
            <a:ext cx="1799094" cy="830017"/>
          </a:xfrm>
          <a:prstGeom prst="rect">
            <a:avLst/>
          </a:prstGeom>
        </p:spPr>
      </p:pic>
    </p:spTree>
    <p:extLst>
      <p:ext uri="{BB962C8B-B14F-4D97-AF65-F5344CB8AC3E}">
        <p14:creationId xmlns:p14="http://schemas.microsoft.com/office/powerpoint/2010/main" val="33473371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6088658" y="0"/>
            <a:ext cx="6347817"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344428"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249815085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74315"/>
            <a:ext cx="12436475" cy="52264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31280" y="1385090"/>
            <a:ext cx="11378776" cy="2920069"/>
          </a:xfrm>
          <a:prstGeom prst="rect">
            <a:avLst/>
          </a:prstGeom>
        </p:spPr>
        <p:txBody>
          <a:bodyPr>
            <a:normAutofit/>
          </a:bodyPr>
          <a:lstStyle>
            <a:lvl1pPr marL="0" indent="0">
              <a:lnSpc>
                <a:spcPct val="90000"/>
              </a:lnSpc>
              <a:buNone/>
              <a:defRPr sz="6527">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31280" y="4429868"/>
            <a:ext cx="11378776" cy="480118"/>
          </a:xfrm>
          <a:prstGeom prst="rect">
            <a:avLst/>
          </a:prstGeom>
        </p:spPr>
        <p:txBody>
          <a:bodyPr>
            <a:normAutofit/>
          </a:bodyPr>
          <a:lstStyle>
            <a:lvl1pPr marL="0" indent="0">
              <a:lnSpc>
                <a:spcPct val="90000"/>
              </a:lnSpc>
              <a:buNone/>
              <a:defRPr sz="3672">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smtClean="0"/>
              <a:t>Click to edit Master text styles</a:t>
            </a:r>
          </a:p>
        </p:txBody>
      </p:sp>
    </p:spTree>
    <p:extLst>
      <p:ext uri="{BB962C8B-B14F-4D97-AF65-F5344CB8AC3E}">
        <p14:creationId xmlns:p14="http://schemas.microsoft.com/office/powerpoint/2010/main" val="369941179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7104" y="6141008"/>
            <a:ext cx="1799094" cy="830017"/>
          </a:xfrm>
          <a:prstGeom prst="rect">
            <a:avLst/>
          </a:prstGeom>
        </p:spPr>
      </p:pic>
    </p:spTree>
    <p:extLst>
      <p:ext uri="{BB962C8B-B14F-4D97-AF65-F5344CB8AC3E}">
        <p14:creationId xmlns:p14="http://schemas.microsoft.com/office/powerpoint/2010/main" val="2822302804"/>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9661" y="349728"/>
            <a:ext cx="11375536" cy="762786"/>
          </a:xfrm>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401918850"/>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819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439715" cy="699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29661" y="349728"/>
            <a:ext cx="11375536" cy="762786"/>
          </a:xfrm>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120538356"/>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5775461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456692"/>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smtClean="0"/>
              <a:t>Slide for Developer Code</a:t>
            </a:r>
            <a:endParaRPr lang="en-US" dirty="0"/>
          </a:p>
        </p:txBody>
      </p:sp>
      <p:sp>
        <p:nvSpPr>
          <p:cNvPr id="3" name="Rectangle 2"/>
          <p:cNvSpPr/>
          <p:nvPr userDrawn="1"/>
        </p:nvSpPr>
        <p:spPr bwMode="hidden">
          <a:xfrm>
            <a:off x="1" y="1178952"/>
            <a:ext cx="12436475" cy="58155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28850" y="1476623"/>
            <a:ext cx="11378776" cy="2027818"/>
          </a:xfrm>
        </p:spPr>
        <p:txBody>
          <a:bodyPr/>
          <a:lstStyle>
            <a:lvl1pPr marL="0" indent="0">
              <a:lnSpc>
                <a:spcPct val="95000"/>
              </a:lnSpc>
              <a:buNone/>
              <a:defRPr sz="3264">
                <a:gradFill>
                  <a:gsLst>
                    <a:gs pos="1250">
                      <a:srgbClr val="000000"/>
                    </a:gs>
                    <a:gs pos="100000">
                      <a:srgbClr val="000000"/>
                    </a:gs>
                  </a:gsLst>
                  <a:lin ang="5400000" scaled="0"/>
                </a:gradFill>
                <a:latin typeface="Consolas" pitchFamily="49" charset="0"/>
                <a:cs typeface="Consolas" pitchFamily="49" charset="0"/>
              </a:defRPr>
            </a:lvl1pPr>
            <a:lvl2pPr marL="34648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8449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81440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50791"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5371978"/>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80" y="233153"/>
            <a:ext cx="11378776" cy="678031"/>
          </a:xfrm>
        </p:spPr>
        <p:txBody>
          <a:bodyPr/>
          <a:lstStyle>
            <a:lvl1pPr>
              <a:defRPr sz="4896"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29661" y="1476621"/>
            <a:ext cx="11375536" cy="2084319"/>
          </a:xfrm>
          <a:prstGeom prst="rect">
            <a:avLst/>
          </a:prstGeom>
        </p:spPr>
        <p:txBody>
          <a:bodyPr/>
          <a:lstStyle>
            <a:lvl1pPr marL="349724" indent="-34972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0"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597"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46"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895"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7"/>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2764309706"/>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 Bullets">
    <p:spTree>
      <p:nvGrpSpPr>
        <p:cNvPr id="1" name=""/>
        <p:cNvGrpSpPr/>
        <p:nvPr/>
      </p:nvGrpSpPr>
      <p:grpSpPr>
        <a:xfrm>
          <a:off x="0" y="0"/>
          <a:ext cx="0" cy="0"/>
          <a:chOff x="0" y="0"/>
          <a:chExt cx="0" cy="0"/>
        </a:xfrm>
      </p:grpSpPr>
      <p:sp>
        <p:nvSpPr>
          <p:cNvPr id="4" name="Rectangle 3"/>
          <p:cNvSpPr/>
          <p:nvPr userDrawn="1"/>
        </p:nvSpPr>
        <p:spPr bwMode="auto">
          <a:xfrm>
            <a:off x="2" y="3975035"/>
            <a:ext cx="12436475" cy="3019494"/>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77680" tIns="38840" rIns="77680" bIns="38840" anchor="ctr"/>
          <a:lstStyle/>
          <a:p>
            <a:pPr algn="ctr" defTabSz="776540">
              <a:defRPr/>
            </a:pPr>
            <a:endParaRPr lang="en-US" sz="1530" dirty="0">
              <a:gradFill>
                <a:gsLst>
                  <a:gs pos="0">
                    <a:srgbClr val="FFFFFF"/>
                  </a:gs>
                  <a:gs pos="100000">
                    <a:srgbClr val="FFFFFF"/>
                  </a:gs>
                </a:gsLst>
                <a:lin ang="5400000" scaled="0"/>
              </a:gradFill>
            </a:endParaRPr>
          </a:p>
        </p:txBody>
      </p:sp>
      <p:sp>
        <p:nvSpPr>
          <p:cNvPr id="6" name="Title 1"/>
          <p:cNvSpPr>
            <a:spLocks noGrp="1"/>
          </p:cNvSpPr>
          <p:nvPr>
            <p:ph type="title"/>
          </p:nvPr>
        </p:nvSpPr>
        <p:spPr>
          <a:xfrm>
            <a:off x="430858" y="445106"/>
            <a:ext cx="11629838" cy="494398"/>
          </a:xfrm>
        </p:spPr>
        <p:txBody>
          <a:bodyPr/>
          <a:lstStyle>
            <a:lvl1pPr algn="l" defTabSz="932271" rtl="0" eaLnBrk="1" latinLnBrk="0" hangingPunct="1">
              <a:lnSpc>
                <a:spcPct val="90000"/>
              </a:lnSpc>
              <a:spcBef>
                <a:spcPct val="0"/>
              </a:spcBef>
              <a:buNone/>
              <a:defRPr lang="en-US" sz="3569"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smtClean="0"/>
              <a:t>Click to edit Master title style</a:t>
            </a:r>
            <a:endParaRPr lang="en-US" dirty="0"/>
          </a:p>
        </p:txBody>
      </p:sp>
      <p:sp>
        <p:nvSpPr>
          <p:cNvPr id="7" name="Text Placeholder 4"/>
          <p:cNvSpPr>
            <a:spLocks noGrp="1"/>
          </p:cNvSpPr>
          <p:nvPr>
            <p:ph type="body" sz="quarter" idx="10"/>
          </p:nvPr>
        </p:nvSpPr>
        <p:spPr>
          <a:xfrm>
            <a:off x="430855" y="1222429"/>
            <a:ext cx="11629837" cy="2027818"/>
          </a:xfrm>
          <a:noFill/>
          <a:ln w="9525">
            <a:noFill/>
            <a:miter lim="800000"/>
            <a:headEnd/>
            <a:tailEnd/>
          </a:ln>
        </p:spPr>
        <p:txBody>
          <a:bodyPr vert="horz" wrap="square" lIns="0" tIns="0" rIns="0" bIns="0" numCol="1" anchor="t" anchorCtr="0" compatLnSpc="1">
            <a:prstTxWarp prst="textNoShape">
              <a:avLst/>
            </a:prstTxWarp>
            <a:spAutoFit/>
          </a:bodyPr>
          <a:lstStyle>
            <a:lvl1pPr marL="388397" indent="-388397">
              <a:buFont typeface="Arial" pitchFamily="34" charset="0"/>
              <a:buChar char="•"/>
              <a:defRPr lang="en-US" dirty="0" smtClean="0"/>
            </a:lvl1pPr>
            <a:lvl2pPr marL="674302" indent="-280509">
              <a:defRPr lang="en-US" baseline="0" dirty="0" smtClean="0"/>
            </a:lvl2pPr>
            <a:lvl3pPr>
              <a:defRPr lang="en-US" baseline="0" dirty="0" smtClean="0"/>
            </a:lvl3pPr>
            <a:lvl4pPr>
              <a:defRPr lang="en-US" baseline="0"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Date Placeholder 3"/>
          <p:cNvSpPr txBox="1">
            <a:spLocks/>
          </p:cNvSpPr>
          <p:nvPr userDrawn="1"/>
        </p:nvSpPr>
        <p:spPr>
          <a:xfrm>
            <a:off x="8630219" y="6651294"/>
            <a:ext cx="3311465" cy="214437"/>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18" dirty="0">
                <a:solidFill>
                  <a:srgbClr val="000000">
                    <a:lumMod val="65000"/>
                    <a:lumOff val="35000"/>
                  </a:srgbClr>
                </a:solidFill>
              </a:rPr>
              <a:t>Copyright© </a:t>
            </a:r>
            <a:r>
              <a:rPr lang="en-US" sz="918" dirty="0" smtClean="0">
                <a:solidFill>
                  <a:srgbClr val="000000">
                    <a:lumMod val="65000"/>
                    <a:lumOff val="35000"/>
                  </a:srgbClr>
                </a:solidFill>
              </a:rPr>
              <a:t>2012 </a:t>
            </a:r>
            <a:r>
              <a:rPr lang="en-US" sz="918" dirty="0">
                <a:solidFill>
                  <a:srgbClr val="000000">
                    <a:lumMod val="65000"/>
                    <a:lumOff val="35000"/>
                  </a:srgbClr>
                </a:solidFill>
              </a:rPr>
              <a:t>Microsoft Corporation</a:t>
            </a:r>
          </a:p>
        </p:txBody>
      </p:sp>
      <p:sp>
        <p:nvSpPr>
          <p:cNvPr id="10" name="Rectangle 9"/>
          <p:cNvSpPr/>
          <p:nvPr userDrawn="1"/>
        </p:nvSpPr>
        <p:spPr>
          <a:xfrm>
            <a:off x="5640062" y="6651294"/>
            <a:ext cx="1174035" cy="144069"/>
          </a:xfrm>
          <a:prstGeom prst="rect">
            <a:avLst/>
          </a:prstGeom>
        </p:spPr>
        <p:txBody>
          <a:bodyPr wrap="none" lIns="0" tIns="0" rIns="0" bIns="0" anchor="t" anchorCtr="0">
            <a:spAutoFit/>
          </a:bodyPr>
          <a:lstStyle/>
          <a:p>
            <a:pPr defTabSz="932559"/>
            <a:r>
              <a:rPr lang="en-US" sz="918" b="1" dirty="0">
                <a:solidFill>
                  <a:srgbClr val="000000">
                    <a:lumMod val="65000"/>
                    <a:lumOff val="35000"/>
                  </a:srgbClr>
                </a:solidFill>
              </a:rPr>
              <a:t>NDA Disclosure Only</a:t>
            </a:r>
          </a:p>
        </p:txBody>
      </p:sp>
    </p:spTree>
    <p:extLst>
      <p:ext uri="{BB962C8B-B14F-4D97-AF65-F5344CB8AC3E}">
        <p14:creationId xmlns:p14="http://schemas.microsoft.com/office/powerpoint/2010/main" val="1928281997"/>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ank Slide Orange">
    <p:bg>
      <p:bgPr>
        <a:solidFill>
          <a:srgbClr val="EB3C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432036"/>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Blank - whit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13855"/>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284088"/>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Only_whit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32563" rtl="0" eaLnBrk="1" latinLnBrk="0" hangingPunct="1">
              <a:lnSpc>
                <a:spcPct val="90000"/>
              </a:lnSpc>
              <a:spcBef>
                <a:spcPct val="0"/>
              </a:spcBef>
              <a:buNone/>
              <a:defRPr lang="en-US" sz="4399" b="0" kern="1200" cap="none" spc="-150" baseline="0" dirty="0">
                <a:ln w="3175">
                  <a:noFill/>
                </a:ln>
                <a:solidFill>
                  <a:schemeClr val="bg2"/>
                </a:solidFill>
                <a:effectLst/>
                <a:latin typeface="Segoe UI Semibold" panose="020B0702040204020203" pitchFamily="34" charset="0"/>
                <a:ea typeface="+mn-ea"/>
                <a:cs typeface="Segoe UI Semibold" panose="020B0702040204020203"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723913664"/>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_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56613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4"/>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 id="2147484277" r:id="rId28"/>
    <p:sldLayoutId id="2147484278" r:id="rId29"/>
    <p:sldLayoutId id="2147484279" r:id="rId30"/>
    <p:sldLayoutId id="2147484336" r:id="rId31"/>
    <p:sldLayoutId id="2147484337" r:id="rId32"/>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1" y="233152"/>
            <a:ext cx="11375536" cy="762786"/>
          </a:xfrm>
          <a:prstGeom prst="rect">
            <a:avLst/>
          </a:prstGeom>
        </p:spPr>
        <p:txBody>
          <a:bodyPr vert="horz" wrap="square" lIns="0" tIns="0" rIns="0" bIns="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531280" y="1476623"/>
            <a:ext cx="11378776" cy="2096876"/>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55535994"/>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 id="2147484293" r:id="rId12"/>
    <p:sldLayoutId id="2147484294" r:id="rId13"/>
    <p:sldLayoutId id="2147484295" r:id="rId14"/>
    <p:sldLayoutId id="2147484296" r:id="rId15"/>
    <p:sldLayoutId id="2147484297" r:id="rId16"/>
    <p:sldLayoutId id="2147484298" r:id="rId17"/>
    <p:sldLayoutId id="2147484299" r:id="rId18"/>
    <p:sldLayoutId id="2147484300" r:id="rId19"/>
    <p:sldLayoutId id="2147484301" r:id="rId20"/>
    <p:sldLayoutId id="2147484302" r:id="rId21"/>
    <p:sldLayoutId id="2147484303" r:id="rId22"/>
    <p:sldLayoutId id="2147484304" r:id="rId23"/>
    <p:sldLayoutId id="2147484305" r:id="rId24"/>
    <p:sldLayoutId id="2147484306" r:id="rId25"/>
    <p:sldLayoutId id="2147484307" r:id="rId26"/>
  </p:sldLayoutIdLst>
  <p:transition>
    <p:fade/>
  </p:transition>
  <p:timing>
    <p:tnLst>
      <p:par>
        <p:cTn id="1" dur="indefinite" restart="never" nodeType="tmRoot"/>
      </p:par>
    </p:tnLst>
  </p:timing>
  <p:hf hdr="0" ftr="0" dt="0"/>
  <p:txStyles>
    <p:titleStyle>
      <a:lvl1pPr algn="l" defTabSz="932559" rtl="0" eaLnBrk="1" latinLnBrk="0" hangingPunct="1">
        <a:lnSpc>
          <a:spcPct val="90000"/>
        </a:lnSpc>
        <a:spcBef>
          <a:spcPct val="0"/>
        </a:spcBef>
        <a:buNone/>
        <a:defRPr lang="en-US" sz="5507"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486" marR="0" indent="-346486" algn="l" defTabSz="932559" rtl="0" eaLnBrk="1" fontAlgn="auto" latinLnBrk="0" hangingPunct="1">
        <a:lnSpc>
          <a:spcPct val="90000"/>
        </a:lnSpc>
        <a:spcBef>
          <a:spcPct val="20000"/>
        </a:spcBef>
        <a:spcAft>
          <a:spcPts val="0"/>
        </a:spcAft>
        <a:buClrTx/>
        <a:buSzPct val="80000"/>
        <a:buFont typeface="Arial" pitchFamily="34" charset="0"/>
        <a:buChar char="•"/>
        <a:tabLst/>
        <a:defRPr sz="3672" kern="1200" spc="-71" baseline="0">
          <a:gradFill>
            <a:gsLst>
              <a:gs pos="1250">
                <a:schemeClr val="bg2"/>
              </a:gs>
              <a:gs pos="100000">
                <a:schemeClr val="bg2"/>
              </a:gs>
            </a:gsLst>
            <a:lin ang="5400000" scaled="0"/>
          </a:gra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bg2"/>
              </a:gs>
              <a:gs pos="100000">
                <a:schemeClr val="bg2"/>
              </a:gs>
            </a:gsLst>
            <a:lin ang="5400000" scaled="0"/>
          </a:gra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2448" kern="1200" spc="0" baseline="0">
          <a:gradFill>
            <a:gsLst>
              <a:gs pos="1250">
                <a:schemeClr val="bg2"/>
              </a:gs>
              <a:gs pos="100000">
                <a:schemeClr val="bg2"/>
              </a:gs>
            </a:gsLst>
            <a:lin ang="5400000" scaled="0"/>
          </a:gra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bg2"/>
              </a:gs>
              <a:gs pos="100000">
                <a:schemeClr val="bg2"/>
              </a:gs>
            </a:gsLst>
            <a:lin ang="5400000" scaled="0"/>
          </a:gra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2040" kern="1200" spc="0" baseline="0">
          <a:gradFill>
            <a:gsLst>
              <a:gs pos="1250">
                <a:schemeClr val="bg2"/>
              </a:gs>
              <a:gs pos="100000">
                <a:schemeClr val="bg2"/>
              </a:gs>
            </a:gsLst>
            <a:lin ang="5400000" scaled="0"/>
          </a:gra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9.emf"/><Relationship Id="rId5" Type="http://schemas.openxmlformats.org/officeDocument/2006/relationships/oleObject" Target="../embeddings/oleObject1.bin"/><Relationship Id="rId4"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2.xml"/><Relationship Id="rId5" Type="http://schemas.openxmlformats.org/officeDocument/2006/relationships/image" Target="../media/image35.png"/><Relationship Id="rId4" Type="http://schemas.openxmlformats.org/officeDocument/2006/relationships/hyperlink" Target="http://myignite.microsoft.com/"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1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9.jpeg"/><Relationship Id="rId5" Type="http://schemas.openxmlformats.org/officeDocument/2006/relationships/image" Target="../media/image18.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30.xml"/><Relationship Id="rId5" Type="http://schemas.openxmlformats.org/officeDocument/2006/relationships/image" Target="../media/image25.png"/><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23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4637" y="4945062"/>
            <a:ext cx="11887200" cy="932563"/>
          </a:xfrm>
          <a:prstGeom prst="rect">
            <a:avLst/>
          </a:prstGeom>
          <a:noFill/>
        </p:spPr>
        <p:txBody>
          <a:bodyPr vert="horz" wrap="square" lIns="146304" tIns="91440" rIns="146304" bIns="91440" rtlCol="0" anchor="t" anchorCtr="0">
            <a:spAutoFit/>
          </a:bodyPr>
          <a:lstStyle>
            <a:lvl1pPr algn="l" defTabSz="932667" rtl="0" eaLnBrk="1" latinLnBrk="0" hangingPunct="1">
              <a:lnSpc>
                <a:spcPct val="90000"/>
              </a:lnSpc>
              <a:spcBef>
                <a:spcPct val="0"/>
              </a:spcBef>
              <a:buNone/>
              <a:defRPr lang="en-US" sz="7199"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r>
              <a:rPr lang="en-US" sz="5400" b="1" dirty="0">
                <a:solidFill>
                  <a:schemeClr val="bg1"/>
                </a:solidFill>
              </a:rPr>
              <a:t>Enhanced distribution management</a:t>
            </a:r>
            <a:endParaRPr lang="en-US" sz="5400" dirty="0">
              <a:solidFill>
                <a:schemeClr val="bg1"/>
              </a:solidFill>
            </a:endParaRPr>
          </a:p>
        </p:txBody>
      </p:sp>
    </p:spTree>
    <p:extLst>
      <p:ext uri="{BB962C8B-B14F-4D97-AF65-F5344CB8AC3E}">
        <p14:creationId xmlns:p14="http://schemas.microsoft.com/office/powerpoint/2010/main" val="44420268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9"/>
          <p:cNvPicPr>
            <a:picLocks noChangeAspect="1"/>
          </p:cNvPicPr>
          <p:nvPr/>
        </p:nvPicPr>
        <p:blipFill rotWithShape="1">
          <a:blip r:embed="rId2">
            <a:duotone>
              <a:prstClr val="black"/>
              <a:schemeClr val="bg1">
                <a:lumMod val="65000"/>
                <a:lumOff val="35000"/>
                <a:tint val="45000"/>
                <a:satMod val="400000"/>
              </a:schemeClr>
            </a:duotone>
            <a:extLst>
              <a:ext uri="{28A0092B-C50C-407E-A947-70E740481C1C}">
                <a14:useLocalDpi xmlns:a14="http://schemas.microsoft.com/office/drawing/2010/main" val="0"/>
              </a:ext>
            </a:extLst>
          </a:blip>
          <a:srcRect l="4600" t="20655" r="6140" b="4086"/>
          <a:stretch/>
        </p:blipFill>
        <p:spPr>
          <a:xfrm>
            <a:off x="0" y="5379"/>
            <a:ext cx="12444037" cy="6994525"/>
          </a:xfrm>
          <a:prstGeom prst="rect">
            <a:avLst/>
          </a:prstGeom>
          <a:noFill/>
          <a:ln>
            <a:noFill/>
          </a:ln>
        </p:spPr>
      </p:pic>
      <p:sp>
        <p:nvSpPr>
          <p:cNvPr id="20" name="Rectangle 19"/>
          <p:cNvSpPr/>
          <p:nvPr/>
        </p:nvSpPr>
        <p:spPr bwMode="auto">
          <a:xfrm>
            <a:off x="384514" y="1723959"/>
            <a:ext cx="7129121" cy="668523"/>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2384" tIns="186521" rIns="279781" bIns="186521" numCol="1" spcCol="0" rtlCol="0" fromWordArt="0" anchor="ctr" anchorCtr="0" forceAA="0" compatLnSpc="1">
            <a:prstTxWarp prst="textNoShape">
              <a:avLst/>
            </a:prstTxWarp>
            <a:noAutofit/>
          </a:bodyPr>
          <a:lstStyle/>
          <a:p>
            <a:pPr defTabSz="932559">
              <a:lnSpc>
                <a:spcPct val="80000"/>
              </a:lnSpc>
            </a:pPr>
            <a:endParaRPr lang="en-US" sz="2040" spc="-71" dirty="0">
              <a:solidFill>
                <a:srgbClr val="FFFFFF"/>
              </a:solidFill>
            </a:endParaRPr>
          </a:p>
        </p:txBody>
      </p:sp>
      <p:sp>
        <p:nvSpPr>
          <p:cNvPr id="3" name="Title 6"/>
          <p:cNvSpPr txBox="1">
            <a:spLocks/>
          </p:cNvSpPr>
          <p:nvPr/>
        </p:nvSpPr>
        <p:spPr>
          <a:xfrm>
            <a:off x="393792" y="309820"/>
            <a:ext cx="10741563" cy="935842"/>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r>
              <a:rPr lang="en-US" sz="4080" dirty="0">
                <a:solidFill>
                  <a:schemeClr val="tx1"/>
                </a:solidFill>
              </a:rPr>
              <a:t>What we are hearing from you about adoption</a:t>
            </a:r>
          </a:p>
        </p:txBody>
      </p:sp>
      <p:sp>
        <p:nvSpPr>
          <p:cNvPr id="9" name="Rectangle 8"/>
          <p:cNvSpPr/>
          <p:nvPr/>
        </p:nvSpPr>
        <p:spPr bwMode="auto">
          <a:xfrm>
            <a:off x="386213" y="2383156"/>
            <a:ext cx="7127423" cy="4291037"/>
          </a:xfrm>
          <a:prstGeom prst="rect">
            <a:avLst/>
          </a:prstGeom>
          <a:solidFill>
            <a:srgbClr val="59595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2384" tIns="186521" rIns="279781" bIns="186521" numCol="1" spcCol="0" rtlCol="0" fromWordArt="0" anchor="ctr" anchorCtr="0" forceAA="0" compatLnSpc="1">
            <a:prstTxWarp prst="textNoShape">
              <a:avLst/>
            </a:prstTxWarp>
            <a:noAutofit/>
          </a:bodyPr>
          <a:lstStyle/>
          <a:p>
            <a:pPr defTabSz="932559">
              <a:lnSpc>
                <a:spcPct val="80000"/>
              </a:lnSpc>
            </a:pPr>
            <a:endParaRPr lang="en-US" sz="2040" spc="-71" dirty="0">
              <a:solidFill>
                <a:srgbClr val="FFFFFF"/>
              </a:solidFill>
            </a:endParaRPr>
          </a:p>
        </p:txBody>
      </p:sp>
      <p:sp>
        <p:nvSpPr>
          <p:cNvPr id="4" name="Text Placeholder 7"/>
          <p:cNvSpPr txBox="1">
            <a:spLocks/>
          </p:cNvSpPr>
          <p:nvPr/>
        </p:nvSpPr>
        <p:spPr>
          <a:xfrm>
            <a:off x="549043" y="2569255"/>
            <a:ext cx="6431193" cy="3801642"/>
          </a:xfrm>
          <a:prstGeom prst="rect">
            <a:avLst/>
          </a:prstGeom>
        </p:spPr>
        <p:txBody>
          <a:bodyPr/>
          <a:lst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US" sz="2800" spc="-51" dirty="0" smtClean="0">
                <a:solidFill>
                  <a:schemeClr val="tx1"/>
                </a:solidFill>
              </a:rPr>
              <a:t>We:</a:t>
            </a:r>
            <a:r>
              <a:rPr lang="en-US" sz="1632" spc="-51" dirty="0" smtClean="0">
                <a:solidFill>
                  <a:schemeClr val="tx1"/>
                </a:solidFill>
              </a:rPr>
              <a:t> </a:t>
            </a:r>
          </a:p>
          <a:p>
            <a:pPr marL="0" indent="0" defTabSz="457200">
              <a:lnSpc>
                <a:spcPct val="100000"/>
              </a:lnSpc>
              <a:buNone/>
              <a:tabLst>
                <a:tab pos="457200" algn="l"/>
              </a:tabLst>
            </a:pPr>
            <a:r>
              <a:rPr lang="en-US" sz="1632" spc="-51" dirty="0" smtClean="0">
                <a:solidFill>
                  <a:schemeClr val="tx1"/>
                </a:solidFill>
              </a:rPr>
              <a:t>	</a:t>
            </a:r>
            <a:r>
              <a:rPr lang="en-US" sz="1632" spc="-51" dirty="0" smtClean="0">
                <a:solidFill>
                  <a:schemeClr val="tx1">
                    <a:lumMod val="50000"/>
                  </a:schemeClr>
                </a:solidFill>
              </a:rPr>
              <a:t>are </a:t>
            </a:r>
            <a:r>
              <a:rPr lang="en-US" sz="1632" spc="-51" dirty="0">
                <a:solidFill>
                  <a:schemeClr val="tx1">
                    <a:lumMod val="50000"/>
                  </a:schemeClr>
                </a:solidFill>
              </a:rPr>
              <a:t>concerned </a:t>
            </a:r>
            <a:r>
              <a:rPr lang="en-US" sz="1632" spc="-51" dirty="0" smtClean="0">
                <a:solidFill>
                  <a:schemeClr val="tx1">
                    <a:lumMod val="50000"/>
                  </a:schemeClr>
                </a:solidFill>
              </a:rPr>
              <a:t>upgrades </a:t>
            </a:r>
            <a:r>
              <a:rPr lang="en-US" sz="1632" spc="-51" dirty="0">
                <a:solidFill>
                  <a:schemeClr val="tx1">
                    <a:lumMod val="50000"/>
                  </a:schemeClr>
                </a:solidFill>
              </a:rPr>
              <a:t>may break critical line-of-business </a:t>
            </a:r>
            <a:r>
              <a:rPr lang="en-US" sz="1632" spc="-51" dirty="0" smtClean="0">
                <a:solidFill>
                  <a:schemeClr val="tx1">
                    <a:lumMod val="50000"/>
                  </a:schemeClr>
                </a:solidFill>
              </a:rPr>
              <a:t>apps</a:t>
            </a:r>
            <a:endParaRPr lang="en-US" sz="1632" spc="-51" dirty="0">
              <a:solidFill>
                <a:schemeClr val="tx1">
                  <a:lumMod val="50000"/>
                </a:schemeClr>
              </a:solidFill>
            </a:endParaRPr>
          </a:p>
          <a:p>
            <a:pPr marL="0" indent="0">
              <a:lnSpc>
                <a:spcPct val="150000"/>
              </a:lnSpc>
              <a:buNone/>
              <a:tabLst>
                <a:tab pos="457200" algn="l"/>
              </a:tabLst>
            </a:pPr>
            <a:r>
              <a:rPr lang="en-US" sz="1632" spc="-51" dirty="0">
                <a:solidFill>
                  <a:schemeClr val="tx1">
                    <a:lumMod val="50000"/>
                  </a:schemeClr>
                </a:solidFill>
              </a:rPr>
              <a:t>	</a:t>
            </a:r>
            <a:r>
              <a:rPr lang="en-US" sz="1632" spc="-51" dirty="0" smtClean="0">
                <a:solidFill>
                  <a:schemeClr val="tx1">
                    <a:lumMod val="50000"/>
                  </a:schemeClr>
                </a:solidFill>
              </a:rPr>
              <a:t>need </a:t>
            </a:r>
            <a:r>
              <a:rPr lang="en-US" sz="1632" spc="-51" dirty="0">
                <a:solidFill>
                  <a:schemeClr val="tx1">
                    <a:lumMod val="50000"/>
                  </a:schemeClr>
                </a:solidFill>
              </a:rPr>
              <a:t>sufficient time to test </a:t>
            </a:r>
          </a:p>
          <a:p>
            <a:pPr marL="0" indent="0">
              <a:lnSpc>
                <a:spcPct val="150000"/>
              </a:lnSpc>
              <a:buNone/>
              <a:tabLst>
                <a:tab pos="457200" algn="l"/>
              </a:tabLst>
            </a:pPr>
            <a:r>
              <a:rPr lang="en-US" sz="1632" spc="-51" dirty="0" smtClean="0">
                <a:solidFill>
                  <a:schemeClr val="tx1">
                    <a:lumMod val="50000"/>
                  </a:schemeClr>
                </a:solidFill>
              </a:rPr>
              <a:t>	need </a:t>
            </a:r>
            <a:r>
              <a:rPr lang="en-US" sz="1632" spc="-51" dirty="0">
                <a:solidFill>
                  <a:schemeClr val="tx1">
                    <a:lumMod val="50000"/>
                  </a:schemeClr>
                </a:solidFill>
              </a:rPr>
              <a:t>more notification to plan </a:t>
            </a:r>
            <a:endParaRPr lang="en-US" sz="1632" spc="-51" dirty="0" smtClean="0">
              <a:solidFill>
                <a:schemeClr val="tx1">
                  <a:lumMod val="50000"/>
                </a:schemeClr>
              </a:solidFill>
            </a:endParaRPr>
          </a:p>
          <a:p>
            <a:pPr marL="0" indent="0">
              <a:lnSpc>
                <a:spcPct val="150000"/>
              </a:lnSpc>
              <a:buNone/>
              <a:tabLst>
                <a:tab pos="457200" algn="l"/>
              </a:tabLst>
            </a:pPr>
            <a:r>
              <a:rPr lang="en-US" sz="1632" spc="-51" dirty="0" smtClean="0">
                <a:solidFill>
                  <a:schemeClr val="tx1"/>
                </a:solidFill>
              </a:rPr>
              <a:t>	need better update </a:t>
            </a:r>
            <a:r>
              <a:rPr lang="en-US" sz="1632" spc="-51" dirty="0" smtClean="0">
                <a:solidFill>
                  <a:schemeClr val="tx1">
                    <a:lumMod val="50000"/>
                  </a:schemeClr>
                </a:solidFill>
              </a:rPr>
              <a:t>&amp; activation</a:t>
            </a:r>
            <a:r>
              <a:rPr lang="en-US" sz="1632" spc="-51" dirty="0" smtClean="0">
                <a:solidFill>
                  <a:schemeClr val="tx1"/>
                </a:solidFill>
              </a:rPr>
              <a:t> management tools </a:t>
            </a:r>
          </a:p>
          <a:p>
            <a:pPr marL="0" indent="0">
              <a:lnSpc>
                <a:spcPct val="150000"/>
              </a:lnSpc>
              <a:buNone/>
              <a:tabLst>
                <a:tab pos="457200" algn="l"/>
              </a:tabLst>
            </a:pPr>
            <a:r>
              <a:rPr lang="en-US" sz="1632" spc="-51" dirty="0" smtClean="0">
                <a:solidFill>
                  <a:schemeClr val="tx1"/>
                </a:solidFill>
              </a:rPr>
              <a:t>	</a:t>
            </a:r>
            <a:r>
              <a:rPr lang="en-US" sz="1632" spc="-51" dirty="0" smtClean="0">
                <a:solidFill>
                  <a:schemeClr val="tx1">
                    <a:lumMod val="50000"/>
                  </a:schemeClr>
                </a:solidFill>
              </a:rPr>
              <a:t>need </a:t>
            </a:r>
            <a:r>
              <a:rPr lang="en-US" sz="1632" spc="-51" dirty="0">
                <a:solidFill>
                  <a:schemeClr val="tx1">
                    <a:lumMod val="50000"/>
                  </a:schemeClr>
                </a:solidFill>
              </a:rPr>
              <a:t>better network traffic </a:t>
            </a:r>
            <a:r>
              <a:rPr lang="en-US" sz="1632" spc="-51" dirty="0" smtClean="0">
                <a:solidFill>
                  <a:schemeClr val="tx1">
                    <a:lumMod val="50000"/>
                  </a:schemeClr>
                </a:solidFill>
              </a:rPr>
              <a:t>management</a:t>
            </a:r>
          </a:p>
          <a:p>
            <a:pPr marL="0" indent="0">
              <a:lnSpc>
                <a:spcPct val="150000"/>
              </a:lnSpc>
              <a:buNone/>
              <a:tabLst>
                <a:tab pos="457200" algn="l"/>
              </a:tabLst>
            </a:pPr>
            <a:r>
              <a:rPr lang="en-US" sz="2800" spc="-51" dirty="0" smtClean="0">
                <a:solidFill>
                  <a:schemeClr val="tx1">
                    <a:lumMod val="50000"/>
                  </a:schemeClr>
                </a:solidFill>
              </a:rPr>
              <a:t>Our: </a:t>
            </a:r>
          </a:p>
          <a:p>
            <a:pPr marL="0" indent="0">
              <a:lnSpc>
                <a:spcPct val="150000"/>
              </a:lnSpc>
              <a:buNone/>
              <a:tabLst>
                <a:tab pos="457200" algn="l"/>
              </a:tabLst>
            </a:pPr>
            <a:r>
              <a:rPr lang="en-US" sz="1632" spc="-51" dirty="0">
                <a:solidFill>
                  <a:schemeClr val="tx1">
                    <a:lumMod val="50000"/>
                  </a:schemeClr>
                </a:solidFill>
              </a:rPr>
              <a:t>	</a:t>
            </a:r>
            <a:r>
              <a:rPr lang="en-US" sz="1632" spc="-51" dirty="0" smtClean="0">
                <a:solidFill>
                  <a:schemeClr val="tx1">
                    <a:lumMod val="50000"/>
                  </a:schemeClr>
                </a:solidFill>
              </a:rPr>
              <a:t>deployments </a:t>
            </a:r>
            <a:r>
              <a:rPr lang="en-US" sz="1632" spc="-51" dirty="0">
                <a:solidFill>
                  <a:schemeClr val="tx1">
                    <a:lumMod val="50000"/>
                  </a:schemeClr>
                </a:solidFill>
              </a:rPr>
              <a:t>are complex and expensive</a:t>
            </a:r>
          </a:p>
          <a:p>
            <a:pPr marL="0" indent="0" defTabSz="457200">
              <a:lnSpc>
                <a:spcPct val="100000"/>
              </a:lnSpc>
              <a:buNone/>
            </a:pPr>
            <a:r>
              <a:rPr lang="en-US" sz="1632" spc="-51" dirty="0">
                <a:solidFill>
                  <a:schemeClr val="tx1">
                    <a:lumMod val="50000"/>
                  </a:schemeClr>
                </a:solidFill>
              </a:rPr>
              <a:t>	</a:t>
            </a:r>
            <a:r>
              <a:rPr lang="en-US" sz="1632" spc="-51" dirty="0" smtClean="0">
                <a:solidFill>
                  <a:schemeClr val="tx1">
                    <a:lumMod val="50000"/>
                  </a:schemeClr>
                </a:solidFill>
              </a:rPr>
              <a:t>key </a:t>
            </a:r>
            <a:r>
              <a:rPr lang="en-US" sz="1632" spc="-51" dirty="0">
                <a:solidFill>
                  <a:schemeClr val="tx1">
                    <a:lumMod val="50000"/>
                  </a:schemeClr>
                </a:solidFill>
              </a:rPr>
              <a:t>software vendors need time to test &amp; issue statements of support</a:t>
            </a:r>
          </a:p>
        </p:txBody>
      </p:sp>
      <p:sp>
        <p:nvSpPr>
          <p:cNvPr id="15" name="Rectangle 14"/>
          <p:cNvSpPr/>
          <p:nvPr/>
        </p:nvSpPr>
        <p:spPr>
          <a:xfrm>
            <a:off x="549044" y="1723961"/>
            <a:ext cx="3020014" cy="670512"/>
          </a:xfrm>
          <a:prstGeom prst="rect">
            <a:avLst/>
          </a:prstGeom>
        </p:spPr>
        <p:txBody>
          <a:bodyPr wrap="none">
            <a:spAutoFit/>
          </a:bodyPr>
          <a:lstStyle/>
          <a:p>
            <a:r>
              <a:rPr lang="en-US" sz="3672" dirty="0"/>
              <a:t>CHALLENGES</a:t>
            </a:r>
          </a:p>
        </p:txBody>
      </p:sp>
    </p:spTree>
    <p:extLst>
      <p:ext uri="{BB962C8B-B14F-4D97-AF65-F5344CB8AC3E}">
        <p14:creationId xmlns:p14="http://schemas.microsoft.com/office/powerpoint/2010/main" val="229372706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duotone>
              <a:prstClr val="black"/>
              <a:schemeClr val="bg1">
                <a:lumMod val="50000"/>
                <a:lumOff val="50000"/>
                <a:tint val="45000"/>
                <a:satMod val="400000"/>
              </a:schemeClr>
            </a:duotone>
            <a:extLst>
              <a:ext uri="{28A0092B-C50C-407E-A947-70E740481C1C}">
                <a14:useLocalDpi xmlns:a14="http://schemas.microsoft.com/office/drawing/2010/main" val="0"/>
              </a:ext>
            </a:extLst>
          </a:blip>
          <a:srcRect t="383" r="-85" b="15089"/>
          <a:stretch/>
        </p:blipFill>
        <p:spPr>
          <a:xfrm>
            <a:off x="-1" y="-20783"/>
            <a:ext cx="12198927" cy="6868391"/>
          </a:xfrm>
          <a:prstGeom prst="rect">
            <a:avLst/>
          </a:prstGeom>
        </p:spPr>
      </p:pic>
      <p:sp>
        <p:nvSpPr>
          <p:cNvPr id="9" name="Rectangle 8"/>
          <p:cNvSpPr/>
          <p:nvPr/>
        </p:nvSpPr>
        <p:spPr>
          <a:xfrm>
            <a:off x="0" y="0"/>
            <a:ext cx="12206177" cy="6858000"/>
          </a:xfrm>
          <a:prstGeom prst="rect">
            <a:avLst/>
          </a:prstGeom>
          <a:solidFill>
            <a:schemeClr val="bg1">
              <a:lumMod val="50000"/>
              <a:lumOff val="50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0" rIns="91424" bIns="45710" rtlCol="0" anchor="ctr"/>
          <a:lstStyle/>
          <a:p>
            <a:pPr algn="ctr" defTabSz="914228"/>
            <a:endParaRPr lang="en-US" dirty="0">
              <a:solidFill>
                <a:srgbClr val="E4DED8"/>
              </a:solidFill>
            </a:endParaRPr>
          </a:p>
        </p:txBody>
      </p:sp>
      <p:sp>
        <p:nvSpPr>
          <p:cNvPr id="3" name="Title 4"/>
          <p:cNvSpPr txBox="1">
            <a:spLocks/>
          </p:cNvSpPr>
          <p:nvPr/>
        </p:nvSpPr>
        <p:spPr>
          <a:xfrm>
            <a:off x="486418" y="429912"/>
            <a:ext cx="5884144" cy="935842"/>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endParaRPr lang="en-US" sz="5915" dirty="0"/>
          </a:p>
        </p:txBody>
      </p:sp>
      <p:sp>
        <p:nvSpPr>
          <p:cNvPr id="8" name="Text Placeholder 7"/>
          <p:cNvSpPr txBox="1">
            <a:spLocks/>
          </p:cNvSpPr>
          <p:nvPr/>
        </p:nvSpPr>
        <p:spPr>
          <a:xfrm>
            <a:off x="122237" y="220662"/>
            <a:ext cx="10439400" cy="764279"/>
          </a:xfrm>
          <a:prstGeom prst="rect">
            <a:avLst/>
          </a:prstGeom>
        </p:spPr>
        <p:txBody>
          <a:bodyPr/>
          <a:lst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en-US" sz="3200" spc="-51" dirty="0" smtClean="0">
                <a:solidFill>
                  <a:schemeClr val="tx1"/>
                </a:solidFill>
              </a:rPr>
              <a:t>Enhanced Distribution through Better </a:t>
            </a:r>
            <a:r>
              <a:rPr lang="en-US" sz="3200" spc="-51" dirty="0">
                <a:solidFill>
                  <a:schemeClr val="tx1"/>
                </a:solidFill>
              </a:rPr>
              <a:t>I</a:t>
            </a:r>
            <a:r>
              <a:rPr lang="en-US" sz="3200" spc="-51" dirty="0" smtClean="0">
                <a:solidFill>
                  <a:schemeClr val="tx1"/>
                </a:solidFill>
              </a:rPr>
              <a:t>ntegration with SCCM</a:t>
            </a:r>
          </a:p>
          <a:p>
            <a:pPr marL="0" indent="0">
              <a:lnSpc>
                <a:spcPct val="150000"/>
              </a:lnSpc>
              <a:buNone/>
            </a:pPr>
            <a:endParaRPr lang="en-US" sz="3200" spc="-51" dirty="0">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793544458"/>
              </p:ext>
            </p:extLst>
          </p:nvPr>
        </p:nvGraphicFramePr>
        <p:xfrm>
          <a:off x="220699" y="1880875"/>
          <a:ext cx="7750137" cy="4074160"/>
        </p:xfrm>
        <a:graphic>
          <a:graphicData uri="http://schemas.openxmlformats.org/drawingml/2006/table">
            <a:tbl>
              <a:tblPr firstRow="1" bandRow="1">
                <a:tableStyleId>{00A15C55-8517-42AA-B614-E9B94910E393}</a:tableStyleId>
              </a:tblPr>
              <a:tblGrid>
                <a:gridCol w="3662406"/>
                <a:gridCol w="1277257"/>
                <a:gridCol w="1405237"/>
                <a:gridCol w="1405237"/>
              </a:tblGrid>
              <a:tr h="370840">
                <a:tc>
                  <a:txBody>
                    <a:bodyPr/>
                    <a:lstStyle/>
                    <a:p>
                      <a:endParaRPr lang="en-US" dirty="0"/>
                    </a:p>
                  </a:txBody>
                  <a:tcPr>
                    <a:solidFill>
                      <a:srgbClr val="E34523"/>
                    </a:solidFill>
                  </a:tcPr>
                </a:tc>
                <a:tc>
                  <a:txBody>
                    <a:bodyPr/>
                    <a:lstStyle/>
                    <a:p>
                      <a:pPr algn="ctr"/>
                      <a:r>
                        <a:rPr lang="en-US" sz="1400" b="0" dirty="0" smtClean="0"/>
                        <a:t>SCCM 2016</a:t>
                      </a:r>
                      <a:endParaRPr lang="en-US" sz="1400" b="0" dirty="0"/>
                    </a:p>
                  </a:txBody>
                  <a:tcPr>
                    <a:solidFill>
                      <a:srgbClr val="E34523"/>
                    </a:solidFill>
                  </a:tcPr>
                </a:tc>
                <a:tc>
                  <a:txBody>
                    <a:bodyPr/>
                    <a:lstStyle/>
                    <a:p>
                      <a:pPr algn="ctr"/>
                      <a:r>
                        <a:rPr lang="en-US" sz="1400" b="0" dirty="0" smtClean="0"/>
                        <a:t>SCCM 2012</a:t>
                      </a:r>
                      <a:endParaRPr lang="en-US" sz="1400" b="0" dirty="0"/>
                    </a:p>
                  </a:txBody>
                  <a:tcPr>
                    <a:solidFill>
                      <a:srgbClr val="E34523"/>
                    </a:solidFill>
                  </a:tcPr>
                </a:tc>
                <a:tc>
                  <a:txBody>
                    <a:bodyPr/>
                    <a:lstStyle/>
                    <a:p>
                      <a:pPr algn="ctr"/>
                      <a:r>
                        <a:rPr lang="en-US" sz="1400" b="0" dirty="0" smtClean="0"/>
                        <a:t>SCCM 2007</a:t>
                      </a:r>
                      <a:endParaRPr lang="en-US" sz="1400" b="0" dirty="0"/>
                    </a:p>
                  </a:txBody>
                  <a:tcPr>
                    <a:solidFill>
                      <a:srgbClr val="E34523"/>
                    </a:solidFill>
                  </a:tcPr>
                </a:tc>
              </a:tr>
              <a:tr h="370840">
                <a:tc>
                  <a:txBody>
                    <a:bodyPr/>
                    <a:lstStyle/>
                    <a:p>
                      <a:r>
                        <a:rPr lang="en-US" sz="1600" dirty="0" smtClean="0">
                          <a:latin typeface="+mj-lt"/>
                        </a:rPr>
                        <a:t>Support</a:t>
                      </a:r>
                      <a:r>
                        <a:rPr lang="en-US" sz="1600" baseline="0" dirty="0" smtClean="0">
                          <a:latin typeface="+mj-lt"/>
                        </a:rPr>
                        <a:t> for Applications Mode</a:t>
                      </a:r>
                      <a:endParaRPr lang="en-US" sz="1600" dirty="0">
                        <a:latin typeface="+mj-lt"/>
                      </a:endParaRPr>
                    </a:p>
                  </a:txBody>
                  <a:tcPr>
                    <a:solidFill>
                      <a:schemeClr val="accent4">
                        <a:tint val="40000"/>
                        <a:alpha val="85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40000"/>
                        <a:alpha val="85000"/>
                      </a:schemeClr>
                    </a:solidFill>
                  </a:tcPr>
                </a:tc>
                <a:tc>
                  <a:txBody>
                    <a:bodyPr/>
                    <a:lstStyle/>
                    <a:p>
                      <a:pPr marL="0" marR="0" indent="0" algn="ctr" defTabSz="932667" rtl="0" eaLnBrk="1" fontAlgn="auto" latinLnBrk="0" hangingPunct="1">
                        <a:lnSpc>
                          <a:spcPct val="100000"/>
                        </a:lnSpc>
                        <a:spcBef>
                          <a:spcPts val="0"/>
                        </a:spcBef>
                        <a:spcAft>
                          <a:spcPts val="0"/>
                        </a:spcAft>
                        <a:buClrTx/>
                        <a:buSzTx/>
                        <a:buFontTx/>
                        <a:buNone/>
                        <a:tabLst/>
                        <a:defRPr/>
                      </a:pPr>
                      <a:r>
                        <a:rPr lang="en-US" dirty="0" smtClean="0">
                          <a:sym typeface="Wingdings" panose="05000000000000000000" pitchFamily="2" charset="2"/>
                        </a:rPr>
                        <a:t></a:t>
                      </a:r>
                      <a:endParaRPr lang="en-US" dirty="0" smtClean="0"/>
                    </a:p>
                  </a:txBody>
                  <a:tcPr>
                    <a:solidFill>
                      <a:schemeClr val="accent4">
                        <a:tint val="40000"/>
                        <a:alpha val="85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40000"/>
                        <a:alpha val="85000"/>
                      </a:schemeClr>
                    </a:solidFill>
                  </a:tcPr>
                </a:tc>
              </a:tr>
              <a:tr h="370840">
                <a:tc>
                  <a:txBody>
                    <a:bodyPr/>
                    <a:lstStyle/>
                    <a:p>
                      <a:pPr lvl="1"/>
                      <a:r>
                        <a:rPr lang="en-US" sz="1600" dirty="0" smtClean="0">
                          <a:latin typeface="+mj-lt"/>
                        </a:rPr>
                        <a:t>Maintenance Windows</a:t>
                      </a:r>
                      <a:endParaRPr lang="en-US" sz="1600" dirty="0">
                        <a:latin typeface="+mj-lt"/>
                      </a:endParaRPr>
                    </a:p>
                  </a:txBody>
                  <a:tcPr>
                    <a:solidFill>
                      <a:schemeClr val="accent4">
                        <a:tint val="20000"/>
                        <a:alpha val="85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20000"/>
                        <a:alpha val="85000"/>
                      </a:schemeClr>
                    </a:solidFill>
                  </a:tcPr>
                </a:tc>
                <a:tc>
                  <a:txBody>
                    <a:bodyPr/>
                    <a:lstStyle/>
                    <a:p>
                      <a:pPr marL="0" marR="0" indent="0" algn="ctr" defTabSz="932667" rtl="0" eaLnBrk="1" fontAlgn="auto" latinLnBrk="0" hangingPunct="1">
                        <a:lnSpc>
                          <a:spcPct val="100000"/>
                        </a:lnSpc>
                        <a:spcBef>
                          <a:spcPts val="0"/>
                        </a:spcBef>
                        <a:spcAft>
                          <a:spcPts val="0"/>
                        </a:spcAft>
                        <a:buClrTx/>
                        <a:buSzTx/>
                        <a:buFontTx/>
                        <a:buNone/>
                        <a:tabLst/>
                        <a:defRPr/>
                      </a:pPr>
                      <a:r>
                        <a:rPr lang="en-US" dirty="0" smtClean="0">
                          <a:sym typeface="Wingdings" panose="05000000000000000000" pitchFamily="2" charset="2"/>
                        </a:rPr>
                        <a:t></a:t>
                      </a:r>
                      <a:endParaRPr lang="en-US" dirty="0" smtClean="0"/>
                    </a:p>
                  </a:txBody>
                  <a:tcPr>
                    <a:solidFill>
                      <a:schemeClr val="accent4">
                        <a:tint val="20000"/>
                        <a:alpha val="85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20000"/>
                        <a:alpha val="85000"/>
                      </a:schemeClr>
                    </a:solidFill>
                  </a:tcPr>
                </a:tc>
              </a:tr>
              <a:tr h="370840">
                <a:tc>
                  <a:txBody>
                    <a:bodyPr/>
                    <a:lstStyle/>
                    <a:p>
                      <a:pPr lvl="1"/>
                      <a:r>
                        <a:rPr lang="en-US" sz="1600" dirty="0" smtClean="0">
                          <a:latin typeface="+mj-lt"/>
                        </a:rPr>
                        <a:t>Maximum run</a:t>
                      </a:r>
                      <a:r>
                        <a:rPr lang="en-US" sz="1600" baseline="0" dirty="0" smtClean="0">
                          <a:latin typeface="+mj-lt"/>
                        </a:rPr>
                        <a:t> time</a:t>
                      </a:r>
                      <a:endParaRPr lang="en-US" sz="1600" dirty="0">
                        <a:latin typeface="+mj-lt"/>
                      </a:endParaRPr>
                    </a:p>
                  </a:txBody>
                  <a:tcPr>
                    <a:solidFill>
                      <a:schemeClr val="accent4">
                        <a:tint val="40000"/>
                        <a:alpha val="85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40000"/>
                        <a:alpha val="85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40000"/>
                        <a:alpha val="85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40000"/>
                        <a:alpha val="85000"/>
                      </a:schemeClr>
                    </a:solidFill>
                  </a:tcPr>
                </a:tc>
              </a:tr>
              <a:tr h="370840">
                <a:tc>
                  <a:txBody>
                    <a:bodyPr/>
                    <a:lstStyle/>
                    <a:p>
                      <a:pPr lvl="1"/>
                      <a:r>
                        <a:rPr lang="en-US" sz="1600" dirty="0" smtClean="0">
                          <a:latin typeface="+mj-lt"/>
                        </a:rPr>
                        <a:t>Installation deadline</a:t>
                      </a:r>
                      <a:endParaRPr lang="en-US" sz="1600" dirty="0">
                        <a:latin typeface="+mj-lt"/>
                      </a:endParaRPr>
                    </a:p>
                  </a:txBody>
                  <a:tcPr>
                    <a:solidFill>
                      <a:schemeClr val="accent4">
                        <a:tint val="20000"/>
                        <a:alpha val="80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20000"/>
                        <a:alpha val="80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20000"/>
                        <a:alpha val="80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20000"/>
                        <a:alpha val="80000"/>
                      </a:schemeClr>
                    </a:solidFill>
                  </a:tcPr>
                </a:tc>
              </a:tr>
              <a:tr h="143187">
                <a:tc>
                  <a:txBody>
                    <a:bodyPr/>
                    <a:lstStyle/>
                    <a:p>
                      <a:pPr marL="466334" marR="0" lvl="1" indent="0" algn="l" defTabSz="932667"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latin typeface="+mj-lt"/>
                          <a:ea typeface="+mn-ea"/>
                          <a:cs typeface="+mn-cs"/>
                        </a:rPr>
                        <a:t>Software available times</a:t>
                      </a:r>
                    </a:p>
                  </a:txBody>
                  <a:tcPr>
                    <a:solidFill>
                      <a:schemeClr val="accent4">
                        <a:tint val="40000"/>
                        <a:alpha val="85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40000"/>
                        <a:alpha val="85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40000"/>
                        <a:alpha val="85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40000"/>
                        <a:alpha val="85000"/>
                      </a:schemeClr>
                    </a:solidFill>
                  </a:tcPr>
                </a:tc>
              </a:tr>
              <a:tr h="370840">
                <a:tc>
                  <a:txBody>
                    <a:bodyPr/>
                    <a:lstStyle/>
                    <a:p>
                      <a:r>
                        <a:rPr lang="en-US" sz="1600" dirty="0" smtClean="0">
                          <a:latin typeface="+mj-lt"/>
                        </a:rPr>
                        <a:t>Support for Distribution</a:t>
                      </a:r>
                      <a:r>
                        <a:rPr lang="en-US" sz="1600" baseline="0" dirty="0" smtClean="0">
                          <a:latin typeface="+mj-lt"/>
                        </a:rPr>
                        <a:t> Mode</a:t>
                      </a:r>
                      <a:endParaRPr lang="en-US" sz="1600" dirty="0">
                        <a:latin typeface="+mj-lt"/>
                      </a:endParaRPr>
                    </a:p>
                  </a:txBody>
                  <a:tcPr>
                    <a:solidFill>
                      <a:schemeClr val="accent4">
                        <a:tint val="20000"/>
                        <a:alpha val="85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20000"/>
                        <a:alpha val="85000"/>
                      </a:schemeClr>
                    </a:solidFill>
                  </a:tcPr>
                </a:tc>
                <a:tc>
                  <a:txBody>
                    <a:bodyPr/>
                    <a:lstStyle/>
                    <a:p>
                      <a:pPr algn="ctr"/>
                      <a:r>
                        <a:rPr lang="en-US" dirty="0" smtClean="0">
                          <a:sym typeface="Wingdings" panose="05000000000000000000" pitchFamily="2" charset="2"/>
                        </a:rPr>
                        <a:t></a:t>
                      </a:r>
                      <a:r>
                        <a:rPr lang="en-US" baseline="30000" dirty="0" smtClean="0">
                          <a:sym typeface="Wingdings" panose="05000000000000000000" pitchFamily="2" charset="2"/>
                        </a:rPr>
                        <a:t>*</a:t>
                      </a:r>
                      <a:endParaRPr lang="en-US" baseline="30000" dirty="0"/>
                    </a:p>
                  </a:txBody>
                  <a:tcPr>
                    <a:solidFill>
                      <a:schemeClr val="accent4">
                        <a:tint val="20000"/>
                        <a:alpha val="85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20000"/>
                        <a:alpha val="85000"/>
                      </a:schemeClr>
                    </a:solidFill>
                  </a:tcPr>
                </a:tc>
              </a:tr>
              <a:tr h="370840">
                <a:tc>
                  <a:txBody>
                    <a:bodyPr/>
                    <a:lstStyle/>
                    <a:p>
                      <a:pPr marL="466334" marR="0" lvl="1" indent="0" algn="l" defTabSz="932667" rtl="0" eaLnBrk="1" fontAlgn="auto" latinLnBrk="0" hangingPunct="1">
                        <a:lnSpc>
                          <a:spcPct val="100000"/>
                        </a:lnSpc>
                        <a:spcBef>
                          <a:spcPts val="0"/>
                        </a:spcBef>
                        <a:spcAft>
                          <a:spcPts val="0"/>
                        </a:spcAft>
                        <a:buClrTx/>
                        <a:buSzTx/>
                        <a:buFontTx/>
                        <a:buNone/>
                        <a:tabLst/>
                        <a:defRPr/>
                      </a:pPr>
                      <a:r>
                        <a:rPr lang="en-US" sz="1600" dirty="0" smtClean="0">
                          <a:latin typeface="+mj-lt"/>
                        </a:rPr>
                        <a:t>Download from Distribution</a:t>
                      </a:r>
                      <a:r>
                        <a:rPr lang="en-US" sz="1600" baseline="0" dirty="0" smtClean="0">
                          <a:latin typeface="+mj-lt"/>
                        </a:rPr>
                        <a:t> Point</a:t>
                      </a:r>
                      <a:endParaRPr lang="en-US" sz="1600" dirty="0" smtClean="0">
                        <a:latin typeface="+mj-lt"/>
                      </a:endParaRPr>
                    </a:p>
                  </a:txBody>
                  <a:tcPr>
                    <a:solidFill>
                      <a:schemeClr val="accent4">
                        <a:tint val="40000"/>
                        <a:alpha val="85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40000"/>
                        <a:alpha val="85000"/>
                      </a:schemeClr>
                    </a:solidFill>
                  </a:tcPr>
                </a:tc>
                <a:tc>
                  <a:txBody>
                    <a:bodyPr/>
                    <a:lstStyle/>
                    <a:p>
                      <a:pPr algn="ctr"/>
                      <a:r>
                        <a:rPr lang="en-US" dirty="0" smtClean="0">
                          <a:sym typeface="Wingdings" panose="05000000000000000000" pitchFamily="2" charset="2"/>
                        </a:rPr>
                        <a:t></a:t>
                      </a:r>
                      <a:r>
                        <a:rPr lang="en-US" baseline="30000" dirty="0" smtClean="0">
                          <a:sym typeface="Wingdings" panose="05000000000000000000" pitchFamily="2" charset="2"/>
                        </a:rPr>
                        <a:t>*</a:t>
                      </a:r>
                      <a:endParaRPr lang="en-US" dirty="0"/>
                    </a:p>
                  </a:txBody>
                  <a:tcPr>
                    <a:solidFill>
                      <a:schemeClr val="accent4">
                        <a:tint val="40000"/>
                        <a:alpha val="85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40000"/>
                        <a:alpha val="85000"/>
                      </a:schemeClr>
                    </a:solidFill>
                  </a:tcPr>
                </a:tc>
              </a:tr>
              <a:tr h="370840">
                <a:tc>
                  <a:txBody>
                    <a:bodyPr/>
                    <a:lstStyle/>
                    <a:p>
                      <a:pPr lvl="1"/>
                      <a:r>
                        <a:rPr lang="en-US" sz="1600" dirty="0" smtClean="0">
                          <a:latin typeface="+mj-lt"/>
                        </a:rPr>
                        <a:t>Find nearest Distribution</a:t>
                      </a:r>
                      <a:r>
                        <a:rPr lang="en-US" sz="1600" baseline="0" dirty="0" smtClean="0">
                          <a:latin typeface="+mj-lt"/>
                        </a:rPr>
                        <a:t> Points</a:t>
                      </a:r>
                      <a:endParaRPr lang="en-US" sz="1600" dirty="0">
                        <a:latin typeface="+mj-lt"/>
                      </a:endParaRPr>
                    </a:p>
                  </a:txBody>
                  <a:tcPr>
                    <a:solidFill>
                      <a:schemeClr val="accent4">
                        <a:tint val="20000"/>
                        <a:alpha val="85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20000"/>
                        <a:alpha val="85000"/>
                      </a:schemeClr>
                    </a:solidFill>
                  </a:tcPr>
                </a:tc>
                <a:tc>
                  <a:txBody>
                    <a:bodyPr/>
                    <a:lstStyle/>
                    <a:p>
                      <a:pPr marL="0" marR="0" indent="0" algn="ctr" defTabSz="932667" rtl="0" eaLnBrk="1" fontAlgn="auto" latinLnBrk="0" hangingPunct="1">
                        <a:lnSpc>
                          <a:spcPct val="100000"/>
                        </a:lnSpc>
                        <a:spcBef>
                          <a:spcPts val="0"/>
                        </a:spcBef>
                        <a:spcAft>
                          <a:spcPts val="0"/>
                        </a:spcAft>
                        <a:buClrTx/>
                        <a:buSzTx/>
                        <a:buFontTx/>
                        <a:buNone/>
                        <a:tabLst/>
                        <a:defRPr/>
                      </a:pPr>
                      <a:r>
                        <a:rPr lang="en-US" dirty="0" smtClean="0">
                          <a:sym typeface="Wingdings" panose="05000000000000000000" pitchFamily="2" charset="2"/>
                        </a:rPr>
                        <a:t></a:t>
                      </a:r>
                      <a:r>
                        <a:rPr lang="en-US" baseline="30000" dirty="0" smtClean="0">
                          <a:sym typeface="Wingdings" panose="05000000000000000000" pitchFamily="2" charset="2"/>
                        </a:rPr>
                        <a:t>*</a:t>
                      </a:r>
                      <a:endParaRPr lang="en-US" dirty="0" smtClean="0"/>
                    </a:p>
                  </a:txBody>
                  <a:tcPr>
                    <a:solidFill>
                      <a:schemeClr val="accent4">
                        <a:tint val="20000"/>
                        <a:alpha val="85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20000"/>
                        <a:alpha val="85000"/>
                      </a:schemeClr>
                    </a:solidFill>
                  </a:tcPr>
                </a:tc>
              </a:tr>
              <a:tr h="370840">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latin typeface="+mj-lt"/>
                          <a:ea typeface="+mn-ea"/>
                          <a:cs typeface="+mn-cs"/>
                        </a:rPr>
                        <a:t>WSUS notifications</a:t>
                      </a:r>
                    </a:p>
                  </a:txBody>
                  <a:tcPr>
                    <a:solidFill>
                      <a:schemeClr val="accent4">
                        <a:tint val="40000"/>
                        <a:alpha val="85000"/>
                      </a:schemeClr>
                    </a:solidFill>
                  </a:tcPr>
                </a:tc>
                <a:tc>
                  <a:txBody>
                    <a:bodyPr/>
                    <a:lstStyle/>
                    <a:p>
                      <a:pPr algn="ctr"/>
                      <a:r>
                        <a:rPr lang="en-US" dirty="0" smtClean="0">
                          <a:sym typeface="Wingdings" panose="05000000000000000000" pitchFamily="2" charset="2"/>
                        </a:rPr>
                        <a:t></a:t>
                      </a:r>
                      <a:endParaRPr lang="en-US" dirty="0"/>
                    </a:p>
                  </a:txBody>
                  <a:tcPr>
                    <a:solidFill>
                      <a:schemeClr val="accent4">
                        <a:tint val="40000"/>
                        <a:alpha val="85000"/>
                      </a:schemeClr>
                    </a:solidFill>
                  </a:tcPr>
                </a:tc>
                <a:tc>
                  <a:txBody>
                    <a:bodyPr/>
                    <a:lstStyle/>
                    <a:p>
                      <a:pPr marL="0" marR="0" indent="0" algn="ctr" defTabSz="932667" rtl="0" eaLnBrk="1" fontAlgn="auto" latinLnBrk="0" hangingPunct="1">
                        <a:lnSpc>
                          <a:spcPct val="100000"/>
                        </a:lnSpc>
                        <a:spcBef>
                          <a:spcPts val="0"/>
                        </a:spcBef>
                        <a:spcAft>
                          <a:spcPts val="0"/>
                        </a:spcAft>
                        <a:buClrTx/>
                        <a:buSzTx/>
                        <a:buFontTx/>
                        <a:buNone/>
                        <a:tabLst/>
                        <a:defRPr/>
                      </a:pPr>
                      <a:r>
                        <a:rPr lang="en-US" dirty="0" smtClean="0">
                          <a:sym typeface="Wingdings" panose="05000000000000000000" pitchFamily="2" charset="2"/>
                        </a:rPr>
                        <a:t></a:t>
                      </a:r>
                      <a:endParaRPr lang="en-US" dirty="0" smtClean="0"/>
                    </a:p>
                  </a:txBody>
                  <a:tcPr>
                    <a:solidFill>
                      <a:schemeClr val="accent4">
                        <a:tint val="40000"/>
                        <a:alpha val="85000"/>
                      </a:schemeClr>
                    </a:solidFill>
                  </a:tcPr>
                </a:tc>
                <a:tc>
                  <a:txBody>
                    <a:bodyPr/>
                    <a:lstStyle/>
                    <a:p>
                      <a:pPr marL="0" marR="0" indent="0" algn="ctr" defTabSz="932667" rtl="0" eaLnBrk="1" fontAlgn="auto" latinLnBrk="0" hangingPunct="1">
                        <a:lnSpc>
                          <a:spcPct val="100000"/>
                        </a:lnSpc>
                        <a:spcBef>
                          <a:spcPts val="0"/>
                        </a:spcBef>
                        <a:spcAft>
                          <a:spcPts val="0"/>
                        </a:spcAft>
                        <a:buClrTx/>
                        <a:buSzTx/>
                        <a:buFontTx/>
                        <a:buNone/>
                        <a:tabLst/>
                        <a:defRPr/>
                      </a:pPr>
                      <a:r>
                        <a:rPr lang="en-US" dirty="0" smtClean="0">
                          <a:sym typeface="Wingdings" panose="05000000000000000000" pitchFamily="2" charset="2"/>
                        </a:rPr>
                        <a:t></a:t>
                      </a:r>
                      <a:endParaRPr lang="en-US" dirty="0" smtClean="0"/>
                    </a:p>
                  </a:txBody>
                  <a:tcPr>
                    <a:solidFill>
                      <a:schemeClr val="accent4">
                        <a:tint val="40000"/>
                        <a:alpha val="85000"/>
                      </a:schemeClr>
                    </a:solidFill>
                  </a:tcPr>
                </a:tc>
              </a:tr>
              <a:tr h="370840">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latin typeface="+mj-lt"/>
                          <a:ea typeface="+mn-ea"/>
                          <a:cs typeface="+mn-cs"/>
                        </a:rPr>
                        <a:t>Support for Packages &amp; Programs</a:t>
                      </a:r>
                    </a:p>
                  </a:txBody>
                  <a:tcPr>
                    <a:solidFill>
                      <a:schemeClr val="tx1">
                        <a:lumMod val="95000"/>
                        <a:alpha val="85000"/>
                      </a:schemeClr>
                    </a:solidFill>
                  </a:tcPr>
                </a:tc>
                <a:tc>
                  <a:txBody>
                    <a:bodyPr/>
                    <a:lstStyle/>
                    <a:p>
                      <a:pPr algn="ctr"/>
                      <a:r>
                        <a:rPr lang="en-US" dirty="0" smtClean="0">
                          <a:sym typeface="Wingdings" panose="05000000000000000000" pitchFamily="2" charset="2"/>
                        </a:rPr>
                        <a:t></a:t>
                      </a:r>
                      <a:endParaRPr lang="en-US" dirty="0"/>
                    </a:p>
                  </a:txBody>
                  <a:tcPr>
                    <a:solidFill>
                      <a:schemeClr val="tx1">
                        <a:lumMod val="95000"/>
                        <a:alpha val="85000"/>
                      </a:schemeClr>
                    </a:solidFill>
                  </a:tcPr>
                </a:tc>
                <a:tc>
                  <a:txBody>
                    <a:bodyPr/>
                    <a:lstStyle/>
                    <a:p>
                      <a:pPr marL="0" marR="0" indent="0" algn="ctr" defTabSz="932667" rtl="0" eaLnBrk="1" fontAlgn="auto" latinLnBrk="0" hangingPunct="1">
                        <a:lnSpc>
                          <a:spcPct val="100000"/>
                        </a:lnSpc>
                        <a:spcBef>
                          <a:spcPts val="0"/>
                        </a:spcBef>
                        <a:spcAft>
                          <a:spcPts val="0"/>
                        </a:spcAft>
                        <a:buClrTx/>
                        <a:buSzTx/>
                        <a:buFontTx/>
                        <a:buNone/>
                        <a:tabLst/>
                        <a:defRPr/>
                      </a:pPr>
                      <a:r>
                        <a:rPr lang="en-US" dirty="0" smtClean="0">
                          <a:sym typeface="Wingdings" panose="05000000000000000000" pitchFamily="2" charset="2"/>
                        </a:rPr>
                        <a:t></a:t>
                      </a:r>
                      <a:endParaRPr lang="en-US" dirty="0" smtClean="0"/>
                    </a:p>
                  </a:txBody>
                  <a:tcPr>
                    <a:solidFill>
                      <a:schemeClr val="tx1">
                        <a:lumMod val="95000"/>
                        <a:alpha val="85000"/>
                      </a:schemeClr>
                    </a:solidFill>
                  </a:tcPr>
                </a:tc>
                <a:tc>
                  <a:txBody>
                    <a:bodyPr/>
                    <a:lstStyle/>
                    <a:p>
                      <a:pPr marL="0" marR="0" indent="0" algn="ctr" defTabSz="932667" rtl="0" eaLnBrk="1" fontAlgn="auto" latinLnBrk="0" hangingPunct="1">
                        <a:lnSpc>
                          <a:spcPct val="100000"/>
                        </a:lnSpc>
                        <a:spcBef>
                          <a:spcPts val="0"/>
                        </a:spcBef>
                        <a:spcAft>
                          <a:spcPts val="0"/>
                        </a:spcAft>
                        <a:buClrTx/>
                        <a:buSzTx/>
                        <a:buFontTx/>
                        <a:buNone/>
                        <a:tabLst/>
                        <a:defRPr/>
                      </a:pPr>
                      <a:r>
                        <a:rPr lang="en-US" dirty="0" smtClean="0">
                          <a:sym typeface="Wingdings" panose="05000000000000000000" pitchFamily="2" charset="2"/>
                        </a:rPr>
                        <a:t></a:t>
                      </a:r>
                      <a:endParaRPr lang="en-US" dirty="0" smtClean="0"/>
                    </a:p>
                  </a:txBody>
                  <a:tcPr>
                    <a:solidFill>
                      <a:schemeClr val="tx1">
                        <a:lumMod val="95000"/>
                        <a:alpha val="85000"/>
                      </a:schemeClr>
                    </a:solidFill>
                  </a:tcPr>
                </a:tc>
              </a:tr>
            </a:tbl>
          </a:graphicData>
        </a:graphic>
      </p:graphicFrame>
      <p:sp>
        <p:nvSpPr>
          <p:cNvPr id="2" name="Rectangle 1"/>
          <p:cNvSpPr/>
          <p:nvPr/>
        </p:nvSpPr>
        <p:spPr>
          <a:xfrm>
            <a:off x="198437" y="6011862"/>
            <a:ext cx="1661031" cy="230832"/>
          </a:xfrm>
          <a:prstGeom prst="rect">
            <a:avLst/>
          </a:prstGeom>
        </p:spPr>
        <p:txBody>
          <a:bodyPr wrap="none">
            <a:spAutoFit/>
          </a:bodyPr>
          <a:lstStyle/>
          <a:p>
            <a:pPr algn="ctr"/>
            <a:r>
              <a:rPr lang="en-US" sz="900" dirty="0" smtClean="0">
                <a:solidFill>
                  <a:srgbClr val="FF0000"/>
                </a:solidFill>
                <a:sym typeface="Wingdings" panose="05000000000000000000" pitchFamily="2" charset="2"/>
              </a:rPr>
              <a:t>* Current under investigation</a:t>
            </a:r>
            <a:endParaRPr lang="en-US" sz="900" dirty="0">
              <a:solidFill>
                <a:srgbClr val="FF0000"/>
              </a:solidFill>
            </a:endParaRPr>
          </a:p>
        </p:txBody>
      </p:sp>
    </p:spTree>
    <p:extLst>
      <p:ext uri="{BB962C8B-B14F-4D97-AF65-F5344CB8AC3E}">
        <p14:creationId xmlns:p14="http://schemas.microsoft.com/office/powerpoint/2010/main" val="319755104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4637" y="4945062"/>
            <a:ext cx="11887200" cy="932563"/>
          </a:xfrm>
          <a:prstGeom prst="rect">
            <a:avLst/>
          </a:prstGeom>
          <a:noFill/>
        </p:spPr>
        <p:txBody>
          <a:bodyPr vert="horz" wrap="square" lIns="146304" tIns="91440" rIns="146304" bIns="91440" rtlCol="0" anchor="t" anchorCtr="0">
            <a:spAutoFit/>
          </a:bodyPr>
          <a:lstStyle>
            <a:lvl1pPr algn="l" defTabSz="932667" rtl="0" eaLnBrk="1" latinLnBrk="0" hangingPunct="1">
              <a:lnSpc>
                <a:spcPct val="90000"/>
              </a:lnSpc>
              <a:spcBef>
                <a:spcPct val="0"/>
              </a:spcBef>
              <a:buNone/>
              <a:defRPr lang="en-US" sz="7199"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r>
              <a:rPr lang="en-US" sz="5400" b="1" dirty="0">
                <a:solidFill>
                  <a:schemeClr val="bg1"/>
                </a:solidFill>
              </a:rPr>
              <a:t>Flexible update management</a:t>
            </a:r>
            <a:endParaRPr lang="en-US" sz="5400" dirty="0">
              <a:solidFill>
                <a:schemeClr val="bg1"/>
              </a:solidFill>
            </a:endParaRPr>
          </a:p>
        </p:txBody>
      </p:sp>
    </p:spTree>
    <p:extLst>
      <p:ext uri="{BB962C8B-B14F-4D97-AF65-F5344CB8AC3E}">
        <p14:creationId xmlns:p14="http://schemas.microsoft.com/office/powerpoint/2010/main" val="304900660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9"/>
          <p:cNvPicPr>
            <a:picLocks noChangeAspect="1"/>
          </p:cNvPicPr>
          <p:nvPr/>
        </p:nvPicPr>
        <p:blipFill rotWithShape="1">
          <a:blip r:embed="rId2">
            <a:duotone>
              <a:prstClr val="black"/>
              <a:schemeClr val="bg1">
                <a:lumMod val="65000"/>
                <a:lumOff val="35000"/>
                <a:tint val="45000"/>
                <a:satMod val="400000"/>
              </a:schemeClr>
            </a:duotone>
            <a:extLst>
              <a:ext uri="{28A0092B-C50C-407E-A947-70E740481C1C}">
                <a14:useLocalDpi xmlns:a14="http://schemas.microsoft.com/office/drawing/2010/main" val="0"/>
              </a:ext>
            </a:extLst>
          </a:blip>
          <a:srcRect l="4600" t="20655" r="6140" b="4086"/>
          <a:stretch/>
        </p:blipFill>
        <p:spPr>
          <a:xfrm>
            <a:off x="0" y="5379"/>
            <a:ext cx="12444037" cy="6994525"/>
          </a:xfrm>
          <a:prstGeom prst="rect">
            <a:avLst/>
          </a:prstGeom>
          <a:noFill/>
          <a:ln>
            <a:noFill/>
          </a:ln>
        </p:spPr>
      </p:pic>
      <p:sp>
        <p:nvSpPr>
          <p:cNvPr id="20" name="Rectangle 19"/>
          <p:cNvSpPr/>
          <p:nvPr/>
        </p:nvSpPr>
        <p:spPr bwMode="auto">
          <a:xfrm>
            <a:off x="384514" y="1723959"/>
            <a:ext cx="7129121" cy="668523"/>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2384" tIns="186521" rIns="279781" bIns="186521" numCol="1" spcCol="0" rtlCol="0" fromWordArt="0" anchor="ctr" anchorCtr="0" forceAA="0" compatLnSpc="1">
            <a:prstTxWarp prst="textNoShape">
              <a:avLst/>
            </a:prstTxWarp>
            <a:noAutofit/>
          </a:bodyPr>
          <a:lstStyle/>
          <a:p>
            <a:pPr defTabSz="932559">
              <a:lnSpc>
                <a:spcPct val="80000"/>
              </a:lnSpc>
            </a:pPr>
            <a:endParaRPr lang="en-US" sz="2040" spc="-71" dirty="0">
              <a:solidFill>
                <a:srgbClr val="FFFFFF"/>
              </a:solidFill>
            </a:endParaRPr>
          </a:p>
        </p:txBody>
      </p:sp>
      <p:sp>
        <p:nvSpPr>
          <p:cNvPr id="3" name="Title 6"/>
          <p:cNvSpPr txBox="1">
            <a:spLocks/>
          </p:cNvSpPr>
          <p:nvPr/>
        </p:nvSpPr>
        <p:spPr>
          <a:xfrm>
            <a:off x="393792" y="309820"/>
            <a:ext cx="10741563" cy="935842"/>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r>
              <a:rPr lang="en-US" sz="4080" dirty="0">
                <a:solidFill>
                  <a:schemeClr val="tx1"/>
                </a:solidFill>
              </a:rPr>
              <a:t>What we are hearing from you about adoption</a:t>
            </a:r>
          </a:p>
        </p:txBody>
      </p:sp>
      <p:sp>
        <p:nvSpPr>
          <p:cNvPr id="9" name="Rectangle 8"/>
          <p:cNvSpPr/>
          <p:nvPr/>
        </p:nvSpPr>
        <p:spPr bwMode="auto">
          <a:xfrm>
            <a:off x="386213" y="2383156"/>
            <a:ext cx="7127423" cy="4291037"/>
          </a:xfrm>
          <a:prstGeom prst="rect">
            <a:avLst/>
          </a:prstGeom>
          <a:solidFill>
            <a:srgbClr val="59595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2384" tIns="186521" rIns="279781" bIns="186521" numCol="1" spcCol="0" rtlCol="0" fromWordArt="0" anchor="ctr" anchorCtr="0" forceAA="0" compatLnSpc="1">
            <a:prstTxWarp prst="textNoShape">
              <a:avLst/>
            </a:prstTxWarp>
            <a:noAutofit/>
          </a:bodyPr>
          <a:lstStyle/>
          <a:p>
            <a:pPr defTabSz="932559">
              <a:lnSpc>
                <a:spcPct val="80000"/>
              </a:lnSpc>
            </a:pPr>
            <a:endParaRPr lang="en-US" sz="2040" spc="-71" dirty="0">
              <a:solidFill>
                <a:srgbClr val="FFFFFF"/>
              </a:solidFill>
            </a:endParaRPr>
          </a:p>
        </p:txBody>
      </p:sp>
      <p:sp>
        <p:nvSpPr>
          <p:cNvPr id="4" name="Text Placeholder 7"/>
          <p:cNvSpPr txBox="1">
            <a:spLocks/>
          </p:cNvSpPr>
          <p:nvPr/>
        </p:nvSpPr>
        <p:spPr>
          <a:xfrm>
            <a:off x="549043" y="2569255"/>
            <a:ext cx="6431193" cy="3801642"/>
          </a:xfrm>
          <a:prstGeom prst="rect">
            <a:avLst/>
          </a:prstGeom>
        </p:spPr>
        <p:txBody>
          <a:bodyPr/>
          <a:lst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US" sz="2800" spc="-51" dirty="0" smtClean="0">
                <a:solidFill>
                  <a:schemeClr val="tx1"/>
                </a:solidFill>
              </a:rPr>
              <a:t>We:</a:t>
            </a:r>
            <a:r>
              <a:rPr lang="en-US" sz="1632" spc="-51" dirty="0" smtClean="0">
                <a:solidFill>
                  <a:schemeClr val="tx1"/>
                </a:solidFill>
              </a:rPr>
              <a:t> </a:t>
            </a:r>
          </a:p>
          <a:p>
            <a:pPr marL="0" indent="0" defTabSz="457200">
              <a:lnSpc>
                <a:spcPct val="100000"/>
              </a:lnSpc>
              <a:buNone/>
              <a:tabLst>
                <a:tab pos="457200" algn="l"/>
              </a:tabLst>
            </a:pPr>
            <a:r>
              <a:rPr lang="en-US" sz="1632" spc="-51" dirty="0" smtClean="0">
                <a:solidFill>
                  <a:schemeClr val="tx1"/>
                </a:solidFill>
              </a:rPr>
              <a:t>	are </a:t>
            </a:r>
            <a:r>
              <a:rPr lang="en-US" sz="1632" spc="-51" dirty="0">
                <a:solidFill>
                  <a:schemeClr val="tx1"/>
                </a:solidFill>
              </a:rPr>
              <a:t>concerned </a:t>
            </a:r>
            <a:r>
              <a:rPr lang="en-US" sz="1632" spc="-51" dirty="0" smtClean="0">
                <a:solidFill>
                  <a:schemeClr val="tx1"/>
                </a:solidFill>
              </a:rPr>
              <a:t>upgrades </a:t>
            </a:r>
            <a:r>
              <a:rPr lang="en-US" sz="1632" spc="-51" dirty="0">
                <a:solidFill>
                  <a:schemeClr val="tx1"/>
                </a:solidFill>
              </a:rPr>
              <a:t>may break critical line-of-business </a:t>
            </a:r>
            <a:r>
              <a:rPr lang="en-US" sz="1632" spc="-51" dirty="0" smtClean="0">
                <a:solidFill>
                  <a:schemeClr val="tx1"/>
                </a:solidFill>
              </a:rPr>
              <a:t>apps</a:t>
            </a:r>
            <a:endParaRPr lang="en-US" sz="1632" spc="-51" dirty="0">
              <a:solidFill>
                <a:schemeClr val="tx1"/>
              </a:solidFill>
            </a:endParaRPr>
          </a:p>
          <a:p>
            <a:pPr marL="0" indent="0">
              <a:lnSpc>
                <a:spcPct val="150000"/>
              </a:lnSpc>
              <a:buNone/>
              <a:tabLst>
                <a:tab pos="457200" algn="l"/>
              </a:tabLst>
            </a:pPr>
            <a:r>
              <a:rPr lang="en-US" sz="1632" spc="-51" dirty="0">
                <a:solidFill>
                  <a:schemeClr val="tx1"/>
                </a:solidFill>
              </a:rPr>
              <a:t>	</a:t>
            </a:r>
            <a:r>
              <a:rPr lang="en-US" sz="1632" spc="-51" dirty="0" smtClean="0">
                <a:solidFill>
                  <a:schemeClr val="tx1"/>
                </a:solidFill>
              </a:rPr>
              <a:t>need </a:t>
            </a:r>
            <a:r>
              <a:rPr lang="en-US" sz="1632" spc="-51" dirty="0">
                <a:solidFill>
                  <a:schemeClr val="tx1"/>
                </a:solidFill>
              </a:rPr>
              <a:t>sufficient time to test </a:t>
            </a:r>
          </a:p>
          <a:p>
            <a:pPr marL="0" indent="0">
              <a:lnSpc>
                <a:spcPct val="150000"/>
              </a:lnSpc>
              <a:buNone/>
              <a:tabLst>
                <a:tab pos="457200" algn="l"/>
              </a:tabLst>
            </a:pPr>
            <a:r>
              <a:rPr lang="en-US" sz="1632" spc="-51" dirty="0" smtClean="0">
                <a:solidFill>
                  <a:schemeClr val="tx1"/>
                </a:solidFill>
              </a:rPr>
              <a:t>	need </a:t>
            </a:r>
            <a:r>
              <a:rPr lang="en-US" sz="1632" spc="-51" dirty="0">
                <a:solidFill>
                  <a:schemeClr val="tx1"/>
                </a:solidFill>
              </a:rPr>
              <a:t>more notification to plan </a:t>
            </a:r>
            <a:endParaRPr lang="en-US" sz="1632" spc="-51" dirty="0" smtClean="0">
              <a:solidFill>
                <a:schemeClr val="tx1"/>
              </a:solidFill>
            </a:endParaRPr>
          </a:p>
          <a:p>
            <a:pPr marL="0" indent="0">
              <a:lnSpc>
                <a:spcPct val="150000"/>
              </a:lnSpc>
              <a:buNone/>
              <a:tabLst>
                <a:tab pos="457200" algn="l"/>
              </a:tabLst>
            </a:pPr>
            <a:r>
              <a:rPr lang="en-US" sz="1632" spc="-51" dirty="0" smtClean="0">
                <a:solidFill>
                  <a:schemeClr val="tx1"/>
                </a:solidFill>
              </a:rPr>
              <a:t>	need better update </a:t>
            </a:r>
            <a:r>
              <a:rPr lang="en-US" sz="1632" spc="-51" dirty="0" smtClean="0">
                <a:solidFill>
                  <a:schemeClr val="tx1">
                    <a:lumMod val="50000"/>
                  </a:schemeClr>
                </a:solidFill>
              </a:rPr>
              <a:t>&amp; activation </a:t>
            </a:r>
            <a:r>
              <a:rPr lang="en-US" sz="1632" spc="-51" dirty="0" smtClean="0">
                <a:solidFill>
                  <a:schemeClr val="tx1"/>
                </a:solidFill>
              </a:rPr>
              <a:t>management tools </a:t>
            </a:r>
          </a:p>
          <a:p>
            <a:pPr marL="0" indent="0">
              <a:lnSpc>
                <a:spcPct val="150000"/>
              </a:lnSpc>
              <a:buNone/>
              <a:tabLst>
                <a:tab pos="457200" algn="l"/>
              </a:tabLst>
            </a:pPr>
            <a:r>
              <a:rPr lang="en-US" sz="1632" spc="-51" dirty="0" smtClean="0">
                <a:solidFill>
                  <a:schemeClr val="tx1"/>
                </a:solidFill>
              </a:rPr>
              <a:t>	</a:t>
            </a:r>
            <a:r>
              <a:rPr lang="en-US" sz="1632" spc="-51" dirty="0" smtClean="0">
                <a:solidFill>
                  <a:schemeClr val="tx1">
                    <a:lumMod val="50000"/>
                  </a:schemeClr>
                </a:solidFill>
              </a:rPr>
              <a:t>need </a:t>
            </a:r>
            <a:r>
              <a:rPr lang="en-US" sz="1632" spc="-51" dirty="0">
                <a:solidFill>
                  <a:schemeClr val="tx1">
                    <a:lumMod val="50000"/>
                  </a:schemeClr>
                </a:solidFill>
              </a:rPr>
              <a:t>better network traffic management</a:t>
            </a:r>
          </a:p>
          <a:p>
            <a:pPr marL="0" indent="0">
              <a:lnSpc>
                <a:spcPct val="150000"/>
              </a:lnSpc>
              <a:buNone/>
              <a:tabLst>
                <a:tab pos="457200" algn="l"/>
              </a:tabLst>
            </a:pPr>
            <a:r>
              <a:rPr lang="en-US" sz="2800" spc="-51" dirty="0" smtClean="0">
                <a:solidFill>
                  <a:schemeClr val="tx1"/>
                </a:solidFill>
              </a:rPr>
              <a:t>Our: </a:t>
            </a:r>
          </a:p>
          <a:p>
            <a:pPr marL="0" indent="0">
              <a:lnSpc>
                <a:spcPct val="150000"/>
              </a:lnSpc>
              <a:buNone/>
              <a:tabLst>
                <a:tab pos="457200" algn="l"/>
              </a:tabLst>
            </a:pPr>
            <a:r>
              <a:rPr lang="en-US" sz="1632" spc="-51" dirty="0">
                <a:solidFill>
                  <a:schemeClr val="tx1"/>
                </a:solidFill>
              </a:rPr>
              <a:t>	</a:t>
            </a:r>
            <a:r>
              <a:rPr lang="en-US" sz="1632" spc="-51" dirty="0" smtClean="0">
                <a:solidFill>
                  <a:schemeClr val="tx1"/>
                </a:solidFill>
              </a:rPr>
              <a:t>deployments </a:t>
            </a:r>
            <a:r>
              <a:rPr lang="en-US" sz="1632" spc="-51" dirty="0">
                <a:solidFill>
                  <a:schemeClr val="tx1"/>
                </a:solidFill>
              </a:rPr>
              <a:t>are complex and expensive</a:t>
            </a:r>
          </a:p>
          <a:p>
            <a:pPr marL="0" indent="0" defTabSz="457200">
              <a:lnSpc>
                <a:spcPct val="100000"/>
              </a:lnSpc>
              <a:buNone/>
            </a:pPr>
            <a:r>
              <a:rPr lang="en-US" sz="1632" spc="-51" dirty="0">
                <a:solidFill>
                  <a:schemeClr val="tx1"/>
                </a:solidFill>
              </a:rPr>
              <a:t>	</a:t>
            </a:r>
            <a:r>
              <a:rPr lang="en-US" sz="1632" spc="-51" dirty="0" smtClean="0">
                <a:solidFill>
                  <a:schemeClr val="tx1"/>
                </a:solidFill>
              </a:rPr>
              <a:t>key </a:t>
            </a:r>
            <a:r>
              <a:rPr lang="en-US" sz="1632" spc="-51" dirty="0">
                <a:solidFill>
                  <a:schemeClr val="tx1"/>
                </a:solidFill>
              </a:rPr>
              <a:t>software vendors need time to test &amp; issue statements of support</a:t>
            </a:r>
          </a:p>
        </p:txBody>
      </p:sp>
      <p:sp>
        <p:nvSpPr>
          <p:cNvPr id="15" name="Rectangle 14"/>
          <p:cNvSpPr/>
          <p:nvPr/>
        </p:nvSpPr>
        <p:spPr>
          <a:xfrm>
            <a:off x="549044" y="1723961"/>
            <a:ext cx="3020014" cy="670512"/>
          </a:xfrm>
          <a:prstGeom prst="rect">
            <a:avLst/>
          </a:prstGeom>
        </p:spPr>
        <p:txBody>
          <a:bodyPr wrap="none">
            <a:spAutoFit/>
          </a:bodyPr>
          <a:lstStyle/>
          <a:p>
            <a:r>
              <a:rPr lang="en-US" sz="3672" dirty="0"/>
              <a:t>CHALLENGES</a:t>
            </a:r>
          </a:p>
        </p:txBody>
      </p:sp>
    </p:spTree>
    <p:extLst>
      <p:ext uri="{BB962C8B-B14F-4D97-AF65-F5344CB8AC3E}">
        <p14:creationId xmlns:p14="http://schemas.microsoft.com/office/powerpoint/2010/main" val="78581965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p:cNvPicPr>
            <a:picLocks noChangeAspect="1"/>
          </p:cNvPicPr>
          <p:nvPr/>
        </p:nvPicPr>
        <p:blipFill rotWithShape="1">
          <a:blip r:embed="rId2">
            <a:extLst>
              <a:ext uri="{28A0092B-C50C-407E-A947-70E740481C1C}">
                <a14:useLocalDpi xmlns:a14="http://schemas.microsoft.com/office/drawing/2010/main" val="0"/>
              </a:ext>
            </a:extLst>
          </a:blip>
          <a:srcRect t="12112" b="-2026"/>
          <a:stretch/>
        </p:blipFill>
        <p:spPr>
          <a:xfrm>
            <a:off x="883" y="9325"/>
            <a:ext cx="12434711" cy="7451501"/>
          </a:xfrm>
          <a:prstGeom prst="rect">
            <a:avLst/>
          </a:prstGeom>
          <a:noFill/>
          <a:ln>
            <a:noFill/>
          </a:ln>
        </p:spPr>
      </p:pic>
      <p:sp>
        <p:nvSpPr>
          <p:cNvPr id="3" name="Title 4"/>
          <p:cNvSpPr txBox="1">
            <a:spLocks/>
          </p:cNvSpPr>
          <p:nvPr/>
        </p:nvSpPr>
        <p:spPr>
          <a:xfrm>
            <a:off x="486418" y="429912"/>
            <a:ext cx="5884144" cy="935842"/>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r>
              <a:rPr sz="5915" dirty="0">
                <a:gradFill>
                  <a:gsLst>
                    <a:gs pos="1250">
                      <a:srgbClr val="EB3C00"/>
                    </a:gs>
                    <a:gs pos="100000">
                      <a:srgbClr val="EB3C00"/>
                    </a:gs>
                  </a:gsLst>
                  <a:lin ang="5400000" scaled="0"/>
                </a:gradFill>
              </a:rPr>
              <a:t>Introducing Office Deferred Updates</a:t>
            </a:r>
          </a:p>
        </p:txBody>
      </p:sp>
      <p:sp>
        <p:nvSpPr>
          <p:cNvPr id="6" name="Rectangle 5"/>
          <p:cNvSpPr/>
          <p:nvPr/>
        </p:nvSpPr>
        <p:spPr bwMode="auto">
          <a:xfrm>
            <a:off x="486419" y="2439507"/>
            <a:ext cx="7405723" cy="1785107"/>
          </a:xfrm>
          <a:prstGeom prst="rect">
            <a:avLst/>
          </a:prstGeom>
          <a:solidFill>
            <a:srgbClr val="E3452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2384" tIns="186521" rIns="279781" bIns="186521" numCol="1" spcCol="0" rtlCol="0" fromWordArt="0" anchor="ctr" anchorCtr="0" forceAA="0" compatLnSpc="1">
            <a:prstTxWarp prst="textNoShape">
              <a:avLst/>
            </a:prstTxWarp>
            <a:noAutofit/>
          </a:bodyPr>
          <a:lstStyle/>
          <a:p>
            <a:pPr defTabSz="932559">
              <a:lnSpc>
                <a:spcPct val="80000"/>
              </a:lnSpc>
            </a:pPr>
            <a:endParaRPr lang="en-US" sz="2040" spc="-71" dirty="0">
              <a:solidFill>
                <a:srgbClr val="FFFFFF"/>
              </a:solidFill>
            </a:endParaRPr>
          </a:p>
        </p:txBody>
      </p:sp>
      <p:sp>
        <p:nvSpPr>
          <p:cNvPr id="8" name="Text Placeholder 7"/>
          <p:cNvSpPr txBox="1">
            <a:spLocks/>
          </p:cNvSpPr>
          <p:nvPr/>
        </p:nvSpPr>
        <p:spPr>
          <a:xfrm>
            <a:off x="558365" y="2504383"/>
            <a:ext cx="7487233" cy="1664434"/>
          </a:xfrm>
          <a:prstGeom prst="rect">
            <a:avLst/>
          </a:prstGeom>
        </p:spPr>
        <p:txBody>
          <a:bodyPr/>
          <a:lst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en-US" sz="2040" spc="-51" dirty="0">
                <a:solidFill>
                  <a:srgbClr val="FFFFFF"/>
                </a:solidFill>
              </a:rPr>
              <a:t>Feature updates consolidated and delivered 3 time/year</a:t>
            </a:r>
          </a:p>
          <a:p>
            <a:pPr marL="0" indent="0">
              <a:lnSpc>
                <a:spcPct val="150000"/>
              </a:lnSpc>
              <a:buNone/>
            </a:pPr>
            <a:r>
              <a:rPr lang="en-US" sz="2040" spc="-51" dirty="0">
                <a:solidFill>
                  <a:srgbClr val="FFFFFF"/>
                </a:solidFill>
              </a:rPr>
              <a:t>Preview and validate feature updates up to 4 months prior to delivery</a:t>
            </a:r>
          </a:p>
          <a:p>
            <a:pPr marL="0" indent="0">
              <a:lnSpc>
                <a:spcPct val="150000"/>
              </a:lnSpc>
              <a:buNone/>
            </a:pPr>
            <a:r>
              <a:rPr lang="en-US" sz="2040" spc="-51" dirty="0">
                <a:solidFill>
                  <a:srgbClr val="FFFFFF"/>
                </a:solidFill>
              </a:rPr>
              <a:t>Continuous Security updates delivered monthly</a:t>
            </a:r>
          </a:p>
        </p:txBody>
      </p:sp>
    </p:spTree>
    <p:extLst>
      <p:ext uri="{BB962C8B-B14F-4D97-AF65-F5344CB8AC3E}">
        <p14:creationId xmlns:p14="http://schemas.microsoft.com/office/powerpoint/2010/main" val="399748906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ctangle 228"/>
          <p:cNvSpPr/>
          <p:nvPr/>
        </p:nvSpPr>
        <p:spPr bwMode="auto">
          <a:xfrm>
            <a:off x="9295282" y="1140764"/>
            <a:ext cx="2578275" cy="108248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85" name="Rectangle 84"/>
          <p:cNvSpPr/>
          <p:nvPr/>
        </p:nvSpPr>
        <p:spPr bwMode="auto">
          <a:xfrm>
            <a:off x="9305777" y="2224868"/>
            <a:ext cx="2567780" cy="4121786"/>
          </a:xfrm>
          <a:prstGeom prst="rect">
            <a:avLst/>
          </a:prstGeom>
          <a:solidFill>
            <a:srgbClr val="E345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23" name="Rectangle 222"/>
          <p:cNvSpPr/>
          <p:nvPr/>
        </p:nvSpPr>
        <p:spPr bwMode="auto">
          <a:xfrm>
            <a:off x="649649" y="1140764"/>
            <a:ext cx="5425703" cy="520486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530466" y="236722"/>
            <a:ext cx="11373923" cy="762786"/>
          </a:xfrm>
        </p:spPr>
        <p:txBody>
          <a:bodyPr/>
          <a:lstStyle/>
          <a:p>
            <a:r>
              <a:rPr lang="en-US" sz="4488" dirty="0"/>
              <a:t>Market driven quality</a:t>
            </a:r>
          </a:p>
        </p:txBody>
      </p:sp>
      <p:sp>
        <p:nvSpPr>
          <p:cNvPr id="4" name="Rectangle 3"/>
          <p:cNvSpPr/>
          <p:nvPr/>
        </p:nvSpPr>
        <p:spPr bwMode="auto">
          <a:xfrm>
            <a:off x="713610" y="6014438"/>
            <a:ext cx="1725315" cy="30293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713608" y="1401302"/>
            <a:ext cx="1725316" cy="4613135"/>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2500081" y="5482086"/>
            <a:ext cx="1727606" cy="844705"/>
          </a:xfrm>
          <a:prstGeom prst="rect">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428"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2502371" y="1401303"/>
            <a:ext cx="1725316" cy="4080783"/>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4288843" y="4849539"/>
            <a:ext cx="1727607" cy="1486670"/>
          </a:xfrm>
          <a:prstGeom prst="rect">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4291134" y="1401302"/>
            <a:ext cx="1725316" cy="3448236"/>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228" name="Group 227"/>
          <p:cNvGrpSpPr/>
          <p:nvPr/>
        </p:nvGrpSpPr>
        <p:grpSpPr>
          <a:xfrm>
            <a:off x="6108225" y="1140764"/>
            <a:ext cx="3110705" cy="5204861"/>
            <a:chOff x="6084391" y="1118498"/>
            <a:chExt cx="3049988" cy="5103268"/>
          </a:xfrm>
        </p:grpSpPr>
        <p:sp>
          <p:nvSpPr>
            <p:cNvPr id="13" name="Rectangle 12"/>
            <p:cNvSpPr/>
            <p:nvPr/>
          </p:nvSpPr>
          <p:spPr bwMode="auto">
            <a:xfrm>
              <a:off x="6084391" y="3323646"/>
              <a:ext cx="3047743" cy="2898120"/>
            </a:xfrm>
            <a:prstGeom prst="rect">
              <a:avLst/>
            </a:prstGeom>
            <a:solidFill>
              <a:schemeClr val="tx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6095205" y="1118498"/>
              <a:ext cx="3039174" cy="220514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sp>
        <p:nvSpPr>
          <p:cNvPr id="15" name="TextBox 14"/>
          <p:cNvSpPr txBox="1"/>
          <p:nvPr/>
        </p:nvSpPr>
        <p:spPr>
          <a:xfrm>
            <a:off x="6129273" y="1150180"/>
            <a:ext cx="3200099" cy="256159"/>
          </a:xfrm>
          <a:prstGeom prst="rect">
            <a:avLst/>
          </a:prstGeom>
          <a:noFill/>
        </p:spPr>
        <p:txBody>
          <a:bodyPr wrap="square" lIns="0" tIns="0" rIns="0" bIns="0" rtlCol="0">
            <a:spAutoFit/>
          </a:bodyPr>
          <a:lstStyle/>
          <a:p>
            <a:pPr algn="ctr" defTabSz="932597"/>
            <a:r>
              <a:rPr lang="en-US" sz="1632" spc="-71" dirty="0">
                <a:gradFill>
                  <a:gsLst>
                    <a:gs pos="2917">
                      <a:srgbClr val="797A7D"/>
                    </a:gs>
                    <a:gs pos="95000">
                      <a:srgbClr val="797A7D"/>
                    </a:gs>
                  </a:gsLst>
                  <a:lin ang="5400000" scaled="0"/>
                </a:gradFill>
                <a:latin typeface="Segoe UI Semibold" panose="020B0702040204020203" pitchFamily="34" charset="0"/>
                <a:cs typeface="Segoe UI Semibold" panose="020B0702040204020203" pitchFamily="34" charset="0"/>
              </a:rPr>
              <a:t>Current Branch</a:t>
            </a:r>
          </a:p>
        </p:txBody>
      </p:sp>
      <p:sp>
        <p:nvSpPr>
          <p:cNvPr id="18" name="TextBox 17"/>
          <p:cNvSpPr txBox="1"/>
          <p:nvPr/>
        </p:nvSpPr>
        <p:spPr>
          <a:xfrm>
            <a:off x="9295282" y="1151799"/>
            <a:ext cx="2578276" cy="256159"/>
          </a:xfrm>
          <a:prstGeom prst="rect">
            <a:avLst/>
          </a:prstGeom>
          <a:noFill/>
        </p:spPr>
        <p:txBody>
          <a:bodyPr wrap="square" lIns="0" tIns="0" rIns="0" bIns="0" rtlCol="0">
            <a:spAutoFit/>
          </a:bodyPr>
          <a:lstStyle/>
          <a:p>
            <a:pPr algn="ctr" defTabSz="932597"/>
            <a:r>
              <a:rPr lang="en-US" sz="1632" spc="-71" dirty="0">
                <a:solidFill>
                  <a:srgbClr val="C00000"/>
                </a:solidFill>
                <a:latin typeface="Segoe UI Semibold" panose="020B0702040204020203" pitchFamily="34" charset="0"/>
                <a:cs typeface="Segoe UI Semibold" panose="020B0702040204020203" pitchFamily="34" charset="0"/>
              </a:rPr>
              <a:t>Deferred Branch</a:t>
            </a:r>
          </a:p>
        </p:txBody>
      </p:sp>
      <p:sp>
        <p:nvSpPr>
          <p:cNvPr id="19" name="Right Arrow 18"/>
          <p:cNvSpPr/>
          <p:nvPr/>
        </p:nvSpPr>
        <p:spPr bwMode="auto">
          <a:xfrm>
            <a:off x="649649" y="6456423"/>
            <a:ext cx="11507514" cy="248676"/>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0" name="TextBox 19"/>
          <p:cNvSpPr txBox="1"/>
          <p:nvPr/>
        </p:nvSpPr>
        <p:spPr>
          <a:xfrm>
            <a:off x="95549" y="6422586"/>
            <a:ext cx="2781590" cy="288137"/>
          </a:xfrm>
          <a:prstGeom prst="rect">
            <a:avLst/>
          </a:prstGeom>
          <a:noFill/>
        </p:spPr>
        <p:txBody>
          <a:bodyPr wrap="square" lIns="0" tIns="0" rIns="0" bIns="0" rtlCol="0">
            <a:spAutoFit/>
          </a:bodyPr>
          <a:lstStyle/>
          <a:p>
            <a:pPr defTabSz="932597"/>
            <a:r>
              <a:rPr lang="en-US" sz="1836" spc="-71" dirty="0">
                <a:gradFill>
                  <a:gsLst>
                    <a:gs pos="2917">
                      <a:srgbClr val="797A7D"/>
                    </a:gs>
                    <a:gs pos="95000">
                      <a:srgbClr val="797A7D"/>
                    </a:gs>
                  </a:gsLst>
                  <a:lin ang="5400000" scaled="0"/>
                </a:gradFill>
                <a:latin typeface="Segoe UI Semibold" panose="020B0702040204020203" pitchFamily="34" charset="0"/>
                <a:cs typeface="Segoe UI Semibold" panose="020B0702040204020203" pitchFamily="34" charset="0"/>
              </a:rPr>
              <a:t>Time</a:t>
            </a:r>
          </a:p>
        </p:txBody>
      </p:sp>
      <p:grpSp>
        <p:nvGrpSpPr>
          <p:cNvPr id="25" name="Group 24"/>
          <p:cNvGrpSpPr/>
          <p:nvPr/>
        </p:nvGrpSpPr>
        <p:grpSpPr>
          <a:xfrm>
            <a:off x="2594343" y="4736222"/>
            <a:ext cx="1136173" cy="669307"/>
            <a:chOff x="1918152" y="5454707"/>
            <a:chExt cx="1113996" cy="669433"/>
          </a:xfrm>
        </p:grpSpPr>
        <p:sp>
          <p:nvSpPr>
            <p:cNvPr id="26" name="TextBox 25"/>
            <p:cNvSpPr txBox="1"/>
            <p:nvPr/>
          </p:nvSpPr>
          <p:spPr>
            <a:xfrm>
              <a:off x="1918152" y="5454707"/>
              <a:ext cx="1113996" cy="345882"/>
            </a:xfrm>
            <a:prstGeom prst="rect">
              <a:avLst/>
            </a:prstGeom>
            <a:noFill/>
            <a:ln>
              <a:noFill/>
            </a:ln>
          </p:spPr>
          <p:txBody>
            <a:bodyPr wrap="square" lIns="0" tIns="0" rIns="0" bIns="0" rtlCol="0">
              <a:spAutoFit/>
            </a:bodyPr>
            <a:lstStyle/>
            <a:p>
              <a:pPr defTabSz="931562" fontAlgn="base">
                <a:lnSpc>
                  <a:spcPct val="90000"/>
                </a:lnSpc>
                <a:spcBef>
                  <a:spcPct val="0"/>
                </a:spcBef>
                <a:spcAft>
                  <a:spcPct val="0"/>
                </a:spcAft>
                <a:defRPr/>
              </a:pPr>
              <a:r>
                <a:rPr lang="en-US" sz="1224" kern="0" dirty="0">
                  <a:solidFill>
                    <a:srgbClr val="E34523"/>
                  </a:solidFill>
                  <a:latin typeface="Segoe UI Semibold" panose="020B0702040204020203" pitchFamily="34" charset="0"/>
                  <a:ea typeface="Segoe UI" panose="020B0502040204020203" pitchFamily="34" charset="0"/>
                  <a:cs typeface="Segoe UI Semibold" panose="020B0702040204020203" pitchFamily="34" charset="0"/>
                </a:rPr>
                <a:t>100’s of thousands</a:t>
              </a:r>
            </a:p>
          </p:txBody>
        </p:sp>
        <p:grpSp>
          <p:nvGrpSpPr>
            <p:cNvPr id="28" name="Group 27"/>
            <p:cNvGrpSpPr/>
            <p:nvPr/>
          </p:nvGrpSpPr>
          <p:grpSpPr>
            <a:xfrm>
              <a:off x="1926995" y="5825536"/>
              <a:ext cx="665614" cy="298604"/>
              <a:chOff x="1926994" y="5660405"/>
              <a:chExt cx="1033704" cy="463735"/>
            </a:xfrm>
            <a:solidFill>
              <a:srgbClr val="7F7F7F"/>
            </a:solidFill>
          </p:grpSpPr>
          <p:sp>
            <p:nvSpPr>
              <p:cNvPr id="30" name="Freeform 29"/>
              <p:cNvSpPr/>
              <p:nvPr/>
            </p:nvSpPr>
            <p:spPr bwMode="auto">
              <a:xfrm>
                <a:off x="19269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31" name="Freeform 30"/>
              <p:cNvSpPr/>
              <p:nvPr/>
            </p:nvSpPr>
            <p:spPr bwMode="auto">
              <a:xfrm>
                <a:off x="21384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32" name="Freeform 31"/>
              <p:cNvSpPr/>
              <p:nvPr/>
            </p:nvSpPr>
            <p:spPr bwMode="auto">
              <a:xfrm>
                <a:off x="2349928"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36" name="Freeform 35"/>
              <p:cNvSpPr/>
              <p:nvPr/>
            </p:nvSpPr>
            <p:spPr bwMode="auto">
              <a:xfrm>
                <a:off x="25613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37" name="Freeform 36"/>
              <p:cNvSpPr/>
              <p:nvPr/>
            </p:nvSpPr>
            <p:spPr bwMode="auto">
              <a:xfrm>
                <a:off x="27728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grpSp>
      </p:grpSp>
      <p:grpSp>
        <p:nvGrpSpPr>
          <p:cNvPr id="53" name="Group 52"/>
          <p:cNvGrpSpPr/>
          <p:nvPr/>
        </p:nvGrpSpPr>
        <p:grpSpPr>
          <a:xfrm>
            <a:off x="4362995" y="4459917"/>
            <a:ext cx="1152529" cy="357839"/>
            <a:chOff x="3099800" y="4974696"/>
            <a:chExt cx="1130033" cy="357906"/>
          </a:xfrm>
        </p:grpSpPr>
        <p:grpSp>
          <p:nvGrpSpPr>
            <p:cNvPr id="55" name="Group 54"/>
            <p:cNvGrpSpPr/>
            <p:nvPr/>
          </p:nvGrpSpPr>
          <p:grpSpPr>
            <a:xfrm>
              <a:off x="3099800" y="4974696"/>
              <a:ext cx="797803" cy="357906"/>
              <a:chOff x="1926994" y="5660405"/>
              <a:chExt cx="1033704" cy="463735"/>
            </a:xfrm>
            <a:solidFill>
              <a:srgbClr val="7F7F7F"/>
            </a:solidFill>
          </p:grpSpPr>
          <p:sp>
            <p:nvSpPr>
              <p:cNvPr id="59" name="Freeform 58"/>
              <p:cNvSpPr/>
              <p:nvPr/>
            </p:nvSpPr>
            <p:spPr bwMode="auto">
              <a:xfrm>
                <a:off x="19269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60" name="Freeform 59"/>
              <p:cNvSpPr/>
              <p:nvPr/>
            </p:nvSpPr>
            <p:spPr bwMode="auto">
              <a:xfrm>
                <a:off x="21384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61" name="Freeform 60"/>
              <p:cNvSpPr/>
              <p:nvPr/>
            </p:nvSpPr>
            <p:spPr bwMode="auto">
              <a:xfrm>
                <a:off x="2349928"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62" name="Freeform 61"/>
              <p:cNvSpPr/>
              <p:nvPr/>
            </p:nvSpPr>
            <p:spPr bwMode="auto">
              <a:xfrm>
                <a:off x="25613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63" name="Freeform 62"/>
              <p:cNvSpPr/>
              <p:nvPr/>
            </p:nvSpPr>
            <p:spPr bwMode="auto">
              <a:xfrm>
                <a:off x="27728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grpSp>
        <p:grpSp>
          <p:nvGrpSpPr>
            <p:cNvPr id="56" name="Group 55"/>
            <p:cNvGrpSpPr/>
            <p:nvPr/>
          </p:nvGrpSpPr>
          <p:grpSpPr>
            <a:xfrm>
              <a:off x="3921654" y="4974696"/>
              <a:ext cx="308179" cy="357906"/>
              <a:chOff x="1926994" y="5660405"/>
              <a:chExt cx="399304" cy="463735"/>
            </a:xfrm>
            <a:solidFill>
              <a:srgbClr val="7F7F7F"/>
            </a:solidFill>
          </p:grpSpPr>
          <p:sp>
            <p:nvSpPr>
              <p:cNvPr id="57" name="Freeform 56"/>
              <p:cNvSpPr/>
              <p:nvPr/>
            </p:nvSpPr>
            <p:spPr bwMode="auto">
              <a:xfrm>
                <a:off x="19269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58" name="Freeform 57"/>
              <p:cNvSpPr/>
              <p:nvPr/>
            </p:nvSpPr>
            <p:spPr bwMode="auto">
              <a:xfrm>
                <a:off x="21384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grpSp>
      </p:grpSp>
      <p:grpSp>
        <p:nvGrpSpPr>
          <p:cNvPr id="232" name="Group 231"/>
          <p:cNvGrpSpPr/>
          <p:nvPr/>
        </p:nvGrpSpPr>
        <p:grpSpPr>
          <a:xfrm>
            <a:off x="6254242" y="2583279"/>
            <a:ext cx="2018422" cy="782702"/>
            <a:chOff x="6131302" y="2532856"/>
            <a:chExt cx="1979025" cy="767425"/>
          </a:xfrm>
        </p:grpSpPr>
        <p:sp>
          <p:nvSpPr>
            <p:cNvPr id="65" name="TextBox 64"/>
            <p:cNvSpPr txBox="1"/>
            <p:nvPr/>
          </p:nvSpPr>
          <p:spPr>
            <a:xfrm>
              <a:off x="6131302" y="2532856"/>
              <a:ext cx="1979025" cy="339067"/>
            </a:xfrm>
            <a:prstGeom prst="rect">
              <a:avLst/>
            </a:prstGeom>
            <a:noFill/>
            <a:ln>
              <a:noFill/>
            </a:ln>
          </p:spPr>
          <p:txBody>
            <a:bodyPr wrap="square" lIns="0" tIns="0" rIns="0" bIns="0" rtlCol="0">
              <a:spAutoFit/>
            </a:bodyPr>
            <a:lstStyle/>
            <a:p>
              <a:pPr defTabSz="931562" fontAlgn="base">
                <a:lnSpc>
                  <a:spcPct val="90000"/>
                </a:lnSpc>
                <a:spcBef>
                  <a:spcPct val="0"/>
                </a:spcBef>
                <a:spcAft>
                  <a:spcPct val="0"/>
                </a:spcAft>
                <a:defRPr/>
              </a:pPr>
              <a:r>
                <a:rPr lang="en-US" sz="1224" kern="0" dirty="0">
                  <a:solidFill>
                    <a:srgbClr val="E34523"/>
                  </a:solidFill>
                  <a:latin typeface="Segoe UI Semibold" panose="020B0702040204020203" pitchFamily="34" charset="0"/>
                  <a:ea typeface="Segoe UI" pitchFamily="34" charset="0"/>
                  <a:cs typeface="Segoe UI Semibold" panose="020B0702040204020203" pitchFamily="34" charset="0"/>
                </a:rPr>
                <a:t>100’s</a:t>
              </a:r>
            </a:p>
            <a:p>
              <a:pPr defTabSz="931562" fontAlgn="base">
                <a:lnSpc>
                  <a:spcPct val="90000"/>
                </a:lnSpc>
                <a:spcBef>
                  <a:spcPct val="0"/>
                </a:spcBef>
                <a:spcAft>
                  <a:spcPct val="0"/>
                </a:spcAft>
                <a:defRPr/>
              </a:pPr>
              <a:r>
                <a:rPr lang="en-US" sz="1224" kern="0" dirty="0">
                  <a:solidFill>
                    <a:srgbClr val="E34523"/>
                  </a:solidFill>
                  <a:latin typeface="Segoe UI Semibold" panose="020B0702040204020203" pitchFamily="34" charset="0"/>
                  <a:ea typeface="Segoe UI" pitchFamily="34" charset="0"/>
                  <a:cs typeface="Segoe UI Semibold" panose="020B0702040204020203" pitchFamily="34" charset="0"/>
                </a:rPr>
                <a:t>of millions </a:t>
              </a:r>
            </a:p>
          </p:txBody>
        </p:sp>
        <p:grpSp>
          <p:nvGrpSpPr>
            <p:cNvPr id="66" name="Group 65"/>
            <p:cNvGrpSpPr>
              <a:grpSpLocks noChangeAspect="1"/>
            </p:cNvGrpSpPr>
            <p:nvPr/>
          </p:nvGrpSpPr>
          <p:grpSpPr>
            <a:xfrm>
              <a:off x="6167398" y="2941728"/>
              <a:ext cx="1502003" cy="358553"/>
              <a:chOff x="5027290" y="3502584"/>
              <a:chExt cx="1469751" cy="357906"/>
            </a:xfrm>
            <a:solidFill>
              <a:schemeClr val="bg1">
                <a:lumMod val="50000"/>
              </a:schemeClr>
            </a:solidFill>
          </p:grpSpPr>
          <p:grpSp>
            <p:nvGrpSpPr>
              <p:cNvPr id="67" name="Group 66"/>
              <p:cNvGrpSpPr/>
              <p:nvPr/>
            </p:nvGrpSpPr>
            <p:grpSpPr>
              <a:xfrm>
                <a:off x="5027290" y="3502584"/>
                <a:ext cx="797803" cy="357906"/>
                <a:chOff x="1926994" y="5660405"/>
                <a:chExt cx="1033704" cy="463735"/>
              </a:xfrm>
              <a:grpFill/>
            </p:grpSpPr>
            <p:sp>
              <p:nvSpPr>
                <p:cNvPr id="74" name="Freeform 73"/>
                <p:cNvSpPr/>
                <p:nvPr/>
              </p:nvSpPr>
              <p:spPr bwMode="auto">
                <a:xfrm>
                  <a:off x="19269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75" name="Freeform 74"/>
                <p:cNvSpPr/>
                <p:nvPr/>
              </p:nvSpPr>
              <p:spPr bwMode="auto">
                <a:xfrm>
                  <a:off x="21384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76" name="Freeform 75"/>
                <p:cNvSpPr/>
                <p:nvPr/>
              </p:nvSpPr>
              <p:spPr bwMode="auto">
                <a:xfrm>
                  <a:off x="2349928"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77" name="Freeform 76"/>
                <p:cNvSpPr/>
                <p:nvPr/>
              </p:nvSpPr>
              <p:spPr bwMode="auto">
                <a:xfrm>
                  <a:off x="25613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78" name="Freeform 77"/>
                <p:cNvSpPr/>
                <p:nvPr/>
              </p:nvSpPr>
              <p:spPr bwMode="auto">
                <a:xfrm>
                  <a:off x="27728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grpSp>
          <p:grpSp>
            <p:nvGrpSpPr>
              <p:cNvPr id="68" name="Group 67"/>
              <p:cNvGrpSpPr/>
              <p:nvPr/>
            </p:nvGrpSpPr>
            <p:grpSpPr>
              <a:xfrm>
                <a:off x="5849144" y="3502584"/>
                <a:ext cx="308179" cy="357906"/>
                <a:chOff x="1926994" y="5660405"/>
                <a:chExt cx="399304" cy="463735"/>
              </a:xfrm>
              <a:grpFill/>
            </p:grpSpPr>
            <p:sp>
              <p:nvSpPr>
                <p:cNvPr id="72" name="Freeform 71"/>
                <p:cNvSpPr/>
                <p:nvPr/>
              </p:nvSpPr>
              <p:spPr bwMode="auto">
                <a:xfrm>
                  <a:off x="19269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73" name="Freeform 72"/>
                <p:cNvSpPr/>
                <p:nvPr/>
              </p:nvSpPr>
              <p:spPr bwMode="auto">
                <a:xfrm>
                  <a:off x="21384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grpSp>
          <p:grpSp>
            <p:nvGrpSpPr>
              <p:cNvPr id="69" name="Group 68"/>
              <p:cNvGrpSpPr/>
              <p:nvPr/>
            </p:nvGrpSpPr>
            <p:grpSpPr>
              <a:xfrm>
                <a:off x="6188862" y="3502584"/>
                <a:ext cx="308179" cy="357906"/>
                <a:chOff x="1926994" y="5660405"/>
                <a:chExt cx="399304" cy="463735"/>
              </a:xfrm>
              <a:grpFill/>
            </p:grpSpPr>
            <p:sp>
              <p:nvSpPr>
                <p:cNvPr id="70" name="Freeform 69"/>
                <p:cNvSpPr/>
                <p:nvPr/>
              </p:nvSpPr>
              <p:spPr bwMode="auto">
                <a:xfrm>
                  <a:off x="19269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71" name="Freeform 70"/>
                <p:cNvSpPr/>
                <p:nvPr/>
              </p:nvSpPr>
              <p:spPr bwMode="auto">
                <a:xfrm>
                  <a:off x="21384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grpSp>
        </p:grpSp>
      </p:grpSp>
      <p:sp>
        <p:nvSpPr>
          <p:cNvPr id="79" name="TextBox 78"/>
          <p:cNvSpPr txBox="1"/>
          <p:nvPr/>
        </p:nvSpPr>
        <p:spPr>
          <a:xfrm>
            <a:off x="4368207" y="4064787"/>
            <a:ext cx="1136173" cy="345817"/>
          </a:xfrm>
          <a:prstGeom prst="rect">
            <a:avLst/>
          </a:prstGeom>
          <a:noFill/>
          <a:ln>
            <a:noFill/>
          </a:ln>
        </p:spPr>
        <p:txBody>
          <a:bodyPr wrap="square" lIns="0" tIns="0" rIns="0" bIns="0" rtlCol="0">
            <a:spAutoFit/>
          </a:bodyPr>
          <a:lstStyle/>
          <a:p>
            <a:pPr defTabSz="931562" fontAlgn="base">
              <a:lnSpc>
                <a:spcPct val="90000"/>
              </a:lnSpc>
              <a:spcBef>
                <a:spcPct val="0"/>
              </a:spcBef>
              <a:spcAft>
                <a:spcPct val="0"/>
              </a:spcAft>
              <a:defRPr/>
            </a:pPr>
            <a:r>
              <a:rPr lang="en-US" sz="1224" kern="0" dirty="0">
                <a:solidFill>
                  <a:srgbClr val="E34523"/>
                </a:solidFill>
                <a:latin typeface="Segoe UI Semibold" panose="020B0702040204020203" pitchFamily="34" charset="0"/>
                <a:ea typeface="Segoe UI" panose="020B0502040204020203" pitchFamily="34" charset="0"/>
                <a:cs typeface="Segoe UI Semibold" panose="020B0702040204020203" pitchFamily="34" charset="0"/>
              </a:rPr>
              <a:t>10’s </a:t>
            </a:r>
          </a:p>
          <a:p>
            <a:pPr defTabSz="931562" fontAlgn="base">
              <a:lnSpc>
                <a:spcPct val="90000"/>
              </a:lnSpc>
              <a:spcBef>
                <a:spcPct val="0"/>
              </a:spcBef>
              <a:spcAft>
                <a:spcPct val="0"/>
              </a:spcAft>
              <a:defRPr/>
            </a:pPr>
            <a:r>
              <a:rPr lang="en-US" sz="1224" kern="0" dirty="0">
                <a:solidFill>
                  <a:srgbClr val="E34523"/>
                </a:solidFill>
                <a:latin typeface="Segoe UI Semibold" panose="020B0702040204020203" pitchFamily="34" charset="0"/>
                <a:ea typeface="Segoe UI" panose="020B0502040204020203" pitchFamily="34" charset="0"/>
                <a:cs typeface="Segoe UI Semibold" panose="020B0702040204020203" pitchFamily="34" charset="0"/>
              </a:rPr>
              <a:t>of millions</a:t>
            </a:r>
          </a:p>
        </p:txBody>
      </p:sp>
      <p:sp>
        <p:nvSpPr>
          <p:cNvPr id="3" name="TextBox 2"/>
          <p:cNvSpPr txBox="1"/>
          <p:nvPr/>
        </p:nvSpPr>
        <p:spPr>
          <a:xfrm>
            <a:off x="9385482" y="4199372"/>
            <a:ext cx="2459336" cy="448228"/>
          </a:xfrm>
          <a:prstGeom prst="rect">
            <a:avLst/>
          </a:prstGeom>
          <a:noFill/>
        </p:spPr>
        <p:txBody>
          <a:bodyPr wrap="square" lIns="0" tIns="0" rIns="0" bIns="0" rtlCol="0">
            <a:spAutoFit/>
          </a:bodyPr>
          <a:lstStyle/>
          <a:p>
            <a:pPr defTabSz="932597"/>
            <a:r>
              <a:rPr lang="en-US" sz="1428" spc="-71" dirty="0">
                <a:solidFill>
                  <a:srgbClr val="FFFFFF"/>
                </a:solidFill>
              </a:rPr>
              <a:t>Build vetted through market adoption and feedback</a:t>
            </a:r>
          </a:p>
        </p:txBody>
      </p:sp>
      <p:cxnSp>
        <p:nvCxnSpPr>
          <p:cNvPr id="22" name="Straight Connector 21"/>
          <p:cNvCxnSpPr/>
          <p:nvPr/>
        </p:nvCxnSpPr>
        <p:spPr>
          <a:xfrm>
            <a:off x="9376238" y="4083561"/>
            <a:ext cx="2340144"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9353695" y="4746385"/>
            <a:ext cx="2340144"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9353696" y="5602290"/>
            <a:ext cx="2340144"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9353695" y="4869425"/>
            <a:ext cx="2436708" cy="672342"/>
          </a:xfrm>
          <a:prstGeom prst="rect">
            <a:avLst/>
          </a:prstGeom>
          <a:noFill/>
        </p:spPr>
        <p:txBody>
          <a:bodyPr wrap="square" lIns="0" tIns="0" rIns="0" bIns="0" rtlCol="0">
            <a:spAutoFit/>
          </a:bodyPr>
          <a:lstStyle/>
          <a:p>
            <a:pPr defTabSz="932597"/>
            <a:r>
              <a:rPr lang="en-US" sz="1428" spc="-71" dirty="0">
                <a:solidFill>
                  <a:srgbClr val="FFFFFF"/>
                </a:solidFill>
              </a:rPr>
              <a:t>Enables IT and ISVs to have early access and validate builds against LOB apps</a:t>
            </a:r>
          </a:p>
        </p:txBody>
      </p:sp>
      <p:sp>
        <p:nvSpPr>
          <p:cNvPr id="108" name="TextBox 107"/>
          <p:cNvSpPr txBox="1"/>
          <p:nvPr/>
        </p:nvSpPr>
        <p:spPr>
          <a:xfrm>
            <a:off x="9385481" y="3582578"/>
            <a:ext cx="2372137" cy="448228"/>
          </a:xfrm>
          <a:prstGeom prst="rect">
            <a:avLst/>
          </a:prstGeom>
          <a:noFill/>
        </p:spPr>
        <p:txBody>
          <a:bodyPr wrap="square" lIns="0" tIns="0" rIns="0" bIns="0" rtlCol="0">
            <a:spAutoFit/>
          </a:bodyPr>
          <a:lstStyle/>
          <a:p>
            <a:pPr defTabSz="932597"/>
            <a:r>
              <a:rPr lang="en-US" sz="1428" spc="-71" dirty="0">
                <a:solidFill>
                  <a:srgbClr val="FFFFFF"/>
                </a:solidFill>
              </a:rPr>
              <a:t>Ensures insight into upcoming features</a:t>
            </a:r>
          </a:p>
        </p:txBody>
      </p:sp>
      <p:sp>
        <p:nvSpPr>
          <p:cNvPr id="110" name="TextBox 109"/>
          <p:cNvSpPr txBox="1"/>
          <p:nvPr/>
        </p:nvSpPr>
        <p:spPr>
          <a:xfrm>
            <a:off x="9369417" y="5681069"/>
            <a:ext cx="2388426" cy="448228"/>
          </a:xfrm>
          <a:prstGeom prst="rect">
            <a:avLst/>
          </a:prstGeom>
          <a:noFill/>
        </p:spPr>
        <p:txBody>
          <a:bodyPr wrap="square" lIns="0" tIns="0" rIns="0" bIns="0" rtlCol="0">
            <a:spAutoFit/>
          </a:bodyPr>
          <a:lstStyle/>
          <a:p>
            <a:pPr defTabSz="932597"/>
            <a:r>
              <a:rPr lang="en-US" sz="1428" spc="-71" dirty="0">
                <a:solidFill>
                  <a:srgbClr val="FFFFFF"/>
                </a:solidFill>
              </a:rPr>
              <a:t>Builds deployed using existing software deployment solutions</a:t>
            </a:r>
          </a:p>
        </p:txBody>
      </p:sp>
      <p:sp>
        <p:nvSpPr>
          <p:cNvPr id="83" name="TextBox 82"/>
          <p:cNvSpPr txBox="1"/>
          <p:nvPr/>
        </p:nvSpPr>
        <p:spPr>
          <a:xfrm>
            <a:off x="9366611" y="1590033"/>
            <a:ext cx="2018422" cy="172909"/>
          </a:xfrm>
          <a:prstGeom prst="rect">
            <a:avLst/>
          </a:prstGeom>
          <a:noFill/>
          <a:ln>
            <a:noFill/>
          </a:ln>
        </p:spPr>
        <p:txBody>
          <a:bodyPr wrap="square" lIns="0" tIns="0" rIns="0" bIns="0" rtlCol="0">
            <a:spAutoFit/>
          </a:bodyPr>
          <a:lstStyle/>
          <a:p>
            <a:pPr defTabSz="931562" fontAlgn="base">
              <a:lnSpc>
                <a:spcPct val="90000"/>
              </a:lnSpc>
              <a:spcBef>
                <a:spcPct val="0"/>
              </a:spcBef>
              <a:spcAft>
                <a:spcPct val="0"/>
              </a:spcAft>
              <a:defRPr/>
            </a:pPr>
            <a:r>
              <a:rPr lang="en-US" sz="1224" kern="0" dirty="0">
                <a:solidFill>
                  <a:srgbClr val="EB3C00"/>
                </a:solidFill>
                <a:latin typeface="Segoe UI Semibold" panose="020B0702040204020203" pitchFamily="34" charset="0"/>
                <a:ea typeface="Segoe UI" pitchFamily="34" charset="0"/>
                <a:cs typeface="Segoe UI Semibold" panose="020B0702040204020203" pitchFamily="34" charset="0"/>
              </a:rPr>
              <a:t>Your Users </a:t>
            </a:r>
          </a:p>
        </p:txBody>
      </p:sp>
      <p:grpSp>
        <p:nvGrpSpPr>
          <p:cNvPr id="87" name="Group 86"/>
          <p:cNvGrpSpPr/>
          <p:nvPr/>
        </p:nvGrpSpPr>
        <p:grpSpPr>
          <a:xfrm>
            <a:off x="9334825" y="1810362"/>
            <a:ext cx="831541" cy="365691"/>
            <a:chOff x="1926994" y="5660405"/>
            <a:chExt cx="1033704" cy="463735"/>
          </a:xfrm>
          <a:solidFill>
            <a:schemeClr val="bg1">
              <a:lumMod val="50000"/>
            </a:schemeClr>
          </a:solidFill>
        </p:grpSpPr>
        <p:sp>
          <p:nvSpPr>
            <p:cNvPr id="94" name="Freeform 93"/>
            <p:cNvSpPr/>
            <p:nvPr/>
          </p:nvSpPr>
          <p:spPr bwMode="auto">
            <a:xfrm>
              <a:off x="19269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solidFill>
                  <a:srgbClr val="FFFFFF"/>
                </a:solidFill>
              </a:endParaRPr>
            </a:p>
          </p:txBody>
        </p:sp>
        <p:sp>
          <p:nvSpPr>
            <p:cNvPr id="95" name="Freeform 94"/>
            <p:cNvSpPr/>
            <p:nvPr/>
          </p:nvSpPr>
          <p:spPr bwMode="auto">
            <a:xfrm>
              <a:off x="21384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solidFill>
                  <a:srgbClr val="FFFFFF"/>
                </a:solidFill>
              </a:endParaRPr>
            </a:p>
          </p:txBody>
        </p:sp>
        <p:sp>
          <p:nvSpPr>
            <p:cNvPr id="96" name="Freeform 95"/>
            <p:cNvSpPr/>
            <p:nvPr/>
          </p:nvSpPr>
          <p:spPr bwMode="auto">
            <a:xfrm>
              <a:off x="2349928"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solidFill>
                  <a:srgbClr val="FFFFFF"/>
                </a:solidFill>
              </a:endParaRPr>
            </a:p>
          </p:txBody>
        </p:sp>
        <p:sp>
          <p:nvSpPr>
            <p:cNvPr id="97" name="Freeform 96"/>
            <p:cNvSpPr/>
            <p:nvPr/>
          </p:nvSpPr>
          <p:spPr bwMode="auto">
            <a:xfrm>
              <a:off x="25613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solidFill>
                  <a:srgbClr val="FFFFFF"/>
                </a:solidFill>
              </a:endParaRPr>
            </a:p>
          </p:txBody>
        </p:sp>
        <p:sp>
          <p:nvSpPr>
            <p:cNvPr id="98" name="Freeform 97"/>
            <p:cNvSpPr/>
            <p:nvPr/>
          </p:nvSpPr>
          <p:spPr bwMode="auto">
            <a:xfrm>
              <a:off x="27728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solidFill>
                  <a:srgbClr val="FFFFFF"/>
                </a:solidFill>
              </a:endParaRPr>
            </a:p>
          </p:txBody>
        </p:sp>
      </p:grpSp>
      <p:grpSp>
        <p:nvGrpSpPr>
          <p:cNvPr id="230" name="Group 229"/>
          <p:cNvGrpSpPr/>
          <p:nvPr/>
        </p:nvGrpSpPr>
        <p:grpSpPr>
          <a:xfrm>
            <a:off x="10214489" y="1654911"/>
            <a:ext cx="458207" cy="545638"/>
            <a:chOff x="10031705" y="3321778"/>
            <a:chExt cx="449263" cy="534988"/>
          </a:xfrm>
        </p:grpSpPr>
        <p:sp>
          <p:nvSpPr>
            <p:cNvPr id="154" name="Rectangle 72"/>
            <p:cNvSpPr>
              <a:spLocks noChangeArrowheads="1"/>
            </p:cNvSpPr>
            <p:nvPr/>
          </p:nvSpPr>
          <p:spPr bwMode="auto">
            <a:xfrm>
              <a:off x="10052343" y="3345591"/>
              <a:ext cx="407988" cy="511175"/>
            </a:xfrm>
            <a:prstGeom prst="rect">
              <a:avLst/>
            </a:prstGeom>
            <a:solidFill>
              <a:schemeClr val="bg1">
                <a:lumMod val="65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55" name="Rectangle 73"/>
            <p:cNvSpPr>
              <a:spLocks noChangeArrowheads="1"/>
            </p:cNvSpPr>
            <p:nvPr/>
          </p:nvSpPr>
          <p:spPr bwMode="auto">
            <a:xfrm>
              <a:off x="10031705" y="3329716"/>
              <a:ext cx="449263" cy="15875"/>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56" name="Rectangle 74"/>
            <p:cNvSpPr>
              <a:spLocks noChangeArrowheads="1"/>
            </p:cNvSpPr>
            <p:nvPr/>
          </p:nvSpPr>
          <p:spPr bwMode="auto">
            <a:xfrm>
              <a:off x="10276180" y="3751991"/>
              <a:ext cx="53975" cy="104775"/>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57" name="Rectangle 75"/>
            <p:cNvSpPr>
              <a:spLocks noChangeArrowheads="1"/>
            </p:cNvSpPr>
            <p:nvPr/>
          </p:nvSpPr>
          <p:spPr bwMode="auto">
            <a:xfrm>
              <a:off x="10182518" y="3751991"/>
              <a:ext cx="53975" cy="104775"/>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58" name="Rectangle 76"/>
            <p:cNvSpPr>
              <a:spLocks noChangeArrowheads="1"/>
            </p:cNvSpPr>
            <p:nvPr/>
          </p:nvSpPr>
          <p:spPr bwMode="auto">
            <a:xfrm>
              <a:off x="10092030" y="3390041"/>
              <a:ext cx="331788" cy="5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59" name="Rectangle 77"/>
            <p:cNvSpPr>
              <a:spLocks noChangeArrowheads="1"/>
            </p:cNvSpPr>
            <p:nvPr/>
          </p:nvSpPr>
          <p:spPr bwMode="auto">
            <a:xfrm>
              <a:off x="10092030" y="3483703"/>
              <a:ext cx="331788" cy="52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60" name="Rectangle 78"/>
            <p:cNvSpPr>
              <a:spLocks noChangeArrowheads="1"/>
            </p:cNvSpPr>
            <p:nvPr/>
          </p:nvSpPr>
          <p:spPr bwMode="auto">
            <a:xfrm>
              <a:off x="10092030" y="3574191"/>
              <a:ext cx="331788" cy="5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61" name="Rectangle 79"/>
            <p:cNvSpPr>
              <a:spLocks noChangeArrowheads="1"/>
            </p:cNvSpPr>
            <p:nvPr/>
          </p:nvSpPr>
          <p:spPr bwMode="auto">
            <a:xfrm>
              <a:off x="10092030" y="3666266"/>
              <a:ext cx="331788" cy="52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18" name="Rectangle 136"/>
            <p:cNvSpPr>
              <a:spLocks noChangeArrowheads="1"/>
            </p:cNvSpPr>
            <p:nvPr/>
          </p:nvSpPr>
          <p:spPr bwMode="auto">
            <a:xfrm>
              <a:off x="10080918" y="3321778"/>
              <a:ext cx="342900" cy="79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224" name="TextBox 223"/>
          <p:cNvSpPr txBox="1"/>
          <p:nvPr/>
        </p:nvSpPr>
        <p:spPr>
          <a:xfrm>
            <a:off x="649649" y="1159596"/>
            <a:ext cx="5382758" cy="256159"/>
          </a:xfrm>
          <a:prstGeom prst="rect">
            <a:avLst/>
          </a:prstGeom>
          <a:noFill/>
        </p:spPr>
        <p:txBody>
          <a:bodyPr wrap="square" lIns="0" tIns="0" rIns="0" bIns="0" rtlCol="0">
            <a:spAutoFit/>
          </a:bodyPr>
          <a:lstStyle/>
          <a:p>
            <a:pPr algn="ctr" defTabSz="932597"/>
            <a:r>
              <a:rPr lang="en-US" sz="1632" spc="-71" dirty="0">
                <a:gradFill>
                  <a:gsLst>
                    <a:gs pos="2917">
                      <a:srgbClr val="797A7D"/>
                    </a:gs>
                    <a:gs pos="95000">
                      <a:srgbClr val="797A7D"/>
                    </a:gs>
                  </a:gsLst>
                  <a:lin ang="5400000" scaled="0"/>
                </a:gradFill>
                <a:latin typeface="Segoe UI Semibold" panose="020B0702040204020203" pitchFamily="34" charset="0"/>
                <a:cs typeface="Segoe UI Semibold" panose="020B0702040204020203" pitchFamily="34" charset="0"/>
              </a:rPr>
              <a:t>Early Adopters</a:t>
            </a:r>
          </a:p>
        </p:txBody>
      </p:sp>
      <p:grpSp>
        <p:nvGrpSpPr>
          <p:cNvPr id="231" name="Group 230"/>
          <p:cNvGrpSpPr/>
          <p:nvPr/>
        </p:nvGrpSpPr>
        <p:grpSpPr>
          <a:xfrm>
            <a:off x="780853" y="5651558"/>
            <a:ext cx="401111" cy="298548"/>
            <a:chOff x="764747" y="5541246"/>
            <a:chExt cx="393282" cy="292721"/>
          </a:xfrm>
        </p:grpSpPr>
        <p:sp>
          <p:nvSpPr>
            <p:cNvPr id="225" name="Freeform 224"/>
            <p:cNvSpPr/>
            <p:nvPr/>
          </p:nvSpPr>
          <p:spPr bwMode="auto">
            <a:xfrm>
              <a:off x="764747" y="5541246"/>
              <a:ext cx="120950" cy="292721"/>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7F7F7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226" name="Freeform 225"/>
            <p:cNvSpPr/>
            <p:nvPr/>
          </p:nvSpPr>
          <p:spPr bwMode="auto">
            <a:xfrm>
              <a:off x="900913" y="5541246"/>
              <a:ext cx="120950" cy="292721"/>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7F7F7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227" name="Freeform 226"/>
            <p:cNvSpPr/>
            <p:nvPr/>
          </p:nvSpPr>
          <p:spPr bwMode="auto">
            <a:xfrm>
              <a:off x="1037079" y="5541246"/>
              <a:ext cx="120950" cy="292721"/>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7F7F7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noAutofit/>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grpSp>
    </p:spTree>
    <p:extLst>
      <p:ext uri="{BB962C8B-B14F-4D97-AF65-F5344CB8AC3E}">
        <p14:creationId xmlns:p14="http://schemas.microsoft.com/office/powerpoint/2010/main" val="1616965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31"/>
                                        </p:tgtEl>
                                        <p:attrNameLst>
                                          <p:attrName>style.visibility</p:attrName>
                                        </p:attrNameLst>
                                      </p:cBhvr>
                                      <p:to>
                                        <p:strVal val="visible"/>
                                      </p:to>
                                    </p:set>
                                    <p:animEffect transition="in" filter="fade">
                                      <p:cBhvr>
                                        <p:cTn id="29" dur="500"/>
                                        <p:tgtEl>
                                          <p:spTgt spid="231"/>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fade">
                                      <p:cBhvr>
                                        <p:cTn id="40" dur="500"/>
                                        <p:tgtEl>
                                          <p:spTgt spid="79"/>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223"/>
                                        </p:tgtEl>
                                        <p:attrNameLst>
                                          <p:attrName>style.visibility</p:attrName>
                                        </p:attrNameLst>
                                      </p:cBhvr>
                                      <p:to>
                                        <p:strVal val="visible"/>
                                      </p:to>
                                    </p:set>
                                    <p:animEffect transition="in" filter="fade">
                                      <p:cBhvr>
                                        <p:cTn id="44" dur="500"/>
                                        <p:tgtEl>
                                          <p:spTgt spid="22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4"/>
                                        </p:tgtEl>
                                        <p:attrNameLst>
                                          <p:attrName>style.visibility</p:attrName>
                                        </p:attrNameLst>
                                      </p:cBhvr>
                                      <p:to>
                                        <p:strVal val="visible"/>
                                      </p:to>
                                    </p:set>
                                    <p:animEffect transition="in" filter="fade">
                                      <p:cBhvr>
                                        <p:cTn id="47" dur="500"/>
                                        <p:tgtEl>
                                          <p:spTgt spid="2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28"/>
                                        </p:tgtEl>
                                        <p:attrNameLst>
                                          <p:attrName>style.visibility</p:attrName>
                                        </p:attrNameLst>
                                      </p:cBhvr>
                                      <p:to>
                                        <p:strVal val="visible"/>
                                      </p:to>
                                    </p:set>
                                    <p:animEffect transition="in" filter="wipe(down)">
                                      <p:cBhvr>
                                        <p:cTn id="52" dur="750"/>
                                        <p:tgtEl>
                                          <p:spTgt spid="228"/>
                                        </p:tgtEl>
                                      </p:cBhvr>
                                    </p:animEffec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232"/>
                                        </p:tgtEl>
                                        <p:attrNameLst>
                                          <p:attrName>style.visibility</p:attrName>
                                        </p:attrNameLst>
                                      </p:cBhvr>
                                      <p:to>
                                        <p:strVal val="visible"/>
                                      </p:to>
                                    </p:set>
                                    <p:animEffect transition="in" filter="fade">
                                      <p:cBhvr>
                                        <p:cTn id="56" dur="500"/>
                                        <p:tgtEl>
                                          <p:spTgt spid="232"/>
                                        </p:tgtEl>
                                      </p:cBhvr>
                                    </p:animEffect>
                                  </p:childTnLst>
                                </p:cTn>
                              </p:par>
                            </p:childTnLst>
                          </p:cTn>
                        </p:par>
                        <p:par>
                          <p:cTn id="57" fill="hold">
                            <p:stCondLst>
                              <p:cond delay="125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85"/>
                                        </p:tgtEl>
                                        <p:attrNameLst>
                                          <p:attrName>style.visibility</p:attrName>
                                        </p:attrNameLst>
                                      </p:cBhvr>
                                      <p:to>
                                        <p:strVal val="visible"/>
                                      </p:to>
                                    </p:set>
                                    <p:animEffect transition="in" filter="wipe(down)">
                                      <p:cBhvr>
                                        <p:cTn id="65" dur="500"/>
                                        <p:tgtEl>
                                          <p:spTgt spid="8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cTn>
                              </p:par>
                              <p:par>
                                <p:cTn id="69" presetID="10"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par>
                                <p:cTn id="72" presetID="10" presetClass="entr" presetSubtype="0" fill="hold" nodeType="with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fade">
                                      <p:cBhvr>
                                        <p:cTn id="74" dur="500"/>
                                        <p:tgtEl>
                                          <p:spTgt spid="80"/>
                                        </p:tgtEl>
                                      </p:cBhvr>
                                    </p:animEffect>
                                  </p:childTnLst>
                                </p:cTn>
                              </p:par>
                              <p:par>
                                <p:cTn id="75" presetID="10" presetClass="entr" presetSubtype="0" fill="hold" nodeType="withEffect">
                                  <p:stCondLst>
                                    <p:cond delay="0"/>
                                  </p:stCondLst>
                                  <p:childTnLst>
                                    <p:set>
                                      <p:cBhvr>
                                        <p:cTn id="76" dur="1" fill="hold">
                                          <p:stCondLst>
                                            <p:cond delay="0"/>
                                          </p:stCondLst>
                                        </p:cTn>
                                        <p:tgtEl>
                                          <p:spTgt spid="81"/>
                                        </p:tgtEl>
                                        <p:attrNameLst>
                                          <p:attrName>style.visibility</p:attrName>
                                        </p:attrNameLst>
                                      </p:cBhvr>
                                      <p:to>
                                        <p:strVal val="visible"/>
                                      </p:to>
                                    </p:set>
                                    <p:animEffect transition="in" filter="fade">
                                      <p:cBhvr>
                                        <p:cTn id="77" dur="500"/>
                                        <p:tgtEl>
                                          <p:spTgt spid="8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2"/>
                                        </p:tgtEl>
                                        <p:attrNameLst>
                                          <p:attrName>style.visibility</p:attrName>
                                        </p:attrNameLst>
                                      </p:cBhvr>
                                      <p:to>
                                        <p:strVal val="visible"/>
                                      </p:to>
                                    </p:set>
                                    <p:animEffect transition="in" filter="fade">
                                      <p:cBhvr>
                                        <p:cTn id="80" dur="500"/>
                                        <p:tgtEl>
                                          <p:spTgt spid="8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08"/>
                                        </p:tgtEl>
                                        <p:attrNameLst>
                                          <p:attrName>style.visibility</p:attrName>
                                        </p:attrNameLst>
                                      </p:cBhvr>
                                      <p:to>
                                        <p:strVal val="visible"/>
                                      </p:to>
                                    </p:set>
                                    <p:animEffect transition="in" filter="fade">
                                      <p:cBhvr>
                                        <p:cTn id="83" dur="500"/>
                                        <p:tgtEl>
                                          <p:spTgt spid="10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0"/>
                                        </p:tgtEl>
                                        <p:attrNameLst>
                                          <p:attrName>style.visibility</p:attrName>
                                        </p:attrNameLst>
                                      </p:cBhvr>
                                      <p:to>
                                        <p:strVal val="visible"/>
                                      </p:to>
                                    </p:set>
                                    <p:animEffect transition="in" filter="fade">
                                      <p:cBhvr>
                                        <p:cTn id="86" dur="500"/>
                                        <p:tgtEl>
                                          <p:spTgt spid="110"/>
                                        </p:tgtEl>
                                      </p:cBhvr>
                                    </p:animEffect>
                                  </p:childTnLst>
                                </p:cTn>
                              </p:par>
                            </p:childTnLst>
                          </p:cTn>
                        </p:par>
                        <p:par>
                          <p:cTn id="87" fill="hold">
                            <p:stCondLst>
                              <p:cond delay="500"/>
                            </p:stCondLst>
                            <p:childTnLst>
                              <p:par>
                                <p:cTn id="88" presetID="10" presetClass="entr" presetSubtype="0" fill="hold" grpId="0" nodeType="afterEffect">
                                  <p:stCondLst>
                                    <p:cond delay="0"/>
                                  </p:stCondLst>
                                  <p:childTnLst>
                                    <p:set>
                                      <p:cBhvr>
                                        <p:cTn id="89" dur="1" fill="hold">
                                          <p:stCondLst>
                                            <p:cond delay="0"/>
                                          </p:stCondLst>
                                        </p:cTn>
                                        <p:tgtEl>
                                          <p:spTgt spid="83"/>
                                        </p:tgtEl>
                                        <p:attrNameLst>
                                          <p:attrName>style.visibility</p:attrName>
                                        </p:attrNameLst>
                                      </p:cBhvr>
                                      <p:to>
                                        <p:strVal val="visible"/>
                                      </p:to>
                                    </p:set>
                                    <p:animEffect transition="in" filter="fade">
                                      <p:cBhvr>
                                        <p:cTn id="90" dur="500"/>
                                        <p:tgtEl>
                                          <p:spTgt spid="83"/>
                                        </p:tgtEl>
                                      </p:cBhvr>
                                    </p:animEffect>
                                  </p:childTnLst>
                                </p:cTn>
                              </p:par>
                              <p:par>
                                <p:cTn id="91" presetID="10" presetClass="entr" presetSubtype="0" fill="hold" nodeType="withEffect">
                                  <p:stCondLst>
                                    <p:cond delay="0"/>
                                  </p:stCondLst>
                                  <p:childTnLst>
                                    <p:set>
                                      <p:cBhvr>
                                        <p:cTn id="92" dur="1" fill="hold">
                                          <p:stCondLst>
                                            <p:cond delay="0"/>
                                          </p:stCondLst>
                                        </p:cTn>
                                        <p:tgtEl>
                                          <p:spTgt spid="87"/>
                                        </p:tgtEl>
                                        <p:attrNameLst>
                                          <p:attrName>style.visibility</p:attrName>
                                        </p:attrNameLst>
                                      </p:cBhvr>
                                      <p:to>
                                        <p:strVal val="visible"/>
                                      </p:to>
                                    </p:set>
                                    <p:animEffect transition="in" filter="fade">
                                      <p:cBhvr>
                                        <p:cTn id="93" dur="500"/>
                                        <p:tgtEl>
                                          <p:spTgt spid="87"/>
                                        </p:tgtEl>
                                      </p:cBhvr>
                                    </p:animEffect>
                                  </p:childTnLst>
                                </p:cTn>
                              </p:par>
                              <p:par>
                                <p:cTn id="94" presetID="10" presetClass="entr" presetSubtype="0" fill="hold" nodeType="withEffect">
                                  <p:stCondLst>
                                    <p:cond delay="0"/>
                                  </p:stCondLst>
                                  <p:childTnLst>
                                    <p:set>
                                      <p:cBhvr>
                                        <p:cTn id="95" dur="1" fill="hold">
                                          <p:stCondLst>
                                            <p:cond delay="0"/>
                                          </p:stCondLst>
                                        </p:cTn>
                                        <p:tgtEl>
                                          <p:spTgt spid="230"/>
                                        </p:tgtEl>
                                        <p:attrNameLst>
                                          <p:attrName>style.visibility</p:attrName>
                                        </p:attrNameLst>
                                      </p:cBhvr>
                                      <p:to>
                                        <p:strVal val="visible"/>
                                      </p:to>
                                    </p:set>
                                    <p:animEffect transition="in" filter="fade">
                                      <p:cBhvr>
                                        <p:cTn id="96" dur="500"/>
                                        <p:tgtEl>
                                          <p:spTgt spid="23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500"/>
                                        <p:tgtEl>
                                          <p:spTgt spid="1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29"/>
                                        </p:tgtEl>
                                        <p:attrNameLst>
                                          <p:attrName>style.visibility</p:attrName>
                                        </p:attrNameLst>
                                      </p:cBhvr>
                                      <p:to>
                                        <p:strVal val="visible"/>
                                      </p:to>
                                    </p:set>
                                    <p:animEffect transition="in" filter="fade">
                                      <p:cBhvr>
                                        <p:cTn id="102"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85" grpId="0" animBg="1"/>
      <p:bldP spid="223" grpId="0" animBg="1"/>
      <p:bldP spid="4" grpId="0" animBg="1"/>
      <p:bldP spid="5" grpId="0" animBg="1"/>
      <p:bldP spid="7" grpId="0" animBg="1"/>
      <p:bldP spid="8" grpId="0" animBg="1"/>
      <p:bldP spid="10" grpId="0" animBg="1"/>
      <p:bldP spid="11" grpId="0" animBg="1"/>
      <p:bldP spid="15" grpId="0"/>
      <p:bldP spid="18" grpId="0"/>
      <p:bldP spid="79" grpId="0"/>
      <p:bldP spid="3" grpId="0"/>
      <p:bldP spid="82" grpId="0"/>
      <p:bldP spid="108" grpId="0"/>
      <p:bldP spid="110" grpId="0"/>
      <p:bldP spid="83" grpId="0"/>
      <p:bldP spid="2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7"/>
          <p:cNvSpPr>
            <a:spLocks noGrp="1"/>
          </p:cNvSpPr>
          <p:nvPr>
            <p:ph type="title" idx="4294967295"/>
          </p:nvPr>
        </p:nvSpPr>
        <p:spPr>
          <a:xfrm>
            <a:off x="455850" y="295731"/>
            <a:ext cx="11887100" cy="917444"/>
          </a:xfrm>
        </p:spPr>
        <p:txBody>
          <a:bodyPr vert="horz" wrap="square" lIns="0" tIns="0" rIns="0" bIns="0" rtlCol="0" anchor="t">
            <a:noAutofit/>
          </a:bodyPr>
          <a:lstStyle/>
          <a:p>
            <a:pPr>
              <a:lnSpc>
                <a:spcPct val="100000"/>
              </a:lnSpc>
              <a:defRPr/>
            </a:pPr>
            <a:r>
              <a:rPr lang="en-US" sz="3599" dirty="0">
                <a:solidFill>
                  <a:srgbClr val="E34523"/>
                </a:solidFill>
                <a:latin typeface="Segoe UI" panose="020B0502040204020203" pitchFamily="34" charset="0"/>
              </a:rPr>
              <a:t>Current Branch</a:t>
            </a:r>
            <a:r>
              <a:rPr lang="en-US" sz="3599" dirty="0">
                <a:solidFill>
                  <a:srgbClr val="0078D7"/>
                </a:solidFill>
                <a:latin typeface="Segoe UI" panose="020B0502040204020203" pitchFamily="34" charset="0"/>
              </a:rPr>
              <a:t/>
            </a:r>
            <a:br>
              <a:rPr lang="en-US" sz="3599" dirty="0">
                <a:solidFill>
                  <a:srgbClr val="0078D7"/>
                </a:solidFill>
                <a:latin typeface="Segoe UI" panose="020B0502040204020203" pitchFamily="34" charset="0"/>
              </a:rPr>
            </a:br>
            <a:r>
              <a:rPr lang="en-US" sz="2400" spc="0" dirty="0">
                <a:solidFill>
                  <a:srgbClr val="525252"/>
                </a:solidFill>
                <a:latin typeface="Segoe UI" panose="020B0502040204020203" pitchFamily="34" charset="0"/>
              </a:rPr>
              <a:t>Customer experience</a:t>
            </a:r>
          </a:p>
        </p:txBody>
      </p:sp>
      <p:sp>
        <p:nvSpPr>
          <p:cNvPr id="87" name="TextBox 86"/>
          <p:cNvSpPr txBox="1"/>
          <p:nvPr/>
        </p:nvSpPr>
        <p:spPr>
          <a:xfrm>
            <a:off x="455850" y="1579992"/>
            <a:ext cx="3293334" cy="2604222"/>
          </a:xfrm>
          <a:prstGeom prst="rect">
            <a:avLst/>
          </a:prstGeom>
          <a:noFill/>
        </p:spPr>
        <p:txBody>
          <a:bodyPr wrap="square" lIns="0" tIns="0" rIns="0" bIns="0" rtlCol="0">
            <a:spAutoFit/>
          </a:bodyPr>
          <a:lstStyle/>
          <a:p>
            <a:pPr defTabSz="932167">
              <a:spcAft>
                <a:spcPts val="1199"/>
              </a:spcAft>
            </a:pPr>
            <a:r>
              <a:rPr lang="en-US" sz="1400" spc="-51" dirty="0">
                <a:solidFill>
                  <a:srgbClr val="505050"/>
                </a:solidFill>
              </a:rPr>
              <a:t>Features are released to broad market</a:t>
            </a:r>
          </a:p>
          <a:p>
            <a:pPr defTabSz="932167">
              <a:spcAft>
                <a:spcPts val="1199"/>
              </a:spcAft>
            </a:pPr>
            <a:r>
              <a:rPr lang="en-US" sz="1400" spc="-51" dirty="0">
                <a:solidFill>
                  <a:srgbClr val="505050"/>
                </a:solidFill>
              </a:rPr>
              <a:t>Customers are up to date with features as they are released after broad early adopter validation</a:t>
            </a:r>
          </a:p>
          <a:p>
            <a:pPr defTabSz="932167">
              <a:spcAft>
                <a:spcPts val="1199"/>
              </a:spcAft>
            </a:pPr>
            <a:r>
              <a:rPr lang="en-US" sz="1400" spc="-51" dirty="0">
                <a:solidFill>
                  <a:srgbClr val="505050"/>
                </a:solidFill>
              </a:rPr>
              <a:t>Opportunity for enterprises to test and validate new features</a:t>
            </a:r>
          </a:p>
          <a:p>
            <a:pPr defTabSz="932167">
              <a:spcAft>
                <a:spcPts val="1199"/>
              </a:spcAft>
            </a:pPr>
            <a:r>
              <a:rPr lang="en-US" sz="1400" spc="-51" dirty="0">
                <a:solidFill>
                  <a:srgbClr val="505050"/>
                </a:solidFill>
              </a:rPr>
              <a:t>Security updates and fixes </a:t>
            </a:r>
            <a:br>
              <a:rPr lang="en-US" sz="1400" spc="-51" dirty="0">
                <a:solidFill>
                  <a:srgbClr val="505050"/>
                </a:solidFill>
              </a:rPr>
            </a:br>
            <a:r>
              <a:rPr lang="en-US" sz="1400" spc="-51" dirty="0">
                <a:solidFill>
                  <a:srgbClr val="505050"/>
                </a:solidFill>
              </a:rPr>
              <a:t>are delivered regularly</a:t>
            </a:r>
          </a:p>
          <a:p>
            <a:pPr defTabSz="932167">
              <a:spcAft>
                <a:spcPts val="1199"/>
              </a:spcAft>
            </a:pPr>
            <a:endParaRPr lang="en-US" sz="1400" spc="-51" dirty="0">
              <a:solidFill>
                <a:srgbClr val="505050"/>
              </a:solidFill>
            </a:endParaRPr>
          </a:p>
        </p:txBody>
      </p:sp>
      <p:sp>
        <p:nvSpPr>
          <p:cNvPr id="3" name="Rectangle 2"/>
          <p:cNvSpPr/>
          <p:nvPr/>
        </p:nvSpPr>
        <p:spPr bwMode="auto">
          <a:xfrm>
            <a:off x="10238805" y="490966"/>
            <a:ext cx="399993" cy="457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2" name="Rectangle 61"/>
          <p:cNvSpPr/>
          <p:nvPr/>
        </p:nvSpPr>
        <p:spPr bwMode="auto">
          <a:xfrm>
            <a:off x="10238805" y="577876"/>
            <a:ext cx="399993" cy="457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7" name="Rectangle 66"/>
          <p:cNvSpPr/>
          <p:nvPr/>
        </p:nvSpPr>
        <p:spPr bwMode="auto">
          <a:xfrm>
            <a:off x="10238805" y="664786"/>
            <a:ext cx="399993" cy="457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p:cNvSpPr/>
          <p:nvPr/>
        </p:nvSpPr>
        <p:spPr bwMode="auto">
          <a:xfrm>
            <a:off x="10238805" y="751697"/>
            <a:ext cx="399993" cy="457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30" name="Group 229"/>
          <p:cNvGrpSpPr/>
          <p:nvPr/>
        </p:nvGrpSpPr>
        <p:grpSpPr>
          <a:xfrm>
            <a:off x="4392484" y="4407848"/>
            <a:ext cx="394803" cy="473532"/>
            <a:chOff x="3945238" y="5520702"/>
            <a:chExt cx="647440" cy="776548"/>
          </a:xfrm>
        </p:grpSpPr>
        <p:grpSp>
          <p:nvGrpSpPr>
            <p:cNvPr id="228" name="Group 227"/>
            <p:cNvGrpSpPr/>
            <p:nvPr/>
          </p:nvGrpSpPr>
          <p:grpSpPr>
            <a:xfrm>
              <a:off x="4110208" y="5848651"/>
              <a:ext cx="219075" cy="158750"/>
              <a:chOff x="7483476" y="1730375"/>
              <a:chExt cx="219075" cy="158750"/>
            </a:xfrm>
          </p:grpSpPr>
          <p:sp>
            <p:nvSpPr>
              <p:cNvPr id="147"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48" name="Rectangle 69"/>
              <p:cNvSpPr>
                <a:spLocks noChangeArrowheads="1"/>
              </p:cNvSpPr>
              <p:nvPr/>
            </p:nvSpPr>
            <p:spPr bwMode="auto">
              <a:xfrm>
                <a:off x="7554913" y="1733550"/>
                <a:ext cx="9525"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49"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50"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51" name="Rectangle 72"/>
              <p:cNvSpPr>
                <a:spLocks noChangeArrowheads="1"/>
              </p:cNvSpPr>
              <p:nvPr/>
            </p:nvSpPr>
            <p:spPr bwMode="auto">
              <a:xfrm>
                <a:off x="7486651"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52" name="Rectangle 73"/>
              <p:cNvSpPr>
                <a:spLocks noChangeArrowheads="1"/>
              </p:cNvSpPr>
              <p:nvPr/>
            </p:nvSpPr>
            <p:spPr bwMode="auto">
              <a:xfrm>
                <a:off x="7508876"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53"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54" name="Rectangle 75"/>
              <p:cNvSpPr>
                <a:spLocks noChangeArrowheads="1"/>
              </p:cNvSpPr>
              <p:nvPr/>
            </p:nvSpPr>
            <p:spPr bwMode="auto">
              <a:xfrm>
                <a:off x="7599363"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55" name="Rectangle 76"/>
              <p:cNvSpPr>
                <a:spLocks noChangeArrowheads="1"/>
              </p:cNvSpPr>
              <p:nvPr/>
            </p:nvSpPr>
            <p:spPr bwMode="auto">
              <a:xfrm>
                <a:off x="7621588"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56"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229" name="Freeform 228"/>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E34523"/>
            </a:solid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231" name="Group 230"/>
          <p:cNvGrpSpPr/>
          <p:nvPr/>
        </p:nvGrpSpPr>
        <p:grpSpPr>
          <a:xfrm>
            <a:off x="5679083" y="4407848"/>
            <a:ext cx="394803" cy="473532"/>
            <a:chOff x="3945238" y="5520702"/>
            <a:chExt cx="647440" cy="776548"/>
          </a:xfrm>
        </p:grpSpPr>
        <p:grpSp>
          <p:nvGrpSpPr>
            <p:cNvPr id="232" name="Group 231"/>
            <p:cNvGrpSpPr/>
            <p:nvPr/>
          </p:nvGrpSpPr>
          <p:grpSpPr>
            <a:xfrm>
              <a:off x="4110208" y="5848651"/>
              <a:ext cx="219075" cy="158750"/>
              <a:chOff x="7483476" y="1730375"/>
              <a:chExt cx="219075" cy="158750"/>
            </a:xfrm>
          </p:grpSpPr>
          <p:sp>
            <p:nvSpPr>
              <p:cNvPr id="234"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35" name="Rectangle 69"/>
              <p:cNvSpPr>
                <a:spLocks noChangeArrowheads="1"/>
              </p:cNvSpPr>
              <p:nvPr/>
            </p:nvSpPr>
            <p:spPr bwMode="auto">
              <a:xfrm>
                <a:off x="7554913" y="1733550"/>
                <a:ext cx="9525"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36"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37"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38" name="Rectangle 72"/>
              <p:cNvSpPr>
                <a:spLocks noChangeArrowheads="1"/>
              </p:cNvSpPr>
              <p:nvPr/>
            </p:nvSpPr>
            <p:spPr bwMode="auto">
              <a:xfrm>
                <a:off x="7486651"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39" name="Rectangle 73"/>
              <p:cNvSpPr>
                <a:spLocks noChangeArrowheads="1"/>
              </p:cNvSpPr>
              <p:nvPr/>
            </p:nvSpPr>
            <p:spPr bwMode="auto">
              <a:xfrm>
                <a:off x="7508876"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40"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41" name="Rectangle 75"/>
              <p:cNvSpPr>
                <a:spLocks noChangeArrowheads="1"/>
              </p:cNvSpPr>
              <p:nvPr/>
            </p:nvSpPr>
            <p:spPr bwMode="auto">
              <a:xfrm>
                <a:off x="7599363"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42" name="Rectangle 76"/>
              <p:cNvSpPr>
                <a:spLocks noChangeArrowheads="1"/>
              </p:cNvSpPr>
              <p:nvPr/>
            </p:nvSpPr>
            <p:spPr bwMode="auto">
              <a:xfrm>
                <a:off x="7621588"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43"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233" name="Freeform 232"/>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E34523"/>
            </a:solid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311" name="Group 310"/>
          <p:cNvGrpSpPr/>
          <p:nvPr/>
        </p:nvGrpSpPr>
        <p:grpSpPr>
          <a:xfrm>
            <a:off x="3774891" y="4948962"/>
            <a:ext cx="8282889" cy="462503"/>
            <a:chOff x="3618558" y="5062333"/>
            <a:chExt cx="8121217" cy="453475"/>
          </a:xfrm>
        </p:grpSpPr>
        <p:cxnSp>
          <p:nvCxnSpPr>
            <p:cNvPr id="37" name="Straight Arrow Connector 36"/>
            <p:cNvCxnSpPr/>
            <p:nvPr/>
          </p:nvCxnSpPr>
          <p:spPr>
            <a:xfrm>
              <a:off x="3618558" y="5170304"/>
              <a:ext cx="8121217" cy="0"/>
            </a:xfrm>
            <a:prstGeom prst="straightConnector1">
              <a:avLst/>
            </a:prstGeom>
            <a:ln w="25400">
              <a:solidFill>
                <a:srgbClr val="969696"/>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0911365" y="5240826"/>
              <a:ext cx="769310" cy="274982"/>
            </a:xfrm>
            <a:prstGeom prst="rect">
              <a:avLst/>
            </a:prstGeom>
          </p:spPr>
          <p:txBody>
            <a:bodyPr wrap="square" lIns="91351" tIns="45677" rIns="91351" bIns="45677">
              <a:spAutoFit/>
            </a:bodyPr>
            <a:lstStyle/>
            <a:p>
              <a:pPr algn="r" defTabSz="932167"/>
              <a:r>
                <a:rPr lang="en-US" sz="1199" dirty="0">
                  <a:solidFill>
                    <a:srgbClr val="9C9C9C"/>
                  </a:solidFill>
                  <a:latin typeface="Segoe UI Semibold" panose="020B0702040204020203" pitchFamily="34" charset="0"/>
                  <a:cs typeface="Segoe UI Semibold" panose="020B0702040204020203" pitchFamily="34" charset="0"/>
                </a:rPr>
                <a:t>Time</a:t>
              </a:r>
            </a:p>
          </p:txBody>
        </p:sp>
        <p:sp>
          <p:nvSpPr>
            <p:cNvPr id="59" name="Rectangle 58"/>
            <p:cNvSpPr/>
            <p:nvPr/>
          </p:nvSpPr>
          <p:spPr bwMode="auto">
            <a:xfrm>
              <a:off x="4792620" y="5062333"/>
              <a:ext cx="340829" cy="8290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0" name="Straight Connector 9"/>
            <p:cNvCxnSpPr/>
            <p:nvPr/>
          </p:nvCxnSpPr>
          <p:spPr>
            <a:xfrm>
              <a:off x="4001512"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645067"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288622"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932177"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575732"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219287"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862842"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506397"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9149952"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9793507"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0437062"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57" name="TextBox 256"/>
            <p:cNvSpPr txBox="1"/>
            <p:nvPr/>
          </p:nvSpPr>
          <p:spPr>
            <a:xfrm>
              <a:off x="3675140"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jan</a:t>
              </a:r>
            </a:p>
          </p:txBody>
        </p:sp>
        <p:sp>
          <p:nvSpPr>
            <p:cNvPr id="258" name="TextBox 257"/>
            <p:cNvSpPr txBox="1"/>
            <p:nvPr/>
          </p:nvSpPr>
          <p:spPr>
            <a:xfrm>
              <a:off x="4307438"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feb</a:t>
              </a:r>
            </a:p>
          </p:txBody>
        </p:sp>
        <p:sp>
          <p:nvSpPr>
            <p:cNvPr id="259" name="TextBox 258"/>
            <p:cNvSpPr txBox="1"/>
            <p:nvPr/>
          </p:nvSpPr>
          <p:spPr>
            <a:xfrm>
              <a:off x="4939735" y="5236602"/>
              <a:ext cx="269659"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mar</a:t>
              </a:r>
            </a:p>
          </p:txBody>
        </p:sp>
        <p:sp>
          <p:nvSpPr>
            <p:cNvPr id="260" name="TextBox 259"/>
            <p:cNvSpPr txBox="1"/>
            <p:nvPr/>
          </p:nvSpPr>
          <p:spPr>
            <a:xfrm>
              <a:off x="5572034"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apr</a:t>
              </a:r>
            </a:p>
          </p:txBody>
        </p:sp>
        <p:sp>
          <p:nvSpPr>
            <p:cNvPr id="261" name="TextBox 260"/>
            <p:cNvSpPr txBox="1"/>
            <p:nvPr/>
          </p:nvSpPr>
          <p:spPr>
            <a:xfrm>
              <a:off x="6144312" y="5236602"/>
              <a:ext cx="26173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may</a:t>
              </a:r>
            </a:p>
          </p:txBody>
        </p:sp>
        <p:sp>
          <p:nvSpPr>
            <p:cNvPr id="262" name="TextBox 261"/>
            <p:cNvSpPr txBox="1"/>
            <p:nvPr/>
          </p:nvSpPr>
          <p:spPr>
            <a:xfrm>
              <a:off x="6836630"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jun</a:t>
              </a:r>
            </a:p>
          </p:txBody>
        </p:sp>
        <p:sp>
          <p:nvSpPr>
            <p:cNvPr id="263" name="TextBox 262"/>
            <p:cNvSpPr txBox="1"/>
            <p:nvPr/>
          </p:nvSpPr>
          <p:spPr>
            <a:xfrm>
              <a:off x="7468928"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jul</a:t>
              </a:r>
            </a:p>
          </p:txBody>
        </p:sp>
        <p:sp>
          <p:nvSpPr>
            <p:cNvPr id="264" name="TextBox 263"/>
            <p:cNvSpPr txBox="1"/>
            <p:nvPr/>
          </p:nvSpPr>
          <p:spPr>
            <a:xfrm>
              <a:off x="8101226"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aug</a:t>
              </a:r>
            </a:p>
          </p:txBody>
        </p:sp>
        <p:sp>
          <p:nvSpPr>
            <p:cNvPr id="265" name="TextBox 264"/>
            <p:cNvSpPr txBox="1"/>
            <p:nvPr/>
          </p:nvSpPr>
          <p:spPr>
            <a:xfrm>
              <a:off x="8733524"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sep</a:t>
              </a:r>
            </a:p>
          </p:txBody>
        </p:sp>
        <p:sp>
          <p:nvSpPr>
            <p:cNvPr id="266" name="TextBox 265"/>
            <p:cNvSpPr txBox="1"/>
            <p:nvPr/>
          </p:nvSpPr>
          <p:spPr>
            <a:xfrm>
              <a:off x="9365822"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oct</a:t>
              </a:r>
            </a:p>
          </p:txBody>
        </p:sp>
        <p:sp>
          <p:nvSpPr>
            <p:cNvPr id="269" name="TextBox 268"/>
            <p:cNvSpPr txBox="1"/>
            <p:nvPr/>
          </p:nvSpPr>
          <p:spPr>
            <a:xfrm>
              <a:off x="9998120"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nov</a:t>
              </a:r>
            </a:p>
          </p:txBody>
        </p:sp>
        <p:sp>
          <p:nvSpPr>
            <p:cNvPr id="270" name="TextBox 269"/>
            <p:cNvSpPr txBox="1"/>
            <p:nvPr/>
          </p:nvSpPr>
          <p:spPr>
            <a:xfrm>
              <a:off x="10630420"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dec</a:t>
              </a:r>
            </a:p>
          </p:txBody>
        </p:sp>
      </p:grpSp>
      <p:grpSp>
        <p:nvGrpSpPr>
          <p:cNvPr id="271" name="Group 270"/>
          <p:cNvGrpSpPr/>
          <p:nvPr/>
        </p:nvGrpSpPr>
        <p:grpSpPr>
          <a:xfrm>
            <a:off x="3749185" y="4407848"/>
            <a:ext cx="394803" cy="473532"/>
            <a:chOff x="3945238" y="5520702"/>
            <a:chExt cx="647440" cy="776548"/>
          </a:xfrm>
        </p:grpSpPr>
        <p:grpSp>
          <p:nvGrpSpPr>
            <p:cNvPr id="272" name="Group 271"/>
            <p:cNvGrpSpPr/>
            <p:nvPr/>
          </p:nvGrpSpPr>
          <p:grpSpPr>
            <a:xfrm>
              <a:off x="4110208" y="5848651"/>
              <a:ext cx="219075" cy="158750"/>
              <a:chOff x="7483476" y="1730375"/>
              <a:chExt cx="219075" cy="158750"/>
            </a:xfrm>
          </p:grpSpPr>
          <p:sp>
            <p:nvSpPr>
              <p:cNvPr id="274"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75" name="Rectangle 69"/>
              <p:cNvSpPr>
                <a:spLocks noChangeArrowheads="1"/>
              </p:cNvSpPr>
              <p:nvPr/>
            </p:nvSpPr>
            <p:spPr bwMode="auto">
              <a:xfrm>
                <a:off x="7554913" y="1733550"/>
                <a:ext cx="9525"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76"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77"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78" name="Rectangle 72"/>
              <p:cNvSpPr>
                <a:spLocks noChangeArrowheads="1"/>
              </p:cNvSpPr>
              <p:nvPr/>
            </p:nvSpPr>
            <p:spPr bwMode="auto">
              <a:xfrm>
                <a:off x="7486651"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79" name="Rectangle 73"/>
              <p:cNvSpPr>
                <a:spLocks noChangeArrowheads="1"/>
              </p:cNvSpPr>
              <p:nvPr/>
            </p:nvSpPr>
            <p:spPr bwMode="auto">
              <a:xfrm>
                <a:off x="7508876"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80"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81" name="Rectangle 75"/>
              <p:cNvSpPr>
                <a:spLocks noChangeArrowheads="1"/>
              </p:cNvSpPr>
              <p:nvPr/>
            </p:nvSpPr>
            <p:spPr bwMode="auto">
              <a:xfrm>
                <a:off x="7599363"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82" name="Rectangle 76"/>
              <p:cNvSpPr>
                <a:spLocks noChangeArrowheads="1"/>
              </p:cNvSpPr>
              <p:nvPr/>
            </p:nvSpPr>
            <p:spPr bwMode="auto">
              <a:xfrm>
                <a:off x="7621588"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83"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273" name="Freeform 272"/>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E34523"/>
            </a:solid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284" name="Group 283"/>
          <p:cNvGrpSpPr/>
          <p:nvPr/>
        </p:nvGrpSpPr>
        <p:grpSpPr>
          <a:xfrm>
            <a:off x="5035783" y="4407848"/>
            <a:ext cx="394803" cy="473532"/>
            <a:chOff x="3945238" y="5520702"/>
            <a:chExt cx="647440" cy="776548"/>
          </a:xfrm>
        </p:grpSpPr>
        <p:grpSp>
          <p:nvGrpSpPr>
            <p:cNvPr id="285" name="Group 284"/>
            <p:cNvGrpSpPr/>
            <p:nvPr/>
          </p:nvGrpSpPr>
          <p:grpSpPr>
            <a:xfrm>
              <a:off x="4110208" y="5848651"/>
              <a:ext cx="219075" cy="158750"/>
              <a:chOff x="7483476" y="1730375"/>
              <a:chExt cx="219075" cy="158750"/>
            </a:xfrm>
          </p:grpSpPr>
          <p:sp>
            <p:nvSpPr>
              <p:cNvPr id="287"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88" name="Rectangle 69"/>
              <p:cNvSpPr>
                <a:spLocks noChangeArrowheads="1"/>
              </p:cNvSpPr>
              <p:nvPr/>
            </p:nvSpPr>
            <p:spPr bwMode="auto">
              <a:xfrm>
                <a:off x="7554913" y="1733550"/>
                <a:ext cx="9525"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89"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90"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91" name="Rectangle 72"/>
              <p:cNvSpPr>
                <a:spLocks noChangeArrowheads="1"/>
              </p:cNvSpPr>
              <p:nvPr/>
            </p:nvSpPr>
            <p:spPr bwMode="auto">
              <a:xfrm>
                <a:off x="7486651"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92" name="Rectangle 73"/>
              <p:cNvSpPr>
                <a:spLocks noChangeArrowheads="1"/>
              </p:cNvSpPr>
              <p:nvPr/>
            </p:nvSpPr>
            <p:spPr bwMode="auto">
              <a:xfrm>
                <a:off x="7508876"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93"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94" name="Rectangle 75"/>
              <p:cNvSpPr>
                <a:spLocks noChangeArrowheads="1"/>
              </p:cNvSpPr>
              <p:nvPr/>
            </p:nvSpPr>
            <p:spPr bwMode="auto">
              <a:xfrm>
                <a:off x="7599363"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95" name="Rectangle 76"/>
              <p:cNvSpPr>
                <a:spLocks noChangeArrowheads="1"/>
              </p:cNvSpPr>
              <p:nvPr/>
            </p:nvSpPr>
            <p:spPr bwMode="auto">
              <a:xfrm>
                <a:off x="7621588"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96"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286" name="Freeform 285"/>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E34523"/>
            </a:solid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312" name="Group 311"/>
          <p:cNvGrpSpPr/>
          <p:nvPr/>
        </p:nvGrpSpPr>
        <p:grpSpPr>
          <a:xfrm>
            <a:off x="9538880" y="4407848"/>
            <a:ext cx="394803" cy="473532"/>
            <a:chOff x="3945238" y="5520702"/>
            <a:chExt cx="647440" cy="776548"/>
          </a:xfrm>
        </p:grpSpPr>
        <p:grpSp>
          <p:nvGrpSpPr>
            <p:cNvPr id="313" name="Group 312"/>
            <p:cNvGrpSpPr/>
            <p:nvPr/>
          </p:nvGrpSpPr>
          <p:grpSpPr>
            <a:xfrm>
              <a:off x="4110208" y="5848651"/>
              <a:ext cx="219075" cy="158750"/>
              <a:chOff x="7483476" y="1730375"/>
              <a:chExt cx="219075" cy="158750"/>
            </a:xfrm>
          </p:grpSpPr>
          <p:sp>
            <p:nvSpPr>
              <p:cNvPr id="315"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16" name="Rectangle 69"/>
              <p:cNvSpPr>
                <a:spLocks noChangeArrowheads="1"/>
              </p:cNvSpPr>
              <p:nvPr/>
            </p:nvSpPr>
            <p:spPr bwMode="auto">
              <a:xfrm>
                <a:off x="7554913" y="1733550"/>
                <a:ext cx="9525"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17"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18"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19" name="Rectangle 72"/>
              <p:cNvSpPr>
                <a:spLocks noChangeArrowheads="1"/>
              </p:cNvSpPr>
              <p:nvPr/>
            </p:nvSpPr>
            <p:spPr bwMode="auto">
              <a:xfrm>
                <a:off x="7486651"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20" name="Rectangle 73"/>
              <p:cNvSpPr>
                <a:spLocks noChangeArrowheads="1"/>
              </p:cNvSpPr>
              <p:nvPr/>
            </p:nvSpPr>
            <p:spPr bwMode="auto">
              <a:xfrm>
                <a:off x="7508876"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21"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22" name="Rectangle 75"/>
              <p:cNvSpPr>
                <a:spLocks noChangeArrowheads="1"/>
              </p:cNvSpPr>
              <p:nvPr/>
            </p:nvSpPr>
            <p:spPr bwMode="auto">
              <a:xfrm>
                <a:off x="7599363"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23" name="Rectangle 76"/>
              <p:cNvSpPr>
                <a:spLocks noChangeArrowheads="1"/>
              </p:cNvSpPr>
              <p:nvPr/>
            </p:nvSpPr>
            <p:spPr bwMode="auto">
              <a:xfrm>
                <a:off x="7621588"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24"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314" name="Freeform 313"/>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E34523"/>
            </a:solid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325" name="Group 324"/>
          <p:cNvGrpSpPr/>
          <p:nvPr/>
        </p:nvGrpSpPr>
        <p:grpSpPr>
          <a:xfrm>
            <a:off x="10825475" y="4407848"/>
            <a:ext cx="394803" cy="473532"/>
            <a:chOff x="3945238" y="5520702"/>
            <a:chExt cx="647440" cy="776548"/>
          </a:xfrm>
        </p:grpSpPr>
        <p:grpSp>
          <p:nvGrpSpPr>
            <p:cNvPr id="326" name="Group 325"/>
            <p:cNvGrpSpPr/>
            <p:nvPr/>
          </p:nvGrpSpPr>
          <p:grpSpPr>
            <a:xfrm>
              <a:off x="4110208" y="5848651"/>
              <a:ext cx="219075" cy="158750"/>
              <a:chOff x="7483476" y="1730375"/>
              <a:chExt cx="219075" cy="158750"/>
            </a:xfrm>
          </p:grpSpPr>
          <p:sp>
            <p:nvSpPr>
              <p:cNvPr id="328"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29" name="Rectangle 69"/>
              <p:cNvSpPr>
                <a:spLocks noChangeArrowheads="1"/>
              </p:cNvSpPr>
              <p:nvPr/>
            </p:nvSpPr>
            <p:spPr bwMode="auto">
              <a:xfrm>
                <a:off x="7554913" y="1733550"/>
                <a:ext cx="9525"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30"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31"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32" name="Rectangle 72"/>
              <p:cNvSpPr>
                <a:spLocks noChangeArrowheads="1"/>
              </p:cNvSpPr>
              <p:nvPr/>
            </p:nvSpPr>
            <p:spPr bwMode="auto">
              <a:xfrm>
                <a:off x="7486651"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33" name="Rectangle 73"/>
              <p:cNvSpPr>
                <a:spLocks noChangeArrowheads="1"/>
              </p:cNvSpPr>
              <p:nvPr/>
            </p:nvSpPr>
            <p:spPr bwMode="auto">
              <a:xfrm>
                <a:off x="7508876"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34"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35" name="Rectangle 75"/>
              <p:cNvSpPr>
                <a:spLocks noChangeArrowheads="1"/>
              </p:cNvSpPr>
              <p:nvPr/>
            </p:nvSpPr>
            <p:spPr bwMode="auto">
              <a:xfrm>
                <a:off x="7599363"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36" name="Rectangle 76"/>
              <p:cNvSpPr>
                <a:spLocks noChangeArrowheads="1"/>
              </p:cNvSpPr>
              <p:nvPr/>
            </p:nvSpPr>
            <p:spPr bwMode="auto">
              <a:xfrm>
                <a:off x="7621588"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37"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327" name="Freeform 326"/>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E34523"/>
            </a:solid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338" name="Group 337"/>
          <p:cNvGrpSpPr/>
          <p:nvPr/>
        </p:nvGrpSpPr>
        <p:grpSpPr>
          <a:xfrm>
            <a:off x="8895580" y="4407848"/>
            <a:ext cx="394803" cy="473532"/>
            <a:chOff x="3945238" y="5520702"/>
            <a:chExt cx="647440" cy="776548"/>
          </a:xfrm>
        </p:grpSpPr>
        <p:grpSp>
          <p:nvGrpSpPr>
            <p:cNvPr id="339" name="Group 338"/>
            <p:cNvGrpSpPr/>
            <p:nvPr/>
          </p:nvGrpSpPr>
          <p:grpSpPr>
            <a:xfrm>
              <a:off x="4110208" y="5848651"/>
              <a:ext cx="219075" cy="158750"/>
              <a:chOff x="7483476" y="1730375"/>
              <a:chExt cx="219075" cy="158750"/>
            </a:xfrm>
          </p:grpSpPr>
          <p:sp>
            <p:nvSpPr>
              <p:cNvPr id="341"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42" name="Rectangle 69"/>
              <p:cNvSpPr>
                <a:spLocks noChangeArrowheads="1"/>
              </p:cNvSpPr>
              <p:nvPr/>
            </p:nvSpPr>
            <p:spPr bwMode="auto">
              <a:xfrm>
                <a:off x="7554913" y="1733550"/>
                <a:ext cx="9525"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43"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44"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45" name="Rectangle 72"/>
              <p:cNvSpPr>
                <a:spLocks noChangeArrowheads="1"/>
              </p:cNvSpPr>
              <p:nvPr/>
            </p:nvSpPr>
            <p:spPr bwMode="auto">
              <a:xfrm>
                <a:off x="7486651"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46" name="Rectangle 73"/>
              <p:cNvSpPr>
                <a:spLocks noChangeArrowheads="1"/>
              </p:cNvSpPr>
              <p:nvPr/>
            </p:nvSpPr>
            <p:spPr bwMode="auto">
              <a:xfrm>
                <a:off x="7508876"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47"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48" name="Rectangle 75"/>
              <p:cNvSpPr>
                <a:spLocks noChangeArrowheads="1"/>
              </p:cNvSpPr>
              <p:nvPr/>
            </p:nvSpPr>
            <p:spPr bwMode="auto">
              <a:xfrm>
                <a:off x="7599363"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49" name="Rectangle 76"/>
              <p:cNvSpPr>
                <a:spLocks noChangeArrowheads="1"/>
              </p:cNvSpPr>
              <p:nvPr/>
            </p:nvSpPr>
            <p:spPr bwMode="auto">
              <a:xfrm>
                <a:off x="7621588"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50"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340" name="Freeform 339"/>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E34523"/>
            </a:solid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351" name="Group 350"/>
          <p:cNvGrpSpPr/>
          <p:nvPr/>
        </p:nvGrpSpPr>
        <p:grpSpPr>
          <a:xfrm>
            <a:off x="10182179" y="4407848"/>
            <a:ext cx="394803" cy="473532"/>
            <a:chOff x="3945238" y="5520702"/>
            <a:chExt cx="647440" cy="776548"/>
          </a:xfrm>
        </p:grpSpPr>
        <p:grpSp>
          <p:nvGrpSpPr>
            <p:cNvPr id="352" name="Group 351"/>
            <p:cNvGrpSpPr/>
            <p:nvPr/>
          </p:nvGrpSpPr>
          <p:grpSpPr>
            <a:xfrm>
              <a:off x="4110208" y="5848651"/>
              <a:ext cx="219075" cy="158750"/>
              <a:chOff x="7483476" y="1730375"/>
              <a:chExt cx="219075" cy="158750"/>
            </a:xfrm>
          </p:grpSpPr>
          <p:sp>
            <p:nvSpPr>
              <p:cNvPr id="354"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55" name="Rectangle 69"/>
              <p:cNvSpPr>
                <a:spLocks noChangeArrowheads="1"/>
              </p:cNvSpPr>
              <p:nvPr/>
            </p:nvSpPr>
            <p:spPr bwMode="auto">
              <a:xfrm>
                <a:off x="7554913" y="1733550"/>
                <a:ext cx="9525"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56"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57"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58" name="Rectangle 72"/>
              <p:cNvSpPr>
                <a:spLocks noChangeArrowheads="1"/>
              </p:cNvSpPr>
              <p:nvPr/>
            </p:nvSpPr>
            <p:spPr bwMode="auto">
              <a:xfrm>
                <a:off x="7486651"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59" name="Rectangle 73"/>
              <p:cNvSpPr>
                <a:spLocks noChangeArrowheads="1"/>
              </p:cNvSpPr>
              <p:nvPr/>
            </p:nvSpPr>
            <p:spPr bwMode="auto">
              <a:xfrm>
                <a:off x="7508876"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60"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61" name="Rectangle 75"/>
              <p:cNvSpPr>
                <a:spLocks noChangeArrowheads="1"/>
              </p:cNvSpPr>
              <p:nvPr/>
            </p:nvSpPr>
            <p:spPr bwMode="auto">
              <a:xfrm>
                <a:off x="7599363"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62" name="Rectangle 76"/>
              <p:cNvSpPr>
                <a:spLocks noChangeArrowheads="1"/>
              </p:cNvSpPr>
              <p:nvPr/>
            </p:nvSpPr>
            <p:spPr bwMode="auto">
              <a:xfrm>
                <a:off x="7621588"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63"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353" name="Freeform 352"/>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E34523"/>
            </a:solid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364" name="Group 363"/>
          <p:cNvGrpSpPr/>
          <p:nvPr/>
        </p:nvGrpSpPr>
        <p:grpSpPr>
          <a:xfrm>
            <a:off x="6965682" y="4407848"/>
            <a:ext cx="394803" cy="473532"/>
            <a:chOff x="3945238" y="5520702"/>
            <a:chExt cx="647440" cy="776548"/>
          </a:xfrm>
        </p:grpSpPr>
        <p:grpSp>
          <p:nvGrpSpPr>
            <p:cNvPr id="365" name="Group 364"/>
            <p:cNvGrpSpPr/>
            <p:nvPr/>
          </p:nvGrpSpPr>
          <p:grpSpPr>
            <a:xfrm>
              <a:off x="4110208" y="5848651"/>
              <a:ext cx="219075" cy="158750"/>
              <a:chOff x="7483476" y="1730375"/>
              <a:chExt cx="219075" cy="158750"/>
            </a:xfrm>
          </p:grpSpPr>
          <p:sp>
            <p:nvSpPr>
              <p:cNvPr id="367"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68" name="Rectangle 69"/>
              <p:cNvSpPr>
                <a:spLocks noChangeArrowheads="1"/>
              </p:cNvSpPr>
              <p:nvPr/>
            </p:nvSpPr>
            <p:spPr bwMode="auto">
              <a:xfrm>
                <a:off x="7554913" y="1733550"/>
                <a:ext cx="9525"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69"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70"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71" name="Rectangle 72"/>
              <p:cNvSpPr>
                <a:spLocks noChangeArrowheads="1"/>
              </p:cNvSpPr>
              <p:nvPr/>
            </p:nvSpPr>
            <p:spPr bwMode="auto">
              <a:xfrm>
                <a:off x="7486651"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72" name="Rectangle 73"/>
              <p:cNvSpPr>
                <a:spLocks noChangeArrowheads="1"/>
              </p:cNvSpPr>
              <p:nvPr/>
            </p:nvSpPr>
            <p:spPr bwMode="auto">
              <a:xfrm>
                <a:off x="7508876"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73"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74" name="Rectangle 75"/>
              <p:cNvSpPr>
                <a:spLocks noChangeArrowheads="1"/>
              </p:cNvSpPr>
              <p:nvPr/>
            </p:nvSpPr>
            <p:spPr bwMode="auto">
              <a:xfrm>
                <a:off x="7599363"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75" name="Rectangle 76"/>
              <p:cNvSpPr>
                <a:spLocks noChangeArrowheads="1"/>
              </p:cNvSpPr>
              <p:nvPr/>
            </p:nvSpPr>
            <p:spPr bwMode="auto">
              <a:xfrm>
                <a:off x="7621588"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76"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366" name="Freeform 365"/>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E34523"/>
            </a:solid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377" name="Group 376"/>
          <p:cNvGrpSpPr/>
          <p:nvPr/>
        </p:nvGrpSpPr>
        <p:grpSpPr>
          <a:xfrm>
            <a:off x="8252281" y="4407848"/>
            <a:ext cx="394803" cy="473532"/>
            <a:chOff x="3945238" y="5520702"/>
            <a:chExt cx="647440" cy="776548"/>
          </a:xfrm>
        </p:grpSpPr>
        <p:grpSp>
          <p:nvGrpSpPr>
            <p:cNvPr id="378" name="Group 377"/>
            <p:cNvGrpSpPr/>
            <p:nvPr/>
          </p:nvGrpSpPr>
          <p:grpSpPr>
            <a:xfrm>
              <a:off x="4110208" y="5848651"/>
              <a:ext cx="219075" cy="158750"/>
              <a:chOff x="7483476" y="1730375"/>
              <a:chExt cx="219075" cy="158750"/>
            </a:xfrm>
          </p:grpSpPr>
          <p:sp>
            <p:nvSpPr>
              <p:cNvPr id="380"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81" name="Rectangle 69"/>
              <p:cNvSpPr>
                <a:spLocks noChangeArrowheads="1"/>
              </p:cNvSpPr>
              <p:nvPr/>
            </p:nvSpPr>
            <p:spPr bwMode="auto">
              <a:xfrm>
                <a:off x="7554913" y="1733550"/>
                <a:ext cx="9525"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82"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83"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84" name="Rectangle 72"/>
              <p:cNvSpPr>
                <a:spLocks noChangeArrowheads="1"/>
              </p:cNvSpPr>
              <p:nvPr/>
            </p:nvSpPr>
            <p:spPr bwMode="auto">
              <a:xfrm>
                <a:off x="7486651"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85" name="Rectangle 73"/>
              <p:cNvSpPr>
                <a:spLocks noChangeArrowheads="1"/>
              </p:cNvSpPr>
              <p:nvPr/>
            </p:nvSpPr>
            <p:spPr bwMode="auto">
              <a:xfrm>
                <a:off x="7508876"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86"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87" name="Rectangle 75"/>
              <p:cNvSpPr>
                <a:spLocks noChangeArrowheads="1"/>
              </p:cNvSpPr>
              <p:nvPr/>
            </p:nvSpPr>
            <p:spPr bwMode="auto">
              <a:xfrm>
                <a:off x="7599363"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88" name="Rectangle 76"/>
              <p:cNvSpPr>
                <a:spLocks noChangeArrowheads="1"/>
              </p:cNvSpPr>
              <p:nvPr/>
            </p:nvSpPr>
            <p:spPr bwMode="auto">
              <a:xfrm>
                <a:off x="7621588"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89"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379" name="Freeform 378"/>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E34523"/>
            </a:solid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390" name="Group 389"/>
          <p:cNvGrpSpPr/>
          <p:nvPr/>
        </p:nvGrpSpPr>
        <p:grpSpPr>
          <a:xfrm>
            <a:off x="6322382" y="4407848"/>
            <a:ext cx="394803" cy="473532"/>
            <a:chOff x="3945238" y="5520702"/>
            <a:chExt cx="647440" cy="776548"/>
          </a:xfrm>
        </p:grpSpPr>
        <p:grpSp>
          <p:nvGrpSpPr>
            <p:cNvPr id="391" name="Group 390"/>
            <p:cNvGrpSpPr/>
            <p:nvPr/>
          </p:nvGrpSpPr>
          <p:grpSpPr>
            <a:xfrm>
              <a:off x="4110208" y="5848651"/>
              <a:ext cx="219075" cy="158750"/>
              <a:chOff x="7483476" y="1730375"/>
              <a:chExt cx="219075" cy="158750"/>
            </a:xfrm>
          </p:grpSpPr>
          <p:sp>
            <p:nvSpPr>
              <p:cNvPr id="393"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94" name="Rectangle 69"/>
              <p:cNvSpPr>
                <a:spLocks noChangeArrowheads="1"/>
              </p:cNvSpPr>
              <p:nvPr/>
            </p:nvSpPr>
            <p:spPr bwMode="auto">
              <a:xfrm>
                <a:off x="7554913" y="1733550"/>
                <a:ext cx="9525"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95"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96"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97" name="Rectangle 72"/>
              <p:cNvSpPr>
                <a:spLocks noChangeArrowheads="1"/>
              </p:cNvSpPr>
              <p:nvPr/>
            </p:nvSpPr>
            <p:spPr bwMode="auto">
              <a:xfrm>
                <a:off x="7486651"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98" name="Rectangle 73"/>
              <p:cNvSpPr>
                <a:spLocks noChangeArrowheads="1"/>
              </p:cNvSpPr>
              <p:nvPr/>
            </p:nvSpPr>
            <p:spPr bwMode="auto">
              <a:xfrm>
                <a:off x="7508876"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99"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00" name="Rectangle 75"/>
              <p:cNvSpPr>
                <a:spLocks noChangeArrowheads="1"/>
              </p:cNvSpPr>
              <p:nvPr/>
            </p:nvSpPr>
            <p:spPr bwMode="auto">
              <a:xfrm>
                <a:off x="7599363"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01" name="Rectangle 76"/>
              <p:cNvSpPr>
                <a:spLocks noChangeArrowheads="1"/>
              </p:cNvSpPr>
              <p:nvPr/>
            </p:nvSpPr>
            <p:spPr bwMode="auto">
              <a:xfrm>
                <a:off x="7621588"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02"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392" name="Freeform 391"/>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E34523"/>
            </a:solid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403" name="Group 402"/>
          <p:cNvGrpSpPr/>
          <p:nvPr/>
        </p:nvGrpSpPr>
        <p:grpSpPr>
          <a:xfrm>
            <a:off x="7608981" y="4407848"/>
            <a:ext cx="394803" cy="473532"/>
            <a:chOff x="3945238" y="5520702"/>
            <a:chExt cx="647440" cy="776548"/>
          </a:xfrm>
        </p:grpSpPr>
        <p:grpSp>
          <p:nvGrpSpPr>
            <p:cNvPr id="404" name="Group 403"/>
            <p:cNvGrpSpPr/>
            <p:nvPr/>
          </p:nvGrpSpPr>
          <p:grpSpPr>
            <a:xfrm>
              <a:off x="4110208" y="5848651"/>
              <a:ext cx="219075" cy="158750"/>
              <a:chOff x="7483476" y="1730375"/>
              <a:chExt cx="219075" cy="158750"/>
            </a:xfrm>
          </p:grpSpPr>
          <p:sp>
            <p:nvSpPr>
              <p:cNvPr id="406"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07" name="Rectangle 69"/>
              <p:cNvSpPr>
                <a:spLocks noChangeArrowheads="1"/>
              </p:cNvSpPr>
              <p:nvPr/>
            </p:nvSpPr>
            <p:spPr bwMode="auto">
              <a:xfrm>
                <a:off x="7554913" y="1733550"/>
                <a:ext cx="9525"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08"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09"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10" name="Rectangle 72"/>
              <p:cNvSpPr>
                <a:spLocks noChangeArrowheads="1"/>
              </p:cNvSpPr>
              <p:nvPr/>
            </p:nvSpPr>
            <p:spPr bwMode="auto">
              <a:xfrm>
                <a:off x="7486651"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11" name="Rectangle 73"/>
              <p:cNvSpPr>
                <a:spLocks noChangeArrowheads="1"/>
              </p:cNvSpPr>
              <p:nvPr/>
            </p:nvSpPr>
            <p:spPr bwMode="auto">
              <a:xfrm>
                <a:off x="7508876"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12"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13" name="Rectangle 75"/>
              <p:cNvSpPr>
                <a:spLocks noChangeArrowheads="1"/>
              </p:cNvSpPr>
              <p:nvPr/>
            </p:nvSpPr>
            <p:spPr bwMode="auto">
              <a:xfrm>
                <a:off x="7599363"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14" name="Rectangle 76"/>
              <p:cNvSpPr>
                <a:spLocks noChangeArrowheads="1"/>
              </p:cNvSpPr>
              <p:nvPr/>
            </p:nvSpPr>
            <p:spPr bwMode="auto">
              <a:xfrm>
                <a:off x="7621588"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15"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405" name="Freeform 404"/>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E34523"/>
            </a:solid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sp>
        <p:nvSpPr>
          <p:cNvPr id="416" name="TextBox 415"/>
          <p:cNvSpPr txBox="1"/>
          <p:nvPr/>
        </p:nvSpPr>
        <p:spPr>
          <a:xfrm>
            <a:off x="362339" y="6669705"/>
            <a:ext cx="2408488" cy="144069"/>
          </a:xfrm>
          <a:prstGeom prst="rect">
            <a:avLst/>
          </a:prstGeom>
          <a:noFill/>
        </p:spPr>
        <p:txBody>
          <a:bodyPr wrap="square" lIns="0" tIns="0" rIns="0" bIns="0" rtlCol="0">
            <a:spAutoFit/>
          </a:bodyPr>
          <a:lstStyle/>
          <a:p>
            <a:pPr defTabSz="932167">
              <a:lnSpc>
                <a:spcPct val="90000"/>
              </a:lnSpc>
              <a:spcAft>
                <a:spcPts val="612"/>
              </a:spcAft>
            </a:pPr>
            <a:r>
              <a:rPr lang="en-US" sz="1020" dirty="0">
                <a:solidFill>
                  <a:srgbClr val="505050"/>
                </a:solidFill>
              </a:rPr>
              <a:t>Dates are for illustration purposes only</a:t>
            </a:r>
          </a:p>
        </p:txBody>
      </p:sp>
    </p:spTree>
    <p:extLst>
      <p:ext uri="{BB962C8B-B14F-4D97-AF65-F5344CB8AC3E}">
        <p14:creationId xmlns:p14="http://schemas.microsoft.com/office/powerpoint/2010/main" val="102462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500"/>
                                        <p:tgtEl>
                                          <p:spTgt spid="27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0"/>
                                        </p:tgtEl>
                                        <p:attrNameLst>
                                          <p:attrName>style.visibility</p:attrName>
                                        </p:attrNameLst>
                                      </p:cBhvr>
                                      <p:to>
                                        <p:strVal val="visible"/>
                                      </p:to>
                                    </p:set>
                                    <p:animEffect transition="in" filter="fade">
                                      <p:cBhvr>
                                        <p:cTn id="11" dur="500"/>
                                        <p:tgtEl>
                                          <p:spTgt spid="2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4"/>
                                        </p:tgtEl>
                                        <p:attrNameLst>
                                          <p:attrName>style.visibility</p:attrName>
                                        </p:attrNameLst>
                                      </p:cBhvr>
                                      <p:to>
                                        <p:strVal val="visible"/>
                                      </p:to>
                                    </p:set>
                                    <p:animEffect transition="in" filter="fade">
                                      <p:cBhvr>
                                        <p:cTn id="15" dur="500"/>
                                        <p:tgtEl>
                                          <p:spTgt spid="28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1"/>
                                        </p:tgtEl>
                                        <p:attrNameLst>
                                          <p:attrName>style.visibility</p:attrName>
                                        </p:attrNameLst>
                                      </p:cBhvr>
                                      <p:to>
                                        <p:strVal val="visible"/>
                                      </p:to>
                                    </p:set>
                                    <p:animEffect transition="in" filter="fade">
                                      <p:cBhvr>
                                        <p:cTn id="19" dur="500"/>
                                        <p:tgtEl>
                                          <p:spTgt spid="23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90"/>
                                        </p:tgtEl>
                                        <p:attrNameLst>
                                          <p:attrName>style.visibility</p:attrName>
                                        </p:attrNameLst>
                                      </p:cBhvr>
                                      <p:to>
                                        <p:strVal val="visible"/>
                                      </p:to>
                                    </p:set>
                                    <p:animEffect transition="in" filter="fade">
                                      <p:cBhvr>
                                        <p:cTn id="23" dur="500"/>
                                        <p:tgtEl>
                                          <p:spTgt spid="39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64"/>
                                        </p:tgtEl>
                                        <p:attrNameLst>
                                          <p:attrName>style.visibility</p:attrName>
                                        </p:attrNameLst>
                                      </p:cBhvr>
                                      <p:to>
                                        <p:strVal val="visible"/>
                                      </p:to>
                                    </p:set>
                                    <p:animEffect transition="in" filter="fade">
                                      <p:cBhvr>
                                        <p:cTn id="27" dur="500"/>
                                        <p:tgtEl>
                                          <p:spTgt spid="36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03"/>
                                        </p:tgtEl>
                                        <p:attrNameLst>
                                          <p:attrName>style.visibility</p:attrName>
                                        </p:attrNameLst>
                                      </p:cBhvr>
                                      <p:to>
                                        <p:strVal val="visible"/>
                                      </p:to>
                                    </p:set>
                                    <p:animEffect transition="in" filter="fade">
                                      <p:cBhvr>
                                        <p:cTn id="31" dur="500"/>
                                        <p:tgtEl>
                                          <p:spTgt spid="40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77"/>
                                        </p:tgtEl>
                                        <p:attrNameLst>
                                          <p:attrName>style.visibility</p:attrName>
                                        </p:attrNameLst>
                                      </p:cBhvr>
                                      <p:to>
                                        <p:strVal val="visible"/>
                                      </p:to>
                                    </p:set>
                                    <p:animEffect transition="in" filter="fade">
                                      <p:cBhvr>
                                        <p:cTn id="35" dur="500"/>
                                        <p:tgtEl>
                                          <p:spTgt spid="37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38"/>
                                        </p:tgtEl>
                                        <p:attrNameLst>
                                          <p:attrName>style.visibility</p:attrName>
                                        </p:attrNameLst>
                                      </p:cBhvr>
                                      <p:to>
                                        <p:strVal val="visible"/>
                                      </p:to>
                                    </p:set>
                                    <p:animEffect transition="in" filter="fade">
                                      <p:cBhvr>
                                        <p:cTn id="39" dur="500"/>
                                        <p:tgtEl>
                                          <p:spTgt spid="33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12"/>
                                        </p:tgtEl>
                                        <p:attrNameLst>
                                          <p:attrName>style.visibility</p:attrName>
                                        </p:attrNameLst>
                                      </p:cBhvr>
                                      <p:to>
                                        <p:strVal val="visible"/>
                                      </p:to>
                                    </p:set>
                                    <p:animEffect transition="in" filter="fade">
                                      <p:cBhvr>
                                        <p:cTn id="43" dur="500"/>
                                        <p:tgtEl>
                                          <p:spTgt spid="312"/>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51"/>
                                        </p:tgtEl>
                                        <p:attrNameLst>
                                          <p:attrName>style.visibility</p:attrName>
                                        </p:attrNameLst>
                                      </p:cBhvr>
                                      <p:to>
                                        <p:strVal val="visible"/>
                                      </p:to>
                                    </p:set>
                                    <p:animEffect transition="in" filter="fade">
                                      <p:cBhvr>
                                        <p:cTn id="47" dur="500"/>
                                        <p:tgtEl>
                                          <p:spTgt spid="351"/>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25"/>
                                        </p:tgtEl>
                                        <p:attrNameLst>
                                          <p:attrName>style.visibility</p:attrName>
                                        </p:attrNameLst>
                                      </p:cBhvr>
                                      <p:to>
                                        <p:strVal val="visible"/>
                                      </p:to>
                                    </p:set>
                                    <p:animEffect transition="in" filter="fade">
                                      <p:cBhvr>
                                        <p:cTn id="51" dur="5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extBox 192"/>
          <p:cNvSpPr txBox="1"/>
          <p:nvPr/>
        </p:nvSpPr>
        <p:spPr>
          <a:xfrm>
            <a:off x="502883" y="1606650"/>
            <a:ext cx="2600481" cy="3199594"/>
          </a:xfrm>
          <a:prstGeom prst="rect">
            <a:avLst/>
          </a:prstGeom>
          <a:noFill/>
        </p:spPr>
        <p:txBody>
          <a:bodyPr wrap="square" lIns="0" tIns="0" rIns="0" bIns="0" rtlCol="0">
            <a:spAutoFit/>
          </a:bodyPr>
          <a:lstStyle/>
          <a:p>
            <a:pPr defTabSz="932167">
              <a:spcAft>
                <a:spcPts val="1199"/>
              </a:spcAft>
            </a:pPr>
            <a:r>
              <a:rPr lang="en-US" sz="1399" spc="-51" dirty="0">
                <a:solidFill>
                  <a:srgbClr val="505050"/>
                </a:solidFill>
              </a:rPr>
              <a:t>Features are delivered 3 time/year</a:t>
            </a:r>
          </a:p>
          <a:p>
            <a:pPr defTabSz="913979">
              <a:spcAft>
                <a:spcPts val="1176"/>
              </a:spcAft>
            </a:pPr>
            <a:r>
              <a:rPr lang="en-US" sz="1400" spc="-50" dirty="0">
                <a:solidFill>
                  <a:srgbClr val="505050"/>
                </a:solidFill>
              </a:rPr>
              <a:t>Security updates are delivered regularly </a:t>
            </a:r>
            <a:r>
              <a:rPr lang="en-US" sz="1400" spc="-50" dirty="0" smtClean="0">
                <a:solidFill>
                  <a:srgbClr val="505050"/>
                </a:solidFill>
              </a:rPr>
              <a:t>for 4 </a:t>
            </a:r>
            <a:r>
              <a:rPr lang="en-US" sz="1400" spc="-50" dirty="0">
                <a:solidFill>
                  <a:srgbClr val="505050"/>
                </a:solidFill>
              </a:rPr>
              <a:t>months</a:t>
            </a:r>
          </a:p>
          <a:p>
            <a:pPr defTabSz="932167">
              <a:spcAft>
                <a:spcPts val="1199"/>
              </a:spcAft>
            </a:pPr>
            <a:r>
              <a:rPr lang="en-US" sz="1399" spc="-51" dirty="0" smtClean="0">
                <a:solidFill>
                  <a:srgbClr val="505050"/>
                </a:solidFill>
              </a:rPr>
              <a:t>Business </a:t>
            </a:r>
            <a:r>
              <a:rPr lang="en-US" sz="1399" spc="-51" dirty="0">
                <a:solidFill>
                  <a:srgbClr val="505050"/>
                </a:solidFill>
              </a:rPr>
              <a:t>customers on auto-update will be moved to a new branch </a:t>
            </a:r>
          </a:p>
          <a:p>
            <a:pPr defTabSz="932167">
              <a:spcAft>
                <a:spcPts val="1199"/>
              </a:spcAft>
            </a:pPr>
            <a:r>
              <a:rPr lang="en-US" sz="1399" spc="-51" dirty="0">
                <a:solidFill>
                  <a:srgbClr val="505050"/>
                </a:solidFill>
              </a:rPr>
              <a:t>Business customers can wait to receive feature updates for an additional </a:t>
            </a:r>
            <a:r>
              <a:rPr lang="en-US" sz="1399" spc="-51" dirty="0" smtClean="0">
                <a:solidFill>
                  <a:srgbClr val="505050"/>
                </a:solidFill>
              </a:rPr>
              <a:t>4 months, providing access to two branches</a:t>
            </a:r>
            <a:endParaRPr lang="en-US" sz="1399" spc="-51" dirty="0">
              <a:solidFill>
                <a:srgbClr val="505050"/>
              </a:solidFill>
            </a:endParaRPr>
          </a:p>
          <a:p>
            <a:pPr defTabSz="932167">
              <a:spcAft>
                <a:spcPts val="1199"/>
              </a:spcAft>
            </a:pPr>
            <a:r>
              <a:rPr lang="en-US" sz="1399" spc="-51" dirty="0">
                <a:solidFill>
                  <a:srgbClr val="505050"/>
                </a:solidFill>
              </a:rPr>
              <a:t>Validation builds are stabilized and available for testing 4 months prior to declaring as deferred branch</a:t>
            </a:r>
          </a:p>
        </p:txBody>
      </p:sp>
      <p:sp>
        <p:nvSpPr>
          <p:cNvPr id="842" name="Rectangle 841"/>
          <p:cNvSpPr/>
          <p:nvPr/>
        </p:nvSpPr>
        <p:spPr bwMode="auto">
          <a:xfrm>
            <a:off x="3398881" y="4504010"/>
            <a:ext cx="347856" cy="26393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6" name="TextBox 15"/>
          <p:cNvSpPr txBox="1"/>
          <p:nvPr/>
        </p:nvSpPr>
        <p:spPr>
          <a:xfrm>
            <a:off x="362339" y="6669705"/>
            <a:ext cx="2408488" cy="144069"/>
          </a:xfrm>
          <a:prstGeom prst="rect">
            <a:avLst/>
          </a:prstGeom>
          <a:noFill/>
        </p:spPr>
        <p:txBody>
          <a:bodyPr wrap="square" lIns="0" tIns="0" rIns="0" bIns="0" rtlCol="0">
            <a:spAutoFit/>
          </a:bodyPr>
          <a:lstStyle/>
          <a:p>
            <a:pPr defTabSz="932167">
              <a:lnSpc>
                <a:spcPct val="90000"/>
              </a:lnSpc>
              <a:spcAft>
                <a:spcPts val="612"/>
              </a:spcAft>
            </a:pPr>
            <a:r>
              <a:rPr lang="en-US" sz="1020" dirty="0">
                <a:solidFill>
                  <a:srgbClr val="505050"/>
                </a:solidFill>
              </a:rPr>
              <a:t>Dates are for illustration purposes only</a:t>
            </a:r>
          </a:p>
        </p:txBody>
      </p:sp>
      <p:sp>
        <p:nvSpPr>
          <p:cNvPr id="3" name="Rectangle 2"/>
          <p:cNvSpPr/>
          <p:nvPr/>
        </p:nvSpPr>
        <p:spPr bwMode="auto">
          <a:xfrm>
            <a:off x="10238805" y="490966"/>
            <a:ext cx="399993" cy="457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2" name="Rectangle 61"/>
          <p:cNvSpPr/>
          <p:nvPr/>
        </p:nvSpPr>
        <p:spPr bwMode="auto">
          <a:xfrm>
            <a:off x="10238805" y="577876"/>
            <a:ext cx="399993" cy="457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7" name="Rectangle 66"/>
          <p:cNvSpPr/>
          <p:nvPr/>
        </p:nvSpPr>
        <p:spPr bwMode="auto">
          <a:xfrm>
            <a:off x="10238805" y="664786"/>
            <a:ext cx="399993" cy="457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p:cNvSpPr/>
          <p:nvPr/>
        </p:nvSpPr>
        <p:spPr bwMode="auto">
          <a:xfrm>
            <a:off x="10238805" y="751697"/>
            <a:ext cx="399993" cy="457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11" name="Group 310"/>
          <p:cNvGrpSpPr/>
          <p:nvPr/>
        </p:nvGrpSpPr>
        <p:grpSpPr>
          <a:xfrm>
            <a:off x="3774891" y="4948962"/>
            <a:ext cx="8282889" cy="462503"/>
            <a:chOff x="3618558" y="5062333"/>
            <a:chExt cx="8121217" cy="453475"/>
          </a:xfrm>
        </p:grpSpPr>
        <p:cxnSp>
          <p:nvCxnSpPr>
            <p:cNvPr id="37" name="Straight Arrow Connector 36"/>
            <p:cNvCxnSpPr/>
            <p:nvPr/>
          </p:nvCxnSpPr>
          <p:spPr>
            <a:xfrm>
              <a:off x="3618558" y="5170304"/>
              <a:ext cx="8121217" cy="0"/>
            </a:xfrm>
            <a:prstGeom prst="straightConnector1">
              <a:avLst/>
            </a:prstGeom>
            <a:ln w="25400">
              <a:solidFill>
                <a:srgbClr val="969696"/>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0911365" y="5240826"/>
              <a:ext cx="769310" cy="274982"/>
            </a:xfrm>
            <a:prstGeom prst="rect">
              <a:avLst/>
            </a:prstGeom>
          </p:spPr>
          <p:txBody>
            <a:bodyPr wrap="square" lIns="91351" tIns="45677" rIns="91351" bIns="45677">
              <a:spAutoFit/>
            </a:bodyPr>
            <a:lstStyle/>
            <a:p>
              <a:pPr algn="r" defTabSz="932167"/>
              <a:r>
                <a:rPr lang="en-US" sz="1199" dirty="0">
                  <a:solidFill>
                    <a:srgbClr val="9C9C9C"/>
                  </a:solidFill>
                  <a:latin typeface="Segoe UI Semibold" panose="020B0702040204020203" pitchFamily="34" charset="0"/>
                  <a:cs typeface="Segoe UI Semibold" panose="020B0702040204020203" pitchFamily="34" charset="0"/>
                </a:rPr>
                <a:t>Time</a:t>
              </a:r>
            </a:p>
          </p:txBody>
        </p:sp>
        <p:sp>
          <p:nvSpPr>
            <p:cNvPr id="59" name="Rectangle 58"/>
            <p:cNvSpPr/>
            <p:nvPr/>
          </p:nvSpPr>
          <p:spPr bwMode="auto">
            <a:xfrm>
              <a:off x="4792620" y="5062333"/>
              <a:ext cx="340829" cy="8290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0" name="Straight Connector 9"/>
            <p:cNvCxnSpPr/>
            <p:nvPr/>
          </p:nvCxnSpPr>
          <p:spPr>
            <a:xfrm>
              <a:off x="4001512"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645067"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288622"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932177"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575732"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219287"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862842"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506397"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9149952"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9793507"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0437062" y="5094380"/>
              <a:ext cx="0" cy="14104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57" name="TextBox 256"/>
            <p:cNvSpPr txBox="1"/>
            <p:nvPr/>
          </p:nvSpPr>
          <p:spPr>
            <a:xfrm>
              <a:off x="3675140"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jan</a:t>
              </a:r>
            </a:p>
          </p:txBody>
        </p:sp>
        <p:sp>
          <p:nvSpPr>
            <p:cNvPr id="258" name="TextBox 257"/>
            <p:cNvSpPr txBox="1"/>
            <p:nvPr/>
          </p:nvSpPr>
          <p:spPr>
            <a:xfrm>
              <a:off x="4307438"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feb</a:t>
              </a:r>
            </a:p>
          </p:txBody>
        </p:sp>
        <p:sp>
          <p:nvSpPr>
            <p:cNvPr id="259" name="TextBox 258"/>
            <p:cNvSpPr txBox="1"/>
            <p:nvPr/>
          </p:nvSpPr>
          <p:spPr>
            <a:xfrm>
              <a:off x="4939735" y="5236602"/>
              <a:ext cx="269659"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mar</a:t>
              </a:r>
            </a:p>
          </p:txBody>
        </p:sp>
        <p:sp>
          <p:nvSpPr>
            <p:cNvPr id="260" name="TextBox 259"/>
            <p:cNvSpPr txBox="1"/>
            <p:nvPr/>
          </p:nvSpPr>
          <p:spPr>
            <a:xfrm>
              <a:off x="5572034"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apr</a:t>
              </a:r>
            </a:p>
          </p:txBody>
        </p:sp>
        <p:sp>
          <p:nvSpPr>
            <p:cNvPr id="261" name="TextBox 260"/>
            <p:cNvSpPr txBox="1"/>
            <p:nvPr/>
          </p:nvSpPr>
          <p:spPr>
            <a:xfrm>
              <a:off x="6144312" y="5236602"/>
              <a:ext cx="26173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may</a:t>
              </a:r>
            </a:p>
          </p:txBody>
        </p:sp>
        <p:sp>
          <p:nvSpPr>
            <p:cNvPr id="262" name="TextBox 261"/>
            <p:cNvSpPr txBox="1"/>
            <p:nvPr/>
          </p:nvSpPr>
          <p:spPr>
            <a:xfrm>
              <a:off x="6836630"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jun</a:t>
              </a:r>
            </a:p>
          </p:txBody>
        </p:sp>
        <p:sp>
          <p:nvSpPr>
            <p:cNvPr id="263" name="TextBox 262"/>
            <p:cNvSpPr txBox="1"/>
            <p:nvPr/>
          </p:nvSpPr>
          <p:spPr>
            <a:xfrm>
              <a:off x="7468928"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jul</a:t>
              </a:r>
            </a:p>
          </p:txBody>
        </p:sp>
        <p:sp>
          <p:nvSpPr>
            <p:cNvPr id="264" name="TextBox 263"/>
            <p:cNvSpPr txBox="1"/>
            <p:nvPr/>
          </p:nvSpPr>
          <p:spPr>
            <a:xfrm>
              <a:off x="8101226"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aug</a:t>
              </a:r>
            </a:p>
          </p:txBody>
        </p:sp>
        <p:sp>
          <p:nvSpPr>
            <p:cNvPr id="265" name="TextBox 264"/>
            <p:cNvSpPr txBox="1"/>
            <p:nvPr/>
          </p:nvSpPr>
          <p:spPr>
            <a:xfrm>
              <a:off x="8733524"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sep</a:t>
              </a:r>
            </a:p>
          </p:txBody>
        </p:sp>
        <p:sp>
          <p:nvSpPr>
            <p:cNvPr id="266" name="TextBox 265"/>
            <p:cNvSpPr txBox="1"/>
            <p:nvPr/>
          </p:nvSpPr>
          <p:spPr>
            <a:xfrm>
              <a:off x="9365822"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oct</a:t>
              </a:r>
            </a:p>
          </p:txBody>
        </p:sp>
        <p:sp>
          <p:nvSpPr>
            <p:cNvPr id="269" name="TextBox 268"/>
            <p:cNvSpPr txBox="1"/>
            <p:nvPr/>
          </p:nvSpPr>
          <p:spPr>
            <a:xfrm>
              <a:off x="9998120"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nov</a:t>
              </a:r>
            </a:p>
          </p:txBody>
        </p:sp>
        <p:sp>
          <p:nvSpPr>
            <p:cNvPr id="270" name="TextBox 269"/>
            <p:cNvSpPr txBox="1"/>
            <p:nvPr/>
          </p:nvSpPr>
          <p:spPr>
            <a:xfrm>
              <a:off x="10630420" y="5236602"/>
              <a:ext cx="201718" cy="164789"/>
            </a:xfrm>
            <a:prstGeom prst="rect">
              <a:avLst/>
            </a:prstGeom>
            <a:noFill/>
          </p:spPr>
          <p:txBody>
            <a:bodyPr wrap="square" lIns="0" tIns="0" rIns="0" bIns="0" rtlCol="0">
              <a:spAutoFit/>
            </a:bodyPr>
            <a:lstStyle/>
            <a:p>
              <a:pPr defTabSz="932597"/>
              <a:r>
                <a:rPr lang="en-US" sz="1071" spc="-71" dirty="0">
                  <a:gradFill>
                    <a:gsLst>
                      <a:gs pos="2917">
                        <a:srgbClr val="797A7D"/>
                      </a:gs>
                      <a:gs pos="95000">
                        <a:srgbClr val="797A7D"/>
                      </a:gs>
                    </a:gsLst>
                    <a:lin ang="5400000" scaled="0"/>
                  </a:gradFill>
                </a:rPr>
                <a:t>dec</a:t>
              </a:r>
            </a:p>
          </p:txBody>
        </p:sp>
      </p:grpSp>
      <p:sp>
        <p:nvSpPr>
          <p:cNvPr id="192" name="Title 7"/>
          <p:cNvSpPr txBox="1">
            <a:spLocks/>
          </p:cNvSpPr>
          <p:nvPr/>
        </p:nvSpPr>
        <p:spPr>
          <a:xfrm>
            <a:off x="455850" y="295731"/>
            <a:ext cx="11887100" cy="917444"/>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lnSpc>
                <a:spcPct val="100000"/>
              </a:lnSpc>
              <a:defRPr/>
            </a:pPr>
            <a:r>
              <a:rPr sz="3599">
                <a:solidFill>
                  <a:srgbClr val="E34523"/>
                </a:solidFill>
                <a:latin typeface="Segoe UI" panose="020B0502040204020203" pitchFamily="34" charset="0"/>
              </a:rPr>
              <a:t>Deferred Branch</a:t>
            </a:r>
            <a:r>
              <a:rPr sz="3599">
                <a:solidFill>
                  <a:srgbClr val="0078D7"/>
                </a:solidFill>
                <a:latin typeface="Segoe UI" panose="020B0502040204020203" pitchFamily="34" charset="0"/>
              </a:rPr>
              <a:t/>
            </a:r>
            <a:br>
              <a:rPr sz="3599">
                <a:solidFill>
                  <a:srgbClr val="0078D7"/>
                </a:solidFill>
                <a:latin typeface="Segoe UI" panose="020B0502040204020203" pitchFamily="34" charset="0"/>
              </a:rPr>
            </a:br>
            <a:r>
              <a:rPr sz="2000" spc="0">
                <a:solidFill>
                  <a:srgbClr val="525252"/>
                </a:solidFill>
                <a:latin typeface="Segoe UI" panose="020B0502040204020203" pitchFamily="34" charset="0"/>
              </a:rPr>
              <a:t>Customer experience</a:t>
            </a:r>
            <a:endParaRPr sz="2400" spc="0">
              <a:solidFill>
                <a:srgbClr val="525252"/>
              </a:solidFill>
              <a:latin typeface="Segoe UI" panose="020B0502040204020203" pitchFamily="34" charset="0"/>
            </a:endParaRPr>
          </a:p>
        </p:txBody>
      </p:sp>
      <p:grpSp>
        <p:nvGrpSpPr>
          <p:cNvPr id="194" name="Group 193"/>
          <p:cNvGrpSpPr/>
          <p:nvPr/>
        </p:nvGrpSpPr>
        <p:grpSpPr>
          <a:xfrm>
            <a:off x="4385514" y="4399214"/>
            <a:ext cx="394803" cy="473532"/>
            <a:chOff x="3945238" y="5520702"/>
            <a:chExt cx="647440" cy="776548"/>
          </a:xfrm>
          <a:solidFill>
            <a:srgbClr val="00B0F0"/>
          </a:solidFill>
        </p:grpSpPr>
        <p:grpSp>
          <p:nvGrpSpPr>
            <p:cNvPr id="195" name="Group 194"/>
            <p:cNvGrpSpPr/>
            <p:nvPr/>
          </p:nvGrpSpPr>
          <p:grpSpPr>
            <a:xfrm>
              <a:off x="4110208" y="5848651"/>
              <a:ext cx="219075" cy="158750"/>
              <a:chOff x="7483476" y="1730375"/>
              <a:chExt cx="219075" cy="158750"/>
            </a:xfrm>
            <a:grpFill/>
          </p:grpSpPr>
          <p:sp>
            <p:nvSpPr>
              <p:cNvPr id="197"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98"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99"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00"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01"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02"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03"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04"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05"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06"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196" name="Freeform 195"/>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207" name="Group 206"/>
          <p:cNvGrpSpPr/>
          <p:nvPr/>
        </p:nvGrpSpPr>
        <p:grpSpPr>
          <a:xfrm>
            <a:off x="5021843" y="4399214"/>
            <a:ext cx="394803" cy="473532"/>
            <a:chOff x="3945238" y="5520702"/>
            <a:chExt cx="647440" cy="776548"/>
          </a:xfrm>
          <a:solidFill>
            <a:srgbClr val="00B0F0"/>
          </a:solidFill>
        </p:grpSpPr>
        <p:grpSp>
          <p:nvGrpSpPr>
            <p:cNvPr id="208" name="Group 207"/>
            <p:cNvGrpSpPr/>
            <p:nvPr/>
          </p:nvGrpSpPr>
          <p:grpSpPr>
            <a:xfrm>
              <a:off x="4110208" y="5848651"/>
              <a:ext cx="219075" cy="158750"/>
              <a:chOff x="7483476" y="1730375"/>
              <a:chExt cx="219075" cy="158750"/>
            </a:xfrm>
            <a:grpFill/>
          </p:grpSpPr>
          <p:sp>
            <p:nvSpPr>
              <p:cNvPr id="210"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11"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12"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13"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14"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15"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16"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17"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18"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19"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209" name="Freeform 208"/>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220" name="Group 219"/>
          <p:cNvGrpSpPr/>
          <p:nvPr/>
        </p:nvGrpSpPr>
        <p:grpSpPr>
          <a:xfrm>
            <a:off x="5658173" y="4399214"/>
            <a:ext cx="394803" cy="473532"/>
            <a:chOff x="3945238" y="5520702"/>
            <a:chExt cx="647440" cy="776548"/>
          </a:xfrm>
          <a:solidFill>
            <a:srgbClr val="00B0F0"/>
          </a:solidFill>
        </p:grpSpPr>
        <p:grpSp>
          <p:nvGrpSpPr>
            <p:cNvPr id="221" name="Group 220"/>
            <p:cNvGrpSpPr/>
            <p:nvPr/>
          </p:nvGrpSpPr>
          <p:grpSpPr>
            <a:xfrm>
              <a:off x="4110208" y="5848651"/>
              <a:ext cx="219075" cy="158750"/>
              <a:chOff x="7483476" y="1730375"/>
              <a:chExt cx="219075" cy="158750"/>
            </a:xfrm>
            <a:grpFill/>
          </p:grpSpPr>
          <p:sp>
            <p:nvSpPr>
              <p:cNvPr id="223"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24"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25"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26"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27"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44"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45"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46"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47"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48"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222" name="Freeform 221"/>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249" name="Group 248"/>
          <p:cNvGrpSpPr/>
          <p:nvPr/>
        </p:nvGrpSpPr>
        <p:grpSpPr>
          <a:xfrm>
            <a:off x="6922050" y="3639889"/>
            <a:ext cx="394803" cy="473532"/>
            <a:chOff x="3945238" y="5520702"/>
            <a:chExt cx="647440" cy="776548"/>
          </a:xfrm>
          <a:solidFill>
            <a:srgbClr val="00B0F0"/>
          </a:solidFill>
        </p:grpSpPr>
        <p:grpSp>
          <p:nvGrpSpPr>
            <p:cNvPr id="250" name="Group 249"/>
            <p:cNvGrpSpPr/>
            <p:nvPr/>
          </p:nvGrpSpPr>
          <p:grpSpPr>
            <a:xfrm>
              <a:off x="4110208" y="5848651"/>
              <a:ext cx="219075" cy="158750"/>
              <a:chOff x="7483476" y="1730375"/>
              <a:chExt cx="219075" cy="158750"/>
            </a:xfrm>
            <a:grpFill/>
          </p:grpSpPr>
          <p:sp>
            <p:nvSpPr>
              <p:cNvPr id="252"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53"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54"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55"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56"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67"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68"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97"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98"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99"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251" name="Freeform 250"/>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300" name="Group 299"/>
          <p:cNvGrpSpPr/>
          <p:nvPr/>
        </p:nvGrpSpPr>
        <p:grpSpPr>
          <a:xfrm>
            <a:off x="7580513" y="3639889"/>
            <a:ext cx="394803" cy="473532"/>
            <a:chOff x="3945238" y="5520702"/>
            <a:chExt cx="647440" cy="776548"/>
          </a:xfrm>
          <a:solidFill>
            <a:srgbClr val="00B0F0"/>
          </a:solidFill>
        </p:grpSpPr>
        <p:grpSp>
          <p:nvGrpSpPr>
            <p:cNvPr id="301" name="Group 300"/>
            <p:cNvGrpSpPr/>
            <p:nvPr/>
          </p:nvGrpSpPr>
          <p:grpSpPr>
            <a:xfrm>
              <a:off x="4110208" y="5848651"/>
              <a:ext cx="219075" cy="158750"/>
              <a:chOff x="7483476" y="1730375"/>
              <a:chExt cx="219075" cy="158750"/>
            </a:xfrm>
            <a:grpFill/>
          </p:grpSpPr>
          <p:sp>
            <p:nvSpPr>
              <p:cNvPr id="303"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04"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05"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06"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07"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08"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09"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10"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16"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17"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302" name="Freeform 301"/>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418" name="Group 417"/>
          <p:cNvGrpSpPr/>
          <p:nvPr/>
        </p:nvGrpSpPr>
        <p:grpSpPr>
          <a:xfrm>
            <a:off x="8238975" y="3639889"/>
            <a:ext cx="394803" cy="473532"/>
            <a:chOff x="3945238" y="5520702"/>
            <a:chExt cx="647440" cy="776548"/>
          </a:xfrm>
          <a:solidFill>
            <a:srgbClr val="00B0F0"/>
          </a:solidFill>
        </p:grpSpPr>
        <p:grpSp>
          <p:nvGrpSpPr>
            <p:cNvPr id="419" name="Group 418"/>
            <p:cNvGrpSpPr/>
            <p:nvPr/>
          </p:nvGrpSpPr>
          <p:grpSpPr>
            <a:xfrm>
              <a:off x="4110208" y="5848651"/>
              <a:ext cx="219075" cy="158750"/>
              <a:chOff x="7483476" y="1730375"/>
              <a:chExt cx="219075" cy="158750"/>
            </a:xfrm>
            <a:grpFill/>
          </p:grpSpPr>
          <p:sp>
            <p:nvSpPr>
              <p:cNvPr id="421"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22"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23"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24"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25"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26"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27"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28"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29"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30"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420" name="Freeform 419"/>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431" name="Group 430"/>
          <p:cNvGrpSpPr/>
          <p:nvPr/>
        </p:nvGrpSpPr>
        <p:grpSpPr>
          <a:xfrm>
            <a:off x="9529997" y="2924253"/>
            <a:ext cx="394803" cy="473532"/>
            <a:chOff x="3945238" y="5520702"/>
            <a:chExt cx="647440" cy="776548"/>
          </a:xfrm>
          <a:solidFill>
            <a:srgbClr val="00B0F0"/>
          </a:solidFill>
        </p:grpSpPr>
        <p:grpSp>
          <p:nvGrpSpPr>
            <p:cNvPr id="432" name="Group 431"/>
            <p:cNvGrpSpPr/>
            <p:nvPr/>
          </p:nvGrpSpPr>
          <p:grpSpPr>
            <a:xfrm>
              <a:off x="4110208" y="5848651"/>
              <a:ext cx="219075" cy="158750"/>
              <a:chOff x="7483476" y="1730375"/>
              <a:chExt cx="219075" cy="158750"/>
            </a:xfrm>
            <a:grpFill/>
          </p:grpSpPr>
          <p:sp>
            <p:nvSpPr>
              <p:cNvPr id="434"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35"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36"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37"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38"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39"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40"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41"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42"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43"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433" name="Freeform 432"/>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444" name="Group 443"/>
          <p:cNvGrpSpPr/>
          <p:nvPr/>
        </p:nvGrpSpPr>
        <p:grpSpPr>
          <a:xfrm>
            <a:off x="10173821" y="2924253"/>
            <a:ext cx="394803" cy="473532"/>
            <a:chOff x="3945238" y="5520702"/>
            <a:chExt cx="647440" cy="776548"/>
          </a:xfrm>
          <a:solidFill>
            <a:srgbClr val="00B0F0"/>
          </a:solidFill>
        </p:grpSpPr>
        <p:grpSp>
          <p:nvGrpSpPr>
            <p:cNvPr id="445" name="Group 444"/>
            <p:cNvGrpSpPr/>
            <p:nvPr/>
          </p:nvGrpSpPr>
          <p:grpSpPr>
            <a:xfrm>
              <a:off x="4110208" y="5848651"/>
              <a:ext cx="219075" cy="158750"/>
              <a:chOff x="7483476" y="1730375"/>
              <a:chExt cx="219075" cy="158750"/>
            </a:xfrm>
            <a:grpFill/>
          </p:grpSpPr>
          <p:sp>
            <p:nvSpPr>
              <p:cNvPr id="447"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48"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49"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50"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51"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52"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53"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54"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55"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56"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446" name="Freeform 445"/>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457" name="Group 456"/>
          <p:cNvGrpSpPr/>
          <p:nvPr/>
        </p:nvGrpSpPr>
        <p:grpSpPr>
          <a:xfrm>
            <a:off x="10817644" y="2924253"/>
            <a:ext cx="394803" cy="473532"/>
            <a:chOff x="3945238" y="5520702"/>
            <a:chExt cx="647440" cy="776548"/>
          </a:xfrm>
          <a:solidFill>
            <a:srgbClr val="00B0F0"/>
          </a:solidFill>
        </p:grpSpPr>
        <p:grpSp>
          <p:nvGrpSpPr>
            <p:cNvPr id="458" name="Group 457"/>
            <p:cNvGrpSpPr/>
            <p:nvPr/>
          </p:nvGrpSpPr>
          <p:grpSpPr>
            <a:xfrm>
              <a:off x="4110208" y="5848651"/>
              <a:ext cx="219075" cy="158750"/>
              <a:chOff x="7483476" y="1730375"/>
              <a:chExt cx="219075" cy="158750"/>
            </a:xfrm>
            <a:grpFill/>
          </p:grpSpPr>
          <p:sp>
            <p:nvSpPr>
              <p:cNvPr id="460"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61"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62"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63"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64"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65"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66"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67"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68"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69"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459" name="Freeform 458"/>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483" name="Group 482"/>
          <p:cNvGrpSpPr/>
          <p:nvPr/>
        </p:nvGrpSpPr>
        <p:grpSpPr>
          <a:xfrm>
            <a:off x="6930832" y="4399214"/>
            <a:ext cx="394803" cy="473532"/>
            <a:chOff x="3945238" y="5520702"/>
            <a:chExt cx="647440" cy="776548"/>
          </a:xfrm>
          <a:solidFill>
            <a:schemeClr val="bg1">
              <a:lumMod val="65000"/>
            </a:schemeClr>
          </a:solidFill>
        </p:grpSpPr>
        <p:grpSp>
          <p:nvGrpSpPr>
            <p:cNvPr id="484" name="Group 483"/>
            <p:cNvGrpSpPr/>
            <p:nvPr/>
          </p:nvGrpSpPr>
          <p:grpSpPr>
            <a:xfrm>
              <a:off x="4110208" y="5848651"/>
              <a:ext cx="219075" cy="158750"/>
              <a:chOff x="7483476" y="1730375"/>
              <a:chExt cx="219075" cy="158750"/>
            </a:xfrm>
            <a:grpFill/>
          </p:grpSpPr>
          <p:sp>
            <p:nvSpPr>
              <p:cNvPr id="486"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87"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88"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89"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90"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91"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92"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93"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94"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95"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485" name="Freeform 484"/>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496" name="Group 495"/>
          <p:cNvGrpSpPr/>
          <p:nvPr/>
        </p:nvGrpSpPr>
        <p:grpSpPr>
          <a:xfrm>
            <a:off x="7567161" y="4399214"/>
            <a:ext cx="394803" cy="473532"/>
            <a:chOff x="3945238" y="5520702"/>
            <a:chExt cx="647440" cy="776548"/>
          </a:xfrm>
          <a:solidFill>
            <a:schemeClr val="bg1">
              <a:lumMod val="65000"/>
            </a:schemeClr>
          </a:solidFill>
        </p:grpSpPr>
        <p:grpSp>
          <p:nvGrpSpPr>
            <p:cNvPr id="497" name="Group 496"/>
            <p:cNvGrpSpPr/>
            <p:nvPr/>
          </p:nvGrpSpPr>
          <p:grpSpPr>
            <a:xfrm>
              <a:off x="4110208" y="5848651"/>
              <a:ext cx="219075" cy="158750"/>
              <a:chOff x="7483476" y="1730375"/>
              <a:chExt cx="219075" cy="158750"/>
            </a:xfrm>
            <a:grpFill/>
          </p:grpSpPr>
          <p:sp>
            <p:nvSpPr>
              <p:cNvPr id="499"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00"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01"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02"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03"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04"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05"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06"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07"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08"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498" name="Freeform 497"/>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509" name="Group 508"/>
          <p:cNvGrpSpPr/>
          <p:nvPr/>
        </p:nvGrpSpPr>
        <p:grpSpPr>
          <a:xfrm>
            <a:off x="8203490" y="4399214"/>
            <a:ext cx="394803" cy="473532"/>
            <a:chOff x="3945238" y="5520702"/>
            <a:chExt cx="647440" cy="776548"/>
          </a:xfrm>
          <a:solidFill>
            <a:schemeClr val="bg1">
              <a:lumMod val="65000"/>
            </a:schemeClr>
          </a:solidFill>
        </p:grpSpPr>
        <p:grpSp>
          <p:nvGrpSpPr>
            <p:cNvPr id="510" name="Group 509"/>
            <p:cNvGrpSpPr/>
            <p:nvPr/>
          </p:nvGrpSpPr>
          <p:grpSpPr>
            <a:xfrm>
              <a:off x="4110208" y="5848651"/>
              <a:ext cx="219075" cy="158750"/>
              <a:chOff x="7483476" y="1730375"/>
              <a:chExt cx="219075" cy="158750"/>
            </a:xfrm>
            <a:grpFill/>
          </p:grpSpPr>
          <p:sp>
            <p:nvSpPr>
              <p:cNvPr id="512"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13"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14"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15"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16"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17"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18"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19"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20"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21"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511" name="Freeform 510"/>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522" name="Group 521"/>
          <p:cNvGrpSpPr/>
          <p:nvPr/>
        </p:nvGrpSpPr>
        <p:grpSpPr>
          <a:xfrm>
            <a:off x="6294502" y="4399214"/>
            <a:ext cx="394803" cy="473532"/>
            <a:chOff x="3945238" y="5520702"/>
            <a:chExt cx="647440" cy="776548"/>
          </a:xfrm>
          <a:solidFill>
            <a:schemeClr val="bg1">
              <a:lumMod val="65000"/>
            </a:schemeClr>
          </a:solidFill>
        </p:grpSpPr>
        <p:grpSp>
          <p:nvGrpSpPr>
            <p:cNvPr id="523" name="Group 522"/>
            <p:cNvGrpSpPr/>
            <p:nvPr/>
          </p:nvGrpSpPr>
          <p:grpSpPr>
            <a:xfrm>
              <a:off x="4110208" y="5848651"/>
              <a:ext cx="219075" cy="158750"/>
              <a:chOff x="7483476" y="1730375"/>
              <a:chExt cx="219075" cy="158750"/>
            </a:xfrm>
            <a:grpFill/>
          </p:grpSpPr>
          <p:sp>
            <p:nvSpPr>
              <p:cNvPr id="525"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26"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27"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28"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29"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30"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31"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32"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33"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34"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524" name="Freeform 523"/>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601" name="Group 600"/>
          <p:cNvGrpSpPr/>
          <p:nvPr/>
        </p:nvGrpSpPr>
        <p:grpSpPr>
          <a:xfrm>
            <a:off x="9555900" y="3639889"/>
            <a:ext cx="394803" cy="473532"/>
            <a:chOff x="3945238" y="5520702"/>
            <a:chExt cx="647440" cy="776548"/>
          </a:xfrm>
          <a:solidFill>
            <a:schemeClr val="bg1">
              <a:lumMod val="65000"/>
            </a:schemeClr>
          </a:solidFill>
        </p:grpSpPr>
        <p:grpSp>
          <p:nvGrpSpPr>
            <p:cNvPr id="602" name="Group 601"/>
            <p:cNvGrpSpPr/>
            <p:nvPr/>
          </p:nvGrpSpPr>
          <p:grpSpPr>
            <a:xfrm>
              <a:off x="4110208" y="5848651"/>
              <a:ext cx="219075" cy="158750"/>
              <a:chOff x="7483476" y="1730375"/>
              <a:chExt cx="219075" cy="158750"/>
            </a:xfrm>
            <a:grpFill/>
          </p:grpSpPr>
          <p:sp>
            <p:nvSpPr>
              <p:cNvPr id="604"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05"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06"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07"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08"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09"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10"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11"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12"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13"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603" name="Freeform 602"/>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614" name="Group 613"/>
          <p:cNvGrpSpPr/>
          <p:nvPr/>
        </p:nvGrpSpPr>
        <p:grpSpPr>
          <a:xfrm>
            <a:off x="10214362" y="3639889"/>
            <a:ext cx="394803" cy="473532"/>
            <a:chOff x="3945238" y="5520702"/>
            <a:chExt cx="647440" cy="776548"/>
          </a:xfrm>
          <a:solidFill>
            <a:schemeClr val="bg1">
              <a:lumMod val="65000"/>
            </a:schemeClr>
          </a:solidFill>
        </p:grpSpPr>
        <p:grpSp>
          <p:nvGrpSpPr>
            <p:cNvPr id="615" name="Group 614"/>
            <p:cNvGrpSpPr/>
            <p:nvPr/>
          </p:nvGrpSpPr>
          <p:grpSpPr>
            <a:xfrm>
              <a:off x="4110208" y="5848651"/>
              <a:ext cx="219075" cy="158750"/>
              <a:chOff x="7483476" y="1730375"/>
              <a:chExt cx="219075" cy="158750"/>
            </a:xfrm>
            <a:grpFill/>
          </p:grpSpPr>
          <p:sp>
            <p:nvSpPr>
              <p:cNvPr id="617"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18"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19"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20"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21"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22"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23"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24"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25"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26"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616" name="Freeform 615"/>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627" name="Group 626"/>
          <p:cNvGrpSpPr/>
          <p:nvPr/>
        </p:nvGrpSpPr>
        <p:grpSpPr>
          <a:xfrm>
            <a:off x="10872823" y="3639889"/>
            <a:ext cx="394803" cy="473532"/>
            <a:chOff x="3945238" y="5520702"/>
            <a:chExt cx="647440" cy="776548"/>
          </a:xfrm>
          <a:solidFill>
            <a:schemeClr val="bg1">
              <a:lumMod val="65000"/>
            </a:schemeClr>
          </a:solidFill>
        </p:grpSpPr>
        <p:grpSp>
          <p:nvGrpSpPr>
            <p:cNvPr id="628" name="Group 627"/>
            <p:cNvGrpSpPr/>
            <p:nvPr/>
          </p:nvGrpSpPr>
          <p:grpSpPr>
            <a:xfrm>
              <a:off x="4110208" y="5848651"/>
              <a:ext cx="219075" cy="158750"/>
              <a:chOff x="7483476" y="1730375"/>
              <a:chExt cx="219075" cy="158750"/>
            </a:xfrm>
            <a:grpFill/>
          </p:grpSpPr>
          <p:sp>
            <p:nvSpPr>
              <p:cNvPr id="630"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31"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32"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33"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34"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35"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36"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37"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38"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39"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629" name="Freeform 628"/>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640" name="Group 639"/>
          <p:cNvGrpSpPr/>
          <p:nvPr/>
        </p:nvGrpSpPr>
        <p:grpSpPr>
          <a:xfrm>
            <a:off x="8897437" y="3639889"/>
            <a:ext cx="394803" cy="473532"/>
            <a:chOff x="3945238" y="5520702"/>
            <a:chExt cx="647440" cy="776548"/>
          </a:xfrm>
          <a:solidFill>
            <a:schemeClr val="bg1">
              <a:lumMod val="65000"/>
            </a:schemeClr>
          </a:solidFill>
        </p:grpSpPr>
        <p:grpSp>
          <p:nvGrpSpPr>
            <p:cNvPr id="641" name="Group 640"/>
            <p:cNvGrpSpPr/>
            <p:nvPr/>
          </p:nvGrpSpPr>
          <p:grpSpPr>
            <a:xfrm>
              <a:off x="4110208" y="5848651"/>
              <a:ext cx="219075" cy="158750"/>
              <a:chOff x="7483476" y="1730375"/>
              <a:chExt cx="219075" cy="158750"/>
            </a:xfrm>
            <a:grpFill/>
          </p:grpSpPr>
          <p:sp>
            <p:nvSpPr>
              <p:cNvPr id="643"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44"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45"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46"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47"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48"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49"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50"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51"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52"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642" name="Freeform 641"/>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grpSp>
        <p:nvGrpSpPr>
          <p:cNvPr id="18" name="Group 17"/>
          <p:cNvGrpSpPr/>
          <p:nvPr/>
        </p:nvGrpSpPr>
        <p:grpSpPr>
          <a:xfrm>
            <a:off x="3749184" y="4192644"/>
            <a:ext cx="416285" cy="680102"/>
            <a:chOff x="3675140" y="4110809"/>
            <a:chExt cx="408160" cy="666827"/>
          </a:xfrm>
        </p:grpSpPr>
        <p:grpSp>
          <p:nvGrpSpPr>
            <p:cNvPr id="271" name="Group 270"/>
            <p:cNvGrpSpPr/>
            <p:nvPr/>
          </p:nvGrpSpPr>
          <p:grpSpPr>
            <a:xfrm>
              <a:off x="3675140" y="4313347"/>
              <a:ext cx="387097" cy="464289"/>
              <a:chOff x="3945238" y="5520702"/>
              <a:chExt cx="647440" cy="776548"/>
            </a:xfrm>
          </p:grpSpPr>
          <p:grpSp>
            <p:nvGrpSpPr>
              <p:cNvPr id="272" name="Group 271"/>
              <p:cNvGrpSpPr/>
              <p:nvPr/>
            </p:nvGrpSpPr>
            <p:grpSpPr>
              <a:xfrm>
                <a:off x="4110208" y="5848651"/>
                <a:ext cx="219075" cy="158750"/>
                <a:chOff x="7483476" y="1730375"/>
                <a:chExt cx="219075" cy="158750"/>
              </a:xfrm>
            </p:grpSpPr>
            <p:sp>
              <p:nvSpPr>
                <p:cNvPr id="274"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75" name="Rectangle 69"/>
                <p:cNvSpPr>
                  <a:spLocks noChangeArrowheads="1"/>
                </p:cNvSpPr>
                <p:nvPr/>
              </p:nvSpPr>
              <p:spPr bwMode="auto">
                <a:xfrm>
                  <a:off x="7554913" y="1733550"/>
                  <a:ext cx="9525"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76"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77"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78" name="Rectangle 72"/>
                <p:cNvSpPr>
                  <a:spLocks noChangeArrowheads="1"/>
                </p:cNvSpPr>
                <p:nvPr/>
              </p:nvSpPr>
              <p:spPr bwMode="auto">
                <a:xfrm>
                  <a:off x="7486651"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79" name="Rectangle 73"/>
                <p:cNvSpPr>
                  <a:spLocks noChangeArrowheads="1"/>
                </p:cNvSpPr>
                <p:nvPr/>
              </p:nvSpPr>
              <p:spPr bwMode="auto">
                <a:xfrm>
                  <a:off x="7508876"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80"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81" name="Rectangle 75"/>
                <p:cNvSpPr>
                  <a:spLocks noChangeArrowheads="1"/>
                </p:cNvSpPr>
                <p:nvPr/>
              </p:nvSpPr>
              <p:spPr bwMode="auto">
                <a:xfrm>
                  <a:off x="7599363"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82" name="Rectangle 76"/>
                <p:cNvSpPr>
                  <a:spLocks noChangeArrowheads="1"/>
                </p:cNvSpPr>
                <p:nvPr/>
              </p:nvSpPr>
              <p:spPr bwMode="auto">
                <a:xfrm>
                  <a:off x="7621588"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283"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273" name="Freeform 272"/>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E34523"/>
              </a:solid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sp>
          <p:nvSpPr>
            <p:cNvPr id="5" name="TextBox 4"/>
            <p:cNvSpPr txBox="1"/>
            <p:nvPr/>
          </p:nvSpPr>
          <p:spPr>
            <a:xfrm>
              <a:off x="3738716" y="4110809"/>
              <a:ext cx="344584" cy="188385"/>
            </a:xfrm>
            <a:prstGeom prst="rect">
              <a:avLst/>
            </a:prstGeom>
            <a:noFill/>
          </p:spPr>
          <p:txBody>
            <a:bodyPr wrap="square" lIns="0" tIns="0" rIns="0" bIns="0" rtlCol="0">
              <a:spAutoFit/>
            </a:bodyPr>
            <a:lstStyle/>
            <a:p>
              <a:pPr defTabSz="932597"/>
              <a:r>
                <a:rPr lang="en-US" sz="1224" spc="-71" dirty="0">
                  <a:gradFill>
                    <a:gsLst>
                      <a:gs pos="2917">
                        <a:srgbClr val="797A7D"/>
                      </a:gs>
                      <a:gs pos="95000">
                        <a:srgbClr val="797A7D"/>
                      </a:gs>
                    </a:gsLst>
                    <a:lin ang="5400000" scaled="0"/>
                  </a:gradFill>
                </a:rPr>
                <a:t>DB1</a:t>
              </a:r>
            </a:p>
          </p:txBody>
        </p:sp>
      </p:grpSp>
      <p:grpSp>
        <p:nvGrpSpPr>
          <p:cNvPr id="19" name="Group 18"/>
          <p:cNvGrpSpPr/>
          <p:nvPr/>
        </p:nvGrpSpPr>
        <p:grpSpPr>
          <a:xfrm>
            <a:off x="6263588" y="3427559"/>
            <a:ext cx="394803" cy="685862"/>
            <a:chOff x="6140465" y="3360657"/>
            <a:chExt cx="387097" cy="672475"/>
          </a:xfrm>
        </p:grpSpPr>
        <p:grpSp>
          <p:nvGrpSpPr>
            <p:cNvPr id="390" name="Group 389"/>
            <p:cNvGrpSpPr/>
            <p:nvPr/>
          </p:nvGrpSpPr>
          <p:grpSpPr>
            <a:xfrm>
              <a:off x="6140465" y="3568843"/>
              <a:ext cx="387097" cy="464289"/>
              <a:chOff x="3945238" y="5520702"/>
              <a:chExt cx="647440" cy="776548"/>
            </a:xfrm>
          </p:grpSpPr>
          <p:grpSp>
            <p:nvGrpSpPr>
              <p:cNvPr id="391" name="Group 390"/>
              <p:cNvGrpSpPr/>
              <p:nvPr/>
            </p:nvGrpSpPr>
            <p:grpSpPr>
              <a:xfrm>
                <a:off x="4110208" y="5848651"/>
                <a:ext cx="219075" cy="158750"/>
                <a:chOff x="7483476" y="1730375"/>
                <a:chExt cx="219075" cy="158750"/>
              </a:xfrm>
            </p:grpSpPr>
            <p:sp>
              <p:nvSpPr>
                <p:cNvPr id="393"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94" name="Rectangle 69"/>
                <p:cNvSpPr>
                  <a:spLocks noChangeArrowheads="1"/>
                </p:cNvSpPr>
                <p:nvPr/>
              </p:nvSpPr>
              <p:spPr bwMode="auto">
                <a:xfrm>
                  <a:off x="7554913" y="1733550"/>
                  <a:ext cx="9525"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95"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96"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97" name="Rectangle 72"/>
                <p:cNvSpPr>
                  <a:spLocks noChangeArrowheads="1"/>
                </p:cNvSpPr>
                <p:nvPr/>
              </p:nvSpPr>
              <p:spPr bwMode="auto">
                <a:xfrm>
                  <a:off x="7486651"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98" name="Rectangle 73"/>
                <p:cNvSpPr>
                  <a:spLocks noChangeArrowheads="1"/>
                </p:cNvSpPr>
                <p:nvPr/>
              </p:nvSpPr>
              <p:spPr bwMode="auto">
                <a:xfrm>
                  <a:off x="7508876"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99"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00" name="Rectangle 75"/>
                <p:cNvSpPr>
                  <a:spLocks noChangeArrowheads="1"/>
                </p:cNvSpPr>
                <p:nvPr/>
              </p:nvSpPr>
              <p:spPr bwMode="auto">
                <a:xfrm>
                  <a:off x="7599363"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01" name="Rectangle 76"/>
                <p:cNvSpPr>
                  <a:spLocks noChangeArrowheads="1"/>
                </p:cNvSpPr>
                <p:nvPr/>
              </p:nvSpPr>
              <p:spPr bwMode="auto">
                <a:xfrm>
                  <a:off x="7621588"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02"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392" name="Freeform 391"/>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E34523"/>
              </a:solid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sp>
          <p:nvSpPr>
            <p:cNvPr id="654" name="TextBox 653"/>
            <p:cNvSpPr txBox="1"/>
            <p:nvPr/>
          </p:nvSpPr>
          <p:spPr>
            <a:xfrm>
              <a:off x="6226099" y="3360657"/>
              <a:ext cx="301463" cy="188385"/>
            </a:xfrm>
            <a:prstGeom prst="rect">
              <a:avLst/>
            </a:prstGeom>
            <a:noFill/>
          </p:spPr>
          <p:txBody>
            <a:bodyPr wrap="square" lIns="0" tIns="0" rIns="0" bIns="0" rtlCol="0">
              <a:spAutoFit/>
            </a:bodyPr>
            <a:lstStyle/>
            <a:p>
              <a:pPr defTabSz="932597"/>
              <a:r>
                <a:rPr lang="en-US" sz="1224" spc="-71" dirty="0">
                  <a:gradFill>
                    <a:gsLst>
                      <a:gs pos="2917">
                        <a:srgbClr val="797A7D"/>
                      </a:gs>
                      <a:gs pos="95000">
                        <a:srgbClr val="797A7D"/>
                      </a:gs>
                    </a:gsLst>
                    <a:lin ang="5400000" scaled="0"/>
                  </a:gradFill>
                </a:rPr>
                <a:t>DB2</a:t>
              </a:r>
            </a:p>
          </p:txBody>
        </p:sp>
      </p:grpSp>
      <p:grpSp>
        <p:nvGrpSpPr>
          <p:cNvPr id="20" name="Group 19"/>
          <p:cNvGrpSpPr/>
          <p:nvPr/>
        </p:nvGrpSpPr>
        <p:grpSpPr>
          <a:xfrm>
            <a:off x="8886173" y="2715070"/>
            <a:ext cx="394804" cy="682715"/>
            <a:chOff x="8711861" y="2662075"/>
            <a:chExt cx="387098" cy="669389"/>
          </a:xfrm>
        </p:grpSpPr>
        <p:grpSp>
          <p:nvGrpSpPr>
            <p:cNvPr id="338" name="Group 337"/>
            <p:cNvGrpSpPr/>
            <p:nvPr/>
          </p:nvGrpSpPr>
          <p:grpSpPr>
            <a:xfrm>
              <a:off x="8711861" y="2867175"/>
              <a:ext cx="387097" cy="464289"/>
              <a:chOff x="3945238" y="5520702"/>
              <a:chExt cx="647440" cy="776548"/>
            </a:xfrm>
          </p:grpSpPr>
          <p:grpSp>
            <p:nvGrpSpPr>
              <p:cNvPr id="339" name="Group 338"/>
              <p:cNvGrpSpPr/>
              <p:nvPr/>
            </p:nvGrpSpPr>
            <p:grpSpPr>
              <a:xfrm>
                <a:off x="4110208" y="5848651"/>
                <a:ext cx="219075" cy="158750"/>
                <a:chOff x="7483476" y="1730375"/>
                <a:chExt cx="219075" cy="158750"/>
              </a:xfrm>
            </p:grpSpPr>
            <p:sp>
              <p:nvSpPr>
                <p:cNvPr id="341"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42" name="Rectangle 69"/>
                <p:cNvSpPr>
                  <a:spLocks noChangeArrowheads="1"/>
                </p:cNvSpPr>
                <p:nvPr/>
              </p:nvSpPr>
              <p:spPr bwMode="auto">
                <a:xfrm>
                  <a:off x="7554913" y="1733550"/>
                  <a:ext cx="9525"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43"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44"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45" name="Rectangle 72"/>
                <p:cNvSpPr>
                  <a:spLocks noChangeArrowheads="1"/>
                </p:cNvSpPr>
                <p:nvPr/>
              </p:nvSpPr>
              <p:spPr bwMode="auto">
                <a:xfrm>
                  <a:off x="7486651"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46" name="Rectangle 73"/>
                <p:cNvSpPr>
                  <a:spLocks noChangeArrowheads="1"/>
                </p:cNvSpPr>
                <p:nvPr/>
              </p:nvSpPr>
              <p:spPr bwMode="auto">
                <a:xfrm>
                  <a:off x="7508876"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47"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48" name="Rectangle 75"/>
                <p:cNvSpPr>
                  <a:spLocks noChangeArrowheads="1"/>
                </p:cNvSpPr>
                <p:nvPr/>
              </p:nvSpPr>
              <p:spPr bwMode="auto">
                <a:xfrm>
                  <a:off x="7599363"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49" name="Rectangle 76"/>
                <p:cNvSpPr>
                  <a:spLocks noChangeArrowheads="1"/>
                </p:cNvSpPr>
                <p:nvPr/>
              </p:nvSpPr>
              <p:spPr bwMode="auto">
                <a:xfrm>
                  <a:off x="7621588"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50"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340" name="Freeform 339"/>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E34523"/>
              </a:solid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sp>
          <p:nvSpPr>
            <p:cNvPr id="655" name="TextBox 654"/>
            <p:cNvSpPr txBox="1"/>
            <p:nvPr/>
          </p:nvSpPr>
          <p:spPr>
            <a:xfrm>
              <a:off x="8787323" y="2662075"/>
              <a:ext cx="311636" cy="188385"/>
            </a:xfrm>
            <a:prstGeom prst="rect">
              <a:avLst/>
            </a:prstGeom>
            <a:noFill/>
          </p:spPr>
          <p:txBody>
            <a:bodyPr wrap="square" lIns="0" tIns="0" rIns="0" bIns="0" rtlCol="0">
              <a:spAutoFit/>
            </a:bodyPr>
            <a:lstStyle/>
            <a:p>
              <a:pPr defTabSz="932597"/>
              <a:r>
                <a:rPr lang="en-US" sz="1224" spc="-71" dirty="0">
                  <a:gradFill>
                    <a:gsLst>
                      <a:gs pos="2917">
                        <a:srgbClr val="797A7D"/>
                      </a:gs>
                      <a:gs pos="95000">
                        <a:srgbClr val="797A7D"/>
                      </a:gs>
                    </a:gsLst>
                    <a:lin ang="5400000" scaled="0"/>
                  </a:gradFill>
                </a:rPr>
                <a:t>DB3</a:t>
              </a:r>
            </a:p>
          </p:txBody>
        </p:sp>
      </p:grpSp>
      <p:grpSp>
        <p:nvGrpSpPr>
          <p:cNvPr id="8" name="Group 7"/>
          <p:cNvGrpSpPr/>
          <p:nvPr/>
        </p:nvGrpSpPr>
        <p:grpSpPr>
          <a:xfrm>
            <a:off x="5105506" y="5815400"/>
            <a:ext cx="1450909" cy="224114"/>
            <a:chOff x="5914563" y="5887539"/>
            <a:chExt cx="1422589" cy="219740"/>
          </a:xfrm>
        </p:grpSpPr>
        <p:grpSp>
          <p:nvGrpSpPr>
            <p:cNvPr id="656" name="Group 655"/>
            <p:cNvGrpSpPr/>
            <p:nvPr/>
          </p:nvGrpSpPr>
          <p:grpSpPr>
            <a:xfrm>
              <a:off x="5914563" y="5887539"/>
              <a:ext cx="175538" cy="210542"/>
              <a:chOff x="3945238" y="5520702"/>
              <a:chExt cx="647440" cy="776548"/>
            </a:xfrm>
          </p:grpSpPr>
          <p:grpSp>
            <p:nvGrpSpPr>
              <p:cNvPr id="657" name="Group 656"/>
              <p:cNvGrpSpPr/>
              <p:nvPr/>
            </p:nvGrpSpPr>
            <p:grpSpPr>
              <a:xfrm>
                <a:off x="4110208" y="5848651"/>
                <a:ext cx="219075" cy="158750"/>
                <a:chOff x="7483476" y="1730375"/>
                <a:chExt cx="219075" cy="158750"/>
              </a:xfrm>
            </p:grpSpPr>
            <p:sp>
              <p:nvSpPr>
                <p:cNvPr id="659"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60" name="Rectangle 69"/>
                <p:cNvSpPr>
                  <a:spLocks noChangeArrowheads="1"/>
                </p:cNvSpPr>
                <p:nvPr/>
              </p:nvSpPr>
              <p:spPr bwMode="auto">
                <a:xfrm>
                  <a:off x="7554913" y="1733550"/>
                  <a:ext cx="9525"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61"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62"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63" name="Rectangle 72"/>
                <p:cNvSpPr>
                  <a:spLocks noChangeArrowheads="1"/>
                </p:cNvSpPr>
                <p:nvPr/>
              </p:nvSpPr>
              <p:spPr bwMode="auto">
                <a:xfrm>
                  <a:off x="7486651"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64" name="Rectangle 73"/>
                <p:cNvSpPr>
                  <a:spLocks noChangeArrowheads="1"/>
                </p:cNvSpPr>
                <p:nvPr/>
              </p:nvSpPr>
              <p:spPr bwMode="auto">
                <a:xfrm>
                  <a:off x="7508876"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65"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66" name="Rectangle 75"/>
                <p:cNvSpPr>
                  <a:spLocks noChangeArrowheads="1"/>
                </p:cNvSpPr>
                <p:nvPr/>
              </p:nvSpPr>
              <p:spPr bwMode="auto">
                <a:xfrm>
                  <a:off x="7599363"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67" name="Rectangle 76"/>
                <p:cNvSpPr>
                  <a:spLocks noChangeArrowheads="1"/>
                </p:cNvSpPr>
                <p:nvPr/>
              </p:nvSpPr>
              <p:spPr bwMode="auto">
                <a:xfrm>
                  <a:off x="7621588" y="1830388"/>
                  <a:ext cx="11113" cy="571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68"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658" name="Freeform 657"/>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E34523"/>
              </a:solid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sp>
          <p:nvSpPr>
            <p:cNvPr id="7" name="TextBox 6"/>
            <p:cNvSpPr txBox="1"/>
            <p:nvPr/>
          </p:nvSpPr>
          <p:spPr>
            <a:xfrm>
              <a:off x="6161508" y="5887539"/>
              <a:ext cx="1175644" cy="219740"/>
            </a:xfrm>
            <a:prstGeom prst="rect">
              <a:avLst/>
            </a:prstGeom>
            <a:noFill/>
          </p:spPr>
          <p:txBody>
            <a:bodyPr wrap="square" lIns="0" tIns="0" rIns="0" bIns="0" rtlCol="0">
              <a:spAutoFit/>
            </a:bodyPr>
            <a:lstStyle/>
            <a:p>
              <a:pPr defTabSz="932597"/>
              <a:r>
                <a:rPr lang="en-US" sz="1428" spc="-71" dirty="0">
                  <a:gradFill>
                    <a:gsLst>
                      <a:gs pos="2917">
                        <a:srgbClr val="797A7D"/>
                      </a:gs>
                      <a:gs pos="95000">
                        <a:srgbClr val="797A7D"/>
                      </a:gs>
                    </a:gsLst>
                    <a:lin ang="5400000" scaled="0"/>
                  </a:gradFill>
                </a:rPr>
                <a:t>Feature update</a:t>
              </a:r>
            </a:p>
          </p:txBody>
        </p:sp>
      </p:grpSp>
      <p:grpSp>
        <p:nvGrpSpPr>
          <p:cNvPr id="9" name="Group 8"/>
          <p:cNvGrpSpPr/>
          <p:nvPr/>
        </p:nvGrpSpPr>
        <p:grpSpPr>
          <a:xfrm>
            <a:off x="8971638" y="5777351"/>
            <a:ext cx="1413152" cy="288203"/>
            <a:chOff x="7078823" y="6230109"/>
            <a:chExt cx="1385569" cy="282578"/>
          </a:xfrm>
        </p:grpSpPr>
        <p:grpSp>
          <p:nvGrpSpPr>
            <p:cNvPr id="695" name="Group 694"/>
            <p:cNvGrpSpPr/>
            <p:nvPr/>
          </p:nvGrpSpPr>
          <p:grpSpPr>
            <a:xfrm>
              <a:off x="7078823" y="6275113"/>
              <a:ext cx="175538" cy="210542"/>
              <a:chOff x="3945238" y="5520702"/>
              <a:chExt cx="647440" cy="776548"/>
            </a:xfrm>
            <a:solidFill>
              <a:schemeClr val="bg1">
                <a:lumMod val="65000"/>
              </a:schemeClr>
            </a:solidFill>
          </p:grpSpPr>
          <p:grpSp>
            <p:nvGrpSpPr>
              <p:cNvPr id="696" name="Group 695"/>
              <p:cNvGrpSpPr/>
              <p:nvPr/>
            </p:nvGrpSpPr>
            <p:grpSpPr>
              <a:xfrm>
                <a:off x="4110208" y="5848651"/>
                <a:ext cx="219075" cy="158750"/>
                <a:chOff x="7483476" y="1730375"/>
                <a:chExt cx="219075" cy="158750"/>
              </a:xfrm>
              <a:grpFill/>
            </p:grpSpPr>
            <p:sp>
              <p:nvSpPr>
                <p:cNvPr id="698"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99"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700"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701"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702"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703"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704"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705"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706"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707"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697" name="Freeform 696"/>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sp>
          <p:nvSpPr>
            <p:cNvPr id="708" name="TextBox 707"/>
            <p:cNvSpPr txBox="1"/>
            <p:nvPr/>
          </p:nvSpPr>
          <p:spPr>
            <a:xfrm>
              <a:off x="7293528" y="6230109"/>
              <a:ext cx="1170864" cy="282578"/>
            </a:xfrm>
            <a:prstGeom prst="rect">
              <a:avLst/>
            </a:prstGeom>
            <a:noFill/>
          </p:spPr>
          <p:txBody>
            <a:bodyPr wrap="square" lIns="0" tIns="0" rIns="0" bIns="0" rtlCol="0">
              <a:spAutoFit/>
            </a:bodyPr>
            <a:lstStyle/>
            <a:p>
              <a:pPr defTabSz="932597">
                <a:lnSpc>
                  <a:spcPct val="150000"/>
                </a:lnSpc>
              </a:pPr>
              <a:r>
                <a:rPr lang="en-US" sz="1224" spc="-71" dirty="0">
                  <a:gradFill>
                    <a:gsLst>
                      <a:gs pos="2917">
                        <a:srgbClr val="797A7D"/>
                      </a:gs>
                      <a:gs pos="95000">
                        <a:srgbClr val="797A7D"/>
                      </a:gs>
                    </a:gsLst>
                    <a:lin ang="5400000" scaled="0"/>
                  </a:gradFill>
                </a:rPr>
                <a:t>Extended support</a:t>
              </a:r>
            </a:p>
          </p:txBody>
        </p:sp>
      </p:grpSp>
      <p:grpSp>
        <p:nvGrpSpPr>
          <p:cNvPr id="11" name="Group 10"/>
          <p:cNvGrpSpPr/>
          <p:nvPr/>
        </p:nvGrpSpPr>
        <p:grpSpPr>
          <a:xfrm>
            <a:off x="7056437" y="5777353"/>
            <a:ext cx="1663901" cy="264935"/>
            <a:chOff x="5914561" y="6160982"/>
            <a:chExt cx="1631424" cy="259764"/>
          </a:xfrm>
        </p:grpSpPr>
        <p:grpSp>
          <p:nvGrpSpPr>
            <p:cNvPr id="669" name="Group 668"/>
            <p:cNvGrpSpPr/>
            <p:nvPr/>
          </p:nvGrpSpPr>
          <p:grpSpPr>
            <a:xfrm>
              <a:off x="5914561" y="6210204"/>
              <a:ext cx="175538" cy="210542"/>
              <a:chOff x="3945238" y="5520702"/>
              <a:chExt cx="647440" cy="776548"/>
            </a:xfrm>
            <a:solidFill>
              <a:srgbClr val="00B0F0"/>
            </a:solidFill>
          </p:grpSpPr>
          <p:grpSp>
            <p:nvGrpSpPr>
              <p:cNvPr id="670" name="Group 669"/>
              <p:cNvGrpSpPr/>
              <p:nvPr/>
            </p:nvGrpSpPr>
            <p:grpSpPr>
              <a:xfrm>
                <a:off x="4110208" y="5848651"/>
                <a:ext cx="219075" cy="158750"/>
                <a:chOff x="7483476" y="1730375"/>
                <a:chExt cx="219075" cy="158750"/>
              </a:xfrm>
              <a:grpFill/>
            </p:grpSpPr>
            <p:sp>
              <p:nvSpPr>
                <p:cNvPr id="672"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73"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74"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75"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76"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77"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78"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79"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80"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81"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671" name="Freeform 670"/>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sp>
          <p:nvSpPr>
            <p:cNvPr id="709" name="TextBox 708"/>
            <p:cNvSpPr txBox="1"/>
            <p:nvPr/>
          </p:nvSpPr>
          <p:spPr>
            <a:xfrm>
              <a:off x="6136459" y="6160982"/>
              <a:ext cx="1409526" cy="242673"/>
            </a:xfrm>
            <a:prstGeom prst="rect">
              <a:avLst/>
            </a:prstGeom>
            <a:noFill/>
          </p:spPr>
          <p:txBody>
            <a:bodyPr wrap="square" lIns="0" tIns="0" rIns="0" bIns="0" rtlCol="0">
              <a:spAutoFit/>
            </a:bodyPr>
            <a:lstStyle/>
            <a:p>
              <a:pPr defTabSz="932597">
                <a:lnSpc>
                  <a:spcPct val="150000"/>
                </a:lnSpc>
              </a:pPr>
              <a:r>
                <a:rPr lang="en-US" sz="1224" spc="-71" dirty="0">
                  <a:gradFill>
                    <a:gsLst>
                      <a:gs pos="2917">
                        <a:srgbClr val="797A7D"/>
                      </a:gs>
                      <a:gs pos="95000">
                        <a:srgbClr val="797A7D"/>
                      </a:gs>
                    </a:gsLst>
                    <a:lin ang="5400000" scaled="0"/>
                  </a:gradFill>
                </a:rPr>
                <a:t>Security </a:t>
              </a:r>
              <a:r>
                <a:rPr lang="en-US" sz="1224" spc="-71" dirty="0" smtClean="0">
                  <a:gradFill>
                    <a:gsLst>
                      <a:gs pos="2917">
                        <a:srgbClr val="797A7D"/>
                      </a:gs>
                      <a:gs pos="95000">
                        <a:srgbClr val="797A7D"/>
                      </a:gs>
                    </a:gsLst>
                    <a:lin ang="5400000" scaled="0"/>
                  </a:gradFill>
                </a:rPr>
                <a:t>update</a:t>
              </a:r>
              <a:endParaRPr lang="en-US" sz="1224" spc="-71" dirty="0">
                <a:gradFill>
                  <a:gsLst>
                    <a:gs pos="2917">
                      <a:srgbClr val="797A7D"/>
                    </a:gs>
                    <a:gs pos="95000">
                      <a:srgbClr val="797A7D"/>
                    </a:gs>
                  </a:gsLst>
                  <a:lin ang="5400000" scaled="0"/>
                </a:gradFill>
              </a:endParaRPr>
            </a:p>
          </p:txBody>
        </p:sp>
      </p:grpSp>
      <p:cxnSp>
        <p:nvCxnSpPr>
          <p:cNvPr id="14" name="Straight Arrow Connector 13"/>
          <p:cNvCxnSpPr/>
          <p:nvPr/>
        </p:nvCxnSpPr>
        <p:spPr>
          <a:xfrm flipV="1">
            <a:off x="5991855" y="4104865"/>
            <a:ext cx="290598" cy="266868"/>
          </a:xfrm>
          <a:prstGeom prst="straightConnector1">
            <a:avLst/>
          </a:prstGeom>
          <a:ln>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bwMode="auto">
          <a:xfrm>
            <a:off x="4137969" y="3741969"/>
            <a:ext cx="2116682" cy="26393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815" name="Group 814"/>
          <p:cNvGrpSpPr/>
          <p:nvPr/>
        </p:nvGrpSpPr>
        <p:grpSpPr>
          <a:xfrm>
            <a:off x="3743375" y="3629328"/>
            <a:ext cx="394803" cy="473532"/>
            <a:chOff x="3945238" y="5520702"/>
            <a:chExt cx="647440" cy="776548"/>
          </a:xfrm>
          <a:solidFill>
            <a:schemeClr val="bg1">
              <a:lumMod val="95000"/>
            </a:schemeClr>
          </a:solidFill>
        </p:grpSpPr>
        <p:grpSp>
          <p:nvGrpSpPr>
            <p:cNvPr id="816" name="Group 815"/>
            <p:cNvGrpSpPr/>
            <p:nvPr/>
          </p:nvGrpSpPr>
          <p:grpSpPr>
            <a:xfrm>
              <a:off x="4110208" y="5848651"/>
              <a:ext cx="219075" cy="158750"/>
              <a:chOff x="7483476" y="1730375"/>
              <a:chExt cx="219075" cy="158750"/>
            </a:xfrm>
            <a:grpFill/>
          </p:grpSpPr>
          <p:sp>
            <p:nvSpPr>
              <p:cNvPr id="818"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819"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820"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821"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822"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823"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824"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825"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826"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827"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817" name="Freeform 816"/>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sp>
        <p:nvSpPr>
          <p:cNvPr id="828" name="Rectangle 827"/>
          <p:cNvSpPr/>
          <p:nvPr/>
        </p:nvSpPr>
        <p:spPr bwMode="auto">
          <a:xfrm>
            <a:off x="6756046" y="3021512"/>
            <a:ext cx="2116682" cy="26393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829" name="Group 828"/>
          <p:cNvGrpSpPr/>
          <p:nvPr/>
        </p:nvGrpSpPr>
        <p:grpSpPr>
          <a:xfrm>
            <a:off x="6361452" y="2916842"/>
            <a:ext cx="394803" cy="473532"/>
            <a:chOff x="3945238" y="5520702"/>
            <a:chExt cx="647440" cy="776548"/>
          </a:xfrm>
          <a:solidFill>
            <a:schemeClr val="bg1">
              <a:lumMod val="95000"/>
            </a:schemeClr>
          </a:solidFill>
        </p:grpSpPr>
        <p:grpSp>
          <p:nvGrpSpPr>
            <p:cNvPr id="830" name="Group 829"/>
            <p:cNvGrpSpPr/>
            <p:nvPr/>
          </p:nvGrpSpPr>
          <p:grpSpPr>
            <a:xfrm>
              <a:off x="4110208" y="5848651"/>
              <a:ext cx="219075" cy="158750"/>
              <a:chOff x="7483476" y="1730375"/>
              <a:chExt cx="219075" cy="158750"/>
            </a:xfrm>
            <a:grpFill/>
          </p:grpSpPr>
          <p:sp>
            <p:nvSpPr>
              <p:cNvPr id="832" name="Freeform 68"/>
              <p:cNvSpPr>
                <a:spLocks noEditPoints="1"/>
              </p:cNvSpPr>
              <p:nvPr/>
            </p:nvSpPr>
            <p:spPr bwMode="auto">
              <a:xfrm>
                <a:off x="7483476"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833" name="Rectangle 69"/>
              <p:cNvSpPr>
                <a:spLocks noChangeArrowheads="1"/>
              </p:cNvSpPr>
              <p:nvPr/>
            </p:nvSpPr>
            <p:spPr bwMode="auto">
              <a:xfrm>
                <a:off x="7554913" y="1733550"/>
                <a:ext cx="95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834" name="Freeform 70"/>
              <p:cNvSpPr>
                <a:spLocks noEditPoints="1"/>
              </p:cNvSpPr>
              <p:nvPr/>
            </p:nvSpPr>
            <p:spPr bwMode="auto">
              <a:xfrm>
                <a:off x="7573963" y="1730375"/>
                <a:ext cx="61913" cy="61913"/>
              </a:xfrm>
              <a:custGeom>
                <a:avLst/>
                <a:gdLst>
                  <a:gd name="T0" fmla="*/ 41 w 82"/>
                  <a:gd name="T1" fmla="*/ 1 h 82"/>
                  <a:gd name="T2" fmla="*/ 82 w 82"/>
                  <a:gd name="T3" fmla="*/ 41 h 82"/>
                  <a:gd name="T4" fmla="*/ 41 w 82"/>
                  <a:gd name="T5" fmla="*/ 82 h 82"/>
                  <a:gd name="T6" fmla="*/ 0 w 82"/>
                  <a:gd name="T7" fmla="*/ 42 h 82"/>
                  <a:gd name="T8" fmla="*/ 41 w 82"/>
                  <a:gd name="T9" fmla="*/ 1 h 82"/>
                  <a:gd name="T10" fmla="*/ 41 w 82"/>
                  <a:gd name="T11" fmla="*/ 69 h 82"/>
                  <a:gd name="T12" fmla="*/ 67 w 82"/>
                  <a:gd name="T13" fmla="*/ 41 h 82"/>
                  <a:gd name="T14" fmla="*/ 41 w 82"/>
                  <a:gd name="T15" fmla="*/ 13 h 82"/>
                  <a:gd name="T16" fmla="*/ 14 w 82"/>
                  <a:gd name="T17" fmla="*/ 41 h 82"/>
                  <a:gd name="T18" fmla="*/ 41 w 82"/>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
                    </a:moveTo>
                    <a:cubicBezTo>
                      <a:pt x="65" y="0"/>
                      <a:pt x="82" y="16"/>
                      <a:pt x="82" y="41"/>
                    </a:cubicBezTo>
                    <a:cubicBezTo>
                      <a:pt x="82" y="65"/>
                      <a:pt x="65" y="81"/>
                      <a:pt x="41" y="82"/>
                    </a:cubicBezTo>
                    <a:cubicBezTo>
                      <a:pt x="17" y="82"/>
                      <a:pt x="0" y="66"/>
                      <a:pt x="0" y="42"/>
                    </a:cubicBezTo>
                    <a:cubicBezTo>
                      <a:pt x="0" y="17"/>
                      <a:pt x="17" y="1"/>
                      <a:pt x="41" y="1"/>
                    </a:cubicBezTo>
                    <a:close/>
                    <a:moveTo>
                      <a:pt x="41" y="69"/>
                    </a:moveTo>
                    <a:cubicBezTo>
                      <a:pt x="57" y="69"/>
                      <a:pt x="67" y="57"/>
                      <a:pt x="67" y="41"/>
                    </a:cubicBezTo>
                    <a:cubicBezTo>
                      <a:pt x="67" y="25"/>
                      <a:pt x="57" y="13"/>
                      <a:pt x="41" y="13"/>
                    </a:cubicBezTo>
                    <a:cubicBezTo>
                      <a:pt x="25" y="13"/>
                      <a:pt x="14" y="25"/>
                      <a:pt x="14" y="41"/>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835" name="Freeform 71"/>
              <p:cNvSpPr>
                <a:spLocks noEditPoints="1"/>
              </p:cNvSpPr>
              <p:nvPr/>
            </p:nvSpPr>
            <p:spPr bwMode="auto">
              <a:xfrm>
                <a:off x="7642226" y="1730375"/>
                <a:ext cx="60325" cy="61913"/>
              </a:xfrm>
              <a:custGeom>
                <a:avLst/>
                <a:gdLst>
                  <a:gd name="T0" fmla="*/ 40 w 81"/>
                  <a:gd name="T1" fmla="*/ 1 h 82"/>
                  <a:gd name="T2" fmla="*/ 81 w 81"/>
                  <a:gd name="T3" fmla="*/ 41 h 82"/>
                  <a:gd name="T4" fmla="*/ 40 w 81"/>
                  <a:gd name="T5" fmla="*/ 82 h 82"/>
                  <a:gd name="T6" fmla="*/ 0 w 81"/>
                  <a:gd name="T7" fmla="*/ 42 h 82"/>
                  <a:gd name="T8" fmla="*/ 40 w 81"/>
                  <a:gd name="T9" fmla="*/ 1 h 82"/>
                  <a:gd name="T10" fmla="*/ 40 w 81"/>
                  <a:gd name="T11" fmla="*/ 69 h 82"/>
                  <a:gd name="T12" fmla="*/ 67 w 81"/>
                  <a:gd name="T13" fmla="*/ 41 h 82"/>
                  <a:gd name="T14" fmla="*/ 40 w 81"/>
                  <a:gd name="T15" fmla="*/ 13 h 82"/>
                  <a:gd name="T16" fmla="*/ 14 w 81"/>
                  <a:gd name="T17" fmla="*/ 41 h 82"/>
                  <a:gd name="T18" fmla="*/ 40 w 81"/>
                  <a:gd name="T1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2">
                    <a:moveTo>
                      <a:pt x="40" y="1"/>
                    </a:moveTo>
                    <a:cubicBezTo>
                      <a:pt x="64" y="0"/>
                      <a:pt x="81" y="16"/>
                      <a:pt x="81" y="41"/>
                    </a:cubicBezTo>
                    <a:cubicBezTo>
                      <a:pt x="81" y="65"/>
                      <a:pt x="64" y="81"/>
                      <a:pt x="40" y="82"/>
                    </a:cubicBezTo>
                    <a:cubicBezTo>
                      <a:pt x="17" y="82"/>
                      <a:pt x="0" y="66"/>
                      <a:pt x="0" y="42"/>
                    </a:cubicBezTo>
                    <a:cubicBezTo>
                      <a:pt x="0" y="17"/>
                      <a:pt x="17" y="1"/>
                      <a:pt x="40" y="1"/>
                    </a:cubicBezTo>
                    <a:close/>
                    <a:moveTo>
                      <a:pt x="40" y="69"/>
                    </a:moveTo>
                    <a:cubicBezTo>
                      <a:pt x="56" y="69"/>
                      <a:pt x="67" y="57"/>
                      <a:pt x="67" y="41"/>
                    </a:cubicBezTo>
                    <a:cubicBezTo>
                      <a:pt x="67" y="25"/>
                      <a:pt x="56" y="13"/>
                      <a:pt x="40" y="13"/>
                    </a:cubicBezTo>
                    <a:cubicBezTo>
                      <a:pt x="25" y="13"/>
                      <a:pt x="14" y="25"/>
                      <a:pt x="14" y="41"/>
                    </a:cubicBezTo>
                    <a:cubicBezTo>
                      <a:pt x="14" y="57"/>
                      <a:pt x="25"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836" name="Rectangle 72"/>
              <p:cNvSpPr>
                <a:spLocks noChangeArrowheads="1"/>
              </p:cNvSpPr>
              <p:nvPr/>
            </p:nvSpPr>
            <p:spPr bwMode="auto">
              <a:xfrm>
                <a:off x="7486651"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837" name="Rectangle 73"/>
              <p:cNvSpPr>
                <a:spLocks noChangeArrowheads="1"/>
              </p:cNvSpPr>
              <p:nvPr/>
            </p:nvSpPr>
            <p:spPr bwMode="auto">
              <a:xfrm>
                <a:off x="7508876"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838" name="Freeform 74"/>
              <p:cNvSpPr>
                <a:spLocks noEditPoints="1"/>
              </p:cNvSpPr>
              <p:nvPr/>
            </p:nvSpPr>
            <p:spPr bwMode="auto">
              <a:xfrm>
                <a:off x="7529513"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0 w 81"/>
                  <a:gd name="T11" fmla="*/ 69 h 81"/>
                  <a:gd name="T12" fmla="*/ 67 w 81"/>
                  <a:gd name="T13" fmla="*/ 40 h 81"/>
                  <a:gd name="T14" fmla="*/ 40 w 81"/>
                  <a:gd name="T15" fmla="*/ 13 h 81"/>
                  <a:gd name="T16" fmla="*/ 14 w 81"/>
                  <a:gd name="T17" fmla="*/ 40 h 81"/>
                  <a:gd name="T18" fmla="*/ 40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4" y="0"/>
                      <a:pt x="81" y="16"/>
                      <a:pt x="81" y="41"/>
                    </a:cubicBezTo>
                    <a:cubicBezTo>
                      <a:pt x="81" y="65"/>
                      <a:pt x="64" y="81"/>
                      <a:pt x="40" y="81"/>
                    </a:cubicBezTo>
                    <a:cubicBezTo>
                      <a:pt x="17" y="81"/>
                      <a:pt x="0" y="65"/>
                      <a:pt x="0" y="41"/>
                    </a:cubicBezTo>
                    <a:cubicBezTo>
                      <a:pt x="0" y="16"/>
                      <a:pt x="17" y="0"/>
                      <a:pt x="40" y="0"/>
                    </a:cubicBezTo>
                    <a:close/>
                    <a:moveTo>
                      <a:pt x="40" y="69"/>
                    </a:moveTo>
                    <a:cubicBezTo>
                      <a:pt x="56" y="69"/>
                      <a:pt x="67" y="57"/>
                      <a:pt x="67" y="40"/>
                    </a:cubicBezTo>
                    <a:cubicBezTo>
                      <a:pt x="67" y="25"/>
                      <a:pt x="56" y="13"/>
                      <a:pt x="40" y="13"/>
                    </a:cubicBezTo>
                    <a:cubicBezTo>
                      <a:pt x="24" y="13"/>
                      <a:pt x="14" y="25"/>
                      <a:pt x="14" y="40"/>
                    </a:cubicBezTo>
                    <a:cubicBezTo>
                      <a:pt x="14" y="57"/>
                      <a:pt x="24" y="69"/>
                      <a:pt x="4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839" name="Rectangle 75"/>
              <p:cNvSpPr>
                <a:spLocks noChangeArrowheads="1"/>
              </p:cNvSpPr>
              <p:nvPr/>
            </p:nvSpPr>
            <p:spPr bwMode="auto">
              <a:xfrm>
                <a:off x="7599363"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840" name="Rectangle 76"/>
              <p:cNvSpPr>
                <a:spLocks noChangeArrowheads="1"/>
              </p:cNvSpPr>
              <p:nvPr/>
            </p:nvSpPr>
            <p:spPr bwMode="auto">
              <a:xfrm>
                <a:off x="7621588" y="1830388"/>
                <a:ext cx="11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841" name="Freeform 77"/>
              <p:cNvSpPr>
                <a:spLocks noEditPoints="1"/>
              </p:cNvSpPr>
              <p:nvPr/>
            </p:nvSpPr>
            <p:spPr bwMode="auto">
              <a:xfrm>
                <a:off x="7642226" y="1828800"/>
                <a:ext cx="60325" cy="60325"/>
              </a:xfrm>
              <a:custGeom>
                <a:avLst/>
                <a:gdLst>
                  <a:gd name="T0" fmla="*/ 40 w 81"/>
                  <a:gd name="T1" fmla="*/ 0 h 81"/>
                  <a:gd name="T2" fmla="*/ 81 w 81"/>
                  <a:gd name="T3" fmla="*/ 41 h 81"/>
                  <a:gd name="T4" fmla="*/ 40 w 81"/>
                  <a:gd name="T5" fmla="*/ 81 h 81"/>
                  <a:gd name="T6" fmla="*/ 0 w 81"/>
                  <a:gd name="T7" fmla="*/ 41 h 81"/>
                  <a:gd name="T8" fmla="*/ 40 w 81"/>
                  <a:gd name="T9" fmla="*/ 0 h 81"/>
                  <a:gd name="T10" fmla="*/ 41 w 81"/>
                  <a:gd name="T11" fmla="*/ 69 h 81"/>
                  <a:gd name="T12" fmla="*/ 67 w 81"/>
                  <a:gd name="T13" fmla="*/ 40 h 81"/>
                  <a:gd name="T14" fmla="*/ 41 w 81"/>
                  <a:gd name="T15" fmla="*/ 13 h 81"/>
                  <a:gd name="T16" fmla="*/ 14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0"/>
                    </a:moveTo>
                    <a:cubicBezTo>
                      <a:pt x="65" y="0"/>
                      <a:pt x="81" y="16"/>
                      <a:pt x="81" y="41"/>
                    </a:cubicBezTo>
                    <a:cubicBezTo>
                      <a:pt x="81" y="65"/>
                      <a:pt x="65" y="81"/>
                      <a:pt x="40" y="81"/>
                    </a:cubicBezTo>
                    <a:cubicBezTo>
                      <a:pt x="17" y="81"/>
                      <a:pt x="0" y="65"/>
                      <a:pt x="0" y="41"/>
                    </a:cubicBezTo>
                    <a:cubicBezTo>
                      <a:pt x="0" y="16"/>
                      <a:pt x="17" y="0"/>
                      <a:pt x="40" y="0"/>
                    </a:cubicBezTo>
                    <a:close/>
                    <a:moveTo>
                      <a:pt x="41" y="69"/>
                    </a:moveTo>
                    <a:cubicBezTo>
                      <a:pt x="57" y="69"/>
                      <a:pt x="67" y="57"/>
                      <a:pt x="67" y="40"/>
                    </a:cubicBezTo>
                    <a:cubicBezTo>
                      <a:pt x="67" y="25"/>
                      <a:pt x="57" y="13"/>
                      <a:pt x="41" y="13"/>
                    </a:cubicBezTo>
                    <a:cubicBezTo>
                      <a:pt x="25" y="13"/>
                      <a:pt x="14" y="25"/>
                      <a:pt x="14" y="40"/>
                    </a:cubicBezTo>
                    <a:cubicBezTo>
                      <a:pt x="14" y="57"/>
                      <a:pt x="25" y="69"/>
                      <a:pt x="4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sp>
          <p:nvSpPr>
            <p:cNvPr id="831" name="Freeform 830"/>
            <p:cNvSpPr>
              <a:spLocks noChangeAspect="1"/>
            </p:cNvSpPr>
            <p:nvPr/>
          </p:nvSpPr>
          <p:spPr bwMode="black">
            <a:xfrm>
              <a:off x="3945238" y="5520702"/>
              <a:ext cx="647440" cy="77654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grp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sp>
        <p:nvSpPr>
          <p:cNvPr id="17" name="Oval 16"/>
          <p:cNvSpPr/>
          <p:nvPr/>
        </p:nvSpPr>
        <p:spPr bwMode="auto">
          <a:xfrm>
            <a:off x="3397929" y="4582383"/>
            <a:ext cx="109729" cy="109729"/>
          </a:xfrm>
          <a:prstGeom prst="ellipse">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843" name="Oval 842"/>
          <p:cNvSpPr/>
          <p:nvPr/>
        </p:nvSpPr>
        <p:spPr bwMode="auto">
          <a:xfrm>
            <a:off x="3110140" y="4582383"/>
            <a:ext cx="109729" cy="109729"/>
          </a:xfrm>
          <a:prstGeom prst="ellipse">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844" name="Oval 843"/>
          <p:cNvSpPr/>
          <p:nvPr/>
        </p:nvSpPr>
        <p:spPr bwMode="auto">
          <a:xfrm>
            <a:off x="3247801" y="4582383"/>
            <a:ext cx="109729" cy="109729"/>
          </a:xfrm>
          <a:prstGeom prst="ellipse">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cxnSp>
        <p:nvCxnSpPr>
          <p:cNvPr id="845" name="Straight Arrow Connector 844"/>
          <p:cNvCxnSpPr/>
          <p:nvPr/>
        </p:nvCxnSpPr>
        <p:spPr>
          <a:xfrm flipV="1">
            <a:off x="8672539" y="3369020"/>
            <a:ext cx="290598" cy="266868"/>
          </a:xfrm>
          <a:prstGeom prst="straightConnector1">
            <a:avLst/>
          </a:prstGeom>
          <a:ln>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15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93">
                                            <p:txEl>
                                              <p:pRg st="0" end="0"/>
                                            </p:txEl>
                                          </p:spTgt>
                                        </p:tgtEl>
                                        <p:attrNameLst>
                                          <p:attrName>style.visibility</p:attrName>
                                        </p:attrNameLst>
                                      </p:cBhvr>
                                      <p:to>
                                        <p:strVal val="visible"/>
                                      </p:to>
                                    </p:set>
                                    <p:animEffect transition="in" filter="fade">
                                      <p:cBhvr>
                                        <p:cTn id="18" dur="500"/>
                                        <p:tgtEl>
                                          <p:spTgt spid="19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4"/>
                                        </p:tgtEl>
                                        <p:attrNameLst>
                                          <p:attrName>style.visibility</p:attrName>
                                        </p:attrNameLst>
                                      </p:cBhvr>
                                      <p:to>
                                        <p:strVal val="visible"/>
                                      </p:to>
                                    </p:set>
                                    <p:animEffect transition="in" filter="fade">
                                      <p:cBhvr>
                                        <p:cTn id="23" dur="500"/>
                                        <p:tgtEl>
                                          <p:spTgt spid="194"/>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07"/>
                                        </p:tgtEl>
                                        <p:attrNameLst>
                                          <p:attrName>style.visibility</p:attrName>
                                        </p:attrNameLst>
                                      </p:cBhvr>
                                      <p:to>
                                        <p:strVal val="visible"/>
                                      </p:to>
                                    </p:set>
                                    <p:animEffect transition="in" filter="fade">
                                      <p:cBhvr>
                                        <p:cTn id="27" dur="500"/>
                                        <p:tgtEl>
                                          <p:spTgt spid="207"/>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220"/>
                                        </p:tgtEl>
                                        <p:attrNameLst>
                                          <p:attrName>style.visibility</p:attrName>
                                        </p:attrNameLst>
                                      </p:cBhvr>
                                      <p:to>
                                        <p:strVal val="visible"/>
                                      </p:to>
                                    </p:set>
                                    <p:animEffect transition="in" filter="fade">
                                      <p:cBhvr>
                                        <p:cTn id="31" dur="500"/>
                                        <p:tgtEl>
                                          <p:spTgt spid="220"/>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49"/>
                                        </p:tgtEl>
                                        <p:attrNameLst>
                                          <p:attrName>style.visibility</p:attrName>
                                        </p:attrNameLst>
                                      </p:cBhvr>
                                      <p:to>
                                        <p:strVal val="visible"/>
                                      </p:to>
                                    </p:set>
                                    <p:animEffect transition="in" filter="fade">
                                      <p:cBhvr>
                                        <p:cTn id="35" dur="500"/>
                                        <p:tgtEl>
                                          <p:spTgt spid="249"/>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300"/>
                                        </p:tgtEl>
                                        <p:attrNameLst>
                                          <p:attrName>style.visibility</p:attrName>
                                        </p:attrNameLst>
                                      </p:cBhvr>
                                      <p:to>
                                        <p:strVal val="visible"/>
                                      </p:to>
                                    </p:set>
                                    <p:animEffect transition="in" filter="fade">
                                      <p:cBhvr>
                                        <p:cTn id="39" dur="500"/>
                                        <p:tgtEl>
                                          <p:spTgt spid="300"/>
                                        </p:tgtEl>
                                      </p:cBhvr>
                                    </p:animEffect>
                                  </p:childTnLst>
                                </p:cTn>
                              </p:par>
                            </p:childTnLst>
                          </p:cTn>
                        </p:par>
                        <p:par>
                          <p:cTn id="40" fill="hold">
                            <p:stCondLst>
                              <p:cond delay="2500"/>
                            </p:stCondLst>
                            <p:childTnLst>
                              <p:par>
                                <p:cTn id="41" presetID="10" presetClass="entr" presetSubtype="0" fill="hold" nodeType="afterEffect">
                                  <p:stCondLst>
                                    <p:cond delay="0"/>
                                  </p:stCondLst>
                                  <p:childTnLst>
                                    <p:set>
                                      <p:cBhvr>
                                        <p:cTn id="42" dur="1" fill="hold">
                                          <p:stCondLst>
                                            <p:cond delay="0"/>
                                          </p:stCondLst>
                                        </p:cTn>
                                        <p:tgtEl>
                                          <p:spTgt spid="418"/>
                                        </p:tgtEl>
                                        <p:attrNameLst>
                                          <p:attrName>style.visibility</p:attrName>
                                        </p:attrNameLst>
                                      </p:cBhvr>
                                      <p:to>
                                        <p:strVal val="visible"/>
                                      </p:to>
                                    </p:set>
                                    <p:animEffect transition="in" filter="fade">
                                      <p:cBhvr>
                                        <p:cTn id="43" dur="500"/>
                                        <p:tgtEl>
                                          <p:spTgt spid="418"/>
                                        </p:tgtEl>
                                      </p:cBhvr>
                                    </p:animEffect>
                                  </p:childTnLst>
                                </p:cTn>
                              </p:par>
                            </p:childTnLst>
                          </p:cTn>
                        </p:par>
                        <p:par>
                          <p:cTn id="44" fill="hold">
                            <p:stCondLst>
                              <p:cond delay="3000"/>
                            </p:stCondLst>
                            <p:childTnLst>
                              <p:par>
                                <p:cTn id="45" presetID="10" presetClass="entr" presetSubtype="0" fill="hold" nodeType="afterEffect">
                                  <p:stCondLst>
                                    <p:cond delay="0"/>
                                  </p:stCondLst>
                                  <p:childTnLst>
                                    <p:set>
                                      <p:cBhvr>
                                        <p:cTn id="46" dur="1" fill="hold">
                                          <p:stCondLst>
                                            <p:cond delay="0"/>
                                          </p:stCondLst>
                                        </p:cTn>
                                        <p:tgtEl>
                                          <p:spTgt spid="431"/>
                                        </p:tgtEl>
                                        <p:attrNameLst>
                                          <p:attrName>style.visibility</p:attrName>
                                        </p:attrNameLst>
                                      </p:cBhvr>
                                      <p:to>
                                        <p:strVal val="visible"/>
                                      </p:to>
                                    </p:set>
                                    <p:animEffect transition="in" filter="fade">
                                      <p:cBhvr>
                                        <p:cTn id="47" dur="500"/>
                                        <p:tgtEl>
                                          <p:spTgt spid="431"/>
                                        </p:tgtEl>
                                      </p:cBhvr>
                                    </p:animEffect>
                                  </p:childTnLst>
                                </p:cTn>
                              </p:par>
                            </p:childTnLst>
                          </p:cTn>
                        </p:par>
                        <p:par>
                          <p:cTn id="48" fill="hold">
                            <p:stCondLst>
                              <p:cond delay="3500"/>
                            </p:stCondLst>
                            <p:childTnLst>
                              <p:par>
                                <p:cTn id="49" presetID="10" presetClass="entr" presetSubtype="0" fill="hold" nodeType="afterEffect">
                                  <p:stCondLst>
                                    <p:cond delay="0"/>
                                  </p:stCondLst>
                                  <p:childTnLst>
                                    <p:set>
                                      <p:cBhvr>
                                        <p:cTn id="50" dur="1" fill="hold">
                                          <p:stCondLst>
                                            <p:cond delay="0"/>
                                          </p:stCondLst>
                                        </p:cTn>
                                        <p:tgtEl>
                                          <p:spTgt spid="444"/>
                                        </p:tgtEl>
                                        <p:attrNameLst>
                                          <p:attrName>style.visibility</p:attrName>
                                        </p:attrNameLst>
                                      </p:cBhvr>
                                      <p:to>
                                        <p:strVal val="visible"/>
                                      </p:to>
                                    </p:set>
                                    <p:animEffect transition="in" filter="fade">
                                      <p:cBhvr>
                                        <p:cTn id="51" dur="500"/>
                                        <p:tgtEl>
                                          <p:spTgt spid="444"/>
                                        </p:tgtEl>
                                      </p:cBhvr>
                                    </p:animEffect>
                                  </p:childTnLst>
                                </p:cTn>
                              </p:par>
                            </p:childTnLst>
                          </p:cTn>
                        </p:par>
                        <p:par>
                          <p:cTn id="52" fill="hold">
                            <p:stCondLst>
                              <p:cond delay="4000"/>
                            </p:stCondLst>
                            <p:childTnLst>
                              <p:par>
                                <p:cTn id="53" presetID="10" presetClass="entr" presetSubtype="0" fill="hold" nodeType="afterEffect">
                                  <p:stCondLst>
                                    <p:cond delay="0"/>
                                  </p:stCondLst>
                                  <p:childTnLst>
                                    <p:set>
                                      <p:cBhvr>
                                        <p:cTn id="54" dur="1" fill="hold">
                                          <p:stCondLst>
                                            <p:cond delay="0"/>
                                          </p:stCondLst>
                                        </p:cTn>
                                        <p:tgtEl>
                                          <p:spTgt spid="457"/>
                                        </p:tgtEl>
                                        <p:attrNameLst>
                                          <p:attrName>style.visibility</p:attrName>
                                        </p:attrNameLst>
                                      </p:cBhvr>
                                      <p:to>
                                        <p:strVal val="visible"/>
                                      </p:to>
                                    </p:set>
                                    <p:animEffect transition="in" filter="fade">
                                      <p:cBhvr>
                                        <p:cTn id="55" dur="500"/>
                                        <p:tgtEl>
                                          <p:spTgt spid="457"/>
                                        </p:tgtEl>
                                      </p:cBhvr>
                                    </p:animEffect>
                                  </p:childTnLst>
                                </p:cTn>
                              </p:par>
                              <p:par>
                                <p:cTn id="56" presetID="10" presetClass="entr" presetSubtype="0" fill="hold" nodeType="withEffect">
                                  <p:stCondLst>
                                    <p:cond delay="0"/>
                                  </p:stCondLst>
                                  <p:childTnLst>
                                    <p:set>
                                      <p:cBhvr>
                                        <p:cTn id="57" dur="1" fill="hold">
                                          <p:stCondLst>
                                            <p:cond delay="0"/>
                                          </p:stCondLst>
                                        </p:cTn>
                                        <p:tgtEl>
                                          <p:spTgt spid="193">
                                            <p:txEl>
                                              <p:pRg st="1" end="1"/>
                                            </p:txEl>
                                          </p:spTgt>
                                        </p:tgtEl>
                                        <p:attrNameLst>
                                          <p:attrName>style.visibility</p:attrName>
                                        </p:attrNameLst>
                                      </p:cBhvr>
                                      <p:to>
                                        <p:strVal val="visible"/>
                                      </p:to>
                                    </p:set>
                                    <p:animEffect transition="in" filter="fade">
                                      <p:cBhvr>
                                        <p:cTn id="58" dur="500"/>
                                        <p:tgtEl>
                                          <p:spTgt spid="193">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00"/>
                                        <p:tgtEl>
                                          <p:spTgt spid="14"/>
                                        </p:tgtEl>
                                      </p:cBhvr>
                                    </p:animEffect>
                                  </p:childTnLst>
                                </p:cTn>
                              </p:par>
                            </p:childTnLst>
                          </p:cTn>
                        </p:par>
                        <p:par>
                          <p:cTn id="64" fill="hold">
                            <p:stCondLst>
                              <p:cond delay="500"/>
                            </p:stCondLst>
                            <p:childTnLst>
                              <p:par>
                                <p:cTn id="65" presetID="22" presetClass="entr" presetSubtype="4" fill="hold" nodeType="afterEffect">
                                  <p:stCondLst>
                                    <p:cond delay="0"/>
                                  </p:stCondLst>
                                  <p:childTnLst>
                                    <p:set>
                                      <p:cBhvr>
                                        <p:cTn id="66" dur="1" fill="hold">
                                          <p:stCondLst>
                                            <p:cond delay="0"/>
                                          </p:stCondLst>
                                        </p:cTn>
                                        <p:tgtEl>
                                          <p:spTgt spid="845"/>
                                        </p:tgtEl>
                                        <p:attrNameLst>
                                          <p:attrName>style.visibility</p:attrName>
                                        </p:attrNameLst>
                                      </p:cBhvr>
                                      <p:to>
                                        <p:strVal val="visible"/>
                                      </p:to>
                                    </p:set>
                                    <p:animEffect transition="in" filter="wipe(down)">
                                      <p:cBhvr>
                                        <p:cTn id="67" dur="500"/>
                                        <p:tgtEl>
                                          <p:spTgt spid="845"/>
                                        </p:tgtEl>
                                      </p:cBhvr>
                                    </p:animEffect>
                                  </p:childTnLst>
                                </p:cTn>
                              </p:par>
                              <p:par>
                                <p:cTn id="68" presetID="10" presetClass="entr" presetSubtype="0" fill="hold" nodeType="withEffect">
                                  <p:stCondLst>
                                    <p:cond delay="0"/>
                                  </p:stCondLst>
                                  <p:childTnLst>
                                    <p:set>
                                      <p:cBhvr>
                                        <p:cTn id="69" dur="1" fill="hold">
                                          <p:stCondLst>
                                            <p:cond delay="0"/>
                                          </p:stCondLst>
                                        </p:cTn>
                                        <p:tgtEl>
                                          <p:spTgt spid="193">
                                            <p:txEl>
                                              <p:pRg st="2" end="2"/>
                                            </p:txEl>
                                          </p:spTgt>
                                        </p:tgtEl>
                                        <p:attrNameLst>
                                          <p:attrName>style.visibility</p:attrName>
                                        </p:attrNameLst>
                                      </p:cBhvr>
                                      <p:to>
                                        <p:strVal val="visible"/>
                                      </p:to>
                                    </p:set>
                                    <p:animEffect transition="in" filter="fade">
                                      <p:cBhvr>
                                        <p:cTn id="70" dur="500"/>
                                        <p:tgtEl>
                                          <p:spTgt spid="193">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522"/>
                                        </p:tgtEl>
                                        <p:attrNameLst>
                                          <p:attrName>style.visibility</p:attrName>
                                        </p:attrNameLst>
                                      </p:cBhvr>
                                      <p:to>
                                        <p:strVal val="visible"/>
                                      </p:to>
                                    </p:set>
                                    <p:animEffect transition="in" filter="fade">
                                      <p:cBhvr>
                                        <p:cTn id="75" dur="500"/>
                                        <p:tgtEl>
                                          <p:spTgt spid="522"/>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483"/>
                                        </p:tgtEl>
                                        <p:attrNameLst>
                                          <p:attrName>style.visibility</p:attrName>
                                        </p:attrNameLst>
                                      </p:cBhvr>
                                      <p:to>
                                        <p:strVal val="visible"/>
                                      </p:to>
                                    </p:set>
                                    <p:animEffect transition="in" filter="fade">
                                      <p:cBhvr>
                                        <p:cTn id="79" dur="500"/>
                                        <p:tgtEl>
                                          <p:spTgt spid="483"/>
                                        </p:tgtEl>
                                      </p:cBhvr>
                                    </p:animEffect>
                                  </p:childTnLst>
                                </p:cTn>
                              </p:par>
                            </p:childTnLst>
                          </p:cTn>
                        </p:par>
                        <p:par>
                          <p:cTn id="80" fill="hold">
                            <p:stCondLst>
                              <p:cond delay="1000"/>
                            </p:stCondLst>
                            <p:childTnLst>
                              <p:par>
                                <p:cTn id="81" presetID="10" presetClass="entr" presetSubtype="0" fill="hold" nodeType="afterEffect">
                                  <p:stCondLst>
                                    <p:cond delay="0"/>
                                  </p:stCondLst>
                                  <p:childTnLst>
                                    <p:set>
                                      <p:cBhvr>
                                        <p:cTn id="82" dur="1" fill="hold">
                                          <p:stCondLst>
                                            <p:cond delay="0"/>
                                          </p:stCondLst>
                                        </p:cTn>
                                        <p:tgtEl>
                                          <p:spTgt spid="496"/>
                                        </p:tgtEl>
                                        <p:attrNameLst>
                                          <p:attrName>style.visibility</p:attrName>
                                        </p:attrNameLst>
                                      </p:cBhvr>
                                      <p:to>
                                        <p:strVal val="visible"/>
                                      </p:to>
                                    </p:set>
                                    <p:animEffect transition="in" filter="fade">
                                      <p:cBhvr>
                                        <p:cTn id="83" dur="500"/>
                                        <p:tgtEl>
                                          <p:spTgt spid="496"/>
                                        </p:tgtEl>
                                      </p:cBhvr>
                                    </p:animEffect>
                                  </p:childTnLst>
                                </p:cTn>
                              </p:par>
                            </p:childTnLst>
                          </p:cTn>
                        </p:par>
                        <p:par>
                          <p:cTn id="84" fill="hold">
                            <p:stCondLst>
                              <p:cond delay="1500"/>
                            </p:stCondLst>
                            <p:childTnLst>
                              <p:par>
                                <p:cTn id="85" presetID="10" presetClass="entr" presetSubtype="0" fill="hold" nodeType="afterEffect">
                                  <p:stCondLst>
                                    <p:cond delay="0"/>
                                  </p:stCondLst>
                                  <p:childTnLst>
                                    <p:set>
                                      <p:cBhvr>
                                        <p:cTn id="86" dur="1" fill="hold">
                                          <p:stCondLst>
                                            <p:cond delay="0"/>
                                          </p:stCondLst>
                                        </p:cTn>
                                        <p:tgtEl>
                                          <p:spTgt spid="509"/>
                                        </p:tgtEl>
                                        <p:attrNameLst>
                                          <p:attrName>style.visibility</p:attrName>
                                        </p:attrNameLst>
                                      </p:cBhvr>
                                      <p:to>
                                        <p:strVal val="visible"/>
                                      </p:to>
                                    </p:set>
                                    <p:animEffect transition="in" filter="fade">
                                      <p:cBhvr>
                                        <p:cTn id="87" dur="500"/>
                                        <p:tgtEl>
                                          <p:spTgt spid="509"/>
                                        </p:tgtEl>
                                      </p:cBhvr>
                                    </p:animEffect>
                                  </p:childTnLst>
                                </p:cTn>
                              </p:par>
                            </p:childTnLst>
                          </p:cTn>
                        </p:par>
                        <p:par>
                          <p:cTn id="88" fill="hold">
                            <p:stCondLst>
                              <p:cond delay="2000"/>
                            </p:stCondLst>
                            <p:childTnLst>
                              <p:par>
                                <p:cTn id="89" presetID="10" presetClass="entr" presetSubtype="0" fill="hold" nodeType="afterEffect">
                                  <p:stCondLst>
                                    <p:cond delay="0"/>
                                  </p:stCondLst>
                                  <p:childTnLst>
                                    <p:set>
                                      <p:cBhvr>
                                        <p:cTn id="90" dur="1" fill="hold">
                                          <p:stCondLst>
                                            <p:cond delay="0"/>
                                          </p:stCondLst>
                                        </p:cTn>
                                        <p:tgtEl>
                                          <p:spTgt spid="640"/>
                                        </p:tgtEl>
                                        <p:attrNameLst>
                                          <p:attrName>style.visibility</p:attrName>
                                        </p:attrNameLst>
                                      </p:cBhvr>
                                      <p:to>
                                        <p:strVal val="visible"/>
                                      </p:to>
                                    </p:set>
                                    <p:animEffect transition="in" filter="fade">
                                      <p:cBhvr>
                                        <p:cTn id="91" dur="500"/>
                                        <p:tgtEl>
                                          <p:spTgt spid="640"/>
                                        </p:tgtEl>
                                      </p:cBhvr>
                                    </p:animEffect>
                                  </p:childTnLst>
                                </p:cTn>
                              </p:par>
                            </p:childTnLst>
                          </p:cTn>
                        </p:par>
                        <p:par>
                          <p:cTn id="92" fill="hold">
                            <p:stCondLst>
                              <p:cond delay="2500"/>
                            </p:stCondLst>
                            <p:childTnLst>
                              <p:par>
                                <p:cTn id="93" presetID="10" presetClass="entr" presetSubtype="0" fill="hold" nodeType="afterEffect">
                                  <p:stCondLst>
                                    <p:cond delay="0"/>
                                  </p:stCondLst>
                                  <p:childTnLst>
                                    <p:set>
                                      <p:cBhvr>
                                        <p:cTn id="94" dur="1" fill="hold">
                                          <p:stCondLst>
                                            <p:cond delay="0"/>
                                          </p:stCondLst>
                                        </p:cTn>
                                        <p:tgtEl>
                                          <p:spTgt spid="601"/>
                                        </p:tgtEl>
                                        <p:attrNameLst>
                                          <p:attrName>style.visibility</p:attrName>
                                        </p:attrNameLst>
                                      </p:cBhvr>
                                      <p:to>
                                        <p:strVal val="visible"/>
                                      </p:to>
                                    </p:set>
                                    <p:animEffect transition="in" filter="fade">
                                      <p:cBhvr>
                                        <p:cTn id="95" dur="500"/>
                                        <p:tgtEl>
                                          <p:spTgt spid="601"/>
                                        </p:tgtEl>
                                      </p:cBhvr>
                                    </p:animEffect>
                                  </p:childTnLst>
                                </p:cTn>
                              </p:par>
                            </p:childTnLst>
                          </p:cTn>
                        </p:par>
                        <p:par>
                          <p:cTn id="96" fill="hold">
                            <p:stCondLst>
                              <p:cond delay="3000"/>
                            </p:stCondLst>
                            <p:childTnLst>
                              <p:par>
                                <p:cTn id="97" presetID="10" presetClass="entr" presetSubtype="0" fill="hold" nodeType="afterEffect">
                                  <p:stCondLst>
                                    <p:cond delay="0"/>
                                  </p:stCondLst>
                                  <p:childTnLst>
                                    <p:set>
                                      <p:cBhvr>
                                        <p:cTn id="98" dur="1" fill="hold">
                                          <p:stCondLst>
                                            <p:cond delay="0"/>
                                          </p:stCondLst>
                                        </p:cTn>
                                        <p:tgtEl>
                                          <p:spTgt spid="614"/>
                                        </p:tgtEl>
                                        <p:attrNameLst>
                                          <p:attrName>style.visibility</p:attrName>
                                        </p:attrNameLst>
                                      </p:cBhvr>
                                      <p:to>
                                        <p:strVal val="visible"/>
                                      </p:to>
                                    </p:set>
                                    <p:animEffect transition="in" filter="fade">
                                      <p:cBhvr>
                                        <p:cTn id="99" dur="500"/>
                                        <p:tgtEl>
                                          <p:spTgt spid="614"/>
                                        </p:tgtEl>
                                      </p:cBhvr>
                                    </p:animEffect>
                                  </p:childTnLst>
                                </p:cTn>
                              </p:par>
                            </p:childTnLst>
                          </p:cTn>
                        </p:par>
                        <p:par>
                          <p:cTn id="100" fill="hold">
                            <p:stCondLst>
                              <p:cond delay="3500"/>
                            </p:stCondLst>
                            <p:childTnLst>
                              <p:par>
                                <p:cTn id="101" presetID="10" presetClass="entr" presetSubtype="0" fill="hold" nodeType="afterEffect">
                                  <p:stCondLst>
                                    <p:cond delay="0"/>
                                  </p:stCondLst>
                                  <p:childTnLst>
                                    <p:set>
                                      <p:cBhvr>
                                        <p:cTn id="102" dur="1" fill="hold">
                                          <p:stCondLst>
                                            <p:cond delay="0"/>
                                          </p:stCondLst>
                                        </p:cTn>
                                        <p:tgtEl>
                                          <p:spTgt spid="627"/>
                                        </p:tgtEl>
                                        <p:attrNameLst>
                                          <p:attrName>style.visibility</p:attrName>
                                        </p:attrNameLst>
                                      </p:cBhvr>
                                      <p:to>
                                        <p:strVal val="visible"/>
                                      </p:to>
                                    </p:set>
                                    <p:animEffect transition="in" filter="fade">
                                      <p:cBhvr>
                                        <p:cTn id="103" dur="500"/>
                                        <p:tgtEl>
                                          <p:spTgt spid="627"/>
                                        </p:tgtEl>
                                      </p:cBhvr>
                                    </p:animEffect>
                                  </p:childTnLst>
                                </p:cTn>
                              </p:par>
                              <p:par>
                                <p:cTn id="104" presetID="10" presetClass="entr" presetSubtype="0" fill="hold" nodeType="withEffect">
                                  <p:stCondLst>
                                    <p:cond delay="0"/>
                                  </p:stCondLst>
                                  <p:childTnLst>
                                    <p:set>
                                      <p:cBhvr>
                                        <p:cTn id="105" dur="1" fill="hold">
                                          <p:stCondLst>
                                            <p:cond delay="0"/>
                                          </p:stCondLst>
                                        </p:cTn>
                                        <p:tgtEl>
                                          <p:spTgt spid="193">
                                            <p:txEl>
                                              <p:pRg st="3" end="3"/>
                                            </p:txEl>
                                          </p:spTgt>
                                        </p:tgtEl>
                                        <p:attrNameLst>
                                          <p:attrName>style.visibility</p:attrName>
                                        </p:attrNameLst>
                                      </p:cBhvr>
                                      <p:to>
                                        <p:strVal val="visible"/>
                                      </p:to>
                                    </p:set>
                                    <p:animEffect transition="in" filter="fade">
                                      <p:cBhvr>
                                        <p:cTn id="106" dur="500"/>
                                        <p:tgtEl>
                                          <p:spTgt spid="193">
                                            <p:txEl>
                                              <p:pRg st="3" end="3"/>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843"/>
                                        </p:tgtEl>
                                        <p:attrNameLst>
                                          <p:attrName>style.visibility</p:attrName>
                                        </p:attrNameLst>
                                      </p:cBhvr>
                                      <p:to>
                                        <p:strVal val="visible"/>
                                      </p:to>
                                    </p:set>
                                    <p:animEffect transition="in" filter="fade">
                                      <p:cBhvr>
                                        <p:cTn id="111" dur="500"/>
                                        <p:tgtEl>
                                          <p:spTgt spid="843"/>
                                        </p:tgtEl>
                                      </p:cBhvr>
                                    </p:animEffect>
                                  </p:childTnLst>
                                </p:cTn>
                              </p:par>
                            </p:childTnLst>
                          </p:cTn>
                        </p:par>
                        <p:par>
                          <p:cTn id="112" fill="hold">
                            <p:stCondLst>
                              <p:cond delay="500"/>
                            </p:stCondLst>
                            <p:childTnLst>
                              <p:par>
                                <p:cTn id="113" presetID="10" presetClass="entr" presetSubtype="0" fill="hold" grpId="0" nodeType="afterEffect">
                                  <p:stCondLst>
                                    <p:cond delay="0"/>
                                  </p:stCondLst>
                                  <p:childTnLst>
                                    <p:set>
                                      <p:cBhvr>
                                        <p:cTn id="114" dur="1" fill="hold">
                                          <p:stCondLst>
                                            <p:cond delay="0"/>
                                          </p:stCondLst>
                                        </p:cTn>
                                        <p:tgtEl>
                                          <p:spTgt spid="844"/>
                                        </p:tgtEl>
                                        <p:attrNameLst>
                                          <p:attrName>style.visibility</p:attrName>
                                        </p:attrNameLst>
                                      </p:cBhvr>
                                      <p:to>
                                        <p:strVal val="visible"/>
                                      </p:to>
                                    </p:set>
                                    <p:animEffect transition="in" filter="fade">
                                      <p:cBhvr>
                                        <p:cTn id="115" dur="500"/>
                                        <p:tgtEl>
                                          <p:spTgt spid="844"/>
                                        </p:tgtEl>
                                      </p:cBhvr>
                                    </p:animEffect>
                                  </p:childTnLst>
                                </p:cTn>
                              </p:par>
                            </p:childTnLst>
                          </p:cTn>
                        </p:par>
                        <p:par>
                          <p:cTn id="116" fill="hold">
                            <p:stCondLst>
                              <p:cond delay="1000"/>
                            </p:stCondLst>
                            <p:childTnLst>
                              <p:par>
                                <p:cTn id="117" presetID="10" presetClass="entr" presetSubtype="0" fill="hold" grpId="0" nodeType="after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fade">
                                      <p:cBhvr>
                                        <p:cTn id="119" dur="500"/>
                                        <p:tgtEl>
                                          <p:spTgt spid="17"/>
                                        </p:tgtEl>
                                      </p:cBhvr>
                                    </p:animEffect>
                                  </p:childTnLst>
                                </p:cTn>
                              </p:par>
                            </p:childTnLst>
                          </p:cTn>
                        </p:par>
                        <p:par>
                          <p:cTn id="120" fill="hold">
                            <p:stCondLst>
                              <p:cond delay="1500"/>
                            </p:stCondLst>
                            <p:childTnLst>
                              <p:par>
                                <p:cTn id="121" presetID="22" presetClass="entr" presetSubtype="8" fill="hold" grpId="0" nodeType="afterEffect">
                                  <p:stCondLst>
                                    <p:cond delay="0"/>
                                  </p:stCondLst>
                                  <p:childTnLst>
                                    <p:set>
                                      <p:cBhvr>
                                        <p:cTn id="122" dur="1" fill="hold">
                                          <p:stCondLst>
                                            <p:cond delay="0"/>
                                          </p:stCondLst>
                                        </p:cTn>
                                        <p:tgtEl>
                                          <p:spTgt spid="842"/>
                                        </p:tgtEl>
                                        <p:attrNameLst>
                                          <p:attrName>style.visibility</p:attrName>
                                        </p:attrNameLst>
                                      </p:cBhvr>
                                      <p:to>
                                        <p:strVal val="visible"/>
                                      </p:to>
                                    </p:set>
                                    <p:animEffect transition="in" filter="wipe(left)">
                                      <p:cBhvr>
                                        <p:cTn id="123" dur="500"/>
                                        <p:tgtEl>
                                          <p:spTgt spid="842"/>
                                        </p:tgtEl>
                                      </p:cBhvr>
                                    </p:animEffect>
                                  </p:childTnLst>
                                </p:cTn>
                              </p:par>
                            </p:childTnLst>
                          </p:cTn>
                        </p:par>
                        <p:par>
                          <p:cTn id="124" fill="hold">
                            <p:stCondLst>
                              <p:cond delay="2000"/>
                            </p:stCondLst>
                            <p:childTnLst>
                              <p:par>
                                <p:cTn id="125" presetID="10" presetClass="entr" presetSubtype="0" fill="hold" nodeType="afterEffect">
                                  <p:stCondLst>
                                    <p:cond delay="0"/>
                                  </p:stCondLst>
                                  <p:childTnLst>
                                    <p:set>
                                      <p:cBhvr>
                                        <p:cTn id="126" dur="1" fill="hold">
                                          <p:stCondLst>
                                            <p:cond delay="0"/>
                                          </p:stCondLst>
                                        </p:cTn>
                                        <p:tgtEl>
                                          <p:spTgt spid="815"/>
                                        </p:tgtEl>
                                        <p:attrNameLst>
                                          <p:attrName>style.visibility</p:attrName>
                                        </p:attrNameLst>
                                      </p:cBhvr>
                                      <p:to>
                                        <p:strVal val="visible"/>
                                      </p:to>
                                    </p:set>
                                    <p:animEffect transition="in" filter="fade">
                                      <p:cBhvr>
                                        <p:cTn id="127" dur="500"/>
                                        <p:tgtEl>
                                          <p:spTgt spid="815"/>
                                        </p:tgtEl>
                                      </p:cBhvr>
                                    </p:animEffect>
                                  </p:childTnLst>
                                </p:cTn>
                              </p:par>
                            </p:childTnLst>
                          </p:cTn>
                        </p:par>
                        <p:par>
                          <p:cTn id="128" fill="hold">
                            <p:stCondLst>
                              <p:cond delay="2500"/>
                            </p:stCondLst>
                            <p:childTnLst>
                              <p:par>
                                <p:cTn id="129" presetID="22" presetClass="entr" presetSubtype="8" fill="hold" grpId="0" nodeType="afterEffect">
                                  <p:stCondLst>
                                    <p:cond delay="0"/>
                                  </p:stCondLst>
                                  <p:childTnLst>
                                    <p:set>
                                      <p:cBhvr>
                                        <p:cTn id="130" dur="1" fill="hold">
                                          <p:stCondLst>
                                            <p:cond delay="0"/>
                                          </p:stCondLst>
                                        </p:cTn>
                                        <p:tgtEl>
                                          <p:spTgt spid="15"/>
                                        </p:tgtEl>
                                        <p:attrNameLst>
                                          <p:attrName>style.visibility</p:attrName>
                                        </p:attrNameLst>
                                      </p:cBhvr>
                                      <p:to>
                                        <p:strVal val="visible"/>
                                      </p:to>
                                    </p:set>
                                    <p:animEffect transition="in" filter="wipe(left)">
                                      <p:cBhvr>
                                        <p:cTn id="131" dur="500"/>
                                        <p:tgtEl>
                                          <p:spTgt spid="15"/>
                                        </p:tgtEl>
                                      </p:cBhvr>
                                    </p:animEffect>
                                  </p:childTnLst>
                                </p:cTn>
                              </p:par>
                            </p:childTnLst>
                          </p:cTn>
                        </p:par>
                        <p:par>
                          <p:cTn id="132" fill="hold">
                            <p:stCondLst>
                              <p:cond delay="3000"/>
                            </p:stCondLst>
                            <p:childTnLst>
                              <p:par>
                                <p:cTn id="133" presetID="10" presetClass="entr" presetSubtype="0" fill="hold" nodeType="afterEffect">
                                  <p:stCondLst>
                                    <p:cond delay="0"/>
                                  </p:stCondLst>
                                  <p:childTnLst>
                                    <p:set>
                                      <p:cBhvr>
                                        <p:cTn id="134" dur="1" fill="hold">
                                          <p:stCondLst>
                                            <p:cond delay="0"/>
                                          </p:stCondLst>
                                        </p:cTn>
                                        <p:tgtEl>
                                          <p:spTgt spid="829"/>
                                        </p:tgtEl>
                                        <p:attrNameLst>
                                          <p:attrName>style.visibility</p:attrName>
                                        </p:attrNameLst>
                                      </p:cBhvr>
                                      <p:to>
                                        <p:strVal val="visible"/>
                                      </p:to>
                                    </p:set>
                                    <p:animEffect transition="in" filter="fade">
                                      <p:cBhvr>
                                        <p:cTn id="135" dur="500"/>
                                        <p:tgtEl>
                                          <p:spTgt spid="829"/>
                                        </p:tgtEl>
                                      </p:cBhvr>
                                    </p:animEffect>
                                  </p:childTnLst>
                                </p:cTn>
                              </p:par>
                            </p:childTnLst>
                          </p:cTn>
                        </p:par>
                        <p:par>
                          <p:cTn id="136" fill="hold">
                            <p:stCondLst>
                              <p:cond delay="3500"/>
                            </p:stCondLst>
                            <p:childTnLst>
                              <p:par>
                                <p:cTn id="137" presetID="22" presetClass="entr" presetSubtype="8" fill="hold" grpId="0" nodeType="afterEffect">
                                  <p:stCondLst>
                                    <p:cond delay="0"/>
                                  </p:stCondLst>
                                  <p:childTnLst>
                                    <p:set>
                                      <p:cBhvr>
                                        <p:cTn id="138" dur="1" fill="hold">
                                          <p:stCondLst>
                                            <p:cond delay="0"/>
                                          </p:stCondLst>
                                        </p:cTn>
                                        <p:tgtEl>
                                          <p:spTgt spid="828"/>
                                        </p:tgtEl>
                                        <p:attrNameLst>
                                          <p:attrName>style.visibility</p:attrName>
                                        </p:attrNameLst>
                                      </p:cBhvr>
                                      <p:to>
                                        <p:strVal val="visible"/>
                                      </p:to>
                                    </p:set>
                                    <p:animEffect transition="in" filter="wipe(left)">
                                      <p:cBhvr>
                                        <p:cTn id="139" dur="500"/>
                                        <p:tgtEl>
                                          <p:spTgt spid="828"/>
                                        </p:tgtEl>
                                      </p:cBhvr>
                                    </p:animEffect>
                                  </p:childTnLst>
                                </p:cTn>
                              </p:par>
                            </p:childTnLst>
                          </p:cTn>
                        </p:par>
                        <p:par>
                          <p:cTn id="140" fill="hold">
                            <p:stCondLst>
                              <p:cond delay="4000"/>
                            </p:stCondLst>
                            <p:childTnLst>
                              <p:par>
                                <p:cTn id="141" presetID="10" presetClass="entr" presetSubtype="0" fill="hold" nodeType="afterEffect">
                                  <p:stCondLst>
                                    <p:cond delay="0"/>
                                  </p:stCondLst>
                                  <p:childTnLst>
                                    <p:set>
                                      <p:cBhvr>
                                        <p:cTn id="142" dur="1" fill="hold">
                                          <p:stCondLst>
                                            <p:cond delay="0"/>
                                          </p:stCondLst>
                                        </p:cTn>
                                        <p:tgtEl>
                                          <p:spTgt spid="8"/>
                                        </p:tgtEl>
                                        <p:attrNameLst>
                                          <p:attrName>style.visibility</p:attrName>
                                        </p:attrNameLst>
                                      </p:cBhvr>
                                      <p:to>
                                        <p:strVal val="visible"/>
                                      </p:to>
                                    </p:set>
                                    <p:animEffect transition="in" filter="fade">
                                      <p:cBhvr>
                                        <p:cTn id="143" dur="500"/>
                                        <p:tgtEl>
                                          <p:spTgt spid="8"/>
                                        </p:tgtEl>
                                      </p:cBhvr>
                                    </p:animEffect>
                                  </p:childTnLst>
                                </p:cTn>
                              </p:par>
                              <p:par>
                                <p:cTn id="144" presetID="10" presetClass="entr" presetSubtype="0" fill="hold" nodeType="withEffect">
                                  <p:stCondLst>
                                    <p:cond delay="0"/>
                                  </p:stCondLst>
                                  <p:childTnLst>
                                    <p:set>
                                      <p:cBhvr>
                                        <p:cTn id="145" dur="1" fill="hold">
                                          <p:stCondLst>
                                            <p:cond delay="0"/>
                                          </p:stCondLst>
                                        </p:cTn>
                                        <p:tgtEl>
                                          <p:spTgt spid="9"/>
                                        </p:tgtEl>
                                        <p:attrNameLst>
                                          <p:attrName>style.visibility</p:attrName>
                                        </p:attrNameLst>
                                      </p:cBhvr>
                                      <p:to>
                                        <p:strVal val="visible"/>
                                      </p:to>
                                    </p:set>
                                    <p:animEffect transition="in" filter="fade">
                                      <p:cBhvr>
                                        <p:cTn id="146" dur="500"/>
                                        <p:tgtEl>
                                          <p:spTgt spid="9"/>
                                        </p:tgtEl>
                                      </p:cBhvr>
                                    </p:animEffect>
                                  </p:childTnLst>
                                </p:cTn>
                              </p:par>
                              <p:par>
                                <p:cTn id="147" presetID="10" presetClass="entr" presetSubtype="0" fill="hold" nodeType="withEffect">
                                  <p:stCondLst>
                                    <p:cond delay="0"/>
                                  </p:stCondLst>
                                  <p:childTnLst>
                                    <p:set>
                                      <p:cBhvr>
                                        <p:cTn id="148" dur="1" fill="hold">
                                          <p:stCondLst>
                                            <p:cond delay="0"/>
                                          </p:stCondLst>
                                        </p:cTn>
                                        <p:tgtEl>
                                          <p:spTgt spid="11"/>
                                        </p:tgtEl>
                                        <p:attrNameLst>
                                          <p:attrName>style.visibility</p:attrName>
                                        </p:attrNameLst>
                                      </p:cBhvr>
                                      <p:to>
                                        <p:strVal val="visible"/>
                                      </p:to>
                                    </p:set>
                                    <p:animEffect transition="in" filter="fade">
                                      <p:cBhvr>
                                        <p:cTn id="149" dur="500"/>
                                        <p:tgtEl>
                                          <p:spTgt spid="11"/>
                                        </p:tgtEl>
                                      </p:cBhvr>
                                    </p:animEffect>
                                  </p:childTnLst>
                                </p:cTn>
                              </p:par>
                              <p:par>
                                <p:cTn id="150" presetID="10" presetClass="entr" presetSubtype="0" fill="hold" nodeType="withEffect">
                                  <p:stCondLst>
                                    <p:cond delay="0"/>
                                  </p:stCondLst>
                                  <p:childTnLst>
                                    <p:set>
                                      <p:cBhvr>
                                        <p:cTn id="151" dur="1" fill="hold">
                                          <p:stCondLst>
                                            <p:cond delay="0"/>
                                          </p:stCondLst>
                                        </p:cTn>
                                        <p:tgtEl>
                                          <p:spTgt spid="193">
                                            <p:txEl>
                                              <p:pRg st="4" end="4"/>
                                            </p:txEl>
                                          </p:spTgt>
                                        </p:tgtEl>
                                        <p:attrNameLst>
                                          <p:attrName>style.visibility</p:attrName>
                                        </p:attrNameLst>
                                      </p:cBhvr>
                                      <p:to>
                                        <p:strVal val="visible"/>
                                      </p:to>
                                    </p:set>
                                    <p:animEffect transition="in" filter="fade">
                                      <p:cBhvr>
                                        <p:cTn id="152" dur="500"/>
                                        <p:tgtEl>
                                          <p:spTgt spid="19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2" grpId="0" animBg="1"/>
      <p:bldP spid="15" grpId="0" animBg="1"/>
      <p:bldP spid="828" grpId="0" animBg="1"/>
      <p:bldP spid="17" grpId="0" animBg="1"/>
      <p:bldP spid="843" grpId="0" animBg="1"/>
      <p:bldP spid="8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88" dirty="0"/>
              <a:t>Aligning Office &amp; Windows 10</a:t>
            </a:r>
            <a:br>
              <a:rPr lang="en-US" sz="4488" dirty="0"/>
            </a:br>
            <a:r>
              <a:rPr lang="en-US" sz="2040" dirty="0"/>
              <a:t>Better together</a:t>
            </a:r>
          </a:p>
        </p:txBody>
      </p:sp>
      <p:graphicFrame>
        <p:nvGraphicFramePr>
          <p:cNvPr id="6" name="Table 5"/>
          <p:cNvGraphicFramePr>
            <a:graphicFrameLocks noGrp="1"/>
          </p:cNvGraphicFramePr>
          <p:nvPr>
            <p:extLst/>
          </p:nvPr>
        </p:nvGraphicFramePr>
        <p:xfrm>
          <a:off x="676700" y="1865206"/>
          <a:ext cx="10680570" cy="3946227"/>
        </p:xfrm>
        <a:graphic>
          <a:graphicData uri="http://schemas.openxmlformats.org/drawingml/2006/table">
            <a:tbl>
              <a:tblPr firstRow="1" bandRow="1">
                <a:tableStyleId>{616DA210-FB5B-4158-B5E0-FEB733F419BA}</a:tableStyleId>
              </a:tblPr>
              <a:tblGrid>
                <a:gridCol w="2136114"/>
                <a:gridCol w="2136114"/>
                <a:gridCol w="2136114"/>
                <a:gridCol w="2136114"/>
                <a:gridCol w="2136114"/>
              </a:tblGrid>
              <a:tr h="373041">
                <a:tc rowSpan="2">
                  <a:txBody>
                    <a:bodyPr/>
                    <a:lstStyle/>
                    <a:p>
                      <a:pPr algn="ctr"/>
                      <a:endParaRPr lang="en-US" sz="2400" b="0" dirty="0">
                        <a:solidFill>
                          <a:schemeClr val="bg1"/>
                        </a:solidFill>
                        <a:latin typeface="+mj-lt"/>
                      </a:endParaRPr>
                    </a:p>
                  </a:txBody>
                  <a:tcPr marL="93260" marR="93260" marT="46630" marB="46630">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800" b="0" kern="1200" dirty="0" smtClean="0">
                          <a:solidFill>
                            <a:schemeClr val="bg1"/>
                          </a:solidFill>
                          <a:latin typeface="+mn-lt"/>
                          <a:ea typeface="+mn-ea"/>
                          <a:cs typeface="+mn-cs"/>
                        </a:rPr>
                        <a:t>“Current Branch”</a:t>
                      </a:r>
                    </a:p>
                  </a:txBody>
                  <a:tcPr marL="93260" marR="93260" marT="46630" marB="46630">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34523"/>
                    </a:solidFill>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34523"/>
                    </a:solidFill>
                  </a:tcPr>
                </a:tc>
                <a:tc gridSpan="2">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800" b="0" kern="1200" dirty="0" smtClean="0">
                          <a:solidFill>
                            <a:schemeClr val="bg1"/>
                          </a:solidFill>
                          <a:latin typeface="+mn-lt"/>
                          <a:ea typeface="+mn-ea"/>
                          <a:cs typeface="+mn-cs"/>
                        </a:rPr>
                        <a:t>“Deferred Branch”</a:t>
                      </a:r>
                    </a:p>
                  </a:txBody>
                  <a:tcPr marL="93260" marR="93260" marT="46630" marB="46630">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34523"/>
                    </a:solidFill>
                  </a:tcPr>
                </a:tc>
                <a:tc hMerge="1">
                  <a:txBody>
                    <a:bodyPr/>
                    <a:lstStyle/>
                    <a:p>
                      <a:pPr algn="ctr"/>
                      <a:endParaRPr lang="en-US" b="0" dirty="0">
                        <a:solidFill>
                          <a:schemeClr val="bg1"/>
                        </a:solidFill>
                        <a:latin typeface="+mj-lt"/>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34523"/>
                    </a:solidFill>
                  </a:tcPr>
                </a:tc>
              </a:tr>
              <a:tr h="660786">
                <a:tc vMerge="1">
                  <a:txBody>
                    <a:bodyPr/>
                    <a:lstStyle/>
                    <a:p>
                      <a:pPr algn="ctr"/>
                      <a:endParaRPr lang="en-US" b="0" dirty="0">
                        <a:solidFill>
                          <a:schemeClr val="bg1"/>
                        </a:solidFill>
                        <a:latin typeface="+mj-lt"/>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34523"/>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800" b="0" kern="1200" dirty="0" smtClean="0">
                          <a:solidFill>
                            <a:schemeClr val="bg1"/>
                          </a:solidFill>
                          <a:latin typeface="+mn-lt"/>
                          <a:ea typeface="+mn-ea"/>
                          <a:cs typeface="+mn-cs"/>
                        </a:rPr>
                        <a:t> </a:t>
                      </a:r>
                      <a:endParaRPr lang="en-US" sz="1800" b="0" dirty="0">
                        <a:solidFill>
                          <a:schemeClr val="bg1"/>
                        </a:solidFill>
                        <a:latin typeface="+mj-lt"/>
                      </a:endParaRPr>
                    </a:p>
                  </a:txBody>
                  <a:tcPr marL="93260" marR="93260" marT="46630" marB="46630">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34523"/>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800" b="0" kern="1200" dirty="0" smtClean="0">
                          <a:solidFill>
                            <a:schemeClr val="bg1"/>
                          </a:solidFill>
                          <a:latin typeface="+mn-lt"/>
                          <a:ea typeface="+mn-ea"/>
                          <a:cs typeface="+mn-cs"/>
                        </a:rPr>
                        <a:t> </a:t>
                      </a:r>
                    </a:p>
                    <a:p>
                      <a:pPr algn="ctr"/>
                      <a:endParaRPr lang="en-US" sz="1800" b="0" dirty="0" smtClean="0">
                        <a:solidFill>
                          <a:schemeClr val="bg1"/>
                        </a:solidFill>
                        <a:latin typeface="+mj-lt"/>
                      </a:endParaRPr>
                    </a:p>
                  </a:txBody>
                  <a:tcPr marL="93260" marR="93260" marT="46630" marB="466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34523"/>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800" b="0" kern="1200" dirty="0" smtClean="0">
                        <a:solidFill>
                          <a:schemeClr val="bg1"/>
                        </a:solidFill>
                        <a:latin typeface="+mn-lt"/>
                        <a:ea typeface="+mn-ea"/>
                        <a:cs typeface="+mn-cs"/>
                      </a:endParaRPr>
                    </a:p>
                  </a:txBody>
                  <a:tcPr marL="93260" marR="93260" marT="46630" marB="466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34523"/>
                    </a:solidFill>
                  </a:tcPr>
                </a:tc>
                <a:tc>
                  <a:txBody>
                    <a:bodyPr/>
                    <a:lstStyle/>
                    <a:p>
                      <a:pPr algn="ctr"/>
                      <a:endParaRPr lang="en-US" sz="1800" b="0" dirty="0">
                        <a:solidFill>
                          <a:schemeClr val="bg1"/>
                        </a:solidFill>
                        <a:latin typeface="+mj-lt"/>
                      </a:endParaRPr>
                    </a:p>
                  </a:txBody>
                  <a:tcPr marL="93260" marR="93260" marT="46630" marB="46630">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34523"/>
                    </a:solidFill>
                  </a:tcPr>
                </a:tc>
              </a:tr>
              <a:tr h="631882">
                <a:tc>
                  <a:txBody>
                    <a:bodyPr/>
                    <a:lstStyle/>
                    <a:p>
                      <a:r>
                        <a:rPr lang="en-US" sz="1600" dirty="0" smtClean="0"/>
                        <a:t>Features</a:t>
                      </a:r>
                      <a:endParaRPr lang="en-US" sz="1600" dirty="0"/>
                    </a:p>
                  </a:txBody>
                  <a:tcPr marL="93260" marR="93260" marT="46630" marB="4663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914400" indent="-174625" defTabSz="932418" fontAlgn="base">
                        <a:lnSpc>
                          <a:spcPct val="90000"/>
                        </a:lnSpc>
                        <a:spcAft>
                          <a:spcPts val="400"/>
                        </a:spcAft>
                        <a:buFont typeface="Arial" panose="020B0604020202020204" pitchFamily="34" charset="0"/>
                        <a:buChar char="•"/>
                      </a:pPr>
                      <a:r>
                        <a:rPr lang="en-US" sz="1100" dirty="0" smtClean="0">
                          <a:solidFill>
                            <a:srgbClr val="505050"/>
                          </a:solidFill>
                        </a:rPr>
                        <a:t>1 branch in market at a time</a:t>
                      </a:r>
                    </a:p>
                    <a:p>
                      <a:pPr marL="914400" indent="-174625" defTabSz="932418" fontAlgn="base">
                        <a:lnSpc>
                          <a:spcPct val="90000"/>
                        </a:lnSpc>
                        <a:spcAft>
                          <a:spcPts val="400"/>
                        </a:spcAft>
                        <a:buFont typeface="Arial" panose="020B0604020202020204" pitchFamily="34" charset="0"/>
                        <a:buChar char="•"/>
                      </a:pPr>
                      <a:r>
                        <a:rPr lang="en-US" sz="1100" dirty="0" smtClean="0">
                          <a:solidFill>
                            <a:srgbClr val="505050"/>
                          </a:solidFill>
                        </a:rPr>
                        <a:t>Monthly features,</a:t>
                      </a:r>
                      <a:r>
                        <a:rPr lang="en-US" sz="1100" baseline="0" dirty="0" smtClean="0">
                          <a:solidFill>
                            <a:srgbClr val="505050"/>
                          </a:solidFill>
                        </a:rPr>
                        <a:t> bug fixes and security patches</a:t>
                      </a:r>
                      <a:endParaRPr lang="en-US" sz="1100" dirty="0" smtClean="0">
                        <a:solidFill>
                          <a:srgbClr val="505050"/>
                        </a:solidFill>
                      </a:endParaRPr>
                    </a:p>
                  </a:txBody>
                  <a:tcPr marL="93260" marR="93260" marT="46630" marB="4663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pPr marL="174862" indent="-174862" defTabSz="932418" fontAlgn="base">
                        <a:lnSpc>
                          <a:spcPct val="90000"/>
                        </a:lnSpc>
                        <a:spcAft>
                          <a:spcPts val="400"/>
                        </a:spcAft>
                        <a:buFont typeface="Arial" panose="020B0604020202020204" pitchFamily="34" charset="0"/>
                        <a:buChar char="•"/>
                      </a:pPr>
                      <a:endParaRPr lang="en-US" sz="1100" dirty="0" smtClean="0">
                        <a:solidFill>
                          <a:srgbClr val="505050"/>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gridSpan="2">
                  <a:txBody>
                    <a:bodyPr/>
                    <a:lstStyle/>
                    <a:p>
                      <a:pPr marL="974725" indent="-174625" defTabSz="932418" fontAlgn="base">
                        <a:lnSpc>
                          <a:spcPct val="90000"/>
                        </a:lnSpc>
                        <a:spcAft>
                          <a:spcPts val="400"/>
                        </a:spcAft>
                        <a:buFont typeface="Arial" panose="020B0604020202020204" pitchFamily="34" charset="0"/>
                        <a:buChar char="•"/>
                      </a:pPr>
                      <a:r>
                        <a:rPr lang="en-US" sz="1100" dirty="0" smtClean="0">
                          <a:solidFill>
                            <a:srgbClr val="505050"/>
                          </a:solidFill>
                        </a:rPr>
                        <a:t>2 branches available (</a:t>
                      </a:r>
                      <a:r>
                        <a:rPr lang="en-US" sz="1100" kern="1200" dirty="0" smtClean="0">
                          <a:solidFill>
                            <a:srgbClr val="505050"/>
                          </a:solidFill>
                          <a:latin typeface="+mn-lt"/>
                          <a:ea typeface="+mn-ea"/>
                          <a:cs typeface="+mn-cs"/>
                        </a:rPr>
                        <a:t>subsequent branch overlaps availability of preceding branch)</a:t>
                      </a:r>
                    </a:p>
                    <a:p>
                      <a:pPr marL="974725" marR="0" indent="-174625" algn="l" defTabSz="932418" rtl="0" eaLnBrk="1" fontAlgn="base" latinLnBrk="0" hangingPunct="1">
                        <a:lnSpc>
                          <a:spcPct val="90000"/>
                        </a:lnSpc>
                        <a:spcBef>
                          <a:spcPts val="0"/>
                        </a:spcBef>
                        <a:spcAft>
                          <a:spcPts val="400"/>
                        </a:spcAft>
                        <a:buClrTx/>
                        <a:buSzTx/>
                        <a:buFont typeface="Arial" panose="020B0604020202020204" pitchFamily="34" charset="0"/>
                        <a:buChar char="•"/>
                        <a:tabLst/>
                        <a:defRPr/>
                      </a:pPr>
                      <a:r>
                        <a:rPr lang="en-US" sz="1100" dirty="0" smtClean="0">
                          <a:solidFill>
                            <a:srgbClr val="505050"/>
                          </a:solidFill>
                        </a:rPr>
                        <a:t>Regular security updates</a:t>
                      </a:r>
                    </a:p>
                  </a:txBody>
                  <a:tcPr marL="93260" marR="93260" marT="46630" marB="4663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pPr marL="174862" indent="-174862" defTabSz="932418" fontAlgn="base">
                        <a:lnSpc>
                          <a:spcPct val="90000"/>
                        </a:lnSpc>
                        <a:spcAft>
                          <a:spcPts val="400"/>
                        </a:spcAft>
                        <a:buFont typeface="Arial" panose="020B0604020202020204" pitchFamily="34" charset="0"/>
                        <a:buChar char="•"/>
                      </a:pPr>
                      <a:endParaRPr lang="en-US" sz="1100" dirty="0" smtClean="0">
                        <a:solidFill>
                          <a:srgbClr val="505050"/>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631882">
                <a:tc>
                  <a:txBody>
                    <a:bodyPr/>
                    <a:lstStyle/>
                    <a:p>
                      <a:r>
                        <a:rPr lang="en-US" sz="1600" dirty="0" smtClean="0"/>
                        <a:t>Availability</a:t>
                      </a:r>
                      <a:endParaRPr lang="en-US" sz="1600" dirty="0"/>
                    </a:p>
                  </a:txBody>
                  <a:tcPr marL="93260" marR="93260" marT="46630" marB="4663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4862" indent="-174862" defTabSz="932418" fontAlgn="base">
                        <a:lnSpc>
                          <a:spcPct val="90000"/>
                        </a:lnSpc>
                        <a:spcAft>
                          <a:spcPts val="400"/>
                        </a:spcAft>
                        <a:buFont typeface="Arial" panose="020B0604020202020204" pitchFamily="34" charset="0"/>
                        <a:buChar char="•"/>
                      </a:pPr>
                      <a:r>
                        <a:rPr lang="en-US" sz="1100" dirty="0" smtClean="0">
                          <a:solidFill>
                            <a:srgbClr val="505050"/>
                          </a:solidFill>
                        </a:rPr>
                        <a:t>2-3 times a year</a:t>
                      </a:r>
                    </a:p>
                  </a:txBody>
                  <a:tcPr marL="93260" marR="93260" marT="46630" marB="4663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174862" indent="-174862" defTabSz="932418" fontAlgn="base">
                        <a:lnSpc>
                          <a:spcPct val="90000"/>
                        </a:lnSpc>
                        <a:spcAft>
                          <a:spcPts val="400"/>
                        </a:spcAft>
                        <a:buFont typeface="Arial" panose="020B0604020202020204" pitchFamily="34" charset="0"/>
                        <a:buChar char="•"/>
                      </a:pPr>
                      <a:r>
                        <a:rPr lang="en-US" sz="1100" dirty="0" smtClean="0">
                          <a:solidFill>
                            <a:srgbClr val="505050"/>
                          </a:solidFill>
                        </a:rPr>
                        <a:t>monthly</a:t>
                      </a:r>
                    </a:p>
                  </a:txBody>
                  <a:tcPr marL="93260" marR="93260" marT="46630" marB="4663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174862" indent="-174862" defTabSz="932418" fontAlgn="base">
                        <a:lnSpc>
                          <a:spcPct val="90000"/>
                        </a:lnSpc>
                        <a:spcAft>
                          <a:spcPts val="400"/>
                        </a:spcAft>
                        <a:buFont typeface="Arial" panose="020B0604020202020204" pitchFamily="34" charset="0"/>
                        <a:buChar char="•"/>
                      </a:pPr>
                      <a:r>
                        <a:rPr lang="en-US" sz="1100" dirty="0" smtClean="0">
                          <a:solidFill>
                            <a:srgbClr val="505050"/>
                          </a:solidFill>
                        </a:rPr>
                        <a:t>2-3 times a year</a:t>
                      </a:r>
                    </a:p>
                  </a:txBody>
                  <a:tcPr marL="93260" marR="93260" marT="46630" marB="4663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174862" indent="-174862" defTabSz="932418" fontAlgn="base">
                        <a:lnSpc>
                          <a:spcPct val="90000"/>
                        </a:lnSpc>
                        <a:spcAft>
                          <a:spcPts val="400"/>
                        </a:spcAft>
                        <a:buFont typeface="Arial" panose="020B0604020202020204" pitchFamily="34" charset="0"/>
                        <a:buChar char="•"/>
                      </a:pPr>
                      <a:r>
                        <a:rPr lang="en-US" sz="1100" dirty="0" smtClean="0">
                          <a:solidFill>
                            <a:srgbClr val="505050"/>
                          </a:solidFill>
                        </a:rPr>
                        <a:t>3 times a year</a:t>
                      </a:r>
                    </a:p>
                  </a:txBody>
                  <a:tcPr marL="93260" marR="93260" marT="46630" marB="4663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476664">
                <a:tc>
                  <a:txBody>
                    <a:bodyPr/>
                    <a:lstStyle/>
                    <a:p>
                      <a:r>
                        <a:rPr lang="en-US" sz="1600" dirty="0" smtClean="0"/>
                        <a:t>Serviceability</a:t>
                      </a:r>
                      <a:r>
                        <a:rPr lang="en-US" sz="1600" baseline="0" dirty="0" smtClean="0"/>
                        <a:t> </a:t>
                      </a:r>
                      <a:endParaRPr lang="en-US" sz="1600" dirty="0"/>
                    </a:p>
                  </a:txBody>
                  <a:tcPr marL="93260" marR="93260" marT="46630" marB="4663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lumMod val="50000"/>
                            </a:schemeClr>
                          </a:solidFill>
                        </a:rPr>
                        <a:t>~4 months</a:t>
                      </a:r>
                    </a:p>
                  </a:txBody>
                  <a:tcPr marL="93260" marR="93260" marT="46630" marB="4663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lumMod val="50000"/>
                            </a:schemeClr>
                          </a:solidFill>
                        </a:rPr>
                        <a:t>12 months</a:t>
                      </a:r>
                    </a:p>
                  </a:txBody>
                  <a:tcPr marL="93260" marR="93260" marT="46630" marB="4663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lumMod val="50000"/>
                            </a:schemeClr>
                          </a:solidFill>
                        </a:rPr>
                        <a:t>4 months</a:t>
                      </a:r>
                    </a:p>
                  </a:txBody>
                  <a:tcPr marL="93260" marR="93260" marT="46630" marB="4663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100" dirty="0" smtClean="0">
                          <a:solidFill>
                            <a:schemeClr val="bg1">
                              <a:lumMod val="50000"/>
                            </a:schemeClr>
                          </a:solidFill>
                        </a:rPr>
                        <a:t>4-8 months</a:t>
                      </a:r>
                    </a:p>
                  </a:txBody>
                  <a:tcPr marL="93260" marR="93260" marT="46630" marB="4663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1171972">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t>Deployment Technology</a:t>
                      </a:r>
                    </a:p>
                    <a:p>
                      <a:endParaRPr lang="en-US" sz="1600" dirty="0"/>
                    </a:p>
                  </a:txBody>
                  <a:tcPr marL="93260" marR="93260" marT="46630" marB="4663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4862" indent="-174862" defTabSz="932418" fontAlgn="base">
                        <a:lnSpc>
                          <a:spcPct val="90000"/>
                        </a:lnSpc>
                        <a:spcAft>
                          <a:spcPts val="400"/>
                        </a:spcAft>
                        <a:buFont typeface="Arial" panose="020B0604020202020204" pitchFamily="34" charset="0"/>
                        <a:buChar char="•"/>
                      </a:pPr>
                      <a:r>
                        <a:rPr lang="en-US" sz="1100" dirty="0" smtClean="0">
                          <a:solidFill>
                            <a:srgbClr val="505050"/>
                          </a:solidFill>
                        </a:rPr>
                        <a:t>Windows Update</a:t>
                      </a:r>
                    </a:p>
                    <a:p>
                      <a:pPr marL="174862" indent="-174862" defTabSz="932418" fontAlgn="base">
                        <a:lnSpc>
                          <a:spcPct val="90000"/>
                        </a:lnSpc>
                        <a:spcAft>
                          <a:spcPts val="400"/>
                        </a:spcAft>
                        <a:buFont typeface="Arial" panose="020B0604020202020204" pitchFamily="34" charset="0"/>
                        <a:buChar char="•"/>
                      </a:pPr>
                      <a:r>
                        <a:rPr lang="en-US" sz="1100" dirty="0" smtClean="0">
                          <a:solidFill>
                            <a:srgbClr val="505050"/>
                          </a:solidFill>
                        </a:rPr>
                        <a:t>Windows Update </a:t>
                      </a:r>
                      <a:br>
                        <a:rPr lang="en-US" sz="1100" dirty="0" smtClean="0">
                          <a:solidFill>
                            <a:srgbClr val="505050"/>
                          </a:solidFill>
                        </a:rPr>
                      </a:br>
                      <a:r>
                        <a:rPr lang="en-US" sz="1100" dirty="0" smtClean="0">
                          <a:solidFill>
                            <a:srgbClr val="505050"/>
                          </a:solidFill>
                        </a:rPr>
                        <a:t>for Business</a:t>
                      </a:r>
                    </a:p>
                    <a:p>
                      <a:pPr marL="174862" indent="-174862" defTabSz="932418" fontAlgn="base">
                        <a:lnSpc>
                          <a:spcPct val="90000"/>
                        </a:lnSpc>
                        <a:spcAft>
                          <a:spcPts val="400"/>
                        </a:spcAft>
                        <a:buFont typeface="Arial" panose="020B0604020202020204" pitchFamily="34" charset="0"/>
                        <a:buChar char="•"/>
                      </a:pPr>
                      <a:r>
                        <a:rPr lang="en-US" sz="1100" dirty="0" smtClean="0">
                          <a:solidFill>
                            <a:srgbClr val="505050"/>
                          </a:solidFill>
                        </a:rPr>
                        <a:t>WSUS </a:t>
                      </a:r>
                    </a:p>
                  </a:txBody>
                  <a:tcPr marL="93260" marR="93260" marT="46630" marB="4663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174862" indent="-174862" algn="l" defTabSz="932418" rtl="0" eaLnBrk="1" fontAlgn="base" latinLnBrk="0" hangingPunct="1">
                        <a:lnSpc>
                          <a:spcPct val="90000"/>
                        </a:lnSpc>
                        <a:spcAft>
                          <a:spcPts val="400"/>
                        </a:spcAft>
                        <a:buFont typeface="Arial" panose="020B0604020202020204" pitchFamily="34" charset="0"/>
                        <a:buChar char="•"/>
                      </a:pPr>
                      <a:r>
                        <a:rPr lang="en-US" sz="1100" kern="1200" dirty="0" smtClean="0">
                          <a:solidFill>
                            <a:srgbClr val="505050"/>
                          </a:solidFill>
                          <a:latin typeface="+mn-lt"/>
                          <a:ea typeface="+mn-ea"/>
                          <a:cs typeface="+mn-cs"/>
                        </a:rPr>
                        <a:t>System Center Configuration Manager</a:t>
                      </a:r>
                    </a:p>
                    <a:p>
                      <a:pPr marL="174862" indent="-174862" algn="l" defTabSz="932418" rtl="0" eaLnBrk="1" fontAlgn="base" latinLnBrk="0" hangingPunct="1">
                        <a:lnSpc>
                          <a:spcPct val="90000"/>
                        </a:lnSpc>
                        <a:spcAft>
                          <a:spcPts val="400"/>
                        </a:spcAft>
                        <a:buFont typeface="Arial" panose="020B0604020202020204" pitchFamily="34" charset="0"/>
                        <a:buChar char="•"/>
                      </a:pPr>
                      <a:r>
                        <a:rPr lang="en-US" sz="1100" kern="1200" dirty="0" smtClean="0">
                          <a:solidFill>
                            <a:srgbClr val="505050"/>
                          </a:solidFill>
                          <a:latin typeface="+mn-lt"/>
                          <a:ea typeface="+mn-ea"/>
                          <a:cs typeface="+mn-cs"/>
                        </a:rPr>
                        <a:t>Microsoft Intune</a:t>
                      </a:r>
                    </a:p>
                    <a:p>
                      <a:pPr marL="174862" indent="-174862" algn="l" defTabSz="932418" rtl="0" eaLnBrk="1" fontAlgn="base" latinLnBrk="0" hangingPunct="1">
                        <a:lnSpc>
                          <a:spcPct val="90000"/>
                        </a:lnSpc>
                        <a:spcAft>
                          <a:spcPts val="400"/>
                        </a:spcAft>
                        <a:buFont typeface="Arial" panose="020B0604020202020204" pitchFamily="34" charset="0"/>
                        <a:buChar char="•"/>
                      </a:pPr>
                      <a:r>
                        <a:rPr lang="en-US" sz="1100" kern="1200" dirty="0" smtClean="0">
                          <a:solidFill>
                            <a:srgbClr val="505050"/>
                          </a:solidFill>
                          <a:latin typeface="+mn-lt"/>
                          <a:ea typeface="+mn-ea"/>
                          <a:cs typeface="+mn-cs"/>
                        </a:rPr>
                        <a:t>3rd party software deployment tools</a:t>
                      </a:r>
                    </a:p>
                    <a:p>
                      <a:pPr marL="174862" indent="-174862" defTabSz="932418" fontAlgn="base">
                        <a:lnSpc>
                          <a:spcPct val="90000"/>
                        </a:lnSpc>
                        <a:spcAft>
                          <a:spcPts val="400"/>
                        </a:spcAft>
                        <a:buFont typeface="Arial" panose="020B0604020202020204" pitchFamily="34" charset="0"/>
                        <a:buChar char="•"/>
                      </a:pPr>
                      <a:endParaRPr lang="en-US" sz="1100" dirty="0" smtClean="0">
                        <a:solidFill>
                          <a:srgbClr val="505050"/>
                        </a:solidFill>
                      </a:endParaRPr>
                    </a:p>
                  </a:txBody>
                  <a:tcPr marL="93260" marR="93260" marT="46630" marB="4663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174862" indent="-174862" algn="l" defTabSz="932418" rtl="0" eaLnBrk="1" fontAlgn="base" latinLnBrk="0" hangingPunct="1">
                        <a:lnSpc>
                          <a:spcPct val="90000"/>
                        </a:lnSpc>
                        <a:spcAft>
                          <a:spcPts val="400"/>
                        </a:spcAft>
                        <a:buFont typeface="Arial" panose="020B0604020202020204" pitchFamily="34" charset="0"/>
                        <a:buChar char="•"/>
                      </a:pPr>
                      <a:r>
                        <a:rPr lang="en-US" sz="1100" kern="1200" dirty="0" smtClean="0">
                          <a:solidFill>
                            <a:srgbClr val="505050"/>
                          </a:solidFill>
                          <a:latin typeface="+mn-lt"/>
                          <a:ea typeface="+mn-ea"/>
                          <a:cs typeface="+mn-cs"/>
                        </a:rPr>
                        <a:t>Windows Update </a:t>
                      </a:r>
                      <a:br>
                        <a:rPr lang="en-US" sz="1100" kern="1200" dirty="0" smtClean="0">
                          <a:solidFill>
                            <a:srgbClr val="505050"/>
                          </a:solidFill>
                          <a:latin typeface="+mn-lt"/>
                          <a:ea typeface="+mn-ea"/>
                          <a:cs typeface="+mn-cs"/>
                        </a:rPr>
                      </a:br>
                      <a:r>
                        <a:rPr lang="en-US" sz="1100" kern="1200" dirty="0" smtClean="0">
                          <a:solidFill>
                            <a:srgbClr val="505050"/>
                          </a:solidFill>
                          <a:latin typeface="+mn-lt"/>
                          <a:ea typeface="+mn-ea"/>
                          <a:cs typeface="+mn-cs"/>
                        </a:rPr>
                        <a:t>for Business</a:t>
                      </a:r>
                    </a:p>
                    <a:p>
                      <a:pPr marL="174862" indent="-174862" algn="l" defTabSz="932418" rtl="0" eaLnBrk="1" fontAlgn="base" latinLnBrk="0" hangingPunct="1">
                        <a:lnSpc>
                          <a:spcPct val="90000"/>
                        </a:lnSpc>
                        <a:spcAft>
                          <a:spcPts val="400"/>
                        </a:spcAft>
                        <a:buFont typeface="Arial" panose="020B0604020202020204" pitchFamily="34" charset="0"/>
                        <a:buChar char="•"/>
                      </a:pPr>
                      <a:r>
                        <a:rPr lang="en-US" sz="1100" kern="1200" dirty="0" smtClean="0">
                          <a:solidFill>
                            <a:srgbClr val="505050"/>
                          </a:solidFill>
                          <a:latin typeface="+mn-lt"/>
                          <a:ea typeface="+mn-ea"/>
                          <a:cs typeface="+mn-cs"/>
                        </a:rPr>
                        <a:t>WSUS </a:t>
                      </a:r>
                    </a:p>
                  </a:txBody>
                  <a:tcPr marL="93260" marR="93260" marT="46630" marB="4663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174862" indent="-174862" algn="l" defTabSz="932418" rtl="0" eaLnBrk="1" fontAlgn="base" latinLnBrk="0" hangingPunct="1">
                        <a:lnSpc>
                          <a:spcPct val="90000"/>
                        </a:lnSpc>
                        <a:spcAft>
                          <a:spcPts val="400"/>
                        </a:spcAft>
                        <a:buFont typeface="Arial" panose="020B0604020202020204" pitchFamily="34" charset="0"/>
                        <a:buChar char="•"/>
                      </a:pPr>
                      <a:r>
                        <a:rPr lang="en-US" sz="1100" kern="1200" dirty="0" smtClean="0">
                          <a:solidFill>
                            <a:srgbClr val="505050"/>
                          </a:solidFill>
                          <a:latin typeface="+mn-lt"/>
                          <a:ea typeface="+mn-ea"/>
                          <a:cs typeface="+mn-cs"/>
                        </a:rPr>
                        <a:t>System Center Configuration Manager</a:t>
                      </a:r>
                    </a:p>
                    <a:p>
                      <a:pPr marL="174862" marR="0" indent="-174862" algn="l" defTabSz="932418" rtl="0" eaLnBrk="1" fontAlgn="base" latinLnBrk="0" hangingPunct="1">
                        <a:lnSpc>
                          <a:spcPct val="90000"/>
                        </a:lnSpc>
                        <a:spcBef>
                          <a:spcPts val="0"/>
                        </a:spcBef>
                        <a:spcAft>
                          <a:spcPts val="400"/>
                        </a:spcAft>
                        <a:buClrTx/>
                        <a:buSzTx/>
                        <a:buFont typeface="Arial" panose="020B0604020202020204" pitchFamily="34" charset="0"/>
                        <a:buChar char="•"/>
                        <a:tabLst/>
                        <a:defRPr/>
                      </a:pPr>
                      <a:r>
                        <a:rPr lang="en-US" sz="1100" kern="1200" dirty="0" smtClean="0">
                          <a:solidFill>
                            <a:srgbClr val="505050"/>
                          </a:solidFill>
                          <a:latin typeface="+mn-lt"/>
                          <a:ea typeface="+mn-ea"/>
                          <a:cs typeface="+mn-cs"/>
                        </a:rPr>
                        <a:t>Microsoft Intune</a:t>
                      </a:r>
                    </a:p>
                    <a:p>
                      <a:pPr marL="174862" indent="-174862" algn="l" defTabSz="932418" rtl="0" eaLnBrk="1" fontAlgn="base" latinLnBrk="0" hangingPunct="1">
                        <a:lnSpc>
                          <a:spcPct val="90000"/>
                        </a:lnSpc>
                        <a:spcAft>
                          <a:spcPts val="400"/>
                        </a:spcAft>
                        <a:buFont typeface="Arial" panose="020B0604020202020204" pitchFamily="34" charset="0"/>
                        <a:buChar char="•"/>
                      </a:pPr>
                      <a:r>
                        <a:rPr lang="en-US" sz="1100" kern="1200" dirty="0" smtClean="0">
                          <a:solidFill>
                            <a:srgbClr val="505050"/>
                          </a:solidFill>
                          <a:latin typeface="+mn-lt"/>
                          <a:ea typeface="+mn-ea"/>
                          <a:cs typeface="+mn-cs"/>
                        </a:rPr>
                        <a:t>3rd party software deployment tools</a:t>
                      </a:r>
                    </a:p>
                  </a:txBody>
                  <a:tcPr marL="93260" marR="93260" marT="46630" marB="4663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4" name="Freeform 3"/>
          <p:cNvSpPr>
            <a:spLocks noChangeAspect="1"/>
          </p:cNvSpPr>
          <p:nvPr/>
        </p:nvSpPr>
        <p:spPr bwMode="black">
          <a:xfrm>
            <a:off x="5750860" y="2301482"/>
            <a:ext cx="443835" cy="532343"/>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nvGrpSpPr>
          <p:cNvPr id="5" name="Group 4"/>
          <p:cNvGrpSpPr>
            <a:grpSpLocks noChangeAspect="1"/>
          </p:cNvGrpSpPr>
          <p:nvPr/>
        </p:nvGrpSpPr>
        <p:grpSpPr>
          <a:xfrm>
            <a:off x="3547193" y="2348300"/>
            <a:ext cx="444157" cy="449510"/>
            <a:chOff x="-1600994" y="4302797"/>
            <a:chExt cx="1713039" cy="1724190"/>
          </a:xfrm>
          <a:solidFill>
            <a:schemeClr val="bg1"/>
          </a:solidFill>
        </p:grpSpPr>
        <p:sp>
          <p:nvSpPr>
            <p:cNvPr id="7" name="Freeform 5"/>
            <p:cNvSpPr>
              <a:spLocks/>
            </p:cNvSpPr>
            <p:nvPr/>
          </p:nvSpPr>
          <p:spPr bwMode="auto">
            <a:xfrm>
              <a:off x="-837280" y="4302797"/>
              <a:ext cx="949325" cy="841375"/>
            </a:xfrm>
            <a:custGeom>
              <a:avLst/>
              <a:gdLst>
                <a:gd name="T0" fmla="*/ 0 w 598"/>
                <a:gd name="T1" fmla="*/ 530 h 530"/>
                <a:gd name="T2" fmla="*/ 598 w 598"/>
                <a:gd name="T3" fmla="*/ 530 h 530"/>
                <a:gd name="T4" fmla="*/ 598 w 598"/>
                <a:gd name="T5" fmla="*/ 0 h 530"/>
                <a:gd name="T6" fmla="*/ 0 w 598"/>
                <a:gd name="T7" fmla="*/ 84 h 530"/>
                <a:gd name="T8" fmla="*/ 0 w 598"/>
                <a:gd name="T9" fmla="*/ 530 h 530"/>
              </a:gdLst>
              <a:ahLst/>
              <a:cxnLst>
                <a:cxn ang="0">
                  <a:pos x="T0" y="T1"/>
                </a:cxn>
                <a:cxn ang="0">
                  <a:pos x="T2" y="T3"/>
                </a:cxn>
                <a:cxn ang="0">
                  <a:pos x="T4" y="T5"/>
                </a:cxn>
                <a:cxn ang="0">
                  <a:pos x="T6" y="T7"/>
                </a:cxn>
                <a:cxn ang="0">
                  <a:pos x="T8" y="T9"/>
                </a:cxn>
              </a:cxnLst>
              <a:rect l="0" t="0" r="r" b="b"/>
              <a:pathLst>
                <a:path w="598" h="530">
                  <a:moveTo>
                    <a:pt x="0" y="530"/>
                  </a:moveTo>
                  <a:lnTo>
                    <a:pt x="598" y="530"/>
                  </a:lnTo>
                  <a:lnTo>
                    <a:pt x="598" y="0"/>
                  </a:lnTo>
                  <a:lnTo>
                    <a:pt x="0" y="84"/>
                  </a:lnTo>
                  <a:lnTo>
                    <a:pt x="0" y="5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8" tIns="46623" rIns="93248" bIns="46623" numCol="1" anchor="t" anchorCtr="0" compatLnSpc="1">
              <a:prstTxWarp prst="textNoShape">
                <a:avLst/>
              </a:prstTxWarp>
            </a:bodyPr>
            <a:lstStyle/>
            <a:p>
              <a:pPr defTabSz="932597"/>
              <a:endParaRPr lang="en-US" sz="2652" dirty="0">
                <a:solidFill>
                  <a:srgbClr val="505050"/>
                </a:solidFill>
                <a:latin typeface="Arial Unicode MS" panose="020B0604020202020204" pitchFamily="34" charset="-128"/>
              </a:endParaRPr>
            </a:p>
          </p:txBody>
        </p:sp>
        <p:sp>
          <p:nvSpPr>
            <p:cNvPr id="8" name="Freeform 6"/>
            <p:cNvSpPr>
              <a:spLocks/>
            </p:cNvSpPr>
            <p:nvPr/>
          </p:nvSpPr>
          <p:spPr bwMode="auto">
            <a:xfrm>
              <a:off x="-1600994" y="4439321"/>
              <a:ext cx="727074" cy="704852"/>
            </a:xfrm>
            <a:custGeom>
              <a:avLst/>
              <a:gdLst>
                <a:gd name="T0" fmla="*/ 458 w 458"/>
                <a:gd name="T1" fmla="*/ 444 h 444"/>
                <a:gd name="T2" fmla="*/ 458 w 458"/>
                <a:gd name="T3" fmla="*/ 0 h 444"/>
                <a:gd name="T4" fmla="*/ 0 w 458"/>
                <a:gd name="T5" fmla="*/ 64 h 444"/>
                <a:gd name="T6" fmla="*/ 0 w 458"/>
                <a:gd name="T7" fmla="*/ 444 h 444"/>
                <a:gd name="T8" fmla="*/ 458 w 458"/>
                <a:gd name="T9" fmla="*/ 444 h 444"/>
              </a:gdLst>
              <a:ahLst/>
              <a:cxnLst>
                <a:cxn ang="0">
                  <a:pos x="T0" y="T1"/>
                </a:cxn>
                <a:cxn ang="0">
                  <a:pos x="T2" y="T3"/>
                </a:cxn>
                <a:cxn ang="0">
                  <a:pos x="T4" y="T5"/>
                </a:cxn>
                <a:cxn ang="0">
                  <a:pos x="T6" y="T7"/>
                </a:cxn>
                <a:cxn ang="0">
                  <a:pos x="T8" y="T9"/>
                </a:cxn>
              </a:cxnLst>
              <a:rect l="0" t="0" r="r" b="b"/>
              <a:pathLst>
                <a:path w="458" h="444">
                  <a:moveTo>
                    <a:pt x="458" y="444"/>
                  </a:moveTo>
                  <a:lnTo>
                    <a:pt x="458" y="0"/>
                  </a:lnTo>
                  <a:lnTo>
                    <a:pt x="0" y="64"/>
                  </a:lnTo>
                  <a:lnTo>
                    <a:pt x="0" y="444"/>
                  </a:lnTo>
                  <a:lnTo>
                    <a:pt x="458" y="4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8" tIns="46623" rIns="93248" bIns="46623" numCol="1" anchor="t" anchorCtr="0" compatLnSpc="1">
              <a:prstTxWarp prst="textNoShape">
                <a:avLst/>
              </a:prstTxWarp>
            </a:bodyPr>
            <a:lstStyle/>
            <a:p>
              <a:pPr defTabSz="932597"/>
              <a:endParaRPr lang="en-US" sz="2652" dirty="0">
                <a:solidFill>
                  <a:srgbClr val="505050"/>
                </a:solidFill>
                <a:latin typeface="Arial Unicode MS" panose="020B0604020202020204" pitchFamily="34" charset="-128"/>
              </a:endParaRPr>
            </a:p>
          </p:txBody>
        </p:sp>
        <p:sp>
          <p:nvSpPr>
            <p:cNvPr id="9" name="Freeform 7"/>
            <p:cNvSpPr>
              <a:spLocks/>
            </p:cNvSpPr>
            <p:nvPr/>
          </p:nvSpPr>
          <p:spPr bwMode="auto">
            <a:xfrm>
              <a:off x="-1600994" y="5187199"/>
              <a:ext cx="727075" cy="701675"/>
            </a:xfrm>
            <a:custGeom>
              <a:avLst/>
              <a:gdLst>
                <a:gd name="T0" fmla="*/ 458 w 458"/>
                <a:gd name="T1" fmla="*/ 0 h 442"/>
                <a:gd name="T2" fmla="*/ 0 w 458"/>
                <a:gd name="T3" fmla="*/ 0 h 442"/>
                <a:gd name="T4" fmla="*/ 0 w 458"/>
                <a:gd name="T5" fmla="*/ 379 h 442"/>
                <a:gd name="T6" fmla="*/ 458 w 458"/>
                <a:gd name="T7" fmla="*/ 442 h 442"/>
                <a:gd name="T8" fmla="*/ 458 w 458"/>
                <a:gd name="T9" fmla="*/ 0 h 442"/>
              </a:gdLst>
              <a:ahLst/>
              <a:cxnLst>
                <a:cxn ang="0">
                  <a:pos x="T0" y="T1"/>
                </a:cxn>
                <a:cxn ang="0">
                  <a:pos x="T2" y="T3"/>
                </a:cxn>
                <a:cxn ang="0">
                  <a:pos x="T4" y="T5"/>
                </a:cxn>
                <a:cxn ang="0">
                  <a:pos x="T6" y="T7"/>
                </a:cxn>
                <a:cxn ang="0">
                  <a:pos x="T8" y="T9"/>
                </a:cxn>
              </a:cxnLst>
              <a:rect l="0" t="0" r="r" b="b"/>
              <a:pathLst>
                <a:path w="458" h="442">
                  <a:moveTo>
                    <a:pt x="458" y="0"/>
                  </a:moveTo>
                  <a:lnTo>
                    <a:pt x="0" y="0"/>
                  </a:lnTo>
                  <a:lnTo>
                    <a:pt x="0" y="379"/>
                  </a:lnTo>
                  <a:lnTo>
                    <a:pt x="458" y="442"/>
                  </a:lnTo>
                  <a:lnTo>
                    <a:pt x="4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8" tIns="46623" rIns="93248" bIns="46623" numCol="1" anchor="t" anchorCtr="0" compatLnSpc="1">
              <a:prstTxWarp prst="textNoShape">
                <a:avLst/>
              </a:prstTxWarp>
            </a:bodyPr>
            <a:lstStyle/>
            <a:p>
              <a:pPr defTabSz="932597"/>
              <a:endParaRPr lang="en-US" sz="2652" dirty="0">
                <a:solidFill>
                  <a:srgbClr val="505050"/>
                </a:solidFill>
                <a:latin typeface="Arial Unicode MS" panose="020B0604020202020204" pitchFamily="34" charset="-128"/>
              </a:endParaRPr>
            </a:p>
          </p:txBody>
        </p:sp>
        <p:sp>
          <p:nvSpPr>
            <p:cNvPr id="10" name="Freeform 8"/>
            <p:cNvSpPr>
              <a:spLocks/>
            </p:cNvSpPr>
            <p:nvPr/>
          </p:nvSpPr>
          <p:spPr bwMode="auto">
            <a:xfrm>
              <a:off x="-837280" y="5187200"/>
              <a:ext cx="949325" cy="839787"/>
            </a:xfrm>
            <a:custGeom>
              <a:avLst/>
              <a:gdLst>
                <a:gd name="T0" fmla="*/ 0 w 598"/>
                <a:gd name="T1" fmla="*/ 0 h 529"/>
                <a:gd name="T2" fmla="*/ 0 w 598"/>
                <a:gd name="T3" fmla="*/ 445 h 529"/>
                <a:gd name="T4" fmla="*/ 598 w 598"/>
                <a:gd name="T5" fmla="*/ 529 h 529"/>
                <a:gd name="T6" fmla="*/ 598 w 598"/>
                <a:gd name="T7" fmla="*/ 0 h 529"/>
                <a:gd name="T8" fmla="*/ 0 w 598"/>
                <a:gd name="T9" fmla="*/ 0 h 529"/>
              </a:gdLst>
              <a:ahLst/>
              <a:cxnLst>
                <a:cxn ang="0">
                  <a:pos x="T0" y="T1"/>
                </a:cxn>
                <a:cxn ang="0">
                  <a:pos x="T2" y="T3"/>
                </a:cxn>
                <a:cxn ang="0">
                  <a:pos x="T4" y="T5"/>
                </a:cxn>
                <a:cxn ang="0">
                  <a:pos x="T6" y="T7"/>
                </a:cxn>
                <a:cxn ang="0">
                  <a:pos x="T8" y="T9"/>
                </a:cxn>
              </a:cxnLst>
              <a:rect l="0" t="0" r="r" b="b"/>
              <a:pathLst>
                <a:path w="598" h="529">
                  <a:moveTo>
                    <a:pt x="0" y="0"/>
                  </a:moveTo>
                  <a:lnTo>
                    <a:pt x="0" y="445"/>
                  </a:lnTo>
                  <a:lnTo>
                    <a:pt x="598" y="529"/>
                  </a:lnTo>
                  <a:lnTo>
                    <a:pt x="5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8" tIns="46623" rIns="93248" bIns="46623" numCol="1" anchor="t" anchorCtr="0" compatLnSpc="1">
              <a:prstTxWarp prst="textNoShape">
                <a:avLst/>
              </a:prstTxWarp>
            </a:bodyPr>
            <a:lstStyle/>
            <a:p>
              <a:pPr defTabSz="932597"/>
              <a:endParaRPr lang="en-US" sz="2652" dirty="0">
                <a:solidFill>
                  <a:srgbClr val="505050"/>
                </a:solidFill>
                <a:latin typeface="Arial Unicode MS" panose="020B0604020202020204" pitchFamily="34" charset="-128"/>
              </a:endParaRPr>
            </a:p>
          </p:txBody>
        </p:sp>
      </p:grpSp>
      <p:sp>
        <p:nvSpPr>
          <p:cNvPr id="17" name="Freeform 16"/>
          <p:cNvSpPr>
            <a:spLocks noChangeAspect="1"/>
          </p:cNvSpPr>
          <p:nvPr/>
        </p:nvSpPr>
        <p:spPr bwMode="black">
          <a:xfrm>
            <a:off x="10100710" y="2310688"/>
            <a:ext cx="443835" cy="532343"/>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algn="ctr" defTabSz="932597"/>
            <a:endParaRPr lang="en-US" sz="1836" dirty="0">
              <a:solidFill>
                <a:srgbClr val="000000"/>
              </a:solidFill>
            </a:endParaRPr>
          </a:p>
        </p:txBody>
      </p:sp>
      <p:grpSp>
        <p:nvGrpSpPr>
          <p:cNvPr id="18" name="Group 17"/>
          <p:cNvGrpSpPr>
            <a:grpSpLocks noChangeAspect="1"/>
          </p:cNvGrpSpPr>
          <p:nvPr/>
        </p:nvGrpSpPr>
        <p:grpSpPr>
          <a:xfrm>
            <a:off x="7987768" y="2342898"/>
            <a:ext cx="444157" cy="449510"/>
            <a:chOff x="-1600994" y="4302797"/>
            <a:chExt cx="1713039" cy="1724190"/>
          </a:xfrm>
          <a:solidFill>
            <a:schemeClr val="bg1"/>
          </a:solidFill>
        </p:grpSpPr>
        <p:sp>
          <p:nvSpPr>
            <p:cNvPr id="19" name="Freeform 5"/>
            <p:cNvSpPr>
              <a:spLocks/>
            </p:cNvSpPr>
            <p:nvPr/>
          </p:nvSpPr>
          <p:spPr bwMode="auto">
            <a:xfrm>
              <a:off x="-837280" y="4302797"/>
              <a:ext cx="949325" cy="841375"/>
            </a:xfrm>
            <a:custGeom>
              <a:avLst/>
              <a:gdLst>
                <a:gd name="T0" fmla="*/ 0 w 598"/>
                <a:gd name="T1" fmla="*/ 530 h 530"/>
                <a:gd name="T2" fmla="*/ 598 w 598"/>
                <a:gd name="T3" fmla="*/ 530 h 530"/>
                <a:gd name="T4" fmla="*/ 598 w 598"/>
                <a:gd name="T5" fmla="*/ 0 h 530"/>
                <a:gd name="T6" fmla="*/ 0 w 598"/>
                <a:gd name="T7" fmla="*/ 84 h 530"/>
                <a:gd name="T8" fmla="*/ 0 w 598"/>
                <a:gd name="T9" fmla="*/ 530 h 530"/>
              </a:gdLst>
              <a:ahLst/>
              <a:cxnLst>
                <a:cxn ang="0">
                  <a:pos x="T0" y="T1"/>
                </a:cxn>
                <a:cxn ang="0">
                  <a:pos x="T2" y="T3"/>
                </a:cxn>
                <a:cxn ang="0">
                  <a:pos x="T4" y="T5"/>
                </a:cxn>
                <a:cxn ang="0">
                  <a:pos x="T6" y="T7"/>
                </a:cxn>
                <a:cxn ang="0">
                  <a:pos x="T8" y="T9"/>
                </a:cxn>
              </a:cxnLst>
              <a:rect l="0" t="0" r="r" b="b"/>
              <a:pathLst>
                <a:path w="598" h="530">
                  <a:moveTo>
                    <a:pt x="0" y="530"/>
                  </a:moveTo>
                  <a:lnTo>
                    <a:pt x="598" y="530"/>
                  </a:lnTo>
                  <a:lnTo>
                    <a:pt x="598" y="0"/>
                  </a:lnTo>
                  <a:lnTo>
                    <a:pt x="0" y="84"/>
                  </a:lnTo>
                  <a:lnTo>
                    <a:pt x="0" y="5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8" tIns="46623" rIns="93248" bIns="46623" numCol="1" anchor="t" anchorCtr="0" compatLnSpc="1">
              <a:prstTxWarp prst="textNoShape">
                <a:avLst/>
              </a:prstTxWarp>
            </a:bodyPr>
            <a:lstStyle/>
            <a:p>
              <a:pPr defTabSz="932597"/>
              <a:endParaRPr lang="en-US" sz="2652" dirty="0">
                <a:solidFill>
                  <a:srgbClr val="505050"/>
                </a:solidFill>
                <a:latin typeface="Arial Unicode MS" panose="020B0604020202020204" pitchFamily="34" charset="-128"/>
              </a:endParaRPr>
            </a:p>
          </p:txBody>
        </p:sp>
        <p:sp>
          <p:nvSpPr>
            <p:cNvPr id="20" name="Freeform 6"/>
            <p:cNvSpPr>
              <a:spLocks/>
            </p:cNvSpPr>
            <p:nvPr/>
          </p:nvSpPr>
          <p:spPr bwMode="auto">
            <a:xfrm>
              <a:off x="-1600994" y="4439321"/>
              <a:ext cx="727074" cy="704852"/>
            </a:xfrm>
            <a:custGeom>
              <a:avLst/>
              <a:gdLst>
                <a:gd name="T0" fmla="*/ 458 w 458"/>
                <a:gd name="T1" fmla="*/ 444 h 444"/>
                <a:gd name="T2" fmla="*/ 458 w 458"/>
                <a:gd name="T3" fmla="*/ 0 h 444"/>
                <a:gd name="T4" fmla="*/ 0 w 458"/>
                <a:gd name="T5" fmla="*/ 64 h 444"/>
                <a:gd name="T6" fmla="*/ 0 w 458"/>
                <a:gd name="T7" fmla="*/ 444 h 444"/>
                <a:gd name="T8" fmla="*/ 458 w 458"/>
                <a:gd name="T9" fmla="*/ 444 h 444"/>
              </a:gdLst>
              <a:ahLst/>
              <a:cxnLst>
                <a:cxn ang="0">
                  <a:pos x="T0" y="T1"/>
                </a:cxn>
                <a:cxn ang="0">
                  <a:pos x="T2" y="T3"/>
                </a:cxn>
                <a:cxn ang="0">
                  <a:pos x="T4" y="T5"/>
                </a:cxn>
                <a:cxn ang="0">
                  <a:pos x="T6" y="T7"/>
                </a:cxn>
                <a:cxn ang="0">
                  <a:pos x="T8" y="T9"/>
                </a:cxn>
              </a:cxnLst>
              <a:rect l="0" t="0" r="r" b="b"/>
              <a:pathLst>
                <a:path w="458" h="444">
                  <a:moveTo>
                    <a:pt x="458" y="444"/>
                  </a:moveTo>
                  <a:lnTo>
                    <a:pt x="458" y="0"/>
                  </a:lnTo>
                  <a:lnTo>
                    <a:pt x="0" y="64"/>
                  </a:lnTo>
                  <a:lnTo>
                    <a:pt x="0" y="444"/>
                  </a:lnTo>
                  <a:lnTo>
                    <a:pt x="458" y="4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8" tIns="46623" rIns="93248" bIns="46623" numCol="1" anchor="t" anchorCtr="0" compatLnSpc="1">
              <a:prstTxWarp prst="textNoShape">
                <a:avLst/>
              </a:prstTxWarp>
            </a:bodyPr>
            <a:lstStyle/>
            <a:p>
              <a:pPr defTabSz="932597"/>
              <a:endParaRPr lang="en-US" sz="2652" dirty="0">
                <a:solidFill>
                  <a:srgbClr val="505050"/>
                </a:solidFill>
                <a:latin typeface="Arial Unicode MS" panose="020B0604020202020204" pitchFamily="34" charset="-128"/>
              </a:endParaRPr>
            </a:p>
          </p:txBody>
        </p:sp>
        <p:sp>
          <p:nvSpPr>
            <p:cNvPr id="21" name="Freeform 7"/>
            <p:cNvSpPr>
              <a:spLocks/>
            </p:cNvSpPr>
            <p:nvPr/>
          </p:nvSpPr>
          <p:spPr bwMode="auto">
            <a:xfrm>
              <a:off x="-1600994" y="5187199"/>
              <a:ext cx="727075" cy="701675"/>
            </a:xfrm>
            <a:custGeom>
              <a:avLst/>
              <a:gdLst>
                <a:gd name="T0" fmla="*/ 458 w 458"/>
                <a:gd name="T1" fmla="*/ 0 h 442"/>
                <a:gd name="T2" fmla="*/ 0 w 458"/>
                <a:gd name="T3" fmla="*/ 0 h 442"/>
                <a:gd name="T4" fmla="*/ 0 w 458"/>
                <a:gd name="T5" fmla="*/ 379 h 442"/>
                <a:gd name="T6" fmla="*/ 458 w 458"/>
                <a:gd name="T7" fmla="*/ 442 h 442"/>
                <a:gd name="T8" fmla="*/ 458 w 458"/>
                <a:gd name="T9" fmla="*/ 0 h 442"/>
              </a:gdLst>
              <a:ahLst/>
              <a:cxnLst>
                <a:cxn ang="0">
                  <a:pos x="T0" y="T1"/>
                </a:cxn>
                <a:cxn ang="0">
                  <a:pos x="T2" y="T3"/>
                </a:cxn>
                <a:cxn ang="0">
                  <a:pos x="T4" y="T5"/>
                </a:cxn>
                <a:cxn ang="0">
                  <a:pos x="T6" y="T7"/>
                </a:cxn>
                <a:cxn ang="0">
                  <a:pos x="T8" y="T9"/>
                </a:cxn>
              </a:cxnLst>
              <a:rect l="0" t="0" r="r" b="b"/>
              <a:pathLst>
                <a:path w="458" h="442">
                  <a:moveTo>
                    <a:pt x="458" y="0"/>
                  </a:moveTo>
                  <a:lnTo>
                    <a:pt x="0" y="0"/>
                  </a:lnTo>
                  <a:lnTo>
                    <a:pt x="0" y="379"/>
                  </a:lnTo>
                  <a:lnTo>
                    <a:pt x="458" y="442"/>
                  </a:lnTo>
                  <a:lnTo>
                    <a:pt x="4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8" tIns="46623" rIns="93248" bIns="46623" numCol="1" anchor="t" anchorCtr="0" compatLnSpc="1">
              <a:prstTxWarp prst="textNoShape">
                <a:avLst/>
              </a:prstTxWarp>
            </a:bodyPr>
            <a:lstStyle/>
            <a:p>
              <a:pPr defTabSz="932597"/>
              <a:endParaRPr lang="en-US" sz="2652" dirty="0">
                <a:solidFill>
                  <a:srgbClr val="505050"/>
                </a:solidFill>
                <a:latin typeface="Arial Unicode MS" panose="020B0604020202020204" pitchFamily="34" charset="-128"/>
              </a:endParaRPr>
            </a:p>
          </p:txBody>
        </p:sp>
        <p:sp>
          <p:nvSpPr>
            <p:cNvPr id="22" name="Freeform 8"/>
            <p:cNvSpPr>
              <a:spLocks/>
            </p:cNvSpPr>
            <p:nvPr/>
          </p:nvSpPr>
          <p:spPr bwMode="auto">
            <a:xfrm>
              <a:off x="-837280" y="5187200"/>
              <a:ext cx="949325" cy="839787"/>
            </a:xfrm>
            <a:custGeom>
              <a:avLst/>
              <a:gdLst>
                <a:gd name="T0" fmla="*/ 0 w 598"/>
                <a:gd name="T1" fmla="*/ 0 h 529"/>
                <a:gd name="T2" fmla="*/ 0 w 598"/>
                <a:gd name="T3" fmla="*/ 445 h 529"/>
                <a:gd name="T4" fmla="*/ 598 w 598"/>
                <a:gd name="T5" fmla="*/ 529 h 529"/>
                <a:gd name="T6" fmla="*/ 598 w 598"/>
                <a:gd name="T7" fmla="*/ 0 h 529"/>
                <a:gd name="T8" fmla="*/ 0 w 598"/>
                <a:gd name="T9" fmla="*/ 0 h 529"/>
              </a:gdLst>
              <a:ahLst/>
              <a:cxnLst>
                <a:cxn ang="0">
                  <a:pos x="T0" y="T1"/>
                </a:cxn>
                <a:cxn ang="0">
                  <a:pos x="T2" y="T3"/>
                </a:cxn>
                <a:cxn ang="0">
                  <a:pos x="T4" y="T5"/>
                </a:cxn>
                <a:cxn ang="0">
                  <a:pos x="T6" y="T7"/>
                </a:cxn>
                <a:cxn ang="0">
                  <a:pos x="T8" y="T9"/>
                </a:cxn>
              </a:cxnLst>
              <a:rect l="0" t="0" r="r" b="b"/>
              <a:pathLst>
                <a:path w="598" h="529">
                  <a:moveTo>
                    <a:pt x="0" y="0"/>
                  </a:moveTo>
                  <a:lnTo>
                    <a:pt x="0" y="445"/>
                  </a:lnTo>
                  <a:lnTo>
                    <a:pt x="598" y="529"/>
                  </a:lnTo>
                  <a:lnTo>
                    <a:pt x="5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8" tIns="46623" rIns="93248" bIns="46623" numCol="1" anchor="t" anchorCtr="0" compatLnSpc="1">
              <a:prstTxWarp prst="textNoShape">
                <a:avLst/>
              </a:prstTxWarp>
            </a:bodyPr>
            <a:lstStyle/>
            <a:p>
              <a:pPr defTabSz="932597"/>
              <a:endParaRPr lang="en-US" sz="2652" dirty="0">
                <a:solidFill>
                  <a:srgbClr val="505050"/>
                </a:solidFill>
                <a:latin typeface="Arial Unicode MS" panose="020B0604020202020204" pitchFamily="34" charset="-128"/>
              </a:endParaRPr>
            </a:p>
          </p:txBody>
        </p:sp>
      </p:grpSp>
    </p:spTree>
    <p:extLst>
      <p:ext uri="{BB962C8B-B14F-4D97-AF65-F5344CB8AC3E}">
        <p14:creationId xmlns:p14="http://schemas.microsoft.com/office/powerpoint/2010/main" val="182329514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Office 365 ProPlus Deployment and Management Update</a:t>
            </a:r>
            <a:endParaRPr lang="en-US" dirty="0"/>
          </a:p>
        </p:txBody>
      </p:sp>
      <p:sp>
        <p:nvSpPr>
          <p:cNvPr id="5" name="Text Placeholder 4"/>
          <p:cNvSpPr>
            <a:spLocks noGrp="1"/>
          </p:cNvSpPr>
          <p:nvPr>
            <p:ph type="body" sz="quarter" idx="12"/>
          </p:nvPr>
        </p:nvSpPr>
        <p:spPr/>
        <p:txBody>
          <a:bodyPr/>
          <a:lstStyle/>
          <a:p>
            <a:r>
              <a:rPr lang="en-US" dirty="0" err="1" smtClean="0">
                <a:solidFill>
                  <a:schemeClr val="bg1"/>
                </a:solidFill>
              </a:rPr>
              <a:t>Amesh</a:t>
            </a:r>
            <a:r>
              <a:rPr lang="en-US" dirty="0" smtClean="0">
                <a:solidFill>
                  <a:schemeClr val="bg1"/>
                </a:solidFill>
              </a:rPr>
              <a:t> </a:t>
            </a:r>
            <a:r>
              <a:rPr lang="en-US" dirty="0" err="1" smtClean="0">
                <a:solidFill>
                  <a:schemeClr val="bg1"/>
                </a:solidFill>
              </a:rPr>
              <a:t>Mansukhani</a:t>
            </a:r>
            <a:endParaRPr lang="en-US" dirty="0" smtClean="0">
              <a:solidFill>
                <a:schemeClr val="bg1"/>
              </a:solidFill>
            </a:endParaRPr>
          </a:p>
          <a:p>
            <a:r>
              <a:rPr lang="en-US" sz="2000" i="1" dirty="0" smtClean="0"/>
              <a:t>The Office for Enterprise Deployment Guy</a:t>
            </a:r>
          </a:p>
          <a:p>
            <a:r>
              <a:rPr lang="en-US" sz="2000" i="1" dirty="0" smtClean="0"/>
              <a:t>@</a:t>
            </a:r>
            <a:r>
              <a:rPr lang="en-US" sz="2000" i="1" dirty="0" err="1" smtClean="0"/>
              <a:t>ameshm</a:t>
            </a:r>
            <a:endParaRPr lang="en-US" sz="2000" i="1" dirty="0"/>
          </a:p>
        </p:txBody>
      </p:sp>
      <p:sp>
        <p:nvSpPr>
          <p:cNvPr id="6" name="Text Placeholder 5"/>
          <p:cNvSpPr>
            <a:spLocks noGrp="1"/>
          </p:cNvSpPr>
          <p:nvPr>
            <p:ph type="body" sz="quarter" idx="13"/>
          </p:nvPr>
        </p:nvSpPr>
        <p:spPr/>
        <p:txBody>
          <a:bodyPr/>
          <a:lstStyle/>
          <a:p>
            <a:r>
              <a:rPr lang="en-US" dirty="0" smtClean="0"/>
              <a:t>BRK2207</a:t>
            </a:r>
            <a:endParaRPr lang="en-US" dirty="0"/>
          </a:p>
        </p:txBody>
      </p:sp>
    </p:spTree>
    <p:extLst>
      <p:ext uri="{BB962C8B-B14F-4D97-AF65-F5344CB8AC3E}">
        <p14:creationId xmlns:p14="http://schemas.microsoft.com/office/powerpoint/2010/main" val="342433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15686"/>
          <a:stretch/>
        </p:blipFill>
        <p:spPr>
          <a:xfrm flipH="1">
            <a:off x="882" y="-1"/>
            <a:ext cx="12434711" cy="6994525"/>
          </a:xfrm>
          <a:prstGeom prst="rect">
            <a:avLst/>
          </a:prstGeom>
          <a:noFill/>
          <a:ln>
            <a:noFill/>
          </a:ln>
        </p:spPr>
      </p:pic>
      <p:sp>
        <p:nvSpPr>
          <p:cNvPr id="2" name="Title 1"/>
          <p:cNvSpPr>
            <a:spLocks noGrp="1"/>
          </p:cNvSpPr>
          <p:nvPr>
            <p:ph type="title"/>
          </p:nvPr>
        </p:nvSpPr>
        <p:spPr/>
        <p:txBody>
          <a:bodyPr/>
          <a:lstStyle/>
          <a:p>
            <a:r>
              <a:rPr lang="en-US" sz="4488" dirty="0">
                <a:solidFill>
                  <a:schemeClr val="bg1"/>
                </a:solidFill>
              </a:rPr>
              <a:t>What about Special Systems?</a:t>
            </a:r>
          </a:p>
        </p:txBody>
      </p:sp>
      <p:sp>
        <p:nvSpPr>
          <p:cNvPr id="4" name="Rectangle 3"/>
          <p:cNvSpPr/>
          <p:nvPr/>
        </p:nvSpPr>
        <p:spPr bwMode="auto">
          <a:xfrm>
            <a:off x="5548812" y="5055691"/>
            <a:ext cx="2011975" cy="1770708"/>
          </a:xfrm>
          <a:prstGeom prst="rect">
            <a:avLst/>
          </a:prstGeom>
          <a:solidFill>
            <a:schemeClr val="bg1">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93247" rIns="93247" bIns="95038" numCol="1" spcCol="0" rtlCol="0" fromWordArt="0" anchor="t" anchorCtr="0" forceAA="0" compatLnSpc="1">
            <a:prstTxWarp prst="textNoShape">
              <a:avLst/>
            </a:prstTxWarp>
            <a:noAutofit/>
          </a:bodyPr>
          <a:lstStyle/>
          <a:p>
            <a:pPr defTabSz="949918" fontAlgn="base">
              <a:spcBef>
                <a:spcPct val="0"/>
              </a:spcBef>
              <a:spcAft>
                <a:spcPts val="1222"/>
              </a:spcAft>
            </a:pPr>
            <a:r>
              <a:rPr lang="en-US" sz="1631" dirty="0">
                <a:solidFill>
                  <a:srgbClr val="525252"/>
                </a:solidFill>
                <a:latin typeface="Segoe UI Semibold" panose="020B0702040204020203" pitchFamily="34" charset="0"/>
                <a:ea typeface="Segoe UI" pitchFamily="34" charset="0"/>
                <a:cs typeface="Segoe UI Semibold" panose="020B0702040204020203" pitchFamily="34" charset="0"/>
              </a:rPr>
              <a:t>Examples: </a:t>
            </a:r>
          </a:p>
          <a:p>
            <a:pPr defTabSz="949918" fontAlgn="base">
              <a:spcBef>
                <a:spcPct val="0"/>
              </a:spcBef>
              <a:spcAft>
                <a:spcPts val="1222"/>
              </a:spcAft>
            </a:pPr>
            <a:r>
              <a:rPr lang="en-US" sz="1631" dirty="0">
                <a:solidFill>
                  <a:srgbClr val="525252"/>
                </a:solidFill>
                <a:latin typeface="Segoe UI Semibold" panose="020B0702040204020203" pitchFamily="34" charset="0"/>
                <a:ea typeface="Segoe UI" pitchFamily="34" charset="0"/>
                <a:cs typeface="Segoe UI Semibold" panose="020B0702040204020203" pitchFamily="34" charset="0"/>
              </a:rPr>
              <a:t>Air Traffic Control,</a:t>
            </a:r>
          </a:p>
          <a:p>
            <a:pPr defTabSz="949918" fontAlgn="base">
              <a:spcBef>
                <a:spcPct val="0"/>
              </a:spcBef>
              <a:spcAft>
                <a:spcPts val="1222"/>
              </a:spcAft>
            </a:pPr>
            <a:r>
              <a:rPr lang="en-US" sz="1631" dirty="0">
                <a:solidFill>
                  <a:srgbClr val="525252"/>
                </a:solidFill>
                <a:latin typeface="Segoe UI Semibold" panose="020B0702040204020203" pitchFamily="34" charset="0"/>
                <a:ea typeface="Segoe UI" pitchFamily="34" charset="0"/>
                <a:cs typeface="Segoe UI Semibold" panose="020B0702040204020203" pitchFamily="34" charset="0"/>
              </a:rPr>
              <a:t>Emergency Rooms</a:t>
            </a:r>
          </a:p>
          <a:p>
            <a:pPr defTabSz="949918" fontAlgn="base">
              <a:spcBef>
                <a:spcPct val="0"/>
              </a:spcBef>
              <a:spcAft>
                <a:spcPts val="1222"/>
              </a:spcAft>
            </a:pPr>
            <a:r>
              <a:rPr lang="en-US" sz="1631" dirty="0">
                <a:solidFill>
                  <a:srgbClr val="525252"/>
                </a:solidFill>
                <a:latin typeface="Segoe UI Semibold" panose="020B0702040204020203" pitchFamily="34" charset="0"/>
                <a:ea typeface="Segoe UI" pitchFamily="34" charset="0"/>
                <a:cs typeface="Segoe UI Semibold" panose="020B0702040204020203" pitchFamily="34" charset="0"/>
              </a:rPr>
              <a:t>Oil Refineries</a:t>
            </a:r>
            <a:endParaRPr lang="en-US" sz="1631" dirty="0">
              <a:solidFill>
                <a:srgbClr val="525252"/>
              </a:solidFill>
              <a:ea typeface="Segoe UI" pitchFamily="34" charset="0"/>
              <a:cs typeface="Segoe UI" pitchFamily="34" charset="0"/>
            </a:endParaRPr>
          </a:p>
        </p:txBody>
      </p:sp>
      <p:sp>
        <p:nvSpPr>
          <p:cNvPr id="11" name="Rectangle 10"/>
          <p:cNvSpPr/>
          <p:nvPr/>
        </p:nvSpPr>
        <p:spPr bwMode="auto">
          <a:xfrm>
            <a:off x="519590" y="2027518"/>
            <a:ext cx="5029222" cy="4046675"/>
          </a:xfrm>
          <a:prstGeom prst="rect">
            <a:avLst/>
          </a:prstGeom>
          <a:solidFill>
            <a:srgbClr val="E34523">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Box 2"/>
          <p:cNvSpPr txBox="1"/>
          <p:nvPr/>
        </p:nvSpPr>
        <p:spPr>
          <a:xfrm>
            <a:off x="713720" y="2198320"/>
            <a:ext cx="4747800" cy="3585957"/>
          </a:xfrm>
          <a:prstGeom prst="rect">
            <a:avLst/>
          </a:prstGeom>
          <a:noFill/>
        </p:spPr>
        <p:txBody>
          <a:bodyPr wrap="square" lIns="0" tIns="0" rIns="0" bIns="0" rtlCol="0">
            <a:spAutoFit/>
          </a:bodyPr>
          <a:lstStyle/>
          <a:p>
            <a:pPr defTabSz="932597"/>
            <a:r>
              <a:rPr lang="en-US" sz="3264" spc="-71" dirty="0">
                <a:solidFill>
                  <a:srgbClr val="FFFFFF"/>
                </a:solidFill>
              </a:rPr>
              <a:t>Office Volume Licensing </a:t>
            </a:r>
          </a:p>
          <a:p>
            <a:pPr defTabSz="932597"/>
            <a:endParaRPr lang="en-US" sz="2448" spc="-71" dirty="0">
              <a:solidFill>
                <a:srgbClr val="FFFFFF"/>
              </a:solidFill>
            </a:endParaRPr>
          </a:p>
          <a:p>
            <a:pPr defTabSz="932597"/>
            <a:r>
              <a:rPr lang="en-US" sz="2448" spc="-71" dirty="0">
                <a:solidFill>
                  <a:srgbClr val="FFFFFF"/>
                </a:solidFill>
              </a:rPr>
              <a:t>No new functionality due to environmental challenges</a:t>
            </a:r>
          </a:p>
          <a:p>
            <a:pPr defTabSz="932597"/>
            <a:endParaRPr lang="en-US" sz="2448" spc="-71" dirty="0">
              <a:solidFill>
                <a:srgbClr val="FFFFFF"/>
              </a:solidFill>
            </a:endParaRPr>
          </a:p>
          <a:p>
            <a:pPr defTabSz="932597"/>
            <a:r>
              <a:rPr lang="en-US" sz="2448" spc="-71" dirty="0">
                <a:solidFill>
                  <a:srgbClr val="FFFFFF"/>
                </a:solidFill>
              </a:rPr>
              <a:t>But security updates are a must</a:t>
            </a:r>
          </a:p>
          <a:p>
            <a:pPr defTabSz="932597"/>
            <a:endParaRPr lang="en-US" sz="2448" spc="-71" dirty="0">
              <a:solidFill>
                <a:srgbClr val="FFFFFF"/>
              </a:solidFill>
            </a:endParaRPr>
          </a:p>
          <a:p>
            <a:pPr defTabSz="932597"/>
            <a:r>
              <a:rPr lang="en-US" sz="2448" spc="-71" dirty="0">
                <a:solidFill>
                  <a:srgbClr val="FFFFFF"/>
                </a:solidFill>
              </a:rPr>
              <a:t>Deployed and updated via traditional MSI packages</a:t>
            </a:r>
          </a:p>
        </p:txBody>
      </p:sp>
    </p:spTree>
    <p:extLst>
      <p:ext uri="{BB962C8B-B14F-4D97-AF65-F5344CB8AC3E}">
        <p14:creationId xmlns:p14="http://schemas.microsoft.com/office/powerpoint/2010/main" val="56906593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923533" y="3075190"/>
            <a:ext cx="10206668" cy="137140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137141" rIns="91427" bIns="0" numCol="1" spcCol="0" rtlCol="0" fromWordArt="0" anchor="t" anchorCtr="0" forceAA="0" compatLnSpc="1">
            <a:prstTxWarp prst="textNoShape">
              <a:avLst/>
            </a:prstTxWarp>
            <a:noAutofit/>
          </a:bodyPr>
          <a:lstStyle/>
          <a:p>
            <a:pPr defTabSz="932418" fontAlgn="base">
              <a:lnSpc>
                <a:spcPct val="90000"/>
              </a:lnSpc>
              <a:spcBef>
                <a:spcPts val="816"/>
              </a:spcBef>
            </a:pPr>
            <a:r>
              <a:rPr lang="en-US" sz="1224" dirty="0">
                <a:solidFill>
                  <a:srgbClr val="FFFFFF"/>
                </a:solidFill>
              </a:rPr>
              <a:t> </a:t>
            </a:r>
          </a:p>
        </p:txBody>
      </p:sp>
      <p:sp>
        <p:nvSpPr>
          <p:cNvPr id="38" name="Rectangle 37"/>
          <p:cNvSpPr/>
          <p:nvPr/>
        </p:nvSpPr>
        <p:spPr>
          <a:xfrm>
            <a:off x="1923533" y="1663054"/>
            <a:ext cx="10184801" cy="137140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137141" rIns="91427" bIns="0" numCol="1" spcCol="0" rtlCol="0" fromWordArt="0" anchor="t" anchorCtr="0" forceAA="0" compatLnSpc="1">
            <a:prstTxWarp prst="textNoShape">
              <a:avLst/>
            </a:prstTxWarp>
            <a:noAutofit/>
          </a:bodyPr>
          <a:lstStyle/>
          <a:p>
            <a:pPr defTabSz="932418" fontAlgn="base">
              <a:lnSpc>
                <a:spcPct val="90000"/>
              </a:lnSpc>
              <a:spcBef>
                <a:spcPts val="816"/>
              </a:spcBef>
            </a:pPr>
            <a:endParaRPr lang="en-US" sz="1224" dirty="0">
              <a:solidFill>
                <a:srgbClr val="FFFFFF"/>
              </a:solidFill>
            </a:endParaRPr>
          </a:p>
        </p:txBody>
      </p:sp>
      <p:sp>
        <p:nvSpPr>
          <p:cNvPr id="41" name="Rectangle 40"/>
          <p:cNvSpPr/>
          <p:nvPr/>
        </p:nvSpPr>
        <p:spPr>
          <a:xfrm>
            <a:off x="1923532" y="4526996"/>
            <a:ext cx="10239828" cy="137140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137141" rIns="91427" bIns="0" numCol="1" spcCol="0" rtlCol="0" fromWordArt="0" anchor="t" anchorCtr="0" forceAA="0" compatLnSpc="1">
            <a:prstTxWarp prst="textNoShape">
              <a:avLst/>
            </a:prstTxWarp>
            <a:noAutofit/>
          </a:bodyPr>
          <a:lstStyle/>
          <a:p>
            <a:pPr defTabSz="932418" fontAlgn="base">
              <a:lnSpc>
                <a:spcPct val="90000"/>
              </a:lnSpc>
              <a:spcBef>
                <a:spcPts val="816"/>
              </a:spcBef>
            </a:pPr>
            <a:r>
              <a:rPr lang="en-US" sz="1224" dirty="0">
                <a:solidFill>
                  <a:srgbClr val="FFFFFF"/>
                </a:solidFill>
              </a:rPr>
              <a:t> </a:t>
            </a:r>
          </a:p>
        </p:txBody>
      </p:sp>
      <p:sp>
        <p:nvSpPr>
          <p:cNvPr id="30" name="Rectangle 2"/>
          <p:cNvSpPr>
            <a:spLocks noChangeArrowheads="1"/>
          </p:cNvSpPr>
          <p:nvPr/>
        </p:nvSpPr>
        <p:spPr bwMode="gray">
          <a:xfrm>
            <a:off x="4402616" y="1367811"/>
            <a:ext cx="2607671" cy="225880"/>
          </a:xfrm>
          <a:prstGeom prst="rect">
            <a:avLst/>
          </a:prstGeom>
          <a:noFill/>
          <a:ln w="9525">
            <a:noFill/>
            <a:miter lim="800000"/>
            <a:headEnd/>
            <a:tailEnd/>
          </a:ln>
          <a:effectLst/>
        </p:spPr>
        <p:txBody>
          <a:bodyPr wrap="square" lIns="0" tIns="0" rIns="0" bIns="0" anchor="b">
            <a:spAutoFit/>
          </a:bodyPr>
          <a:lstStyle/>
          <a:p>
            <a:pPr defTabSz="932418" fontAlgn="base">
              <a:lnSpc>
                <a:spcPct val="90000"/>
              </a:lnSpc>
            </a:pPr>
            <a:r>
              <a:rPr lang="en-US" sz="1599" b="1" dirty="0">
                <a:solidFill>
                  <a:srgbClr val="E34523"/>
                </a:solidFill>
                <a:ea typeface="Segoe UI"/>
                <a:cs typeface="Segoe UI"/>
                <a:sym typeface="Segoe UI"/>
              </a:rPr>
              <a:t>Features</a:t>
            </a:r>
          </a:p>
        </p:txBody>
      </p:sp>
      <p:graphicFrame>
        <p:nvGraphicFramePr>
          <p:cNvPr id="7" name="Object 6" hidden="1"/>
          <p:cNvGraphicFramePr>
            <a:graphicFrameLocks noChangeAspect="1"/>
          </p:cNvGraphicFramePr>
          <p:nvPr>
            <p:custDataLst>
              <p:tags r:id="rId2"/>
            </p:custDataLst>
          </p:nvPr>
        </p:nvGraphicFramePr>
        <p:xfrm>
          <a:off x="4803" y="3646"/>
          <a:ext cx="2158" cy="2158"/>
        </p:xfrm>
        <a:graphic>
          <a:graphicData uri="http://schemas.openxmlformats.org/presentationml/2006/ole">
            <mc:AlternateContent xmlns:mc="http://schemas.openxmlformats.org/markup-compatibility/2006">
              <mc:Choice xmlns:v="urn:schemas-microsoft-com:vml" Requires="v">
                <p:oleObj spid="_x0000_s1044"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3" y="3646"/>
                        <a:ext cx="2158" cy="21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sz="4488" dirty="0"/>
              <a:t>Office as a Service Lifecycle</a:t>
            </a:r>
          </a:p>
        </p:txBody>
      </p:sp>
      <p:sp>
        <p:nvSpPr>
          <p:cNvPr id="99" name="Rectangle 2"/>
          <p:cNvSpPr>
            <a:spLocks noChangeArrowheads="1"/>
          </p:cNvSpPr>
          <p:nvPr/>
        </p:nvSpPr>
        <p:spPr bwMode="gray">
          <a:xfrm>
            <a:off x="412446" y="1377441"/>
            <a:ext cx="1631162" cy="225880"/>
          </a:xfrm>
          <a:prstGeom prst="rect">
            <a:avLst/>
          </a:prstGeom>
          <a:noFill/>
          <a:ln w="9525">
            <a:noFill/>
            <a:miter lim="800000"/>
            <a:headEnd/>
            <a:tailEnd/>
          </a:ln>
          <a:effectLst/>
        </p:spPr>
        <p:txBody>
          <a:bodyPr wrap="square" lIns="0" tIns="0" rIns="0" bIns="0" anchor="b">
            <a:spAutoFit/>
          </a:bodyPr>
          <a:lstStyle/>
          <a:p>
            <a:pPr defTabSz="932418" fontAlgn="base">
              <a:lnSpc>
                <a:spcPct val="90000"/>
              </a:lnSpc>
            </a:pPr>
            <a:r>
              <a:rPr lang="en-US" sz="1599" b="1" dirty="0">
                <a:solidFill>
                  <a:srgbClr val="E34523"/>
                </a:solidFill>
                <a:ea typeface="Segoe UI"/>
                <a:cs typeface="Segoe UI"/>
                <a:sym typeface="Segoe UI"/>
              </a:rPr>
              <a:t>Branch</a:t>
            </a:r>
          </a:p>
        </p:txBody>
      </p:sp>
      <p:sp>
        <p:nvSpPr>
          <p:cNvPr id="44" name="Rectangle 2"/>
          <p:cNvSpPr>
            <a:spLocks noChangeArrowheads="1"/>
          </p:cNvSpPr>
          <p:nvPr/>
        </p:nvSpPr>
        <p:spPr bwMode="gray">
          <a:xfrm>
            <a:off x="2050989" y="1377441"/>
            <a:ext cx="4205643" cy="225880"/>
          </a:xfrm>
          <a:prstGeom prst="rect">
            <a:avLst/>
          </a:prstGeom>
          <a:noFill/>
          <a:ln w="9525">
            <a:noFill/>
            <a:miter lim="800000"/>
            <a:headEnd/>
            <a:tailEnd/>
          </a:ln>
          <a:effectLst/>
        </p:spPr>
        <p:txBody>
          <a:bodyPr wrap="square" lIns="0" tIns="0" rIns="0" bIns="0" anchor="b">
            <a:spAutoFit/>
          </a:bodyPr>
          <a:lstStyle/>
          <a:p>
            <a:pPr defTabSz="932418" fontAlgn="base">
              <a:lnSpc>
                <a:spcPct val="90000"/>
              </a:lnSpc>
            </a:pPr>
            <a:r>
              <a:rPr lang="en-US" sz="1599" b="1" dirty="0">
                <a:solidFill>
                  <a:srgbClr val="E34523"/>
                </a:solidFill>
                <a:ea typeface="Segoe UI"/>
                <a:cs typeface="Segoe UI"/>
                <a:sym typeface="Segoe UI"/>
              </a:rPr>
              <a:t>Scenarios</a:t>
            </a:r>
          </a:p>
        </p:txBody>
      </p:sp>
      <p:sp>
        <p:nvSpPr>
          <p:cNvPr id="16" name="Rectangle 15"/>
          <p:cNvSpPr/>
          <p:nvPr/>
        </p:nvSpPr>
        <p:spPr>
          <a:xfrm>
            <a:off x="412446" y="1663054"/>
            <a:ext cx="1445883" cy="1371405"/>
          </a:xfrm>
          <a:prstGeom prst="rect">
            <a:avLst/>
          </a:prstGeom>
          <a:solidFill>
            <a:srgbClr val="E345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137141" rIns="91427" bIns="0" numCol="1" spcCol="0" rtlCol="0" fromWordArt="0" anchor="t" anchorCtr="0" forceAA="0" compatLnSpc="1">
            <a:prstTxWarp prst="textNoShape">
              <a:avLst/>
            </a:prstTxWarp>
            <a:noAutofit/>
          </a:bodyPr>
          <a:lstStyle/>
          <a:p>
            <a:pPr defTabSz="932418" fontAlgn="base">
              <a:lnSpc>
                <a:spcPct val="90000"/>
              </a:lnSpc>
              <a:spcBef>
                <a:spcPts val="816"/>
              </a:spcBef>
            </a:pPr>
            <a:r>
              <a:rPr lang="en-US" b="1" dirty="0">
                <a:solidFill>
                  <a:srgbClr val="FFFFFF"/>
                </a:solidFill>
              </a:rPr>
              <a:t>Current Branch</a:t>
            </a:r>
            <a:endParaRPr lang="en-US" dirty="0">
              <a:solidFill>
                <a:srgbClr val="FFFFFF"/>
              </a:solidFill>
            </a:endParaRPr>
          </a:p>
        </p:txBody>
      </p:sp>
      <p:sp>
        <p:nvSpPr>
          <p:cNvPr id="3" name="Rectangle 2"/>
          <p:cNvSpPr/>
          <p:nvPr/>
        </p:nvSpPr>
        <p:spPr>
          <a:xfrm>
            <a:off x="2050989" y="1846079"/>
            <a:ext cx="3748509" cy="861651"/>
          </a:xfrm>
          <a:prstGeom prst="rect">
            <a:avLst/>
          </a:prstGeom>
        </p:spPr>
        <p:txBody>
          <a:bodyPr wrap="square" lIns="0" tIns="0" rIns="0" bIns="0" anchor="t" anchorCtr="0">
            <a:noAutofit/>
          </a:bodyPr>
          <a:lstStyle/>
          <a:p>
            <a:pPr marL="163482" indent="-163482" defTabSz="932418" fontAlgn="base">
              <a:lnSpc>
                <a:spcPct val="90000"/>
              </a:lnSpc>
              <a:spcAft>
                <a:spcPts val="400"/>
              </a:spcAft>
              <a:buFont typeface="Arial" panose="020B0604020202020204" pitchFamily="34" charset="0"/>
              <a:buChar char="•"/>
            </a:pPr>
            <a:r>
              <a:rPr lang="en-US" sz="1199" dirty="0">
                <a:solidFill>
                  <a:srgbClr val="FFFFFF"/>
                </a:solidFill>
              </a:rPr>
              <a:t>Sales force</a:t>
            </a:r>
          </a:p>
          <a:p>
            <a:pPr marL="163482" indent="-163482" defTabSz="932418" fontAlgn="base">
              <a:lnSpc>
                <a:spcPct val="90000"/>
              </a:lnSpc>
              <a:spcAft>
                <a:spcPts val="400"/>
              </a:spcAft>
              <a:buFont typeface="Arial" panose="020B0604020202020204" pitchFamily="34" charset="0"/>
              <a:buChar char="•"/>
            </a:pPr>
            <a:r>
              <a:rPr lang="en-US" sz="1199" dirty="0">
                <a:solidFill>
                  <a:srgbClr val="FFFFFF"/>
                </a:solidFill>
              </a:rPr>
              <a:t>BYOD</a:t>
            </a:r>
          </a:p>
          <a:p>
            <a:pPr marL="163482" indent="-163482" defTabSz="932418" fontAlgn="base">
              <a:lnSpc>
                <a:spcPct val="90000"/>
              </a:lnSpc>
              <a:spcAft>
                <a:spcPts val="400"/>
              </a:spcAft>
              <a:buFont typeface="Arial" panose="020B0604020202020204" pitchFamily="34" charset="0"/>
              <a:buChar char="•"/>
            </a:pPr>
            <a:r>
              <a:rPr lang="en-US" sz="1199" dirty="0">
                <a:solidFill>
                  <a:srgbClr val="FFFFFF"/>
                </a:solidFill>
              </a:rPr>
              <a:t>Test systems</a:t>
            </a:r>
          </a:p>
        </p:txBody>
      </p:sp>
      <p:sp>
        <p:nvSpPr>
          <p:cNvPr id="15" name="Rectangle 14"/>
          <p:cNvSpPr/>
          <p:nvPr/>
        </p:nvSpPr>
        <p:spPr>
          <a:xfrm>
            <a:off x="412446" y="3090088"/>
            <a:ext cx="1456061" cy="1371405"/>
          </a:xfrm>
          <a:prstGeom prst="rect">
            <a:avLst/>
          </a:prstGeom>
          <a:solidFill>
            <a:srgbClr val="E345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137141" rIns="91427" bIns="0" numCol="1" spcCol="0" rtlCol="0" fromWordArt="0" anchor="t" anchorCtr="0" forceAA="0" compatLnSpc="1">
            <a:prstTxWarp prst="textNoShape">
              <a:avLst/>
            </a:prstTxWarp>
            <a:noAutofit/>
          </a:bodyPr>
          <a:lstStyle/>
          <a:p>
            <a:pPr defTabSz="932418" fontAlgn="base">
              <a:lnSpc>
                <a:spcPct val="90000"/>
              </a:lnSpc>
              <a:spcBef>
                <a:spcPts val="816"/>
              </a:spcBef>
            </a:pPr>
            <a:r>
              <a:rPr lang="en-US" b="1" dirty="0">
                <a:solidFill>
                  <a:srgbClr val="FFFFFF"/>
                </a:solidFill>
              </a:rPr>
              <a:t>Deferred Branch</a:t>
            </a:r>
            <a:endParaRPr lang="en-US" dirty="0">
              <a:solidFill>
                <a:srgbClr val="FFFFFF"/>
              </a:solidFill>
            </a:endParaRPr>
          </a:p>
        </p:txBody>
      </p:sp>
      <p:sp>
        <p:nvSpPr>
          <p:cNvPr id="4" name="Rectangle 3"/>
          <p:cNvSpPr/>
          <p:nvPr/>
        </p:nvSpPr>
        <p:spPr>
          <a:xfrm>
            <a:off x="2050989" y="3253678"/>
            <a:ext cx="3748509" cy="861651"/>
          </a:xfrm>
          <a:prstGeom prst="rect">
            <a:avLst/>
          </a:prstGeom>
        </p:spPr>
        <p:txBody>
          <a:bodyPr lIns="0" tIns="0" rIns="0" bIns="0" anchor="t" anchorCtr="0">
            <a:noAutofit/>
          </a:bodyPr>
          <a:lstStyle/>
          <a:p>
            <a:pPr marL="163482" indent="-163482" defTabSz="932418" fontAlgn="base">
              <a:lnSpc>
                <a:spcPct val="90000"/>
              </a:lnSpc>
              <a:spcAft>
                <a:spcPts val="400"/>
              </a:spcAft>
              <a:buFont typeface="Arial" panose="020B0604020202020204" pitchFamily="34" charset="0"/>
              <a:buChar char="•"/>
            </a:pPr>
            <a:r>
              <a:rPr lang="en-US" sz="1199" dirty="0">
                <a:solidFill>
                  <a:srgbClr val="FFFFFF"/>
                </a:solidFill>
              </a:rPr>
              <a:t>Knowledge Workers</a:t>
            </a:r>
          </a:p>
          <a:p>
            <a:pPr marL="163482" indent="-163482" defTabSz="932418" fontAlgn="base">
              <a:lnSpc>
                <a:spcPct val="90000"/>
              </a:lnSpc>
              <a:spcAft>
                <a:spcPts val="400"/>
              </a:spcAft>
              <a:buFont typeface="Arial" panose="020B0604020202020204" pitchFamily="34" charset="0"/>
              <a:buChar char="•"/>
            </a:pPr>
            <a:r>
              <a:rPr lang="en-US" sz="1199" dirty="0">
                <a:solidFill>
                  <a:srgbClr val="FFFFFF"/>
                </a:solidFill>
              </a:rPr>
              <a:t>Salesforce</a:t>
            </a:r>
          </a:p>
          <a:p>
            <a:pPr marL="163482" indent="-163482" defTabSz="932418" fontAlgn="base">
              <a:lnSpc>
                <a:spcPct val="90000"/>
              </a:lnSpc>
              <a:spcAft>
                <a:spcPts val="400"/>
              </a:spcAft>
              <a:buFont typeface="Arial" panose="020B0604020202020204" pitchFamily="34" charset="0"/>
              <a:buChar char="•"/>
            </a:pPr>
            <a:r>
              <a:rPr lang="en-US" sz="1199" dirty="0">
                <a:solidFill>
                  <a:srgbClr val="FFFFFF"/>
                </a:solidFill>
              </a:rPr>
              <a:t>Road warriors</a:t>
            </a:r>
          </a:p>
          <a:p>
            <a:pPr marL="163482" indent="-163482" defTabSz="932418" fontAlgn="base">
              <a:lnSpc>
                <a:spcPct val="90000"/>
              </a:lnSpc>
              <a:spcAft>
                <a:spcPts val="400"/>
              </a:spcAft>
              <a:buFont typeface="Arial" panose="020B0604020202020204" pitchFamily="34" charset="0"/>
              <a:buChar char="•"/>
            </a:pPr>
            <a:endParaRPr lang="en-US" sz="1199" dirty="0">
              <a:solidFill>
                <a:srgbClr val="FFFFFF"/>
              </a:solidFill>
            </a:endParaRPr>
          </a:p>
        </p:txBody>
      </p:sp>
      <p:sp>
        <p:nvSpPr>
          <p:cNvPr id="12" name="Rectangle 11"/>
          <p:cNvSpPr/>
          <p:nvPr/>
        </p:nvSpPr>
        <p:spPr>
          <a:xfrm>
            <a:off x="412446" y="4517122"/>
            <a:ext cx="1462833" cy="1371405"/>
          </a:xfrm>
          <a:prstGeom prst="rect">
            <a:avLst/>
          </a:prstGeom>
          <a:solidFill>
            <a:srgbClr val="E345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137141" rIns="91427" bIns="0" numCol="1" spcCol="0" rtlCol="0" fromWordArt="0" anchor="t" anchorCtr="0" forceAA="0" compatLnSpc="1">
            <a:prstTxWarp prst="textNoShape">
              <a:avLst/>
            </a:prstTxWarp>
            <a:noAutofit/>
          </a:bodyPr>
          <a:lstStyle/>
          <a:p>
            <a:pPr defTabSz="932418" fontAlgn="base">
              <a:lnSpc>
                <a:spcPct val="90000"/>
              </a:lnSpc>
              <a:spcBef>
                <a:spcPts val="816"/>
              </a:spcBef>
            </a:pPr>
            <a:r>
              <a:rPr lang="en-US" b="1" dirty="0">
                <a:solidFill>
                  <a:srgbClr val="FFFFFF"/>
                </a:solidFill>
              </a:rPr>
              <a:t>Office Volume Licensing*</a:t>
            </a:r>
            <a:endParaRPr lang="en-US" sz="1599" baseline="30000" dirty="0">
              <a:solidFill>
                <a:srgbClr val="FFFFFF"/>
              </a:solidFill>
            </a:endParaRPr>
          </a:p>
          <a:p>
            <a:pPr defTabSz="932418" fontAlgn="base">
              <a:lnSpc>
                <a:spcPct val="90000"/>
              </a:lnSpc>
              <a:spcBef>
                <a:spcPts val="816"/>
              </a:spcBef>
            </a:pPr>
            <a:r>
              <a:rPr lang="en-US" sz="1224" dirty="0">
                <a:solidFill>
                  <a:srgbClr val="FFFFFF"/>
                </a:solidFill>
              </a:rPr>
              <a:t> </a:t>
            </a:r>
          </a:p>
        </p:txBody>
      </p:sp>
      <p:sp>
        <p:nvSpPr>
          <p:cNvPr id="5" name="Rectangle 4"/>
          <p:cNvSpPr/>
          <p:nvPr/>
        </p:nvSpPr>
        <p:spPr>
          <a:xfrm>
            <a:off x="2050989" y="4701055"/>
            <a:ext cx="3748509" cy="1077065"/>
          </a:xfrm>
          <a:prstGeom prst="rect">
            <a:avLst/>
          </a:prstGeom>
        </p:spPr>
        <p:txBody>
          <a:bodyPr lIns="0" tIns="0" rIns="0" bIns="0" anchor="t" anchorCtr="0">
            <a:noAutofit/>
          </a:bodyPr>
          <a:lstStyle/>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Factory floor machines</a:t>
            </a:r>
          </a:p>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Air Traffic Controllers</a:t>
            </a:r>
          </a:p>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Emergency Room devices</a:t>
            </a:r>
          </a:p>
        </p:txBody>
      </p:sp>
      <p:sp>
        <p:nvSpPr>
          <p:cNvPr id="21" name="Rectangle 2"/>
          <p:cNvSpPr>
            <a:spLocks noChangeArrowheads="1"/>
          </p:cNvSpPr>
          <p:nvPr/>
        </p:nvSpPr>
        <p:spPr bwMode="gray">
          <a:xfrm>
            <a:off x="10160796" y="1377441"/>
            <a:ext cx="1867064" cy="225880"/>
          </a:xfrm>
          <a:prstGeom prst="rect">
            <a:avLst/>
          </a:prstGeom>
          <a:noFill/>
          <a:ln w="9525">
            <a:noFill/>
            <a:miter lim="800000"/>
            <a:headEnd/>
            <a:tailEnd/>
          </a:ln>
          <a:effectLst/>
        </p:spPr>
        <p:txBody>
          <a:bodyPr wrap="square" lIns="0" tIns="0" rIns="0" bIns="0" anchor="b">
            <a:spAutoFit/>
          </a:bodyPr>
          <a:lstStyle/>
          <a:p>
            <a:pPr defTabSz="932418" fontAlgn="base">
              <a:lnSpc>
                <a:spcPct val="90000"/>
              </a:lnSpc>
            </a:pPr>
            <a:r>
              <a:rPr lang="en-US" sz="1599" b="1" dirty="0">
                <a:solidFill>
                  <a:srgbClr val="E34523"/>
                </a:solidFill>
                <a:ea typeface="Segoe UI"/>
                <a:cs typeface="Segoe UI"/>
                <a:sym typeface="Segoe UI"/>
              </a:rPr>
              <a:t>Support</a:t>
            </a:r>
          </a:p>
        </p:txBody>
      </p:sp>
      <p:sp>
        <p:nvSpPr>
          <p:cNvPr id="24" name="Rectangle 23"/>
          <p:cNvSpPr/>
          <p:nvPr/>
        </p:nvSpPr>
        <p:spPr>
          <a:xfrm>
            <a:off x="10304418" y="1846078"/>
            <a:ext cx="1371405" cy="646239"/>
          </a:xfrm>
          <a:prstGeom prst="rect">
            <a:avLst/>
          </a:prstGeom>
        </p:spPr>
        <p:txBody>
          <a:bodyPr wrap="square" lIns="0" tIns="0" rIns="0" bIns="0" anchor="t" anchorCtr="0">
            <a:noAutofit/>
          </a:bodyPr>
          <a:lstStyle/>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12 months</a:t>
            </a:r>
          </a:p>
        </p:txBody>
      </p:sp>
      <p:sp>
        <p:nvSpPr>
          <p:cNvPr id="27" name="Rectangle 26"/>
          <p:cNvSpPr/>
          <p:nvPr/>
        </p:nvSpPr>
        <p:spPr>
          <a:xfrm>
            <a:off x="10304418" y="3253679"/>
            <a:ext cx="1371405" cy="397025"/>
          </a:xfrm>
          <a:prstGeom prst="rect">
            <a:avLst/>
          </a:prstGeom>
        </p:spPr>
        <p:txBody>
          <a:bodyPr lIns="0" tIns="0" rIns="0" bIns="0" anchor="t" anchorCtr="0">
            <a:noAutofit/>
          </a:bodyPr>
          <a:lstStyle/>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8 months</a:t>
            </a:r>
          </a:p>
        </p:txBody>
      </p:sp>
      <p:sp>
        <p:nvSpPr>
          <p:cNvPr id="28" name="Rectangle 27"/>
          <p:cNvSpPr/>
          <p:nvPr/>
        </p:nvSpPr>
        <p:spPr>
          <a:xfrm>
            <a:off x="10304418" y="4701055"/>
            <a:ext cx="1573213" cy="215414"/>
          </a:xfrm>
          <a:prstGeom prst="rect">
            <a:avLst/>
          </a:prstGeom>
        </p:spPr>
        <p:txBody>
          <a:bodyPr lIns="0" tIns="0" rIns="0" bIns="0" anchor="t" anchorCtr="0">
            <a:noAutofit/>
          </a:bodyPr>
          <a:lstStyle/>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5 years for mainstream support</a:t>
            </a:r>
          </a:p>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5 years for extended support</a:t>
            </a:r>
          </a:p>
        </p:txBody>
      </p:sp>
      <p:sp>
        <p:nvSpPr>
          <p:cNvPr id="31" name="Rectangle 30"/>
          <p:cNvSpPr/>
          <p:nvPr/>
        </p:nvSpPr>
        <p:spPr>
          <a:xfrm>
            <a:off x="7340304" y="1399760"/>
            <a:ext cx="1993002" cy="1408221"/>
          </a:xfrm>
          <a:prstGeom prst="rect">
            <a:avLst/>
          </a:prstGeom>
        </p:spPr>
        <p:txBody>
          <a:bodyPr wrap="square" anchor="ctr">
            <a:noAutofit/>
          </a:bodyPr>
          <a:lstStyle/>
          <a:p>
            <a:pPr defTabSz="932418" fontAlgn="base"/>
            <a:endParaRPr lang="en-US" sz="1497" baseline="30000" dirty="0">
              <a:solidFill>
                <a:srgbClr val="00188F"/>
              </a:solidFill>
            </a:endParaRPr>
          </a:p>
        </p:txBody>
      </p:sp>
      <p:sp>
        <p:nvSpPr>
          <p:cNvPr id="32" name="Rectangle 2"/>
          <p:cNvSpPr>
            <a:spLocks noChangeArrowheads="1"/>
          </p:cNvSpPr>
          <p:nvPr/>
        </p:nvSpPr>
        <p:spPr bwMode="gray">
          <a:xfrm>
            <a:off x="7762752" y="1377441"/>
            <a:ext cx="2102822" cy="225880"/>
          </a:xfrm>
          <a:prstGeom prst="rect">
            <a:avLst/>
          </a:prstGeom>
          <a:noFill/>
          <a:ln w="9525">
            <a:noFill/>
            <a:miter lim="800000"/>
            <a:headEnd/>
            <a:tailEnd/>
          </a:ln>
          <a:effectLst/>
        </p:spPr>
        <p:txBody>
          <a:bodyPr wrap="square" lIns="0" tIns="0" rIns="0" bIns="0" anchor="b">
            <a:spAutoFit/>
          </a:bodyPr>
          <a:lstStyle/>
          <a:p>
            <a:pPr defTabSz="932418" fontAlgn="base">
              <a:lnSpc>
                <a:spcPct val="90000"/>
              </a:lnSpc>
            </a:pPr>
            <a:r>
              <a:rPr lang="en-US" sz="1599" b="1" dirty="0">
                <a:solidFill>
                  <a:srgbClr val="E34523"/>
                </a:solidFill>
                <a:ea typeface="Segoe UI"/>
                <a:cs typeface="Segoe UI"/>
                <a:sym typeface="Segoe UI"/>
              </a:rPr>
              <a:t>Serviceability</a:t>
            </a:r>
          </a:p>
        </p:txBody>
      </p:sp>
      <p:sp>
        <p:nvSpPr>
          <p:cNvPr id="33" name="Rectangle 32"/>
          <p:cNvSpPr/>
          <p:nvPr/>
        </p:nvSpPr>
        <p:spPr>
          <a:xfrm>
            <a:off x="4303306" y="1843092"/>
            <a:ext cx="3131286" cy="430826"/>
          </a:xfrm>
          <a:prstGeom prst="rect">
            <a:avLst/>
          </a:prstGeom>
        </p:spPr>
        <p:txBody>
          <a:bodyPr wrap="square" lIns="0" tIns="0" rIns="0" bIns="0" anchor="t" anchorCtr="0">
            <a:noAutofit/>
          </a:bodyPr>
          <a:lstStyle/>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Available monthly</a:t>
            </a:r>
          </a:p>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Regular security updates &amp; bug fixes</a:t>
            </a:r>
          </a:p>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1 branch in market at a time</a:t>
            </a:r>
          </a:p>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Consume via Office CDN or existing software distribution method (e.g. SCCM, File share, etc.)</a:t>
            </a:r>
          </a:p>
          <a:p>
            <a:pPr marL="169831" indent="-169831" defTabSz="932418" fontAlgn="base">
              <a:lnSpc>
                <a:spcPct val="90000"/>
              </a:lnSpc>
              <a:spcAft>
                <a:spcPts val="400"/>
              </a:spcAft>
              <a:buFont typeface="Arial" panose="020B0604020202020204" pitchFamily="34" charset="0"/>
              <a:buChar char="•"/>
            </a:pPr>
            <a:endParaRPr lang="en-US" sz="1199" dirty="0">
              <a:solidFill>
                <a:srgbClr val="FFFFFF"/>
              </a:solidFill>
            </a:endParaRPr>
          </a:p>
        </p:txBody>
      </p:sp>
      <p:sp>
        <p:nvSpPr>
          <p:cNvPr id="35" name="Rectangle 34"/>
          <p:cNvSpPr/>
          <p:nvPr/>
        </p:nvSpPr>
        <p:spPr>
          <a:xfrm>
            <a:off x="4303306" y="3222359"/>
            <a:ext cx="3036998" cy="1077065"/>
          </a:xfrm>
          <a:prstGeom prst="rect">
            <a:avLst/>
          </a:prstGeom>
        </p:spPr>
        <p:txBody>
          <a:bodyPr wrap="square" lIns="0" tIns="0" rIns="0" bIns="0" anchor="t" anchorCtr="0">
            <a:noAutofit/>
          </a:bodyPr>
          <a:lstStyle/>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Feature available 3 time /year</a:t>
            </a:r>
          </a:p>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Regular security updates</a:t>
            </a:r>
          </a:p>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2 branches available simultaneously</a:t>
            </a:r>
          </a:p>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Consume via Office CDN or existing software distribution method (e.g. SCCM, File share, etc.)</a:t>
            </a:r>
          </a:p>
        </p:txBody>
      </p:sp>
      <p:sp>
        <p:nvSpPr>
          <p:cNvPr id="37" name="Rectangle 36"/>
          <p:cNvSpPr/>
          <p:nvPr/>
        </p:nvSpPr>
        <p:spPr>
          <a:xfrm>
            <a:off x="4303306" y="4701055"/>
            <a:ext cx="3036998" cy="1077065"/>
          </a:xfrm>
          <a:prstGeom prst="rect">
            <a:avLst/>
          </a:prstGeom>
        </p:spPr>
        <p:txBody>
          <a:bodyPr wrap="square" lIns="0" tIns="0" rIns="0" bIns="0" anchor="t" anchorCtr="0">
            <a:noAutofit/>
          </a:bodyPr>
          <a:lstStyle/>
          <a:p>
            <a:pPr marL="174862" indent="-174862" defTabSz="932418" fontAlgn="base">
              <a:lnSpc>
                <a:spcPct val="90000"/>
              </a:lnSpc>
              <a:spcAft>
                <a:spcPts val="400"/>
              </a:spcAft>
              <a:buFont typeface="Arial" panose="020B0604020202020204" pitchFamily="34" charset="0"/>
              <a:buChar char="•"/>
            </a:pPr>
            <a:r>
              <a:rPr lang="en-US" sz="1199" dirty="0">
                <a:solidFill>
                  <a:srgbClr val="FFFFFF"/>
                </a:solidFill>
              </a:rPr>
              <a:t>No new features available during lifecycle</a:t>
            </a:r>
          </a:p>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Regular security updates</a:t>
            </a:r>
          </a:p>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Consume via Volume Licensing</a:t>
            </a:r>
          </a:p>
          <a:p>
            <a:pPr marL="169831" indent="-169831" defTabSz="932418" fontAlgn="base">
              <a:lnSpc>
                <a:spcPct val="90000"/>
              </a:lnSpc>
              <a:spcAft>
                <a:spcPts val="400"/>
              </a:spcAft>
              <a:buFont typeface="Arial" panose="020B0604020202020204" pitchFamily="34" charset="0"/>
              <a:buChar char="•"/>
            </a:pPr>
            <a:endParaRPr lang="en-US" sz="1199" dirty="0">
              <a:solidFill>
                <a:srgbClr val="FFFFFF"/>
              </a:solidFill>
            </a:endParaRPr>
          </a:p>
        </p:txBody>
      </p:sp>
      <p:sp>
        <p:nvSpPr>
          <p:cNvPr id="8" name="TextBox 7"/>
          <p:cNvSpPr txBox="1"/>
          <p:nvPr/>
        </p:nvSpPr>
        <p:spPr>
          <a:xfrm>
            <a:off x="412446" y="5918465"/>
            <a:ext cx="5155224" cy="192135"/>
          </a:xfrm>
          <a:prstGeom prst="rect">
            <a:avLst/>
          </a:prstGeom>
          <a:noFill/>
        </p:spPr>
        <p:txBody>
          <a:bodyPr wrap="square" lIns="0" tIns="0" rIns="0" bIns="0" rtlCol="0">
            <a:spAutoFit/>
          </a:bodyPr>
          <a:lstStyle/>
          <a:p>
            <a:pPr defTabSz="932597"/>
            <a:r>
              <a:rPr lang="en-US" sz="1224" spc="-71" dirty="0">
                <a:gradFill>
                  <a:gsLst>
                    <a:gs pos="2917">
                      <a:srgbClr val="797A7D"/>
                    </a:gs>
                    <a:gs pos="95000">
                      <a:srgbClr val="797A7D"/>
                    </a:gs>
                  </a:gsLst>
                  <a:lin ang="5400000" scaled="0"/>
                </a:gradFill>
              </a:rPr>
              <a:t>*available through perpetual purchase </a:t>
            </a:r>
          </a:p>
        </p:txBody>
      </p:sp>
      <p:sp>
        <p:nvSpPr>
          <p:cNvPr id="29" name="Rectangle 28"/>
          <p:cNvSpPr/>
          <p:nvPr/>
        </p:nvSpPr>
        <p:spPr>
          <a:xfrm>
            <a:off x="7762752" y="1875992"/>
            <a:ext cx="1771257" cy="646239"/>
          </a:xfrm>
          <a:prstGeom prst="rect">
            <a:avLst/>
          </a:prstGeom>
        </p:spPr>
        <p:txBody>
          <a:bodyPr wrap="square" lIns="0" tIns="0" rIns="0" bIns="0" anchor="t" anchorCtr="0">
            <a:noAutofit/>
          </a:bodyPr>
          <a:lstStyle/>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30 days  </a:t>
            </a:r>
          </a:p>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security and bug fixes</a:t>
            </a:r>
          </a:p>
        </p:txBody>
      </p:sp>
      <p:sp>
        <p:nvSpPr>
          <p:cNvPr id="40" name="Rectangle 39"/>
          <p:cNvSpPr/>
          <p:nvPr/>
        </p:nvSpPr>
        <p:spPr>
          <a:xfrm>
            <a:off x="7762753" y="3247397"/>
            <a:ext cx="1706053" cy="646239"/>
          </a:xfrm>
          <a:prstGeom prst="rect">
            <a:avLst/>
          </a:prstGeom>
        </p:spPr>
        <p:txBody>
          <a:bodyPr wrap="square" lIns="0" tIns="0" rIns="0" bIns="0" anchor="t" anchorCtr="0">
            <a:noAutofit/>
          </a:bodyPr>
          <a:lstStyle/>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4 months mainstream support</a:t>
            </a:r>
          </a:p>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4 months extended support </a:t>
            </a:r>
          </a:p>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Security only updates</a:t>
            </a:r>
          </a:p>
        </p:txBody>
      </p:sp>
      <p:sp>
        <p:nvSpPr>
          <p:cNvPr id="43" name="Rectangle 42"/>
          <p:cNvSpPr/>
          <p:nvPr/>
        </p:nvSpPr>
        <p:spPr>
          <a:xfrm>
            <a:off x="7762751" y="4701055"/>
            <a:ext cx="1706054" cy="646239"/>
          </a:xfrm>
          <a:prstGeom prst="rect">
            <a:avLst/>
          </a:prstGeom>
        </p:spPr>
        <p:txBody>
          <a:bodyPr wrap="square" lIns="0" tIns="0" rIns="0" bIns="0" anchor="t" anchorCtr="0">
            <a:noAutofit/>
          </a:bodyPr>
          <a:lstStyle/>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5 years for mainstream support</a:t>
            </a:r>
          </a:p>
          <a:p>
            <a:pPr marL="169831" indent="-169831" defTabSz="932418" fontAlgn="base">
              <a:lnSpc>
                <a:spcPct val="90000"/>
              </a:lnSpc>
              <a:spcAft>
                <a:spcPts val="400"/>
              </a:spcAft>
              <a:buFont typeface="Arial" panose="020B0604020202020204" pitchFamily="34" charset="0"/>
              <a:buChar char="•"/>
            </a:pPr>
            <a:r>
              <a:rPr lang="en-US" sz="1199" dirty="0">
                <a:solidFill>
                  <a:srgbClr val="FFFFFF"/>
                </a:solidFill>
              </a:rPr>
              <a:t>5 years for extended support</a:t>
            </a:r>
          </a:p>
        </p:txBody>
      </p:sp>
    </p:spTree>
    <p:extLst>
      <p:ext uri="{BB962C8B-B14F-4D97-AF65-F5344CB8AC3E}">
        <p14:creationId xmlns:p14="http://schemas.microsoft.com/office/powerpoint/2010/main" val="1557156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0"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8" grpId="0" animBg="1"/>
      <p:bldP spid="41" grpId="0" animBg="1"/>
      <p:bldP spid="16" grpId="0" animBg="1"/>
      <p:bldP spid="3" grpId="0"/>
      <p:bldP spid="15" grpId="0" animBg="1"/>
      <p:bldP spid="4" grpId="0"/>
      <p:bldP spid="12" grpId="0" animBg="1"/>
      <p:bldP spid="5" grpId="0"/>
      <p:bldP spid="24" grpId="0"/>
      <p:bldP spid="27" grpId="0"/>
      <p:bldP spid="28" grpId="0"/>
      <p:bldP spid="33" grpId="0"/>
      <p:bldP spid="35" grpId="0"/>
      <p:bldP spid="37" grpId="0"/>
      <p:bldP spid="8" grpId="0"/>
      <p:bldP spid="29" grpId="0"/>
      <p:bldP spid="40"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4637" y="4945062"/>
            <a:ext cx="11887200" cy="932563"/>
          </a:xfrm>
          <a:prstGeom prst="rect">
            <a:avLst/>
          </a:prstGeom>
          <a:noFill/>
        </p:spPr>
        <p:txBody>
          <a:bodyPr vert="horz" wrap="square" lIns="146304" tIns="91440" rIns="146304" bIns="91440" rtlCol="0" anchor="t" anchorCtr="0">
            <a:spAutoFit/>
          </a:bodyPr>
          <a:lstStyle>
            <a:lvl1pPr algn="l" defTabSz="932667" rtl="0" eaLnBrk="1" latinLnBrk="0" hangingPunct="1">
              <a:lnSpc>
                <a:spcPct val="90000"/>
              </a:lnSpc>
              <a:spcBef>
                <a:spcPct val="0"/>
              </a:spcBef>
              <a:buNone/>
              <a:defRPr lang="en-US" sz="7199"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r>
              <a:rPr lang="en-US" sz="5400" b="1" dirty="0">
                <a:solidFill>
                  <a:schemeClr val="bg1"/>
                </a:solidFill>
              </a:rPr>
              <a:t>Simplified activation management</a:t>
            </a:r>
            <a:endParaRPr lang="en-US" sz="5400" dirty="0">
              <a:solidFill>
                <a:schemeClr val="bg1"/>
              </a:solidFill>
            </a:endParaRPr>
          </a:p>
        </p:txBody>
      </p:sp>
    </p:spTree>
    <p:extLst>
      <p:ext uri="{BB962C8B-B14F-4D97-AF65-F5344CB8AC3E}">
        <p14:creationId xmlns:p14="http://schemas.microsoft.com/office/powerpoint/2010/main" val="420008957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9"/>
          <p:cNvPicPr>
            <a:picLocks noChangeAspect="1"/>
          </p:cNvPicPr>
          <p:nvPr/>
        </p:nvPicPr>
        <p:blipFill rotWithShape="1">
          <a:blip r:embed="rId2">
            <a:duotone>
              <a:prstClr val="black"/>
              <a:schemeClr val="bg1">
                <a:lumMod val="65000"/>
                <a:lumOff val="35000"/>
                <a:tint val="45000"/>
                <a:satMod val="400000"/>
              </a:schemeClr>
            </a:duotone>
            <a:extLst>
              <a:ext uri="{28A0092B-C50C-407E-A947-70E740481C1C}">
                <a14:useLocalDpi xmlns:a14="http://schemas.microsoft.com/office/drawing/2010/main" val="0"/>
              </a:ext>
            </a:extLst>
          </a:blip>
          <a:srcRect l="4600" t="20655" r="6140" b="4086"/>
          <a:stretch/>
        </p:blipFill>
        <p:spPr>
          <a:xfrm>
            <a:off x="0" y="5379"/>
            <a:ext cx="12444037" cy="6994525"/>
          </a:xfrm>
          <a:prstGeom prst="rect">
            <a:avLst/>
          </a:prstGeom>
          <a:noFill/>
          <a:ln>
            <a:noFill/>
          </a:ln>
        </p:spPr>
      </p:pic>
      <p:sp>
        <p:nvSpPr>
          <p:cNvPr id="20" name="Rectangle 19"/>
          <p:cNvSpPr/>
          <p:nvPr/>
        </p:nvSpPr>
        <p:spPr bwMode="auto">
          <a:xfrm>
            <a:off x="384514" y="1723959"/>
            <a:ext cx="7129121" cy="668523"/>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2384" tIns="186521" rIns="279781" bIns="186521" numCol="1" spcCol="0" rtlCol="0" fromWordArt="0" anchor="ctr" anchorCtr="0" forceAA="0" compatLnSpc="1">
            <a:prstTxWarp prst="textNoShape">
              <a:avLst/>
            </a:prstTxWarp>
            <a:noAutofit/>
          </a:bodyPr>
          <a:lstStyle/>
          <a:p>
            <a:pPr defTabSz="932559">
              <a:lnSpc>
                <a:spcPct val="80000"/>
              </a:lnSpc>
            </a:pPr>
            <a:endParaRPr lang="en-US" sz="2040" spc="-71" dirty="0">
              <a:solidFill>
                <a:srgbClr val="FFFFFF"/>
              </a:solidFill>
            </a:endParaRPr>
          </a:p>
        </p:txBody>
      </p:sp>
      <p:sp>
        <p:nvSpPr>
          <p:cNvPr id="3" name="Title 6"/>
          <p:cNvSpPr txBox="1">
            <a:spLocks/>
          </p:cNvSpPr>
          <p:nvPr/>
        </p:nvSpPr>
        <p:spPr>
          <a:xfrm>
            <a:off x="393792" y="309820"/>
            <a:ext cx="10741563" cy="935842"/>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r>
              <a:rPr lang="en-US" sz="4080" dirty="0">
                <a:solidFill>
                  <a:schemeClr val="tx1"/>
                </a:solidFill>
              </a:rPr>
              <a:t>What we are hearing from you about adoption</a:t>
            </a:r>
          </a:p>
        </p:txBody>
      </p:sp>
      <p:sp>
        <p:nvSpPr>
          <p:cNvPr id="9" name="Rectangle 8"/>
          <p:cNvSpPr/>
          <p:nvPr/>
        </p:nvSpPr>
        <p:spPr bwMode="auto">
          <a:xfrm>
            <a:off x="386213" y="2383156"/>
            <a:ext cx="7127423" cy="4291037"/>
          </a:xfrm>
          <a:prstGeom prst="rect">
            <a:avLst/>
          </a:prstGeom>
          <a:solidFill>
            <a:srgbClr val="59595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2384" tIns="186521" rIns="279781" bIns="186521" numCol="1" spcCol="0" rtlCol="0" fromWordArt="0" anchor="ctr" anchorCtr="0" forceAA="0" compatLnSpc="1">
            <a:prstTxWarp prst="textNoShape">
              <a:avLst/>
            </a:prstTxWarp>
            <a:noAutofit/>
          </a:bodyPr>
          <a:lstStyle/>
          <a:p>
            <a:pPr defTabSz="932559">
              <a:lnSpc>
                <a:spcPct val="80000"/>
              </a:lnSpc>
            </a:pPr>
            <a:endParaRPr lang="en-US" sz="2040" spc="-71" dirty="0">
              <a:solidFill>
                <a:srgbClr val="FFFFFF"/>
              </a:solidFill>
            </a:endParaRPr>
          </a:p>
        </p:txBody>
      </p:sp>
      <p:sp>
        <p:nvSpPr>
          <p:cNvPr id="4" name="Text Placeholder 7"/>
          <p:cNvSpPr txBox="1">
            <a:spLocks/>
          </p:cNvSpPr>
          <p:nvPr/>
        </p:nvSpPr>
        <p:spPr>
          <a:xfrm>
            <a:off x="549043" y="2569255"/>
            <a:ext cx="6431193" cy="3801642"/>
          </a:xfrm>
          <a:prstGeom prst="rect">
            <a:avLst/>
          </a:prstGeom>
        </p:spPr>
        <p:txBody>
          <a:bodyPr/>
          <a:lst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US" sz="2800" spc="-51" dirty="0" smtClean="0">
                <a:solidFill>
                  <a:schemeClr val="tx1"/>
                </a:solidFill>
              </a:rPr>
              <a:t>We:</a:t>
            </a:r>
            <a:r>
              <a:rPr lang="en-US" sz="1632" spc="-51" dirty="0" smtClean="0">
                <a:solidFill>
                  <a:schemeClr val="tx1"/>
                </a:solidFill>
              </a:rPr>
              <a:t> </a:t>
            </a:r>
          </a:p>
          <a:p>
            <a:pPr marL="0" indent="0" defTabSz="457200">
              <a:lnSpc>
                <a:spcPct val="100000"/>
              </a:lnSpc>
              <a:buNone/>
              <a:tabLst>
                <a:tab pos="457200" algn="l"/>
              </a:tabLst>
            </a:pPr>
            <a:r>
              <a:rPr lang="en-US" sz="1632" spc="-51" dirty="0" smtClean="0">
                <a:solidFill>
                  <a:schemeClr val="tx1"/>
                </a:solidFill>
              </a:rPr>
              <a:t>	</a:t>
            </a:r>
            <a:r>
              <a:rPr lang="en-US" sz="1632" spc="-51" dirty="0" smtClean="0">
                <a:solidFill>
                  <a:schemeClr val="tx1">
                    <a:lumMod val="50000"/>
                  </a:schemeClr>
                </a:solidFill>
              </a:rPr>
              <a:t>are </a:t>
            </a:r>
            <a:r>
              <a:rPr lang="en-US" sz="1632" spc="-51" dirty="0">
                <a:solidFill>
                  <a:schemeClr val="tx1">
                    <a:lumMod val="50000"/>
                  </a:schemeClr>
                </a:solidFill>
              </a:rPr>
              <a:t>concerned </a:t>
            </a:r>
            <a:r>
              <a:rPr lang="en-US" sz="1632" spc="-51" dirty="0" smtClean="0">
                <a:solidFill>
                  <a:schemeClr val="tx1">
                    <a:lumMod val="50000"/>
                  </a:schemeClr>
                </a:solidFill>
              </a:rPr>
              <a:t>upgrades </a:t>
            </a:r>
            <a:r>
              <a:rPr lang="en-US" sz="1632" spc="-51" dirty="0">
                <a:solidFill>
                  <a:schemeClr val="tx1">
                    <a:lumMod val="50000"/>
                  </a:schemeClr>
                </a:solidFill>
              </a:rPr>
              <a:t>may break critical line-of-business </a:t>
            </a:r>
            <a:r>
              <a:rPr lang="en-US" sz="1632" spc="-51" dirty="0" smtClean="0">
                <a:solidFill>
                  <a:schemeClr val="tx1">
                    <a:lumMod val="50000"/>
                  </a:schemeClr>
                </a:solidFill>
              </a:rPr>
              <a:t>apps</a:t>
            </a:r>
            <a:endParaRPr lang="en-US" sz="1632" spc="-51" dirty="0">
              <a:solidFill>
                <a:schemeClr val="tx1">
                  <a:lumMod val="50000"/>
                </a:schemeClr>
              </a:solidFill>
            </a:endParaRPr>
          </a:p>
          <a:p>
            <a:pPr marL="0" indent="0">
              <a:lnSpc>
                <a:spcPct val="150000"/>
              </a:lnSpc>
              <a:buNone/>
              <a:tabLst>
                <a:tab pos="457200" algn="l"/>
              </a:tabLst>
            </a:pPr>
            <a:r>
              <a:rPr lang="en-US" sz="1632" spc="-51" dirty="0">
                <a:solidFill>
                  <a:schemeClr val="tx1">
                    <a:lumMod val="50000"/>
                  </a:schemeClr>
                </a:solidFill>
              </a:rPr>
              <a:t>	</a:t>
            </a:r>
            <a:r>
              <a:rPr lang="en-US" sz="1632" spc="-51" dirty="0" smtClean="0">
                <a:solidFill>
                  <a:schemeClr val="tx1">
                    <a:lumMod val="50000"/>
                  </a:schemeClr>
                </a:solidFill>
              </a:rPr>
              <a:t>need </a:t>
            </a:r>
            <a:r>
              <a:rPr lang="en-US" sz="1632" spc="-51" dirty="0">
                <a:solidFill>
                  <a:schemeClr val="tx1">
                    <a:lumMod val="50000"/>
                  </a:schemeClr>
                </a:solidFill>
              </a:rPr>
              <a:t>sufficient time to test </a:t>
            </a:r>
          </a:p>
          <a:p>
            <a:pPr marL="0" indent="0">
              <a:lnSpc>
                <a:spcPct val="150000"/>
              </a:lnSpc>
              <a:buNone/>
              <a:tabLst>
                <a:tab pos="457200" algn="l"/>
              </a:tabLst>
            </a:pPr>
            <a:r>
              <a:rPr lang="en-US" sz="1632" spc="-51" dirty="0" smtClean="0">
                <a:solidFill>
                  <a:schemeClr val="tx1">
                    <a:lumMod val="50000"/>
                  </a:schemeClr>
                </a:solidFill>
              </a:rPr>
              <a:t>	need </a:t>
            </a:r>
            <a:r>
              <a:rPr lang="en-US" sz="1632" spc="-51" dirty="0">
                <a:solidFill>
                  <a:schemeClr val="tx1">
                    <a:lumMod val="50000"/>
                  </a:schemeClr>
                </a:solidFill>
              </a:rPr>
              <a:t>more notification to plan </a:t>
            </a:r>
            <a:endParaRPr lang="en-US" sz="1632" spc="-51" dirty="0" smtClean="0">
              <a:solidFill>
                <a:schemeClr val="tx1">
                  <a:lumMod val="50000"/>
                </a:schemeClr>
              </a:solidFill>
            </a:endParaRPr>
          </a:p>
          <a:p>
            <a:pPr marL="0" indent="0">
              <a:lnSpc>
                <a:spcPct val="150000"/>
              </a:lnSpc>
              <a:buNone/>
              <a:tabLst>
                <a:tab pos="457200" algn="l"/>
              </a:tabLst>
            </a:pPr>
            <a:r>
              <a:rPr lang="en-US" sz="1632" spc="-51" dirty="0" smtClean="0">
                <a:solidFill>
                  <a:schemeClr val="tx1"/>
                </a:solidFill>
              </a:rPr>
              <a:t>	need better </a:t>
            </a:r>
            <a:r>
              <a:rPr lang="en-US" sz="1632" spc="-51" dirty="0" smtClean="0">
                <a:solidFill>
                  <a:schemeClr val="tx1">
                    <a:lumMod val="50000"/>
                  </a:schemeClr>
                </a:solidFill>
              </a:rPr>
              <a:t>update &amp;</a:t>
            </a:r>
            <a:r>
              <a:rPr lang="en-US" sz="1632" spc="-51" dirty="0" smtClean="0">
                <a:solidFill>
                  <a:schemeClr val="tx1"/>
                </a:solidFill>
              </a:rPr>
              <a:t> activation management tools </a:t>
            </a:r>
          </a:p>
          <a:p>
            <a:pPr marL="0" indent="0">
              <a:lnSpc>
                <a:spcPct val="150000"/>
              </a:lnSpc>
              <a:buNone/>
              <a:tabLst>
                <a:tab pos="457200" algn="l"/>
              </a:tabLst>
            </a:pPr>
            <a:r>
              <a:rPr lang="en-US" sz="1632" spc="-51" dirty="0" smtClean="0">
                <a:solidFill>
                  <a:schemeClr val="tx1"/>
                </a:solidFill>
              </a:rPr>
              <a:t>	</a:t>
            </a:r>
            <a:r>
              <a:rPr lang="en-US" sz="1632" spc="-51" dirty="0" smtClean="0">
                <a:solidFill>
                  <a:schemeClr val="tx1">
                    <a:lumMod val="50000"/>
                  </a:schemeClr>
                </a:solidFill>
              </a:rPr>
              <a:t>need </a:t>
            </a:r>
            <a:r>
              <a:rPr lang="en-US" sz="1632" spc="-51" dirty="0">
                <a:solidFill>
                  <a:schemeClr val="tx1">
                    <a:lumMod val="50000"/>
                  </a:schemeClr>
                </a:solidFill>
              </a:rPr>
              <a:t>better network traffic management</a:t>
            </a:r>
          </a:p>
          <a:p>
            <a:pPr marL="0" indent="0">
              <a:lnSpc>
                <a:spcPct val="150000"/>
              </a:lnSpc>
              <a:buNone/>
              <a:tabLst>
                <a:tab pos="457200" algn="l"/>
              </a:tabLst>
            </a:pPr>
            <a:r>
              <a:rPr lang="en-US" sz="2800" spc="-51" dirty="0" smtClean="0">
                <a:solidFill>
                  <a:schemeClr val="tx1">
                    <a:lumMod val="50000"/>
                  </a:schemeClr>
                </a:solidFill>
              </a:rPr>
              <a:t>Our: </a:t>
            </a:r>
          </a:p>
          <a:p>
            <a:pPr marL="0" indent="0">
              <a:lnSpc>
                <a:spcPct val="150000"/>
              </a:lnSpc>
              <a:buNone/>
              <a:tabLst>
                <a:tab pos="457200" algn="l"/>
              </a:tabLst>
            </a:pPr>
            <a:r>
              <a:rPr lang="en-US" sz="1632" spc="-51" dirty="0">
                <a:solidFill>
                  <a:schemeClr val="tx1">
                    <a:lumMod val="50000"/>
                  </a:schemeClr>
                </a:solidFill>
              </a:rPr>
              <a:t>	</a:t>
            </a:r>
            <a:r>
              <a:rPr lang="en-US" sz="1632" spc="-51" dirty="0" smtClean="0">
                <a:solidFill>
                  <a:schemeClr val="tx1">
                    <a:lumMod val="50000"/>
                  </a:schemeClr>
                </a:solidFill>
              </a:rPr>
              <a:t>deployments </a:t>
            </a:r>
            <a:r>
              <a:rPr lang="en-US" sz="1632" spc="-51" dirty="0">
                <a:solidFill>
                  <a:schemeClr val="tx1">
                    <a:lumMod val="50000"/>
                  </a:schemeClr>
                </a:solidFill>
              </a:rPr>
              <a:t>are complex and expensive</a:t>
            </a:r>
          </a:p>
          <a:p>
            <a:pPr marL="0" indent="0" defTabSz="457200">
              <a:lnSpc>
                <a:spcPct val="100000"/>
              </a:lnSpc>
              <a:buNone/>
            </a:pPr>
            <a:r>
              <a:rPr lang="en-US" sz="1632" spc="-51" dirty="0">
                <a:solidFill>
                  <a:schemeClr val="tx1">
                    <a:lumMod val="50000"/>
                  </a:schemeClr>
                </a:solidFill>
              </a:rPr>
              <a:t>	</a:t>
            </a:r>
            <a:r>
              <a:rPr lang="en-US" sz="1632" spc="-51" dirty="0" smtClean="0">
                <a:solidFill>
                  <a:schemeClr val="tx1">
                    <a:lumMod val="50000"/>
                  </a:schemeClr>
                </a:solidFill>
              </a:rPr>
              <a:t>key </a:t>
            </a:r>
            <a:r>
              <a:rPr lang="en-US" sz="1632" spc="-51" dirty="0">
                <a:solidFill>
                  <a:schemeClr val="tx1">
                    <a:lumMod val="50000"/>
                  </a:schemeClr>
                </a:solidFill>
              </a:rPr>
              <a:t>software vendors need time to test &amp; issue statements of support</a:t>
            </a:r>
          </a:p>
        </p:txBody>
      </p:sp>
      <p:sp>
        <p:nvSpPr>
          <p:cNvPr id="15" name="Rectangle 14"/>
          <p:cNvSpPr/>
          <p:nvPr/>
        </p:nvSpPr>
        <p:spPr>
          <a:xfrm>
            <a:off x="549044" y="1723961"/>
            <a:ext cx="3020014" cy="670512"/>
          </a:xfrm>
          <a:prstGeom prst="rect">
            <a:avLst/>
          </a:prstGeom>
        </p:spPr>
        <p:txBody>
          <a:bodyPr wrap="none">
            <a:spAutoFit/>
          </a:bodyPr>
          <a:lstStyle/>
          <a:p>
            <a:r>
              <a:rPr lang="en-US" sz="3672" dirty="0"/>
              <a:t>CHALLENGES</a:t>
            </a:r>
          </a:p>
        </p:txBody>
      </p:sp>
    </p:spTree>
    <p:extLst>
      <p:ext uri="{BB962C8B-B14F-4D97-AF65-F5344CB8AC3E}">
        <p14:creationId xmlns:p14="http://schemas.microsoft.com/office/powerpoint/2010/main" val="260294307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237" y="906462"/>
            <a:ext cx="10058400" cy="5784366"/>
          </a:xfrm>
          <a:prstGeom prst="rect">
            <a:avLst/>
          </a:prstGeom>
        </p:spPr>
      </p:pic>
      <p:grpSp>
        <p:nvGrpSpPr>
          <p:cNvPr id="8" name="Group 7"/>
          <p:cNvGrpSpPr/>
          <p:nvPr/>
        </p:nvGrpSpPr>
        <p:grpSpPr>
          <a:xfrm>
            <a:off x="1" y="-1"/>
            <a:ext cx="12436474" cy="6994526"/>
            <a:chOff x="884237" y="906462"/>
            <a:chExt cx="10053637" cy="5791201"/>
          </a:xfrm>
          <a:solidFill>
            <a:schemeClr val="tx1">
              <a:lumMod val="65000"/>
              <a:alpha val="66000"/>
            </a:schemeClr>
          </a:solidFill>
        </p:grpSpPr>
        <p:sp>
          <p:nvSpPr>
            <p:cNvPr id="2" name="Rectangle 1"/>
            <p:cNvSpPr/>
            <p:nvPr/>
          </p:nvSpPr>
          <p:spPr bwMode="auto">
            <a:xfrm>
              <a:off x="884237" y="906462"/>
              <a:ext cx="7997736" cy="579120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 name="Rectangle 5"/>
            <p:cNvSpPr/>
            <p:nvPr/>
          </p:nvSpPr>
          <p:spPr bwMode="auto">
            <a:xfrm>
              <a:off x="8881973" y="906462"/>
              <a:ext cx="2055901" cy="377887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 name="Rectangle 6"/>
            <p:cNvSpPr/>
            <p:nvPr/>
          </p:nvSpPr>
          <p:spPr bwMode="auto">
            <a:xfrm>
              <a:off x="8881973" y="5253149"/>
              <a:ext cx="2055901" cy="1444514"/>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spTree>
    <p:extLst>
      <p:ext uri="{BB962C8B-B14F-4D97-AF65-F5344CB8AC3E}">
        <p14:creationId xmlns:p14="http://schemas.microsoft.com/office/powerpoint/2010/main" val="830394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36637" y="982662"/>
            <a:ext cx="10058400" cy="5787383"/>
            <a:chOff x="1036637" y="982662"/>
            <a:chExt cx="10058400" cy="5787383"/>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637" y="982662"/>
              <a:ext cx="10058400" cy="5787383"/>
            </a:xfrm>
            <a:prstGeom prst="rect">
              <a:avLst/>
            </a:prstGeom>
          </p:spPr>
        </p:pic>
        <p:sp>
          <p:nvSpPr>
            <p:cNvPr id="4" name="Oval 3"/>
            <p:cNvSpPr/>
            <p:nvPr/>
          </p:nvSpPr>
          <p:spPr bwMode="auto">
            <a:xfrm>
              <a:off x="8300087" y="1410522"/>
              <a:ext cx="320040" cy="320040"/>
            </a:xfrm>
            <a:prstGeom prst="ellipse">
              <a:avLst/>
            </a:prstGeom>
            <a:solidFill>
              <a:srgbClr val="107C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900" dirty="0" smtClean="0">
                  <a:gradFill>
                    <a:gsLst>
                      <a:gs pos="16814">
                        <a:srgbClr val="FFFFFF"/>
                      </a:gs>
                      <a:gs pos="46000">
                        <a:srgbClr val="FFFFFF"/>
                      </a:gs>
                    </a:gsLst>
                    <a:lin ang="5400000" scaled="0"/>
                  </a:gradFill>
                </a:rPr>
                <a:t>TD</a:t>
              </a:r>
              <a:endParaRPr lang="en-US" sz="1000" dirty="0">
                <a:gradFill>
                  <a:gsLst>
                    <a:gs pos="16814">
                      <a:srgbClr val="FFFFFF"/>
                    </a:gs>
                    <a:gs pos="46000">
                      <a:srgbClr val="FFFFFF"/>
                    </a:gs>
                  </a:gsLst>
                  <a:lin ang="5400000" scaled="0"/>
                </a:gradFill>
              </a:endParaRPr>
            </a:p>
          </p:txBody>
        </p:sp>
      </p:grpSp>
      <p:sp>
        <p:nvSpPr>
          <p:cNvPr id="7" name="Rectangle 6"/>
          <p:cNvSpPr/>
          <p:nvPr/>
        </p:nvSpPr>
        <p:spPr bwMode="auto">
          <a:xfrm>
            <a:off x="1241424" y="2245513"/>
            <a:ext cx="6781800" cy="3613949"/>
          </a:xfrm>
          <a:prstGeom prst="rect">
            <a:avLst/>
          </a:prstGeom>
          <a:solidFill>
            <a:schemeClr val="tx1">
              <a:alpha val="54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 name="TextBox 7"/>
          <p:cNvSpPr txBox="1"/>
          <p:nvPr/>
        </p:nvSpPr>
        <p:spPr>
          <a:xfrm>
            <a:off x="1341437" y="2430462"/>
            <a:ext cx="6669087" cy="3748719"/>
          </a:xfrm>
          <a:prstGeom prst="rect">
            <a:avLst/>
          </a:prstGeom>
          <a:noFill/>
        </p:spPr>
        <p:txBody>
          <a:bodyPr wrap="square" lIns="182880" tIns="146304" rIns="182880" bIns="146304" rtlCol="0">
            <a:spAutoFit/>
          </a:bodyPr>
          <a:lstStyle/>
          <a:p>
            <a:pPr marL="342900" indent="-342900">
              <a:lnSpc>
                <a:spcPct val="90000"/>
              </a:lnSpc>
              <a:spcAft>
                <a:spcPts val="600"/>
              </a:spcAft>
              <a:buFont typeface="Wingdings" panose="05000000000000000000" pitchFamily="2" charset="2"/>
              <a:buChar char="§"/>
            </a:pPr>
            <a:r>
              <a:rPr lang="en-US" sz="2400" dirty="0" smtClean="0">
                <a:solidFill>
                  <a:schemeClr val="tx1">
                    <a:lumMod val="50000"/>
                  </a:schemeClr>
                </a:solidFill>
              </a:rPr>
              <a:t>Computer Names are obfuscated for privacy</a:t>
            </a:r>
          </a:p>
          <a:p>
            <a:pPr marL="342900" indent="-342900">
              <a:lnSpc>
                <a:spcPct val="90000"/>
              </a:lnSpc>
              <a:spcAft>
                <a:spcPts val="600"/>
              </a:spcAft>
              <a:buFont typeface="Wingdings" panose="05000000000000000000" pitchFamily="2" charset="2"/>
              <a:buChar char="§"/>
            </a:pPr>
            <a:endParaRPr lang="en-US" sz="2400" dirty="0" smtClean="0">
              <a:solidFill>
                <a:schemeClr val="tx1">
                  <a:lumMod val="50000"/>
                </a:schemeClr>
              </a:solidFill>
            </a:endParaRPr>
          </a:p>
          <a:p>
            <a:pPr marL="342900" indent="-342900">
              <a:lnSpc>
                <a:spcPct val="90000"/>
              </a:lnSpc>
              <a:spcAft>
                <a:spcPts val="600"/>
              </a:spcAft>
              <a:buFont typeface="Wingdings" panose="05000000000000000000" pitchFamily="2" charset="2"/>
              <a:buChar char="§"/>
            </a:pPr>
            <a:r>
              <a:rPr lang="en-US" sz="2400" dirty="0" smtClean="0">
                <a:solidFill>
                  <a:schemeClr val="tx1">
                    <a:lumMod val="50000"/>
                  </a:schemeClr>
                </a:solidFill>
              </a:rPr>
              <a:t>Operating system and installation dates are displayed</a:t>
            </a:r>
          </a:p>
          <a:p>
            <a:pPr marL="342900" indent="-342900">
              <a:lnSpc>
                <a:spcPct val="90000"/>
              </a:lnSpc>
              <a:spcAft>
                <a:spcPts val="600"/>
              </a:spcAft>
              <a:buFont typeface="Wingdings" panose="05000000000000000000" pitchFamily="2" charset="2"/>
              <a:buChar char="§"/>
            </a:pPr>
            <a:endParaRPr lang="en-US" sz="2400" dirty="0" smtClean="0">
              <a:solidFill>
                <a:schemeClr val="tx1">
                  <a:lumMod val="50000"/>
                </a:schemeClr>
              </a:solidFill>
            </a:endParaRPr>
          </a:p>
          <a:p>
            <a:pPr marL="342900" indent="-342900">
              <a:lnSpc>
                <a:spcPct val="90000"/>
              </a:lnSpc>
              <a:spcAft>
                <a:spcPts val="600"/>
              </a:spcAft>
              <a:buFont typeface="Wingdings" panose="05000000000000000000" pitchFamily="2" charset="2"/>
              <a:buChar char="§"/>
            </a:pPr>
            <a:r>
              <a:rPr lang="en-US" sz="2400" dirty="0" smtClean="0">
                <a:solidFill>
                  <a:schemeClr val="tx1">
                    <a:lumMod val="50000"/>
                  </a:schemeClr>
                </a:solidFill>
              </a:rPr>
              <a:t>Remaining activations are shown</a:t>
            </a:r>
          </a:p>
          <a:p>
            <a:pPr marL="342900" indent="-342900">
              <a:lnSpc>
                <a:spcPct val="90000"/>
              </a:lnSpc>
              <a:spcAft>
                <a:spcPts val="600"/>
              </a:spcAft>
              <a:buFont typeface="Wingdings" panose="05000000000000000000" pitchFamily="2" charset="2"/>
              <a:buChar char="§"/>
            </a:pPr>
            <a:endParaRPr lang="en-US" sz="2400" dirty="0">
              <a:solidFill>
                <a:schemeClr val="tx1">
                  <a:lumMod val="50000"/>
                </a:schemeClr>
              </a:solidFill>
            </a:endParaRPr>
          </a:p>
          <a:p>
            <a:pPr marL="342900" indent="-342900">
              <a:lnSpc>
                <a:spcPct val="90000"/>
              </a:lnSpc>
              <a:spcAft>
                <a:spcPts val="600"/>
              </a:spcAft>
              <a:buFont typeface="Wingdings" panose="05000000000000000000" pitchFamily="2" charset="2"/>
              <a:buChar char="§"/>
            </a:pPr>
            <a:r>
              <a:rPr lang="en-US" sz="2400" dirty="0" smtClean="0">
                <a:solidFill>
                  <a:schemeClr val="tx1">
                    <a:lumMod val="50000"/>
                  </a:schemeClr>
                </a:solidFill>
              </a:rPr>
              <a:t>Information is provided for Office, Visio &amp; Project Online</a:t>
            </a:r>
          </a:p>
        </p:txBody>
      </p:sp>
    </p:spTree>
    <p:extLst>
      <p:ext uri="{BB962C8B-B14F-4D97-AF65-F5344CB8AC3E}">
        <p14:creationId xmlns:p14="http://schemas.microsoft.com/office/powerpoint/2010/main" val="481541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75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1750"/>
                            </p:stCondLst>
                            <p:childTnLst>
                              <p:par>
                                <p:cTn id="13" presetID="10" presetClass="entr" presetSubtype="0" fill="hold" nodeType="afterEffect">
                                  <p:stCondLst>
                                    <p:cond delay="75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75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par>
                          <p:cTn id="20" fill="hold">
                            <p:stCondLst>
                              <p:cond delay="4250"/>
                            </p:stCondLst>
                            <p:childTnLst>
                              <p:par>
                                <p:cTn id="21" presetID="10" presetClass="entr" presetSubtype="0" fill="hold" nodeType="afterEffect">
                                  <p:stCondLst>
                                    <p:cond delay="75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fade">
                                      <p:cBhvr>
                                        <p:cTn id="23"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272" y="987552"/>
            <a:ext cx="10058400" cy="5713087"/>
          </a:xfrm>
          <a:prstGeom prst="rect">
            <a:avLst/>
          </a:prstGeom>
        </p:spPr>
      </p:pic>
    </p:spTree>
    <p:extLst>
      <p:ext uri="{BB962C8B-B14F-4D97-AF65-F5344CB8AC3E}">
        <p14:creationId xmlns:p14="http://schemas.microsoft.com/office/powerpoint/2010/main" val="318199715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4"/>
          <p:cNvPicPr>
            <a:picLocks noChangeAspect="1"/>
          </p:cNvPicPr>
          <p:nvPr/>
        </p:nvPicPr>
        <p:blipFill rotWithShape="1">
          <a:blip r:embed="rId2">
            <a:extLst>
              <a:ext uri="{28A0092B-C50C-407E-A947-70E740481C1C}">
                <a14:useLocalDpi xmlns:a14="http://schemas.microsoft.com/office/drawing/2010/main" val="0"/>
              </a:ext>
            </a:extLst>
          </a:blip>
          <a:srcRect l="7616" t="31384" r="11232" b="2"/>
          <a:stretch/>
        </p:blipFill>
        <p:spPr>
          <a:xfrm>
            <a:off x="883" y="-19430"/>
            <a:ext cx="12434711" cy="7013954"/>
          </a:xfrm>
          <a:prstGeom prst="rect">
            <a:avLst/>
          </a:prstGeom>
          <a:noFill/>
          <a:ln>
            <a:noFill/>
          </a:ln>
        </p:spPr>
      </p:pic>
      <p:sp>
        <p:nvSpPr>
          <p:cNvPr id="2" name="Title 1"/>
          <p:cNvSpPr>
            <a:spLocks noGrp="1"/>
          </p:cNvSpPr>
          <p:nvPr>
            <p:ph type="title"/>
          </p:nvPr>
        </p:nvSpPr>
        <p:spPr/>
        <p:txBody>
          <a:bodyPr/>
          <a:lstStyle/>
          <a:p>
            <a:r>
              <a:rPr lang="en-US" dirty="0" smtClean="0">
                <a:solidFill>
                  <a:srgbClr val="FF0000"/>
                </a:solidFill>
              </a:rPr>
              <a:t>Next Steps</a:t>
            </a:r>
            <a:endParaRPr lang="en-US" dirty="0">
              <a:solidFill>
                <a:srgbClr val="FF0000"/>
              </a:solidFill>
            </a:endParaRPr>
          </a:p>
        </p:txBody>
      </p:sp>
      <p:sp>
        <p:nvSpPr>
          <p:cNvPr id="4" name="Rectangle 3"/>
          <p:cNvSpPr/>
          <p:nvPr/>
        </p:nvSpPr>
        <p:spPr bwMode="auto">
          <a:xfrm>
            <a:off x="530467" y="1836062"/>
            <a:ext cx="5814061" cy="1512689"/>
          </a:xfrm>
          <a:prstGeom prst="rect">
            <a:avLst/>
          </a:prstGeom>
          <a:solidFill>
            <a:srgbClr val="E34523">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p:cNvSpPr txBox="1"/>
          <p:nvPr/>
        </p:nvSpPr>
        <p:spPr>
          <a:xfrm>
            <a:off x="807195" y="2030355"/>
            <a:ext cx="5537332" cy="1344685"/>
          </a:xfrm>
          <a:prstGeom prst="rect">
            <a:avLst/>
          </a:prstGeom>
          <a:noFill/>
        </p:spPr>
        <p:txBody>
          <a:bodyPr wrap="square" lIns="0" tIns="0" rIns="0" bIns="0" rtlCol="0">
            <a:spAutoFit/>
          </a:bodyPr>
          <a:lstStyle/>
          <a:p>
            <a:r>
              <a:rPr lang="en-US" sz="2448" spc="-71" dirty="0"/>
              <a:t>Download the Office 2016 Preview</a:t>
            </a:r>
          </a:p>
          <a:p>
            <a:pPr lvl="1" indent="-233149">
              <a:buFont typeface="Arial" panose="020B0604020202020204" pitchFamily="34" charset="0"/>
              <a:buChar char="•"/>
            </a:pPr>
            <a:r>
              <a:rPr lang="en-US" sz="1836" spc="-71" dirty="0"/>
              <a:t>Test your update strategy</a:t>
            </a:r>
          </a:p>
          <a:p>
            <a:pPr lvl="1" indent="-233149">
              <a:buFont typeface="Arial" panose="020B0604020202020204" pitchFamily="34" charset="0"/>
              <a:buChar char="•"/>
            </a:pPr>
            <a:r>
              <a:rPr lang="en-US" sz="1836" spc="-71" dirty="0"/>
              <a:t>Test your LOB apps for compatibility</a:t>
            </a:r>
          </a:p>
          <a:p>
            <a:endParaRPr lang="en-US" sz="2448" spc="-71" dirty="0"/>
          </a:p>
        </p:txBody>
      </p:sp>
    </p:spTree>
    <p:extLst>
      <p:ext uri="{BB962C8B-B14F-4D97-AF65-F5344CB8AC3E}">
        <p14:creationId xmlns:p14="http://schemas.microsoft.com/office/powerpoint/2010/main" val="356655361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buClr>
                <a:srgbClr val="000000"/>
              </a:buClr>
            </a:pPr>
            <a:r>
              <a:rPr lang="en-US" sz="2700" dirty="0" smtClean="0">
                <a:gradFill>
                  <a:gsLst>
                    <a:gs pos="0">
                      <a:srgbClr val="FFFFFF"/>
                    </a:gs>
                    <a:gs pos="100000">
                      <a:srgbClr val="FFFFFF"/>
                    </a:gs>
                  </a:gsLst>
                  <a:lin ang="5400000" scaled="1"/>
                </a:gradFill>
              </a:rPr>
              <a:t>Visit</a:t>
            </a:r>
            <a:r>
              <a:rPr lang="en-US" sz="2700" dirty="0" smtClean="0">
                <a:gradFill>
                  <a:gsLst>
                    <a:gs pos="0">
                      <a:srgbClr val="47D8FF"/>
                    </a:gs>
                    <a:gs pos="100000">
                      <a:srgbClr val="47D8FF"/>
                    </a:gs>
                  </a:gsLst>
                  <a:lin ang="5400000" scaled="1"/>
                </a:gradFill>
              </a:rPr>
              <a:t> </a:t>
            </a:r>
            <a:r>
              <a:rPr lang="en-US" sz="2700" dirty="0" err="1" smtClean="0">
                <a:gradFill>
                  <a:gsLst>
                    <a:gs pos="0">
                      <a:srgbClr val="47D8FF"/>
                    </a:gs>
                    <a:gs pos="100000">
                      <a:srgbClr val="47D8FF"/>
                    </a:gs>
                  </a:gsLst>
                  <a:lin ang="5400000" scaled="1"/>
                </a:gradFill>
              </a:rPr>
              <a:t>Myignite</a:t>
            </a:r>
            <a:r>
              <a:rPr lang="en-US" sz="2700" dirty="0" smtClean="0">
                <a:gradFill>
                  <a:gsLst>
                    <a:gs pos="0">
                      <a:srgbClr val="47D8FF"/>
                    </a:gs>
                    <a:gs pos="100000">
                      <a:srgbClr val="47D8FF"/>
                    </a:gs>
                  </a:gsLst>
                  <a:lin ang="5400000" scaled="1"/>
                </a:gradFill>
              </a:rPr>
              <a:t> </a:t>
            </a:r>
            <a:r>
              <a:rPr lang="en-US" sz="2700" dirty="0" smtClean="0">
                <a:gradFill>
                  <a:gsLst>
                    <a:gs pos="0">
                      <a:srgbClr val="FFFFFF"/>
                    </a:gs>
                    <a:gs pos="100000">
                      <a:srgbClr val="FFFFFF"/>
                    </a:gs>
                  </a:gsLst>
                  <a:lin ang="5400000" scaled="1"/>
                </a:gradFill>
              </a:rPr>
              <a:t>at</a:t>
            </a:r>
            <a:r>
              <a:rPr lang="en-US" sz="2700" dirty="0" smtClean="0">
                <a:gradFill>
                  <a:gsLst>
                    <a:gs pos="0">
                      <a:srgbClr val="47D8FF"/>
                    </a:gs>
                    <a:gs pos="100000">
                      <a:srgbClr val="47D8FF"/>
                    </a:gs>
                  </a:gsLst>
                  <a:lin ang="5400000" scaled="1"/>
                </a:gradFill>
              </a:rPr>
              <a:t> </a:t>
            </a:r>
            <a:r>
              <a:rPr lang="en-US" sz="2700" dirty="0" smtClean="0">
                <a:gradFill>
                  <a:gsLst>
                    <a:gs pos="20354">
                      <a:srgbClr val="505050"/>
                    </a:gs>
                    <a:gs pos="40000">
                      <a:srgbClr val="505050"/>
                    </a:gs>
                  </a:gsLst>
                  <a:lin ang="5400000" scaled="0"/>
                </a:gradFill>
                <a:hlinkClick r:id="rId4"/>
              </a:rPr>
              <a:t>http://myignite.microsoft.com</a:t>
            </a:r>
            <a:r>
              <a:rPr lang="en-US" sz="2700" dirty="0" smtClean="0">
                <a:gradFill>
                  <a:gsLst>
                    <a:gs pos="20354">
                      <a:srgbClr val="505050"/>
                    </a:gs>
                    <a:gs pos="40000">
                      <a:srgbClr val="505050"/>
                    </a:gs>
                  </a:gsLst>
                  <a:lin ang="5400000" scaled="0"/>
                </a:gradFill>
              </a:rPr>
              <a:t> </a:t>
            </a:r>
            <a:r>
              <a:rPr lang="en-US" sz="2700" dirty="0" smtClean="0">
                <a:gradFill>
                  <a:gsLst>
                    <a:gs pos="0">
                      <a:srgbClr val="47D8FF"/>
                    </a:gs>
                    <a:gs pos="100000">
                      <a:srgbClr val="47D8FF"/>
                    </a:gs>
                  </a:gsLst>
                  <a:lin ang="5400000" scaled="1"/>
                </a:gradFill>
              </a:rPr>
              <a:t> </a:t>
            </a:r>
            <a:br>
              <a:rPr lang="en-US" sz="2700" dirty="0" smtClean="0">
                <a:gradFill>
                  <a:gsLst>
                    <a:gs pos="0">
                      <a:srgbClr val="47D8FF"/>
                    </a:gs>
                    <a:gs pos="100000">
                      <a:srgbClr val="47D8FF"/>
                    </a:gs>
                  </a:gsLst>
                  <a:lin ang="5400000" scaled="1"/>
                </a:gradFill>
              </a:rPr>
            </a:br>
            <a:r>
              <a:rPr lang="en-US" sz="2700" dirty="0">
                <a:gradFill>
                  <a:gsLst>
                    <a:gs pos="0">
                      <a:srgbClr val="FFFFFF"/>
                    </a:gs>
                    <a:gs pos="100000">
                      <a:srgbClr val="FFFFFF"/>
                    </a:gs>
                  </a:gsLst>
                  <a:lin ang="5400000" scaled="1"/>
                </a:gradFill>
              </a:rPr>
              <a:t>or download and use the </a:t>
            </a:r>
            <a:r>
              <a:rPr lang="en-US" sz="2700" dirty="0">
                <a:gradFill>
                  <a:gsLst>
                    <a:gs pos="0">
                      <a:srgbClr val="47D8FF"/>
                    </a:gs>
                    <a:gs pos="100000">
                      <a:srgbClr val="47D8FF"/>
                    </a:gs>
                  </a:gsLst>
                  <a:lin ang="5400000" scaled="1"/>
                </a:gradFill>
              </a:rPr>
              <a:t>Ignite </a:t>
            </a:r>
            <a:r>
              <a:rPr lang="en-US" sz="2700" dirty="0" smtClean="0">
                <a:gradFill>
                  <a:gsLst>
                    <a:gs pos="0">
                      <a:srgbClr val="47D8FF"/>
                    </a:gs>
                    <a:gs pos="100000">
                      <a:srgbClr val="47D8FF"/>
                    </a:gs>
                  </a:gsLst>
                  <a:lin ang="5400000" scaled="1"/>
                </a:gradFill>
              </a:rPr>
              <a:t>Mobile </a:t>
            </a:r>
            <a:r>
              <a:rPr lang="en-US" sz="2700" dirty="0">
                <a:gradFill>
                  <a:gsLst>
                    <a:gs pos="0">
                      <a:srgbClr val="47D8FF"/>
                    </a:gs>
                    <a:gs pos="100000">
                      <a:srgbClr val="47D8FF"/>
                    </a:gs>
                  </a:gsLst>
                  <a:lin ang="5400000" scaled="1"/>
                </a:gradFill>
              </a:rPr>
              <a:t>App</a:t>
            </a:r>
            <a:r>
              <a:rPr lang="en-US" sz="2700" dirty="0">
                <a:gradFill>
                  <a:gsLst>
                    <a:gs pos="0">
                      <a:srgbClr val="FFFFFF"/>
                    </a:gs>
                    <a:gs pos="100000">
                      <a:srgbClr val="FFFFFF"/>
                    </a:gs>
                  </a:gsLst>
                  <a:lin ang="5400000" scaled="1"/>
                </a:gradFill>
              </a:rPr>
              <a:t> </a:t>
            </a:r>
            <a:r>
              <a:rPr lang="en-US" sz="2700" dirty="0" smtClean="0">
                <a:gradFill>
                  <a:gsLst>
                    <a:gs pos="0">
                      <a:srgbClr val="FFFFFF"/>
                    </a:gs>
                    <a:gs pos="100000">
                      <a:srgbClr val="FFFFFF"/>
                    </a:gs>
                  </a:gsLst>
                  <a:lin ang="5400000" scaled="1"/>
                </a:gradFill>
              </a:rPr>
              <a:t/>
            </a:r>
            <a:br>
              <a:rPr lang="en-US" sz="2700" dirty="0" smtClean="0">
                <a:gradFill>
                  <a:gsLst>
                    <a:gs pos="0">
                      <a:srgbClr val="FFFFFF"/>
                    </a:gs>
                    <a:gs pos="100000">
                      <a:srgbClr val="FFFFFF"/>
                    </a:gs>
                  </a:gsLst>
                  <a:lin ang="5400000" scaled="1"/>
                </a:gradFill>
              </a:rPr>
            </a:br>
            <a:r>
              <a:rPr lang="en-US" sz="2700" dirty="0" smtClean="0">
                <a:gradFill>
                  <a:gsLst>
                    <a:gs pos="0">
                      <a:srgbClr val="FFFFFF"/>
                    </a:gs>
                    <a:gs pos="100000">
                      <a:srgbClr val="FFFFFF"/>
                    </a:gs>
                  </a:gsLst>
                  <a:lin ang="5400000" scaled="1"/>
                </a:gradFill>
              </a:rPr>
              <a:t>with </a:t>
            </a:r>
            <a:r>
              <a:rPr lang="en-US" sz="2700" dirty="0">
                <a:gradFill>
                  <a:gsLst>
                    <a:gs pos="0">
                      <a:srgbClr val="FFFFFF"/>
                    </a:gs>
                    <a:gs pos="100000">
                      <a:srgbClr val="FFFFFF"/>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a:gradFill>
                  <a:gsLst>
                    <a:gs pos="1250">
                      <a:srgbClr val="FFFFFF"/>
                    </a:gs>
                    <a:gs pos="100000">
                      <a:srgbClr val="FFFFFF"/>
                    </a:gs>
                  </a:gsLst>
                  <a:lin ang="5400000" scaled="0"/>
                </a:gradFill>
              </a:rPr>
              <a:t>Please evaluate this session</a:t>
            </a:r>
          </a:p>
          <a:p>
            <a:pPr>
              <a:lnSpc>
                <a:spcPct val="80000"/>
              </a:lnSpc>
            </a:pPr>
            <a:r>
              <a:rPr sz="3200">
                <a:gradFill>
                  <a:gsLst>
                    <a:gs pos="1250">
                      <a:srgbClr val="FF8C00"/>
                    </a:gs>
                    <a:gs pos="100000">
                      <a:srgbClr val="FF8C00"/>
                    </a:gs>
                  </a:gsLst>
                  <a:lin ang="5400000" scaled="0"/>
                </a:gradFill>
              </a:rPr>
              <a:t>Your feedback is important to us!</a:t>
            </a:r>
            <a:endParaRPr sz="3600">
              <a:gradFill>
                <a:gsLst>
                  <a:gs pos="1250">
                    <a:srgbClr val="FF8C00"/>
                  </a:gs>
                  <a:gs pos="100000">
                    <a:srgbClr val="FF8C00"/>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330738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nnette.DUARTE\Desktop\Yammer\169938237_AF.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3624" b="21476"/>
          <a:stretch/>
        </p:blipFill>
        <p:spPr bwMode="auto">
          <a:xfrm>
            <a:off x="3384" y="-1"/>
            <a:ext cx="12429709" cy="699452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 name="Group 3"/>
          <p:cNvGrpSpPr/>
          <p:nvPr/>
        </p:nvGrpSpPr>
        <p:grpSpPr>
          <a:xfrm>
            <a:off x="5481652" y="2208455"/>
            <a:ext cx="880667" cy="880792"/>
            <a:chOff x="5397500" y="2165350"/>
            <a:chExt cx="863600" cy="863600"/>
          </a:xfrm>
          <a:solidFill>
            <a:schemeClr val="tx2"/>
          </a:solidFill>
        </p:grpSpPr>
        <p:sp>
          <p:nvSpPr>
            <p:cNvPr id="3" name="Oval 2"/>
            <p:cNvSpPr/>
            <p:nvPr/>
          </p:nvSpPr>
          <p:spPr bwMode="auto">
            <a:xfrm>
              <a:off x="5397500" y="2165350"/>
              <a:ext cx="863600" cy="8636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7558" tIns="47558" rIns="47558" bIns="47558" numCol="1" spcCol="0" rtlCol="0" fromWordArt="0" anchor="ctr" anchorCtr="0" forceAA="0" compatLnSpc="1">
              <a:prstTxWarp prst="textNoShape">
                <a:avLst/>
              </a:prstTxWarp>
              <a:noAutofit/>
            </a:bodyPr>
            <a:lstStyle/>
            <a:p>
              <a:pPr algn="ctr" defTabSz="932023"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0" descr="C:\Users\contractor\Desktop\skydrive.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r="71627"/>
            <a:stretch/>
          </p:blipFill>
          <p:spPr bwMode="auto">
            <a:xfrm>
              <a:off x="5619970" y="2358182"/>
              <a:ext cx="494861" cy="440747"/>
            </a:xfrm>
            <a:prstGeom prst="rect">
              <a:avLst/>
            </a:prstGeom>
            <a:grpFill/>
            <a:extLst>
              <a:ext uri="{909E8E84-426E-40dd-AFC4-6F175D3DCCD1}">
                <a14:hiddenFill xmlns="" xmlns:a14="http://schemas.microsoft.com/office/drawing/2010/main">
                  <a:solidFill>
                    <a:srgbClr val="FFFFFF"/>
                  </a:solidFill>
                </a14:hiddenFill>
              </a:ext>
            </a:extLst>
          </p:spPr>
        </p:pic>
      </p:grpSp>
      <p:grpSp>
        <p:nvGrpSpPr>
          <p:cNvPr id="2" name="Group 1"/>
          <p:cNvGrpSpPr/>
          <p:nvPr/>
        </p:nvGrpSpPr>
        <p:grpSpPr>
          <a:xfrm>
            <a:off x="1142986" y="4941502"/>
            <a:ext cx="880667" cy="880792"/>
            <a:chOff x="1117517" y="4845050"/>
            <a:chExt cx="863600" cy="863600"/>
          </a:xfrm>
        </p:grpSpPr>
        <p:sp>
          <p:nvSpPr>
            <p:cNvPr id="14" name="Oval 13"/>
            <p:cNvSpPr/>
            <p:nvPr/>
          </p:nvSpPr>
          <p:spPr bwMode="auto">
            <a:xfrm>
              <a:off x="1117517" y="4845050"/>
              <a:ext cx="863600" cy="863600"/>
            </a:xfrm>
            <a:prstGeom prst="ellipse">
              <a:avLst/>
            </a:prstGeom>
            <a:solidFill>
              <a:schemeClr val="tx2">
                <a:alpha val="81961"/>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7558" tIns="47558" rIns="47558" bIns="47558" numCol="1" spcCol="0" rtlCol="0" fromWordArt="0" anchor="ctr" anchorCtr="0" forceAA="0" compatLnSpc="1">
              <a:prstTxWarp prst="textNoShape">
                <a:avLst/>
              </a:prstTxWarp>
              <a:noAutofit/>
            </a:bodyPr>
            <a:lstStyle/>
            <a:p>
              <a:pPr algn="ctr" defTabSz="932023"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16" name="Group 15"/>
            <p:cNvGrpSpPr/>
            <p:nvPr/>
          </p:nvGrpSpPr>
          <p:grpSpPr>
            <a:xfrm>
              <a:off x="1296501" y="5067397"/>
              <a:ext cx="454830" cy="418905"/>
              <a:chOff x="2718479" y="1405333"/>
              <a:chExt cx="500313" cy="460795"/>
            </a:xfrm>
          </p:grpSpPr>
          <p:grpSp>
            <p:nvGrpSpPr>
              <p:cNvPr id="17" name="Group 16"/>
              <p:cNvGrpSpPr/>
              <p:nvPr/>
            </p:nvGrpSpPr>
            <p:grpSpPr bwMode="black">
              <a:xfrm>
                <a:off x="2718479" y="1405333"/>
                <a:ext cx="408356" cy="402878"/>
                <a:chOff x="2916435" y="3914152"/>
                <a:chExt cx="930763" cy="918513"/>
              </a:xfrm>
            </p:grpSpPr>
            <p:pic>
              <p:nvPicPr>
                <p:cNvPr id="20" name="Picture 19"/>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21"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5117" tIns="47558" rIns="95117" bIns="47558" numCol="1" anchor="t" anchorCtr="0" compatLnSpc="1">
                  <a:prstTxWarp prst="textNoShape">
                    <a:avLst/>
                  </a:prstTxWarp>
                </a:bodyPr>
                <a:lstStyle/>
                <a:p>
                  <a:endParaRPr lang="en-US" sz="918" dirty="0">
                    <a:solidFill>
                      <a:srgbClr val="FFFFFF"/>
                    </a:solidFill>
                  </a:endParaRPr>
                </a:p>
              </p:txBody>
            </p:sp>
          </p:grpSp>
          <p:pic>
            <p:nvPicPr>
              <p:cNvPr id="19" name="Picture 18"/>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a:off x="3034877" y="1512869"/>
                <a:ext cx="183915" cy="353259"/>
              </a:xfrm>
              <a:prstGeom prst="rect">
                <a:avLst/>
              </a:prstGeom>
            </p:spPr>
          </p:pic>
        </p:grpSp>
      </p:grpSp>
      <p:cxnSp>
        <p:nvCxnSpPr>
          <p:cNvPr id="24" name="Straight Connector 23"/>
          <p:cNvCxnSpPr/>
          <p:nvPr/>
        </p:nvCxnSpPr>
        <p:spPr>
          <a:xfrm flipH="1">
            <a:off x="5135325" y="2854648"/>
            <a:ext cx="372231" cy="234599"/>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894226" y="4344436"/>
            <a:ext cx="666891" cy="694772"/>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4393767" y="5038498"/>
            <a:ext cx="880667" cy="880792"/>
            <a:chOff x="7518400" y="2978773"/>
            <a:chExt cx="863600" cy="863600"/>
          </a:xfrm>
        </p:grpSpPr>
        <p:sp>
          <p:nvSpPr>
            <p:cNvPr id="23" name="Oval 22"/>
            <p:cNvSpPr/>
            <p:nvPr/>
          </p:nvSpPr>
          <p:spPr bwMode="auto">
            <a:xfrm>
              <a:off x="7518400" y="2978773"/>
              <a:ext cx="863600" cy="863600"/>
            </a:xfrm>
            <a:prstGeom prst="ellipse">
              <a:avLst/>
            </a:prstGeom>
            <a:solidFill>
              <a:schemeClr val="tx2">
                <a:alpha val="81961"/>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7558" tIns="47558" rIns="47558" bIns="47558" numCol="1" spcCol="0" rtlCol="0" fromWordArt="0" anchor="ctr" anchorCtr="0" forceAA="0" compatLnSpc="1">
              <a:prstTxWarp prst="textNoShape">
                <a:avLst/>
              </a:prstTxWarp>
              <a:noAutofit/>
            </a:bodyPr>
            <a:lstStyle/>
            <a:p>
              <a:pPr algn="ctr" defTabSz="932023"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7" name="Freeform 31"/>
            <p:cNvSpPr>
              <a:spLocks noEditPoints="1"/>
            </p:cNvSpPr>
            <p:nvPr/>
          </p:nvSpPr>
          <p:spPr bwMode="auto">
            <a:xfrm>
              <a:off x="7733167" y="3242930"/>
              <a:ext cx="434067" cy="335286"/>
            </a:xfrm>
            <a:custGeom>
              <a:avLst/>
              <a:gdLst>
                <a:gd name="T0" fmla="*/ 932 w 1138"/>
                <a:gd name="T1" fmla="*/ 522 h 800"/>
                <a:gd name="T2" fmla="*/ 507 w 1138"/>
                <a:gd name="T3" fmla="*/ 794 h 800"/>
                <a:gd name="T4" fmla="*/ 212 w 1138"/>
                <a:gd name="T5" fmla="*/ 681 h 800"/>
                <a:gd name="T6" fmla="*/ 114 w 1138"/>
                <a:gd name="T7" fmla="*/ 721 h 800"/>
                <a:gd name="T8" fmla="*/ 28 w 1138"/>
                <a:gd name="T9" fmla="*/ 545 h 800"/>
                <a:gd name="T10" fmla="*/ 0 w 1138"/>
                <a:gd name="T11" fmla="*/ 488 h 800"/>
                <a:gd name="T12" fmla="*/ 148 w 1138"/>
                <a:gd name="T13" fmla="*/ 409 h 800"/>
                <a:gd name="T14" fmla="*/ 307 w 1138"/>
                <a:gd name="T15" fmla="*/ 421 h 800"/>
                <a:gd name="T16" fmla="*/ 454 w 1138"/>
                <a:gd name="T17" fmla="*/ 528 h 800"/>
                <a:gd name="T18" fmla="*/ 647 w 1138"/>
                <a:gd name="T19" fmla="*/ 537 h 800"/>
                <a:gd name="T20" fmla="*/ 647 w 1138"/>
                <a:gd name="T21" fmla="*/ 623 h 800"/>
                <a:gd name="T22" fmla="*/ 400 w 1138"/>
                <a:gd name="T23" fmla="*/ 623 h 800"/>
                <a:gd name="T24" fmla="*/ 325 w 1138"/>
                <a:gd name="T25" fmla="*/ 583 h 800"/>
                <a:gd name="T26" fmla="*/ 308 w 1138"/>
                <a:gd name="T27" fmla="*/ 577 h 800"/>
                <a:gd name="T28" fmla="*/ 373 w 1138"/>
                <a:gd name="T29" fmla="*/ 631 h 800"/>
                <a:gd name="T30" fmla="*/ 393 w 1138"/>
                <a:gd name="T31" fmla="*/ 640 h 800"/>
                <a:gd name="T32" fmla="*/ 548 w 1138"/>
                <a:gd name="T33" fmla="*/ 663 h 800"/>
                <a:gd name="T34" fmla="*/ 657 w 1138"/>
                <a:gd name="T35" fmla="*/ 638 h 800"/>
                <a:gd name="T36" fmla="*/ 658 w 1138"/>
                <a:gd name="T37" fmla="*/ 638 h 800"/>
                <a:gd name="T38" fmla="*/ 696 w 1138"/>
                <a:gd name="T39" fmla="*/ 569 h 800"/>
                <a:gd name="T40" fmla="*/ 691 w 1138"/>
                <a:gd name="T41" fmla="*/ 552 h 800"/>
                <a:gd name="T42" fmla="*/ 847 w 1138"/>
                <a:gd name="T43" fmla="*/ 445 h 800"/>
                <a:gd name="T44" fmla="*/ 932 w 1138"/>
                <a:gd name="T45" fmla="*/ 522 h 800"/>
                <a:gd name="T46" fmla="*/ 291 w 1138"/>
                <a:gd name="T47" fmla="*/ 355 h 800"/>
                <a:gd name="T48" fmla="*/ 447 w 1138"/>
                <a:gd name="T49" fmla="*/ 248 h 800"/>
                <a:gd name="T50" fmla="*/ 442 w 1138"/>
                <a:gd name="T51" fmla="*/ 231 h 800"/>
                <a:gd name="T52" fmla="*/ 480 w 1138"/>
                <a:gd name="T53" fmla="*/ 162 h 800"/>
                <a:gd name="T54" fmla="*/ 481 w 1138"/>
                <a:gd name="T55" fmla="*/ 162 h 800"/>
                <a:gd name="T56" fmla="*/ 590 w 1138"/>
                <a:gd name="T57" fmla="*/ 137 h 800"/>
                <a:gd name="T58" fmla="*/ 745 w 1138"/>
                <a:gd name="T59" fmla="*/ 160 h 800"/>
                <a:gd name="T60" fmla="*/ 765 w 1138"/>
                <a:gd name="T61" fmla="*/ 169 h 800"/>
                <a:gd name="T62" fmla="*/ 830 w 1138"/>
                <a:gd name="T63" fmla="*/ 223 h 800"/>
                <a:gd name="T64" fmla="*/ 813 w 1138"/>
                <a:gd name="T65" fmla="*/ 217 h 800"/>
                <a:gd name="T66" fmla="*/ 738 w 1138"/>
                <a:gd name="T67" fmla="*/ 177 h 800"/>
                <a:gd name="T68" fmla="*/ 491 w 1138"/>
                <a:gd name="T69" fmla="*/ 177 h 800"/>
                <a:gd name="T70" fmla="*/ 491 w 1138"/>
                <a:gd name="T71" fmla="*/ 263 h 800"/>
                <a:gd name="T72" fmla="*/ 684 w 1138"/>
                <a:gd name="T73" fmla="*/ 272 h 800"/>
                <a:gd name="T74" fmla="*/ 831 w 1138"/>
                <a:gd name="T75" fmla="*/ 379 h 800"/>
                <a:gd name="T76" fmla="*/ 990 w 1138"/>
                <a:gd name="T77" fmla="*/ 391 h 800"/>
                <a:gd name="T78" fmla="*/ 1138 w 1138"/>
                <a:gd name="T79" fmla="*/ 312 h 800"/>
                <a:gd name="T80" fmla="*/ 1110 w 1138"/>
                <a:gd name="T81" fmla="*/ 255 h 800"/>
                <a:gd name="T82" fmla="*/ 1024 w 1138"/>
                <a:gd name="T83" fmla="*/ 79 h 800"/>
                <a:gd name="T84" fmla="*/ 926 w 1138"/>
                <a:gd name="T85" fmla="*/ 119 h 800"/>
                <a:gd name="T86" fmla="*/ 631 w 1138"/>
                <a:gd name="T87" fmla="*/ 6 h 800"/>
                <a:gd name="T88" fmla="*/ 206 w 1138"/>
                <a:gd name="T89" fmla="*/ 278 h 800"/>
                <a:gd name="T90" fmla="*/ 291 w 1138"/>
                <a:gd name="T91" fmla="*/ 355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38" h="800">
                  <a:moveTo>
                    <a:pt x="932" y="522"/>
                  </a:moveTo>
                  <a:cubicBezTo>
                    <a:pt x="915" y="552"/>
                    <a:pt x="607" y="788"/>
                    <a:pt x="507" y="794"/>
                  </a:cubicBezTo>
                  <a:cubicBezTo>
                    <a:pt x="405" y="800"/>
                    <a:pt x="280" y="675"/>
                    <a:pt x="212" y="681"/>
                  </a:cubicBezTo>
                  <a:cubicBezTo>
                    <a:pt x="145" y="687"/>
                    <a:pt x="114" y="721"/>
                    <a:pt x="114" y="721"/>
                  </a:cubicBezTo>
                  <a:cubicBezTo>
                    <a:pt x="28" y="545"/>
                    <a:pt x="28" y="545"/>
                    <a:pt x="28" y="545"/>
                  </a:cubicBezTo>
                  <a:cubicBezTo>
                    <a:pt x="0" y="488"/>
                    <a:pt x="0" y="488"/>
                    <a:pt x="0" y="488"/>
                  </a:cubicBezTo>
                  <a:cubicBezTo>
                    <a:pt x="0" y="488"/>
                    <a:pt x="79" y="421"/>
                    <a:pt x="148" y="409"/>
                  </a:cubicBezTo>
                  <a:cubicBezTo>
                    <a:pt x="217" y="396"/>
                    <a:pt x="264" y="394"/>
                    <a:pt x="307" y="421"/>
                  </a:cubicBezTo>
                  <a:cubicBezTo>
                    <a:pt x="350" y="448"/>
                    <a:pt x="402" y="510"/>
                    <a:pt x="454" y="528"/>
                  </a:cubicBezTo>
                  <a:cubicBezTo>
                    <a:pt x="506" y="546"/>
                    <a:pt x="635" y="533"/>
                    <a:pt x="647" y="537"/>
                  </a:cubicBezTo>
                  <a:cubicBezTo>
                    <a:pt x="660" y="542"/>
                    <a:pt x="710" y="576"/>
                    <a:pt x="647" y="623"/>
                  </a:cubicBezTo>
                  <a:cubicBezTo>
                    <a:pt x="583" y="666"/>
                    <a:pt x="428" y="634"/>
                    <a:pt x="400" y="623"/>
                  </a:cubicBezTo>
                  <a:cubicBezTo>
                    <a:pt x="370" y="613"/>
                    <a:pt x="349" y="593"/>
                    <a:pt x="325" y="583"/>
                  </a:cubicBezTo>
                  <a:cubicBezTo>
                    <a:pt x="323" y="582"/>
                    <a:pt x="316" y="580"/>
                    <a:pt x="308" y="577"/>
                  </a:cubicBezTo>
                  <a:cubicBezTo>
                    <a:pt x="325" y="583"/>
                    <a:pt x="371" y="629"/>
                    <a:pt x="373" y="631"/>
                  </a:cubicBezTo>
                  <a:cubicBezTo>
                    <a:pt x="380" y="635"/>
                    <a:pt x="386" y="638"/>
                    <a:pt x="393" y="640"/>
                  </a:cubicBezTo>
                  <a:cubicBezTo>
                    <a:pt x="414" y="648"/>
                    <a:pt x="484" y="663"/>
                    <a:pt x="548" y="663"/>
                  </a:cubicBezTo>
                  <a:cubicBezTo>
                    <a:pt x="596" y="663"/>
                    <a:pt x="633" y="655"/>
                    <a:pt x="657" y="638"/>
                  </a:cubicBezTo>
                  <a:cubicBezTo>
                    <a:pt x="658" y="638"/>
                    <a:pt x="658" y="638"/>
                    <a:pt x="658" y="638"/>
                  </a:cubicBezTo>
                  <a:cubicBezTo>
                    <a:pt x="688" y="616"/>
                    <a:pt x="700" y="593"/>
                    <a:pt x="696" y="569"/>
                  </a:cubicBezTo>
                  <a:cubicBezTo>
                    <a:pt x="696" y="563"/>
                    <a:pt x="693" y="557"/>
                    <a:pt x="691" y="552"/>
                  </a:cubicBezTo>
                  <a:cubicBezTo>
                    <a:pt x="847" y="445"/>
                    <a:pt x="847" y="445"/>
                    <a:pt x="847" y="445"/>
                  </a:cubicBezTo>
                  <a:cubicBezTo>
                    <a:pt x="940" y="403"/>
                    <a:pt x="950" y="492"/>
                    <a:pt x="932" y="522"/>
                  </a:cubicBezTo>
                  <a:close/>
                  <a:moveTo>
                    <a:pt x="291" y="355"/>
                  </a:moveTo>
                  <a:cubicBezTo>
                    <a:pt x="291" y="355"/>
                    <a:pt x="291" y="355"/>
                    <a:pt x="447" y="248"/>
                  </a:cubicBezTo>
                  <a:cubicBezTo>
                    <a:pt x="445" y="243"/>
                    <a:pt x="442" y="237"/>
                    <a:pt x="442" y="231"/>
                  </a:cubicBezTo>
                  <a:cubicBezTo>
                    <a:pt x="438" y="207"/>
                    <a:pt x="450" y="184"/>
                    <a:pt x="480" y="162"/>
                  </a:cubicBezTo>
                  <a:cubicBezTo>
                    <a:pt x="480" y="162"/>
                    <a:pt x="480" y="162"/>
                    <a:pt x="481" y="162"/>
                  </a:cubicBezTo>
                  <a:cubicBezTo>
                    <a:pt x="505" y="145"/>
                    <a:pt x="542" y="137"/>
                    <a:pt x="590" y="137"/>
                  </a:cubicBezTo>
                  <a:cubicBezTo>
                    <a:pt x="654" y="137"/>
                    <a:pt x="724" y="152"/>
                    <a:pt x="745" y="160"/>
                  </a:cubicBezTo>
                  <a:cubicBezTo>
                    <a:pt x="752" y="162"/>
                    <a:pt x="758" y="165"/>
                    <a:pt x="765" y="169"/>
                  </a:cubicBezTo>
                  <a:cubicBezTo>
                    <a:pt x="767" y="171"/>
                    <a:pt x="813" y="217"/>
                    <a:pt x="830" y="223"/>
                  </a:cubicBezTo>
                  <a:cubicBezTo>
                    <a:pt x="822" y="220"/>
                    <a:pt x="815" y="218"/>
                    <a:pt x="813" y="217"/>
                  </a:cubicBezTo>
                  <a:cubicBezTo>
                    <a:pt x="789" y="207"/>
                    <a:pt x="768" y="187"/>
                    <a:pt x="738" y="177"/>
                  </a:cubicBezTo>
                  <a:cubicBezTo>
                    <a:pt x="710" y="166"/>
                    <a:pt x="555" y="134"/>
                    <a:pt x="491" y="177"/>
                  </a:cubicBezTo>
                  <a:cubicBezTo>
                    <a:pt x="428" y="224"/>
                    <a:pt x="478" y="258"/>
                    <a:pt x="491" y="263"/>
                  </a:cubicBezTo>
                  <a:cubicBezTo>
                    <a:pt x="503" y="267"/>
                    <a:pt x="632" y="254"/>
                    <a:pt x="684" y="272"/>
                  </a:cubicBezTo>
                  <a:cubicBezTo>
                    <a:pt x="736" y="290"/>
                    <a:pt x="788" y="352"/>
                    <a:pt x="831" y="379"/>
                  </a:cubicBezTo>
                  <a:cubicBezTo>
                    <a:pt x="874" y="406"/>
                    <a:pt x="921" y="404"/>
                    <a:pt x="990" y="391"/>
                  </a:cubicBezTo>
                  <a:cubicBezTo>
                    <a:pt x="1059" y="379"/>
                    <a:pt x="1138" y="312"/>
                    <a:pt x="1138" y="312"/>
                  </a:cubicBezTo>
                  <a:cubicBezTo>
                    <a:pt x="1138" y="312"/>
                    <a:pt x="1138" y="312"/>
                    <a:pt x="1110" y="255"/>
                  </a:cubicBezTo>
                  <a:cubicBezTo>
                    <a:pt x="1110" y="255"/>
                    <a:pt x="1110" y="255"/>
                    <a:pt x="1024" y="79"/>
                  </a:cubicBezTo>
                  <a:cubicBezTo>
                    <a:pt x="1024" y="79"/>
                    <a:pt x="993" y="113"/>
                    <a:pt x="926" y="119"/>
                  </a:cubicBezTo>
                  <a:cubicBezTo>
                    <a:pt x="858" y="125"/>
                    <a:pt x="733" y="0"/>
                    <a:pt x="631" y="6"/>
                  </a:cubicBezTo>
                  <a:cubicBezTo>
                    <a:pt x="531" y="12"/>
                    <a:pt x="223" y="248"/>
                    <a:pt x="206" y="278"/>
                  </a:cubicBezTo>
                  <a:cubicBezTo>
                    <a:pt x="188" y="308"/>
                    <a:pt x="198" y="397"/>
                    <a:pt x="291" y="355"/>
                  </a:cubicBezTo>
                  <a:close/>
                </a:path>
              </a:pathLst>
            </a:custGeom>
            <a:solidFill>
              <a:schemeClr val="tx1"/>
            </a:solidFill>
            <a:ln>
              <a:noFill/>
            </a:ln>
          </p:spPr>
          <p:txBody>
            <a:bodyPr vert="horz" wrap="square" lIns="95107" tIns="47554" rIns="95107" bIns="47554" numCol="1" anchor="t" anchorCtr="0" compatLnSpc="1">
              <a:prstTxWarp prst="textNoShape">
                <a:avLst/>
              </a:prstTxWarp>
            </a:bodyPr>
            <a:lstStyle/>
            <a:p>
              <a:endParaRPr lang="en-US" sz="1836">
                <a:gradFill>
                  <a:gsLst>
                    <a:gs pos="0">
                      <a:srgbClr val="E4DED8"/>
                    </a:gs>
                    <a:gs pos="100000">
                      <a:srgbClr val="E4DED8"/>
                    </a:gs>
                  </a:gsLst>
                  <a:lin ang="5400000" scaled="0"/>
                </a:gradFill>
              </a:endParaRPr>
            </a:p>
          </p:txBody>
        </p:sp>
      </p:grpSp>
      <p:cxnSp>
        <p:nvCxnSpPr>
          <p:cNvPr id="28" name="Straight Connector 27"/>
          <p:cNvCxnSpPr/>
          <p:nvPr/>
        </p:nvCxnSpPr>
        <p:spPr>
          <a:xfrm flipH="1" flipV="1">
            <a:off x="3914494" y="4344436"/>
            <a:ext cx="673537" cy="745876"/>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5206684" y="4062355"/>
            <a:ext cx="4401532" cy="1706218"/>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9608214" y="5512861"/>
            <a:ext cx="880667" cy="880792"/>
            <a:chOff x="4211692" y="5579872"/>
            <a:chExt cx="863600" cy="863600"/>
          </a:xfrm>
        </p:grpSpPr>
        <p:sp>
          <p:nvSpPr>
            <p:cNvPr id="32" name="Oval 31"/>
            <p:cNvSpPr/>
            <p:nvPr/>
          </p:nvSpPr>
          <p:spPr bwMode="auto">
            <a:xfrm>
              <a:off x="4211692" y="5579872"/>
              <a:ext cx="863600" cy="863600"/>
            </a:xfrm>
            <a:prstGeom prst="ellipse">
              <a:avLst/>
            </a:prstGeom>
            <a:solidFill>
              <a:schemeClr val="tx2">
                <a:alpha val="81961"/>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7558" tIns="47558" rIns="47558" bIns="47558" numCol="1" spcCol="0" rtlCol="0" fromWordArt="0" anchor="ctr" anchorCtr="0" forceAA="0" compatLnSpc="1">
              <a:prstTxWarp prst="textNoShape">
                <a:avLst/>
              </a:prstTxWarp>
              <a:noAutofit/>
            </a:bodyPr>
            <a:lstStyle/>
            <a:p>
              <a:pPr algn="ctr" defTabSz="932023"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34" name="Group 33"/>
            <p:cNvGrpSpPr/>
            <p:nvPr/>
          </p:nvGrpSpPr>
          <p:grpSpPr>
            <a:xfrm>
              <a:off x="4386298" y="5830588"/>
              <a:ext cx="511544" cy="362168"/>
              <a:chOff x="13632438" y="4331827"/>
              <a:chExt cx="349392" cy="247366"/>
            </a:xfrm>
          </p:grpSpPr>
          <p:sp>
            <p:nvSpPr>
              <p:cNvPr id="35" name="Freeform 59"/>
              <p:cNvSpPr>
                <a:spLocks noEditPoints="1"/>
              </p:cNvSpPr>
              <p:nvPr/>
            </p:nvSpPr>
            <p:spPr bwMode="auto">
              <a:xfrm>
                <a:off x="13632438" y="4389953"/>
                <a:ext cx="214489" cy="189240"/>
              </a:xfrm>
              <a:custGeom>
                <a:avLst/>
                <a:gdLst>
                  <a:gd name="T0" fmla="*/ 1178 w 2201"/>
                  <a:gd name="T1" fmla="*/ 2 h 1942"/>
                  <a:gd name="T2" fmla="*/ 1100 w 2201"/>
                  <a:gd name="T3" fmla="*/ 0 h 1942"/>
                  <a:gd name="T4" fmla="*/ 0 w 2201"/>
                  <a:gd name="T5" fmla="*/ 743 h 1942"/>
                  <a:gd name="T6" fmla="*/ 541 w 2201"/>
                  <a:gd name="T7" fmla="*/ 1382 h 1942"/>
                  <a:gd name="T8" fmla="*/ 371 w 2201"/>
                  <a:gd name="T9" fmla="*/ 1656 h 1942"/>
                  <a:gd name="T10" fmla="*/ 1074 w 2201"/>
                  <a:gd name="T11" fmla="*/ 1515 h 1942"/>
                  <a:gd name="T12" fmla="*/ 1095 w 2201"/>
                  <a:gd name="T13" fmla="*/ 1485 h 1942"/>
                  <a:gd name="T14" fmla="*/ 1100 w 2201"/>
                  <a:gd name="T15" fmla="*/ 1485 h 1942"/>
                  <a:gd name="T16" fmla="*/ 2106 w 2201"/>
                  <a:gd name="T17" fmla="*/ 1044 h 1942"/>
                  <a:gd name="T18" fmla="*/ 2201 w 2201"/>
                  <a:gd name="T19" fmla="*/ 743 h 1942"/>
                  <a:gd name="T20" fmla="*/ 1178 w 2201"/>
                  <a:gd name="T21" fmla="*/ 2 h 1942"/>
                  <a:gd name="T22" fmla="*/ 702 w 2201"/>
                  <a:gd name="T23" fmla="*/ 885 h 1942"/>
                  <a:gd name="T24" fmla="*/ 570 w 2201"/>
                  <a:gd name="T25" fmla="*/ 752 h 1942"/>
                  <a:gd name="T26" fmla="*/ 702 w 2201"/>
                  <a:gd name="T27" fmla="*/ 620 h 1942"/>
                  <a:gd name="T28" fmla="*/ 834 w 2201"/>
                  <a:gd name="T29" fmla="*/ 752 h 1942"/>
                  <a:gd name="T30" fmla="*/ 702 w 2201"/>
                  <a:gd name="T31" fmla="*/ 885 h 1942"/>
                  <a:gd name="T32" fmla="*/ 1090 w 2201"/>
                  <a:gd name="T33" fmla="*/ 885 h 1942"/>
                  <a:gd name="T34" fmla="*/ 958 w 2201"/>
                  <a:gd name="T35" fmla="*/ 752 h 1942"/>
                  <a:gd name="T36" fmla="*/ 1090 w 2201"/>
                  <a:gd name="T37" fmla="*/ 620 h 1942"/>
                  <a:gd name="T38" fmla="*/ 1222 w 2201"/>
                  <a:gd name="T39" fmla="*/ 752 h 1942"/>
                  <a:gd name="T40" fmla="*/ 1090 w 2201"/>
                  <a:gd name="T41" fmla="*/ 885 h 1942"/>
                  <a:gd name="T42" fmla="*/ 1478 w 2201"/>
                  <a:gd name="T43" fmla="*/ 885 h 1942"/>
                  <a:gd name="T44" fmla="*/ 1346 w 2201"/>
                  <a:gd name="T45" fmla="*/ 757 h 1942"/>
                  <a:gd name="T46" fmla="*/ 1345 w 2201"/>
                  <a:gd name="T47" fmla="*/ 752 h 1942"/>
                  <a:gd name="T48" fmla="*/ 1478 w 2201"/>
                  <a:gd name="T49" fmla="*/ 620 h 1942"/>
                  <a:gd name="T50" fmla="*/ 1610 w 2201"/>
                  <a:gd name="T51" fmla="*/ 752 h 1942"/>
                  <a:gd name="T52" fmla="*/ 1521 w 2201"/>
                  <a:gd name="T53" fmla="*/ 877 h 1942"/>
                  <a:gd name="T54" fmla="*/ 1478 w 2201"/>
                  <a:gd name="T55" fmla="*/ 885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01" h="1942">
                    <a:moveTo>
                      <a:pt x="1178" y="2"/>
                    </a:moveTo>
                    <a:cubicBezTo>
                      <a:pt x="1152" y="1"/>
                      <a:pt x="1126" y="0"/>
                      <a:pt x="1100" y="0"/>
                    </a:cubicBezTo>
                    <a:cubicBezTo>
                      <a:pt x="493" y="0"/>
                      <a:pt x="0" y="333"/>
                      <a:pt x="0" y="743"/>
                    </a:cubicBezTo>
                    <a:cubicBezTo>
                      <a:pt x="0" y="1015"/>
                      <a:pt x="217" y="1253"/>
                      <a:pt x="541" y="1382"/>
                    </a:cubicBezTo>
                    <a:cubicBezTo>
                      <a:pt x="490" y="1487"/>
                      <a:pt x="414" y="1632"/>
                      <a:pt x="371" y="1656"/>
                    </a:cubicBezTo>
                    <a:cubicBezTo>
                      <a:pt x="301" y="1696"/>
                      <a:pt x="764" y="1942"/>
                      <a:pt x="1074" y="1515"/>
                    </a:cubicBezTo>
                    <a:cubicBezTo>
                      <a:pt x="1082" y="1505"/>
                      <a:pt x="1088" y="1495"/>
                      <a:pt x="1095" y="1485"/>
                    </a:cubicBezTo>
                    <a:cubicBezTo>
                      <a:pt x="1097" y="1485"/>
                      <a:pt x="1098" y="1485"/>
                      <a:pt x="1100" y="1485"/>
                    </a:cubicBezTo>
                    <a:cubicBezTo>
                      <a:pt x="1549" y="1485"/>
                      <a:pt x="1935" y="1304"/>
                      <a:pt x="2106" y="1044"/>
                    </a:cubicBezTo>
                    <a:cubicBezTo>
                      <a:pt x="2167" y="952"/>
                      <a:pt x="2201" y="850"/>
                      <a:pt x="2201" y="743"/>
                    </a:cubicBezTo>
                    <a:cubicBezTo>
                      <a:pt x="2201" y="350"/>
                      <a:pt x="1750" y="29"/>
                      <a:pt x="1178" y="2"/>
                    </a:cubicBezTo>
                    <a:close/>
                    <a:moveTo>
                      <a:pt x="702" y="885"/>
                    </a:moveTo>
                    <a:cubicBezTo>
                      <a:pt x="629" y="885"/>
                      <a:pt x="570" y="825"/>
                      <a:pt x="570" y="752"/>
                    </a:cubicBezTo>
                    <a:cubicBezTo>
                      <a:pt x="570" y="679"/>
                      <a:pt x="629" y="620"/>
                      <a:pt x="702" y="620"/>
                    </a:cubicBezTo>
                    <a:cubicBezTo>
                      <a:pt x="775" y="620"/>
                      <a:pt x="834" y="679"/>
                      <a:pt x="834" y="752"/>
                    </a:cubicBezTo>
                    <a:cubicBezTo>
                      <a:pt x="834" y="825"/>
                      <a:pt x="775" y="885"/>
                      <a:pt x="702" y="885"/>
                    </a:cubicBezTo>
                    <a:close/>
                    <a:moveTo>
                      <a:pt x="1090" y="885"/>
                    </a:moveTo>
                    <a:cubicBezTo>
                      <a:pt x="1017" y="885"/>
                      <a:pt x="958" y="825"/>
                      <a:pt x="958" y="752"/>
                    </a:cubicBezTo>
                    <a:cubicBezTo>
                      <a:pt x="958" y="679"/>
                      <a:pt x="1017" y="620"/>
                      <a:pt x="1090" y="620"/>
                    </a:cubicBezTo>
                    <a:cubicBezTo>
                      <a:pt x="1163" y="620"/>
                      <a:pt x="1222" y="679"/>
                      <a:pt x="1222" y="752"/>
                    </a:cubicBezTo>
                    <a:cubicBezTo>
                      <a:pt x="1222" y="825"/>
                      <a:pt x="1163" y="885"/>
                      <a:pt x="1090" y="885"/>
                    </a:cubicBezTo>
                    <a:close/>
                    <a:moveTo>
                      <a:pt x="1478" y="885"/>
                    </a:moveTo>
                    <a:cubicBezTo>
                      <a:pt x="1406" y="885"/>
                      <a:pt x="1348" y="828"/>
                      <a:pt x="1346" y="757"/>
                    </a:cubicBezTo>
                    <a:cubicBezTo>
                      <a:pt x="1346" y="756"/>
                      <a:pt x="1345" y="754"/>
                      <a:pt x="1345" y="752"/>
                    </a:cubicBezTo>
                    <a:cubicBezTo>
                      <a:pt x="1345" y="679"/>
                      <a:pt x="1405" y="620"/>
                      <a:pt x="1478" y="620"/>
                    </a:cubicBezTo>
                    <a:cubicBezTo>
                      <a:pt x="1551" y="620"/>
                      <a:pt x="1610" y="679"/>
                      <a:pt x="1610" y="752"/>
                    </a:cubicBezTo>
                    <a:cubicBezTo>
                      <a:pt x="1610" y="810"/>
                      <a:pt x="1573" y="859"/>
                      <a:pt x="1521" y="877"/>
                    </a:cubicBezTo>
                    <a:cubicBezTo>
                      <a:pt x="1508" y="882"/>
                      <a:pt x="1493" y="885"/>
                      <a:pt x="1478" y="885"/>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endParaRPr lang="en-US" sz="1836">
                  <a:solidFill>
                    <a:srgbClr val="EC5038"/>
                  </a:solidFill>
                </a:endParaRPr>
              </a:p>
            </p:txBody>
          </p:sp>
          <p:sp>
            <p:nvSpPr>
              <p:cNvPr id="36" name="Freeform 60"/>
              <p:cNvSpPr>
                <a:spLocks/>
              </p:cNvSpPr>
              <p:nvPr/>
            </p:nvSpPr>
            <p:spPr bwMode="auto">
              <a:xfrm>
                <a:off x="13767630" y="4331827"/>
                <a:ext cx="214200" cy="195800"/>
              </a:xfrm>
              <a:custGeom>
                <a:avLst/>
                <a:gdLst>
                  <a:gd name="T0" fmla="*/ 1639 w 2198"/>
                  <a:gd name="T1" fmla="*/ 1429 h 2009"/>
                  <a:gd name="T2" fmla="*/ 1815 w 2198"/>
                  <a:gd name="T3" fmla="*/ 1713 h 2009"/>
                  <a:gd name="T4" fmla="*/ 1087 w 2198"/>
                  <a:gd name="T5" fmla="*/ 1567 h 2009"/>
                  <a:gd name="T6" fmla="*/ 1066 w 2198"/>
                  <a:gd name="T7" fmla="*/ 1536 h 2009"/>
                  <a:gd name="T8" fmla="*/ 1060 w 2198"/>
                  <a:gd name="T9" fmla="*/ 1536 h 2009"/>
                  <a:gd name="T10" fmla="*/ 929 w 2198"/>
                  <a:gd name="T11" fmla="*/ 1531 h 2009"/>
                  <a:gd name="T12" fmla="*/ 1023 w 2198"/>
                  <a:gd name="T13" fmla="*/ 1230 h 2009"/>
                  <a:gd name="T14" fmla="*/ 0 w 2198"/>
                  <a:gd name="T15" fmla="*/ 489 h 2009"/>
                  <a:gd name="T16" fmla="*/ 1060 w 2198"/>
                  <a:gd name="T17" fmla="*/ 0 h 2009"/>
                  <a:gd name="T18" fmla="*/ 2198 w 2198"/>
                  <a:gd name="T19" fmla="*/ 768 h 2009"/>
                  <a:gd name="T20" fmla="*/ 1639 w 2198"/>
                  <a:gd name="T21" fmla="*/ 1429 h 2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8" h="2009">
                    <a:moveTo>
                      <a:pt x="1639" y="1429"/>
                    </a:moveTo>
                    <a:cubicBezTo>
                      <a:pt x="1692" y="1538"/>
                      <a:pt x="1770" y="1687"/>
                      <a:pt x="1815" y="1713"/>
                    </a:cubicBezTo>
                    <a:cubicBezTo>
                      <a:pt x="1886" y="1754"/>
                      <a:pt x="1408" y="2009"/>
                      <a:pt x="1087" y="1567"/>
                    </a:cubicBezTo>
                    <a:cubicBezTo>
                      <a:pt x="1080" y="1556"/>
                      <a:pt x="1073" y="1546"/>
                      <a:pt x="1066" y="1536"/>
                    </a:cubicBezTo>
                    <a:cubicBezTo>
                      <a:pt x="1064" y="1536"/>
                      <a:pt x="1062" y="1536"/>
                      <a:pt x="1060" y="1536"/>
                    </a:cubicBezTo>
                    <a:cubicBezTo>
                      <a:pt x="1016" y="1536"/>
                      <a:pt x="972" y="1534"/>
                      <a:pt x="929" y="1531"/>
                    </a:cubicBezTo>
                    <a:cubicBezTo>
                      <a:pt x="989" y="1439"/>
                      <a:pt x="1023" y="1337"/>
                      <a:pt x="1023" y="1230"/>
                    </a:cubicBezTo>
                    <a:cubicBezTo>
                      <a:pt x="1023" y="837"/>
                      <a:pt x="572" y="516"/>
                      <a:pt x="0" y="489"/>
                    </a:cubicBezTo>
                    <a:cubicBezTo>
                      <a:pt x="166" y="203"/>
                      <a:pt x="578" y="0"/>
                      <a:pt x="1060" y="0"/>
                    </a:cubicBezTo>
                    <a:cubicBezTo>
                      <a:pt x="1689" y="0"/>
                      <a:pt x="2198" y="344"/>
                      <a:pt x="2198" y="768"/>
                    </a:cubicBezTo>
                    <a:cubicBezTo>
                      <a:pt x="2198" y="1050"/>
                      <a:pt x="1974" y="1296"/>
                      <a:pt x="1639" y="1429"/>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endParaRPr lang="en-US" sz="1836">
                  <a:solidFill>
                    <a:srgbClr val="EC5038"/>
                  </a:solidFill>
                </a:endParaRPr>
              </a:p>
            </p:txBody>
          </p:sp>
        </p:grpSp>
      </p:grpSp>
      <p:grpSp>
        <p:nvGrpSpPr>
          <p:cNvPr id="7" name="Group 6"/>
          <p:cNvGrpSpPr/>
          <p:nvPr/>
        </p:nvGrpSpPr>
        <p:grpSpPr>
          <a:xfrm>
            <a:off x="10488880" y="1249946"/>
            <a:ext cx="880667" cy="880792"/>
            <a:chOff x="10283285" y="1225549"/>
            <a:chExt cx="863477" cy="863600"/>
          </a:xfrm>
          <a:solidFill>
            <a:schemeClr val="tx2"/>
          </a:solidFill>
        </p:grpSpPr>
        <p:sp>
          <p:nvSpPr>
            <p:cNvPr id="39" name="Oval 38"/>
            <p:cNvSpPr/>
            <p:nvPr/>
          </p:nvSpPr>
          <p:spPr bwMode="auto">
            <a:xfrm>
              <a:off x="10283285" y="1225549"/>
              <a:ext cx="863477" cy="8636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7558" tIns="47558" rIns="47558" bIns="47558" numCol="1" spcCol="0" rtlCol="0" fromWordArt="0" anchor="ctr" anchorCtr="0" forceAA="0" compatLnSpc="1">
              <a:prstTxWarp prst="textNoShape">
                <a:avLst/>
              </a:prstTxWarp>
              <a:noAutofit/>
            </a:bodyPr>
            <a:lstStyle/>
            <a:p>
              <a:pPr algn="ctr" defTabSz="932023"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37" name="Freeform 36"/>
            <p:cNvSpPr>
              <a:spLocks noChangeAspect="1"/>
            </p:cNvSpPr>
            <p:nvPr/>
          </p:nvSpPr>
          <p:spPr bwMode="black">
            <a:xfrm>
              <a:off x="10539709" y="1447074"/>
              <a:ext cx="350628" cy="420549"/>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chemeClr val="tx1"/>
            </a:solid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grpSp>
      <p:cxnSp>
        <p:nvCxnSpPr>
          <p:cNvPr id="41" name="Straight Connector 40"/>
          <p:cNvCxnSpPr>
            <a:stCxn id="39" idx="3"/>
          </p:cNvCxnSpPr>
          <p:nvPr/>
        </p:nvCxnSpPr>
        <p:spPr>
          <a:xfrm flipH="1">
            <a:off x="5204930" y="2001750"/>
            <a:ext cx="5412921" cy="1456751"/>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07972" y="3096341"/>
            <a:ext cx="4798712" cy="1233602"/>
          </a:xfrm>
          <a:prstGeom prst="rect">
            <a:avLst/>
          </a:prstGeom>
          <a:solidFill>
            <a:srgbClr val="33302E">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36">
              <a:solidFill>
                <a:srgbClr val="E4DED8"/>
              </a:solidFill>
            </a:endParaRPr>
          </a:p>
        </p:txBody>
      </p:sp>
      <p:sp>
        <p:nvSpPr>
          <p:cNvPr id="29" name="Rectangle 28"/>
          <p:cNvSpPr/>
          <p:nvPr/>
        </p:nvSpPr>
        <p:spPr>
          <a:xfrm>
            <a:off x="405999" y="3089247"/>
            <a:ext cx="5101557" cy="1255189"/>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38" name="Title 1"/>
          <p:cNvSpPr txBox="1">
            <a:spLocks/>
          </p:cNvSpPr>
          <p:nvPr/>
        </p:nvSpPr>
        <p:spPr>
          <a:xfrm>
            <a:off x="303665" y="3415727"/>
            <a:ext cx="5311899" cy="473851"/>
          </a:xfrm>
          <a:prstGeom prst="rect">
            <a:avLst/>
          </a:prstGeom>
          <a:effectLst/>
        </p:spPr>
        <p:txBody>
          <a:bodyPr lIns="93244" tIns="46620" rIns="93244" bIns="46620"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a:lnSpc>
                <a:spcPts val="4692"/>
              </a:lnSpc>
            </a:pPr>
            <a:r>
              <a:rPr lang="en-US" sz="2856" i="0" kern="900" spc="0" dirty="0">
                <a:solidFill>
                  <a:srgbClr val="FBFBFB"/>
                </a:solidFill>
              </a:rPr>
              <a:t>MODERN </a:t>
            </a:r>
            <a:r>
              <a:rPr lang="en-US" sz="2856" i="0" kern="900" spc="0" dirty="0" smtClean="0">
                <a:solidFill>
                  <a:srgbClr val="FBFBFB"/>
                </a:solidFill>
              </a:rPr>
              <a:t>PRODUCTIVITY</a:t>
            </a:r>
            <a:endParaRPr lang="en-US" sz="2856" i="0" kern="900" spc="0" dirty="0">
              <a:solidFill>
                <a:srgbClr val="FBFBFB"/>
              </a:solidFill>
            </a:endParaRPr>
          </a:p>
        </p:txBody>
      </p:sp>
    </p:spTree>
    <p:extLst>
      <p:ext uri="{BB962C8B-B14F-4D97-AF65-F5344CB8AC3E}">
        <p14:creationId xmlns:p14="http://schemas.microsoft.com/office/powerpoint/2010/main" val="269003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2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22" presetClass="entr" presetSubtype="8"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22" presetClass="entr" presetSubtype="8"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v-angep\Dropbox\ZumTeam\Office\Tim\Images\STB13_Ranbir_06.png"/>
          <p:cNvPicPr>
            <a:picLocks noChangeAspect="1" noChangeArrowheads="1"/>
          </p:cNvPicPr>
          <p:nvPr/>
        </p:nvPicPr>
        <p:blipFill rotWithShape="1">
          <a:blip r:embed="rId3">
            <a:duotone>
              <a:prstClr val="black"/>
              <a:schemeClr val="bg1">
                <a:lumMod val="50000"/>
                <a:lumOff val="50000"/>
                <a:tint val="45000"/>
                <a:satMod val="400000"/>
              </a:schemeClr>
            </a:duotone>
            <a:extLst>
              <a:ext uri="{BEBA8EAE-BF5A-486C-A8C5-ECC9F3942E4B}">
                <a14:imgProps xmlns:a14="http://schemas.microsoft.com/office/drawing/2010/main">
                  <a14:imgLayer r:embed="rId4">
                    <a14:imgEffect>
                      <a14:saturation sat="0"/>
                    </a14:imgEffect>
                    <a14:imgEffect>
                      <a14:brightnessContrast bright="7000" contrast="-9000"/>
                    </a14:imgEffect>
                  </a14:imgLayer>
                </a14:imgProps>
              </a:ext>
              <a:ext uri="{28A0092B-C50C-407E-A947-70E740481C1C}">
                <a14:useLocalDpi xmlns:a14="http://schemas.microsoft.com/office/drawing/2010/main" val="0"/>
              </a:ext>
            </a:extLst>
          </a:blip>
          <a:srcRect t="3918" b="6018"/>
          <a:stretch/>
        </p:blipFill>
        <p:spPr bwMode="auto">
          <a:xfrm>
            <a:off x="2502" y="-1"/>
            <a:ext cx="12431473" cy="7133769"/>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157936" y="502306"/>
            <a:ext cx="6285494" cy="889576"/>
            <a:chOff x="1" y="3302547"/>
            <a:chExt cx="6042517" cy="855188"/>
          </a:xfrm>
          <a:solidFill>
            <a:srgbClr val="E34523">
              <a:alpha val="89000"/>
            </a:srgbClr>
          </a:solidFill>
        </p:grpSpPr>
        <p:sp>
          <p:nvSpPr>
            <p:cNvPr id="44" name="Rectangle 9"/>
            <p:cNvSpPr/>
            <p:nvPr/>
          </p:nvSpPr>
          <p:spPr bwMode="auto">
            <a:xfrm>
              <a:off x="1" y="3302547"/>
              <a:ext cx="6042517" cy="855188"/>
            </a:xfrm>
            <a:custGeom>
              <a:avLst/>
              <a:gdLst/>
              <a:ahLst/>
              <a:cxnLst/>
              <a:rect l="l" t="t" r="r" b="b"/>
              <a:pathLst>
                <a:path w="4828731" h="827067">
                  <a:moveTo>
                    <a:pt x="0" y="0"/>
                  </a:moveTo>
                  <a:lnTo>
                    <a:pt x="4828731" y="0"/>
                  </a:lnTo>
                  <a:lnTo>
                    <a:pt x="4349032" y="827067"/>
                  </a:lnTo>
                  <a:lnTo>
                    <a:pt x="0" y="827067"/>
                  </a:lnTo>
                  <a:close/>
                </a:path>
              </a:pathLst>
            </a:custGeom>
            <a:solidFill>
              <a:schemeClr val="tx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7558" tIns="47558" rIns="47558" bIns="47558" numCol="1" spcCol="0" rtlCol="0" fromWordArt="0" anchor="ctr" anchorCtr="0" forceAA="0" compatLnSpc="1">
              <a:prstTxWarp prst="textNoShape">
                <a:avLst/>
              </a:prstTxWarp>
              <a:noAutofit/>
            </a:bodyPr>
            <a:lstStyle/>
            <a:p>
              <a:pPr algn="ctr" defTabSz="950843" fontAlgn="base">
                <a:spcBef>
                  <a:spcPct val="0"/>
                </a:spcBef>
                <a:spcAft>
                  <a:spcPct val="0"/>
                </a:spcAft>
              </a:pPr>
              <a:endParaRPr lang="en-US" sz="2289" dirty="0">
                <a:solidFill>
                  <a:schemeClr val="tx2"/>
                </a:solidFill>
                <a:ea typeface="Segoe UI" pitchFamily="34" charset="0"/>
                <a:cs typeface="Segoe UI" pitchFamily="34" charset="0"/>
              </a:endParaRPr>
            </a:p>
          </p:txBody>
        </p:sp>
        <p:sp>
          <p:nvSpPr>
            <p:cNvPr id="45" name="TextBox 44"/>
            <p:cNvSpPr txBox="1"/>
            <p:nvPr/>
          </p:nvSpPr>
          <p:spPr>
            <a:xfrm>
              <a:off x="358237" y="3658911"/>
              <a:ext cx="5256692" cy="430901"/>
            </a:xfrm>
            <a:prstGeom prst="rect">
              <a:avLst/>
            </a:prstGeom>
            <a:noFill/>
          </p:spPr>
          <p:txBody>
            <a:bodyPr wrap="none" lIns="0" tIns="0" rIns="0" bIns="0" rtlCol="0">
              <a:spAutoFit/>
            </a:bodyPr>
            <a:lstStyle/>
            <a:p>
              <a:pPr defTabSz="1267986">
                <a:defRPr/>
              </a:pPr>
              <a:r>
                <a:rPr lang="en-US" sz="2856" spc="-72" dirty="0">
                  <a:solidFill>
                    <a:srgbClr val="FFFFFF"/>
                  </a:solidFill>
                </a:rPr>
                <a:t>AT THE CENTER OF PRODUCTIVITY</a:t>
              </a:r>
            </a:p>
          </p:txBody>
        </p:sp>
        <p:sp>
          <p:nvSpPr>
            <p:cNvPr id="46" name="TextBox 45"/>
            <p:cNvSpPr txBox="1"/>
            <p:nvPr/>
          </p:nvSpPr>
          <p:spPr>
            <a:xfrm>
              <a:off x="358237" y="3385669"/>
              <a:ext cx="747256" cy="307804"/>
            </a:xfrm>
            <a:prstGeom prst="rect">
              <a:avLst/>
            </a:prstGeom>
            <a:noFill/>
          </p:spPr>
          <p:txBody>
            <a:bodyPr wrap="none" lIns="0" tIns="0" rIns="0" bIns="0" rtlCol="0">
              <a:spAutoFit/>
            </a:bodyPr>
            <a:lstStyle/>
            <a:p>
              <a:pPr defTabSz="1267986"/>
              <a:r>
                <a:rPr lang="en-US" sz="2040" spc="-72" dirty="0">
                  <a:solidFill>
                    <a:srgbClr val="FFFFFF"/>
                  </a:solidFill>
                </a:rPr>
                <a:t>OFFICE</a:t>
              </a:r>
            </a:p>
          </p:txBody>
        </p:sp>
      </p:grpSp>
      <p:sp>
        <p:nvSpPr>
          <p:cNvPr id="59" name="Rectangle 58"/>
          <p:cNvSpPr/>
          <p:nvPr/>
        </p:nvSpPr>
        <p:spPr bwMode="auto">
          <a:xfrm>
            <a:off x="2501" y="6069323"/>
            <a:ext cx="12428922" cy="925203"/>
          </a:xfrm>
          <a:custGeom>
            <a:avLst/>
            <a:gdLst/>
            <a:ahLst/>
            <a:cxnLst/>
            <a:rect l="l" t="t" r="r" b="b"/>
            <a:pathLst>
              <a:path w="12186324" h="907144">
                <a:moveTo>
                  <a:pt x="0" y="0"/>
                </a:moveTo>
                <a:lnTo>
                  <a:pt x="1503137" y="0"/>
                </a:lnTo>
                <a:lnTo>
                  <a:pt x="1590454" y="150546"/>
                </a:lnTo>
                <a:lnTo>
                  <a:pt x="1677771" y="0"/>
                </a:lnTo>
                <a:lnTo>
                  <a:pt x="4505776" y="0"/>
                </a:lnTo>
                <a:lnTo>
                  <a:pt x="4593093" y="150546"/>
                </a:lnTo>
                <a:lnTo>
                  <a:pt x="4680410" y="0"/>
                </a:lnTo>
                <a:lnTo>
                  <a:pt x="7508415" y="0"/>
                </a:lnTo>
                <a:lnTo>
                  <a:pt x="7595732" y="150546"/>
                </a:lnTo>
                <a:lnTo>
                  <a:pt x="7683049" y="0"/>
                </a:lnTo>
                <a:lnTo>
                  <a:pt x="10511054" y="0"/>
                </a:lnTo>
                <a:lnTo>
                  <a:pt x="10598371" y="150546"/>
                </a:lnTo>
                <a:lnTo>
                  <a:pt x="10685688" y="0"/>
                </a:lnTo>
                <a:lnTo>
                  <a:pt x="12186324" y="0"/>
                </a:lnTo>
                <a:lnTo>
                  <a:pt x="12186324" y="907144"/>
                </a:lnTo>
                <a:lnTo>
                  <a:pt x="0" y="907144"/>
                </a:lnTo>
                <a:close/>
              </a:path>
            </a:pathLst>
          </a:cu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p:cNvGrpSpPr/>
          <p:nvPr/>
        </p:nvGrpSpPr>
        <p:grpSpPr>
          <a:xfrm>
            <a:off x="4487065" y="6198782"/>
            <a:ext cx="3462348" cy="561235"/>
            <a:chOff x="4496192" y="5988890"/>
            <a:chExt cx="3394767" cy="550280"/>
          </a:xfrm>
        </p:grpSpPr>
        <p:sp>
          <p:nvSpPr>
            <p:cNvPr id="26" name="Rectangle 25"/>
            <p:cNvSpPr/>
            <p:nvPr/>
          </p:nvSpPr>
          <p:spPr>
            <a:xfrm>
              <a:off x="6477870" y="5988890"/>
              <a:ext cx="1413089" cy="531812"/>
            </a:xfrm>
            <a:prstGeom prst="rect">
              <a:avLst/>
            </a:prstGeom>
            <a:noFill/>
          </p:spPr>
          <p:txBody>
            <a:bodyPr wrap="square">
              <a:spAutoFit/>
            </a:bodyPr>
            <a:lstStyle/>
            <a:p>
              <a:pPr defTabSz="931794" fontAlgn="base">
                <a:spcBef>
                  <a:spcPct val="0"/>
                </a:spcBef>
                <a:spcAft>
                  <a:spcPct val="0"/>
                </a:spcAft>
              </a:pPr>
              <a:r>
                <a:rPr lang="en-US" sz="2856" dirty="0" err="1">
                  <a:solidFill>
                    <a:srgbClr val="FFFFFF"/>
                  </a:solidFill>
                </a:rPr>
                <a:t>ProPlus</a:t>
              </a:r>
              <a:endParaRPr lang="en-US" sz="2856" dirty="0">
                <a:solidFill>
                  <a:srgbClr val="FFFFFF"/>
                </a:solidFill>
              </a:endParaRPr>
            </a:p>
          </p:txBody>
        </p:sp>
        <p:pic>
          <p:nvPicPr>
            <p:cNvPr id="27" name="Picture 2" descr="C:\Users\v-angep\Dropbox\ZumTeam\Team_Resources\Design Resources\Logos\MS_Products\Office_365.png"/>
            <p:cNvPicPr>
              <a:picLocks noChangeAspect="1" noChangeArrowheads="1"/>
            </p:cNvPicPr>
            <p:nvPr/>
          </p:nvPicPr>
          <p:blipFill rotWithShape="1">
            <a:blip r:embed="rId5" cstate="print">
              <a:biLevel thresh="25000"/>
              <a:extLst>
                <a:ext uri="{28A0092B-C50C-407E-A947-70E740481C1C}">
                  <a14:useLocalDpi xmlns:a14="http://schemas.microsoft.com/office/drawing/2010/main" val="0"/>
                </a:ext>
              </a:extLst>
            </a:blip>
            <a:srcRect l="7265" t="16433" r="5044" b="13430"/>
            <a:stretch/>
          </p:blipFill>
          <p:spPr bwMode="auto">
            <a:xfrm>
              <a:off x="4496192" y="6007598"/>
              <a:ext cx="1918179" cy="53157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9"/>
          <p:cNvSpPr/>
          <p:nvPr/>
        </p:nvSpPr>
        <p:spPr bwMode="auto">
          <a:xfrm>
            <a:off x="5052" y="-1"/>
            <a:ext cx="12428922" cy="7133768"/>
          </a:xfrm>
          <a:custGeom>
            <a:avLst/>
            <a:gdLst/>
            <a:ahLst/>
            <a:cxnLst/>
            <a:rect l="l" t="t" r="r" b="b"/>
            <a:pathLst>
              <a:path w="12192000" h="6858000">
                <a:moveTo>
                  <a:pt x="151796" y="142313"/>
                </a:moveTo>
                <a:lnTo>
                  <a:pt x="151796" y="6715694"/>
                </a:lnTo>
                <a:lnTo>
                  <a:pt x="12035481" y="6715694"/>
                </a:lnTo>
                <a:lnTo>
                  <a:pt x="12035481" y="142313"/>
                </a:lnTo>
                <a:close/>
                <a:moveTo>
                  <a:pt x="0" y="0"/>
                </a:moveTo>
                <a:lnTo>
                  <a:pt x="12192000" y="0"/>
                </a:lnTo>
                <a:lnTo>
                  <a:pt x="12192000" y="6858000"/>
                </a:lnTo>
                <a:lnTo>
                  <a:pt x="0" y="6858000"/>
                </a:ln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pPr>
            <a:endParaRPr lang="en-US" sz="2497" dirty="0">
              <a:gradFill>
                <a:gsLst>
                  <a:gs pos="0">
                    <a:srgbClr val="FFFFFF"/>
                  </a:gs>
                  <a:gs pos="100000">
                    <a:srgbClr val="FFFFFF"/>
                  </a:gs>
                </a:gsLst>
                <a:lin ang="5400000" scaled="0"/>
              </a:gradFill>
              <a:ea typeface="Segoe UI" pitchFamily="34" charset="0"/>
              <a:cs typeface="Segoe UI" pitchFamily="34" charset="0"/>
            </a:endParaRPr>
          </a:p>
        </p:txBody>
      </p:sp>
      <p:grpSp>
        <p:nvGrpSpPr>
          <p:cNvPr id="6" name="Group 5"/>
          <p:cNvGrpSpPr/>
          <p:nvPr/>
        </p:nvGrpSpPr>
        <p:grpSpPr>
          <a:xfrm>
            <a:off x="156315" y="4341592"/>
            <a:ext cx="2936601" cy="1777655"/>
            <a:chOff x="150812" y="4256848"/>
            <a:chExt cx="2879282" cy="1742957"/>
          </a:xfrm>
        </p:grpSpPr>
        <p:sp>
          <p:nvSpPr>
            <p:cNvPr id="35" name="Rectangle 34"/>
            <p:cNvSpPr/>
            <p:nvPr/>
          </p:nvSpPr>
          <p:spPr bwMode="auto">
            <a:xfrm>
              <a:off x="150812" y="4256848"/>
              <a:ext cx="2879282" cy="1325045"/>
            </a:xfrm>
            <a:prstGeom prst="rect">
              <a:avLst/>
            </a:prstGeom>
            <a:solidFill>
              <a:srgbClr val="59595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2384" tIns="186521" rIns="279781" bIns="186521" numCol="1" spcCol="0" rtlCol="0" fromWordArt="0" anchor="ctr" anchorCtr="0" forceAA="0" compatLnSpc="1">
              <a:prstTxWarp prst="textNoShape">
                <a:avLst/>
              </a:prstTxWarp>
              <a:noAutofit/>
            </a:bodyPr>
            <a:lstStyle/>
            <a:p>
              <a:pPr defTabSz="932559">
                <a:lnSpc>
                  <a:spcPct val="80000"/>
                </a:lnSpc>
              </a:pPr>
              <a:r>
                <a:rPr lang="en-US" sz="2040" spc="-71" dirty="0">
                  <a:solidFill>
                    <a:srgbClr val="FFFFFF"/>
                  </a:solidFill>
                </a:rPr>
                <a:t>Email and calendaring</a:t>
              </a:r>
            </a:p>
          </p:txBody>
        </p:sp>
        <p:sp>
          <p:nvSpPr>
            <p:cNvPr id="40" name="Isosceles Triangle 39"/>
            <p:cNvSpPr/>
            <p:nvPr/>
          </p:nvSpPr>
          <p:spPr bwMode="auto">
            <a:xfrm rot="10800000">
              <a:off x="1348064" y="5581893"/>
              <a:ext cx="484778" cy="417912"/>
            </a:xfrm>
            <a:prstGeom prst="triangle">
              <a:avLst/>
            </a:prstGeom>
            <a:solidFill>
              <a:schemeClr val="tx1">
                <a:lumMod val="65000"/>
                <a:lumOff val="35000"/>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212384" rIns="186521" bIns="186521" numCol="1" spcCol="0" rtlCol="0" fromWordArt="0" anchor="t" anchorCtr="0" forceAA="0" compatLnSpc="1">
              <a:prstTxWarp prst="textNoShape">
                <a:avLst/>
              </a:prstTxWarp>
              <a:noAutofit/>
            </a:bodyPr>
            <a:lstStyle/>
            <a:p>
              <a:pPr algn="ctr" defTabSz="932559">
                <a:lnSpc>
                  <a:spcPct val="80000"/>
                </a:lnSpc>
              </a:pPr>
              <a:endParaRPr lang="en-US" sz="2448" spc="-71" dirty="0">
                <a:solidFill>
                  <a:srgbClr val="FFFFFF"/>
                </a:solidFill>
              </a:endParaRPr>
            </a:p>
          </p:txBody>
        </p:sp>
        <p:grpSp>
          <p:nvGrpSpPr>
            <p:cNvPr id="5" name="Group 4"/>
            <p:cNvGrpSpPr/>
            <p:nvPr/>
          </p:nvGrpSpPr>
          <p:grpSpPr>
            <a:xfrm>
              <a:off x="477981" y="4619929"/>
              <a:ext cx="634890" cy="598882"/>
              <a:chOff x="1540347" y="3358319"/>
              <a:chExt cx="634890" cy="598882"/>
            </a:xfrm>
          </p:grpSpPr>
          <p:sp>
            <p:nvSpPr>
              <p:cNvPr id="60" name="Freeform 128"/>
              <p:cNvSpPr>
                <a:spLocks noChangeAspect="1" noEditPoints="1"/>
              </p:cNvSpPr>
              <p:nvPr/>
            </p:nvSpPr>
            <p:spPr bwMode="black">
              <a:xfrm>
                <a:off x="1739269" y="3358319"/>
                <a:ext cx="435968" cy="304912"/>
              </a:xfrm>
              <a:custGeom>
                <a:avLst/>
                <a:gdLst>
                  <a:gd name="T0" fmla="*/ 7 w 300"/>
                  <a:gd name="T1" fmla="*/ 0 h 210"/>
                  <a:gd name="T2" fmla="*/ 293 w 300"/>
                  <a:gd name="T3" fmla="*/ 0 h 210"/>
                  <a:gd name="T4" fmla="*/ 150 w 300"/>
                  <a:gd name="T5" fmla="*/ 120 h 210"/>
                  <a:gd name="T6" fmla="*/ 7 w 300"/>
                  <a:gd name="T7" fmla="*/ 0 h 210"/>
                  <a:gd name="T8" fmla="*/ 153 w 300"/>
                  <a:gd name="T9" fmla="*/ 130 h 210"/>
                  <a:gd name="T10" fmla="*/ 153 w 300"/>
                  <a:gd name="T11" fmla="*/ 130 h 210"/>
                  <a:gd name="T12" fmla="*/ 153 w 300"/>
                  <a:gd name="T13" fmla="*/ 131 h 210"/>
                  <a:gd name="T14" fmla="*/ 152 w 300"/>
                  <a:gd name="T15" fmla="*/ 131 h 210"/>
                  <a:gd name="T16" fmla="*/ 152 w 300"/>
                  <a:gd name="T17" fmla="*/ 131 h 210"/>
                  <a:gd name="T18" fmla="*/ 151 w 300"/>
                  <a:gd name="T19" fmla="*/ 131 h 210"/>
                  <a:gd name="T20" fmla="*/ 151 w 300"/>
                  <a:gd name="T21" fmla="*/ 131 h 210"/>
                  <a:gd name="T22" fmla="*/ 150 w 300"/>
                  <a:gd name="T23" fmla="*/ 131 h 210"/>
                  <a:gd name="T24" fmla="*/ 150 w 300"/>
                  <a:gd name="T25" fmla="*/ 131 h 210"/>
                  <a:gd name="T26" fmla="*/ 150 w 300"/>
                  <a:gd name="T27" fmla="*/ 131 h 210"/>
                  <a:gd name="T28" fmla="*/ 149 w 300"/>
                  <a:gd name="T29" fmla="*/ 131 h 210"/>
                  <a:gd name="T30" fmla="*/ 149 w 300"/>
                  <a:gd name="T31" fmla="*/ 131 h 210"/>
                  <a:gd name="T32" fmla="*/ 148 w 300"/>
                  <a:gd name="T33" fmla="*/ 131 h 210"/>
                  <a:gd name="T34" fmla="*/ 148 w 300"/>
                  <a:gd name="T35" fmla="*/ 131 h 210"/>
                  <a:gd name="T36" fmla="*/ 147 w 300"/>
                  <a:gd name="T37" fmla="*/ 131 h 210"/>
                  <a:gd name="T38" fmla="*/ 147 w 300"/>
                  <a:gd name="T39" fmla="*/ 130 h 210"/>
                  <a:gd name="T40" fmla="*/ 147 w 300"/>
                  <a:gd name="T41" fmla="*/ 130 h 210"/>
                  <a:gd name="T42" fmla="*/ 125 w 300"/>
                  <a:gd name="T43" fmla="*/ 112 h 210"/>
                  <a:gd name="T44" fmla="*/ 8 w 300"/>
                  <a:gd name="T45" fmla="*/ 210 h 210"/>
                  <a:gd name="T46" fmla="*/ 293 w 300"/>
                  <a:gd name="T47" fmla="*/ 210 h 210"/>
                  <a:gd name="T48" fmla="*/ 175 w 300"/>
                  <a:gd name="T49" fmla="*/ 112 h 210"/>
                  <a:gd name="T50" fmla="*/ 153 w 300"/>
                  <a:gd name="T51" fmla="*/ 130 h 210"/>
                  <a:gd name="T52" fmla="*/ 0 w 300"/>
                  <a:gd name="T53" fmla="*/ 6 h 210"/>
                  <a:gd name="T54" fmla="*/ 0 w 300"/>
                  <a:gd name="T55" fmla="*/ 204 h 210"/>
                  <a:gd name="T56" fmla="*/ 118 w 300"/>
                  <a:gd name="T57" fmla="*/ 106 h 210"/>
                  <a:gd name="T58" fmla="*/ 0 w 300"/>
                  <a:gd name="T59" fmla="*/ 6 h 210"/>
                  <a:gd name="T60" fmla="*/ 182 w 300"/>
                  <a:gd name="T61" fmla="*/ 106 h 210"/>
                  <a:gd name="T62" fmla="*/ 300 w 300"/>
                  <a:gd name="T63" fmla="*/ 204 h 210"/>
                  <a:gd name="T64" fmla="*/ 300 w 300"/>
                  <a:gd name="T65" fmla="*/ 6 h 210"/>
                  <a:gd name="T66" fmla="*/ 182 w 300"/>
                  <a:gd name="T67" fmla="*/ 10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0" h="210">
                    <a:moveTo>
                      <a:pt x="7" y="0"/>
                    </a:moveTo>
                    <a:cubicBezTo>
                      <a:pt x="293" y="0"/>
                      <a:pt x="293" y="0"/>
                      <a:pt x="293" y="0"/>
                    </a:cubicBezTo>
                    <a:cubicBezTo>
                      <a:pt x="150" y="120"/>
                      <a:pt x="150" y="120"/>
                      <a:pt x="150" y="120"/>
                    </a:cubicBezTo>
                    <a:lnTo>
                      <a:pt x="7" y="0"/>
                    </a:lnTo>
                    <a:close/>
                    <a:moveTo>
                      <a:pt x="153" y="130"/>
                    </a:moveTo>
                    <a:cubicBezTo>
                      <a:pt x="153" y="130"/>
                      <a:pt x="153" y="130"/>
                      <a:pt x="153" y="130"/>
                    </a:cubicBezTo>
                    <a:cubicBezTo>
                      <a:pt x="153" y="130"/>
                      <a:pt x="153" y="130"/>
                      <a:pt x="153" y="131"/>
                    </a:cubicBezTo>
                    <a:cubicBezTo>
                      <a:pt x="153" y="131"/>
                      <a:pt x="152" y="131"/>
                      <a:pt x="152" y="131"/>
                    </a:cubicBezTo>
                    <a:cubicBezTo>
                      <a:pt x="152" y="131"/>
                      <a:pt x="152" y="131"/>
                      <a:pt x="152" y="131"/>
                    </a:cubicBezTo>
                    <a:cubicBezTo>
                      <a:pt x="152" y="131"/>
                      <a:pt x="151" y="131"/>
                      <a:pt x="151" y="131"/>
                    </a:cubicBezTo>
                    <a:cubicBezTo>
                      <a:pt x="151" y="131"/>
                      <a:pt x="151" y="131"/>
                      <a:pt x="151" y="131"/>
                    </a:cubicBezTo>
                    <a:cubicBezTo>
                      <a:pt x="151" y="131"/>
                      <a:pt x="150" y="131"/>
                      <a:pt x="150" y="131"/>
                    </a:cubicBezTo>
                    <a:cubicBezTo>
                      <a:pt x="150" y="131"/>
                      <a:pt x="150" y="131"/>
                      <a:pt x="150" y="131"/>
                    </a:cubicBezTo>
                    <a:cubicBezTo>
                      <a:pt x="150" y="131"/>
                      <a:pt x="150" y="131"/>
                      <a:pt x="150" y="131"/>
                    </a:cubicBezTo>
                    <a:cubicBezTo>
                      <a:pt x="150" y="131"/>
                      <a:pt x="149" y="131"/>
                      <a:pt x="149" y="131"/>
                    </a:cubicBezTo>
                    <a:cubicBezTo>
                      <a:pt x="149" y="131"/>
                      <a:pt x="149" y="131"/>
                      <a:pt x="149" y="131"/>
                    </a:cubicBezTo>
                    <a:cubicBezTo>
                      <a:pt x="149" y="131"/>
                      <a:pt x="148" y="131"/>
                      <a:pt x="148" y="131"/>
                    </a:cubicBezTo>
                    <a:cubicBezTo>
                      <a:pt x="148" y="131"/>
                      <a:pt x="148" y="131"/>
                      <a:pt x="148" y="131"/>
                    </a:cubicBezTo>
                    <a:cubicBezTo>
                      <a:pt x="148" y="131"/>
                      <a:pt x="148" y="131"/>
                      <a:pt x="147" y="131"/>
                    </a:cubicBezTo>
                    <a:cubicBezTo>
                      <a:pt x="147" y="130"/>
                      <a:pt x="147" y="130"/>
                      <a:pt x="147" y="130"/>
                    </a:cubicBezTo>
                    <a:cubicBezTo>
                      <a:pt x="147" y="130"/>
                      <a:pt x="147" y="130"/>
                      <a:pt x="147" y="130"/>
                    </a:cubicBezTo>
                    <a:cubicBezTo>
                      <a:pt x="125" y="112"/>
                      <a:pt x="125" y="112"/>
                      <a:pt x="125" y="112"/>
                    </a:cubicBezTo>
                    <a:cubicBezTo>
                      <a:pt x="8" y="210"/>
                      <a:pt x="8" y="210"/>
                      <a:pt x="8" y="210"/>
                    </a:cubicBezTo>
                    <a:cubicBezTo>
                      <a:pt x="293" y="210"/>
                      <a:pt x="293" y="210"/>
                      <a:pt x="293" y="210"/>
                    </a:cubicBezTo>
                    <a:cubicBezTo>
                      <a:pt x="175" y="112"/>
                      <a:pt x="175" y="112"/>
                      <a:pt x="175" y="112"/>
                    </a:cubicBezTo>
                    <a:lnTo>
                      <a:pt x="153" y="130"/>
                    </a:lnTo>
                    <a:close/>
                    <a:moveTo>
                      <a:pt x="0" y="6"/>
                    </a:moveTo>
                    <a:cubicBezTo>
                      <a:pt x="0" y="204"/>
                      <a:pt x="0" y="204"/>
                      <a:pt x="0" y="204"/>
                    </a:cubicBezTo>
                    <a:cubicBezTo>
                      <a:pt x="118" y="106"/>
                      <a:pt x="118" y="106"/>
                      <a:pt x="118" y="106"/>
                    </a:cubicBezTo>
                    <a:lnTo>
                      <a:pt x="0" y="6"/>
                    </a:lnTo>
                    <a:close/>
                    <a:moveTo>
                      <a:pt x="182" y="106"/>
                    </a:moveTo>
                    <a:cubicBezTo>
                      <a:pt x="300" y="204"/>
                      <a:pt x="300" y="204"/>
                      <a:pt x="300" y="204"/>
                    </a:cubicBezTo>
                    <a:cubicBezTo>
                      <a:pt x="300" y="6"/>
                      <a:pt x="300" y="6"/>
                      <a:pt x="300" y="6"/>
                    </a:cubicBezTo>
                    <a:lnTo>
                      <a:pt x="182" y="106"/>
                    </a:lnTo>
                    <a:close/>
                  </a:path>
                </a:pathLst>
              </a:custGeom>
              <a:solidFill>
                <a:srgbClr val="FFFFFF"/>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7558" tIns="47558" rIns="47558" bIns="47558" numCol="1" spcCol="0" rtlCol="0" fromWordArt="0" anchor="ctr" anchorCtr="0" forceAA="0" compatLnSpc="1">
                <a:prstTxWarp prst="textNoShape">
                  <a:avLst/>
                </a:prstTxWarp>
                <a:noAutofit/>
              </a:bodyPr>
              <a:lstStyle/>
              <a:p>
                <a:pPr algn="ctr" defTabSz="950843" fontAlgn="base">
                  <a:spcBef>
                    <a:spcPct val="0"/>
                  </a:spcBef>
                  <a:spcAft>
                    <a:spcPct val="0"/>
                  </a:spcAft>
                </a:pPr>
                <a:endParaRPr lang="en-US" sz="2289" dirty="0">
                  <a:gradFill>
                    <a:gsLst>
                      <a:gs pos="0">
                        <a:srgbClr val="FFFFFF"/>
                      </a:gs>
                      <a:gs pos="100000">
                        <a:srgbClr val="FFFFFF"/>
                      </a:gs>
                    </a:gsLst>
                    <a:lin ang="5400000" scaled="0"/>
                  </a:gradFill>
                  <a:ea typeface="Segoe UI" pitchFamily="34" charset="0"/>
                  <a:cs typeface="Segoe UI" pitchFamily="34" charset="0"/>
                </a:endParaRPr>
              </a:p>
            </p:txBody>
          </p:sp>
          <p:pic>
            <p:nvPicPr>
              <p:cNvPr id="61" name="Picture 47" descr="C:\Users\sakuu\Documents\Ballmer MGX 2011\Tile Icons\Calenda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black">
              <a:xfrm>
                <a:off x="1540347" y="3550651"/>
                <a:ext cx="444246" cy="406550"/>
              </a:xfrm>
              <a:prstGeom prst="rect">
                <a:avLst/>
              </a:prstGeom>
              <a:noFill/>
              <a:ln>
                <a:noFill/>
                <a:headEnd type="none" w="med" len="med"/>
                <a:tailEnd type="none" w="med" len="med"/>
              </a:ln>
              <a:effectLst/>
              <a:extLst/>
            </p:spPr>
          </p:pic>
        </p:grpSp>
      </p:grpSp>
      <p:grpSp>
        <p:nvGrpSpPr>
          <p:cNvPr id="9" name="Group 8"/>
          <p:cNvGrpSpPr/>
          <p:nvPr/>
        </p:nvGrpSpPr>
        <p:grpSpPr>
          <a:xfrm>
            <a:off x="3218729" y="4341592"/>
            <a:ext cx="2936601" cy="1777655"/>
            <a:chOff x="3153451" y="4256848"/>
            <a:chExt cx="2879282" cy="1742957"/>
          </a:xfrm>
        </p:grpSpPr>
        <p:sp>
          <p:nvSpPr>
            <p:cNvPr id="36" name="Rectangle 35"/>
            <p:cNvSpPr/>
            <p:nvPr/>
          </p:nvSpPr>
          <p:spPr bwMode="auto">
            <a:xfrm>
              <a:off x="3153451" y="4256848"/>
              <a:ext cx="2879282" cy="1325045"/>
            </a:xfrm>
            <a:prstGeom prst="rect">
              <a:avLst/>
            </a:prstGeom>
            <a:solidFill>
              <a:srgbClr val="59595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2384" tIns="186521" rIns="279781" bIns="186521" numCol="1" spcCol="0" rtlCol="0" fromWordArt="0" anchor="ctr" anchorCtr="0" forceAA="0" compatLnSpc="1">
              <a:prstTxWarp prst="textNoShape">
                <a:avLst/>
              </a:prstTxWarp>
              <a:noAutofit/>
            </a:bodyPr>
            <a:lstStyle/>
            <a:p>
              <a:pPr defTabSz="932559">
                <a:lnSpc>
                  <a:spcPct val="80000"/>
                </a:lnSpc>
              </a:pPr>
              <a:r>
                <a:rPr lang="en-US" sz="2040" spc="-71" dirty="0">
                  <a:solidFill>
                    <a:srgbClr val="FFFFFF"/>
                  </a:solidFill>
                </a:rPr>
                <a:t>File storage and sharing, sites and workflows</a:t>
              </a:r>
            </a:p>
          </p:txBody>
        </p:sp>
        <p:sp>
          <p:nvSpPr>
            <p:cNvPr id="42" name="Isosceles Triangle 41"/>
            <p:cNvSpPr/>
            <p:nvPr/>
          </p:nvSpPr>
          <p:spPr bwMode="auto">
            <a:xfrm rot="10800000">
              <a:off x="4350703" y="5581893"/>
              <a:ext cx="484778" cy="417912"/>
            </a:xfrm>
            <a:prstGeom prst="triangle">
              <a:avLst/>
            </a:prstGeom>
            <a:solidFill>
              <a:schemeClr val="tx1">
                <a:lumMod val="65000"/>
                <a:lumOff val="35000"/>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212384" rIns="186521" bIns="186521" numCol="1" spcCol="0" rtlCol="0" fromWordArt="0" anchor="t" anchorCtr="0" forceAA="0" compatLnSpc="1">
              <a:prstTxWarp prst="textNoShape">
                <a:avLst/>
              </a:prstTxWarp>
              <a:noAutofit/>
            </a:bodyPr>
            <a:lstStyle/>
            <a:p>
              <a:pPr algn="ctr" defTabSz="932559">
                <a:lnSpc>
                  <a:spcPct val="80000"/>
                </a:lnSpc>
              </a:pPr>
              <a:endParaRPr lang="en-US" sz="2448" spc="-71" dirty="0">
                <a:solidFill>
                  <a:srgbClr val="FFFFFF"/>
                </a:solidFill>
              </a:endParaRPr>
            </a:p>
          </p:txBody>
        </p:sp>
        <p:sp>
          <p:nvSpPr>
            <p:cNvPr id="62" name="Freeform 79"/>
            <p:cNvSpPr>
              <a:spLocks noEditPoints="1"/>
            </p:cNvSpPr>
            <p:nvPr/>
          </p:nvSpPr>
          <p:spPr bwMode="black">
            <a:xfrm rot="16200000">
              <a:off x="3542629" y="4638548"/>
              <a:ext cx="442890" cy="549581"/>
            </a:xfrm>
            <a:custGeom>
              <a:avLst/>
              <a:gdLst>
                <a:gd name="T0" fmla="*/ 277 w 277"/>
                <a:gd name="T1" fmla="*/ 171 h 344"/>
                <a:gd name="T2" fmla="*/ 277 w 277"/>
                <a:gd name="T3" fmla="*/ 251 h 344"/>
                <a:gd name="T4" fmla="*/ 274 w 277"/>
                <a:gd name="T5" fmla="*/ 258 h 344"/>
                <a:gd name="T6" fmla="*/ 251 w 277"/>
                <a:gd name="T7" fmla="*/ 280 h 344"/>
                <a:gd name="T8" fmla="*/ 251 w 277"/>
                <a:gd name="T9" fmla="*/ 295 h 344"/>
                <a:gd name="T10" fmla="*/ 248 w 277"/>
                <a:gd name="T11" fmla="*/ 302 h 344"/>
                <a:gd name="T12" fmla="*/ 241 w 277"/>
                <a:gd name="T13" fmla="*/ 305 h 344"/>
                <a:gd name="T14" fmla="*/ 10 w 277"/>
                <a:gd name="T15" fmla="*/ 305 h 344"/>
                <a:gd name="T16" fmla="*/ 3 w 277"/>
                <a:gd name="T17" fmla="*/ 302 h 344"/>
                <a:gd name="T18" fmla="*/ 0 w 277"/>
                <a:gd name="T19" fmla="*/ 295 h 344"/>
                <a:gd name="T20" fmla="*/ 0 w 277"/>
                <a:gd name="T21" fmla="*/ 9 h 344"/>
                <a:gd name="T22" fmla="*/ 3 w 277"/>
                <a:gd name="T23" fmla="*/ 2 h 344"/>
                <a:gd name="T24" fmla="*/ 10 w 277"/>
                <a:gd name="T25" fmla="*/ 0 h 344"/>
                <a:gd name="T26" fmla="*/ 241 w 277"/>
                <a:gd name="T27" fmla="*/ 0 h 344"/>
                <a:gd name="T28" fmla="*/ 248 w 277"/>
                <a:gd name="T29" fmla="*/ 2 h 344"/>
                <a:gd name="T30" fmla="*/ 251 w 277"/>
                <a:gd name="T31" fmla="*/ 9 h 344"/>
                <a:gd name="T32" fmla="*/ 251 w 277"/>
                <a:gd name="T33" fmla="*/ 143 h 344"/>
                <a:gd name="T34" fmla="*/ 274 w 277"/>
                <a:gd name="T35" fmla="*/ 164 h 344"/>
                <a:gd name="T36" fmla="*/ 277 w 277"/>
                <a:gd name="T37" fmla="*/ 171 h 344"/>
                <a:gd name="T38" fmla="*/ 3 w 277"/>
                <a:gd name="T39" fmla="*/ 2 h 344"/>
                <a:gd name="T40" fmla="*/ 0 w 277"/>
                <a:gd name="T41" fmla="*/ 9 h 344"/>
                <a:gd name="T42" fmla="*/ 0 w 277"/>
                <a:gd name="T43" fmla="*/ 295 h 344"/>
                <a:gd name="T44" fmla="*/ 3 w 277"/>
                <a:gd name="T45" fmla="*/ 302 h 344"/>
                <a:gd name="T46" fmla="*/ 10 w 277"/>
                <a:gd name="T47" fmla="*/ 305 h 344"/>
                <a:gd name="T48" fmla="*/ 199 w 277"/>
                <a:gd name="T49" fmla="*/ 305 h 344"/>
                <a:gd name="T50" fmla="*/ 199 w 277"/>
                <a:gd name="T51" fmla="*/ 191 h 344"/>
                <a:gd name="T52" fmla="*/ 216 w 277"/>
                <a:gd name="T53" fmla="*/ 171 h 344"/>
                <a:gd name="T54" fmla="*/ 222 w 277"/>
                <a:gd name="T55" fmla="*/ 155 h 344"/>
                <a:gd name="T56" fmla="*/ 222 w 277"/>
                <a:gd name="T57" fmla="*/ 56 h 344"/>
                <a:gd name="T58" fmla="*/ 202 w 277"/>
                <a:gd name="T59" fmla="*/ 32 h 344"/>
                <a:gd name="T60" fmla="*/ 31 w 277"/>
                <a:gd name="T61" fmla="*/ 0 h 344"/>
                <a:gd name="T62" fmla="*/ 10 w 277"/>
                <a:gd name="T63" fmla="*/ 0 h 344"/>
                <a:gd name="T64" fmla="*/ 3 w 277"/>
                <a:gd name="T65" fmla="*/ 2 h 344"/>
                <a:gd name="T66" fmla="*/ 200 w 277"/>
                <a:gd name="T67" fmla="*/ 47 h 344"/>
                <a:gd name="T68" fmla="*/ 11 w 277"/>
                <a:gd name="T69" fmla="*/ 11 h 344"/>
                <a:gd name="T70" fmla="*/ 4 w 277"/>
                <a:gd name="T71" fmla="*/ 13 h 344"/>
                <a:gd name="T72" fmla="*/ 0 w 277"/>
                <a:gd name="T73" fmla="*/ 20 h 344"/>
                <a:gd name="T74" fmla="*/ 0 w 277"/>
                <a:gd name="T75" fmla="*/ 302 h 344"/>
                <a:gd name="T76" fmla="*/ 8 w 277"/>
                <a:gd name="T77" fmla="*/ 311 h 344"/>
                <a:gd name="T78" fmla="*/ 173 w 277"/>
                <a:gd name="T79" fmla="*/ 343 h 344"/>
                <a:gd name="T80" fmla="*/ 181 w 277"/>
                <a:gd name="T81" fmla="*/ 341 h 344"/>
                <a:gd name="T82" fmla="*/ 184 w 277"/>
                <a:gd name="T83" fmla="*/ 334 h 344"/>
                <a:gd name="T84" fmla="*/ 184 w 277"/>
                <a:gd name="T85" fmla="*/ 185 h 344"/>
                <a:gd name="T86" fmla="*/ 205 w 277"/>
                <a:gd name="T87" fmla="*/ 161 h 344"/>
                <a:gd name="T88" fmla="*/ 207 w 277"/>
                <a:gd name="T89" fmla="*/ 155 h 344"/>
                <a:gd name="T90" fmla="*/ 207 w 277"/>
                <a:gd name="T91" fmla="*/ 56 h 344"/>
                <a:gd name="T92" fmla="*/ 200 w 277"/>
                <a:gd name="T93" fmla="*/ 4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7" h="344">
                  <a:moveTo>
                    <a:pt x="277" y="171"/>
                  </a:moveTo>
                  <a:cubicBezTo>
                    <a:pt x="277" y="251"/>
                    <a:pt x="277" y="251"/>
                    <a:pt x="277" y="251"/>
                  </a:cubicBezTo>
                  <a:cubicBezTo>
                    <a:pt x="277" y="254"/>
                    <a:pt x="276" y="256"/>
                    <a:pt x="274" y="258"/>
                  </a:cubicBezTo>
                  <a:cubicBezTo>
                    <a:pt x="251" y="280"/>
                    <a:pt x="251" y="280"/>
                    <a:pt x="251" y="280"/>
                  </a:cubicBezTo>
                  <a:cubicBezTo>
                    <a:pt x="251" y="295"/>
                    <a:pt x="251" y="295"/>
                    <a:pt x="251" y="295"/>
                  </a:cubicBezTo>
                  <a:cubicBezTo>
                    <a:pt x="251" y="298"/>
                    <a:pt x="250" y="300"/>
                    <a:pt x="248" y="302"/>
                  </a:cubicBezTo>
                  <a:cubicBezTo>
                    <a:pt x="246" y="304"/>
                    <a:pt x="244" y="305"/>
                    <a:pt x="241" y="305"/>
                  </a:cubicBezTo>
                  <a:cubicBezTo>
                    <a:pt x="10" y="305"/>
                    <a:pt x="10" y="305"/>
                    <a:pt x="10" y="305"/>
                  </a:cubicBezTo>
                  <a:cubicBezTo>
                    <a:pt x="7" y="305"/>
                    <a:pt x="5" y="304"/>
                    <a:pt x="3" y="302"/>
                  </a:cubicBezTo>
                  <a:cubicBezTo>
                    <a:pt x="1" y="300"/>
                    <a:pt x="0" y="298"/>
                    <a:pt x="0" y="295"/>
                  </a:cubicBezTo>
                  <a:cubicBezTo>
                    <a:pt x="0" y="9"/>
                    <a:pt x="0" y="9"/>
                    <a:pt x="0" y="9"/>
                  </a:cubicBezTo>
                  <a:cubicBezTo>
                    <a:pt x="0" y="6"/>
                    <a:pt x="1" y="4"/>
                    <a:pt x="3" y="2"/>
                  </a:cubicBezTo>
                  <a:cubicBezTo>
                    <a:pt x="5" y="1"/>
                    <a:pt x="7" y="0"/>
                    <a:pt x="10" y="0"/>
                  </a:cubicBezTo>
                  <a:cubicBezTo>
                    <a:pt x="241" y="0"/>
                    <a:pt x="241" y="0"/>
                    <a:pt x="241" y="0"/>
                  </a:cubicBezTo>
                  <a:cubicBezTo>
                    <a:pt x="244" y="0"/>
                    <a:pt x="246" y="1"/>
                    <a:pt x="248" y="2"/>
                  </a:cubicBezTo>
                  <a:cubicBezTo>
                    <a:pt x="250" y="4"/>
                    <a:pt x="251" y="6"/>
                    <a:pt x="251" y="9"/>
                  </a:cubicBezTo>
                  <a:cubicBezTo>
                    <a:pt x="251" y="143"/>
                    <a:pt x="251" y="143"/>
                    <a:pt x="251" y="143"/>
                  </a:cubicBezTo>
                  <a:cubicBezTo>
                    <a:pt x="274" y="164"/>
                    <a:pt x="274" y="164"/>
                    <a:pt x="274" y="164"/>
                  </a:cubicBezTo>
                  <a:cubicBezTo>
                    <a:pt x="276" y="166"/>
                    <a:pt x="277" y="169"/>
                    <a:pt x="277" y="171"/>
                  </a:cubicBezTo>
                  <a:close/>
                  <a:moveTo>
                    <a:pt x="3" y="2"/>
                  </a:moveTo>
                  <a:cubicBezTo>
                    <a:pt x="1" y="4"/>
                    <a:pt x="0" y="6"/>
                    <a:pt x="0" y="9"/>
                  </a:cubicBezTo>
                  <a:cubicBezTo>
                    <a:pt x="0" y="295"/>
                    <a:pt x="0" y="295"/>
                    <a:pt x="0" y="295"/>
                  </a:cubicBezTo>
                  <a:cubicBezTo>
                    <a:pt x="0" y="298"/>
                    <a:pt x="1" y="300"/>
                    <a:pt x="3" y="302"/>
                  </a:cubicBezTo>
                  <a:cubicBezTo>
                    <a:pt x="5" y="304"/>
                    <a:pt x="7" y="305"/>
                    <a:pt x="10" y="305"/>
                  </a:cubicBezTo>
                  <a:cubicBezTo>
                    <a:pt x="199" y="305"/>
                    <a:pt x="199" y="305"/>
                    <a:pt x="199" y="305"/>
                  </a:cubicBezTo>
                  <a:cubicBezTo>
                    <a:pt x="199" y="191"/>
                    <a:pt x="199" y="191"/>
                    <a:pt x="199" y="191"/>
                  </a:cubicBezTo>
                  <a:cubicBezTo>
                    <a:pt x="204" y="185"/>
                    <a:pt x="216" y="171"/>
                    <a:pt x="216" y="171"/>
                  </a:cubicBezTo>
                  <a:cubicBezTo>
                    <a:pt x="220" y="166"/>
                    <a:pt x="222" y="161"/>
                    <a:pt x="222" y="155"/>
                  </a:cubicBezTo>
                  <a:cubicBezTo>
                    <a:pt x="222" y="56"/>
                    <a:pt x="222" y="56"/>
                    <a:pt x="222" y="56"/>
                  </a:cubicBezTo>
                  <a:cubicBezTo>
                    <a:pt x="222" y="44"/>
                    <a:pt x="214" y="35"/>
                    <a:pt x="202" y="32"/>
                  </a:cubicBezTo>
                  <a:cubicBezTo>
                    <a:pt x="31" y="0"/>
                    <a:pt x="31" y="0"/>
                    <a:pt x="31" y="0"/>
                  </a:cubicBezTo>
                  <a:cubicBezTo>
                    <a:pt x="10" y="0"/>
                    <a:pt x="10" y="0"/>
                    <a:pt x="10" y="0"/>
                  </a:cubicBezTo>
                  <a:cubicBezTo>
                    <a:pt x="7" y="0"/>
                    <a:pt x="5" y="1"/>
                    <a:pt x="3" y="2"/>
                  </a:cubicBezTo>
                  <a:close/>
                  <a:moveTo>
                    <a:pt x="200" y="47"/>
                  </a:moveTo>
                  <a:cubicBezTo>
                    <a:pt x="11" y="11"/>
                    <a:pt x="11" y="11"/>
                    <a:pt x="11" y="11"/>
                  </a:cubicBezTo>
                  <a:cubicBezTo>
                    <a:pt x="9" y="10"/>
                    <a:pt x="6" y="11"/>
                    <a:pt x="4" y="13"/>
                  </a:cubicBezTo>
                  <a:cubicBezTo>
                    <a:pt x="2" y="14"/>
                    <a:pt x="0" y="17"/>
                    <a:pt x="0" y="20"/>
                  </a:cubicBezTo>
                  <a:cubicBezTo>
                    <a:pt x="0" y="302"/>
                    <a:pt x="0" y="302"/>
                    <a:pt x="0" y="302"/>
                  </a:cubicBezTo>
                  <a:cubicBezTo>
                    <a:pt x="0" y="307"/>
                    <a:pt x="4" y="311"/>
                    <a:pt x="8" y="311"/>
                  </a:cubicBezTo>
                  <a:cubicBezTo>
                    <a:pt x="173" y="343"/>
                    <a:pt x="173" y="343"/>
                    <a:pt x="173" y="343"/>
                  </a:cubicBezTo>
                  <a:cubicBezTo>
                    <a:pt x="176" y="344"/>
                    <a:pt x="179" y="343"/>
                    <a:pt x="181" y="341"/>
                  </a:cubicBezTo>
                  <a:cubicBezTo>
                    <a:pt x="183" y="339"/>
                    <a:pt x="184" y="337"/>
                    <a:pt x="184" y="334"/>
                  </a:cubicBezTo>
                  <a:cubicBezTo>
                    <a:pt x="184" y="185"/>
                    <a:pt x="184" y="185"/>
                    <a:pt x="184" y="185"/>
                  </a:cubicBezTo>
                  <a:cubicBezTo>
                    <a:pt x="205" y="161"/>
                    <a:pt x="205" y="161"/>
                    <a:pt x="205" y="161"/>
                  </a:cubicBezTo>
                  <a:cubicBezTo>
                    <a:pt x="206" y="159"/>
                    <a:pt x="207" y="157"/>
                    <a:pt x="207" y="155"/>
                  </a:cubicBezTo>
                  <a:cubicBezTo>
                    <a:pt x="207" y="56"/>
                    <a:pt x="207" y="56"/>
                    <a:pt x="207" y="56"/>
                  </a:cubicBezTo>
                  <a:cubicBezTo>
                    <a:pt x="207" y="51"/>
                    <a:pt x="204" y="48"/>
                    <a:pt x="200" y="47"/>
                  </a:cubicBezTo>
                  <a:close/>
                </a:path>
              </a:pathLst>
            </a:custGeom>
            <a:solidFill>
              <a:srgbClr val="FFFFFF"/>
            </a:solidFill>
            <a:ln>
              <a:noFill/>
            </a:ln>
            <a:extLst/>
          </p:spPr>
          <p:txBody>
            <a:bodyPr vert="horz" wrap="square" lIns="83943" tIns="41972" rIns="83943" bIns="41972" numCol="1" anchor="t" anchorCtr="0" compatLnSpc="1">
              <a:prstTxWarp prst="textNoShape">
                <a:avLst/>
              </a:prstTxWarp>
            </a:bodyPr>
            <a:lstStyle/>
            <a:p>
              <a:pPr defTabSz="932559"/>
              <a:endParaRPr lang="en-US" sz="1632">
                <a:solidFill>
                  <a:srgbClr val="000000"/>
                </a:solidFill>
              </a:endParaRPr>
            </a:p>
          </p:txBody>
        </p:sp>
      </p:grpSp>
      <p:grpSp>
        <p:nvGrpSpPr>
          <p:cNvPr id="10" name="Group 9"/>
          <p:cNvGrpSpPr/>
          <p:nvPr/>
        </p:nvGrpSpPr>
        <p:grpSpPr>
          <a:xfrm>
            <a:off x="6281144" y="4341592"/>
            <a:ext cx="2936601" cy="1777655"/>
            <a:chOff x="6156091" y="4256848"/>
            <a:chExt cx="2879282" cy="1742957"/>
          </a:xfrm>
        </p:grpSpPr>
        <p:sp>
          <p:nvSpPr>
            <p:cNvPr id="37" name="Rectangle 36"/>
            <p:cNvSpPr/>
            <p:nvPr/>
          </p:nvSpPr>
          <p:spPr bwMode="auto">
            <a:xfrm>
              <a:off x="6156091" y="4256848"/>
              <a:ext cx="2879282" cy="1325045"/>
            </a:xfrm>
            <a:prstGeom prst="rect">
              <a:avLst/>
            </a:prstGeom>
            <a:solidFill>
              <a:srgbClr val="59595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2384" tIns="186521" rIns="279781" bIns="186521" numCol="1" spcCol="0" rtlCol="0" fromWordArt="0" anchor="ctr" anchorCtr="0" forceAA="0" compatLnSpc="1">
              <a:prstTxWarp prst="textNoShape">
                <a:avLst/>
              </a:prstTxWarp>
              <a:noAutofit/>
            </a:bodyPr>
            <a:lstStyle/>
            <a:p>
              <a:pPr defTabSz="932559">
                <a:lnSpc>
                  <a:spcPct val="80000"/>
                </a:lnSpc>
              </a:pPr>
              <a:r>
                <a:rPr lang="en-US" sz="2040" spc="-71" dirty="0">
                  <a:solidFill>
                    <a:srgbClr val="FFFFFF"/>
                  </a:solidFill>
                </a:rPr>
                <a:t>Messaging, </a:t>
              </a:r>
            </a:p>
            <a:p>
              <a:pPr defTabSz="932559">
                <a:lnSpc>
                  <a:spcPct val="80000"/>
                </a:lnSpc>
              </a:pPr>
              <a:r>
                <a:rPr lang="en-US" sz="2040" spc="-71" dirty="0">
                  <a:solidFill>
                    <a:srgbClr val="FFFFFF"/>
                  </a:solidFill>
                </a:rPr>
                <a:t>voice, presence and meetings</a:t>
              </a:r>
            </a:p>
          </p:txBody>
        </p:sp>
        <p:sp>
          <p:nvSpPr>
            <p:cNvPr id="47" name="Isosceles Triangle 46"/>
            <p:cNvSpPr/>
            <p:nvPr/>
          </p:nvSpPr>
          <p:spPr bwMode="auto">
            <a:xfrm rot="10800000">
              <a:off x="7353342" y="5581893"/>
              <a:ext cx="484778" cy="417912"/>
            </a:xfrm>
            <a:prstGeom prst="triangle">
              <a:avLst/>
            </a:prstGeom>
            <a:solidFill>
              <a:schemeClr val="tx1">
                <a:lumMod val="65000"/>
                <a:lumOff val="35000"/>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212384" rIns="186521" bIns="186521" numCol="1" spcCol="0" rtlCol="0" fromWordArt="0" anchor="t" anchorCtr="0" forceAA="0" compatLnSpc="1">
              <a:prstTxWarp prst="textNoShape">
                <a:avLst/>
              </a:prstTxWarp>
              <a:noAutofit/>
            </a:bodyPr>
            <a:lstStyle/>
            <a:p>
              <a:pPr algn="ctr" defTabSz="932559">
                <a:lnSpc>
                  <a:spcPct val="80000"/>
                </a:lnSpc>
              </a:pPr>
              <a:endParaRPr lang="en-US" sz="2448" spc="-71" dirty="0">
                <a:solidFill>
                  <a:srgbClr val="FFFFFF"/>
                </a:solidFill>
              </a:endParaRPr>
            </a:p>
          </p:txBody>
        </p:sp>
        <p:sp>
          <p:nvSpPr>
            <p:cNvPr id="63" name="Freeform 95"/>
            <p:cNvSpPr>
              <a:spLocks noChangeAspect="1"/>
            </p:cNvSpPr>
            <p:nvPr/>
          </p:nvSpPr>
          <p:spPr bwMode="black">
            <a:xfrm>
              <a:off x="6427517" y="4664006"/>
              <a:ext cx="582883" cy="583119"/>
            </a:xfrm>
            <a:custGeom>
              <a:avLst/>
              <a:gdLst>
                <a:gd name="T0" fmla="*/ 59 w 67"/>
                <a:gd name="T1" fmla="*/ 0 h 67"/>
                <a:gd name="T2" fmla="*/ 9 w 67"/>
                <a:gd name="T3" fmla="*/ 0 h 67"/>
                <a:gd name="T4" fmla="*/ 0 w 67"/>
                <a:gd name="T5" fmla="*/ 9 h 67"/>
                <a:gd name="T6" fmla="*/ 0 w 67"/>
                <a:gd name="T7" fmla="*/ 41 h 67"/>
                <a:gd name="T8" fmla="*/ 9 w 67"/>
                <a:gd name="T9" fmla="*/ 50 h 67"/>
                <a:gd name="T10" fmla="*/ 21 w 67"/>
                <a:gd name="T11" fmla="*/ 50 h 67"/>
                <a:gd name="T12" fmla="*/ 47 w 67"/>
                <a:gd name="T13" fmla="*/ 67 h 67"/>
                <a:gd name="T14" fmla="*/ 41 w 67"/>
                <a:gd name="T15" fmla="*/ 50 h 67"/>
                <a:gd name="T16" fmla="*/ 59 w 67"/>
                <a:gd name="T17" fmla="*/ 50 h 67"/>
                <a:gd name="T18" fmla="*/ 67 w 67"/>
                <a:gd name="T19" fmla="*/ 41 h 67"/>
                <a:gd name="T20" fmla="*/ 67 w 67"/>
                <a:gd name="T21" fmla="*/ 9 h 67"/>
                <a:gd name="T22" fmla="*/ 59 w 67"/>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67">
                  <a:moveTo>
                    <a:pt x="59"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59" y="50"/>
                    <a:pt x="59" y="50"/>
                    <a:pt x="59" y="50"/>
                  </a:cubicBezTo>
                  <a:cubicBezTo>
                    <a:pt x="63" y="50"/>
                    <a:pt x="67" y="46"/>
                    <a:pt x="67" y="41"/>
                  </a:cubicBezTo>
                  <a:cubicBezTo>
                    <a:pt x="67" y="9"/>
                    <a:pt x="67" y="9"/>
                    <a:pt x="67" y="9"/>
                  </a:cubicBezTo>
                  <a:cubicBezTo>
                    <a:pt x="67" y="4"/>
                    <a:pt x="63" y="0"/>
                    <a:pt x="59" y="0"/>
                  </a:cubicBezTo>
                </a:path>
              </a:pathLst>
            </a:custGeom>
            <a:solidFill>
              <a:schemeClr val="tx1"/>
            </a:solidFill>
            <a:ln>
              <a:noFill/>
            </a:ln>
            <a:extLst/>
          </p:spPr>
          <p:txBody>
            <a:bodyPr vert="horz" wrap="square" lIns="93242" tIns="46622" rIns="93242" bIns="46622" numCol="1" anchor="t" anchorCtr="0" compatLnSpc="1">
              <a:prstTxWarp prst="textNoShape">
                <a:avLst/>
              </a:prstTxWarp>
            </a:bodyPr>
            <a:lstStyle/>
            <a:p>
              <a:pPr defTabSz="932377"/>
              <a:endParaRPr lang="en-US" sz="1836" dirty="0"/>
            </a:p>
          </p:txBody>
        </p:sp>
      </p:grpSp>
      <p:grpSp>
        <p:nvGrpSpPr>
          <p:cNvPr id="11" name="Group 10"/>
          <p:cNvGrpSpPr/>
          <p:nvPr/>
        </p:nvGrpSpPr>
        <p:grpSpPr>
          <a:xfrm>
            <a:off x="9343558" y="4341592"/>
            <a:ext cx="2936601" cy="1777655"/>
            <a:chOff x="9158730" y="4256848"/>
            <a:chExt cx="2879282" cy="1742957"/>
          </a:xfrm>
        </p:grpSpPr>
        <p:sp>
          <p:nvSpPr>
            <p:cNvPr id="38" name="Rectangle 37"/>
            <p:cNvSpPr/>
            <p:nvPr/>
          </p:nvSpPr>
          <p:spPr bwMode="auto">
            <a:xfrm>
              <a:off x="9158730" y="4256848"/>
              <a:ext cx="2879282" cy="1325045"/>
            </a:xfrm>
            <a:prstGeom prst="rect">
              <a:avLst/>
            </a:prstGeom>
            <a:solidFill>
              <a:srgbClr val="59595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2384" tIns="186521" rIns="279781" bIns="186521" numCol="1" spcCol="0" rtlCol="0" fromWordArt="0" anchor="ctr" anchorCtr="0" forceAA="0" compatLnSpc="1">
              <a:prstTxWarp prst="textNoShape">
                <a:avLst/>
              </a:prstTxWarp>
              <a:noAutofit/>
            </a:bodyPr>
            <a:lstStyle/>
            <a:p>
              <a:pPr defTabSz="932559">
                <a:lnSpc>
                  <a:spcPct val="80000"/>
                </a:lnSpc>
              </a:pPr>
              <a:r>
                <a:rPr lang="en-US" sz="2040" spc="-71" dirty="0">
                  <a:solidFill>
                    <a:srgbClr val="FFFFFF"/>
                  </a:solidFill>
                </a:rPr>
                <a:t>Social collaboration</a:t>
              </a:r>
            </a:p>
          </p:txBody>
        </p:sp>
        <p:sp>
          <p:nvSpPr>
            <p:cNvPr id="48" name="Isosceles Triangle 47"/>
            <p:cNvSpPr/>
            <p:nvPr/>
          </p:nvSpPr>
          <p:spPr bwMode="auto">
            <a:xfrm rot="10800000">
              <a:off x="10355981" y="5581893"/>
              <a:ext cx="484778" cy="417912"/>
            </a:xfrm>
            <a:prstGeom prst="triangle">
              <a:avLst/>
            </a:prstGeom>
            <a:solidFill>
              <a:schemeClr val="tx1">
                <a:lumMod val="65000"/>
                <a:lumOff val="35000"/>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212384" rIns="186521" bIns="186521" numCol="1" spcCol="0" rtlCol="0" fromWordArt="0" anchor="t" anchorCtr="0" forceAA="0" compatLnSpc="1">
              <a:prstTxWarp prst="textNoShape">
                <a:avLst/>
              </a:prstTxWarp>
              <a:noAutofit/>
            </a:bodyPr>
            <a:lstStyle/>
            <a:p>
              <a:pPr algn="ctr" defTabSz="932559">
                <a:lnSpc>
                  <a:spcPct val="80000"/>
                </a:lnSpc>
              </a:pPr>
              <a:endParaRPr lang="en-US" sz="2448" spc="-71" dirty="0">
                <a:solidFill>
                  <a:srgbClr val="FFFFFF"/>
                </a:solidFill>
              </a:endParaRPr>
            </a:p>
          </p:txBody>
        </p:sp>
        <p:grpSp>
          <p:nvGrpSpPr>
            <p:cNvPr id="64" name="Group 63"/>
            <p:cNvGrpSpPr/>
            <p:nvPr/>
          </p:nvGrpSpPr>
          <p:grpSpPr bwMode="black">
            <a:xfrm>
              <a:off x="9387052" y="4695015"/>
              <a:ext cx="754814" cy="459652"/>
              <a:chOff x="10387012" y="4179358"/>
              <a:chExt cx="974726" cy="593725"/>
            </a:xfrm>
            <a:solidFill>
              <a:srgbClr val="FFFFFF"/>
            </a:solidFill>
          </p:grpSpPr>
          <p:sp>
            <p:nvSpPr>
              <p:cNvPr id="65" name="Freeform 26"/>
              <p:cNvSpPr>
                <a:spLocks/>
              </p:cNvSpPr>
              <p:nvPr/>
            </p:nvSpPr>
            <p:spPr bwMode="black">
              <a:xfrm>
                <a:off x="10506075" y="4258733"/>
                <a:ext cx="706438" cy="514350"/>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93260" tIns="46630" rIns="93260" bIns="46630" numCol="1" anchor="t" anchorCtr="0" compatLnSpc="1">
                <a:prstTxWarp prst="textNoShape">
                  <a:avLst/>
                </a:prstTxWarp>
              </a:bodyPr>
              <a:lstStyle/>
              <a:p>
                <a:pPr defTabSz="932559"/>
                <a:endParaRPr lang="en-US" sz="1632">
                  <a:solidFill>
                    <a:srgbClr val="000000"/>
                  </a:solidFill>
                </a:endParaRPr>
              </a:p>
            </p:txBody>
          </p:sp>
          <p:sp>
            <p:nvSpPr>
              <p:cNvPr id="66" name="Freeform 27"/>
              <p:cNvSpPr>
                <a:spLocks/>
              </p:cNvSpPr>
              <p:nvPr/>
            </p:nvSpPr>
            <p:spPr bwMode="black">
              <a:xfrm>
                <a:off x="10615612" y="4179358"/>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93260" tIns="46630" rIns="93260" bIns="46630" numCol="1" anchor="t" anchorCtr="0" compatLnSpc="1">
                <a:prstTxWarp prst="textNoShape">
                  <a:avLst/>
                </a:prstTxWarp>
              </a:bodyPr>
              <a:lstStyle/>
              <a:p>
                <a:pPr defTabSz="932559"/>
                <a:endParaRPr lang="en-US" sz="1632">
                  <a:solidFill>
                    <a:srgbClr val="000000"/>
                  </a:solidFill>
                </a:endParaRPr>
              </a:p>
            </p:txBody>
          </p:sp>
          <p:sp>
            <p:nvSpPr>
              <p:cNvPr id="67" name="Freeform 28"/>
              <p:cNvSpPr>
                <a:spLocks/>
              </p:cNvSpPr>
              <p:nvPr/>
            </p:nvSpPr>
            <p:spPr bwMode="black">
              <a:xfrm>
                <a:off x="10536237" y="4544483"/>
                <a:ext cx="319088" cy="220663"/>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93260" tIns="46630" rIns="93260" bIns="46630" numCol="1" anchor="t" anchorCtr="0" compatLnSpc="1">
                <a:prstTxWarp prst="textNoShape">
                  <a:avLst/>
                </a:prstTxWarp>
              </a:bodyPr>
              <a:lstStyle/>
              <a:p>
                <a:pPr defTabSz="932559"/>
                <a:endParaRPr lang="en-US" sz="1632">
                  <a:solidFill>
                    <a:srgbClr val="000000"/>
                  </a:solidFill>
                </a:endParaRPr>
              </a:p>
            </p:txBody>
          </p:sp>
          <p:sp>
            <p:nvSpPr>
              <p:cNvPr id="68" name="Freeform 29"/>
              <p:cNvSpPr>
                <a:spLocks/>
              </p:cNvSpPr>
              <p:nvPr/>
            </p:nvSpPr>
            <p:spPr bwMode="black">
              <a:xfrm>
                <a:off x="11207750" y="4239683"/>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93260" tIns="46630" rIns="93260" bIns="46630" numCol="1" anchor="t" anchorCtr="0" compatLnSpc="1">
                <a:prstTxWarp prst="textNoShape">
                  <a:avLst/>
                </a:prstTxWarp>
              </a:bodyPr>
              <a:lstStyle/>
              <a:p>
                <a:pPr defTabSz="932559"/>
                <a:endParaRPr lang="en-US" sz="1632">
                  <a:solidFill>
                    <a:srgbClr val="000000"/>
                  </a:solidFill>
                </a:endParaRPr>
              </a:p>
            </p:txBody>
          </p:sp>
          <p:sp>
            <p:nvSpPr>
              <p:cNvPr id="69" name="Freeform 30"/>
              <p:cNvSpPr>
                <a:spLocks/>
              </p:cNvSpPr>
              <p:nvPr/>
            </p:nvSpPr>
            <p:spPr bwMode="black">
              <a:xfrm>
                <a:off x="10387012" y="4206346"/>
                <a:ext cx="176213" cy="352425"/>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93260" tIns="46630" rIns="93260" bIns="46630" numCol="1" anchor="t" anchorCtr="0" compatLnSpc="1">
                <a:prstTxWarp prst="textNoShape">
                  <a:avLst/>
                </a:prstTxWarp>
              </a:bodyPr>
              <a:lstStyle/>
              <a:p>
                <a:pPr defTabSz="932559"/>
                <a:endParaRPr lang="en-US" sz="1632">
                  <a:solidFill>
                    <a:srgbClr val="000000"/>
                  </a:solidFill>
                </a:endParaRPr>
              </a:p>
            </p:txBody>
          </p:sp>
        </p:grpSp>
      </p:grpSp>
    </p:spTree>
    <p:extLst>
      <p:ext uri="{BB962C8B-B14F-4D97-AF65-F5344CB8AC3E}">
        <p14:creationId xmlns:p14="http://schemas.microsoft.com/office/powerpoint/2010/main" val="403813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9"/>
          <p:cNvPicPr>
            <a:picLocks noChangeAspect="1"/>
          </p:cNvPicPr>
          <p:nvPr/>
        </p:nvPicPr>
        <p:blipFill rotWithShape="1">
          <a:blip r:embed="rId2">
            <a:duotone>
              <a:prstClr val="black"/>
              <a:schemeClr val="bg1">
                <a:lumMod val="65000"/>
                <a:lumOff val="35000"/>
                <a:tint val="45000"/>
                <a:satMod val="400000"/>
              </a:schemeClr>
            </a:duotone>
            <a:extLst>
              <a:ext uri="{28A0092B-C50C-407E-A947-70E740481C1C}">
                <a14:useLocalDpi xmlns:a14="http://schemas.microsoft.com/office/drawing/2010/main" val="0"/>
              </a:ext>
            </a:extLst>
          </a:blip>
          <a:srcRect l="4600" t="20655" r="6140" b="4086"/>
          <a:stretch/>
        </p:blipFill>
        <p:spPr>
          <a:xfrm>
            <a:off x="0" y="5379"/>
            <a:ext cx="12444037" cy="6994525"/>
          </a:xfrm>
          <a:prstGeom prst="rect">
            <a:avLst/>
          </a:prstGeom>
          <a:noFill/>
          <a:ln>
            <a:noFill/>
          </a:ln>
        </p:spPr>
      </p:pic>
      <p:sp>
        <p:nvSpPr>
          <p:cNvPr id="20" name="Rectangle 19"/>
          <p:cNvSpPr/>
          <p:nvPr/>
        </p:nvSpPr>
        <p:spPr bwMode="auto">
          <a:xfrm>
            <a:off x="384514" y="1723959"/>
            <a:ext cx="7129121" cy="668523"/>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2384" tIns="186521" rIns="279781" bIns="186521" numCol="1" spcCol="0" rtlCol="0" fromWordArt="0" anchor="ctr" anchorCtr="0" forceAA="0" compatLnSpc="1">
            <a:prstTxWarp prst="textNoShape">
              <a:avLst/>
            </a:prstTxWarp>
            <a:noAutofit/>
          </a:bodyPr>
          <a:lstStyle/>
          <a:p>
            <a:pPr defTabSz="932559">
              <a:lnSpc>
                <a:spcPct val="80000"/>
              </a:lnSpc>
            </a:pPr>
            <a:endParaRPr lang="en-US" sz="2040" spc="-71" dirty="0">
              <a:solidFill>
                <a:srgbClr val="FFFFFF"/>
              </a:solidFill>
            </a:endParaRPr>
          </a:p>
        </p:txBody>
      </p:sp>
      <p:sp>
        <p:nvSpPr>
          <p:cNvPr id="3" name="Title 6"/>
          <p:cNvSpPr txBox="1">
            <a:spLocks/>
          </p:cNvSpPr>
          <p:nvPr/>
        </p:nvSpPr>
        <p:spPr>
          <a:xfrm>
            <a:off x="393792" y="309820"/>
            <a:ext cx="10741563" cy="935842"/>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r>
              <a:rPr lang="en-US" sz="4080" dirty="0">
                <a:solidFill>
                  <a:schemeClr val="tx1"/>
                </a:solidFill>
              </a:rPr>
              <a:t>What we are hearing from you about adoption</a:t>
            </a:r>
          </a:p>
        </p:txBody>
      </p:sp>
      <p:sp>
        <p:nvSpPr>
          <p:cNvPr id="9" name="Rectangle 8"/>
          <p:cNvSpPr/>
          <p:nvPr/>
        </p:nvSpPr>
        <p:spPr bwMode="auto">
          <a:xfrm>
            <a:off x="386213" y="2383156"/>
            <a:ext cx="7127423" cy="4291037"/>
          </a:xfrm>
          <a:prstGeom prst="rect">
            <a:avLst/>
          </a:prstGeom>
          <a:solidFill>
            <a:srgbClr val="59595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2384" tIns="186521" rIns="279781" bIns="186521" numCol="1" spcCol="0" rtlCol="0" fromWordArt="0" anchor="ctr" anchorCtr="0" forceAA="0" compatLnSpc="1">
            <a:prstTxWarp prst="textNoShape">
              <a:avLst/>
            </a:prstTxWarp>
            <a:noAutofit/>
          </a:bodyPr>
          <a:lstStyle/>
          <a:p>
            <a:pPr defTabSz="932559">
              <a:lnSpc>
                <a:spcPct val="80000"/>
              </a:lnSpc>
            </a:pPr>
            <a:endParaRPr lang="en-US" sz="2040" spc="-71" dirty="0">
              <a:solidFill>
                <a:srgbClr val="FFFFFF"/>
              </a:solidFill>
            </a:endParaRPr>
          </a:p>
        </p:txBody>
      </p:sp>
      <p:sp>
        <p:nvSpPr>
          <p:cNvPr id="4" name="Text Placeholder 7"/>
          <p:cNvSpPr txBox="1">
            <a:spLocks/>
          </p:cNvSpPr>
          <p:nvPr/>
        </p:nvSpPr>
        <p:spPr>
          <a:xfrm>
            <a:off x="549043" y="2569255"/>
            <a:ext cx="6431193" cy="3801642"/>
          </a:xfrm>
          <a:prstGeom prst="rect">
            <a:avLst/>
          </a:prstGeom>
        </p:spPr>
        <p:txBody>
          <a:bodyPr/>
          <a:lst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US" sz="2800" spc="-51" dirty="0" smtClean="0">
                <a:solidFill>
                  <a:schemeClr val="tx1"/>
                </a:solidFill>
              </a:rPr>
              <a:t>We:</a:t>
            </a:r>
            <a:r>
              <a:rPr lang="en-US" sz="1632" spc="-51" dirty="0" smtClean="0">
                <a:solidFill>
                  <a:schemeClr val="tx1"/>
                </a:solidFill>
              </a:rPr>
              <a:t> </a:t>
            </a:r>
          </a:p>
          <a:p>
            <a:pPr marL="0" indent="0" defTabSz="457200">
              <a:lnSpc>
                <a:spcPct val="100000"/>
              </a:lnSpc>
              <a:buNone/>
              <a:tabLst>
                <a:tab pos="457200" algn="l"/>
              </a:tabLst>
            </a:pPr>
            <a:r>
              <a:rPr lang="en-US" sz="1632" spc="-51" dirty="0" smtClean="0">
                <a:solidFill>
                  <a:schemeClr val="tx1"/>
                </a:solidFill>
              </a:rPr>
              <a:t>	are </a:t>
            </a:r>
            <a:r>
              <a:rPr lang="en-US" sz="1632" spc="-51" dirty="0">
                <a:solidFill>
                  <a:schemeClr val="tx1"/>
                </a:solidFill>
              </a:rPr>
              <a:t>concerned </a:t>
            </a:r>
            <a:r>
              <a:rPr lang="en-US" sz="1632" spc="-51" dirty="0" smtClean="0">
                <a:solidFill>
                  <a:schemeClr val="tx1"/>
                </a:solidFill>
              </a:rPr>
              <a:t>upgrades </a:t>
            </a:r>
            <a:r>
              <a:rPr lang="en-US" sz="1632" spc="-51" dirty="0">
                <a:solidFill>
                  <a:schemeClr val="tx1"/>
                </a:solidFill>
              </a:rPr>
              <a:t>may break critical line-of-business </a:t>
            </a:r>
            <a:r>
              <a:rPr lang="en-US" sz="1632" spc="-51" dirty="0" smtClean="0">
                <a:solidFill>
                  <a:schemeClr val="tx1"/>
                </a:solidFill>
              </a:rPr>
              <a:t>apps</a:t>
            </a:r>
            <a:endParaRPr lang="en-US" sz="1632" spc="-51" dirty="0">
              <a:solidFill>
                <a:schemeClr val="tx1"/>
              </a:solidFill>
            </a:endParaRPr>
          </a:p>
          <a:p>
            <a:pPr marL="0" indent="0">
              <a:lnSpc>
                <a:spcPct val="150000"/>
              </a:lnSpc>
              <a:buNone/>
              <a:tabLst>
                <a:tab pos="457200" algn="l"/>
              </a:tabLst>
            </a:pPr>
            <a:r>
              <a:rPr lang="en-US" sz="1632" spc="-51" dirty="0">
                <a:solidFill>
                  <a:schemeClr val="tx1"/>
                </a:solidFill>
              </a:rPr>
              <a:t>	</a:t>
            </a:r>
            <a:r>
              <a:rPr lang="en-US" sz="1632" spc="-51" dirty="0" smtClean="0">
                <a:solidFill>
                  <a:schemeClr val="tx1"/>
                </a:solidFill>
              </a:rPr>
              <a:t>need </a:t>
            </a:r>
            <a:r>
              <a:rPr lang="en-US" sz="1632" spc="-51" dirty="0">
                <a:solidFill>
                  <a:schemeClr val="tx1"/>
                </a:solidFill>
              </a:rPr>
              <a:t>sufficient time to test </a:t>
            </a:r>
          </a:p>
          <a:p>
            <a:pPr marL="0" indent="0">
              <a:lnSpc>
                <a:spcPct val="150000"/>
              </a:lnSpc>
              <a:buNone/>
              <a:tabLst>
                <a:tab pos="457200" algn="l"/>
              </a:tabLst>
            </a:pPr>
            <a:r>
              <a:rPr lang="en-US" sz="1632" spc="-51" dirty="0" smtClean="0">
                <a:solidFill>
                  <a:schemeClr val="tx1"/>
                </a:solidFill>
              </a:rPr>
              <a:t>	need </a:t>
            </a:r>
            <a:r>
              <a:rPr lang="en-US" sz="1632" spc="-51" dirty="0">
                <a:solidFill>
                  <a:schemeClr val="tx1"/>
                </a:solidFill>
              </a:rPr>
              <a:t>more notification to plan </a:t>
            </a:r>
            <a:endParaRPr lang="en-US" sz="1632" spc="-51" dirty="0" smtClean="0">
              <a:solidFill>
                <a:schemeClr val="tx1"/>
              </a:solidFill>
            </a:endParaRPr>
          </a:p>
          <a:p>
            <a:pPr marL="0" indent="0">
              <a:lnSpc>
                <a:spcPct val="150000"/>
              </a:lnSpc>
              <a:buNone/>
              <a:tabLst>
                <a:tab pos="457200" algn="l"/>
              </a:tabLst>
            </a:pPr>
            <a:r>
              <a:rPr lang="en-US" sz="1632" spc="-51" dirty="0" smtClean="0">
                <a:solidFill>
                  <a:schemeClr val="tx1"/>
                </a:solidFill>
              </a:rPr>
              <a:t>	need better update &amp; activation management tools </a:t>
            </a:r>
          </a:p>
          <a:p>
            <a:pPr marL="0" indent="0">
              <a:lnSpc>
                <a:spcPct val="150000"/>
              </a:lnSpc>
              <a:buNone/>
              <a:tabLst>
                <a:tab pos="457200" algn="l"/>
              </a:tabLst>
            </a:pPr>
            <a:r>
              <a:rPr lang="en-US" sz="1632" spc="-51" dirty="0" smtClean="0">
                <a:solidFill>
                  <a:schemeClr val="tx1"/>
                </a:solidFill>
              </a:rPr>
              <a:t>	need </a:t>
            </a:r>
            <a:r>
              <a:rPr lang="en-US" sz="1632" spc="-51" dirty="0">
                <a:solidFill>
                  <a:schemeClr val="tx1"/>
                </a:solidFill>
              </a:rPr>
              <a:t>better network traffic management</a:t>
            </a:r>
          </a:p>
          <a:p>
            <a:pPr marL="0" indent="0">
              <a:lnSpc>
                <a:spcPct val="150000"/>
              </a:lnSpc>
              <a:buNone/>
              <a:tabLst>
                <a:tab pos="457200" algn="l"/>
              </a:tabLst>
            </a:pPr>
            <a:r>
              <a:rPr lang="en-US" sz="2800" spc="-51" dirty="0" smtClean="0">
                <a:solidFill>
                  <a:schemeClr val="tx1"/>
                </a:solidFill>
              </a:rPr>
              <a:t>Our: </a:t>
            </a:r>
          </a:p>
          <a:p>
            <a:pPr marL="0" indent="0">
              <a:lnSpc>
                <a:spcPct val="150000"/>
              </a:lnSpc>
              <a:buNone/>
              <a:tabLst>
                <a:tab pos="457200" algn="l"/>
              </a:tabLst>
            </a:pPr>
            <a:r>
              <a:rPr lang="en-US" sz="1632" spc="-51" dirty="0">
                <a:solidFill>
                  <a:schemeClr val="tx1"/>
                </a:solidFill>
              </a:rPr>
              <a:t>	</a:t>
            </a:r>
            <a:r>
              <a:rPr lang="en-US" sz="1632" spc="-51" dirty="0" smtClean="0">
                <a:solidFill>
                  <a:schemeClr val="tx1"/>
                </a:solidFill>
              </a:rPr>
              <a:t>deployments </a:t>
            </a:r>
            <a:r>
              <a:rPr lang="en-US" sz="1632" spc="-51" dirty="0">
                <a:solidFill>
                  <a:schemeClr val="tx1"/>
                </a:solidFill>
              </a:rPr>
              <a:t>are complex and expensive</a:t>
            </a:r>
          </a:p>
          <a:p>
            <a:pPr marL="0" indent="0" defTabSz="457200">
              <a:lnSpc>
                <a:spcPct val="100000"/>
              </a:lnSpc>
              <a:buNone/>
            </a:pPr>
            <a:r>
              <a:rPr lang="en-US" sz="1632" spc="-51" dirty="0">
                <a:solidFill>
                  <a:schemeClr val="tx1"/>
                </a:solidFill>
              </a:rPr>
              <a:t>	</a:t>
            </a:r>
            <a:r>
              <a:rPr lang="en-US" sz="1632" spc="-51" dirty="0" smtClean="0">
                <a:solidFill>
                  <a:schemeClr val="tx1"/>
                </a:solidFill>
              </a:rPr>
              <a:t>key </a:t>
            </a:r>
            <a:r>
              <a:rPr lang="en-US" sz="1632" spc="-51" dirty="0">
                <a:solidFill>
                  <a:schemeClr val="tx1"/>
                </a:solidFill>
              </a:rPr>
              <a:t>software vendors need time to test &amp; issue statements of support</a:t>
            </a:r>
          </a:p>
        </p:txBody>
      </p:sp>
      <p:sp>
        <p:nvSpPr>
          <p:cNvPr id="15" name="Rectangle 14"/>
          <p:cNvSpPr/>
          <p:nvPr/>
        </p:nvSpPr>
        <p:spPr>
          <a:xfrm>
            <a:off x="549044" y="1723961"/>
            <a:ext cx="3020014" cy="670512"/>
          </a:xfrm>
          <a:prstGeom prst="rect">
            <a:avLst/>
          </a:prstGeom>
        </p:spPr>
        <p:txBody>
          <a:bodyPr wrap="none">
            <a:spAutoFit/>
          </a:bodyPr>
          <a:lstStyle/>
          <a:p>
            <a:r>
              <a:rPr lang="en-US" sz="3672" dirty="0"/>
              <a:t>CHALLENGES</a:t>
            </a:r>
          </a:p>
        </p:txBody>
      </p:sp>
    </p:spTree>
    <p:extLst>
      <p:ext uri="{BB962C8B-B14F-4D97-AF65-F5344CB8AC3E}">
        <p14:creationId xmlns:p14="http://schemas.microsoft.com/office/powerpoint/2010/main" val="49194168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9"/>
          <p:cNvPicPr>
            <a:picLocks noChangeAspect="1"/>
          </p:cNvPicPr>
          <p:nvPr/>
        </p:nvPicPr>
        <p:blipFill rotWithShape="1">
          <a:blip r:embed="rId2">
            <a:duotone>
              <a:prstClr val="black"/>
              <a:schemeClr val="bg1">
                <a:lumMod val="65000"/>
                <a:lumOff val="35000"/>
                <a:tint val="45000"/>
                <a:satMod val="400000"/>
              </a:schemeClr>
            </a:duotone>
            <a:extLst>
              <a:ext uri="{28A0092B-C50C-407E-A947-70E740481C1C}">
                <a14:useLocalDpi xmlns:a14="http://schemas.microsoft.com/office/drawing/2010/main" val="0"/>
              </a:ext>
            </a:extLst>
          </a:blip>
          <a:srcRect l="4600" t="20655" r="6140" b="4086"/>
          <a:stretch/>
        </p:blipFill>
        <p:spPr>
          <a:xfrm>
            <a:off x="0" y="5379"/>
            <a:ext cx="12444037" cy="6994525"/>
          </a:xfrm>
          <a:prstGeom prst="rect">
            <a:avLst/>
          </a:prstGeom>
          <a:noFill/>
          <a:ln>
            <a:noFill/>
          </a:ln>
        </p:spPr>
      </p:pic>
      <p:sp>
        <p:nvSpPr>
          <p:cNvPr id="3" name="Rectangle 2"/>
          <p:cNvSpPr/>
          <p:nvPr/>
        </p:nvSpPr>
        <p:spPr bwMode="auto">
          <a:xfrm>
            <a:off x="384048" y="1728216"/>
            <a:ext cx="11022576" cy="668523"/>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2384" tIns="186521" rIns="279781" bIns="186521" numCol="1" spcCol="0" rtlCol="0" fromWordArt="0" anchor="ctr" anchorCtr="0" forceAA="0" compatLnSpc="1">
            <a:prstTxWarp prst="textNoShape">
              <a:avLst/>
            </a:prstTxWarp>
            <a:noAutofit/>
          </a:bodyPr>
          <a:lstStyle/>
          <a:p>
            <a:pPr defTabSz="932559">
              <a:lnSpc>
                <a:spcPct val="80000"/>
              </a:lnSpc>
            </a:pPr>
            <a:endParaRPr lang="en-US" sz="2040" spc="-71" dirty="0">
              <a:solidFill>
                <a:srgbClr val="FFFFFF"/>
              </a:solidFill>
            </a:endParaRPr>
          </a:p>
        </p:txBody>
      </p:sp>
      <p:sp>
        <p:nvSpPr>
          <p:cNvPr id="4" name="Rectangle 3"/>
          <p:cNvSpPr/>
          <p:nvPr/>
        </p:nvSpPr>
        <p:spPr bwMode="auto">
          <a:xfrm>
            <a:off x="377261" y="2397481"/>
            <a:ext cx="11022576" cy="4291037"/>
          </a:xfrm>
          <a:prstGeom prst="rect">
            <a:avLst/>
          </a:prstGeom>
          <a:solidFill>
            <a:srgbClr val="59595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2384" tIns="186521" rIns="279781" bIns="186521" numCol="1" spcCol="0" rtlCol="0" fromWordArt="0" anchor="ctr" anchorCtr="0" forceAA="0" compatLnSpc="1">
            <a:prstTxWarp prst="textNoShape">
              <a:avLst/>
            </a:prstTxWarp>
            <a:noAutofit/>
          </a:bodyPr>
          <a:lstStyle/>
          <a:p>
            <a:pPr defTabSz="932559">
              <a:lnSpc>
                <a:spcPct val="80000"/>
              </a:lnSpc>
            </a:pPr>
            <a:endParaRPr lang="en-US" sz="2040" spc="-71" dirty="0">
              <a:solidFill>
                <a:srgbClr val="FFFFFF"/>
              </a:solidFill>
            </a:endParaRPr>
          </a:p>
        </p:txBody>
      </p:sp>
      <p:sp>
        <p:nvSpPr>
          <p:cNvPr id="5" name="Rectangle 4"/>
          <p:cNvSpPr/>
          <p:nvPr/>
        </p:nvSpPr>
        <p:spPr>
          <a:xfrm>
            <a:off x="503237" y="1714582"/>
            <a:ext cx="3305713" cy="657424"/>
          </a:xfrm>
          <a:prstGeom prst="rect">
            <a:avLst/>
          </a:prstGeom>
        </p:spPr>
        <p:txBody>
          <a:bodyPr wrap="none">
            <a:spAutoFit/>
          </a:bodyPr>
          <a:lstStyle/>
          <a:p>
            <a:r>
              <a:rPr lang="en-US" sz="3672" dirty="0" smtClean="0"/>
              <a:t>Coming soon…</a:t>
            </a:r>
            <a:endParaRPr lang="en-US" sz="3672" dirty="0"/>
          </a:p>
        </p:txBody>
      </p:sp>
      <p:sp>
        <p:nvSpPr>
          <p:cNvPr id="6" name="TextBox 5"/>
          <p:cNvSpPr txBox="1"/>
          <p:nvPr/>
        </p:nvSpPr>
        <p:spPr>
          <a:xfrm>
            <a:off x="808037" y="2582862"/>
            <a:ext cx="9708588" cy="3785652"/>
          </a:xfrm>
          <a:prstGeom prst="rect">
            <a:avLst/>
          </a:prstGeom>
          <a:noFill/>
        </p:spPr>
        <p:txBody>
          <a:bodyPr wrap="square" lIns="0" tIns="0" rIns="0" bIns="0" rtlCol="0">
            <a:spAutoFit/>
          </a:bodyPr>
          <a:lstStyle/>
          <a:p>
            <a:pPr marL="285750" indent="-285750" defTabSz="932384">
              <a:lnSpc>
                <a:spcPct val="150000"/>
              </a:lnSpc>
              <a:spcAft>
                <a:spcPts val="1198"/>
              </a:spcAft>
              <a:buFont typeface="Wingdings" panose="05000000000000000000" pitchFamily="2" charset="2"/>
              <a:buChar char="§"/>
              <a:defRPr/>
            </a:pPr>
            <a:r>
              <a:rPr lang="en-US" sz="3600" dirty="0" smtClean="0">
                <a:solidFill>
                  <a:srgbClr val="FFFFFF"/>
                </a:solidFill>
                <a:latin typeface="+mj-lt"/>
                <a:ea typeface="Segoe UI" pitchFamily="34" charset="0"/>
                <a:cs typeface="Segoe UI" pitchFamily="34" charset="0"/>
              </a:rPr>
              <a:t>Better network traffic management</a:t>
            </a:r>
          </a:p>
          <a:p>
            <a:pPr marL="285750" indent="-285750" defTabSz="932384">
              <a:lnSpc>
                <a:spcPct val="150000"/>
              </a:lnSpc>
              <a:spcAft>
                <a:spcPts val="1198"/>
              </a:spcAft>
              <a:buFont typeface="Wingdings" panose="05000000000000000000" pitchFamily="2" charset="2"/>
              <a:buChar char="§"/>
              <a:defRPr/>
            </a:pPr>
            <a:r>
              <a:rPr lang="en-US" sz="3600" dirty="0" smtClean="0">
                <a:solidFill>
                  <a:srgbClr val="FFFFFF"/>
                </a:solidFill>
                <a:latin typeface="+mj-lt"/>
                <a:ea typeface="Segoe UI" pitchFamily="34" charset="0"/>
                <a:cs typeface="Segoe UI" pitchFamily="34" charset="0"/>
              </a:rPr>
              <a:t>Enhanced distribution management</a:t>
            </a:r>
          </a:p>
          <a:p>
            <a:pPr marL="285750" indent="-285750" defTabSz="932384">
              <a:lnSpc>
                <a:spcPct val="150000"/>
              </a:lnSpc>
              <a:spcAft>
                <a:spcPts val="1198"/>
              </a:spcAft>
              <a:buFont typeface="Wingdings" panose="05000000000000000000" pitchFamily="2" charset="2"/>
              <a:buChar char="§"/>
              <a:defRPr/>
            </a:pPr>
            <a:r>
              <a:rPr lang="en-US" sz="3600" dirty="0" smtClean="0">
                <a:solidFill>
                  <a:srgbClr val="FFFFFF"/>
                </a:solidFill>
                <a:latin typeface="+mj-lt"/>
                <a:ea typeface="Segoe UI" pitchFamily="34" charset="0"/>
                <a:cs typeface="Segoe UI" pitchFamily="34" charset="0"/>
              </a:rPr>
              <a:t>Flexible update management</a:t>
            </a:r>
          </a:p>
          <a:p>
            <a:pPr marL="285750" indent="-285750" defTabSz="932384">
              <a:lnSpc>
                <a:spcPct val="150000"/>
              </a:lnSpc>
              <a:spcAft>
                <a:spcPts val="1198"/>
              </a:spcAft>
              <a:buFont typeface="Wingdings" panose="05000000000000000000" pitchFamily="2" charset="2"/>
              <a:buChar char="§"/>
              <a:defRPr/>
            </a:pPr>
            <a:r>
              <a:rPr lang="en-US" sz="3600" dirty="0" smtClean="0">
                <a:solidFill>
                  <a:srgbClr val="FFFFFF"/>
                </a:solidFill>
                <a:latin typeface="+mj-lt"/>
                <a:ea typeface="Segoe UI" pitchFamily="34" charset="0"/>
                <a:cs typeface="Segoe UI" pitchFamily="34" charset="0"/>
              </a:rPr>
              <a:t>Simplified activation management</a:t>
            </a:r>
          </a:p>
        </p:txBody>
      </p:sp>
      <p:sp>
        <p:nvSpPr>
          <p:cNvPr id="9" name="Title 6"/>
          <p:cNvSpPr txBox="1">
            <a:spLocks/>
          </p:cNvSpPr>
          <p:nvPr/>
        </p:nvSpPr>
        <p:spPr>
          <a:xfrm>
            <a:off x="393792" y="309820"/>
            <a:ext cx="10741563" cy="935842"/>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r>
              <a:rPr lang="en-US" sz="4080" dirty="0">
                <a:solidFill>
                  <a:schemeClr val="tx1"/>
                </a:solidFill>
              </a:rPr>
              <a:t>What we are hearing from you about adoption</a:t>
            </a:r>
          </a:p>
        </p:txBody>
      </p:sp>
    </p:spTree>
    <p:extLst>
      <p:ext uri="{BB962C8B-B14F-4D97-AF65-F5344CB8AC3E}">
        <p14:creationId xmlns:p14="http://schemas.microsoft.com/office/powerpoint/2010/main" val="2670359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1000"/>
                                        <p:tgtEl>
                                          <p:spTgt spid="6">
                                            <p:txEl>
                                              <p:pRg st="1" end="1"/>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1000"/>
                                        <p:tgtEl>
                                          <p:spTgt spid="6">
                                            <p:txEl>
                                              <p:pRg st="2" end="2"/>
                                            </p:txEl>
                                          </p:spTgt>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left)">
                                      <p:cBhvr>
                                        <p:cTn id="19"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7" y="4945062"/>
            <a:ext cx="11887200" cy="932563"/>
          </a:xfrm>
        </p:spPr>
        <p:txBody>
          <a:bodyPr/>
          <a:lstStyle/>
          <a:p>
            <a:r>
              <a:rPr lang="en-US" sz="5400" b="1" dirty="0">
                <a:solidFill>
                  <a:schemeClr val="bg1"/>
                </a:solidFill>
              </a:rPr>
              <a:t>Better </a:t>
            </a:r>
            <a:r>
              <a:rPr lang="en-US" sz="5400" b="1" dirty="0" smtClean="0">
                <a:solidFill>
                  <a:schemeClr val="bg1"/>
                </a:solidFill>
              </a:rPr>
              <a:t>network </a:t>
            </a:r>
            <a:r>
              <a:rPr lang="en-US" sz="5400" b="1" dirty="0">
                <a:solidFill>
                  <a:schemeClr val="bg1"/>
                </a:solidFill>
              </a:rPr>
              <a:t>traffic management</a:t>
            </a:r>
            <a:endParaRPr lang="en-US" sz="5400" dirty="0">
              <a:solidFill>
                <a:schemeClr val="bg1"/>
              </a:solidFill>
            </a:endParaRPr>
          </a:p>
        </p:txBody>
      </p:sp>
    </p:spTree>
    <p:extLst>
      <p:ext uri="{BB962C8B-B14F-4D97-AF65-F5344CB8AC3E}">
        <p14:creationId xmlns:p14="http://schemas.microsoft.com/office/powerpoint/2010/main" val="4193134243"/>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9"/>
          <p:cNvPicPr>
            <a:picLocks noChangeAspect="1"/>
          </p:cNvPicPr>
          <p:nvPr/>
        </p:nvPicPr>
        <p:blipFill rotWithShape="1">
          <a:blip r:embed="rId2">
            <a:duotone>
              <a:prstClr val="black"/>
              <a:schemeClr val="bg1">
                <a:lumMod val="65000"/>
                <a:lumOff val="35000"/>
                <a:tint val="45000"/>
                <a:satMod val="400000"/>
              </a:schemeClr>
            </a:duotone>
            <a:extLst>
              <a:ext uri="{28A0092B-C50C-407E-A947-70E740481C1C}">
                <a14:useLocalDpi xmlns:a14="http://schemas.microsoft.com/office/drawing/2010/main" val="0"/>
              </a:ext>
            </a:extLst>
          </a:blip>
          <a:srcRect l="4600" t="20655" r="6140" b="4086"/>
          <a:stretch/>
        </p:blipFill>
        <p:spPr>
          <a:xfrm>
            <a:off x="0" y="5379"/>
            <a:ext cx="12444037" cy="6994525"/>
          </a:xfrm>
          <a:prstGeom prst="rect">
            <a:avLst/>
          </a:prstGeom>
          <a:noFill/>
          <a:ln>
            <a:noFill/>
          </a:ln>
        </p:spPr>
      </p:pic>
      <p:sp>
        <p:nvSpPr>
          <p:cNvPr id="20" name="Rectangle 19"/>
          <p:cNvSpPr/>
          <p:nvPr/>
        </p:nvSpPr>
        <p:spPr bwMode="auto">
          <a:xfrm>
            <a:off x="384514" y="1723959"/>
            <a:ext cx="7129121" cy="668523"/>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2384" tIns="186521" rIns="279781" bIns="186521" numCol="1" spcCol="0" rtlCol="0" fromWordArt="0" anchor="ctr" anchorCtr="0" forceAA="0" compatLnSpc="1">
            <a:prstTxWarp prst="textNoShape">
              <a:avLst/>
            </a:prstTxWarp>
            <a:noAutofit/>
          </a:bodyPr>
          <a:lstStyle/>
          <a:p>
            <a:pPr defTabSz="932559">
              <a:lnSpc>
                <a:spcPct val="80000"/>
              </a:lnSpc>
            </a:pPr>
            <a:endParaRPr lang="en-US" sz="2040" spc="-71" dirty="0">
              <a:solidFill>
                <a:srgbClr val="FFFFFF"/>
              </a:solidFill>
            </a:endParaRPr>
          </a:p>
        </p:txBody>
      </p:sp>
      <p:sp>
        <p:nvSpPr>
          <p:cNvPr id="3" name="Title 6"/>
          <p:cNvSpPr txBox="1">
            <a:spLocks/>
          </p:cNvSpPr>
          <p:nvPr/>
        </p:nvSpPr>
        <p:spPr>
          <a:xfrm>
            <a:off x="393792" y="309820"/>
            <a:ext cx="10741563" cy="935842"/>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r>
              <a:rPr lang="en-US" sz="4080" dirty="0">
                <a:solidFill>
                  <a:schemeClr val="tx1"/>
                </a:solidFill>
              </a:rPr>
              <a:t>What we are hearing from you about adoption</a:t>
            </a:r>
          </a:p>
        </p:txBody>
      </p:sp>
      <p:sp>
        <p:nvSpPr>
          <p:cNvPr id="9" name="Rectangle 8"/>
          <p:cNvSpPr/>
          <p:nvPr/>
        </p:nvSpPr>
        <p:spPr bwMode="auto">
          <a:xfrm>
            <a:off x="386213" y="2383156"/>
            <a:ext cx="7127423" cy="4291037"/>
          </a:xfrm>
          <a:prstGeom prst="rect">
            <a:avLst/>
          </a:prstGeom>
          <a:solidFill>
            <a:srgbClr val="59595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2384" tIns="186521" rIns="279781" bIns="186521" numCol="1" spcCol="0" rtlCol="0" fromWordArt="0" anchor="ctr" anchorCtr="0" forceAA="0" compatLnSpc="1">
            <a:prstTxWarp prst="textNoShape">
              <a:avLst/>
            </a:prstTxWarp>
            <a:noAutofit/>
          </a:bodyPr>
          <a:lstStyle/>
          <a:p>
            <a:pPr defTabSz="932559">
              <a:lnSpc>
                <a:spcPct val="80000"/>
              </a:lnSpc>
            </a:pPr>
            <a:endParaRPr lang="en-US" sz="2040" spc="-71" dirty="0">
              <a:solidFill>
                <a:srgbClr val="FFFFFF"/>
              </a:solidFill>
            </a:endParaRPr>
          </a:p>
        </p:txBody>
      </p:sp>
      <p:sp>
        <p:nvSpPr>
          <p:cNvPr id="4" name="Text Placeholder 7"/>
          <p:cNvSpPr txBox="1">
            <a:spLocks/>
          </p:cNvSpPr>
          <p:nvPr/>
        </p:nvSpPr>
        <p:spPr>
          <a:xfrm>
            <a:off x="549043" y="2569255"/>
            <a:ext cx="6431193" cy="3801642"/>
          </a:xfrm>
          <a:prstGeom prst="rect">
            <a:avLst/>
          </a:prstGeom>
        </p:spPr>
        <p:txBody>
          <a:bodyPr/>
          <a:lst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US" sz="2800" spc="-51" dirty="0" smtClean="0">
                <a:solidFill>
                  <a:schemeClr val="tx1"/>
                </a:solidFill>
              </a:rPr>
              <a:t>We:</a:t>
            </a:r>
            <a:r>
              <a:rPr lang="en-US" sz="1632" spc="-51" dirty="0" smtClean="0">
                <a:solidFill>
                  <a:schemeClr val="tx1"/>
                </a:solidFill>
              </a:rPr>
              <a:t> </a:t>
            </a:r>
          </a:p>
          <a:p>
            <a:pPr marL="0" indent="0" defTabSz="457200">
              <a:lnSpc>
                <a:spcPct val="100000"/>
              </a:lnSpc>
              <a:buNone/>
              <a:tabLst>
                <a:tab pos="457200" algn="l"/>
              </a:tabLst>
            </a:pPr>
            <a:r>
              <a:rPr lang="en-US" sz="1632" spc="-51" dirty="0" smtClean="0">
                <a:solidFill>
                  <a:schemeClr val="tx1"/>
                </a:solidFill>
              </a:rPr>
              <a:t>	</a:t>
            </a:r>
            <a:r>
              <a:rPr lang="en-US" sz="1632" spc="-51" dirty="0" smtClean="0">
                <a:solidFill>
                  <a:schemeClr val="tx1">
                    <a:lumMod val="50000"/>
                  </a:schemeClr>
                </a:solidFill>
              </a:rPr>
              <a:t>are </a:t>
            </a:r>
            <a:r>
              <a:rPr lang="en-US" sz="1632" spc="-51" dirty="0">
                <a:solidFill>
                  <a:schemeClr val="tx1">
                    <a:lumMod val="50000"/>
                  </a:schemeClr>
                </a:solidFill>
              </a:rPr>
              <a:t>concerned </a:t>
            </a:r>
            <a:r>
              <a:rPr lang="en-US" sz="1632" spc="-51" dirty="0" smtClean="0">
                <a:solidFill>
                  <a:schemeClr val="tx1">
                    <a:lumMod val="50000"/>
                  </a:schemeClr>
                </a:solidFill>
              </a:rPr>
              <a:t>upgrades </a:t>
            </a:r>
            <a:r>
              <a:rPr lang="en-US" sz="1632" spc="-51" dirty="0">
                <a:solidFill>
                  <a:schemeClr val="tx1">
                    <a:lumMod val="50000"/>
                  </a:schemeClr>
                </a:solidFill>
              </a:rPr>
              <a:t>may break critical line-of-business </a:t>
            </a:r>
            <a:r>
              <a:rPr lang="en-US" sz="1632" spc="-51" dirty="0" smtClean="0">
                <a:solidFill>
                  <a:schemeClr val="tx1">
                    <a:lumMod val="50000"/>
                  </a:schemeClr>
                </a:solidFill>
              </a:rPr>
              <a:t>apps</a:t>
            </a:r>
            <a:endParaRPr lang="en-US" sz="1632" spc="-51" dirty="0">
              <a:solidFill>
                <a:schemeClr val="tx1">
                  <a:lumMod val="50000"/>
                </a:schemeClr>
              </a:solidFill>
            </a:endParaRPr>
          </a:p>
          <a:p>
            <a:pPr marL="0" indent="0">
              <a:lnSpc>
                <a:spcPct val="150000"/>
              </a:lnSpc>
              <a:buNone/>
              <a:tabLst>
                <a:tab pos="457200" algn="l"/>
              </a:tabLst>
            </a:pPr>
            <a:r>
              <a:rPr lang="en-US" sz="1632" spc="-51" dirty="0">
                <a:solidFill>
                  <a:schemeClr val="tx1">
                    <a:lumMod val="50000"/>
                  </a:schemeClr>
                </a:solidFill>
              </a:rPr>
              <a:t>	</a:t>
            </a:r>
            <a:r>
              <a:rPr lang="en-US" sz="1632" spc="-51" dirty="0" smtClean="0">
                <a:solidFill>
                  <a:schemeClr val="tx1">
                    <a:lumMod val="50000"/>
                  </a:schemeClr>
                </a:solidFill>
              </a:rPr>
              <a:t>need </a:t>
            </a:r>
            <a:r>
              <a:rPr lang="en-US" sz="1632" spc="-51" dirty="0">
                <a:solidFill>
                  <a:schemeClr val="tx1">
                    <a:lumMod val="50000"/>
                  </a:schemeClr>
                </a:solidFill>
              </a:rPr>
              <a:t>sufficient time to test </a:t>
            </a:r>
          </a:p>
          <a:p>
            <a:pPr marL="0" indent="0">
              <a:lnSpc>
                <a:spcPct val="150000"/>
              </a:lnSpc>
              <a:buNone/>
              <a:tabLst>
                <a:tab pos="457200" algn="l"/>
              </a:tabLst>
            </a:pPr>
            <a:r>
              <a:rPr lang="en-US" sz="1632" spc="-51" dirty="0" smtClean="0">
                <a:solidFill>
                  <a:schemeClr val="tx1">
                    <a:lumMod val="50000"/>
                  </a:schemeClr>
                </a:solidFill>
              </a:rPr>
              <a:t>	need </a:t>
            </a:r>
            <a:r>
              <a:rPr lang="en-US" sz="1632" spc="-51" dirty="0">
                <a:solidFill>
                  <a:schemeClr val="tx1">
                    <a:lumMod val="50000"/>
                  </a:schemeClr>
                </a:solidFill>
              </a:rPr>
              <a:t>more notification to plan </a:t>
            </a:r>
            <a:endParaRPr lang="en-US" sz="1632" spc="-51" dirty="0" smtClean="0">
              <a:solidFill>
                <a:schemeClr val="tx1">
                  <a:lumMod val="50000"/>
                </a:schemeClr>
              </a:solidFill>
            </a:endParaRPr>
          </a:p>
          <a:p>
            <a:pPr marL="0" indent="0">
              <a:lnSpc>
                <a:spcPct val="150000"/>
              </a:lnSpc>
              <a:buNone/>
              <a:tabLst>
                <a:tab pos="457200" algn="l"/>
              </a:tabLst>
            </a:pPr>
            <a:r>
              <a:rPr lang="en-US" sz="1632" spc="-51" dirty="0" smtClean="0">
                <a:solidFill>
                  <a:schemeClr val="tx1">
                    <a:lumMod val="50000"/>
                  </a:schemeClr>
                </a:solidFill>
              </a:rPr>
              <a:t>	need better update &amp; activation management tools</a:t>
            </a:r>
          </a:p>
          <a:p>
            <a:pPr marL="0" indent="0">
              <a:lnSpc>
                <a:spcPct val="150000"/>
              </a:lnSpc>
              <a:buNone/>
              <a:tabLst>
                <a:tab pos="457200" algn="l"/>
              </a:tabLst>
            </a:pPr>
            <a:r>
              <a:rPr lang="en-US" sz="1632" spc="-51" dirty="0" smtClean="0">
                <a:solidFill>
                  <a:schemeClr val="tx1"/>
                </a:solidFill>
              </a:rPr>
              <a:t>	need better network traffic management</a:t>
            </a:r>
          </a:p>
          <a:p>
            <a:pPr marL="0" indent="0">
              <a:lnSpc>
                <a:spcPct val="150000"/>
              </a:lnSpc>
              <a:buNone/>
              <a:tabLst>
                <a:tab pos="457200" algn="l"/>
              </a:tabLst>
            </a:pPr>
            <a:r>
              <a:rPr lang="en-US" sz="2800" spc="-51" dirty="0" smtClean="0">
                <a:solidFill>
                  <a:schemeClr val="tx1">
                    <a:lumMod val="50000"/>
                  </a:schemeClr>
                </a:solidFill>
              </a:rPr>
              <a:t>Our: </a:t>
            </a:r>
          </a:p>
          <a:p>
            <a:pPr marL="0" indent="0">
              <a:lnSpc>
                <a:spcPct val="150000"/>
              </a:lnSpc>
              <a:buNone/>
              <a:tabLst>
                <a:tab pos="457200" algn="l"/>
              </a:tabLst>
            </a:pPr>
            <a:r>
              <a:rPr lang="en-US" sz="1632" spc="-51" dirty="0">
                <a:solidFill>
                  <a:schemeClr val="tx1">
                    <a:lumMod val="50000"/>
                  </a:schemeClr>
                </a:solidFill>
              </a:rPr>
              <a:t>	</a:t>
            </a:r>
            <a:r>
              <a:rPr lang="en-US" sz="1632" spc="-51" dirty="0" smtClean="0">
                <a:solidFill>
                  <a:schemeClr val="tx1">
                    <a:lumMod val="50000"/>
                  </a:schemeClr>
                </a:solidFill>
              </a:rPr>
              <a:t>deployments </a:t>
            </a:r>
            <a:r>
              <a:rPr lang="en-US" sz="1632" spc="-51" dirty="0">
                <a:solidFill>
                  <a:schemeClr val="tx1">
                    <a:lumMod val="50000"/>
                  </a:schemeClr>
                </a:solidFill>
              </a:rPr>
              <a:t>are complex and expensive</a:t>
            </a:r>
          </a:p>
          <a:p>
            <a:pPr marL="0" indent="0" defTabSz="457200">
              <a:lnSpc>
                <a:spcPct val="100000"/>
              </a:lnSpc>
              <a:buNone/>
            </a:pPr>
            <a:r>
              <a:rPr lang="en-US" sz="1632" spc="-51" dirty="0">
                <a:solidFill>
                  <a:schemeClr val="tx1">
                    <a:lumMod val="50000"/>
                  </a:schemeClr>
                </a:solidFill>
              </a:rPr>
              <a:t>	</a:t>
            </a:r>
            <a:r>
              <a:rPr lang="en-US" sz="1632" spc="-51" dirty="0" smtClean="0">
                <a:solidFill>
                  <a:schemeClr val="tx1">
                    <a:lumMod val="50000"/>
                  </a:schemeClr>
                </a:solidFill>
              </a:rPr>
              <a:t>key </a:t>
            </a:r>
            <a:r>
              <a:rPr lang="en-US" sz="1632" spc="-51" dirty="0">
                <a:solidFill>
                  <a:schemeClr val="tx1">
                    <a:lumMod val="50000"/>
                  </a:schemeClr>
                </a:solidFill>
              </a:rPr>
              <a:t>software vendors need time to test &amp; issue statements of support</a:t>
            </a:r>
          </a:p>
        </p:txBody>
      </p:sp>
      <p:sp>
        <p:nvSpPr>
          <p:cNvPr id="15" name="Rectangle 14"/>
          <p:cNvSpPr/>
          <p:nvPr/>
        </p:nvSpPr>
        <p:spPr>
          <a:xfrm>
            <a:off x="549044" y="1723961"/>
            <a:ext cx="3020014" cy="670512"/>
          </a:xfrm>
          <a:prstGeom prst="rect">
            <a:avLst/>
          </a:prstGeom>
        </p:spPr>
        <p:txBody>
          <a:bodyPr wrap="none">
            <a:spAutoFit/>
          </a:bodyPr>
          <a:lstStyle/>
          <a:p>
            <a:r>
              <a:rPr lang="en-US" sz="3672" dirty="0"/>
              <a:t>CHALLENGES</a:t>
            </a:r>
          </a:p>
        </p:txBody>
      </p:sp>
    </p:spTree>
    <p:extLst>
      <p:ext uri="{BB962C8B-B14F-4D97-AF65-F5344CB8AC3E}">
        <p14:creationId xmlns:p14="http://schemas.microsoft.com/office/powerpoint/2010/main" val="59441211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354076" y="1748443"/>
            <a:ext cx="11687388" cy="4646678"/>
            <a:chOff x="354076" y="1748443"/>
            <a:chExt cx="11687388" cy="4646678"/>
          </a:xfrm>
        </p:grpSpPr>
        <p:sp>
          <p:nvSpPr>
            <p:cNvPr id="4" name="Rectangle 3"/>
            <p:cNvSpPr/>
            <p:nvPr/>
          </p:nvSpPr>
          <p:spPr bwMode="auto">
            <a:xfrm>
              <a:off x="354076" y="1748443"/>
              <a:ext cx="4074274" cy="4646678"/>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5" name="Group 4"/>
            <p:cNvGrpSpPr/>
            <p:nvPr/>
          </p:nvGrpSpPr>
          <p:grpSpPr>
            <a:xfrm>
              <a:off x="4428350" y="1748443"/>
              <a:ext cx="7613114" cy="4646678"/>
              <a:chOff x="510123" y="1669984"/>
              <a:chExt cx="7613114" cy="4646678"/>
            </a:xfrm>
          </p:grpSpPr>
          <p:sp>
            <p:nvSpPr>
              <p:cNvPr id="6" name="Rectangle 5"/>
              <p:cNvSpPr/>
              <p:nvPr/>
            </p:nvSpPr>
            <p:spPr bwMode="auto">
              <a:xfrm>
                <a:off x="510123" y="1669984"/>
                <a:ext cx="7613114" cy="4646678"/>
              </a:xfrm>
              <a:prstGeom prst="rect">
                <a:avLst/>
              </a:prstGeom>
              <a:solidFill>
                <a:schemeClr val="tx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Rectangle 6"/>
              <p:cNvSpPr/>
              <p:nvPr/>
            </p:nvSpPr>
            <p:spPr>
              <a:xfrm>
                <a:off x="580177" y="2034200"/>
                <a:ext cx="7543060" cy="3231654"/>
              </a:xfrm>
              <a:prstGeom prst="rect">
                <a:avLst/>
              </a:prstGeom>
            </p:spPr>
            <p:txBody>
              <a:bodyPr wrap="square">
                <a:spAutoFit/>
              </a:bodyPr>
              <a:lstStyle/>
              <a:p>
                <a:pPr marR="0" lvl="0">
                  <a:spcBef>
                    <a:spcPts val="0"/>
                  </a:spcBef>
                  <a:spcAft>
                    <a:spcPts val="0"/>
                  </a:spcAft>
                </a:pPr>
                <a:r>
                  <a:rPr lang="en-US" sz="3200" dirty="0" smtClean="0">
                    <a:gradFill>
                      <a:gsLst>
                        <a:gs pos="5310">
                          <a:schemeClr val="bg2"/>
                        </a:gs>
                        <a:gs pos="24000">
                          <a:schemeClr val="bg2"/>
                        </a:gs>
                      </a:gsLst>
                      <a:lin ang="5400000" scaled="0"/>
                    </a:gradFill>
                    <a:latin typeface="Calibri" panose="020F0502020204030204" pitchFamily="34" charset="0"/>
                    <a:ea typeface="MS Mincho" panose="02020609040205080304" pitchFamily="49" charset="-128"/>
                    <a:cs typeface="Times New Roman" panose="02020603050405020304" pitchFamily="18" charset="0"/>
                  </a:rPr>
                  <a:t>Announcing (BITS) </a:t>
                </a:r>
                <a:r>
                  <a:rPr lang="en-US" sz="3200" dirty="0">
                    <a:gradFill>
                      <a:gsLst>
                        <a:gs pos="5310">
                          <a:schemeClr val="bg2"/>
                        </a:gs>
                        <a:gs pos="24000">
                          <a:schemeClr val="bg2"/>
                        </a:gs>
                      </a:gsLst>
                      <a:lin ang="5400000" scaled="0"/>
                    </a:gradFill>
                    <a:latin typeface="Calibri" panose="020F0502020204030204" pitchFamily="34" charset="0"/>
                    <a:ea typeface="MS Mincho" panose="02020609040205080304" pitchFamily="49" charset="-128"/>
                    <a:cs typeface="Times New Roman" panose="02020603050405020304" pitchFamily="18" charset="0"/>
                  </a:rPr>
                  <a:t>i</a:t>
                </a:r>
                <a:r>
                  <a:rPr lang="en-US" sz="3200" dirty="0" smtClean="0">
                    <a:gradFill>
                      <a:gsLst>
                        <a:gs pos="5310">
                          <a:schemeClr val="bg2"/>
                        </a:gs>
                        <a:gs pos="24000">
                          <a:schemeClr val="bg2"/>
                        </a:gs>
                      </a:gsLst>
                      <a:lin ang="5400000" scaled="0"/>
                    </a:gradFill>
                    <a:latin typeface="Calibri" panose="020F0502020204030204" pitchFamily="34" charset="0"/>
                    <a:ea typeface="MS Mincho" panose="02020609040205080304" pitchFamily="49" charset="-128"/>
                    <a:cs typeface="Times New Roman" panose="02020603050405020304" pitchFamily="18" charset="0"/>
                  </a:rPr>
                  <a:t>ntegration </a:t>
                </a:r>
              </a:p>
              <a:p>
                <a:pPr marR="0" lvl="0">
                  <a:spcBef>
                    <a:spcPts val="0"/>
                  </a:spcBef>
                  <a:spcAft>
                    <a:spcPts val="0"/>
                  </a:spcAft>
                </a:pPr>
                <a:endParaRPr lang="en-US" sz="2000" dirty="0" smtClean="0">
                  <a:gradFill>
                    <a:gsLst>
                      <a:gs pos="5310">
                        <a:schemeClr val="bg2"/>
                      </a:gs>
                      <a:gs pos="24000">
                        <a:schemeClr val="bg2"/>
                      </a:gs>
                    </a:gsLst>
                    <a:lin ang="5400000" scaled="0"/>
                  </a:gradFill>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2000" dirty="0" smtClean="0">
                    <a:gradFill>
                      <a:gsLst>
                        <a:gs pos="5310">
                          <a:schemeClr val="bg2"/>
                        </a:gs>
                        <a:gs pos="24000">
                          <a:schemeClr val="bg2"/>
                        </a:gs>
                      </a:gsLst>
                      <a:lin ang="5400000" scaled="0"/>
                    </a:gradFill>
                    <a:latin typeface="Calibri" panose="020F0502020204030204" pitchFamily="34" charset="0"/>
                    <a:ea typeface="MS Mincho" panose="02020609040205080304" pitchFamily="49" charset="-128"/>
                    <a:cs typeface="Times New Roman" panose="02020603050405020304" pitchFamily="18" charset="0"/>
                  </a:rPr>
                  <a:t>Lowers download priority for Office updates when other </a:t>
                </a:r>
                <a:br>
                  <a:rPr lang="en-US" sz="2000" dirty="0" smtClean="0">
                    <a:gradFill>
                      <a:gsLst>
                        <a:gs pos="5310">
                          <a:schemeClr val="bg2"/>
                        </a:gs>
                        <a:gs pos="24000">
                          <a:schemeClr val="bg2"/>
                        </a:gs>
                      </a:gsLst>
                      <a:lin ang="5400000" scaled="0"/>
                    </a:gradFill>
                    <a:latin typeface="Calibri" panose="020F0502020204030204" pitchFamily="34" charset="0"/>
                    <a:ea typeface="MS Mincho" panose="02020609040205080304" pitchFamily="49" charset="-128"/>
                    <a:cs typeface="Times New Roman" panose="02020603050405020304" pitchFamily="18" charset="0"/>
                  </a:rPr>
                </a:br>
                <a:r>
                  <a:rPr lang="en-US" sz="2000" dirty="0" smtClean="0">
                    <a:gradFill>
                      <a:gsLst>
                        <a:gs pos="5310">
                          <a:schemeClr val="bg2"/>
                        </a:gs>
                        <a:gs pos="24000">
                          <a:schemeClr val="bg2"/>
                        </a:gs>
                      </a:gsLst>
                      <a:lin ang="5400000" scaled="0"/>
                    </a:gradFill>
                    <a:latin typeface="Calibri" panose="020F0502020204030204" pitchFamily="34" charset="0"/>
                    <a:ea typeface="MS Mincho" panose="02020609040205080304" pitchFamily="49" charset="-128"/>
                    <a:cs typeface="Times New Roman" panose="02020603050405020304" pitchFamily="18" charset="0"/>
                  </a:rPr>
                  <a:t>protocols are being used on the desktop</a:t>
                </a:r>
              </a:p>
              <a:p>
                <a:pPr marL="342900" marR="0" lvl="0" indent="-342900">
                  <a:spcBef>
                    <a:spcPts val="0"/>
                  </a:spcBef>
                  <a:spcAft>
                    <a:spcPts val="0"/>
                  </a:spcAft>
                  <a:buFont typeface="Wingdings" panose="05000000000000000000" pitchFamily="2" charset="2"/>
                  <a:buChar char="§"/>
                </a:pPr>
                <a:endParaRPr lang="en-US" sz="2000" dirty="0">
                  <a:gradFill>
                    <a:gsLst>
                      <a:gs pos="5310">
                        <a:schemeClr val="bg2"/>
                      </a:gs>
                      <a:gs pos="24000">
                        <a:schemeClr val="bg2"/>
                      </a:gs>
                    </a:gsLst>
                    <a:lin ang="5400000" scaled="0"/>
                  </a:gradFill>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2000" dirty="0" smtClean="0">
                    <a:gradFill>
                      <a:gsLst>
                        <a:gs pos="5310">
                          <a:schemeClr val="bg2"/>
                        </a:gs>
                        <a:gs pos="24000">
                          <a:schemeClr val="bg2"/>
                        </a:gs>
                      </a:gsLst>
                      <a:lin ang="5400000" scaled="0"/>
                    </a:gradFill>
                    <a:latin typeface="Calibri" panose="020F0502020204030204" pitchFamily="34" charset="0"/>
                    <a:ea typeface="MS Mincho" panose="02020609040205080304" pitchFamily="49" charset="-128"/>
                    <a:cs typeface="Times New Roman" panose="02020603050405020304" pitchFamily="18" charset="0"/>
                  </a:rPr>
                  <a:t>Enabled from the any source locations (e.g., Office CDN, </a:t>
                </a:r>
                <a:br>
                  <a:rPr lang="en-US" sz="2000" dirty="0" smtClean="0">
                    <a:gradFill>
                      <a:gsLst>
                        <a:gs pos="5310">
                          <a:schemeClr val="bg2"/>
                        </a:gs>
                        <a:gs pos="24000">
                          <a:schemeClr val="bg2"/>
                        </a:gs>
                      </a:gsLst>
                      <a:lin ang="5400000" scaled="0"/>
                    </a:gradFill>
                    <a:latin typeface="Calibri" panose="020F0502020204030204" pitchFamily="34" charset="0"/>
                    <a:ea typeface="MS Mincho" panose="02020609040205080304" pitchFamily="49" charset="-128"/>
                    <a:cs typeface="Times New Roman" panose="02020603050405020304" pitchFamily="18" charset="0"/>
                  </a:rPr>
                </a:br>
                <a:r>
                  <a:rPr lang="en-US" sz="2000" dirty="0" smtClean="0">
                    <a:gradFill>
                      <a:gsLst>
                        <a:gs pos="5310">
                          <a:schemeClr val="bg2"/>
                        </a:gs>
                        <a:gs pos="24000">
                          <a:schemeClr val="bg2"/>
                        </a:gs>
                      </a:gsLst>
                      <a:lin ang="5400000" scaled="0"/>
                    </a:gradFill>
                    <a:latin typeface="Calibri" panose="020F0502020204030204" pitchFamily="34" charset="0"/>
                    <a:ea typeface="MS Mincho" panose="02020609040205080304" pitchFamily="49" charset="-128"/>
                    <a:cs typeface="Times New Roman" panose="02020603050405020304" pitchFamily="18" charset="0"/>
                  </a:rPr>
                  <a:t>distribution points or file share)</a:t>
                </a:r>
              </a:p>
              <a:p>
                <a:pPr marL="342900" marR="0" lvl="0" indent="-342900">
                  <a:spcBef>
                    <a:spcPts val="0"/>
                  </a:spcBef>
                  <a:spcAft>
                    <a:spcPts val="0"/>
                  </a:spcAft>
                  <a:buFont typeface="Wingdings" panose="05000000000000000000" pitchFamily="2" charset="2"/>
                  <a:buChar char="§"/>
                </a:pPr>
                <a:endParaRPr lang="en-US" sz="2000" dirty="0" smtClean="0">
                  <a:gradFill>
                    <a:gsLst>
                      <a:gs pos="5310">
                        <a:schemeClr val="bg2"/>
                      </a:gs>
                      <a:gs pos="24000">
                        <a:schemeClr val="bg2"/>
                      </a:gs>
                    </a:gsLst>
                    <a:lin ang="5400000" scaled="0"/>
                  </a:gradFill>
                  <a:latin typeface="Calibri" panose="020F0502020204030204" pitchFamily="34" charset="0"/>
                  <a:ea typeface="MS Mincho" panose="02020609040205080304" pitchFamily="49" charset="-128"/>
                  <a:cs typeface="Times New Roman" panose="02020603050405020304" pitchFamily="18" charset="0"/>
                </a:endParaRPr>
              </a:p>
              <a:p>
                <a:pPr marR="0" lvl="0">
                  <a:spcBef>
                    <a:spcPts val="0"/>
                  </a:spcBef>
                  <a:spcAft>
                    <a:spcPts val="0"/>
                  </a:spcAft>
                </a:pPr>
                <a:endParaRPr lang="en-US" sz="3200" dirty="0" smtClean="0">
                  <a:gradFill>
                    <a:gsLst>
                      <a:gs pos="5310">
                        <a:schemeClr val="bg2"/>
                      </a:gs>
                      <a:gs pos="24000">
                        <a:schemeClr val="bg2"/>
                      </a:gs>
                    </a:gsLst>
                    <a:lin ang="5400000" scaled="0"/>
                  </a:gradFill>
                  <a:latin typeface="Calibri" panose="020F0502020204030204" pitchFamily="34" charset="0"/>
                  <a:ea typeface="MS Mincho" panose="02020609040205080304" pitchFamily="49" charset="-128"/>
                  <a:cs typeface="Times New Roman" panose="02020603050405020304" pitchFamily="18" charset="0"/>
                </a:endParaRPr>
              </a:p>
            </p:txBody>
          </p:sp>
        </p:grpSp>
      </p:grpSp>
      <p:pic>
        <p:nvPicPr>
          <p:cNvPr id="23" name="Picture 22"/>
          <p:cNvPicPr>
            <a:picLocks noChangeAspect="1"/>
          </p:cNvPicPr>
          <p:nvPr/>
        </p:nvPicPr>
        <p:blipFill>
          <a:blip r:embed="rId2"/>
          <a:stretch>
            <a:fillRect/>
          </a:stretch>
        </p:blipFill>
        <p:spPr>
          <a:xfrm>
            <a:off x="611326" y="2037408"/>
            <a:ext cx="1722025" cy="975814"/>
          </a:xfrm>
          <a:prstGeom prst="rect">
            <a:avLst/>
          </a:prstGeom>
        </p:spPr>
      </p:pic>
      <p:pic>
        <p:nvPicPr>
          <p:cNvPr id="24" name="Picture 23"/>
          <p:cNvPicPr>
            <a:picLocks noChangeAspect="1"/>
          </p:cNvPicPr>
          <p:nvPr/>
        </p:nvPicPr>
        <p:blipFill>
          <a:blip r:embed="rId3"/>
          <a:stretch>
            <a:fillRect/>
          </a:stretch>
        </p:blipFill>
        <p:spPr>
          <a:xfrm>
            <a:off x="2512605" y="2037408"/>
            <a:ext cx="1722025" cy="975814"/>
          </a:xfrm>
          <a:prstGeom prst="rect">
            <a:avLst/>
          </a:prstGeom>
        </p:spPr>
      </p:pic>
      <p:pic>
        <p:nvPicPr>
          <p:cNvPr id="20" name="Picture 19"/>
          <p:cNvPicPr>
            <a:picLocks noChangeAspect="1"/>
          </p:cNvPicPr>
          <p:nvPr/>
        </p:nvPicPr>
        <p:blipFill>
          <a:blip r:embed="rId4"/>
          <a:stretch>
            <a:fillRect/>
          </a:stretch>
        </p:blipFill>
        <p:spPr>
          <a:xfrm>
            <a:off x="2322708" y="5560845"/>
            <a:ext cx="315706" cy="545310"/>
          </a:xfrm>
          <a:prstGeom prst="rect">
            <a:avLst/>
          </a:prstGeom>
        </p:spPr>
      </p:pic>
      <p:pic>
        <p:nvPicPr>
          <p:cNvPr id="21" name="Picture 20"/>
          <p:cNvPicPr>
            <a:picLocks noChangeAspect="1"/>
          </p:cNvPicPr>
          <p:nvPr/>
        </p:nvPicPr>
        <p:blipFill>
          <a:blip r:embed="rId4"/>
          <a:stretch>
            <a:fillRect/>
          </a:stretch>
        </p:blipFill>
        <p:spPr>
          <a:xfrm>
            <a:off x="1696788" y="5560845"/>
            <a:ext cx="315706" cy="545310"/>
          </a:xfrm>
          <a:prstGeom prst="rect">
            <a:avLst/>
          </a:prstGeom>
        </p:spPr>
      </p:pic>
      <p:pic>
        <p:nvPicPr>
          <p:cNvPr id="22" name="Picture 21"/>
          <p:cNvPicPr>
            <a:picLocks noChangeAspect="1"/>
          </p:cNvPicPr>
          <p:nvPr/>
        </p:nvPicPr>
        <p:blipFill>
          <a:blip r:embed="rId4"/>
          <a:stretch>
            <a:fillRect/>
          </a:stretch>
        </p:blipFill>
        <p:spPr>
          <a:xfrm>
            <a:off x="2943136" y="5560845"/>
            <a:ext cx="315706" cy="545310"/>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26627" y="2349879"/>
            <a:ext cx="747783" cy="350871"/>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7406" y="2310331"/>
            <a:ext cx="747783" cy="350871"/>
          </a:xfrm>
          <a:prstGeom prst="rect">
            <a:avLst/>
          </a:prstGeom>
        </p:spPr>
      </p:pic>
      <p:sp>
        <p:nvSpPr>
          <p:cNvPr id="14" name="Freeform 13"/>
          <p:cNvSpPr>
            <a:spLocks noChangeAspect="1"/>
          </p:cNvSpPr>
          <p:nvPr/>
        </p:nvSpPr>
        <p:spPr bwMode="black">
          <a:xfrm>
            <a:off x="2996314" y="5719482"/>
            <a:ext cx="183697" cy="220329"/>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algn="ctr"/>
            <a:endParaRPr lang="en-US" dirty="0"/>
          </a:p>
        </p:txBody>
      </p:sp>
      <p:sp>
        <p:nvSpPr>
          <p:cNvPr id="15" name="Freeform 14"/>
          <p:cNvSpPr>
            <a:spLocks noChangeAspect="1"/>
          </p:cNvSpPr>
          <p:nvPr/>
        </p:nvSpPr>
        <p:spPr bwMode="black">
          <a:xfrm>
            <a:off x="2388697" y="5719482"/>
            <a:ext cx="183697" cy="220329"/>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algn="ctr"/>
            <a:endParaRPr lang="en-US" dirty="0"/>
          </a:p>
        </p:txBody>
      </p:sp>
      <p:sp>
        <p:nvSpPr>
          <p:cNvPr id="16" name="Freeform 15"/>
          <p:cNvSpPr>
            <a:spLocks noChangeAspect="1"/>
          </p:cNvSpPr>
          <p:nvPr/>
        </p:nvSpPr>
        <p:spPr bwMode="black">
          <a:xfrm>
            <a:off x="1762792" y="5719482"/>
            <a:ext cx="183697" cy="220329"/>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algn="ctr"/>
            <a:endParaRPr lang="en-US" dirty="0"/>
          </a:p>
        </p:txBody>
      </p:sp>
      <p:grpSp>
        <p:nvGrpSpPr>
          <p:cNvPr id="2" name="Group 4"/>
          <p:cNvGrpSpPr>
            <a:grpSpLocks noChangeAspect="1"/>
          </p:cNvGrpSpPr>
          <p:nvPr/>
        </p:nvGrpSpPr>
        <p:grpSpPr bwMode="auto">
          <a:xfrm>
            <a:off x="2921000" y="3767138"/>
            <a:ext cx="974725" cy="774700"/>
            <a:chOff x="1840" y="2373"/>
            <a:chExt cx="614" cy="488"/>
          </a:xfrm>
        </p:grpSpPr>
        <p:sp>
          <p:nvSpPr>
            <p:cNvPr id="25" name="AutoShape 3"/>
            <p:cNvSpPr>
              <a:spLocks noChangeAspect="1" noChangeArrowheads="1" noTextEdit="1"/>
            </p:cNvSpPr>
            <p:nvPr/>
          </p:nvSpPr>
          <p:spPr bwMode="auto">
            <a:xfrm>
              <a:off x="1840" y="2373"/>
              <a:ext cx="614"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5"/>
            <p:cNvSpPr>
              <a:spLocks noChangeArrowheads="1"/>
            </p:cNvSpPr>
            <p:nvPr/>
          </p:nvSpPr>
          <p:spPr bwMode="auto">
            <a:xfrm>
              <a:off x="1989" y="2830"/>
              <a:ext cx="304" cy="37"/>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6"/>
            <p:cNvSpPr>
              <a:spLocks/>
            </p:cNvSpPr>
            <p:nvPr/>
          </p:nvSpPr>
          <p:spPr bwMode="auto">
            <a:xfrm>
              <a:off x="1834" y="2367"/>
              <a:ext cx="614" cy="369"/>
            </a:xfrm>
            <a:custGeom>
              <a:avLst/>
              <a:gdLst>
                <a:gd name="T0" fmla="*/ 99 w 99"/>
                <a:gd name="T1" fmla="*/ 56 h 59"/>
                <a:gd name="T2" fmla="*/ 96 w 99"/>
                <a:gd name="T3" fmla="*/ 59 h 59"/>
                <a:gd name="T4" fmla="*/ 3 w 99"/>
                <a:gd name="T5" fmla="*/ 59 h 59"/>
                <a:gd name="T6" fmla="*/ 0 w 99"/>
                <a:gd name="T7" fmla="*/ 56 h 59"/>
                <a:gd name="T8" fmla="*/ 0 w 99"/>
                <a:gd name="T9" fmla="*/ 3 h 59"/>
                <a:gd name="T10" fmla="*/ 3 w 99"/>
                <a:gd name="T11" fmla="*/ 0 h 59"/>
                <a:gd name="T12" fmla="*/ 96 w 99"/>
                <a:gd name="T13" fmla="*/ 0 h 59"/>
                <a:gd name="T14" fmla="*/ 99 w 99"/>
                <a:gd name="T15" fmla="*/ 3 h 59"/>
                <a:gd name="T16" fmla="*/ 99 w 99"/>
                <a:gd name="T17" fmla="*/ 5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59">
                  <a:moveTo>
                    <a:pt x="99" y="56"/>
                  </a:moveTo>
                  <a:cubicBezTo>
                    <a:pt x="99" y="58"/>
                    <a:pt x="98" y="59"/>
                    <a:pt x="96" y="59"/>
                  </a:cubicBezTo>
                  <a:cubicBezTo>
                    <a:pt x="3" y="59"/>
                    <a:pt x="3" y="59"/>
                    <a:pt x="3" y="59"/>
                  </a:cubicBezTo>
                  <a:cubicBezTo>
                    <a:pt x="1" y="59"/>
                    <a:pt x="0" y="58"/>
                    <a:pt x="0" y="56"/>
                  </a:cubicBezTo>
                  <a:cubicBezTo>
                    <a:pt x="0" y="3"/>
                    <a:pt x="0" y="3"/>
                    <a:pt x="0" y="3"/>
                  </a:cubicBezTo>
                  <a:cubicBezTo>
                    <a:pt x="0" y="1"/>
                    <a:pt x="1" y="0"/>
                    <a:pt x="3" y="0"/>
                  </a:cubicBezTo>
                  <a:cubicBezTo>
                    <a:pt x="96" y="0"/>
                    <a:pt x="96" y="0"/>
                    <a:pt x="96" y="0"/>
                  </a:cubicBezTo>
                  <a:cubicBezTo>
                    <a:pt x="98" y="0"/>
                    <a:pt x="99" y="1"/>
                    <a:pt x="99" y="3"/>
                  </a:cubicBezTo>
                  <a:lnTo>
                    <a:pt x="99" y="5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
            <p:cNvSpPr>
              <a:spLocks/>
            </p:cNvSpPr>
            <p:nvPr/>
          </p:nvSpPr>
          <p:spPr bwMode="auto">
            <a:xfrm>
              <a:off x="1890" y="2404"/>
              <a:ext cx="502" cy="282"/>
            </a:xfrm>
            <a:custGeom>
              <a:avLst/>
              <a:gdLst>
                <a:gd name="T0" fmla="*/ 81 w 81"/>
                <a:gd name="T1" fmla="*/ 43 h 45"/>
                <a:gd name="T2" fmla="*/ 80 w 81"/>
                <a:gd name="T3" fmla="*/ 45 h 45"/>
                <a:gd name="T4" fmla="*/ 1 w 81"/>
                <a:gd name="T5" fmla="*/ 45 h 45"/>
                <a:gd name="T6" fmla="*/ 0 w 81"/>
                <a:gd name="T7" fmla="*/ 43 h 45"/>
                <a:gd name="T8" fmla="*/ 0 w 81"/>
                <a:gd name="T9" fmla="*/ 1 h 45"/>
                <a:gd name="T10" fmla="*/ 1 w 81"/>
                <a:gd name="T11" fmla="*/ 0 h 45"/>
                <a:gd name="T12" fmla="*/ 80 w 81"/>
                <a:gd name="T13" fmla="*/ 0 h 45"/>
                <a:gd name="T14" fmla="*/ 81 w 81"/>
                <a:gd name="T15" fmla="*/ 1 h 45"/>
                <a:gd name="T16" fmla="*/ 81 w 81"/>
                <a:gd name="T17"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45">
                  <a:moveTo>
                    <a:pt x="81" y="43"/>
                  </a:moveTo>
                  <a:cubicBezTo>
                    <a:pt x="81" y="44"/>
                    <a:pt x="80" y="45"/>
                    <a:pt x="80" y="45"/>
                  </a:cubicBezTo>
                  <a:cubicBezTo>
                    <a:pt x="1" y="45"/>
                    <a:pt x="1" y="45"/>
                    <a:pt x="1" y="45"/>
                  </a:cubicBezTo>
                  <a:cubicBezTo>
                    <a:pt x="0" y="45"/>
                    <a:pt x="0" y="44"/>
                    <a:pt x="0" y="43"/>
                  </a:cubicBezTo>
                  <a:cubicBezTo>
                    <a:pt x="0" y="1"/>
                    <a:pt x="0" y="1"/>
                    <a:pt x="0" y="1"/>
                  </a:cubicBezTo>
                  <a:cubicBezTo>
                    <a:pt x="0" y="0"/>
                    <a:pt x="0" y="0"/>
                    <a:pt x="1" y="0"/>
                  </a:cubicBezTo>
                  <a:cubicBezTo>
                    <a:pt x="80" y="0"/>
                    <a:pt x="80" y="0"/>
                    <a:pt x="80" y="0"/>
                  </a:cubicBezTo>
                  <a:cubicBezTo>
                    <a:pt x="80" y="0"/>
                    <a:pt x="81" y="0"/>
                    <a:pt x="81" y="1"/>
                  </a:cubicBezTo>
                  <a:lnTo>
                    <a:pt x="81" y="4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8"/>
            <p:cNvSpPr>
              <a:spLocks noChangeArrowheads="1"/>
            </p:cNvSpPr>
            <p:nvPr/>
          </p:nvSpPr>
          <p:spPr bwMode="auto">
            <a:xfrm>
              <a:off x="2107" y="2730"/>
              <a:ext cx="68" cy="10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6772" y="3872688"/>
            <a:ext cx="725921" cy="340613"/>
          </a:xfrm>
          <a:prstGeom prst="rect">
            <a:avLst/>
          </a:prstGeom>
          <a:noFill/>
        </p:spPr>
      </p:pic>
      <p:grpSp>
        <p:nvGrpSpPr>
          <p:cNvPr id="30" name="Group 11"/>
          <p:cNvGrpSpPr>
            <a:grpSpLocks noChangeAspect="1"/>
          </p:cNvGrpSpPr>
          <p:nvPr/>
        </p:nvGrpSpPr>
        <p:grpSpPr bwMode="auto">
          <a:xfrm>
            <a:off x="815975" y="3530600"/>
            <a:ext cx="1751013" cy="1550988"/>
            <a:chOff x="514" y="2224"/>
            <a:chExt cx="1103" cy="977"/>
          </a:xfrm>
        </p:grpSpPr>
        <p:sp>
          <p:nvSpPr>
            <p:cNvPr id="31" name="AutoShape 10"/>
            <p:cNvSpPr>
              <a:spLocks noChangeAspect="1" noChangeArrowheads="1" noTextEdit="1"/>
            </p:cNvSpPr>
            <p:nvPr/>
          </p:nvSpPr>
          <p:spPr bwMode="auto">
            <a:xfrm>
              <a:off x="514" y="2224"/>
              <a:ext cx="1103" cy="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2"/>
            <p:cNvSpPr>
              <a:spLocks/>
            </p:cNvSpPr>
            <p:nvPr/>
          </p:nvSpPr>
          <p:spPr bwMode="auto">
            <a:xfrm>
              <a:off x="765" y="2894"/>
              <a:ext cx="595" cy="61"/>
            </a:xfrm>
            <a:custGeom>
              <a:avLst/>
              <a:gdLst>
                <a:gd name="T0" fmla="*/ 546 w 595"/>
                <a:gd name="T1" fmla="*/ 0 h 61"/>
                <a:gd name="T2" fmla="*/ 49 w 595"/>
                <a:gd name="T3" fmla="*/ 0 h 61"/>
                <a:gd name="T4" fmla="*/ 0 w 595"/>
                <a:gd name="T5" fmla="*/ 61 h 61"/>
                <a:gd name="T6" fmla="*/ 595 w 595"/>
                <a:gd name="T7" fmla="*/ 61 h 61"/>
                <a:gd name="T8" fmla="*/ 546 w 595"/>
                <a:gd name="T9" fmla="*/ 0 h 61"/>
              </a:gdLst>
              <a:ahLst/>
              <a:cxnLst>
                <a:cxn ang="0">
                  <a:pos x="T0" y="T1"/>
                </a:cxn>
                <a:cxn ang="0">
                  <a:pos x="T2" y="T3"/>
                </a:cxn>
                <a:cxn ang="0">
                  <a:pos x="T4" y="T5"/>
                </a:cxn>
                <a:cxn ang="0">
                  <a:pos x="T6" y="T7"/>
                </a:cxn>
                <a:cxn ang="0">
                  <a:pos x="T8" y="T9"/>
                </a:cxn>
              </a:cxnLst>
              <a:rect l="0" t="0" r="r" b="b"/>
              <a:pathLst>
                <a:path w="595" h="61">
                  <a:moveTo>
                    <a:pt x="546" y="0"/>
                  </a:moveTo>
                  <a:lnTo>
                    <a:pt x="49" y="0"/>
                  </a:lnTo>
                  <a:lnTo>
                    <a:pt x="0" y="61"/>
                  </a:lnTo>
                  <a:lnTo>
                    <a:pt x="595" y="61"/>
                  </a:lnTo>
                  <a:lnTo>
                    <a:pt x="546"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13"/>
            <p:cNvSpPr>
              <a:spLocks noChangeArrowheads="1"/>
            </p:cNvSpPr>
            <p:nvPr/>
          </p:nvSpPr>
          <p:spPr bwMode="auto">
            <a:xfrm>
              <a:off x="765" y="2955"/>
              <a:ext cx="595" cy="18"/>
            </a:xfrm>
            <a:prstGeom prst="rect">
              <a:avLst/>
            </a:prstGeom>
            <a:solidFill>
              <a:srgbClr val="404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14"/>
            <p:cNvSpPr>
              <a:spLocks noChangeArrowheads="1"/>
            </p:cNvSpPr>
            <p:nvPr/>
          </p:nvSpPr>
          <p:spPr bwMode="auto">
            <a:xfrm>
              <a:off x="943" y="2771"/>
              <a:ext cx="233" cy="153"/>
            </a:xfrm>
            <a:prstGeom prst="rect">
              <a:avLst/>
            </a:prstGeom>
            <a:solidFill>
              <a:srgbClr val="404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5"/>
            <p:cNvSpPr>
              <a:spLocks/>
            </p:cNvSpPr>
            <p:nvPr/>
          </p:nvSpPr>
          <p:spPr bwMode="auto">
            <a:xfrm>
              <a:off x="514" y="3023"/>
              <a:ext cx="1097" cy="165"/>
            </a:xfrm>
            <a:custGeom>
              <a:avLst/>
              <a:gdLst>
                <a:gd name="T0" fmla="*/ 932 w 1097"/>
                <a:gd name="T1" fmla="*/ 0 h 165"/>
                <a:gd name="T2" fmla="*/ 147 w 1097"/>
                <a:gd name="T3" fmla="*/ 0 h 165"/>
                <a:gd name="T4" fmla="*/ 0 w 1097"/>
                <a:gd name="T5" fmla="*/ 165 h 165"/>
                <a:gd name="T6" fmla="*/ 1097 w 1097"/>
                <a:gd name="T7" fmla="*/ 165 h 165"/>
                <a:gd name="T8" fmla="*/ 932 w 1097"/>
                <a:gd name="T9" fmla="*/ 0 h 165"/>
              </a:gdLst>
              <a:ahLst/>
              <a:cxnLst>
                <a:cxn ang="0">
                  <a:pos x="T0" y="T1"/>
                </a:cxn>
                <a:cxn ang="0">
                  <a:pos x="T2" y="T3"/>
                </a:cxn>
                <a:cxn ang="0">
                  <a:pos x="T4" y="T5"/>
                </a:cxn>
                <a:cxn ang="0">
                  <a:pos x="T6" y="T7"/>
                </a:cxn>
                <a:cxn ang="0">
                  <a:pos x="T8" y="T9"/>
                </a:cxn>
              </a:cxnLst>
              <a:rect l="0" t="0" r="r" b="b"/>
              <a:pathLst>
                <a:path w="1097" h="165">
                  <a:moveTo>
                    <a:pt x="932" y="0"/>
                  </a:moveTo>
                  <a:lnTo>
                    <a:pt x="147" y="0"/>
                  </a:lnTo>
                  <a:lnTo>
                    <a:pt x="0" y="165"/>
                  </a:lnTo>
                  <a:lnTo>
                    <a:pt x="1097" y="165"/>
                  </a:lnTo>
                  <a:lnTo>
                    <a:pt x="932"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6"/>
            <p:cNvSpPr>
              <a:spLocks/>
            </p:cNvSpPr>
            <p:nvPr/>
          </p:nvSpPr>
          <p:spPr bwMode="auto">
            <a:xfrm>
              <a:off x="539" y="2224"/>
              <a:ext cx="1048" cy="608"/>
            </a:xfrm>
            <a:custGeom>
              <a:avLst/>
              <a:gdLst>
                <a:gd name="T0" fmla="*/ 171 w 171"/>
                <a:gd name="T1" fmla="*/ 89 h 99"/>
                <a:gd name="T2" fmla="*/ 161 w 171"/>
                <a:gd name="T3" fmla="*/ 99 h 99"/>
                <a:gd name="T4" fmla="*/ 9 w 171"/>
                <a:gd name="T5" fmla="*/ 99 h 99"/>
                <a:gd name="T6" fmla="*/ 0 w 171"/>
                <a:gd name="T7" fmla="*/ 89 h 99"/>
                <a:gd name="T8" fmla="*/ 0 w 171"/>
                <a:gd name="T9" fmla="*/ 9 h 99"/>
                <a:gd name="T10" fmla="*/ 9 w 171"/>
                <a:gd name="T11" fmla="*/ 0 h 99"/>
                <a:gd name="T12" fmla="*/ 161 w 171"/>
                <a:gd name="T13" fmla="*/ 0 h 99"/>
                <a:gd name="T14" fmla="*/ 171 w 171"/>
                <a:gd name="T15" fmla="*/ 9 h 99"/>
                <a:gd name="T16" fmla="*/ 171 w 171"/>
                <a:gd name="T17" fmla="*/ 8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99">
                  <a:moveTo>
                    <a:pt x="171" y="89"/>
                  </a:moveTo>
                  <a:cubicBezTo>
                    <a:pt x="171" y="94"/>
                    <a:pt x="167" y="99"/>
                    <a:pt x="161" y="99"/>
                  </a:cubicBezTo>
                  <a:cubicBezTo>
                    <a:pt x="9" y="99"/>
                    <a:pt x="9" y="99"/>
                    <a:pt x="9" y="99"/>
                  </a:cubicBezTo>
                  <a:cubicBezTo>
                    <a:pt x="4" y="99"/>
                    <a:pt x="0" y="94"/>
                    <a:pt x="0" y="89"/>
                  </a:cubicBezTo>
                  <a:cubicBezTo>
                    <a:pt x="0" y="9"/>
                    <a:pt x="0" y="9"/>
                    <a:pt x="0" y="9"/>
                  </a:cubicBezTo>
                  <a:cubicBezTo>
                    <a:pt x="0" y="4"/>
                    <a:pt x="4" y="0"/>
                    <a:pt x="9" y="0"/>
                  </a:cubicBezTo>
                  <a:cubicBezTo>
                    <a:pt x="161" y="0"/>
                    <a:pt x="161" y="0"/>
                    <a:pt x="161" y="0"/>
                  </a:cubicBezTo>
                  <a:cubicBezTo>
                    <a:pt x="167" y="0"/>
                    <a:pt x="171" y="4"/>
                    <a:pt x="171" y="9"/>
                  </a:cubicBezTo>
                  <a:lnTo>
                    <a:pt x="171" y="89"/>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17"/>
            <p:cNvSpPr>
              <a:spLocks noChangeArrowheads="1"/>
            </p:cNvSpPr>
            <p:nvPr/>
          </p:nvSpPr>
          <p:spPr bwMode="auto">
            <a:xfrm>
              <a:off x="594" y="2279"/>
              <a:ext cx="944" cy="49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18"/>
            <p:cNvSpPr>
              <a:spLocks noChangeArrowheads="1"/>
            </p:cNvSpPr>
            <p:nvPr/>
          </p:nvSpPr>
          <p:spPr bwMode="auto">
            <a:xfrm>
              <a:off x="943" y="2832"/>
              <a:ext cx="233" cy="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19"/>
            <p:cNvSpPr>
              <a:spLocks noChangeArrowheads="1"/>
            </p:cNvSpPr>
            <p:nvPr/>
          </p:nvSpPr>
          <p:spPr bwMode="auto">
            <a:xfrm>
              <a:off x="514" y="3188"/>
              <a:ext cx="1097" cy="19"/>
            </a:xfrm>
            <a:prstGeom prst="rect">
              <a:avLst/>
            </a:prstGeom>
            <a:solidFill>
              <a:srgbClr val="404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20"/>
            <p:cNvSpPr>
              <a:spLocks noChangeArrowheads="1"/>
            </p:cNvSpPr>
            <p:nvPr/>
          </p:nvSpPr>
          <p:spPr bwMode="auto">
            <a:xfrm>
              <a:off x="1047" y="2236"/>
              <a:ext cx="31" cy="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1"/>
            <p:cNvSpPr>
              <a:spLocks/>
            </p:cNvSpPr>
            <p:nvPr/>
          </p:nvSpPr>
          <p:spPr bwMode="auto">
            <a:xfrm>
              <a:off x="569" y="3041"/>
              <a:ext cx="981" cy="123"/>
            </a:xfrm>
            <a:custGeom>
              <a:avLst/>
              <a:gdLst>
                <a:gd name="T0" fmla="*/ 870 w 981"/>
                <a:gd name="T1" fmla="*/ 0 h 123"/>
                <a:gd name="T2" fmla="*/ 105 w 981"/>
                <a:gd name="T3" fmla="*/ 0 h 123"/>
                <a:gd name="T4" fmla="*/ 0 w 981"/>
                <a:gd name="T5" fmla="*/ 123 h 123"/>
                <a:gd name="T6" fmla="*/ 981 w 981"/>
                <a:gd name="T7" fmla="*/ 123 h 123"/>
                <a:gd name="T8" fmla="*/ 870 w 981"/>
                <a:gd name="T9" fmla="*/ 0 h 123"/>
              </a:gdLst>
              <a:ahLst/>
              <a:cxnLst>
                <a:cxn ang="0">
                  <a:pos x="T0" y="T1"/>
                </a:cxn>
                <a:cxn ang="0">
                  <a:pos x="T2" y="T3"/>
                </a:cxn>
                <a:cxn ang="0">
                  <a:pos x="T4" y="T5"/>
                </a:cxn>
                <a:cxn ang="0">
                  <a:pos x="T6" y="T7"/>
                </a:cxn>
                <a:cxn ang="0">
                  <a:pos x="T8" y="T9"/>
                </a:cxn>
              </a:cxnLst>
              <a:rect l="0" t="0" r="r" b="b"/>
              <a:pathLst>
                <a:path w="981" h="123">
                  <a:moveTo>
                    <a:pt x="870" y="0"/>
                  </a:moveTo>
                  <a:lnTo>
                    <a:pt x="105" y="0"/>
                  </a:lnTo>
                  <a:lnTo>
                    <a:pt x="0" y="123"/>
                  </a:lnTo>
                  <a:lnTo>
                    <a:pt x="981" y="123"/>
                  </a:lnTo>
                  <a:lnTo>
                    <a:pt x="870" y="0"/>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2"/>
            <p:cNvSpPr>
              <a:spLocks noEditPoints="1"/>
            </p:cNvSpPr>
            <p:nvPr/>
          </p:nvSpPr>
          <p:spPr bwMode="auto">
            <a:xfrm>
              <a:off x="582" y="3035"/>
              <a:ext cx="949" cy="147"/>
            </a:xfrm>
            <a:custGeom>
              <a:avLst/>
              <a:gdLst>
                <a:gd name="T0" fmla="*/ 857 w 949"/>
                <a:gd name="T1" fmla="*/ 86 h 147"/>
                <a:gd name="T2" fmla="*/ 833 w 949"/>
                <a:gd name="T3" fmla="*/ 61 h 147"/>
                <a:gd name="T4" fmla="*/ 900 w 949"/>
                <a:gd name="T5" fmla="*/ 31 h 147"/>
                <a:gd name="T6" fmla="*/ 790 w 949"/>
                <a:gd name="T7" fmla="*/ 6 h 147"/>
                <a:gd name="T8" fmla="*/ 772 w 949"/>
                <a:gd name="T9" fmla="*/ 24 h 147"/>
                <a:gd name="T10" fmla="*/ 631 w 949"/>
                <a:gd name="T11" fmla="*/ 0 h 147"/>
                <a:gd name="T12" fmla="*/ 606 w 949"/>
                <a:gd name="T13" fmla="*/ 24 h 147"/>
                <a:gd name="T14" fmla="*/ 539 w 949"/>
                <a:gd name="T15" fmla="*/ 0 h 147"/>
                <a:gd name="T16" fmla="*/ 502 w 949"/>
                <a:gd name="T17" fmla="*/ 24 h 147"/>
                <a:gd name="T18" fmla="*/ 441 w 949"/>
                <a:gd name="T19" fmla="*/ 6 h 147"/>
                <a:gd name="T20" fmla="*/ 404 w 949"/>
                <a:gd name="T21" fmla="*/ 24 h 147"/>
                <a:gd name="T22" fmla="*/ 349 w 949"/>
                <a:gd name="T23" fmla="*/ 6 h 147"/>
                <a:gd name="T24" fmla="*/ 306 w 949"/>
                <a:gd name="T25" fmla="*/ 24 h 147"/>
                <a:gd name="T26" fmla="*/ 190 w 949"/>
                <a:gd name="T27" fmla="*/ 24 h 147"/>
                <a:gd name="T28" fmla="*/ 171 w 949"/>
                <a:gd name="T29" fmla="*/ 24 h 147"/>
                <a:gd name="T30" fmla="*/ 141 w 949"/>
                <a:gd name="T31" fmla="*/ 55 h 147"/>
                <a:gd name="T32" fmla="*/ 122 w 949"/>
                <a:gd name="T33" fmla="*/ 86 h 147"/>
                <a:gd name="T34" fmla="*/ 122 w 949"/>
                <a:gd name="T35" fmla="*/ 92 h 147"/>
                <a:gd name="T36" fmla="*/ 159 w 949"/>
                <a:gd name="T37" fmla="*/ 92 h 147"/>
                <a:gd name="T38" fmla="*/ 214 w 949"/>
                <a:gd name="T39" fmla="*/ 92 h 147"/>
                <a:gd name="T40" fmla="*/ 232 w 949"/>
                <a:gd name="T41" fmla="*/ 129 h 147"/>
                <a:gd name="T42" fmla="*/ 288 w 949"/>
                <a:gd name="T43" fmla="*/ 92 h 147"/>
                <a:gd name="T44" fmla="*/ 312 w 949"/>
                <a:gd name="T45" fmla="*/ 135 h 147"/>
                <a:gd name="T46" fmla="*/ 631 w 949"/>
                <a:gd name="T47" fmla="*/ 92 h 147"/>
                <a:gd name="T48" fmla="*/ 704 w 949"/>
                <a:gd name="T49" fmla="*/ 92 h 147"/>
                <a:gd name="T50" fmla="*/ 815 w 949"/>
                <a:gd name="T51" fmla="*/ 147 h 147"/>
                <a:gd name="T52" fmla="*/ 821 w 949"/>
                <a:gd name="T53" fmla="*/ 92 h 147"/>
                <a:gd name="T54" fmla="*/ 894 w 949"/>
                <a:gd name="T55" fmla="*/ 92 h 147"/>
                <a:gd name="T56" fmla="*/ 949 w 949"/>
                <a:gd name="T57" fmla="*/ 86 h 147"/>
                <a:gd name="T58" fmla="*/ 808 w 949"/>
                <a:gd name="T59" fmla="*/ 31 h 147"/>
                <a:gd name="T60" fmla="*/ 778 w 949"/>
                <a:gd name="T61" fmla="*/ 31 h 147"/>
                <a:gd name="T62" fmla="*/ 281 w 949"/>
                <a:gd name="T63" fmla="*/ 61 h 147"/>
                <a:gd name="T64" fmla="*/ 281 w 949"/>
                <a:gd name="T65" fmla="*/ 55 h 147"/>
                <a:gd name="T66" fmla="*/ 355 w 949"/>
                <a:gd name="T67" fmla="*/ 31 h 147"/>
                <a:gd name="T68" fmla="*/ 618 w 949"/>
                <a:gd name="T69" fmla="*/ 31 h 147"/>
                <a:gd name="T70" fmla="*/ 588 w 949"/>
                <a:gd name="T71" fmla="*/ 31 h 147"/>
                <a:gd name="T72" fmla="*/ 557 w 949"/>
                <a:gd name="T73" fmla="*/ 55 h 147"/>
                <a:gd name="T74" fmla="*/ 490 w 949"/>
                <a:gd name="T75" fmla="*/ 55 h 147"/>
                <a:gd name="T76" fmla="*/ 422 w 949"/>
                <a:gd name="T77" fmla="*/ 55 h 147"/>
                <a:gd name="T78" fmla="*/ 392 w 949"/>
                <a:gd name="T79" fmla="*/ 31 h 147"/>
                <a:gd name="T80" fmla="*/ 386 w 949"/>
                <a:gd name="T81" fmla="*/ 31 h 147"/>
                <a:gd name="T82" fmla="*/ 355 w 949"/>
                <a:gd name="T83" fmla="*/ 61 h 147"/>
                <a:gd name="T84" fmla="*/ 392 w 949"/>
                <a:gd name="T85" fmla="*/ 61 h 147"/>
                <a:gd name="T86" fmla="*/ 459 w 949"/>
                <a:gd name="T87" fmla="*/ 61 h 147"/>
                <a:gd name="T88" fmla="*/ 496 w 949"/>
                <a:gd name="T89" fmla="*/ 61 h 147"/>
                <a:gd name="T90" fmla="*/ 533 w 949"/>
                <a:gd name="T91" fmla="*/ 86 h 147"/>
                <a:gd name="T92" fmla="*/ 539 w 949"/>
                <a:gd name="T93" fmla="*/ 86 h 147"/>
                <a:gd name="T94" fmla="*/ 569 w 949"/>
                <a:gd name="T95" fmla="*/ 61 h 147"/>
                <a:gd name="T96" fmla="*/ 631 w 949"/>
                <a:gd name="T97" fmla="*/ 55 h 147"/>
                <a:gd name="T98" fmla="*/ 288 w 949"/>
                <a:gd name="T99" fmla="*/ 31 h 147"/>
                <a:gd name="T100" fmla="*/ 190 w 949"/>
                <a:gd name="T101" fmla="*/ 31 h 147"/>
                <a:gd name="T102" fmla="*/ 159 w 949"/>
                <a:gd name="T103" fmla="*/ 86 h 147"/>
                <a:gd name="T104" fmla="*/ 165 w 949"/>
                <a:gd name="T105" fmla="*/ 86 h 147"/>
                <a:gd name="T106" fmla="*/ 202 w 949"/>
                <a:gd name="T107" fmla="*/ 86 h 147"/>
                <a:gd name="T108" fmla="*/ 275 w 949"/>
                <a:gd name="T109" fmla="*/ 86 h 147"/>
                <a:gd name="T110" fmla="*/ 649 w 949"/>
                <a:gd name="T111" fmla="*/ 86 h 147"/>
                <a:gd name="T112" fmla="*/ 778 w 949"/>
                <a:gd name="T113" fmla="*/ 8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9" h="147">
                  <a:moveTo>
                    <a:pt x="949" y="86"/>
                  </a:moveTo>
                  <a:lnTo>
                    <a:pt x="894" y="86"/>
                  </a:lnTo>
                  <a:lnTo>
                    <a:pt x="894" y="86"/>
                  </a:lnTo>
                  <a:lnTo>
                    <a:pt x="894" y="86"/>
                  </a:lnTo>
                  <a:lnTo>
                    <a:pt x="857" y="86"/>
                  </a:lnTo>
                  <a:lnTo>
                    <a:pt x="857" y="86"/>
                  </a:lnTo>
                  <a:lnTo>
                    <a:pt x="857" y="86"/>
                  </a:lnTo>
                  <a:lnTo>
                    <a:pt x="821" y="86"/>
                  </a:lnTo>
                  <a:lnTo>
                    <a:pt x="802" y="61"/>
                  </a:lnTo>
                  <a:lnTo>
                    <a:pt x="833" y="61"/>
                  </a:lnTo>
                  <a:lnTo>
                    <a:pt x="833" y="61"/>
                  </a:lnTo>
                  <a:lnTo>
                    <a:pt x="833" y="61"/>
                  </a:lnTo>
                  <a:lnTo>
                    <a:pt x="925" y="61"/>
                  </a:lnTo>
                  <a:lnTo>
                    <a:pt x="925" y="55"/>
                  </a:lnTo>
                  <a:lnTo>
                    <a:pt x="833" y="55"/>
                  </a:lnTo>
                  <a:lnTo>
                    <a:pt x="833" y="55"/>
                  </a:lnTo>
                  <a:lnTo>
                    <a:pt x="815" y="31"/>
                  </a:lnTo>
                  <a:lnTo>
                    <a:pt x="900" y="31"/>
                  </a:lnTo>
                  <a:lnTo>
                    <a:pt x="900" y="24"/>
                  </a:lnTo>
                  <a:lnTo>
                    <a:pt x="815" y="24"/>
                  </a:lnTo>
                  <a:lnTo>
                    <a:pt x="815" y="24"/>
                  </a:lnTo>
                  <a:lnTo>
                    <a:pt x="815" y="24"/>
                  </a:lnTo>
                  <a:lnTo>
                    <a:pt x="796" y="0"/>
                  </a:lnTo>
                  <a:lnTo>
                    <a:pt x="790" y="6"/>
                  </a:lnTo>
                  <a:lnTo>
                    <a:pt x="808" y="24"/>
                  </a:lnTo>
                  <a:lnTo>
                    <a:pt x="778" y="24"/>
                  </a:lnTo>
                  <a:lnTo>
                    <a:pt x="778" y="24"/>
                  </a:lnTo>
                  <a:lnTo>
                    <a:pt x="766" y="0"/>
                  </a:lnTo>
                  <a:lnTo>
                    <a:pt x="759" y="6"/>
                  </a:lnTo>
                  <a:lnTo>
                    <a:pt x="772" y="24"/>
                  </a:lnTo>
                  <a:lnTo>
                    <a:pt x="741" y="24"/>
                  </a:lnTo>
                  <a:lnTo>
                    <a:pt x="729" y="0"/>
                  </a:lnTo>
                  <a:lnTo>
                    <a:pt x="698" y="0"/>
                  </a:lnTo>
                  <a:lnTo>
                    <a:pt x="710" y="24"/>
                  </a:lnTo>
                  <a:lnTo>
                    <a:pt x="643" y="24"/>
                  </a:lnTo>
                  <a:lnTo>
                    <a:pt x="631" y="0"/>
                  </a:lnTo>
                  <a:lnTo>
                    <a:pt x="631" y="6"/>
                  </a:lnTo>
                  <a:lnTo>
                    <a:pt x="637" y="24"/>
                  </a:lnTo>
                  <a:lnTo>
                    <a:pt x="606" y="24"/>
                  </a:lnTo>
                  <a:lnTo>
                    <a:pt x="600" y="6"/>
                  </a:lnTo>
                  <a:lnTo>
                    <a:pt x="600" y="6"/>
                  </a:lnTo>
                  <a:lnTo>
                    <a:pt x="606" y="24"/>
                  </a:lnTo>
                  <a:lnTo>
                    <a:pt x="576" y="24"/>
                  </a:lnTo>
                  <a:lnTo>
                    <a:pt x="569" y="0"/>
                  </a:lnTo>
                  <a:lnTo>
                    <a:pt x="563" y="6"/>
                  </a:lnTo>
                  <a:lnTo>
                    <a:pt x="569" y="24"/>
                  </a:lnTo>
                  <a:lnTo>
                    <a:pt x="539" y="24"/>
                  </a:lnTo>
                  <a:lnTo>
                    <a:pt x="539" y="0"/>
                  </a:lnTo>
                  <a:lnTo>
                    <a:pt x="533" y="6"/>
                  </a:lnTo>
                  <a:lnTo>
                    <a:pt x="539" y="24"/>
                  </a:lnTo>
                  <a:lnTo>
                    <a:pt x="508" y="24"/>
                  </a:lnTo>
                  <a:lnTo>
                    <a:pt x="508" y="6"/>
                  </a:lnTo>
                  <a:lnTo>
                    <a:pt x="502" y="6"/>
                  </a:lnTo>
                  <a:lnTo>
                    <a:pt x="502" y="24"/>
                  </a:lnTo>
                  <a:lnTo>
                    <a:pt x="478" y="24"/>
                  </a:lnTo>
                  <a:lnTo>
                    <a:pt x="478" y="6"/>
                  </a:lnTo>
                  <a:lnTo>
                    <a:pt x="471" y="6"/>
                  </a:lnTo>
                  <a:lnTo>
                    <a:pt x="471" y="24"/>
                  </a:lnTo>
                  <a:lnTo>
                    <a:pt x="441" y="24"/>
                  </a:lnTo>
                  <a:lnTo>
                    <a:pt x="441" y="6"/>
                  </a:lnTo>
                  <a:lnTo>
                    <a:pt x="441" y="6"/>
                  </a:lnTo>
                  <a:lnTo>
                    <a:pt x="441" y="24"/>
                  </a:lnTo>
                  <a:lnTo>
                    <a:pt x="410" y="24"/>
                  </a:lnTo>
                  <a:lnTo>
                    <a:pt x="410" y="6"/>
                  </a:lnTo>
                  <a:lnTo>
                    <a:pt x="410" y="0"/>
                  </a:lnTo>
                  <a:lnTo>
                    <a:pt x="404" y="24"/>
                  </a:lnTo>
                  <a:lnTo>
                    <a:pt x="373" y="24"/>
                  </a:lnTo>
                  <a:lnTo>
                    <a:pt x="380" y="6"/>
                  </a:lnTo>
                  <a:lnTo>
                    <a:pt x="373" y="6"/>
                  </a:lnTo>
                  <a:lnTo>
                    <a:pt x="373" y="24"/>
                  </a:lnTo>
                  <a:lnTo>
                    <a:pt x="343" y="24"/>
                  </a:lnTo>
                  <a:lnTo>
                    <a:pt x="349" y="6"/>
                  </a:lnTo>
                  <a:lnTo>
                    <a:pt x="349" y="0"/>
                  </a:lnTo>
                  <a:lnTo>
                    <a:pt x="337" y="24"/>
                  </a:lnTo>
                  <a:lnTo>
                    <a:pt x="312" y="24"/>
                  </a:lnTo>
                  <a:lnTo>
                    <a:pt x="318" y="6"/>
                  </a:lnTo>
                  <a:lnTo>
                    <a:pt x="312" y="0"/>
                  </a:lnTo>
                  <a:lnTo>
                    <a:pt x="306" y="24"/>
                  </a:lnTo>
                  <a:lnTo>
                    <a:pt x="275" y="24"/>
                  </a:lnTo>
                  <a:lnTo>
                    <a:pt x="288" y="6"/>
                  </a:lnTo>
                  <a:lnTo>
                    <a:pt x="281" y="0"/>
                  </a:lnTo>
                  <a:lnTo>
                    <a:pt x="269" y="24"/>
                  </a:lnTo>
                  <a:lnTo>
                    <a:pt x="190" y="24"/>
                  </a:lnTo>
                  <a:lnTo>
                    <a:pt x="190" y="24"/>
                  </a:lnTo>
                  <a:lnTo>
                    <a:pt x="190" y="24"/>
                  </a:lnTo>
                  <a:lnTo>
                    <a:pt x="177" y="24"/>
                  </a:lnTo>
                  <a:lnTo>
                    <a:pt x="190" y="6"/>
                  </a:lnTo>
                  <a:lnTo>
                    <a:pt x="190" y="0"/>
                  </a:lnTo>
                  <a:lnTo>
                    <a:pt x="171" y="24"/>
                  </a:lnTo>
                  <a:lnTo>
                    <a:pt x="171" y="24"/>
                  </a:lnTo>
                  <a:lnTo>
                    <a:pt x="49" y="24"/>
                  </a:lnTo>
                  <a:lnTo>
                    <a:pt x="49" y="31"/>
                  </a:lnTo>
                  <a:lnTo>
                    <a:pt x="183" y="31"/>
                  </a:lnTo>
                  <a:lnTo>
                    <a:pt x="171" y="55"/>
                  </a:lnTo>
                  <a:lnTo>
                    <a:pt x="171" y="55"/>
                  </a:lnTo>
                  <a:lnTo>
                    <a:pt x="141" y="55"/>
                  </a:lnTo>
                  <a:lnTo>
                    <a:pt x="141" y="55"/>
                  </a:lnTo>
                  <a:lnTo>
                    <a:pt x="141" y="55"/>
                  </a:lnTo>
                  <a:lnTo>
                    <a:pt x="30" y="55"/>
                  </a:lnTo>
                  <a:lnTo>
                    <a:pt x="30" y="61"/>
                  </a:lnTo>
                  <a:lnTo>
                    <a:pt x="141" y="61"/>
                  </a:lnTo>
                  <a:lnTo>
                    <a:pt x="122" y="86"/>
                  </a:lnTo>
                  <a:lnTo>
                    <a:pt x="122" y="86"/>
                  </a:lnTo>
                  <a:lnTo>
                    <a:pt x="0" y="86"/>
                  </a:lnTo>
                  <a:lnTo>
                    <a:pt x="0" y="92"/>
                  </a:lnTo>
                  <a:lnTo>
                    <a:pt x="122" y="92"/>
                  </a:lnTo>
                  <a:lnTo>
                    <a:pt x="122" y="92"/>
                  </a:lnTo>
                  <a:lnTo>
                    <a:pt x="122" y="92"/>
                  </a:lnTo>
                  <a:lnTo>
                    <a:pt x="134" y="92"/>
                  </a:lnTo>
                  <a:lnTo>
                    <a:pt x="110" y="135"/>
                  </a:lnTo>
                  <a:lnTo>
                    <a:pt x="110" y="141"/>
                  </a:lnTo>
                  <a:lnTo>
                    <a:pt x="141" y="92"/>
                  </a:lnTo>
                  <a:lnTo>
                    <a:pt x="141" y="92"/>
                  </a:lnTo>
                  <a:lnTo>
                    <a:pt x="159" y="92"/>
                  </a:lnTo>
                  <a:lnTo>
                    <a:pt x="159" y="92"/>
                  </a:lnTo>
                  <a:lnTo>
                    <a:pt x="159" y="92"/>
                  </a:lnTo>
                  <a:lnTo>
                    <a:pt x="196" y="92"/>
                  </a:lnTo>
                  <a:lnTo>
                    <a:pt x="196" y="98"/>
                  </a:lnTo>
                  <a:lnTo>
                    <a:pt x="196" y="92"/>
                  </a:lnTo>
                  <a:lnTo>
                    <a:pt x="214" y="92"/>
                  </a:lnTo>
                  <a:lnTo>
                    <a:pt x="190" y="135"/>
                  </a:lnTo>
                  <a:lnTo>
                    <a:pt x="196" y="141"/>
                  </a:lnTo>
                  <a:lnTo>
                    <a:pt x="214" y="98"/>
                  </a:lnTo>
                  <a:lnTo>
                    <a:pt x="214" y="92"/>
                  </a:lnTo>
                  <a:lnTo>
                    <a:pt x="251" y="92"/>
                  </a:lnTo>
                  <a:lnTo>
                    <a:pt x="232" y="129"/>
                  </a:lnTo>
                  <a:lnTo>
                    <a:pt x="239" y="135"/>
                  </a:lnTo>
                  <a:lnTo>
                    <a:pt x="257" y="92"/>
                  </a:lnTo>
                  <a:lnTo>
                    <a:pt x="269" y="92"/>
                  </a:lnTo>
                  <a:lnTo>
                    <a:pt x="275" y="92"/>
                  </a:lnTo>
                  <a:lnTo>
                    <a:pt x="275" y="92"/>
                  </a:lnTo>
                  <a:lnTo>
                    <a:pt x="288" y="92"/>
                  </a:lnTo>
                  <a:lnTo>
                    <a:pt x="275" y="135"/>
                  </a:lnTo>
                  <a:lnTo>
                    <a:pt x="275" y="141"/>
                  </a:lnTo>
                  <a:lnTo>
                    <a:pt x="294" y="92"/>
                  </a:lnTo>
                  <a:lnTo>
                    <a:pt x="294" y="92"/>
                  </a:lnTo>
                  <a:lnTo>
                    <a:pt x="324" y="92"/>
                  </a:lnTo>
                  <a:lnTo>
                    <a:pt x="312" y="135"/>
                  </a:lnTo>
                  <a:lnTo>
                    <a:pt x="318" y="135"/>
                  </a:lnTo>
                  <a:lnTo>
                    <a:pt x="330" y="92"/>
                  </a:lnTo>
                  <a:lnTo>
                    <a:pt x="631" y="92"/>
                  </a:lnTo>
                  <a:lnTo>
                    <a:pt x="643" y="135"/>
                  </a:lnTo>
                  <a:lnTo>
                    <a:pt x="643" y="129"/>
                  </a:lnTo>
                  <a:lnTo>
                    <a:pt x="631" y="92"/>
                  </a:lnTo>
                  <a:lnTo>
                    <a:pt x="668" y="92"/>
                  </a:lnTo>
                  <a:lnTo>
                    <a:pt x="668" y="92"/>
                  </a:lnTo>
                  <a:lnTo>
                    <a:pt x="680" y="135"/>
                  </a:lnTo>
                  <a:lnTo>
                    <a:pt x="686" y="129"/>
                  </a:lnTo>
                  <a:lnTo>
                    <a:pt x="674" y="92"/>
                  </a:lnTo>
                  <a:lnTo>
                    <a:pt x="704" y="92"/>
                  </a:lnTo>
                  <a:lnTo>
                    <a:pt x="723" y="135"/>
                  </a:lnTo>
                  <a:lnTo>
                    <a:pt x="723" y="129"/>
                  </a:lnTo>
                  <a:lnTo>
                    <a:pt x="710" y="92"/>
                  </a:lnTo>
                  <a:lnTo>
                    <a:pt x="747" y="92"/>
                  </a:lnTo>
                  <a:lnTo>
                    <a:pt x="772" y="147"/>
                  </a:lnTo>
                  <a:lnTo>
                    <a:pt x="815" y="147"/>
                  </a:lnTo>
                  <a:lnTo>
                    <a:pt x="784" y="92"/>
                  </a:lnTo>
                  <a:lnTo>
                    <a:pt x="815" y="92"/>
                  </a:lnTo>
                  <a:lnTo>
                    <a:pt x="815" y="92"/>
                  </a:lnTo>
                  <a:lnTo>
                    <a:pt x="851" y="147"/>
                  </a:lnTo>
                  <a:lnTo>
                    <a:pt x="851" y="141"/>
                  </a:lnTo>
                  <a:lnTo>
                    <a:pt x="821" y="92"/>
                  </a:lnTo>
                  <a:lnTo>
                    <a:pt x="857" y="92"/>
                  </a:lnTo>
                  <a:lnTo>
                    <a:pt x="857" y="92"/>
                  </a:lnTo>
                  <a:lnTo>
                    <a:pt x="888" y="141"/>
                  </a:lnTo>
                  <a:lnTo>
                    <a:pt x="888" y="135"/>
                  </a:lnTo>
                  <a:lnTo>
                    <a:pt x="864" y="92"/>
                  </a:lnTo>
                  <a:lnTo>
                    <a:pt x="894" y="92"/>
                  </a:lnTo>
                  <a:lnTo>
                    <a:pt x="894" y="92"/>
                  </a:lnTo>
                  <a:lnTo>
                    <a:pt x="925" y="141"/>
                  </a:lnTo>
                  <a:lnTo>
                    <a:pt x="931" y="135"/>
                  </a:lnTo>
                  <a:lnTo>
                    <a:pt x="900" y="92"/>
                  </a:lnTo>
                  <a:lnTo>
                    <a:pt x="949" y="92"/>
                  </a:lnTo>
                  <a:lnTo>
                    <a:pt x="949" y="86"/>
                  </a:lnTo>
                  <a:close/>
                  <a:moveTo>
                    <a:pt x="778" y="31"/>
                  </a:moveTo>
                  <a:lnTo>
                    <a:pt x="778" y="31"/>
                  </a:lnTo>
                  <a:lnTo>
                    <a:pt x="778" y="31"/>
                  </a:lnTo>
                  <a:lnTo>
                    <a:pt x="808" y="31"/>
                  </a:lnTo>
                  <a:lnTo>
                    <a:pt x="808" y="31"/>
                  </a:lnTo>
                  <a:lnTo>
                    <a:pt x="808" y="31"/>
                  </a:lnTo>
                  <a:lnTo>
                    <a:pt x="808" y="31"/>
                  </a:lnTo>
                  <a:lnTo>
                    <a:pt x="808" y="31"/>
                  </a:lnTo>
                  <a:lnTo>
                    <a:pt x="827" y="55"/>
                  </a:lnTo>
                  <a:lnTo>
                    <a:pt x="759" y="55"/>
                  </a:lnTo>
                  <a:lnTo>
                    <a:pt x="747" y="31"/>
                  </a:lnTo>
                  <a:lnTo>
                    <a:pt x="778" y="31"/>
                  </a:lnTo>
                  <a:close/>
                  <a:moveTo>
                    <a:pt x="729" y="55"/>
                  </a:moveTo>
                  <a:lnTo>
                    <a:pt x="668" y="55"/>
                  </a:lnTo>
                  <a:lnTo>
                    <a:pt x="661" y="31"/>
                  </a:lnTo>
                  <a:lnTo>
                    <a:pt x="717" y="31"/>
                  </a:lnTo>
                  <a:lnTo>
                    <a:pt x="729" y="55"/>
                  </a:lnTo>
                  <a:close/>
                  <a:moveTo>
                    <a:pt x="281" y="61"/>
                  </a:moveTo>
                  <a:lnTo>
                    <a:pt x="269" y="86"/>
                  </a:lnTo>
                  <a:lnTo>
                    <a:pt x="239" y="86"/>
                  </a:lnTo>
                  <a:lnTo>
                    <a:pt x="251" y="61"/>
                  </a:lnTo>
                  <a:lnTo>
                    <a:pt x="251" y="61"/>
                  </a:lnTo>
                  <a:lnTo>
                    <a:pt x="281" y="61"/>
                  </a:lnTo>
                  <a:close/>
                  <a:moveTo>
                    <a:pt x="281" y="55"/>
                  </a:moveTo>
                  <a:lnTo>
                    <a:pt x="288" y="31"/>
                  </a:lnTo>
                  <a:lnTo>
                    <a:pt x="318" y="31"/>
                  </a:lnTo>
                  <a:lnTo>
                    <a:pt x="312" y="55"/>
                  </a:lnTo>
                  <a:lnTo>
                    <a:pt x="281" y="55"/>
                  </a:lnTo>
                  <a:close/>
                  <a:moveTo>
                    <a:pt x="324" y="31"/>
                  </a:moveTo>
                  <a:lnTo>
                    <a:pt x="355" y="31"/>
                  </a:lnTo>
                  <a:lnTo>
                    <a:pt x="349" y="55"/>
                  </a:lnTo>
                  <a:lnTo>
                    <a:pt x="318" y="55"/>
                  </a:lnTo>
                  <a:lnTo>
                    <a:pt x="324" y="31"/>
                  </a:lnTo>
                  <a:close/>
                  <a:moveTo>
                    <a:pt x="600" y="55"/>
                  </a:moveTo>
                  <a:lnTo>
                    <a:pt x="594" y="31"/>
                  </a:lnTo>
                  <a:lnTo>
                    <a:pt x="618" y="31"/>
                  </a:lnTo>
                  <a:lnTo>
                    <a:pt x="631" y="55"/>
                  </a:lnTo>
                  <a:lnTo>
                    <a:pt x="600" y="55"/>
                  </a:lnTo>
                  <a:close/>
                  <a:moveTo>
                    <a:pt x="594" y="55"/>
                  </a:moveTo>
                  <a:lnTo>
                    <a:pt x="563" y="55"/>
                  </a:lnTo>
                  <a:lnTo>
                    <a:pt x="557" y="31"/>
                  </a:lnTo>
                  <a:lnTo>
                    <a:pt x="588" y="31"/>
                  </a:lnTo>
                  <a:lnTo>
                    <a:pt x="594" y="55"/>
                  </a:lnTo>
                  <a:close/>
                  <a:moveTo>
                    <a:pt x="557" y="55"/>
                  </a:moveTo>
                  <a:lnTo>
                    <a:pt x="527" y="55"/>
                  </a:lnTo>
                  <a:lnTo>
                    <a:pt x="527" y="31"/>
                  </a:lnTo>
                  <a:lnTo>
                    <a:pt x="557" y="31"/>
                  </a:lnTo>
                  <a:lnTo>
                    <a:pt x="557" y="55"/>
                  </a:lnTo>
                  <a:close/>
                  <a:moveTo>
                    <a:pt x="527" y="55"/>
                  </a:moveTo>
                  <a:lnTo>
                    <a:pt x="490" y="55"/>
                  </a:lnTo>
                  <a:lnTo>
                    <a:pt x="490" y="31"/>
                  </a:lnTo>
                  <a:lnTo>
                    <a:pt x="520" y="31"/>
                  </a:lnTo>
                  <a:lnTo>
                    <a:pt x="527" y="55"/>
                  </a:lnTo>
                  <a:close/>
                  <a:moveTo>
                    <a:pt x="490" y="55"/>
                  </a:moveTo>
                  <a:lnTo>
                    <a:pt x="459" y="55"/>
                  </a:lnTo>
                  <a:lnTo>
                    <a:pt x="459" y="31"/>
                  </a:lnTo>
                  <a:lnTo>
                    <a:pt x="490" y="31"/>
                  </a:lnTo>
                  <a:lnTo>
                    <a:pt x="490" y="55"/>
                  </a:lnTo>
                  <a:close/>
                  <a:moveTo>
                    <a:pt x="453" y="55"/>
                  </a:moveTo>
                  <a:lnTo>
                    <a:pt x="422" y="55"/>
                  </a:lnTo>
                  <a:lnTo>
                    <a:pt x="422" y="31"/>
                  </a:lnTo>
                  <a:lnTo>
                    <a:pt x="453" y="31"/>
                  </a:lnTo>
                  <a:lnTo>
                    <a:pt x="453" y="55"/>
                  </a:lnTo>
                  <a:close/>
                  <a:moveTo>
                    <a:pt x="416" y="55"/>
                  </a:moveTo>
                  <a:lnTo>
                    <a:pt x="386" y="55"/>
                  </a:lnTo>
                  <a:lnTo>
                    <a:pt x="392" y="31"/>
                  </a:lnTo>
                  <a:lnTo>
                    <a:pt x="422" y="31"/>
                  </a:lnTo>
                  <a:lnTo>
                    <a:pt x="416" y="55"/>
                  </a:lnTo>
                  <a:close/>
                  <a:moveTo>
                    <a:pt x="380" y="55"/>
                  </a:moveTo>
                  <a:lnTo>
                    <a:pt x="349" y="55"/>
                  </a:lnTo>
                  <a:lnTo>
                    <a:pt x="355" y="31"/>
                  </a:lnTo>
                  <a:lnTo>
                    <a:pt x="386" y="31"/>
                  </a:lnTo>
                  <a:lnTo>
                    <a:pt x="380" y="55"/>
                  </a:lnTo>
                  <a:close/>
                  <a:moveTo>
                    <a:pt x="355" y="61"/>
                  </a:moveTo>
                  <a:lnTo>
                    <a:pt x="349" y="86"/>
                  </a:lnTo>
                  <a:lnTo>
                    <a:pt x="312" y="86"/>
                  </a:lnTo>
                  <a:lnTo>
                    <a:pt x="318" y="61"/>
                  </a:lnTo>
                  <a:lnTo>
                    <a:pt x="355" y="61"/>
                  </a:lnTo>
                  <a:close/>
                  <a:moveTo>
                    <a:pt x="355" y="61"/>
                  </a:moveTo>
                  <a:lnTo>
                    <a:pt x="386" y="61"/>
                  </a:lnTo>
                  <a:lnTo>
                    <a:pt x="386" y="86"/>
                  </a:lnTo>
                  <a:lnTo>
                    <a:pt x="349" y="86"/>
                  </a:lnTo>
                  <a:lnTo>
                    <a:pt x="355" y="61"/>
                  </a:lnTo>
                  <a:close/>
                  <a:moveTo>
                    <a:pt x="392" y="61"/>
                  </a:moveTo>
                  <a:lnTo>
                    <a:pt x="422" y="61"/>
                  </a:lnTo>
                  <a:lnTo>
                    <a:pt x="422" y="86"/>
                  </a:lnTo>
                  <a:lnTo>
                    <a:pt x="386" y="86"/>
                  </a:lnTo>
                  <a:lnTo>
                    <a:pt x="392" y="61"/>
                  </a:lnTo>
                  <a:close/>
                  <a:moveTo>
                    <a:pt x="429" y="61"/>
                  </a:moveTo>
                  <a:lnTo>
                    <a:pt x="459" y="61"/>
                  </a:lnTo>
                  <a:lnTo>
                    <a:pt x="459" y="86"/>
                  </a:lnTo>
                  <a:lnTo>
                    <a:pt x="422" y="86"/>
                  </a:lnTo>
                  <a:lnTo>
                    <a:pt x="429" y="61"/>
                  </a:lnTo>
                  <a:close/>
                  <a:moveTo>
                    <a:pt x="465" y="61"/>
                  </a:moveTo>
                  <a:lnTo>
                    <a:pt x="496" y="61"/>
                  </a:lnTo>
                  <a:lnTo>
                    <a:pt x="496" y="61"/>
                  </a:lnTo>
                  <a:lnTo>
                    <a:pt x="496" y="86"/>
                  </a:lnTo>
                  <a:lnTo>
                    <a:pt x="465" y="86"/>
                  </a:lnTo>
                  <a:lnTo>
                    <a:pt x="465" y="61"/>
                  </a:lnTo>
                  <a:close/>
                  <a:moveTo>
                    <a:pt x="502" y="61"/>
                  </a:moveTo>
                  <a:lnTo>
                    <a:pt x="533" y="61"/>
                  </a:lnTo>
                  <a:lnTo>
                    <a:pt x="533" y="86"/>
                  </a:lnTo>
                  <a:lnTo>
                    <a:pt x="502" y="86"/>
                  </a:lnTo>
                  <a:lnTo>
                    <a:pt x="502" y="61"/>
                  </a:lnTo>
                  <a:close/>
                  <a:moveTo>
                    <a:pt x="533" y="61"/>
                  </a:moveTo>
                  <a:lnTo>
                    <a:pt x="569" y="61"/>
                  </a:lnTo>
                  <a:lnTo>
                    <a:pt x="569" y="86"/>
                  </a:lnTo>
                  <a:lnTo>
                    <a:pt x="539" y="86"/>
                  </a:lnTo>
                  <a:lnTo>
                    <a:pt x="533" y="61"/>
                  </a:lnTo>
                  <a:close/>
                  <a:moveTo>
                    <a:pt x="569" y="61"/>
                  </a:moveTo>
                  <a:lnTo>
                    <a:pt x="600" y="61"/>
                  </a:lnTo>
                  <a:lnTo>
                    <a:pt x="606" y="86"/>
                  </a:lnTo>
                  <a:lnTo>
                    <a:pt x="576" y="86"/>
                  </a:lnTo>
                  <a:lnTo>
                    <a:pt x="569" y="61"/>
                  </a:lnTo>
                  <a:close/>
                  <a:moveTo>
                    <a:pt x="606" y="61"/>
                  </a:moveTo>
                  <a:lnTo>
                    <a:pt x="637" y="61"/>
                  </a:lnTo>
                  <a:lnTo>
                    <a:pt x="643" y="86"/>
                  </a:lnTo>
                  <a:lnTo>
                    <a:pt x="612" y="86"/>
                  </a:lnTo>
                  <a:lnTo>
                    <a:pt x="606" y="61"/>
                  </a:lnTo>
                  <a:close/>
                  <a:moveTo>
                    <a:pt x="631" y="55"/>
                  </a:moveTo>
                  <a:lnTo>
                    <a:pt x="625" y="31"/>
                  </a:lnTo>
                  <a:lnTo>
                    <a:pt x="655" y="31"/>
                  </a:lnTo>
                  <a:lnTo>
                    <a:pt x="661" y="55"/>
                  </a:lnTo>
                  <a:lnTo>
                    <a:pt x="631" y="55"/>
                  </a:lnTo>
                  <a:close/>
                  <a:moveTo>
                    <a:pt x="190" y="31"/>
                  </a:moveTo>
                  <a:lnTo>
                    <a:pt x="288" y="31"/>
                  </a:lnTo>
                  <a:lnTo>
                    <a:pt x="275" y="55"/>
                  </a:lnTo>
                  <a:lnTo>
                    <a:pt x="177" y="55"/>
                  </a:lnTo>
                  <a:lnTo>
                    <a:pt x="177" y="55"/>
                  </a:lnTo>
                  <a:lnTo>
                    <a:pt x="177" y="55"/>
                  </a:lnTo>
                  <a:lnTo>
                    <a:pt x="177" y="55"/>
                  </a:lnTo>
                  <a:lnTo>
                    <a:pt x="190" y="31"/>
                  </a:lnTo>
                  <a:lnTo>
                    <a:pt x="190" y="31"/>
                  </a:lnTo>
                  <a:close/>
                  <a:moveTo>
                    <a:pt x="128" y="86"/>
                  </a:moveTo>
                  <a:lnTo>
                    <a:pt x="141" y="61"/>
                  </a:lnTo>
                  <a:lnTo>
                    <a:pt x="141" y="61"/>
                  </a:lnTo>
                  <a:lnTo>
                    <a:pt x="171" y="61"/>
                  </a:lnTo>
                  <a:lnTo>
                    <a:pt x="159" y="86"/>
                  </a:lnTo>
                  <a:lnTo>
                    <a:pt x="159" y="86"/>
                  </a:lnTo>
                  <a:lnTo>
                    <a:pt x="128" y="86"/>
                  </a:lnTo>
                  <a:close/>
                  <a:moveTo>
                    <a:pt x="177" y="61"/>
                  </a:moveTo>
                  <a:lnTo>
                    <a:pt x="208" y="61"/>
                  </a:lnTo>
                  <a:lnTo>
                    <a:pt x="196" y="86"/>
                  </a:lnTo>
                  <a:lnTo>
                    <a:pt x="165" y="86"/>
                  </a:lnTo>
                  <a:lnTo>
                    <a:pt x="177" y="61"/>
                  </a:lnTo>
                  <a:lnTo>
                    <a:pt x="177" y="61"/>
                  </a:lnTo>
                  <a:close/>
                  <a:moveTo>
                    <a:pt x="214" y="61"/>
                  </a:moveTo>
                  <a:lnTo>
                    <a:pt x="245" y="61"/>
                  </a:lnTo>
                  <a:lnTo>
                    <a:pt x="232" y="86"/>
                  </a:lnTo>
                  <a:lnTo>
                    <a:pt x="202" y="86"/>
                  </a:lnTo>
                  <a:lnTo>
                    <a:pt x="214" y="61"/>
                  </a:lnTo>
                  <a:lnTo>
                    <a:pt x="214" y="61"/>
                  </a:lnTo>
                  <a:close/>
                  <a:moveTo>
                    <a:pt x="288" y="61"/>
                  </a:moveTo>
                  <a:lnTo>
                    <a:pt x="318" y="61"/>
                  </a:lnTo>
                  <a:lnTo>
                    <a:pt x="306" y="86"/>
                  </a:lnTo>
                  <a:lnTo>
                    <a:pt x="275" y="86"/>
                  </a:lnTo>
                  <a:lnTo>
                    <a:pt x="288" y="61"/>
                  </a:lnTo>
                  <a:close/>
                  <a:moveTo>
                    <a:pt x="649" y="86"/>
                  </a:moveTo>
                  <a:lnTo>
                    <a:pt x="643" y="61"/>
                  </a:lnTo>
                  <a:lnTo>
                    <a:pt x="729" y="61"/>
                  </a:lnTo>
                  <a:lnTo>
                    <a:pt x="741" y="86"/>
                  </a:lnTo>
                  <a:lnTo>
                    <a:pt x="649" y="86"/>
                  </a:lnTo>
                  <a:close/>
                  <a:moveTo>
                    <a:pt x="778" y="86"/>
                  </a:moveTo>
                  <a:lnTo>
                    <a:pt x="766" y="61"/>
                  </a:lnTo>
                  <a:lnTo>
                    <a:pt x="796" y="61"/>
                  </a:lnTo>
                  <a:lnTo>
                    <a:pt x="796" y="61"/>
                  </a:lnTo>
                  <a:lnTo>
                    <a:pt x="815" y="86"/>
                  </a:lnTo>
                  <a:lnTo>
                    <a:pt x="778" y="8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5265" y="3645636"/>
            <a:ext cx="1582346" cy="742460"/>
          </a:xfrm>
          <a:prstGeom prst="rect">
            <a:avLst/>
          </a:prstGeom>
          <a:noFill/>
        </p:spPr>
      </p:pic>
      <p:sp>
        <p:nvSpPr>
          <p:cNvPr id="43" name="Title 1"/>
          <p:cNvSpPr>
            <a:spLocks noGrp="1"/>
          </p:cNvSpPr>
          <p:nvPr>
            <p:ph type="title"/>
          </p:nvPr>
        </p:nvSpPr>
        <p:spPr/>
        <p:txBody>
          <a:bodyPr/>
          <a:lstStyle/>
          <a:p>
            <a:r>
              <a:rPr lang="en-US" dirty="0" smtClean="0">
                <a:gradFill>
                  <a:gsLst>
                    <a:gs pos="5310">
                      <a:schemeClr val="bg2"/>
                    </a:gs>
                    <a:gs pos="24000">
                      <a:schemeClr val="bg2"/>
                    </a:gs>
                  </a:gsLst>
                  <a:lin ang="5400000" scaled="0"/>
                </a:gradFill>
              </a:rPr>
              <a:t>Better network traffic management</a:t>
            </a:r>
            <a:endParaRPr lang="en-US" dirty="0">
              <a:gradFill>
                <a:gsLst>
                  <a:gs pos="5310">
                    <a:schemeClr val="bg2"/>
                  </a:gs>
                  <a:gs pos="24000">
                    <a:schemeClr val="bg2"/>
                  </a:gs>
                </a:gsLst>
                <a:lin ang="5400000" scaled="0"/>
              </a:gradFill>
            </a:endParaRPr>
          </a:p>
        </p:txBody>
      </p:sp>
    </p:spTree>
    <p:extLst>
      <p:ext uri="{BB962C8B-B14F-4D97-AF65-F5344CB8AC3E}">
        <p14:creationId xmlns:p14="http://schemas.microsoft.com/office/powerpoint/2010/main" val="950408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childTnLst>
                                </p:cTn>
                              </p:par>
                              <p:par>
                                <p:cTn id="44" presetID="10"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childTnLst>
                                </p:cTn>
                              </p:par>
                              <p:par>
                                <p:cTn id="47" presetID="10"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2.xml><?xml version="1.0" encoding="utf-8"?>
<a:theme xmlns:a="http://schemas.openxmlformats.org/drawingml/2006/main" name="3_5-30055_Office Template 2012 - 16x9 - White Background">
  <a:themeElements>
    <a:clrScheme name="Custom 8">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EB3C00"/>
      </a:hlink>
      <a:folHlink>
        <a:srgbClr val="FFB9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2015-05-04T00:00:00-05:00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 Amesh Mansukhani</External_x0020_Speaker>
    <Session_x0020_Code xmlns="12a172fe-0250-434a-85cf-03b10810c5e5">BRK2207</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00000000-0000-0000-0000-000000000000</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schemas.microsoft.com/sharepoint/v3"/>
    <ds:schemaRef ds:uri="http://schemas.microsoft.com/office/2006/metadata/properties"/>
    <ds:schemaRef ds:uri="http://purl.org/dc/dcmityp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230e9df3-be65-4c73-a93b-d1236ebd677e"/>
    <ds:schemaRef ds:uri="12a172fe-0250-434a-85cf-03b10810c5e5"/>
    <ds:schemaRef ds:uri="http://www.w3.org/XML/1998/namespace"/>
  </ds:schemaRefs>
</ds:datastoreItem>
</file>

<file path=customXml/itemProps3.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Template>
  <TotalTime>245</TotalTime>
  <Words>1227</Words>
  <Application>Microsoft Office PowerPoint</Application>
  <PresentationFormat>Custom</PresentationFormat>
  <Paragraphs>332</Paragraphs>
  <Slides>29</Slides>
  <Notes>12</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42" baseType="lpstr">
      <vt:lpstr>Arial Unicode MS</vt:lpstr>
      <vt:lpstr>MS Mincho</vt:lpstr>
      <vt:lpstr>Arial</vt:lpstr>
      <vt:lpstr>Calibri</vt:lpstr>
      <vt:lpstr>Consolas</vt:lpstr>
      <vt:lpstr>Segoe UI</vt:lpstr>
      <vt:lpstr>Segoe UI Light</vt:lpstr>
      <vt:lpstr>Segoe UI Semibold</vt:lpstr>
      <vt:lpstr>Times New Roman</vt:lpstr>
      <vt:lpstr>Wingdings</vt:lpstr>
      <vt:lpstr>5-30610_Microsoft_Ignite_Keynote_Template</vt:lpstr>
      <vt:lpstr>3_5-30055_Office Template 2012 - 16x9 - White Background</vt:lpstr>
      <vt:lpstr>think-cell Slide</vt:lpstr>
      <vt:lpstr>PowerPoint Presentation</vt:lpstr>
      <vt:lpstr>Office 365 ProPlus Deployment and Management Update</vt:lpstr>
      <vt:lpstr>PowerPoint Presentation</vt:lpstr>
      <vt:lpstr>PowerPoint Presentation</vt:lpstr>
      <vt:lpstr>PowerPoint Presentation</vt:lpstr>
      <vt:lpstr>PowerPoint Presentation</vt:lpstr>
      <vt:lpstr>Better network traffic management</vt:lpstr>
      <vt:lpstr>PowerPoint Presentation</vt:lpstr>
      <vt:lpstr>Better network traffic management</vt:lpstr>
      <vt:lpstr>PowerPoint Presentation</vt:lpstr>
      <vt:lpstr>PowerPoint Presentation</vt:lpstr>
      <vt:lpstr>PowerPoint Presentation</vt:lpstr>
      <vt:lpstr>PowerPoint Presentation</vt:lpstr>
      <vt:lpstr>PowerPoint Presentation</vt:lpstr>
      <vt:lpstr>PowerPoint Presentation</vt:lpstr>
      <vt:lpstr>Market driven quality</vt:lpstr>
      <vt:lpstr>Current Branch Customer experience</vt:lpstr>
      <vt:lpstr>PowerPoint Presentation</vt:lpstr>
      <vt:lpstr>Aligning Office &amp; Windows 10 Better together</vt:lpstr>
      <vt:lpstr>What about Special Systems?</vt:lpstr>
      <vt:lpstr>Office as a Service Lifecycle</vt:lpstr>
      <vt:lpstr>PowerPoint Presentation</vt:lpstr>
      <vt:lpstr>PowerPoint Presentation</vt:lpstr>
      <vt:lpstr>PowerPoint Presentation</vt:lpstr>
      <vt:lpstr>PowerPoint Presentation</vt:lpstr>
      <vt:lpstr>PowerPoint Presentation</vt:lpstr>
      <vt:lpstr>Next Steps</vt:lpstr>
      <vt:lpstr>PowerPoint Presentation</vt:lpstr>
      <vt:lpstr>PowerPoint Presentation</vt:lpstr>
    </vt:vector>
  </TitlesOfParts>
  <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365 ProPlus Deployment and Management Update</dc:title>
  <dc:subject>Microsoft Ignite 2015</dc:subject>
  <dc:creator>Amesh Mansukhani</dc:creator>
  <cp:keywords>Microsoft Ignite 2015</cp:keywords>
  <dc:description>Template: Mitchell Derrey, Silver Fox Productions
Formatting: 
Audience Type: Internal/External</dc:description>
  <cp:lastModifiedBy>Shows</cp:lastModifiedBy>
  <cp:revision>24</cp:revision>
  <dcterms:created xsi:type="dcterms:W3CDTF">2015-04-27T19:24:02Z</dcterms:created>
  <dcterms:modified xsi:type="dcterms:W3CDTF">2015-05-04T20:46:21Z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