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72"/>
  </p:notesMasterIdLst>
  <p:handoutMasterIdLst>
    <p:handoutMasterId r:id="rId73"/>
  </p:handoutMasterIdLst>
  <p:sldIdLst>
    <p:sldId id="1368" r:id="rId5"/>
    <p:sldId id="1460" r:id="rId6"/>
    <p:sldId id="1461" r:id="rId7"/>
    <p:sldId id="1531" r:id="rId8"/>
    <p:sldId id="1532" r:id="rId9"/>
    <p:sldId id="1467" r:id="rId10"/>
    <p:sldId id="1466" r:id="rId11"/>
    <p:sldId id="1469" r:id="rId12"/>
    <p:sldId id="1468" r:id="rId13"/>
    <p:sldId id="1465" r:id="rId14"/>
    <p:sldId id="1470" r:id="rId15"/>
    <p:sldId id="1472" r:id="rId16"/>
    <p:sldId id="1473" r:id="rId17"/>
    <p:sldId id="1534" r:id="rId18"/>
    <p:sldId id="1474" r:id="rId19"/>
    <p:sldId id="1363" r:id="rId20"/>
    <p:sldId id="1475" r:id="rId21"/>
    <p:sldId id="1476" r:id="rId22"/>
    <p:sldId id="1477" r:id="rId23"/>
    <p:sldId id="1478" r:id="rId24"/>
    <p:sldId id="1502" r:id="rId25"/>
    <p:sldId id="1535" r:id="rId26"/>
    <p:sldId id="1503" r:id="rId27"/>
    <p:sldId id="1479" r:id="rId28"/>
    <p:sldId id="1480" r:id="rId29"/>
    <p:sldId id="1481" r:id="rId30"/>
    <p:sldId id="1489" r:id="rId31"/>
    <p:sldId id="1482" r:id="rId32"/>
    <p:sldId id="1483" r:id="rId33"/>
    <p:sldId id="1484" r:id="rId34"/>
    <p:sldId id="1485" r:id="rId35"/>
    <p:sldId id="1486" r:id="rId36"/>
    <p:sldId id="1490" r:id="rId37"/>
    <p:sldId id="1542" r:id="rId38"/>
    <p:sldId id="1499" r:id="rId39"/>
    <p:sldId id="1487" r:id="rId40"/>
    <p:sldId id="1538" r:id="rId41"/>
    <p:sldId id="1491" r:id="rId42"/>
    <p:sldId id="1492" r:id="rId43"/>
    <p:sldId id="1493" r:id="rId44"/>
    <p:sldId id="1494" r:id="rId45"/>
    <p:sldId id="1500" r:id="rId46"/>
    <p:sldId id="1364" r:id="rId47"/>
    <p:sldId id="1498" r:id="rId48"/>
    <p:sldId id="1495" r:id="rId49"/>
    <p:sldId id="1501" r:id="rId50"/>
    <p:sldId id="1496" r:id="rId51"/>
    <p:sldId id="1497" r:id="rId52"/>
    <p:sldId id="1488" r:id="rId53"/>
    <p:sldId id="1504" r:id="rId54"/>
    <p:sldId id="1517" r:id="rId55"/>
    <p:sldId id="1536" r:id="rId56"/>
    <p:sldId id="1537" r:id="rId57"/>
    <p:sldId id="1505" r:id="rId58"/>
    <p:sldId id="1520" r:id="rId59"/>
    <p:sldId id="1518" r:id="rId60"/>
    <p:sldId id="1523" r:id="rId61"/>
    <p:sldId id="1525" r:id="rId62"/>
    <p:sldId id="1521" r:id="rId63"/>
    <p:sldId id="1522" r:id="rId64"/>
    <p:sldId id="1372" r:id="rId65"/>
    <p:sldId id="1539" r:id="rId66"/>
    <p:sldId id="1540" r:id="rId67"/>
    <p:sldId id="1541" r:id="rId68"/>
    <p:sldId id="1366" r:id="rId69"/>
    <p:sldId id="1543" r:id="rId70"/>
    <p:sldId id="1326" r:id="rId7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460"/>
            <p14:sldId id="1461"/>
            <p14:sldId id="1531"/>
            <p14:sldId id="1532"/>
            <p14:sldId id="1467"/>
            <p14:sldId id="1466"/>
            <p14:sldId id="1469"/>
            <p14:sldId id="1468"/>
            <p14:sldId id="1465"/>
            <p14:sldId id="1470"/>
            <p14:sldId id="1472"/>
            <p14:sldId id="1473"/>
            <p14:sldId id="1534"/>
            <p14:sldId id="1474"/>
            <p14:sldId id="1363"/>
            <p14:sldId id="1475"/>
            <p14:sldId id="1476"/>
            <p14:sldId id="1477"/>
            <p14:sldId id="1478"/>
            <p14:sldId id="1502"/>
            <p14:sldId id="1535"/>
            <p14:sldId id="1503"/>
            <p14:sldId id="1479"/>
            <p14:sldId id="1480"/>
            <p14:sldId id="1481"/>
            <p14:sldId id="1489"/>
            <p14:sldId id="1482"/>
            <p14:sldId id="1483"/>
            <p14:sldId id="1484"/>
            <p14:sldId id="1485"/>
            <p14:sldId id="1486"/>
            <p14:sldId id="1490"/>
            <p14:sldId id="1542"/>
            <p14:sldId id="1499"/>
            <p14:sldId id="1487"/>
            <p14:sldId id="1538"/>
            <p14:sldId id="1491"/>
            <p14:sldId id="1492"/>
            <p14:sldId id="1493"/>
            <p14:sldId id="1494"/>
            <p14:sldId id="1500"/>
            <p14:sldId id="1364"/>
            <p14:sldId id="1498"/>
            <p14:sldId id="1495"/>
            <p14:sldId id="1501"/>
            <p14:sldId id="1496"/>
            <p14:sldId id="1497"/>
            <p14:sldId id="1488"/>
            <p14:sldId id="1504"/>
            <p14:sldId id="1517"/>
            <p14:sldId id="1536"/>
            <p14:sldId id="1537"/>
            <p14:sldId id="1505"/>
            <p14:sldId id="1520"/>
            <p14:sldId id="1518"/>
            <p14:sldId id="1523"/>
            <p14:sldId id="1525"/>
            <p14:sldId id="1521"/>
            <p14:sldId id="1522"/>
            <p14:sldId id="1372"/>
            <p14:sldId id="1539"/>
            <p14:sldId id="1540"/>
            <p14:sldId id="1541"/>
            <p14:sldId id="1366"/>
            <p14:sldId id="1543"/>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6323" autoAdjust="0"/>
  </p:normalViewPr>
  <p:slideViewPr>
    <p:cSldViewPr>
      <p:cViewPr>
        <p:scale>
          <a:sx n="100" d="100"/>
          <a:sy n="100" d="100"/>
        </p:scale>
        <p:origin x="1020" y="606"/>
      </p:cViewPr>
      <p:guideLst/>
    </p:cSldViewPr>
  </p:slideViewPr>
  <p:outlineViewPr>
    <p:cViewPr>
      <p:scale>
        <a:sx n="33" d="100"/>
        <a:sy n="33" d="100"/>
      </p:scale>
      <p:origin x="0" y="-261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3:11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3:11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43928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241653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116496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394327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2779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3:11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76393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5/6/2015 3:11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67</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993432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5/6/2015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95926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37020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02068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241792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4264770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20577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idx="10"/>
          </p:nvPr>
        </p:nvSpPr>
        <p:spPr/>
        <p:txBody>
          <a:bodyPr/>
          <a:lstStyle/>
          <a:p>
            <a:r>
              <a:rPr lang="en-US" smtClean="0"/>
              <a:t>Microsoft Ignite 2015</a:t>
            </a:r>
            <a:endParaRPr lang="en-US" dirty="0" smtClean="0"/>
          </a:p>
        </p:txBody>
      </p:sp>
      <p:sp>
        <p:nvSpPr>
          <p:cNvPr id="5" name="Tijdelijke aanduiding voor voettekst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Tijdelijke aanduiding voor datum 5"/>
          <p:cNvSpPr>
            <a:spLocks noGrp="1"/>
          </p:cNvSpPr>
          <p:nvPr>
            <p:ph type="dt" idx="12"/>
          </p:nvPr>
        </p:nvSpPr>
        <p:spPr/>
        <p:txBody>
          <a:bodyPr/>
          <a:lstStyle/>
          <a:p>
            <a:fld id="{38EEC551-8CDA-4EB6-89BB-2A86C9F091C8}" type="datetime8">
              <a:rPr lang="en-US" smtClean="0"/>
              <a:t>5/6/2015 3:11 PM</a:t>
            </a:fld>
            <a:endParaRPr lang="en-US" dirty="0"/>
          </a:p>
        </p:txBody>
      </p:sp>
      <p:sp>
        <p:nvSpPr>
          <p:cNvPr id="7" name="Tijdelijke aanduiding voor dianummer 6"/>
          <p:cNvSpPr>
            <a:spLocks noGrp="1"/>
          </p:cNvSpPr>
          <p:nvPr>
            <p:ph type="sldNum" sz="quarter" idx="13"/>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253326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5/6/2015</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92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11274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t>5/6/2015</a:t>
            </a:fld>
            <a:endParaRPr lang="en-US"/>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pPr/>
              <a:t>‹#›</a:t>
            </a:fld>
            <a:endParaRPr lang="en-US"/>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2737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6273347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Dark_1">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1599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7" r:id="rId28"/>
    <p:sldLayoutId id="2147484278" r:id="rId29"/>
    <p:sldLayoutId id="2147484279" r:id="rId30"/>
    <p:sldLayoutId id="2147484308" r:id="rId31"/>
    <p:sldLayoutId id="2147484309" r:id="rId32"/>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erdalozkaya.com/index.php/security/110-australian-passports-in-google" TargetMode="Externa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07.png"/><Relationship Id="rId4" Type="http://schemas.openxmlformats.org/officeDocument/2006/relationships/hyperlink" Target="http://myignite.microsoft.co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626950" cy="6994525"/>
          </a:xfrm>
          <a:prstGeom prst="rect">
            <a:avLst/>
          </a:prstGeom>
        </p:spPr>
      </p:pic>
    </p:spTree>
    <p:extLst>
      <p:ext uri="{BB962C8B-B14F-4D97-AF65-F5344CB8AC3E}">
        <p14:creationId xmlns:p14="http://schemas.microsoft.com/office/powerpoint/2010/main" val="176105177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4294967295"/>
          </p:nvPr>
        </p:nvSpPr>
        <p:spPr>
          <a:xfrm>
            <a:off x="2021522" y="1632056"/>
            <a:ext cx="8393430" cy="4616063"/>
          </a:xfrm>
          <a:prstGeom prst="rect">
            <a:avLst/>
          </a:prstGeom>
        </p:spPr>
        <p:txBody>
          <a:bodyPr/>
          <a:lstStyle/>
          <a:p>
            <a:endParaRPr lang="en-AU"/>
          </a:p>
        </p:txBody>
      </p:sp>
      <p:pic>
        <p:nvPicPr>
          <p:cNvPr id="4" name="Picture 3"/>
          <p:cNvPicPr>
            <a:picLocks noChangeAspect="1"/>
          </p:cNvPicPr>
          <p:nvPr/>
        </p:nvPicPr>
        <p:blipFill>
          <a:blip r:embed="rId2"/>
          <a:stretch>
            <a:fillRect/>
          </a:stretch>
        </p:blipFill>
        <p:spPr>
          <a:xfrm>
            <a:off x="169565" y="-1"/>
            <a:ext cx="12266909" cy="6994525"/>
          </a:xfrm>
          <a:prstGeom prst="rect">
            <a:avLst/>
          </a:prstGeom>
        </p:spPr>
      </p:pic>
    </p:spTree>
    <p:extLst>
      <p:ext uri="{BB962C8B-B14F-4D97-AF65-F5344CB8AC3E}">
        <p14:creationId xmlns:p14="http://schemas.microsoft.com/office/powerpoint/2010/main" val="12159225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617788" y="0"/>
            <a:ext cx="7200900" cy="6902450"/>
          </a:xfrm>
          <a:prstGeom prst="rect">
            <a:avLst/>
          </a:prstGeom>
        </p:spPr>
      </p:pic>
    </p:spTree>
    <p:extLst>
      <p:ext uri="{BB962C8B-B14F-4D97-AF65-F5344CB8AC3E}">
        <p14:creationId xmlns:p14="http://schemas.microsoft.com/office/powerpoint/2010/main" val="222090641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3471720"/>
          </a:xfrm>
        </p:spPr>
        <p:txBody>
          <a:bodyPr/>
          <a:lstStyle/>
          <a:p>
            <a:r>
              <a:rPr lang="en-AU" sz="3200" dirty="0"/>
              <a:t>Many of your friends are “bots”</a:t>
            </a:r>
          </a:p>
          <a:p>
            <a:r>
              <a:rPr lang="en-AU" sz="3200" dirty="0"/>
              <a:t>Thousands of malware is delivered daily trough Social Media</a:t>
            </a:r>
          </a:p>
          <a:p>
            <a:r>
              <a:rPr lang="en-AU" sz="3200" dirty="0"/>
              <a:t>Your private data should not be “online”</a:t>
            </a:r>
          </a:p>
          <a:p>
            <a:r>
              <a:rPr lang="en-AU" sz="3200" dirty="0"/>
              <a:t>Zuckerberg is </a:t>
            </a:r>
            <a:r>
              <a:rPr lang="en-AU" sz="3200" dirty="0" smtClean="0"/>
              <a:t>now </a:t>
            </a:r>
            <a:r>
              <a:rPr lang="en-AU" sz="3200" dirty="0"/>
              <a:t>a billionaire</a:t>
            </a:r>
          </a:p>
          <a:p>
            <a:r>
              <a:rPr lang="en-AU" sz="3200" dirty="0"/>
              <a:t>Cyberbullying is a big issue in high schools</a:t>
            </a:r>
          </a:p>
          <a:p>
            <a:endParaRPr lang="en-AU" dirty="0"/>
          </a:p>
        </p:txBody>
      </p:sp>
      <p:sp>
        <p:nvSpPr>
          <p:cNvPr id="3" name="Title 2"/>
          <p:cNvSpPr>
            <a:spLocks noGrp="1"/>
          </p:cNvSpPr>
          <p:nvPr>
            <p:ph type="title"/>
          </p:nvPr>
        </p:nvSpPr>
        <p:spPr/>
        <p:txBody>
          <a:bodyPr/>
          <a:lstStyle/>
          <a:p>
            <a:r>
              <a:rPr lang="en-AU" dirty="0" smtClean="0"/>
              <a:t>Guess What ?</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5334"/>
            <a:ext cx="12436475" cy="2849191"/>
          </a:xfrm>
          <a:prstGeom prst="rect">
            <a:avLst/>
          </a:prstGeom>
        </p:spPr>
      </p:pic>
    </p:spTree>
    <p:extLst>
      <p:ext uri="{BB962C8B-B14F-4D97-AF65-F5344CB8AC3E}">
        <p14:creationId xmlns:p14="http://schemas.microsoft.com/office/powerpoint/2010/main" val="15174533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a:xfrm>
            <a:off x="97557" y="177341"/>
            <a:ext cx="11889564" cy="917575"/>
          </a:xfrm>
        </p:spPr>
        <p:txBody>
          <a:bodyPr/>
          <a:lstStyle/>
          <a:p>
            <a:r>
              <a:rPr lang="en-AU" dirty="0" smtClean="0"/>
              <a:t>But…	</a:t>
            </a:r>
            <a:endParaRPr lang="en-AU" dirty="0"/>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0" y="976982"/>
            <a:ext cx="12436475" cy="6017543"/>
          </a:xfrm>
          <a:prstGeom prst="rect">
            <a:avLst/>
          </a:prstGeom>
        </p:spPr>
      </p:pic>
    </p:spTree>
    <p:extLst>
      <p:ext uri="{BB962C8B-B14F-4D97-AF65-F5344CB8AC3E}">
        <p14:creationId xmlns:p14="http://schemas.microsoft.com/office/powerpoint/2010/main" val="202455005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436476" cy="6994525"/>
          </a:xfrm>
          <a:prstGeom prst="rect">
            <a:avLst/>
          </a:prstGeom>
        </p:spPr>
      </p:pic>
      <p:sp>
        <p:nvSpPr>
          <p:cNvPr id="5" name="TextBox 4"/>
          <p:cNvSpPr txBox="1"/>
          <p:nvPr/>
        </p:nvSpPr>
        <p:spPr>
          <a:xfrm>
            <a:off x="9746629" y="6593606"/>
            <a:ext cx="2520280" cy="627864"/>
          </a:xfrm>
          <a:prstGeom prst="rect">
            <a:avLst/>
          </a:prstGeom>
          <a:noFill/>
        </p:spPr>
        <p:txBody>
          <a:bodyPr wrap="square" lIns="182880" tIns="146304" rIns="182880" bIns="146304" rtlCol="0">
            <a:spAutoFit/>
          </a:bodyPr>
          <a:lstStyle/>
          <a:p>
            <a:pPr>
              <a:lnSpc>
                <a:spcPct val="90000"/>
              </a:lnSpc>
              <a:spcAft>
                <a:spcPts val="600"/>
              </a:spcAft>
            </a:pPr>
            <a:r>
              <a:rPr lang="en-AU" sz="2400" dirty="0" smtClean="0">
                <a:solidFill>
                  <a:srgbClr val="FF0000"/>
                </a:solidFill>
              </a:rPr>
              <a:t>Source: Flicker</a:t>
            </a:r>
          </a:p>
        </p:txBody>
      </p:sp>
    </p:spTree>
    <p:extLst>
      <p:ext uri="{BB962C8B-B14F-4D97-AF65-F5344CB8AC3E}">
        <p14:creationId xmlns:p14="http://schemas.microsoft.com/office/powerpoint/2010/main" val="350977581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endParaRPr lang="en-US" dirty="0"/>
          </a:p>
        </p:txBody>
      </p:sp>
    </p:spTree>
    <p:extLst>
      <p:ext uri="{BB962C8B-B14F-4D97-AF65-F5344CB8AC3E}">
        <p14:creationId xmlns:p14="http://schemas.microsoft.com/office/powerpoint/2010/main" val="3279239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dirty="0"/>
          </a:p>
        </p:txBody>
      </p:sp>
      <p:sp>
        <p:nvSpPr>
          <p:cNvPr id="3" name="Title 2"/>
          <p:cNvSpPr>
            <a:spLocks noGrp="1"/>
          </p:cNvSpPr>
          <p:nvPr>
            <p:ph type="title"/>
          </p:nvPr>
        </p:nvSpPr>
        <p:spPr/>
        <p:txBody>
          <a:bodyPr/>
          <a:lstStyle/>
          <a:p>
            <a:endParaRPr lang="en-AU" dirty="0"/>
          </a:p>
        </p:txBody>
      </p:sp>
      <p:pic>
        <p:nvPicPr>
          <p:cNvPr id="4" name="video sl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2" y="-319162"/>
            <a:ext cx="12435593" cy="6666110"/>
          </a:xfrm>
          <a:prstGeom prst="rect">
            <a:avLst/>
          </a:prstGeom>
        </p:spPr>
      </p:pic>
    </p:spTree>
    <p:extLst>
      <p:ext uri="{BB962C8B-B14F-4D97-AF65-F5344CB8AC3E}">
        <p14:creationId xmlns:p14="http://schemas.microsoft.com/office/powerpoint/2010/main" val="292113455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1"/>
            <a:ext cx="12436475" cy="70283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597" y="6539971"/>
            <a:ext cx="924694" cy="487006"/>
          </a:xfrm>
          <a:prstGeom prst="rect">
            <a:avLst/>
          </a:prstGeom>
        </p:spPr>
      </p:pic>
    </p:spTree>
    <p:extLst>
      <p:ext uri="{BB962C8B-B14F-4D97-AF65-F5344CB8AC3E}">
        <p14:creationId xmlns:p14="http://schemas.microsoft.com/office/powerpoint/2010/main" val="232776454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4" name="Title 1"/>
          <p:cNvSpPr>
            <a:spLocks noGrp="1"/>
          </p:cNvSpPr>
          <p:nvPr>
            <p:ph type="title"/>
          </p:nvPr>
        </p:nvSpPr>
        <p:spPr/>
        <p:txBody>
          <a:bodyPr/>
          <a:lstStyle/>
          <a:p>
            <a:r>
              <a:rPr lang="en-AU" dirty="0" smtClean="0"/>
              <a:t>Don’t we share bit much ?</a:t>
            </a:r>
            <a:endParaRPr lang="en-AU" dirty="0"/>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105"/>
            <a:ext cx="12436475" cy="5828420"/>
          </a:xfrm>
          <a:prstGeom prst="rect">
            <a:avLst/>
          </a:prstGeom>
        </p:spPr>
      </p:pic>
    </p:spTree>
    <p:extLst>
      <p:ext uri="{BB962C8B-B14F-4D97-AF65-F5344CB8AC3E}">
        <p14:creationId xmlns:p14="http://schemas.microsoft.com/office/powerpoint/2010/main" val="13981049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Zombies in Social Networks</a:t>
            </a:r>
            <a:endParaRPr lang="en-US" dirty="0"/>
          </a:p>
        </p:txBody>
      </p:sp>
      <p:sp>
        <p:nvSpPr>
          <p:cNvPr id="5" name="Text Placeholder 4"/>
          <p:cNvSpPr>
            <a:spLocks noGrp="1"/>
          </p:cNvSpPr>
          <p:nvPr>
            <p:ph type="body" sz="quarter" idx="12"/>
          </p:nvPr>
        </p:nvSpPr>
        <p:spPr>
          <a:xfrm>
            <a:off x="322262" y="4952390"/>
            <a:ext cx="7315137" cy="1828007"/>
          </a:xfrm>
        </p:spPr>
        <p:txBody>
          <a:bodyPr/>
          <a:lstStyle/>
          <a:p>
            <a:pPr defTabSz="932742"/>
            <a:r>
              <a:rPr lang="en-US" sz="2800" dirty="0">
                <a:solidFill>
                  <a:schemeClr val="tx1"/>
                </a:solidFill>
                <a:latin typeface="+mn-lt"/>
              </a:rPr>
              <a:t>Erdal Ozkaya</a:t>
            </a:r>
          </a:p>
          <a:p>
            <a:pPr defTabSz="932742"/>
            <a:r>
              <a:rPr lang="en-US" sz="2800" dirty="0">
                <a:solidFill>
                  <a:schemeClr val="tx1"/>
                </a:solidFill>
                <a:latin typeface="+mn-lt"/>
              </a:rPr>
              <a:t>emt Holding</a:t>
            </a:r>
          </a:p>
          <a:p>
            <a:r>
              <a:rPr lang="en-US" sz="2400" dirty="0">
                <a:solidFill>
                  <a:schemeClr val="bg1"/>
                </a:solidFill>
                <a:latin typeface="+mn-lt"/>
              </a:rPr>
              <a:t>eo@emtdist.com</a:t>
            </a:r>
          </a:p>
          <a:p>
            <a:endParaRPr lang="en-US" sz="2800" dirty="0"/>
          </a:p>
        </p:txBody>
      </p:sp>
      <p:sp>
        <p:nvSpPr>
          <p:cNvPr id="3" name="Text Placeholder 2"/>
          <p:cNvSpPr>
            <a:spLocks noGrp="1"/>
          </p:cNvSpPr>
          <p:nvPr>
            <p:ph type="body" sz="quarter" idx="13"/>
          </p:nvPr>
        </p:nvSpPr>
        <p:spPr/>
        <p:txBody>
          <a:bodyPr/>
          <a:lstStyle/>
          <a:p>
            <a:r>
              <a:rPr lang="en-US" dirty="0" smtClean="0"/>
              <a:t>BRK2315</a:t>
            </a:r>
            <a:endParaRPr lang="en-US" dirty="0"/>
          </a:p>
        </p:txBody>
      </p:sp>
      <p:pic>
        <p:nvPicPr>
          <p:cNvPr id="2" name="Picture 1"/>
          <p:cNvPicPr>
            <a:picLocks noChangeAspect="1"/>
          </p:cNvPicPr>
          <p:nvPr/>
        </p:nvPicPr>
        <p:blipFill>
          <a:blip r:embed="rId3"/>
          <a:stretch>
            <a:fillRect/>
          </a:stretch>
        </p:blipFill>
        <p:spPr>
          <a:xfrm>
            <a:off x="9558223" y="5099714"/>
            <a:ext cx="2516563" cy="1039858"/>
          </a:xfrm>
          <a:prstGeom prst="rect">
            <a:avLst/>
          </a:prstGeom>
        </p:spPr>
      </p:pic>
      <p:sp>
        <p:nvSpPr>
          <p:cNvPr id="7" name="Rectangle 6"/>
          <p:cNvSpPr/>
          <p:nvPr/>
        </p:nvSpPr>
        <p:spPr>
          <a:xfrm>
            <a:off x="3327858" y="4952390"/>
            <a:ext cx="5498158" cy="1323439"/>
          </a:xfrm>
          <a:prstGeom prst="rect">
            <a:avLst/>
          </a:prstGeom>
        </p:spPr>
        <p:txBody>
          <a:bodyPr wrap="square">
            <a:spAutoFit/>
          </a:bodyPr>
          <a:lstStyle/>
          <a:p>
            <a:r>
              <a:rPr lang="en-US" sz="2800" dirty="0" smtClean="0"/>
              <a:t>Raymond Comvalius </a:t>
            </a:r>
          </a:p>
          <a:p>
            <a:r>
              <a:rPr lang="en-US" sz="2800" dirty="0" smtClean="0"/>
              <a:t>NEXTXPERT</a:t>
            </a:r>
            <a:endParaRPr lang="en-US" sz="2800" dirty="0"/>
          </a:p>
          <a:p>
            <a:r>
              <a:rPr lang="en-US" sz="2400" dirty="0">
                <a:solidFill>
                  <a:schemeClr val="bg1"/>
                </a:solidFill>
              </a:rPr>
              <a:t>raymond.comvalius@nextxpert.nl</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546" t="-1" r="22224" b="1258"/>
          <a:stretch/>
        </p:blipFill>
        <p:spPr>
          <a:xfrm>
            <a:off x="404414" y="3218476"/>
            <a:ext cx="2002825" cy="173839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25796"/>
          <a:stretch/>
        </p:blipFill>
        <p:spPr>
          <a:xfrm>
            <a:off x="3432204" y="3218476"/>
            <a:ext cx="2024394" cy="1733914"/>
          </a:xfrm>
          <a:prstGeom prst="rect">
            <a:avLst/>
          </a:prstGeom>
          <a:solidFill>
            <a:schemeClr val="bg1"/>
          </a:solidFill>
        </p:spPr>
      </p:pic>
    </p:spTree>
    <p:extLst>
      <p:ext uri="{BB962C8B-B14F-4D97-AF65-F5344CB8AC3E}">
        <p14:creationId xmlns:p14="http://schemas.microsoft.com/office/powerpoint/2010/main" val="2660105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41773" y="400918"/>
            <a:ext cx="8529915" cy="6082307"/>
          </a:xfrm>
          <a:prstGeom prst="rect">
            <a:avLst/>
          </a:prstGeom>
        </p:spPr>
      </p:pic>
      <p:pic>
        <p:nvPicPr>
          <p:cNvPr id="7" name="Picture 6"/>
          <p:cNvPicPr>
            <a:picLocks noChangeAspect="1"/>
          </p:cNvPicPr>
          <p:nvPr/>
        </p:nvPicPr>
        <p:blipFill>
          <a:blip r:embed="rId3"/>
          <a:stretch>
            <a:fillRect/>
          </a:stretch>
        </p:blipFill>
        <p:spPr>
          <a:xfrm>
            <a:off x="457597" y="1625054"/>
            <a:ext cx="11352218" cy="1008112"/>
          </a:xfrm>
          <a:prstGeom prst="rect">
            <a:avLst/>
          </a:prstGeom>
        </p:spPr>
      </p:pic>
    </p:spTree>
    <p:extLst>
      <p:ext uri="{BB962C8B-B14F-4D97-AF65-F5344CB8AC3E}">
        <p14:creationId xmlns:p14="http://schemas.microsoft.com/office/powerpoint/2010/main" val="808903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p:cNvPicPr>
            <a:picLocks noChangeAspect="1"/>
          </p:cNvPicPr>
          <p:nvPr/>
        </p:nvPicPr>
        <p:blipFill>
          <a:blip r:embed="rId2"/>
          <a:stretch>
            <a:fillRect/>
          </a:stretch>
        </p:blipFill>
        <p:spPr>
          <a:xfrm>
            <a:off x="0" y="-1"/>
            <a:ext cx="12436475" cy="7007945"/>
          </a:xfrm>
          <a:prstGeom prst="rect">
            <a:avLst/>
          </a:prstGeom>
        </p:spPr>
      </p:pic>
    </p:spTree>
    <p:extLst>
      <p:ext uri="{BB962C8B-B14F-4D97-AF65-F5344CB8AC3E}">
        <p14:creationId xmlns:p14="http://schemas.microsoft.com/office/powerpoint/2010/main" val="307933041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Keep in mind of those…</a:t>
            </a:r>
            <a:endParaRPr lang="en-AU" dirty="0"/>
          </a:p>
        </p:txBody>
      </p:sp>
      <p:sp>
        <p:nvSpPr>
          <p:cNvPr id="4" name="Text Placeholder 3"/>
          <p:cNvSpPr>
            <a:spLocks noGrp="1"/>
          </p:cNvSpPr>
          <p:nvPr>
            <p:ph type="body" sz="quarter" idx="10"/>
          </p:nvPr>
        </p:nvSpPr>
        <p:spPr>
          <a:xfrm>
            <a:off x="274638" y="1212851"/>
            <a:ext cx="11887200" cy="4739759"/>
          </a:xfrm>
        </p:spPr>
        <p:txBody>
          <a:bodyPr/>
          <a:lstStyle/>
          <a:p>
            <a:r>
              <a:rPr lang="en-AU" sz="6000" dirty="0"/>
              <a:t>Stalkers</a:t>
            </a:r>
          </a:p>
          <a:p>
            <a:r>
              <a:rPr lang="en-AU" sz="6000" dirty="0"/>
              <a:t>Burglaries</a:t>
            </a:r>
          </a:p>
          <a:p>
            <a:r>
              <a:rPr lang="en-AU" sz="6000" dirty="0"/>
              <a:t>Cyber </a:t>
            </a:r>
            <a:r>
              <a:rPr lang="en-AU" sz="6000" dirty="0" smtClean="0"/>
              <a:t>Bullying </a:t>
            </a:r>
            <a:endParaRPr lang="en-AU" sz="6000" dirty="0"/>
          </a:p>
          <a:p>
            <a:r>
              <a:rPr lang="en-AU" sz="6000" dirty="0"/>
              <a:t>Competitors</a:t>
            </a:r>
          </a:p>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213" y="0"/>
            <a:ext cx="6434262" cy="6994525"/>
          </a:xfrm>
          <a:prstGeom prst="rect">
            <a:avLst/>
          </a:prstGeom>
        </p:spPr>
      </p:pic>
      <p:sp>
        <p:nvSpPr>
          <p:cNvPr id="2" name="Rectangle 1"/>
          <p:cNvSpPr/>
          <p:nvPr/>
        </p:nvSpPr>
        <p:spPr bwMode="auto">
          <a:xfrm>
            <a:off x="11175999" y="5617029"/>
            <a:ext cx="1175657" cy="1264609"/>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228600941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pic>
        <p:nvPicPr>
          <p:cNvPr id="5" name="Picture 4"/>
          <p:cNvPicPr>
            <a:picLocks noChangeAspect="1"/>
          </p:cNvPicPr>
          <p:nvPr/>
        </p:nvPicPr>
        <p:blipFill>
          <a:blip r:embed="rId3"/>
          <a:stretch>
            <a:fillRect/>
          </a:stretch>
        </p:blipFill>
        <p:spPr>
          <a:xfrm>
            <a:off x="-1" y="22179"/>
            <a:ext cx="13131005" cy="6972346"/>
          </a:xfrm>
          <a:prstGeom prst="rect">
            <a:avLst/>
          </a:prstGeom>
        </p:spPr>
      </p:pic>
    </p:spTree>
    <p:extLst>
      <p:ext uri="{BB962C8B-B14F-4D97-AF65-F5344CB8AC3E}">
        <p14:creationId xmlns:p14="http://schemas.microsoft.com/office/powerpoint/2010/main" val="2537932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272273" y="295274"/>
            <a:ext cx="11130540" cy="6488292"/>
          </a:xfrm>
          <a:prstGeom prst="rect">
            <a:avLst/>
          </a:prstGeom>
        </p:spPr>
      </p:pic>
    </p:spTree>
    <p:extLst>
      <p:ext uri="{BB962C8B-B14F-4D97-AF65-F5344CB8AC3E}">
        <p14:creationId xmlns:p14="http://schemas.microsoft.com/office/powerpoint/2010/main" val="7332659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Are they serious ?</a:t>
            </a:r>
            <a:endParaRPr lang="en-AU" dirty="0"/>
          </a:p>
        </p:txBody>
      </p:sp>
      <p:pic>
        <p:nvPicPr>
          <p:cNvPr id="4" name="Picture 3"/>
          <p:cNvPicPr>
            <a:picLocks noChangeAspect="1"/>
          </p:cNvPicPr>
          <p:nvPr/>
        </p:nvPicPr>
        <p:blipFill>
          <a:blip r:embed="rId2"/>
          <a:stretch>
            <a:fillRect/>
          </a:stretch>
        </p:blipFill>
        <p:spPr>
          <a:xfrm>
            <a:off x="238081" y="1212850"/>
            <a:ext cx="6005443" cy="4732684"/>
          </a:xfrm>
          <a:prstGeom prst="rect">
            <a:avLst/>
          </a:prstGeom>
        </p:spPr>
      </p:pic>
      <p:pic>
        <p:nvPicPr>
          <p:cNvPr id="5" name="Picture 4"/>
          <p:cNvPicPr>
            <a:picLocks noChangeAspect="1"/>
          </p:cNvPicPr>
          <p:nvPr/>
        </p:nvPicPr>
        <p:blipFill>
          <a:blip r:embed="rId3"/>
          <a:stretch>
            <a:fillRect/>
          </a:stretch>
        </p:blipFill>
        <p:spPr>
          <a:xfrm>
            <a:off x="4346029" y="2314859"/>
            <a:ext cx="7416824" cy="4679666"/>
          </a:xfrm>
          <a:prstGeom prst="rect">
            <a:avLst/>
          </a:prstGeom>
        </p:spPr>
      </p:pic>
    </p:spTree>
    <p:extLst>
      <p:ext uri="{BB962C8B-B14F-4D97-AF65-F5344CB8AC3E}">
        <p14:creationId xmlns:p14="http://schemas.microsoft.com/office/powerpoint/2010/main" val="17632993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dirty="0"/>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271049" y="295274"/>
            <a:ext cx="11707827" cy="1724532"/>
          </a:xfrm>
          <a:prstGeom prst="rect">
            <a:avLst/>
          </a:prstGeom>
        </p:spPr>
      </p:pic>
      <p:pic>
        <p:nvPicPr>
          <p:cNvPr id="6" name="Picture 5"/>
          <p:cNvPicPr>
            <a:picLocks noChangeAspect="1"/>
          </p:cNvPicPr>
          <p:nvPr/>
        </p:nvPicPr>
        <p:blipFill>
          <a:blip r:embed="rId3"/>
          <a:stretch>
            <a:fillRect/>
          </a:stretch>
        </p:blipFill>
        <p:spPr>
          <a:xfrm>
            <a:off x="2329805" y="2171739"/>
            <a:ext cx="5959764" cy="4103139"/>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749" y="295274"/>
            <a:ext cx="6984776" cy="6719482"/>
          </a:xfrm>
          <a:prstGeom prst="rect">
            <a:avLst/>
          </a:prstGeom>
        </p:spPr>
      </p:pic>
      <p:pic>
        <p:nvPicPr>
          <p:cNvPr id="8" name="Picture 7"/>
          <p:cNvPicPr>
            <a:picLocks noChangeAspect="1"/>
          </p:cNvPicPr>
          <p:nvPr/>
        </p:nvPicPr>
        <p:blipFill>
          <a:blip r:embed="rId5"/>
          <a:stretch>
            <a:fillRect/>
          </a:stretch>
        </p:blipFill>
        <p:spPr>
          <a:xfrm>
            <a:off x="1897757" y="1048990"/>
            <a:ext cx="7087485" cy="44644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407" y="112886"/>
            <a:ext cx="4823460" cy="6781800"/>
          </a:xfrm>
          <a:prstGeom prst="rect">
            <a:avLst/>
          </a:prstGeom>
        </p:spPr>
      </p:pic>
    </p:spTree>
    <p:extLst>
      <p:ext uri="{BB962C8B-B14F-4D97-AF65-F5344CB8AC3E}">
        <p14:creationId xmlns:p14="http://schemas.microsoft.com/office/powerpoint/2010/main" val="3109324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290024" y="295274"/>
            <a:ext cx="11735225" cy="753716"/>
          </a:xfrm>
          <a:prstGeom prst="rect">
            <a:avLst/>
          </a:prstGeom>
        </p:spPr>
      </p:pic>
      <p:sp>
        <p:nvSpPr>
          <p:cNvPr id="5" name="Rectangle 4"/>
          <p:cNvSpPr/>
          <p:nvPr/>
        </p:nvSpPr>
        <p:spPr>
          <a:xfrm>
            <a:off x="1165805" y="6561879"/>
            <a:ext cx="8796956" cy="369332"/>
          </a:xfrm>
          <a:prstGeom prst="rect">
            <a:avLst/>
          </a:prstGeom>
        </p:spPr>
        <p:txBody>
          <a:bodyPr wrap="square">
            <a:spAutoFit/>
          </a:bodyPr>
          <a:lstStyle/>
          <a:p>
            <a:r>
              <a:rPr lang="en-AU" dirty="0"/>
              <a:t>http://www.erdalozkaya.com/index.php/security/110-australian-passports-in-google</a:t>
            </a:r>
          </a:p>
        </p:txBody>
      </p:sp>
      <p:pic>
        <p:nvPicPr>
          <p:cNvPr id="8" name="Picture 7"/>
          <p:cNvPicPr>
            <a:picLocks noChangeAspect="1"/>
          </p:cNvPicPr>
          <p:nvPr/>
        </p:nvPicPr>
        <p:blipFill>
          <a:blip r:embed="rId4"/>
          <a:stretch>
            <a:fillRect/>
          </a:stretch>
        </p:blipFill>
        <p:spPr>
          <a:xfrm>
            <a:off x="1321693" y="1193006"/>
            <a:ext cx="9042866" cy="5184576"/>
          </a:xfrm>
          <a:prstGeom prst="rect">
            <a:avLst/>
          </a:prstGeom>
        </p:spPr>
      </p:pic>
    </p:spTree>
    <p:extLst>
      <p:ext uri="{BB962C8B-B14F-4D97-AF65-F5344CB8AC3E}">
        <p14:creationId xmlns:p14="http://schemas.microsoft.com/office/powerpoint/2010/main" val="234280411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This looks “harmless “</a:t>
            </a:r>
          </a:p>
        </p:txBody>
      </p:sp>
      <p:pic>
        <p:nvPicPr>
          <p:cNvPr id="4" name="Content Placeholder 3"/>
          <p:cNvPicPr>
            <a:picLocks noChangeAspect="1"/>
          </p:cNvPicPr>
          <p:nvPr/>
        </p:nvPicPr>
        <p:blipFill>
          <a:blip r:embed="rId2"/>
          <a:stretch>
            <a:fillRect/>
          </a:stretch>
        </p:blipFill>
        <p:spPr>
          <a:xfrm>
            <a:off x="272272" y="1212850"/>
            <a:ext cx="11199323" cy="4732684"/>
          </a:xfrm>
          <a:prstGeom prst="rect">
            <a:avLst/>
          </a:prstGeom>
        </p:spPr>
      </p:pic>
    </p:spTree>
    <p:extLst>
      <p:ext uri="{BB962C8B-B14F-4D97-AF65-F5344CB8AC3E}">
        <p14:creationId xmlns:p14="http://schemas.microsoft.com/office/powerpoint/2010/main" val="171324318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Now look again, but carefully!</a:t>
            </a:r>
          </a:p>
        </p:txBody>
      </p:sp>
      <p:pic>
        <p:nvPicPr>
          <p:cNvPr id="5" name="Content Placeholder 3"/>
          <p:cNvPicPr>
            <a:picLocks noChangeAspect="1"/>
          </p:cNvPicPr>
          <p:nvPr/>
        </p:nvPicPr>
        <p:blipFill>
          <a:blip r:embed="rId2"/>
          <a:stretch>
            <a:fillRect/>
          </a:stretch>
        </p:blipFill>
        <p:spPr>
          <a:xfrm>
            <a:off x="246618" y="1220410"/>
            <a:ext cx="11915220" cy="5445204"/>
          </a:xfrm>
          <a:prstGeom prst="rect">
            <a:avLst/>
          </a:prstGeom>
        </p:spPr>
      </p:pic>
    </p:spTree>
    <p:extLst>
      <p:ext uri="{BB962C8B-B14F-4D97-AF65-F5344CB8AC3E}">
        <p14:creationId xmlns:p14="http://schemas.microsoft.com/office/powerpoint/2010/main" val="386550066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7557" y="255847"/>
            <a:ext cx="11889564" cy="917575"/>
          </a:xfrm>
        </p:spPr>
        <p:txBody>
          <a:bodyPr/>
          <a:lstStyle/>
          <a:p>
            <a:r>
              <a:rPr lang="en-US" dirty="0" smtClean="0">
                <a:solidFill>
                  <a:schemeClr val="tx1"/>
                </a:solidFill>
              </a:rPr>
              <a:t>Erdal Ozkaya </a:t>
            </a:r>
            <a:endParaRPr lang="en-US" dirty="0">
              <a:solidFill>
                <a:schemeClr val="tx1"/>
              </a:solidFill>
            </a:endParaRPr>
          </a:p>
        </p:txBody>
      </p:sp>
      <p:sp>
        <p:nvSpPr>
          <p:cNvPr id="6" name="Text Placeholder 5"/>
          <p:cNvSpPr>
            <a:spLocks noGrp="1"/>
          </p:cNvSpPr>
          <p:nvPr>
            <p:ph type="body" sz="quarter" idx="10"/>
          </p:nvPr>
        </p:nvSpPr>
        <p:spPr>
          <a:xfrm>
            <a:off x="3697957" y="353841"/>
            <a:ext cx="11887199" cy="641714"/>
          </a:xfrm>
        </p:spPr>
        <p:txBody>
          <a:bodyPr/>
          <a:lstStyle/>
          <a:p>
            <a:r>
              <a:rPr lang="en-US" dirty="0" smtClean="0">
                <a:solidFill>
                  <a:schemeClr val="tx1"/>
                </a:solidFill>
              </a:rPr>
              <a:t>www.ErdalOzkaya.com</a:t>
            </a:r>
            <a:endParaRPr lang="en-US"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634" r="26451" b="1256"/>
          <a:stretch/>
        </p:blipFill>
        <p:spPr>
          <a:xfrm>
            <a:off x="7226349" y="1209948"/>
            <a:ext cx="5218093" cy="4962252"/>
          </a:xfrm>
          <a:prstGeom prst="rect">
            <a:avLst/>
          </a:prstGeom>
        </p:spPr>
      </p:pic>
      <p:pic>
        <p:nvPicPr>
          <p:cNvPr id="4" name="Picture 3"/>
          <p:cNvPicPr>
            <a:picLocks noChangeAspect="1"/>
          </p:cNvPicPr>
          <p:nvPr/>
        </p:nvPicPr>
        <p:blipFill>
          <a:blip r:embed="rId4"/>
          <a:stretch>
            <a:fillRect/>
          </a:stretch>
        </p:blipFill>
        <p:spPr>
          <a:xfrm>
            <a:off x="10369762" y="6183213"/>
            <a:ext cx="2074680" cy="791101"/>
          </a:xfrm>
          <a:prstGeom prst="rect">
            <a:avLst/>
          </a:prstGeom>
        </p:spPr>
      </p:pic>
      <p:pic>
        <p:nvPicPr>
          <p:cNvPr id="8" name="Picture 7"/>
          <p:cNvPicPr>
            <a:picLocks noChangeAspect="1"/>
          </p:cNvPicPr>
          <p:nvPr/>
        </p:nvPicPr>
        <p:blipFill>
          <a:blip r:embed="rId5"/>
          <a:stretch>
            <a:fillRect/>
          </a:stretch>
        </p:blipFill>
        <p:spPr>
          <a:xfrm>
            <a:off x="8900972" y="6227207"/>
            <a:ext cx="1522200" cy="751345"/>
          </a:xfrm>
          <a:prstGeom prst="rect">
            <a:avLst/>
          </a:prstGeom>
        </p:spPr>
      </p:pic>
      <p:pic>
        <p:nvPicPr>
          <p:cNvPr id="9" name="Picture 8"/>
          <p:cNvPicPr>
            <a:picLocks noChangeAspect="1"/>
          </p:cNvPicPr>
          <p:nvPr/>
        </p:nvPicPr>
        <p:blipFill>
          <a:blip r:embed="rId6"/>
          <a:stretch>
            <a:fillRect/>
          </a:stretch>
        </p:blipFill>
        <p:spPr>
          <a:xfrm>
            <a:off x="7226349" y="6227208"/>
            <a:ext cx="1701645" cy="749225"/>
          </a:xfrm>
          <a:prstGeom prst="rect">
            <a:avLst/>
          </a:prstGeom>
        </p:spPr>
      </p:pic>
      <p:sp>
        <p:nvSpPr>
          <p:cNvPr id="3" name="TextBox 2"/>
          <p:cNvSpPr txBox="1"/>
          <p:nvPr/>
        </p:nvSpPr>
        <p:spPr>
          <a:xfrm>
            <a:off x="296273" y="1814981"/>
            <a:ext cx="3304867" cy="382308"/>
          </a:xfrm>
          <a:prstGeom prst="rect">
            <a:avLst/>
          </a:prstGeom>
          <a:noFill/>
        </p:spPr>
        <p:txBody>
          <a:bodyPr wrap="square" rtlCol="0">
            <a:spAutoFit/>
          </a:bodyPr>
          <a:lstStyle/>
          <a:p>
            <a:r>
              <a:rPr lang="en-AU" sz="1836" b="1" dirty="0"/>
              <a:t>Erdal.Ozkaya@emtdist.com</a:t>
            </a:r>
          </a:p>
        </p:txBody>
      </p:sp>
      <p:pic>
        <p:nvPicPr>
          <p:cNvPr id="12" name="Picture 11" descr="Description: Description: Description: eee"/>
          <p:cNvPicPr/>
          <p:nvPr/>
        </p:nvPicPr>
        <p:blipFill>
          <a:blip r:embed="rId7">
            <a:extLst>
              <a:ext uri="{28A0092B-C50C-407E-A947-70E740481C1C}">
                <a14:useLocalDpi xmlns:a14="http://schemas.microsoft.com/office/drawing/2010/main" val="0"/>
              </a:ext>
            </a:extLst>
          </a:blip>
          <a:srcRect/>
          <a:stretch>
            <a:fillRect/>
          </a:stretch>
        </p:blipFill>
        <p:spPr bwMode="auto">
          <a:xfrm>
            <a:off x="9093693" y="23497"/>
            <a:ext cx="2790777" cy="1105030"/>
          </a:xfrm>
          <a:prstGeom prst="rect">
            <a:avLst/>
          </a:prstGeom>
          <a:noFill/>
          <a:ln>
            <a:noFill/>
          </a:ln>
        </p:spPr>
      </p:pic>
      <p:sp>
        <p:nvSpPr>
          <p:cNvPr id="11" name="Title 2"/>
          <p:cNvSpPr txBox="1">
            <a:spLocks/>
          </p:cNvSpPr>
          <p:nvPr/>
        </p:nvSpPr>
        <p:spPr>
          <a:xfrm>
            <a:off x="126586" y="1393077"/>
            <a:ext cx="3503584" cy="1023217"/>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AU" sz="2800" spc="0" dirty="0" smtClean="0">
                <a:solidFill>
                  <a:schemeClr val="bg1"/>
                </a:solidFill>
                <a:latin typeface="+mn-lt"/>
              </a:rPr>
              <a:t>About Me</a:t>
            </a:r>
          </a:p>
        </p:txBody>
      </p:sp>
      <p:sp>
        <p:nvSpPr>
          <p:cNvPr id="5" name="TextBox 4"/>
          <p:cNvSpPr txBox="1"/>
          <p:nvPr/>
        </p:nvSpPr>
        <p:spPr>
          <a:xfrm>
            <a:off x="97556" y="1944010"/>
            <a:ext cx="7128793" cy="4889031"/>
          </a:xfrm>
          <a:prstGeom prst="rect">
            <a:avLst/>
          </a:prstGeom>
          <a:noFill/>
        </p:spPr>
        <p:txBody>
          <a:bodyPr wrap="square" lIns="182880" tIns="146304" rIns="182880" bIns="146304" rtlCol="0">
            <a:spAutoFit/>
          </a:bodyPr>
          <a:lstStyle/>
          <a:p>
            <a:pPr>
              <a:lnSpc>
                <a:spcPct val="90000"/>
              </a:lnSpc>
              <a:spcAft>
                <a:spcPts val="600"/>
              </a:spcAft>
            </a:pPr>
            <a:r>
              <a:rPr lang="en-GB" sz="2100" dirty="0">
                <a:solidFill>
                  <a:schemeClr val="bg1"/>
                </a:solidFill>
              </a:rPr>
              <a:t>Master of Information Systems Security (M.I.S), Bachelor of Information Technology (B.I.T</a:t>
            </a:r>
            <a:r>
              <a:rPr lang="en-GB" sz="2100" dirty="0" smtClean="0">
                <a:solidFill>
                  <a:schemeClr val="bg1"/>
                </a:solidFill>
              </a:rPr>
              <a:t>.), ISO27001 </a:t>
            </a:r>
            <a:r>
              <a:rPr lang="en-GB" sz="2100" dirty="0">
                <a:solidFill>
                  <a:schemeClr val="bg1"/>
                </a:solidFill>
              </a:rPr>
              <a:t>Consultant, Certified Ethical Hacker </a:t>
            </a:r>
            <a:r>
              <a:rPr lang="en-GB" sz="2100" dirty="0" smtClean="0">
                <a:solidFill>
                  <a:schemeClr val="bg1"/>
                </a:solidFill>
              </a:rPr>
              <a:t>and </a:t>
            </a:r>
            <a:r>
              <a:rPr lang="en-GB" sz="2100" dirty="0">
                <a:solidFill>
                  <a:schemeClr val="bg1"/>
                </a:solidFill>
              </a:rPr>
              <a:t>Licenced Penetration Tester. </a:t>
            </a:r>
            <a:endParaRPr lang="en-GB" sz="2100" dirty="0" smtClean="0">
              <a:solidFill>
                <a:schemeClr val="bg1"/>
              </a:solidFill>
            </a:endParaRPr>
          </a:p>
          <a:p>
            <a:pPr>
              <a:lnSpc>
                <a:spcPct val="90000"/>
              </a:lnSpc>
              <a:spcAft>
                <a:spcPts val="600"/>
              </a:spcAft>
            </a:pPr>
            <a:r>
              <a:rPr lang="en-GB" sz="2100" dirty="0">
                <a:solidFill>
                  <a:schemeClr val="bg1"/>
                </a:solidFill>
              </a:rPr>
              <a:t>L</a:t>
            </a:r>
            <a:r>
              <a:rPr lang="en-GB" sz="2100" dirty="0" smtClean="0">
                <a:solidFill>
                  <a:schemeClr val="bg1"/>
                </a:solidFill>
              </a:rPr>
              <a:t>ecturer </a:t>
            </a:r>
            <a:r>
              <a:rPr lang="en-GB" sz="2100" dirty="0">
                <a:solidFill>
                  <a:schemeClr val="bg1"/>
                </a:solidFill>
              </a:rPr>
              <a:t>at Charles Sturt University and is also completing his Doctor of Philosophy (Ph.D.) </a:t>
            </a:r>
            <a:r>
              <a:rPr lang="en-GB" sz="2100" dirty="0" smtClean="0">
                <a:solidFill>
                  <a:schemeClr val="bg1"/>
                </a:solidFill>
              </a:rPr>
              <a:t/>
            </a:r>
            <a:br>
              <a:rPr lang="en-GB" sz="2100" dirty="0" smtClean="0">
                <a:solidFill>
                  <a:schemeClr val="bg1"/>
                </a:solidFill>
              </a:rPr>
            </a:br>
            <a:r>
              <a:rPr lang="en-GB" sz="2100" dirty="0" smtClean="0">
                <a:solidFill>
                  <a:schemeClr val="bg1"/>
                </a:solidFill>
              </a:rPr>
              <a:t>in </a:t>
            </a:r>
            <a:r>
              <a:rPr lang="en-GB" sz="2100" dirty="0">
                <a:solidFill>
                  <a:schemeClr val="bg1"/>
                </a:solidFill>
              </a:rPr>
              <a:t>IT </a:t>
            </a:r>
            <a:r>
              <a:rPr lang="en-GB" sz="2100" dirty="0" smtClean="0">
                <a:solidFill>
                  <a:schemeClr val="bg1"/>
                </a:solidFill>
              </a:rPr>
              <a:t>Security.</a:t>
            </a:r>
          </a:p>
          <a:p>
            <a:pPr>
              <a:lnSpc>
                <a:spcPct val="90000"/>
              </a:lnSpc>
              <a:spcAft>
                <a:spcPts val="600"/>
              </a:spcAft>
            </a:pPr>
            <a:r>
              <a:rPr lang="en-GB" sz="2100" dirty="0" smtClean="0">
                <a:solidFill>
                  <a:schemeClr val="bg1"/>
                </a:solidFill>
              </a:rPr>
              <a:t>Advising </a:t>
            </a:r>
            <a:r>
              <a:rPr lang="en-GB" sz="2100" dirty="0">
                <a:solidFill>
                  <a:schemeClr val="bg1"/>
                </a:solidFill>
              </a:rPr>
              <a:t>and creating content to Government departments, Fortune 500 companies and Information Security Professionals to ensure they are getting prepared against latest "Cyber Crime" and being </a:t>
            </a:r>
            <a:r>
              <a:rPr lang="en-GB" sz="2100" dirty="0" smtClean="0">
                <a:solidFill>
                  <a:schemeClr val="bg1"/>
                </a:solidFill>
              </a:rPr>
              <a:t/>
            </a:r>
            <a:br>
              <a:rPr lang="en-GB" sz="2100" dirty="0" smtClean="0">
                <a:solidFill>
                  <a:schemeClr val="bg1"/>
                </a:solidFill>
              </a:rPr>
            </a:br>
            <a:r>
              <a:rPr lang="en-GB" sz="2100" dirty="0" smtClean="0">
                <a:solidFill>
                  <a:schemeClr val="bg1"/>
                </a:solidFill>
              </a:rPr>
              <a:t>able to </a:t>
            </a:r>
            <a:r>
              <a:rPr lang="en-GB" sz="2100" dirty="0">
                <a:solidFill>
                  <a:schemeClr val="bg1"/>
                </a:solidFill>
              </a:rPr>
              <a:t>defend their organizations against any security breaches. </a:t>
            </a:r>
            <a:r>
              <a:rPr lang="en-GB" sz="2100" dirty="0" smtClean="0">
                <a:solidFill>
                  <a:schemeClr val="bg1"/>
                </a:solidFill>
              </a:rPr>
              <a:t>I’m involved </a:t>
            </a:r>
            <a:r>
              <a:rPr lang="en-GB" sz="2100" dirty="0">
                <a:solidFill>
                  <a:schemeClr val="bg1"/>
                </a:solidFill>
              </a:rPr>
              <a:t>in the complex IT security </a:t>
            </a:r>
            <a:r>
              <a:rPr lang="en-GB" sz="2100" dirty="0" smtClean="0">
                <a:solidFill>
                  <a:schemeClr val="bg1"/>
                </a:solidFill>
              </a:rPr>
              <a:t>solutions </a:t>
            </a:r>
            <a:r>
              <a:rPr lang="en-GB" sz="2100" dirty="0">
                <a:solidFill>
                  <a:schemeClr val="bg1"/>
                </a:solidFill>
              </a:rPr>
              <a:t>and enforcing regulatory requirements to </a:t>
            </a:r>
            <a:r>
              <a:rPr lang="en-GB" sz="2100" dirty="0" smtClean="0">
                <a:solidFill>
                  <a:schemeClr val="bg1"/>
                </a:solidFill>
              </a:rPr>
              <a:t/>
            </a:r>
            <a:br>
              <a:rPr lang="en-GB" sz="2100" dirty="0" smtClean="0">
                <a:solidFill>
                  <a:schemeClr val="bg1"/>
                </a:solidFill>
              </a:rPr>
            </a:br>
            <a:r>
              <a:rPr lang="en-GB" sz="2100" dirty="0" smtClean="0">
                <a:solidFill>
                  <a:schemeClr val="bg1"/>
                </a:solidFill>
              </a:rPr>
              <a:t>the </a:t>
            </a:r>
            <a:r>
              <a:rPr lang="en-GB" sz="2100" dirty="0">
                <a:solidFill>
                  <a:schemeClr val="bg1"/>
                </a:solidFill>
              </a:rPr>
              <a:t>organizations, to protect their digital assets.</a:t>
            </a:r>
            <a:endParaRPr lang="en-AU" sz="2100" dirty="0">
              <a:solidFill>
                <a:schemeClr val="bg1"/>
              </a:solidFill>
            </a:endParaRPr>
          </a:p>
          <a:p>
            <a:pPr>
              <a:lnSpc>
                <a:spcPct val="90000"/>
              </a:lnSpc>
              <a:spcAft>
                <a:spcPts val="600"/>
              </a:spcAft>
            </a:pPr>
            <a:endParaRPr lang="en-AU" sz="2100" dirty="0" err="1" smtClean="0">
              <a:solidFill>
                <a:schemeClr val="bg1"/>
              </a:solidFill>
            </a:endParaRPr>
          </a:p>
        </p:txBody>
      </p:sp>
    </p:spTree>
    <p:extLst>
      <p:ext uri="{BB962C8B-B14F-4D97-AF65-F5344CB8AC3E}">
        <p14:creationId xmlns:p14="http://schemas.microsoft.com/office/powerpoint/2010/main" val="1197628440"/>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2646878"/>
          </a:xfrm>
        </p:spPr>
        <p:txBody>
          <a:bodyPr/>
          <a:lstStyle/>
          <a:p>
            <a:r>
              <a:rPr lang="en-AU" dirty="0"/>
              <a:t>Sometimes the server response tells you interesting details</a:t>
            </a:r>
          </a:p>
          <a:p>
            <a:r>
              <a:rPr lang="en-AU" dirty="0"/>
              <a:t>Email and IP address </a:t>
            </a:r>
          </a:p>
          <a:p>
            <a:endParaRPr lang="en-AU" dirty="0"/>
          </a:p>
        </p:txBody>
      </p:sp>
      <p:sp>
        <p:nvSpPr>
          <p:cNvPr id="3" name="Title 2"/>
          <p:cNvSpPr>
            <a:spLocks noGrp="1"/>
          </p:cNvSpPr>
          <p:nvPr>
            <p:ph type="title"/>
          </p:nvPr>
        </p:nvSpPr>
        <p:spPr/>
        <p:txBody>
          <a:bodyPr/>
          <a:lstStyle/>
          <a:p>
            <a:r>
              <a:rPr lang="en-AU" dirty="0"/>
              <a:t>CNN app</a:t>
            </a:r>
          </a:p>
        </p:txBody>
      </p:sp>
      <p:pic>
        <p:nvPicPr>
          <p:cNvPr id="5" name="Picture 4"/>
          <p:cNvPicPr>
            <a:picLocks noChangeAspect="1"/>
          </p:cNvPicPr>
          <p:nvPr/>
        </p:nvPicPr>
        <p:blipFill>
          <a:blip r:embed="rId2"/>
          <a:stretch>
            <a:fillRect/>
          </a:stretch>
        </p:blipFill>
        <p:spPr>
          <a:xfrm>
            <a:off x="457597" y="5326189"/>
            <a:ext cx="10657184" cy="1635493"/>
          </a:xfrm>
          <a:prstGeom prst="rect">
            <a:avLst/>
          </a:prstGeom>
        </p:spPr>
      </p:pic>
      <p:pic>
        <p:nvPicPr>
          <p:cNvPr id="6" name="Picture 5"/>
          <p:cNvPicPr>
            <a:picLocks noChangeAspect="1"/>
          </p:cNvPicPr>
          <p:nvPr/>
        </p:nvPicPr>
        <p:blipFill>
          <a:blip r:embed="rId3"/>
          <a:stretch>
            <a:fillRect/>
          </a:stretch>
        </p:blipFill>
        <p:spPr>
          <a:xfrm>
            <a:off x="457597" y="3129535"/>
            <a:ext cx="10657184" cy="1954450"/>
          </a:xfrm>
          <a:prstGeom prst="rect">
            <a:avLst/>
          </a:prstGeom>
        </p:spPr>
      </p:pic>
    </p:spTree>
    <p:extLst>
      <p:ext uri="{BB962C8B-B14F-4D97-AF65-F5344CB8AC3E}">
        <p14:creationId xmlns:p14="http://schemas.microsoft.com/office/powerpoint/2010/main" val="16394740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dirty="0"/>
          </a:p>
        </p:txBody>
      </p:sp>
      <p:sp>
        <p:nvSpPr>
          <p:cNvPr id="3" name="Title 2"/>
          <p:cNvSpPr>
            <a:spLocks noGrp="1"/>
          </p:cNvSpPr>
          <p:nvPr>
            <p:ph type="title"/>
          </p:nvPr>
        </p:nvSpPr>
        <p:spPr/>
        <p:txBody>
          <a:bodyPr/>
          <a:lstStyle/>
          <a:p>
            <a:r>
              <a:rPr lang="en-AU" dirty="0"/>
              <a:t>Your Unique Device Identifier </a:t>
            </a:r>
          </a:p>
        </p:txBody>
      </p:sp>
      <p:pic>
        <p:nvPicPr>
          <p:cNvPr id="6" name="Picture 5"/>
          <p:cNvPicPr>
            <a:picLocks noChangeAspect="1"/>
          </p:cNvPicPr>
          <p:nvPr/>
        </p:nvPicPr>
        <p:blipFill>
          <a:blip r:embed="rId2"/>
          <a:stretch>
            <a:fillRect/>
          </a:stretch>
        </p:blipFill>
        <p:spPr>
          <a:xfrm>
            <a:off x="97556" y="1048990"/>
            <a:ext cx="11790675" cy="3096344"/>
          </a:xfrm>
          <a:prstGeom prst="rect">
            <a:avLst/>
          </a:prstGeom>
        </p:spPr>
      </p:pic>
      <p:pic>
        <p:nvPicPr>
          <p:cNvPr id="7" name="Content Placeholder 4"/>
          <p:cNvPicPr>
            <a:picLocks noChangeAspect="1"/>
          </p:cNvPicPr>
          <p:nvPr/>
        </p:nvPicPr>
        <p:blipFill>
          <a:blip r:embed="rId3"/>
          <a:stretch>
            <a:fillRect/>
          </a:stretch>
        </p:blipFill>
        <p:spPr>
          <a:xfrm>
            <a:off x="3193901" y="4145334"/>
            <a:ext cx="5137835" cy="2803433"/>
          </a:xfrm>
          <a:prstGeom prst="rect">
            <a:avLst/>
          </a:prstGeom>
        </p:spPr>
      </p:pic>
    </p:spTree>
    <p:extLst>
      <p:ext uri="{BB962C8B-B14F-4D97-AF65-F5344CB8AC3E}">
        <p14:creationId xmlns:p14="http://schemas.microsoft.com/office/powerpoint/2010/main" val="248062941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3"/>
            <a:ext cx="12436475" cy="6992322"/>
          </a:xfrm>
          <a:prstGeom prst="rect">
            <a:avLst/>
          </a:prstGeom>
        </p:spPr>
      </p:pic>
    </p:spTree>
    <p:extLst>
      <p:ext uri="{BB962C8B-B14F-4D97-AF65-F5344CB8AC3E}">
        <p14:creationId xmlns:p14="http://schemas.microsoft.com/office/powerpoint/2010/main" val="211172820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699"/>
          <a:stretch/>
        </p:blipFill>
        <p:spPr>
          <a:xfrm>
            <a:off x="882" y="0"/>
            <a:ext cx="12434711" cy="7022454"/>
          </a:xfrm>
          <a:prstGeom prst="rect">
            <a:avLst/>
          </a:prstGeom>
        </p:spPr>
      </p:pic>
      <p:pic>
        <p:nvPicPr>
          <p:cNvPr id="5" name="Content Placeholder 3"/>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882" y="-3691"/>
            <a:ext cx="12434711" cy="70261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17391"/>
            <a:ext cx="12435593" cy="6977133"/>
          </a:xfrm>
          <a:prstGeom prst="rect">
            <a:avLst/>
          </a:prstGeom>
        </p:spPr>
      </p:pic>
      <p:pic>
        <p:nvPicPr>
          <p:cNvPr id="7" name="Picture 6"/>
          <p:cNvPicPr>
            <a:picLocks noChangeAspect="1"/>
          </p:cNvPicPr>
          <p:nvPr/>
        </p:nvPicPr>
        <p:blipFill>
          <a:blip r:embed="rId6"/>
          <a:stretch>
            <a:fillRect/>
          </a:stretch>
        </p:blipFill>
        <p:spPr>
          <a:xfrm>
            <a:off x="0" y="-13816"/>
            <a:ext cx="12435593" cy="7008340"/>
          </a:xfrm>
          <a:prstGeom prst="rect">
            <a:avLst/>
          </a:prstGeom>
        </p:spPr>
      </p:pic>
    </p:spTree>
    <p:extLst>
      <p:ext uri="{BB962C8B-B14F-4D97-AF65-F5344CB8AC3E}">
        <p14:creationId xmlns:p14="http://schemas.microsoft.com/office/powerpoint/2010/main" val="648592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673621" y="0"/>
            <a:ext cx="9982170" cy="7097662"/>
          </a:xfrm>
          <a:prstGeom prst="rect">
            <a:avLst/>
          </a:prstGeom>
        </p:spPr>
      </p:pic>
    </p:spTree>
    <p:extLst>
      <p:ext uri="{BB962C8B-B14F-4D97-AF65-F5344CB8AC3E}">
        <p14:creationId xmlns:p14="http://schemas.microsoft.com/office/powerpoint/2010/main" val="31445383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9" y="47546"/>
            <a:ext cx="12410146" cy="6999936"/>
          </a:xfrm>
          <a:prstGeom prst="rect">
            <a:avLst/>
          </a:prstGeom>
        </p:spPr>
      </p:pic>
      <p:sp>
        <p:nvSpPr>
          <p:cNvPr id="10244" name="Rectangle 4"/>
          <p:cNvSpPr>
            <a:spLocks noGrp="1" noChangeArrowheads="1"/>
          </p:cNvSpPr>
          <p:nvPr>
            <p:ph type="body" idx="4294967295"/>
          </p:nvPr>
        </p:nvSpPr>
        <p:spPr>
          <a:xfrm>
            <a:off x="402740" y="1409030"/>
            <a:ext cx="6201451" cy="5262824"/>
          </a:xfrm>
          <a:prstGeom prst="rect">
            <a:avLst/>
          </a:prstGeom>
          <a:ln/>
        </p:spPr>
        <p:txBody>
          <a:bodyPr>
            <a:noAutofit/>
          </a:bodyPr>
          <a:lstStyle/>
          <a:p>
            <a:pPr>
              <a:lnSpc>
                <a:spcPct val="150000"/>
              </a:lnSpc>
              <a:spcBef>
                <a:spcPct val="0"/>
              </a:spcBef>
            </a:pPr>
            <a:r>
              <a:rPr lang="en-GB" sz="2800" dirty="0">
                <a:solidFill>
                  <a:schemeClr val="tx1"/>
                </a:solidFill>
              </a:rPr>
              <a:t>More and more cameras have GPS built right into them</a:t>
            </a:r>
          </a:p>
          <a:p>
            <a:pPr>
              <a:lnSpc>
                <a:spcPct val="150000"/>
              </a:lnSpc>
              <a:spcBef>
                <a:spcPct val="0"/>
              </a:spcBef>
            </a:pPr>
            <a:r>
              <a:rPr lang="en-GB" sz="2800" dirty="0">
                <a:solidFill>
                  <a:schemeClr val="tx1"/>
                </a:solidFill>
              </a:rPr>
              <a:t>The moment you take a photo, your camera records exactly where you took it</a:t>
            </a:r>
          </a:p>
          <a:p>
            <a:pPr>
              <a:lnSpc>
                <a:spcPct val="150000"/>
              </a:lnSpc>
              <a:spcBef>
                <a:spcPct val="0"/>
              </a:spcBef>
            </a:pPr>
            <a:r>
              <a:rPr lang="en-GB" sz="2800" dirty="0">
                <a:solidFill>
                  <a:schemeClr val="tx1"/>
                </a:solidFill>
              </a:rPr>
              <a:t>You can then locate the co-ordinates in you favourite mapping tool</a:t>
            </a:r>
          </a:p>
          <a:p>
            <a:pPr>
              <a:lnSpc>
                <a:spcPct val="150000"/>
              </a:lnSpc>
              <a:spcBef>
                <a:spcPct val="0"/>
              </a:spcBef>
            </a:pPr>
            <a:r>
              <a:rPr lang="en-GB" sz="2800" dirty="0">
                <a:solidFill>
                  <a:schemeClr val="tx1"/>
                </a:solidFill>
              </a:rPr>
              <a:t>Then I can Find You…</a:t>
            </a:r>
          </a:p>
        </p:txBody>
      </p:sp>
      <p:sp>
        <p:nvSpPr>
          <p:cNvPr id="10243" name="Rectangle 3"/>
          <p:cNvSpPr>
            <a:spLocks noGrp="1" noChangeArrowheads="1"/>
          </p:cNvSpPr>
          <p:nvPr>
            <p:ph type="title" idx="4294967295"/>
          </p:nvPr>
        </p:nvSpPr>
        <p:spPr>
          <a:xfrm>
            <a:off x="402740" y="69993"/>
            <a:ext cx="9942535" cy="1207851"/>
          </a:xfrm>
          <a:prstGeom prst="rect">
            <a:avLst/>
          </a:prstGeom>
          <a:ln/>
        </p:spPr>
        <p:txBody>
          <a:bodyPr>
            <a:normAutofit fontScale="90000"/>
          </a:bodyPr>
          <a:lstStyle/>
          <a:p>
            <a:pPr algn="l"/>
            <a:r>
              <a:rPr lang="en-US" sz="5440" dirty="0">
                <a:solidFill>
                  <a:schemeClr val="tx1"/>
                </a:solidFill>
              </a:rPr>
              <a:t>Geotagging</a:t>
            </a:r>
            <a:r>
              <a:rPr lang="en-US" sz="3264" dirty="0">
                <a:solidFill>
                  <a:schemeClr val="tx1"/>
                </a:solidFill>
              </a:rPr>
              <a:t/>
            </a:r>
            <a:br>
              <a:rPr lang="en-US" sz="3264" dirty="0">
                <a:solidFill>
                  <a:schemeClr val="tx1"/>
                </a:solidFill>
              </a:rPr>
            </a:br>
            <a:r>
              <a:rPr lang="en-US" sz="3264" dirty="0">
                <a:solidFill>
                  <a:schemeClr val="tx1"/>
                </a:solidFill>
              </a:rPr>
              <a:t>Creepy or What!</a:t>
            </a:r>
            <a:endParaRPr lang="en-US" sz="2720" dirty="0">
              <a:solidFill>
                <a:schemeClr val="tx1"/>
              </a:solidFill>
            </a:endParaRPr>
          </a:p>
        </p:txBody>
      </p:sp>
    </p:spTree>
    <p:extLst>
      <p:ext uri="{BB962C8B-B14F-4D97-AF65-F5344CB8AC3E}">
        <p14:creationId xmlns:p14="http://schemas.microsoft.com/office/powerpoint/2010/main" val="37014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535485" y="3542015"/>
            <a:ext cx="6896074" cy="3452509"/>
          </a:xfrm>
          <a:prstGeom prst="rect">
            <a:avLst/>
          </a:prstGeom>
        </p:spPr>
      </p:pic>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6"/>
          <p:cNvPicPr>
            <a:picLocks noChangeAspect="1"/>
          </p:cNvPicPr>
          <p:nvPr/>
        </p:nvPicPr>
        <p:blipFill>
          <a:blip r:embed="rId3"/>
          <a:stretch>
            <a:fillRect/>
          </a:stretch>
        </p:blipFill>
        <p:spPr>
          <a:xfrm>
            <a:off x="8499238" y="1437"/>
            <a:ext cx="3936747" cy="3555547"/>
          </a:xfrm>
          <a:prstGeom prst="rect">
            <a:avLst/>
          </a:prstGeom>
        </p:spPr>
      </p:pic>
      <p:pic>
        <p:nvPicPr>
          <p:cNvPr id="5" name="Picture 4"/>
          <p:cNvPicPr>
            <a:picLocks noChangeAspect="1"/>
          </p:cNvPicPr>
          <p:nvPr/>
        </p:nvPicPr>
        <p:blipFill>
          <a:blip r:embed="rId4"/>
          <a:stretch>
            <a:fillRect/>
          </a:stretch>
        </p:blipFill>
        <p:spPr>
          <a:xfrm>
            <a:off x="491" y="0"/>
            <a:ext cx="2540304" cy="3559144"/>
          </a:xfrm>
          <a:prstGeom prst="rect">
            <a:avLst/>
          </a:prstGeom>
        </p:spPr>
      </p:pic>
      <p:pic>
        <p:nvPicPr>
          <p:cNvPr id="6" name="Picture 5"/>
          <p:cNvPicPr>
            <a:picLocks noChangeAspect="1"/>
          </p:cNvPicPr>
          <p:nvPr/>
        </p:nvPicPr>
        <p:blipFill>
          <a:blip r:embed="rId5"/>
          <a:stretch>
            <a:fillRect/>
          </a:stretch>
        </p:blipFill>
        <p:spPr>
          <a:xfrm>
            <a:off x="2540795" y="0"/>
            <a:ext cx="2741080" cy="3556986"/>
          </a:xfrm>
          <a:prstGeom prst="rect">
            <a:avLst/>
          </a:prstGeom>
        </p:spPr>
      </p:pic>
      <p:pic>
        <p:nvPicPr>
          <p:cNvPr id="7" name="Picture 6"/>
          <p:cNvPicPr>
            <a:picLocks noChangeAspect="1"/>
          </p:cNvPicPr>
          <p:nvPr/>
        </p:nvPicPr>
        <p:blipFill>
          <a:blip r:embed="rId6"/>
          <a:stretch>
            <a:fillRect/>
          </a:stretch>
        </p:blipFill>
        <p:spPr>
          <a:xfrm>
            <a:off x="5281875" y="0"/>
            <a:ext cx="3237615" cy="355698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 y="3556984"/>
            <a:ext cx="5281875" cy="3448572"/>
          </a:xfrm>
          <a:prstGeom prst="rect">
            <a:avLst/>
          </a:prstGeom>
        </p:spPr>
      </p:pic>
      <p:pic>
        <p:nvPicPr>
          <p:cNvPr id="12" name="Content Placeholder 3"/>
          <p:cNvPicPr>
            <a:picLocks noGrp="1" noChangeAspect="1"/>
          </p:cNvPicPr>
          <p:nvPr/>
        </p:nvPicPr>
        <p:blipFill>
          <a:blip r:embed="rId8">
            <a:extLst>
              <a:ext uri="{28A0092B-C50C-407E-A947-70E740481C1C}">
                <a14:useLocalDpi xmlns:a14="http://schemas.microsoft.com/office/drawing/2010/main" val="0"/>
              </a:ext>
            </a:extLst>
          </a:blip>
          <a:stretch>
            <a:fillRect/>
          </a:stretch>
        </p:blipFill>
        <p:spPr>
          <a:xfrm>
            <a:off x="7403" y="72122"/>
            <a:ext cx="12438349" cy="6994525"/>
          </a:xfrm>
          <a:prstGeom prst="rect">
            <a:avLst/>
          </a:prstGeom>
        </p:spPr>
      </p:pic>
      <p:pic>
        <p:nvPicPr>
          <p:cNvPr id="13" name="Picture 12"/>
          <p:cNvPicPr>
            <a:picLocks noChangeAspect="1"/>
          </p:cNvPicPr>
          <p:nvPr/>
        </p:nvPicPr>
        <p:blipFill>
          <a:blip r:embed="rId9"/>
          <a:stretch>
            <a:fillRect/>
          </a:stretch>
        </p:blipFill>
        <p:spPr>
          <a:xfrm>
            <a:off x="-1728" y="0"/>
            <a:ext cx="12411391" cy="7137332"/>
          </a:xfrm>
          <a:prstGeom prst="rect">
            <a:avLst/>
          </a:prstGeom>
        </p:spPr>
      </p:pic>
      <p:pic>
        <p:nvPicPr>
          <p:cNvPr id="15" name="Picture 14"/>
          <p:cNvPicPr>
            <a:picLocks noChangeAspect="1"/>
          </p:cNvPicPr>
          <p:nvPr/>
        </p:nvPicPr>
        <p:blipFill>
          <a:blip r:embed="rId10"/>
          <a:stretch>
            <a:fillRect/>
          </a:stretch>
        </p:blipFill>
        <p:spPr>
          <a:xfrm>
            <a:off x="26813" y="7978"/>
            <a:ext cx="12382850" cy="7129354"/>
          </a:xfrm>
          <a:prstGeom prst="rect">
            <a:avLst/>
          </a:prstGeom>
        </p:spPr>
      </p:pic>
    </p:spTree>
    <p:extLst>
      <p:ext uri="{BB962C8B-B14F-4D97-AF65-F5344CB8AC3E}">
        <p14:creationId xmlns:p14="http://schemas.microsoft.com/office/powerpoint/2010/main" val="3858791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0839" y="-18027"/>
            <a:ext cx="12447314" cy="7012552"/>
          </a:xfrm>
          <a:prstGeom prst="rect">
            <a:avLst/>
          </a:prstGeom>
        </p:spPr>
      </p:pic>
    </p:spTree>
    <p:extLst>
      <p:ext uri="{BB962C8B-B14F-4D97-AF65-F5344CB8AC3E}">
        <p14:creationId xmlns:p14="http://schemas.microsoft.com/office/powerpoint/2010/main" val="265869315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0" y="0"/>
            <a:ext cx="12436475" cy="6994525"/>
          </a:xfrm>
          <a:prstGeom prst="rect">
            <a:avLst/>
          </a:prstGeom>
        </p:spPr>
      </p:pic>
    </p:spTree>
    <p:extLst>
      <p:ext uri="{BB962C8B-B14F-4D97-AF65-F5344CB8AC3E}">
        <p14:creationId xmlns:p14="http://schemas.microsoft.com/office/powerpoint/2010/main" val="184312065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0" y="-1523"/>
            <a:ext cx="12436475" cy="7099185"/>
          </a:xfrm>
          <a:prstGeom prst="rect">
            <a:avLst/>
          </a:prstGeom>
        </p:spPr>
      </p:pic>
    </p:spTree>
    <p:extLst>
      <p:ext uri="{BB962C8B-B14F-4D97-AF65-F5344CB8AC3E}">
        <p14:creationId xmlns:p14="http://schemas.microsoft.com/office/powerpoint/2010/main" val="24005995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Raymond Comvalius </a:t>
            </a:r>
            <a:r>
              <a:rPr lang="en-US" dirty="0" smtClean="0"/>
              <a:t> - www.nextxpert.com</a:t>
            </a:r>
            <a:r>
              <a:rPr lang="en-US" dirty="0"/>
              <a:t/>
            </a:r>
            <a:br>
              <a:rPr lang="en-US" dirty="0"/>
            </a:br>
            <a:endParaRPr lang="en-AU"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8513" y="1193006"/>
            <a:ext cx="5801519" cy="5801519"/>
          </a:xfrm>
          <a:prstGeom prst="rect">
            <a:avLst/>
          </a:prstGeom>
        </p:spPr>
      </p:pic>
      <p:sp>
        <p:nvSpPr>
          <p:cNvPr id="5" name="Title 2"/>
          <p:cNvSpPr txBox="1">
            <a:spLocks/>
          </p:cNvSpPr>
          <p:nvPr/>
        </p:nvSpPr>
        <p:spPr>
          <a:xfrm>
            <a:off x="-1846659" y="1209948"/>
            <a:ext cx="5447799" cy="1023217"/>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AU" sz="2800" b="1" dirty="0" smtClean="0">
                <a:solidFill>
                  <a:schemeClr val="bg1"/>
                </a:solidFill>
              </a:rPr>
              <a:t>About Me</a:t>
            </a:r>
          </a:p>
        </p:txBody>
      </p:sp>
      <p:sp>
        <p:nvSpPr>
          <p:cNvPr id="6" name="TextBox 4"/>
          <p:cNvSpPr txBox="1"/>
          <p:nvPr/>
        </p:nvSpPr>
        <p:spPr>
          <a:xfrm>
            <a:off x="3776" y="1760881"/>
            <a:ext cx="6408713" cy="1855893"/>
          </a:xfrm>
          <a:prstGeom prst="rect">
            <a:avLst/>
          </a:prstGeom>
          <a:noFill/>
        </p:spPr>
        <p:txBody>
          <a:bodyPr wrap="square" lIns="182880" tIns="146304" rIns="182880" bIns="146304" rtlCol="0">
            <a:spAutoFit/>
          </a:bodyPr>
          <a:lstStyle/>
          <a:p>
            <a:pPr>
              <a:lnSpc>
                <a:spcPct val="90000"/>
              </a:lnSpc>
              <a:spcAft>
                <a:spcPts val="600"/>
              </a:spcAft>
            </a:pPr>
            <a:r>
              <a:rPr lang="en-AU" sz="2400" dirty="0" smtClean="0">
                <a:solidFill>
                  <a:schemeClr val="bg1"/>
                </a:solidFill>
              </a:rPr>
              <a:t>Independent trainer/architect since 1998</a:t>
            </a:r>
          </a:p>
          <a:p>
            <a:pPr>
              <a:lnSpc>
                <a:spcPct val="90000"/>
              </a:lnSpc>
              <a:spcAft>
                <a:spcPts val="600"/>
              </a:spcAft>
            </a:pPr>
            <a:r>
              <a:rPr lang="en-AU" sz="2400" dirty="0" smtClean="0">
                <a:solidFill>
                  <a:schemeClr val="bg1"/>
                </a:solidFill>
              </a:rPr>
              <a:t>Most Valued Professional</a:t>
            </a:r>
          </a:p>
          <a:p>
            <a:pPr>
              <a:lnSpc>
                <a:spcPct val="90000"/>
              </a:lnSpc>
              <a:spcAft>
                <a:spcPts val="600"/>
              </a:spcAft>
            </a:pPr>
            <a:r>
              <a:rPr lang="en-AU" sz="2400" dirty="0" smtClean="0">
                <a:solidFill>
                  <a:schemeClr val="bg1"/>
                </a:solidFill>
              </a:rPr>
              <a:t>Microsoft Certified Trainer</a:t>
            </a:r>
          </a:p>
          <a:p>
            <a:pPr>
              <a:lnSpc>
                <a:spcPct val="90000"/>
              </a:lnSpc>
              <a:spcAft>
                <a:spcPts val="600"/>
              </a:spcAft>
            </a:pPr>
            <a:r>
              <a:rPr lang="en-AU" sz="2400" dirty="0" smtClean="0">
                <a:solidFill>
                  <a:schemeClr val="bg1"/>
                </a:solidFill>
              </a:rPr>
              <a:t>Author of “Windows 7 for XP Professionals”</a:t>
            </a:r>
          </a:p>
        </p:txBody>
      </p:sp>
    </p:spTree>
    <p:extLst>
      <p:ext uri="{BB962C8B-B14F-4D97-AF65-F5344CB8AC3E}">
        <p14:creationId xmlns:p14="http://schemas.microsoft.com/office/powerpoint/2010/main" val="93196966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1" y="0"/>
            <a:ext cx="12436475" cy="6994525"/>
          </a:xfrm>
          <a:prstGeom prst="rect">
            <a:avLst/>
          </a:prstGeom>
        </p:spPr>
      </p:pic>
    </p:spTree>
    <p:extLst>
      <p:ext uri="{BB962C8B-B14F-4D97-AF65-F5344CB8AC3E}">
        <p14:creationId xmlns:p14="http://schemas.microsoft.com/office/powerpoint/2010/main" val="281434661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1" y="-1"/>
            <a:ext cx="12436475" cy="6994525"/>
          </a:xfrm>
          <a:prstGeom prst="rect">
            <a:avLst/>
          </a:prstGeom>
        </p:spPr>
      </p:pic>
    </p:spTree>
    <p:extLst>
      <p:ext uri="{BB962C8B-B14F-4D97-AF65-F5344CB8AC3E}">
        <p14:creationId xmlns:p14="http://schemas.microsoft.com/office/powerpoint/2010/main" val="365046825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8948" y="1060770"/>
            <a:ext cx="5728561" cy="128024"/>
          </a:xfrm>
        </p:spPr>
        <p:txBody>
          <a:bodyPr/>
          <a:lstStyle/>
          <a:p>
            <a:pPr algn="ctr"/>
            <a:r>
              <a:rPr lang="en-AU" sz="6000" dirty="0" smtClean="0">
                <a:latin typeface="Brush Script MT" panose="03060802040406070304" pitchFamily="66" charset="0"/>
              </a:rPr>
              <a:t>Social Media </a:t>
            </a:r>
            <a:br>
              <a:rPr lang="en-AU" sz="6000" dirty="0" smtClean="0">
                <a:latin typeface="Brush Script MT" panose="03060802040406070304" pitchFamily="66" charset="0"/>
              </a:rPr>
            </a:br>
            <a:r>
              <a:rPr lang="en-AU" sz="6000" dirty="0" smtClean="0">
                <a:latin typeface="Brush Script MT" panose="03060802040406070304" pitchFamily="66" charset="0"/>
              </a:rPr>
              <a:t/>
            </a:r>
            <a:br>
              <a:rPr lang="en-AU" sz="6000" dirty="0" smtClean="0">
                <a:latin typeface="Brush Script MT" panose="03060802040406070304" pitchFamily="66" charset="0"/>
              </a:rPr>
            </a:br>
            <a:r>
              <a:rPr lang="en-AU" sz="6000" dirty="0" smtClean="0">
                <a:latin typeface="Brush Script MT" panose="03060802040406070304" pitchFamily="66" charset="0"/>
              </a:rPr>
              <a:t>has become </a:t>
            </a:r>
            <a:r>
              <a:rPr lang="en-AU" sz="6000" dirty="0" smtClean="0"/>
              <a:t>a </a:t>
            </a:r>
            <a:br>
              <a:rPr lang="en-AU" sz="6000" dirty="0" smtClean="0"/>
            </a:br>
            <a:r>
              <a:rPr lang="en-AU" sz="13800" dirty="0" smtClean="0">
                <a:solidFill>
                  <a:srgbClr val="FF0000"/>
                </a:solidFill>
                <a:latin typeface="Algerian" panose="04020705040A02060702" pitchFamily="82" charset="0"/>
              </a:rPr>
              <a:t>HUGE</a:t>
            </a:r>
            <a:r>
              <a:rPr lang="en-AU" sz="6000" dirty="0" smtClean="0"/>
              <a:t> </a:t>
            </a:r>
            <a:br>
              <a:rPr lang="en-AU" sz="6000" dirty="0" smtClean="0"/>
            </a:br>
            <a:r>
              <a:rPr lang="en-AU" sz="6000" dirty="0" smtClean="0">
                <a:latin typeface="Brush Script MT" panose="03060802040406070304" pitchFamily="66" charset="0"/>
              </a:rPr>
              <a:t>part of our lives</a:t>
            </a:r>
            <a:r>
              <a:rPr lang="en-AU" sz="6000" dirty="0" smtClean="0"/>
              <a:t>.</a:t>
            </a:r>
            <a:endParaRPr lang="en-AU" sz="6000" dirty="0"/>
          </a:p>
        </p:txBody>
      </p:sp>
      <p:pic>
        <p:nvPicPr>
          <p:cNvPr id="1026" name="Picture 2" descr="C:\Users\Erdal\AppData\Local\Temp\SNAGHTML204e5f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973" y="472926"/>
            <a:ext cx="439248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775" y="2565"/>
            <a:ext cx="3695700" cy="69919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695700" cy="6994525"/>
          </a:xfrm>
          <a:prstGeom prst="rect">
            <a:avLst/>
          </a:prstGeom>
        </p:spPr>
      </p:pic>
    </p:spTree>
    <p:extLst>
      <p:ext uri="{BB962C8B-B14F-4D97-AF65-F5344CB8AC3E}">
        <p14:creationId xmlns:p14="http://schemas.microsoft.com/office/powerpoint/2010/main" val="77039279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p:txBody>
          <a:bodyPr/>
          <a:lstStyle/>
          <a:p>
            <a:r>
              <a:rPr lang="en-US" dirty="0" smtClean="0"/>
              <a:t>Speaker name</a:t>
            </a:r>
            <a:endParaRPr lang="en-US" dirty="0"/>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dirty="0"/>
          </a:p>
        </p:txBody>
      </p:sp>
      <p:sp>
        <p:nvSpPr>
          <p:cNvPr id="3" name="Title 2"/>
          <p:cNvSpPr>
            <a:spLocks noGrp="1"/>
          </p:cNvSpPr>
          <p:nvPr>
            <p:ph type="title"/>
          </p:nvPr>
        </p:nvSpPr>
        <p:spPr/>
        <p:txBody>
          <a:bodyPr/>
          <a:lstStyle/>
          <a:p>
            <a:endParaRPr lang="en-AU"/>
          </a:p>
        </p:txBody>
      </p:sp>
      <p:pic>
        <p:nvPicPr>
          <p:cNvPr id="4" name="Content Placeholder 3"/>
          <p:cNvPicPr>
            <a:picLocks noChangeAspect="1"/>
          </p:cNvPicPr>
          <p:nvPr/>
        </p:nvPicPr>
        <p:blipFill>
          <a:blip r:embed="rId3"/>
          <a:stretch>
            <a:fillRect/>
          </a:stretch>
        </p:blipFill>
        <p:spPr>
          <a:xfrm>
            <a:off x="1033661" y="1193006"/>
            <a:ext cx="10230280" cy="648072"/>
          </a:xfrm>
          <a:prstGeom prst="rect">
            <a:avLst/>
          </a:prstGeom>
        </p:spPr>
      </p:pic>
      <p:pic>
        <p:nvPicPr>
          <p:cNvPr id="5" name="Picture 4"/>
          <p:cNvPicPr>
            <a:picLocks noChangeAspect="1"/>
          </p:cNvPicPr>
          <p:nvPr/>
        </p:nvPicPr>
        <p:blipFill>
          <a:blip r:embed="rId4"/>
          <a:stretch>
            <a:fillRect/>
          </a:stretch>
        </p:blipFill>
        <p:spPr>
          <a:xfrm>
            <a:off x="1347785" y="2201118"/>
            <a:ext cx="9602032" cy="4168501"/>
          </a:xfrm>
          <a:prstGeom prst="rect">
            <a:avLst/>
          </a:prstGeom>
        </p:spPr>
      </p:pic>
    </p:spTree>
    <p:extLst>
      <p:ext uri="{BB962C8B-B14F-4D97-AF65-F5344CB8AC3E}">
        <p14:creationId xmlns:p14="http://schemas.microsoft.com/office/powerpoint/2010/main" val="263451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3"/>
          <a:stretch>
            <a:fillRect/>
          </a:stretch>
        </p:blipFill>
        <p:spPr>
          <a:xfrm>
            <a:off x="-118467" y="0"/>
            <a:ext cx="12554942" cy="6893117"/>
          </a:xfrm>
          <a:prstGeom prst="rect">
            <a:avLst/>
          </a:prstGeom>
        </p:spPr>
      </p:pic>
    </p:spTree>
    <p:extLst>
      <p:ext uri="{BB962C8B-B14F-4D97-AF65-F5344CB8AC3E}">
        <p14:creationId xmlns:p14="http://schemas.microsoft.com/office/powerpoint/2010/main" val="364664192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5" cy="6994525"/>
          </a:xfrm>
          <a:prstGeom prst="rect">
            <a:avLst/>
          </a:prstGeom>
        </p:spPr>
      </p:pic>
    </p:spTree>
    <p:extLst>
      <p:ext uri="{BB962C8B-B14F-4D97-AF65-F5344CB8AC3E}">
        <p14:creationId xmlns:p14="http://schemas.microsoft.com/office/powerpoint/2010/main" val="334199656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1249685" y="184894"/>
            <a:ext cx="8942550" cy="6480720"/>
          </a:xfrm>
          <a:prstGeom prst="rect">
            <a:avLst/>
          </a:prstGeom>
        </p:spPr>
      </p:pic>
    </p:spTree>
    <p:extLst>
      <p:ext uri="{BB962C8B-B14F-4D97-AF65-F5344CB8AC3E}">
        <p14:creationId xmlns:p14="http://schemas.microsoft.com/office/powerpoint/2010/main" val="189118440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3"/>
          <a:stretch>
            <a:fillRect/>
          </a:stretch>
        </p:blipFill>
        <p:spPr>
          <a:xfrm>
            <a:off x="-1" y="-7103"/>
            <a:ext cx="12436475" cy="7001628"/>
          </a:xfrm>
          <a:prstGeom prst="rect">
            <a:avLst/>
          </a:prstGeom>
        </p:spPr>
      </p:pic>
    </p:spTree>
    <p:extLst>
      <p:ext uri="{BB962C8B-B14F-4D97-AF65-F5344CB8AC3E}">
        <p14:creationId xmlns:p14="http://schemas.microsoft.com/office/powerpoint/2010/main" val="350354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468969" cy="7013795"/>
          </a:xfrm>
          <a:prstGeom prst="rect">
            <a:avLst/>
          </a:prstGeom>
        </p:spPr>
      </p:pic>
      <p:pic>
        <p:nvPicPr>
          <p:cNvPr id="5" name="Picture 5" descr="hiding the beas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 y="0"/>
            <a:ext cx="12434711" cy="727203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161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605" y="594356"/>
            <a:ext cx="10513168" cy="1015663"/>
          </a:xfrm>
          <a:prstGeom prst="rect">
            <a:avLst/>
          </a:prstGeom>
        </p:spPr>
        <p:txBody>
          <a:bodyPr wrap="square">
            <a:spAutoFit/>
          </a:bodyPr>
          <a:lstStyle/>
          <a:p>
            <a:r>
              <a:rPr lang="en-AU" sz="6000" dirty="0" smtClean="0"/>
              <a:t>Everyone who tweets will win</a:t>
            </a:r>
            <a:endParaRPr lang="en-AU" sz="4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661" y="2057102"/>
            <a:ext cx="3024336" cy="3024336"/>
          </a:xfrm>
          <a:prstGeom prst="rect">
            <a:avLst/>
          </a:prstGeom>
        </p:spPr>
      </p:pic>
      <p:sp>
        <p:nvSpPr>
          <p:cNvPr id="6" name="Rectangle 5"/>
          <p:cNvSpPr/>
          <p:nvPr/>
        </p:nvSpPr>
        <p:spPr>
          <a:xfrm>
            <a:off x="4562053" y="2633166"/>
            <a:ext cx="7120408" cy="3416320"/>
          </a:xfrm>
          <a:prstGeom prst="rect">
            <a:avLst/>
          </a:prstGeom>
        </p:spPr>
        <p:txBody>
          <a:bodyPr wrap="square">
            <a:spAutoFit/>
          </a:bodyPr>
          <a:lstStyle/>
          <a:p>
            <a:r>
              <a:rPr lang="en-AU" sz="7200" dirty="0"/>
              <a:t>@</a:t>
            </a:r>
            <a:r>
              <a:rPr lang="en-AU" sz="7200" dirty="0" smtClean="0"/>
              <a:t>Erdal_Ozkaya</a:t>
            </a:r>
          </a:p>
          <a:p>
            <a:endParaRPr lang="en-AU" sz="7200" dirty="0"/>
          </a:p>
          <a:p>
            <a:r>
              <a:rPr lang="en-AU" sz="7200" dirty="0" smtClean="0"/>
              <a:t>@</a:t>
            </a:r>
            <a:r>
              <a:rPr lang="en-AU" sz="7200" dirty="0" err="1" smtClean="0"/>
              <a:t>nextxpert</a:t>
            </a:r>
            <a:r>
              <a:rPr lang="en-AU" sz="7200" dirty="0" smtClean="0"/>
              <a:t> </a:t>
            </a:r>
            <a:r>
              <a:rPr lang="en-AU" sz="6000" dirty="0"/>
              <a:t> ·</a:t>
            </a:r>
          </a:p>
        </p:txBody>
      </p:sp>
      <p:pic>
        <p:nvPicPr>
          <p:cNvPr id="4" name="Picture 3"/>
          <p:cNvPicPr>
            <a:picLocks noChangeAspect="1"/>
          </p:cNvPicPr>
          <p:nvPr/>
        </p:nvPicPr>
        <p:blipFill>
          <a:blip r:embed="rId3"/>
          <a:stretch>
            <a:fillRect/>
          </a:stretch>
        </p:blipFill>
        <p:spPr>
          <a:xfrm>
            <a:off x="1033661" y="5312222"/>
            <a:ext cx="3024336" cy="900770"/>
          </a:xfrm>
          <a:prstGeom prst="rect">
            <a:avLst/>
          </a:prstGeom>
        </p:spPr>
      </p:pic>
      <p:sp>
        <p:nvSpPr>
          <p:cNvPr id="7" name="TextBox 6"/>
          <p:cNvSpPr txBox="1"/>
          <p:nvPr/>
        </p:nvSpPr>
        <p:spPr>
          <a:xfrm>
            <a:off x="745629" y="6376497"/>
            <a:ext cx="10729192" cy="627864"/>
          </a:xfrm>
          <a:prstGeom prst="rect">
            <a:avLst/>
          </a:prstGeom>
          <a:noFill/>
        </p:spPr>
        <p:txBody>
          <a:bodyPr wrap="square" lIns="182880" tIns="146304" rIns="182880" bIns="146304" rtlCol="0">
            <a:spAutoFit/>
          </a:bodyPr>
          <a:lstStyle/>
          <a:p>
            <a:pPr>
              <a:lnSpc>
                <a:spcPct val="90000"/>
              </a:lnSpc>
              <a:spcAft>
                <a:spcPts val="600"/>
              </a:spcAft>
            </a:pPr>
            <a:r>
              <a:rPr lang="en-AU" sz="2400" b="1" dirty="0" smtClean="0">
                <a:gradFill>
                  <a:gsLst>
                    <a:gs pos="2917">
                      <a:schemeClr val="tx1"/>
                    </a:gs>
                    <a:gs pos="30000">
                      <a:schemeClr val="tx1"/>
                    </a:gs>
                  </a:gsLst>
                  <a:lin ang="5400000" scaled="0"/>
                </a:gradFill>
              </a:rPr>
              <a:t>Channel 9 viewers included please refer to www.ErdalOzkaya.com</a:t>
            </a:r>
          </a:p>
        </p:txBody>
      </p:sp>
    </p:spTree>
    <p:extLst>
      <p:ext uri="{BB962C8B-B14F-4D97-AF65-F5344CB8AC3E}">
        <p14:creationId xmlns:p14="http://schemas.microsoft.com/office/powerpoint/2010/main" val="25327513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0" y="27621"/>
            <a:ext cx="12436475" cy="6994525"/>
          </a:xfrm>
          <a:prstGeom prst="rect">
            <a:avLst/>
          </a:prstGeom>
        </p:spPr>
      </p:pic>
    </p:spTree>
    <p:extLst>
      <p:ext uri="{BB962C8B-B14F-4D97-AF65-F5344CB8AC3E}">
        <p14:creationId xmlns:p14="http://schemas.microsoft.com/office/powerpoint/2010/main" val="341777991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4294967295"/>
          </p:nvPr>
        </p:nvSpPr>
        <p:spPr>
          <a:xfrm>
            <a:off x="2021522" y="1632056"/>
            <a:ext cx="8393430" cy="4616063"/>
          </a:xfrm>
          <a:prstGeom prst="rect">
            <a:avLst/>
          </a:prstGeom>
        </p:spPr>
        <p:txBody>
          <a:bodyPr/>
          <a:lstStyle/>
          <a:p>
            <a:endParaRPr lang="en-AU"/>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0921"/>
            <a:ext cx="12436475" cy="6994525"/>
          </a:xfrm>
          <a:prstGeom prst="rect">
            <a:avLst/>
          </a:prstGeom>
        </p:spPr>
      </p:pic>
    </p:spTree>
    <p:extLst>
      <p:ext uri="{BB962C8B-B14F-4D97-AF65-F5344CB8AC3E}">
        <p14:creationId xmlns:p14="http://schemas.microsoft.com/office/powerpoint/2010/main" val="27771623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0229" y="-3691"/>
            <a:ext cx="12426245" cy="6998216"/>
          </a:xfrm>
          <a:prstGeom prst="rect">
            <a:avLst/>
          </a:prstGeom>
        </p:spPr>
      </p:pic>
    </p:spTree>
    <p:extLst>
      <p:ext uri="{BB962C8B-B14F-4D97-AF65-F5344CB8AC3E}">
        <p14:creationId xmlns:p14="http://schemas.microsoft.com/office/powerpoint/2010/main" val="199164934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 y="-3691"/>
            <a:ext cx="12436475" cy="6998216"/>
          </a:xfrm>
          <a:prstGeom prst="rect">
            <a:avLst/>
          </a:prstGeom>
        </p:spPr>
      </p:pic>
    </p:spTree>
    <p:extLst>
      <p:ext uri="{BB962C8B-B14F-4D97-AF65-F5344CB8AC3E}">
        <p14:creationId xmlns:p14="http://schemas.microsoft.com/office/powerpoint/2010/main" val="328001106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Even him…</a:t>
            </a:r>
            <a:endParaRPr lang="en-AU"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0998"/>
            <a:ext cx="12436475" cy="5832648"/>
          </a:xfrm>
          <a:prstGeom prst="rect">
            <a:avLst/>
          </a:prstGeom>
        </p:spPr>
      </p:pic>
    </p:spTree>
    <p:extLst>
      <p:ext uri="{BB962C8B-B14F-4D97-AF65-F5344CB8AC3E}">
        <p14:creationId xmlns:p14="http://schemas.microsoft.com/office/powerpoint/2010/main" val="153727454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0" y="0"/>
            <a:ext cx="12396338" cy="6994525"/>
          </a:xfrm>
          <a:prstGeom prst="rect">
            <a:avLst/>
          </a:prstGeom>
        </p:spPr>
      </p:pic>
    </p:spTree>
    <p:extLst>
      <p:ext uri="{BB962C8B-B14F-4D97-AF65-F5344CB8AC3E}">
        <p14:creationId xmlns:p14="http://schemas.microsoft.com/office/powerpoint/2010/main" val="325607334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45629" y="472926"/>
            <a:ext cx="8229600" cy="1143000"/>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AU" smtClean="0"/>
              <a:t>You’re liable on what you post!</a:t>
            </a:r>
            <a:endParaRPr lang="en-AU"/>
          </a:p>
        </p:txBody>
      </p:sp>
      <p:pic>
        <p:nvPicPr>
          <p:cNvPr id="5" name="Picture 4"/>
          <p:cNvPicPr>
            <a:picLocks noChangeAspect="1"/>
          </p:cNvPicPr>
          <p:nvPr/>
        </p:nvPicPr>
        <p:blipFill>
          <a:blip r:embed="rId2"/>
          <a:stretch>
            <a:fillRect/>
          </a:stretch>
        </p:blipFill>
        <p:spPr>
          <a:xfrm>
            <a:off x="234641" y="1337022"/>
            <a:ext cx="5697211" cy="5544616"/>
          </a:xfrm>
          <a:prstGeom prst="rect">
            <a:avLst/>
          </a:prstGeom>
        </p:spPr>
      </p:pic>
      <p:grpSp>
        <p:nvGrpSpPr>
          <p:cNvPr id="6" name="Group 5"/>
          <p:cNvGrpSpPr/>
          <p:nvPr/>
        </p:nvGrpSpPr>
        <p:grpSpPr>
          <a:xfrm>
            <a:off x="6074221" y="1337022"/>
            <a:ext cx="5616624" cy="5544616"/>
            <a:chOff x="6498716" y="1625054"/>
            <a:chExt cx="5758683" cy="4579506"/>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277" y="1697062"/>
              <a:ext cx="5679122" cy="4507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498716" y="1625054"/>
              <a:ext cx="5552169" cy="432048"/>
            </a:xfrm>
            <a:prstGeom prst="rect">
              <a:avLst/>
            </a:prstGeom>
            <a:no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26628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p:cNvPicPr>
            <a:picLocks noChangeAspect="1"/>
          </p:cNvPicPr>
          <p:nvPr/>
        </p:nvPicPr>
        <p:blipFill>
          <a:blip r:embed="rId2"/>
          <a:stretch>
            <a:fillRect/>
          </a:stretch>
        </p:blipFill>
        <p:spPr>
          <a:xfrm>
            <a:off x="169565" y="51704"/>
            <a:ext cx="12400682" cy="6953647"/>
          </a:xfrm>
          <a:prstGeom prst="rect">
            <a:avLst/>
          </a:prstGeom>
        </p:spPr>
      </p:pic>
    </p:spTree>
    <p:extLst>
      <p:ext uri="{BB962C8B-B14F-4D97-AF65-F5344CB8AC3E}">
        <p14:creationId xmlns:p14="http://schemas.microsoft.com/office/powerpoint/2010/main" val="355897873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3"/>
          <a:stretch>
            <a:fillRect/>
          </a:stretch>
        </p:blipFill>
        <p:spPr>
          <a:xfrm>
            <a:off x="203288" y="150007"/>
            <a:ext cx="6735030" cy="6797629"/>
          </a:xfrm>
          <a:prstGeom prst="rect">
            <a:avLst/>
          </a:prstGeom>
        </p:spPr>
      </p:pic>
      <p:pic>
        <p:nvPicPr>
          <p:cNvPr id="5" name="Picture 4"/>
          <p:cNvPicPr>
            <a:picLocks noChangeAspect="1"/>
          </p:cNvPicPr>
          <p:nvPr/>
        </p:nvPicPr>
        <p:blipFill>
          <a:blip r:embed="rId4"/>
          <a:stretch>
            <a:fillRect/>
          </a:stretch>
        </p:blipFill>
        <p:spPr>
          <a:xfrm>
            <a:off x="1537717" y="16798"/>
            <a:ext cx="8748518" cy="6911939"/>
          </a:xfrm>
          <a:prstGeom prst="rect">
            <a:avLst/>
          </a:prstGeom>
        </p:spPr>
      </p:pic>
      <p:pic>
        <p:nvPicPr>
          <p:cNvPr id="6" name="Picture 5"/>
          <p:cNvPicPr>
            <a:picLocks noChangeAspect="1"/>
          </p:cNvPicPr>
          <p:nvPr/>
        </p:nvPicPr>
        <p:blipFill>
          <a:blip r:embed="rId5"/>
          <a:stretch>
            <a:fillRect/>
          </a:stretch>
        </p:blipFill>
        <p:spPr>
          <a:xfrm>
            <a:off x="3697957" y="16798"/>
            <a:ext cx="7588868" cy="6778730"/>
          </a:xfrm>
          <a:prstGeom prst="rect">
            <a:avLst/>
          </a:prstGeom>
        </p:spPr>
      </p:pic>
    </p:spTree>
    <p:extLst>
      <p:ext uri="{BB962C8B-B14F-4D97-AF65-F5344CB8AC3E}">
        <p14:creationId xmlns:p14="http://schemas.microsoft.com/office/powerpoint/2010/main" val="347403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15372" y="134425"/>
            <a:ext cx="5388375" cy="126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sz="3808" dirty="0">
                <a:latin typeface="Segoe UI Light" pitchFamily="34" charset="0"/>
                <a:ea typeface="+mj-ea"/>
                <a:cs typeface="+mj-cs"/>
              </a:rPr>
              <a:t>Social Network Addiction is No Joke!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7669" y="674051"/>
            <a:ext cx="4783404" cy="5524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215" y="1930510"/>
            <a:ext cx="4700256" cy="470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92002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00"/>
          <a:stretch/>
        </p:blipFill>
        <p:spPr bwMode="auto">
          <a:xfrm>
            <a:off x="3770187" y="-14774"/>
            <a:ext cx="8665405" cy="700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5100" y="3968262"/>
            <a:ext cx="10287000" cy="1543538"/>
          </a:xfrm>
        </p:spPr>
        <p:txBody>
          <a:bodyPr>
            <a:noAutofit/>
          </a:bodyPr>
          <a:lstStyle/>
          <a:p>
            <a:r>
              <a:rPr lang="en-GB" dirty="0" smtClean="0">
                <a:solidFill>
                  <a:srgbClr val="FF0000"/>
                </a:solidFill>
              </a:rPr>
              <a:t>Warning!</a:t>
            </a:r>
            <a:r>
              <a:rPr lang="en-GB" sz="4352" dirty="0"/>
              <a:t/>
            </a:r>
            <a:br>
              <a:rPr lang="en-GB" sz="4352" dirty="0"/>
            </a:br>
            <a:r>
              <a:rPr lang="en-GB" sz="2800" dirty="0"/>
              <a:t>This Presentation Contains </a:t>
            </a:r>
            <a:r>
              <a:rPr lang="en-GB" sz="2800" dirty="0" smtClean="0"/>
              <a:t>Occasional Bad </a:t>
            </a:r>
            <a:r>
              <a:rPr lang="en-GB" sz="2800" dirty="0"/>
              <a:t>Language &amp; </a:t>
            </a:r>
            <a:r>
              <a:rPr lang="en-GB" sz="2800" dirty="0" smtClean="0"/>
              <a:t>Subject Matter </a:t>
            </a:r>
            <a:br>
              <a:rPr lang="en-GB" sz="2800" dirty="0" smtClean="0"/>
            </a:br>
            <a:r>
              <a:rPr lang="en-GB" sz="2800" dirty="0" smtClean="0"/>
              <a:t>that </a:t>
            </a:r>
            <a:r>
              <a:rPr lang="en-GB" sz="2800" dirty="0"/>
              <a:t>some May find Disturbing</a:t>
            </a:r>
            <a:r>
              <a:rPr lang="en-GB" sz="1400" dirty="0"/>
              <a:t> </a:t>
            </a:r>
            <a:endParaRPr lang="en-GB" sz="4400" dirty="0"/>
          </a:p>
        </p:txBody>
      </p:sp>
    </p:spTree>
    <p:extLst>
      <p:ext uri="{BB962C8B-B14F-4D97-AF65-F5344CB8AC3E}">
        <p14:creationId xmlns:p14="http://schemas.microsoft.com/office/powerpoint/2010/main" val="282419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2" descr="C:\Users\Erdal\AppData\Local\Temp\SNAGHTML2c499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846" y="40878"/>
            <a:ext cx="7363590" cy="695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4689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89645" y="328910"/>
            <a:ext cx="8229600" cy="1143000"/>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AU" smtClean="0"/>
              <a:t>THE END !!!</a:t>
            </a:r>
            <a:endParaRPr lang="en-AU"/>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0" y="1120998"/>
            <a:ext cx="10134576" cy="5945535"/>
          </a:xfrm>
          <a:prstGeom prst="rect">
            <a:avLst/>
          </a:prstGeom>
        </p:spPr>
      </p:pic>
    </p:spTree>
    <p:extLst>
      <p:ext uri="{BB962C8B-B14F-4D97-AF65-F5344CB8AC3E}">
        <p14:creationId xmlns:p14="http://schemas.microsoft.com/office/powerpoint/2010/main" val="164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Please don’t forget to like us </a:t>
            </a:r>
            <a:r>
              <a:rPr lang="en-AU" dirty="0" smtClean="0">
                <a:sym typeface="Wingdings" panose="05000000000000000000" pitchFamily="2" charset="2"/>
              </a:rPr>
              <a:t></a:t>
            </a:r>
            <a:r>
              <a:rPr lang="en-AU" dirty="0" smtClean="0"/>
              <a:t> </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7" y="1120998"/>
            <a:ext cx="12554942" cy="5873527"/>
          </a:xfrm>
          <a:prstGeom prst="rect">
            <a:avLst/>
          </a:prstGeom>
        </p:spPr>
      </p:pic>
    </p:spTree>
    <p:extLst>
      <p:ext uri="{BB962C8B-B14F-4D97-AF65-F5344CB8AC3E}">
        <p14:creationId xmlns:p14="http://schemas.microsoft.com/office/powerpoint/2010/main" val="339542065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www.facebook.com/YourMCT</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0" y="976982"/>
            <a:ext cx="12436475" cy="6017543"/>
          </a:xfrm>
          <a:prstGeom prst="rect">
            <a:avLst/>
          </a:prstGeom>
        </p:spPr>
      </p:pic>
    </p:spTree>
    <p:extLst>
      <p:ext uri="{BB962C8B-B14F-4D97-AF65-F5344CB8AC3E}">
        <p14:creationId xmlns:p14="http://schemas.microsoft.com/office/powerpoint/2010/main" val="376350780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www.facebook.com/nextxpert</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21705" y="1113835"/>
            <a:ext cx="12414770" cy="5880689"/>
          </a:xfrm>
          <a:prstGeom prst="rect">
            <a:avLst/>
          </a:prstGeom>
        </p:spPr>
      </p:pic>
    </p:spTree>
    <p:extLst>
      <p:ext uri="{BB962C8B-B14F-4D97-AF65-F5344CB8AC3E}">
        <p14:creationId xmlns:p14="http://schemas.microsoft.com/office/powerpoint/2010/main" val="3269959226"/>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03" y="184894"/>
            <a:ext cx="11887200" cy="1181862"/>
          </a:xfrm>
        </p:spPr>
        <p:txBody>
          <a:bodyPr/>
          <a:lstStyle/>
          <a:p>
            <a:pPr algn="ctr"/>
            <a:r>
              <a:rPr lang="en-US" dirty="0" smtClean="0"/>
              <a:t>THANK YOU</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1193006"/>
            <a:ext cx="10385788" cy="5688632"/>
          </a:xfrm>
          <a:prstGeom prst="rect">
            <a:avLst/>
          </a:prstGeom>
        </p:spPr>
      </p:pic>
    </p:spTree>
    <p:extLst>
      <p:ext uri="{BB962C8B-B14F-4D97-AF65-F5344CB8AC3E}">
        <p14:creationId xmlns:p14="http://schemas.microsoft.com/office/powerpoint/2010/main" val="43014182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6855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3661" y="832966"/>
            <a:ext cx="10180590" cy="2448272"/>
          </a:xfrm>
          <a:prstGeom prst="rect">
            <a:avLst/>
          </a:prstGeom>
        </p:spPr>
      </p:pic>
      <p:pic>
        <p:nvPicPr>
          <p:cNvPr id="3" name="Picture 2"/>
          <p:cNvPicPr>
            <a:picLocks noChangeAspect="1"/>
          </p:cNvPicPr>
          <p:nvPr/>
        </p:nvPicPr>
        <p:blipFill>
          <a:blip r:embed="rId3"/>
          <a:stretch>
            <a:fillRect/>
          </a:stretch>
        </p:blipFill>
        <p:spPr>
          <a:xfrm>
            <a:off x="3193901" y="2921198"/>
            <a:ext cx="5988358" cy="3791145"/>
          </a:xfrm>
          <a:prstGeom prst="rect">
            <a:avLst/>
          </a:prstGeom>
        </p:spPr>
      </p:pic>
    </p:spTree>
    <p:extLst>
      <p:ext uri="{BB962C8B-B14F-4D97-AF65-F5344CB8AC3E}">
        <p14:creationId xmlns:p14="http://schemas.microsoft.com/office/powerpoint/2010/main" val="1741549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5" y="-26310"/>
            <a:ext cx="12477139" cy="7020835"/>
          </a:xfrm>
          <a:prstGeom prst="rect">
            <a:avLst/>
          </a:prstGeom>
        </p:spPr>
      </p:pic>
      <p:sp>
        <p:nvSpPr>
          <p:cNvPr id="4" name="TextBox 3"/>
          <p:cNvSpPr txBox="1"/>
          <p:nvPr/>
        </p:nvSpPr>
        <p:spPr>
          <a:xfrm>
            <a:off x="10898757" y="6593606"/>
            <a:ext cx="2376264" cy="517065"/>
          </a:xfrm>
          <a:prstGeom prst="rect">
            <a:avLst/>
          </a:prstGeom>
          <a:noFill/>
        </p:spPr>
        <p:txBody>
          <a:bodyPr wrap="square" lIns="182880" tIns="146304" rIns="182880" bIns="146304" rtlCol="0">
            <a:spAutoFit/>
          </a:bodyPr>
          <a:lstStyle/>
          <a:p>
            <a:pPr>
              <a:lnSpc>
                <a:spcPct val="90000"/>
              </a:lnSpc>
              <a:spcAft>
                <a:spcPts val="600"/>
              </a:spcAft>
            </a:pPr>
            <a:r>
              <a:rPr lang="en-AU" sz="1600" dirty="0" smtClean="0">
                <a:gradFill>
                  <a:gsLst>
                    <a:gs pos="2917">
                      <a:schemeClr val="tx1"/>
                    </a:gs>
                    <a:gs pos="30000">
                      <a:schemeClr val="tx1"/>
                    </a:gs>
                  </a:gsLst>
                  <a:lin ang="5400000" scaled="0"/>
                </a:gradFill>
              </a:rPr>
              <a:t>Source: Flicker</a:t>
            </a:r>
          </a:p>
        </p:txBody>
      </p:sp>
    </p:spTree>
    <p:extLst>
      <p:ext uri="{BB962C8B-B14F-4D97-AF65-F5344CB8AC3E}">
        <p14:creationId xmlns:p14="http://schemas.microsoft.com/office/powerpoint/2010/main" val="602542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997" y="0"/>
            <a:ext cx="8378478" cy="6994525"/>
          </a:xfrm>
          <a:prstGeom prst="rect">
            <a:avLst/>
          </a:prstGeom>
        </p:spPr>
      </p:pic>
      <p:sp>
        <p:nvSpPr>
          <p:cNvPr id="6" name="Content Placeholder 2"/>
          <p:cNvSpPr txBox="1">
            <a:spLocks/>
          </p:cNvSpPr>
          <p:nvPr/>
        </p:nvSpPr>
        <p:spPr>
          <a:xfrm>
            <a:off x="244996" y="1625054"/>
            <a:ext cx="5875319" cy="4479930"/>
          </a:xfrm>
          <a:prstGeom prst="rect">
            <a:avLst/>
          </a:prstGeom>
        </p:spPr>
        <p:txBody>
          <a:bodyPr vert="horz" wrap="square" lIns="146304" tIns="91440" rIns="146304" bIns="91440" rtlCol="0" anchor="t" anchorCtr="0">
            <a:no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600" b="1" dirty="0" smtClean="0">
                <a:solidFill>
                  <a:schemeClr val="tx1"/>
                </a:solidFill>
              </a:rPr>
              <a:t>A social network is a social structure made up of a set of actors (such as individuals or organizations) and the dyadic ties between these actors (such as relationships, connections, or interactions)</a:t>
            </a:r>
            <a:endParaRPr lang="en-GB" sz="3600" b="1" dirty="0">
              <a:solidFill>
                <a:schemeClr val="tx1"/>
              </a:solidFill>
            </a:endParaRPr>
          </a:p>
        </p:txBody>
      </p:sp>
      <p:sp>
        <p:nvSpPr>
          <p:cNvPr id="8" name="Title 1"/>
          <p:cNvSpPr>
            <a:spLocks noGrp="1"/>
          </p:cNvSpPr>
          <p:nvPr>
            <p:ph type="title"/>
          </p:nvPr>
        </p:nvSpPr>
        <p:spPr>
          <a:xfrm>
            <a:off x="244996" y="265836"/>
            <a:ext cx="8333725" cy="942879"/>
          </a:xfrm>
        </p:spPr>
        <p:txBody>
          <a:bodyPr>
            <a:normAutofit/>
          </a:bodyPr>
          <a:lstStyle/>
          <a:p>
            <a:r>
              <a:rPr lang="en-GB" sz="4352" b="1" dirty="0" smtClean="0"/>
              <a:t>What is a Social Network?</a:t>
            </a:r>
            <a:endParaRPr lang="en-GB" sz="4352" b="1" dirty="0"/>
          </a:p>
        </p:txBody>
      </p:sp>
    </p:spTree>
    <p:extLst>
      <p:ext uri="{BB962C8B-B14F-4D97-AF65-F5344CB8AC3E}">
        <p14:creationId xmlns:p14="http://schemas.microsoft.com/office/powerpoint/2010/main" val="206122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Erdal Ozkaya; Scott Anderson</External_x0020_Speaker>
    <Session_x0020_Code xmlns="12a172fe-0250-434a-85cf-03b10810c5e5">BRK2315</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purl.org/dc/elements/1.1/"/>
    <ds:schemaRef ds:uri="230e9df3-be65-4c73-a93b-d1236ebd677e"/>
    <ds:schemaRef ds:uri="12a172fe-0250-434a-85cf-03b10810c5e5"/>
    <ds:schemaRef ds:uri="http://schemas.openxmlformats.org/package/2006/metadata/core-properties"/>
    <ds:schemaRef ds:uri="http://www.w3.org/XML/1998/namespace"/>
    <ds:schemaRef ds:uri="http://purl.org/dc/terms/"/>
    <ds:schemaRef ds:uri="http://schemas.microsoft.com/office/2006/metadata/properties"/>
    <ds:schemaRef ds:uri="http://schemas.microsoft.com/office/infopath/2007/PartnerControls"/>
    <ds:schemaRef ds:uri="http://schemas.microsoft.com/sharepoint/v3"/>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 - Copy</Template>
  <TotalTime>520</TotalTime>
  <Words>953</Words>
  <Application>Microsoft Office PowerPoint</Application>
  <PresentationFormat>Custom</PresentationFormat>
  <Paragraphs>131</Paragraphs>
  <Slides>67</Slides>
  <Notes>16</Notes>
  <HiddenSlides>4</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Algerian</vt:lpstr>
      <vt:lpstr>Arial</vt:lpstr>
      <vt:lpstr>Brush Script MT</vt:lpstr>
      <vt:lpstr>Consolas</vt:lpstr>
      <vt:lpstr>Segoe UI</vt:lpstr>
      <vt:lpstr>Segoe UI Light</vt:lpstr>
      <vt:lpstr>Wingdings</vt:lpstr>
      <vt:lpstr>5-30610_Microsoft_Ignite_Keynote_Template</vt:lpstr>
      <vt:lpstr>PowerPoint Presentation</vt:lpstr>
      <vt:lpstr>Zombies in Social Networks</vt:lpstr>
      <vt:lpstr>Erdal Ozkaya </vt:lpstr>
      <vt:lpstr>Raymond Comvalius  - www.nextxpert.com </vt:lpstr>
      <vt:lpstr>PowerPoint Presentation</vt:lpstr>
      <vt:lpstr>Warning! This Presentation Contains Occasional Bad Language &amp; Subject Matter  that some May find Disturbing </vt:lpstr>
      <vt:lpstr>PowerPoint Presentation</vt:lpstr>
      <vt:lpstr>PowerPoint Presentation</vt:lpstr>
      <vt:lpstr>What is a Social Network?</vt:lpstr>
      <vt:lpstr>PowerPoint Presentation</vt:lpstr>
      <vt:lpstr>PowerPoint Presentation</vt:lpstr>
      <vt:lpstr>PowerPoint Presentation</vt:lpstr>
      <vt:lpstr>Guess What ?</vt:lpstr>
      <vt:lpstr>But… </vt:lpstr>
      <vt:lpstr>PowerPoint Presentation</vt:lpstr>
      <vt:lpstr>Video</vt:lpstr>
      <vt:lpstr>PowerPoint Presentation</vt:lpstr>
      <vt:lpstr>PowerPoint Presentation</vt:lpstr>
      <vt:lpstr>Don’t we share bit much ?</vt:lpstr>
      <vt:lpstr>PowerPoint Presentation</vt:lpstr>
      <vt:lpstr>PowerPoint Presentation</vt:lpstr>
      <vt:lpstr>Keep in mind of those…</vt:lpstr>
      <vt:lpstr>PowerPoint Presentation</vt:lpstr>
      <vt:lpstr>PowerPoint Presentation</vt:lpstr>
      <vt:lpstr>Are they serious ?</vt:lpstr>
      <vt:lpstr>PowerPoint Presentation</vt:lpstr>
      <vt:lpstr>PowerPoint Presentation</vt:lpstr>
      <vt:lpstr>This looks “harmless “</vt:lpstr>
      <vt:lpstr>Now look again, but carefully!</vt:lpstr>
      <vt:lpstr>CNN app</vt:lpstr>
      <vt:lpstr>Your Unique Device Identifier </vt:lpstr>
      <vt:lpstr>PowerPoint Presentation</vt:lpstr>
      <vt:lpstr>PowerPoint Presentation</vt:lpstr>
      <vt:lpstr>PowerPoint Presentation</vt:lpstr>
      <vt:lpstr>Geotagging Creepy or What!</vt:lpstr>
      <vt:lpstr>PowerPoint Presentation</vt:lpstr>
      <vt:lpstr>PowerPoint Presentation</vt:lpstr>
      <vt:lpstr>PowerPoint Presentation</vt:lpstr>
      <vt:lpstr>PowerPoint Presentation</vt:lpstr>
      <vt:lpstr>PowerPoint Presentation</vt:lpstr>
      <vt:lpstr>PowerPoint Presentation</vt:lpstr>
      <vt:lpstr>Social Media   has become a  HUGE  part of our lives.</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don’t forget to like us  </vt:lpstr>
      <vt:lpstr>www.facebook.com/YourMCT</vt:lpstr>
      <vt:lpstr>www.facebook.com/nextxpert</vt:lpstr>
      <vt:lpstr>THANK YOU</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Zombies in Social Networks</dc:title>
  <dc:subject>Microsoft Ignite 2015</dc:subject>
  <dc:creator>Erdal Ozkaya</dc:creator>
  <cp:keywords>Microsoft Ignite 2015</cp:keywords>
  <dc:description>Template: Mitchell Derrey, Silver Fox Productions
Formatting: 
Audience Type: Internal/External</dc:description>
  <cp:lastModifiedBy>Brittany Hart</cp:lastModifiedBy>
  <cp:revision>31</cp:revision>
  <dcterms:created xsi:type="dcterms:W3CDTF">2015-04-23T11:51:01Z</dcterms:created>
  <dcterms:modified xsi:type="dcterms:W3CDTF">2015-05-06T20:12:21Z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