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9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1" r:id="rId5"/>
  </p:sldMasterIdLst>
  <p:notesMasterIdLst>
    <p:notesMasterId r:id="rId35"/>
  </p:notesMasterIdLst>
  <p:handoutMasterIdLst>
    <p:handoutMasterId r:id="rId36"/>
  </p:handoutMasterIdLst>
  <p:sldIdLst>
    <p:sldId id="1368" r:id="rId6"/>
    <p:sldId id="1558" r:id="rId7"/>
    <p:sldId id="1531" r:id="rId8"/>
    <p:sldId id="1532" r:id="rId9"/>
    <p:sldId id="1533" r:id="rId10"/>
    <p:sldId id="1534" r:id="rId11"/>
    <p:sldId id="1535" r:id="rId12"/>
    <p:sldId id="1536" r:id="rId13"/>
    <p:sldId id="1537" r:id="rId14"/>
    <p:sldId id="1538" r:id="rId15"/>
    <p:sldId id="1539" r:id="rId16"/>
    <p:sldId id="1540" r:id="rId17"/>
    <p:sldId id="1541" r:id="rId18"/>
    <p:sldId id="1542" r:id="rId19"/>
    <p:sldId id="1543" r:id="rId20"/>
    <p:sldId id="1544" r:id="rId21"/>
    <p:sldId id="1545" r:id="rId22"/>
    <p:sldId id="1546" r:id="rId23"/>
    <p:sldId id="1547" r:id="rId24"/>
    <p:sldId id="1548" r:id="rId25"/>
    <p:sldId id="1549" r:id="rId26"/>
    <p:sldId id="1550" r:id="rId27"/>
    <p:sldId id="1551" r:id="rId28"/>
    <p:sldId id="1552" r:id="rId29"/>
    <p:sldId id="1553" r:id="rId30"/>
    <p:sldId id="1554" r:id="rId31"/>
    <p:sldId id="1555" r:id="rId32"/>
    <p:sldId id="1557" r:id="rId33"/>
    <p:sldId id="1556" r:id="rId3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58"/>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7"/>
            <p14:sldId id="155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187" autoAdjust="0"/>
  </p:normalViewPr>
  <p:slideViewPr>
    <p:cSldViewPr>
      <p:cViewPr>
        <p:scale>
          <a:sx n="100" d="100"/>
          <a:sy n="100" d="100"/>
        </p:scale>
        <p:origin x="714" y="60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186"/>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5/8/2015 9:54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5/8/2015 9:54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5/8/2015 9:54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03527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27878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5469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98635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55148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12117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2D08533C-3876-4896-82C4-DA55C933BD0E}" type="slidenum">
              <a:rPr lang="en-US" smtClean="0"/>
              <a:t>23</a:t>
            </a:fld>
            <a:endParaRPr lang="en-US"/>
          </a:p>
        </p:txBody>
      </p:sp>
    </p:spTree>
    <p:extLst>
      <p:ext uri="{BB962C8B-B14F-4D97-AF65-F5344CB8AC3E}">
        <p14:creationId xmlns:p14="http://schemas.microsoft.com/office/powerpoint/2010/main" val="354997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44603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63529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a:prstGeom prst="rect">
            <a:avLst/>
          </a:prstGeom>
        </p:spPr>
      </p:sp>
      <p:sp>
        <p:nvSpPr>
          <p:cNvPr id="3" name="Notes Placeholder 2"/>
          <p:cNvSpPr>
            <a:spLocks noGrp="1"/>
          </p:cNvSpPr>
          <p:nvPr>
            <p:ph type="body" idx="1"/>
          </p:nvPr>
        </p:nvSpPr>
        <p:spPr>
          <a:xfrm>
            <a:off x="992664" y="3228896"/>
            <a:ext cx="7941310" cy="3058954"/>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8933973" y="6456611"/>
            <a:ext cx="990367" cy="339884"/>
          </a:xfrm>
          <a:prstGeom prst="rect">
            <a:avLst/>
          </a:prstGeom>
        </p:spPr>
        <p:txBody>
          <a:bodyPr/>
          <a:lstStyle/>
          <a:p>
            <a:fld id="{EC87E0CF-87F6-4B58-B8B8-DCAB2DAAF3CA}" type="slidenum">
              <a:rPr lang="en-US" smtClean="0"/>
              <a:pPr/>
              <a:t>26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5/8/2015 9:54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12005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306381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5/8/2015 9:54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2098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4</a:t>
            </a:fld>
            <a:endParaRPr lang="en-US" dirty="0"/>
          </a:p>
        </p:txBody>
      </p:sp>
    </p:spTree>
    <p:extLst>
      <p:ext uri="{BB962C8B-B14F-4D97-AF65-F5344CB8AC3E}">
        <p14:creationId xmlns:p14="http://schemas.microsoft.com/office/powerpoint/2010/main" val="162647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a:prstGeom prst="rect">
            <a:avLst/>
          </a:prstGeom>
        </p:spPr>
      </p:sp>
      <p:sp>
        <p:nvSpPr>
          <p:cNvPr id="3" name="Notes Placeholder 2"/>
          <p:cNvSpPr>
            <a:spLocks noGrp="1"/>
          </p:cNvSpPr>
          <p:nvPr>
            <p:ph type="body" idx="1"/>
          </p:nvPr>
        </p:nvSpPr>
        <p:spPr>
          <a:xfrm>
            <a:off x="992664" y="3228896"/>
            <a:ext cx="7941310" cy="3058954"/>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8933973" y="6456611"/>
            <a:ext cx="990367" cy="339884"/>
          </a:xfrm>
          <a:prstGeom prst="rect">
            <a:avLst/>
          </a:prstGeom>
        </p:spPr>
        <p:txBody>
          <a:bodyPr/>
          <a:lstStyle/>
          <a:p>
            <a:fld id="{EC87E0CF-87F6-4B58-B8B8-DCAB2DAAF3CA}" type="slidenum">
              <a:rPr lang="en-US" smtClean="0"/>
              <a:pPr/>
              <a:t>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5/8/2015 9:54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78571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76676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305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5/8/2015 9:54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55045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22908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F5F95-8E4C-4EBC-99F9-8C9369B403C6}" type="slidenum">
              <a:rPr lang="en-US" smtClean="0"/>
              <a:t>12</a:t>
            </a:fld>
            <a:endParaRPr lang="en-US" dirty="0"/>
          </a:p>
        </p:txBody>
      </p:sp>
    </p:spTree>
    <p:extLst>
      <p:ext uri="{BB962C8B-B14F-4D97-AF65-F5344CB8AC3E}">
        <p14:creationId xmlns:p14="http://schemas.microsoft.com/office/powerpoint/2010/main" val="1496016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83982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504422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302703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480580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715160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75934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644548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392992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746063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25069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438379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3142258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990337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046658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06253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77372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102880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6442974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3962639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99643589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2630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44206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9881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58953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742568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6808317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2413620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37632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80"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665881582"/>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notesSlide" Target="../notesSlides/notesSlide8.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12.png"/><Relationship Id="rId4" Type="http://schemas.openxmlformats.org/officeDocument/2006/relationships/tags" Target="../tags/tag51.xml"/><Relationship Id="rId9"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55.xml"/><Relationship Id="rId5" Type="http://schemas.openxmlformats.org/officeDocument/2006/relationships/image" Target="../media/image17.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3" Type="http://schemas.openxmlformats.org/officeDocument/2006/relationships/tags" Target="../tags/tag58.xml"/><Relationship Id="rId21" Type="http://schemas.openxmlformats.org/officeDocument/2006/relationships/tags" Target="../tags/tag76.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notesSlide" Target="../notesSlides/notesSlide15.xml"/><Relationship Id="rId10" Type="http://schemas.openxmlformats.org/officeDocument/2006/relationships/tags" Target="../tags/tag65.xml"/><Relationship Id="rId19" Type="http://schemas.openxmlformats.org/officeDocument/2006/relationships/tags" Target="../tags/tag7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3" Type="http://schemas.openxmlformats.org/officeDocument/2006/relationships/tags" Target="../tags/tag79.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notesSlide" Target="../notesSlides/notesSlide17.xml"/><Relationship Id="rId10" Type="http://schemas.openxmlformats.org/officeDocument/2006/relationships/tags" Target="../tags/tag86.xml"/><Relationship Id="rId19" Type="http://schemas.openxmlformats.org/officeDocument/2006/relationships/tags" Target="../tags/tag95.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98.xml"/><Relationship Id="rId5" Type="http://schemas.openxmlformats.org/officeDocument/2006/relationships/image" Target="../media/image19.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hyperlink" Target="http://myignite.microsof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notesSlide" Target="../notesSlides/notesSlide3.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25663"/>
            <a:ext cx="11430000" cy="1828800"/>
          </a:xfrm>
          <a:solidFill>
            <a:srgbClr val="68217A"/>
          </a:solidFill>
        </p:spPr>
        <p:txBody>
          <a:bodyPr anchor="ctr"/>
          <a:lstStyle/>
          <a:p>
            <a:r>
              <a:rPr lang="en-US" sz="6600" dirty="0" smtClean="0"/>
              <a:t>Memory Dump Techniques</a:t>
            </a:r>
            <a:endParaRPr lang="en-US" sz="6600" dirty="0"/>
          </a:p>
        </p:txBody>
      </p:sp>
      <p:sp>
        <p:nvSpPr>
          <p:cNvPr id="4" name="Text Placeholder 3"/>
          <p:cNvSpPr>
            <a:spLocks noGrp="1"/>
          </p:cNvSpPr>
          <p:nvPr>
            <p:ph type="body" sz="quarter" idx="4294967295"/>
          </p:nvPr>
        </p:nvSpPr>
        <p:spPr>
          <a:xfrm>
            <a:off x="0" y="3956050"/>
            <a:ext cx="8229600" cy="738188"/>
          </a:xfrm>
        </p:spPr>
        <p:txBody>
          <a:bodyPr/>
          <a:lstStyle/>
          <a:p>
            <a:pPr marL="0" indent="0">
              <a:buNone/>
            </a:pPr>
            <a:r>
              <a:rPr lang="en-US" dirty="0" smtClean="0"/>
              <a:t>Step By Step</a:t>
            </a:r>
            <a:endParaRPr lang="en-US" dirty="0"/>
          </a:p>
        </p:txBody>
      </p:sp>
    </p:spTree>
    <p:extLst>
      <p:ext uri="{BB962C8B-B14F-4D97-AF65-F5344CB8AC3E}">
        <p14:creationId xmlns:p14="http://schemas.microsoft.com/office/powerpoint/2010/main" val="292890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47688" y="295275"/>
            <a:ext cx="11888787" cy="917575"/>
          </a:xfrm>
          <a:prstGeom prst="rect">
            <a:avLst/>
          </a:prstGeom>
        </p:spPr>
        <p:txBody>
          <a:bodyPr/>
          <a:lstStyle/>
          <a:p>
            <a:r>
              <a:rPr lang="en-GB" dirty="0" smtClean="0"/>
              <a:t>Agenda</a:t>
            </a:r>
            <a:endParaRPr lang="en-GB" dirty="0"/>
          </a:p>
        </p:txBody>
      </p:sp>
      <p:grpSp>
        <p:nvGrpSpPr>
          <p:cNvPr id="4" name="Group 3"/>
          <p:cNvGrpSpPr/>
          <p:nvPr/>
        </p:nvGrpSpPr>
        <p:grpSpPr>
          <a:xfrm>
            <a:off x="1079467" y="2011518"/>
            <a:ext cx="4609821" cy="2422611"/>
            <a:chOff x="1079467" y="2005576"/>
            <a:chExt cx="4609821" cy="2432300"/>
          </a:xfrm>
        </p:grpSpPr>
        <p:sp>
          <p:nvSpPr>
            <p:cNvPr id="31" name="TextBox 30"/>
            <p:cNvSpPr txBox="1"/>
            <p:nvPr>
              <p:custDataLst>
                <p:tags r:id="rId17"/>
              </p:custDataLst>
            </p:nvPr>
          </p:nvSpPr>
          <p:spPr>
            <a:xfrm>
              <a:off x="1079467" y="2005576"/>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33" name="TextBox 32"/>
            <p:cNvSpPr txBox="1"/>
            <p:nvPr>
              <p:custDataLst>
                <p:tags r:id="rId18"/>
              </p:custDataLst>
            </p:nvPr>
          </p:nvSpPr>
          <p:spPr>
            <a:xfrm>
              <a:off x="1396328"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Dumping Techniques</a:t>
              </a:r>
              <a:endParaRPr lang="en-US" sz="2763" dirty="0">
                <a:gradFill>
                  <a:gsLst>
                    <a:gs pos="0">
                      <a:srgbClr val="FFFFFF"/>
                    </a:gs>
                    <a:gs pos="100000">
                      <a:srgbClr val="FFFFFF"/>
                    </a:gs>
                  </a:gsLst>
                  <a:lin ang="5400000" scaled="0"/>
                </a:gradFill>
              </a:endParaRPr>
            </a:p>
          </p:txBody>
        </p:sp>
        <p:sp>
          <p:nvSpPr>
            <p:cNvPr id="41" name="Right Triangle 40"/>
            <p:cNvSpPr/>
            <p:nvPr>
              <p:custDataLst>
                <p:tags r:id="rId19"/>
              </p:custDataLst>
            </p:nvPr>
          </p:nvSpPr>
          <p:spPr bwMode="auto">
            <a:xfrm rot="10800000" flipV="1">
              <a:off x="2046692" y="2743672"/>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custDataLst>
                <p:tags r:id="rId20"/>
              </p:custDataLst>
            </p:nvPr>
          </p:nvSpPr>
          <p:spPr bwMode="auto">
            <a:xfrm>
              <a:off x="1457971" y="3393360"/>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custDataLst>
                <p:tags r:id="rId21"/>
              </p:custDataLst>
            </p:nvPr>
          </p:nvSpPr>
          <p:spPr>
            <a:xfrm>
              <a:off x="191214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1</a:t>
              </a:r>
            </a:p>
          </p:txBody>
        </p:sp>
      </p:grpSp>
      <p:grpSp>
        <p:nvGrpSpPr>
          <p:cNvPr id="6" name="Group 5"/>
          <p:cNvGrpSpPr/>
          <p:nvPr/>
        </p:nvGrpSpPr>
        <p:grpSpPr>
          <a:xfrm>
            <a:off x="5608613" y="2011518"/>
            <a:ext cx="5690887" cy="2422611"/>
            <a:chOff x="5608612" y="2005576"/>
            <a:chExt cx="5690887" cy="2432300"/>
          </a:xfrm>
        </p:grpSpPr>
        <p:sp>
          <p:nvSpPr>
            <p:cNvPr id="46" name="TextBox 45"/>
            <p:cNvSpPr txBox="1"/>
            <p:nvPr>
              <p:custDataLst>
                <p:tags r:id="rId12"/>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sz="1520" dirty="0">
                <a:ln>
                  <a:solidFill>
                    <a:srgbClr val="FFFFFF">
                      <a:alpha val="99000"/>
                    </a:srgbClr>
                  </a:solidFill>
                </a:ln>
                <a:gradFill>
                  <a:gsLst>
                    <a:gs pos="0">
                      <a:srgbClr val="FFFFFF"/>
                    </a:gs>
                    <a:gs pos="100000">
                      <a:srgbClr val="FFFFFF"/>
                    </a:gs>
                  </a:gsLst>
                  <a:lin ang="5400000" scaled="0"/>
                </a:gradFill>
              </a:endParaRPr>
            </a:p>
          </p:txBody>
        </p:sp>
        <p:sp>
          <p:nvSpPr>
            <p:cNvPr id="47" name="TextBox 46"/>
            <p:cNvSpPr txBox="1"/>
            <p:nvPr>
              <p:custDataLst>
                <p:tags r:id="rId13"/>
              </p:custDataLst>
            </p:nvPr>
          </p:nvSpPr>
          <p:spPr>
            <a:xfrm>
              <a:off x="7006539"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Live Memory Analysis</a:t>
              </a:r>
              <a:endParaRPr lang="en-US" sz="2763" dirty="0">
                <a:gradFill>
                  <a:gsLst>
                    <a:gs pos="0">
                      <a:srgbClr val="FFFFFF"/>
                    </a:gs>
                    <a:gs pos="100000">
                      <a:srgbClr val="FFFFFF"/>
                    </a:gs>
                  </a:gsLst>
                  <a:lin ang="5400000" scaled="0"/>
                </a:gradFill>
              </a:endParaRPr>
            </a:p>
          </p:txBody>
        </p:sp>
        <p:sp>
          <p:nvSpPr>
            <p:cNvPr id="49" name="Rectangle 48"/>
            <p:cNvSpPr/>
            <p:nvPr>
              <p:custDataLst>
                <p:tags r:id="rId14"/>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custDataLst>
                <p:tags r:id="rId15"/>
              </p:custDataLst>
            </p:nvPr>
          </p:nvSpPr>
          <p:spPr>
            <a:xfrm>
              <a:off x="713910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3</a:t>
              </a:r>
            </a:p>
          </p:txBody>
        </p:sp>
        <p:sp>
          <p:nvSpPr>
            <p:cNvPr id="60" name="Right Triangle 59"/>
            <p:cNvSpPr/>
            <p:nvPr>
              <p:custDataLst>
                <p:tags r:id="rId16"/>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1079467" y="3393773"/>
            <a:ext cx="4609821" cy="2418561"/>
            <a:chOff x="1079467" y="3393360"/>
            <a:chExt cx="4609821" cy="2428234"/>
          </a:xfrm>
          <a:solidFill>
            <a:srgbClr val="7030A0"/>
          </a:solidFill>
        </p:grpSpPr>
        <p:sp>
          <p:nvSpPr>
            <p:cNvPr id="51" name="Rectangle 50"/>
            <p:cNvSpPr/>
            <p:nvPr>
              <p:custDataLst>
                <p:tags r:id="rId7"/>
              </p:custDataLst>
            </p:nvPr>
          </p:nvSpPr>
          <p:spPr bwMode="auto">
            <a:xfrm>
              <a:off x="3024887" y="3393360"/>
              <a:ext cx="2511649"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custDataLst>
                <p:tags r:id="rId8"/>
              </p:custDataLst>
            </p:nvPr>
          </p:nvSpPr>
          <p:spPr>
            <a:xfrm>
              <a:off x="3987464"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2</a:t>
              </a:r>
            </a:p>
          </p:txBody>
        </p:sp>
        <p:sp>
          <p:nvSpPr>
            <p:cNvPr id="56" name="TextBox 55"/>
            <p:cNvSpPr txBox="1"/>
            <p:nvPr>
              <p:custDataLst>
                <p:tags r:id="rId9"/>
              </p:custDataLst>
            </p:nvPr>
          </p:nvSpPr>
          <p:spPr>
            <a:xfrm>
              <a:off x="1079467"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7" name="TextBox 56"/>
            <p:cNvSpPr txBox="1"/>
            <p:nvPr>
              <p:custDataLst>
                <p:tags r:id="rId10"/>
              </p:custDataLst>
            </p:nvPr>
          </p:nvSpPr>
          <p:spPr>
            <a:xfrm>
              <a:off x="1396328" y="5240667"/>
              <a:ext cx="3976097" cy="492205"/>
            </a:xfrm>
            <a:prstGeom prst="rect">
              <a:avLst/>
            </a:prstGeom>
            <a:grp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Memory Dump Analysis</a:t>
              </a:r>
              <a:endParaRPr lang="en-US" sz="2763" dirty="0">
                <a:gradFill>
                  <a:gsLst>
                    <a:gs pos="0">
                      <a:srgbClr val="FFFFFF"/>
                    </a:gs>
                    <a:gs pos="100000">
                      <a:srgbClr val="FFFFFF"/>
                    </a:gs>
                  </a:gsLst>
                  <a:lin ang="5400000" scaled="0"/>
                </a:gradFill>
              </a:endParaRPr>
            </a:p>
          </p:txBody>
        </p:sp>
        <p:sp>
          <p:nvSpPr>
            <p:cNvPr id="61" name="Right Triangle 60"/>
            <p:cNvSpPr/>
            <p:nvPr>
              <p:custDataLst>
                <p:tags r:id="rId11"/>
              </p:custDataLst>
            </p:nvPr>
          </p:nvSpPr>
          <p:spPr bwMode="auto">
            <a:xfrm flipV="1">
              <a:off x="3987462"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6753911" y="3393773"/>
            <a:ext cx="4609821" cy="2418561"/>
            <a:chOff x="6753911" y="3393360"/>
            <a:chExt cx="4609821" cy="2428234"/>
          </a:xfrm>
          <a:solidFill>
            <a:srgbClr val="009E49"/>
          </a:solidFill>
        </p:grpSpPr>
        <p:sp>
          <p:nvSpPr>
            <p:cNvPr id="52" name="Rectangle 51"/>
            <p:cNvSpPr/>
            <p:nvPr>
              <p:custDataLst>
                <p:tags r:id="rId2"/>
              </p:custDataLst>
            </p:nvPr>
          </p:nvSpPr>
          <p:spPr bwMode="auto">
            <a:xfrm>
              <a:off x="9328166" y="3393360"/>
              <a:ext cx="1494841"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custDataLst>
                <p:tags r:id="rId3"/>
              </p:custDataLst>
            </p:nvPr>
          </p:nvSpPr>
          <p:spPr>
            <a:xfrm>
              <a:off x="9782338"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4</a:t>
              </a:r>
            </a:p>
          </p:txBody>
        </p:sp>
        <p:sp>
          <p:nvSpPr>
            <p:cNvPr id="58" name="TextBox 57"/>
            <p:cNvSpPr txBox="1"/>
            <p:nvPr>
              <p:custDataLst>
                <p:tags r:id="rId4"/>
              </p:custDataLst>
            </p:nvPr>
          </p:nvSpPr>
          <p:spPr>
            <a:xfrm>
              <a:off x="6753911"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9" name="TextBox 58"/>
            <p:cNvSpPr txBox="1"/>
            <p:nvPr>
              <p:custDataLst>
                <p:tags r:id="rId5"/>
              </p:custDataLst>
            </p:nvPr>
          </p:nvSpPr>
          <p:spPr>
            <a:xfrm>
              <a:off x="7070772" y="5247182"/>
              <a:ext cx="3976097" cy="492205"/>
            </a:xfrm>
            <a:prstGeom prst="rect">
              <a:avLst/>
            </a:prstGeom>
            <a:grpFill/>
          </p:spPr>
          <p:txBody>
            <a:bodyPr wrap="square" lIns="64433" tIns="32217" rIns="64433" bIns="32217" rtlCol="0">
              <a:spAutoFit/>
            </a:bodyPr>
            <a:lstStyle/>
            <a:p>
              <a:pPr algn="ctr">
                <a:buSzPct val="90000"/>
              </a:pPr>
              <a:r>
                <a:rPr lang="en-US" sz="2763" dirty="0">
                  <a:gradFill>
                    <a:gsLst>
                      <a:gs pos="0">
                        <a:srgbClr val="FFFFFF"/>
                      </a:gs>
                      <a:gs pos="100000">
                        <a:srgbClr val="FFFFFF"/>
                      </a:gs>
                    </a:gsLst>
                    <a:lin ang="5400000" scaled="0"/>
                  </a:gradFill>
                </a:rPr>
                <a:t>Summary </a:t>
              </a:r>
            </a:p>
          </p:txBody>
        </p:sp>
        <p:sp>
          <p:nvSpPr>
            <p:cNvPr id="62" name="Right Triangle 61"/>
            <p:cNvSpPr/>
            <p:nvPr>
              <p:custDataLst>
                <p:tags r:id="rId6"/>
              </p:custDataLst>
            </p:nvPr>
          </p:nvSpPr>
          <p:spPr bwMode="auto">
            <a:xfrm flipV="1">
              <a:off x="9924515"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475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What</a:t>
            </a:r>
            <a:r>
              <a:rPr lang="pl-PL" dirty="0" smtClean="0"/>
              <a:t> to </a:t>
            </a:r>
            <a:r>
              <a:rPr lang="pl-PL" dirty="0" err="1" smtClean="0"/>
              <a:t>search</a:t>
            </a:r>
            <a:r>
              <a:rPr lang="pl-PL" dirty="0" smtClean="0"/>
              <a:t> for?</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1789" y="1558682"/>
            <a:ext cx="4900560" cy="4512004"/>
          </a:xfrm>
          <a:prstGeom prst="rect">
            <a:avLst/>
          </a:prstGeom>
        </p:spPr>
      </p:pic>
      <p:sp>
        <p:nvSpPr>
          <p:cNvPr id="8" name="Rectangle 7"/>
          <p:cNvSpPr/>
          <p:nvPr/>
        </p:nvSpPr>
        <p:spPr bwMode="auto">
          <a:xfrm>
            <a:off x="731837" y="1558682"/>
            <a:ext cx="6609078" cy="4512004"/>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lvl="0">
              <a:lnSpc>
                <a:spcPct val="90000"/>
              </a:lnSpc>
              <a:spcBef>
                <a:spcPct val="20000"/>
              </a:spcBef>
              <a:buClr>
                <a:srgbClr val="FFFFFF"/>
              </a:buClr>
              <a:buSzPct val="100000"/>
            </a:pPr>
            <a:r>
              <a:rPr lang="en-US" sz="3200" dirty="0">
                <a:solidFill>
                  <a:schemeClr val="tx1"/>
                </a:solidFill>
                <a:latin typeface="Segoe UI Light"/>
              </a:rPr>
              <a:t>Processes</a:t>
            </a:r>
          </a:p>
          <a:p>
            <a:pPr lvl="0">
              <a:lnSpc>
                <a:spcPct val="90000"/>
              </a:lnSpc>
              <a:spcBef>
                <a:spcPct val="20000"/>
              </a:spcBef>
              <a:buClr>
                <a:srgbClr val="FFFFFF"/>
              </a:buClr>
              <a:buSzPct val="100000"/>
            </a:pPr>
            <a:r>
              <a:rPr lang="en-US" sz="3200" dirty="0">
                <a:solidFill>
                  <a:schemeClr val="tx1"/>
                </a:solidFill>
                <a:latin typeface="Segoe UI Light"/>
              </a:rPr>
              <a:t>Threads</a:t>
            </a:r>
          </a:p>
          <a:p>
            <a:pPr lvl="0">
              <a:lnSpc>
                <a:spcPct val="90000"/>
              </a:lnSpc>
              <a:spcBef>
                <a:spcPct val="20000"/>
              </a:spcBef>
              <a:buClr>
                <a:srgbClr val="FFFFFF"/>
              </a:buClr>
              <a:buSzPct val="100000"/>
            </a:pPr>
            <a:r>
              <a:rPr lang="en-US" sz="3200" dirty="0">
                <a:solidFill>
                  <a:schemeClr val="tx1"/>
                </a:solidFill>
                <a:latin typeface="Segoe UI Light"/>
              </a:rPr>
              <a:t>Modules </a:t>
            </a:r>
          </a:p>
          <a:p>
            <a:pPr lvl="0">
              <a:lnSpc>
                <a:spcPct val="90000"/>
              </a:lnSpc>
              <a:spcBef>
                <a:spcPct val="20000"/>
              </a:spcBef>
              <a:buClr>
                <a:srgbClr val="FFFFFF"/>
              </a:buClr>
              <a:buSzPct val="100000"/>
            </a:pPr>
            <a:r>
              <a:rPr lang="en-US" sz="3200" dirty="0">
                <a:solidFill>
                  <a:schemeClr val="tx1"/>
                </a:solidFill>
                <a:latin typeface="Segoe UI Light"/>
              </a:rPr>
              <a:t>Handles</a:t>
            </a:r>
          </a:p>
          <a:p>
            <a:pPr lvl="0">
              <a:lnSpc>
                <a:spcPct val="90000"/>
              </a:lnSpc>
              <a:spcBef>
                <a:spcPct val="20000"/>
              </a:spcBef>
              <a:buClr>
                <a:srgbClr val="FFFFFF"/>
              </a:buClr>
              <a:buSzPct val="100000"/>
            </a:pPr>
            <a:r>
              <a:rPr lang="en-US" sz="3200" dirty="0">
                <a:solidFill>
                  <a:schemeClr val="tx1"/>
                </a:solidFill>
                <a:latin typeface="Segoe UI Light"/>
              </a:rPr>
              <a:t>Registry </a:t>
            </a:r>
          </a:p>
          <a:p>
            <a:pPr lvl="0">
              <a:lnSpc>
                <a:spcPct val="90000"/>
              </a:lnSpc>
              <a:spcBef>
                <a:spcPct val="20000"/>
              </a:spcBef>
              <a:buClr>
                <a:srgbClr val="FFFFFF"/>
              </a:buClr>
              <a:buSzPct val="100000"/>
            </a:pPr>
            <a:r>
              <a:rPr lang="en-US" sz="3200" dirty="0" err="1">
                <a:solidFill>
                  <a:schemeClr val="tx1"/>
                </a:solidFill>
                <a:latin typeface="Segoe UI Light"/>
              </a:rPr>
              <a:t>Apihooks</a:t>
            </a:r>
            <a:endParaRPr lang="en-US" sz="3200" dirty="0">
              <a:solidFill>
                <a:schemeClr val="tx1"/>
              </a:solidFill>
              <a:latin typeface="Segoe UI Light"/>
            </a:endParaRPr>
          </a:p>
          <a:p>
            <a:pPr lvl="0">
              <a:lnSpc>
                <a:spcPct val="90000"/>
              </a:lnSpc>
              <a:spcBef>
                <a:spcPct val="20000"/>
              </a:spcBef>
              <a:buClr>
                <a:srgbClr val="FFFFFF"/>
              </a:buClr>
              <a:buSzPct val="100000"/>
            </a:pPr>
            <a:r>
              <a:rPr lang="en-US" sz="3200" dirty="0" smtClean="0">
                <a:solidFill>
                  <a:schemeClr val="tx1"/>
                </a:solidFill>
                <a:latin typeface="Segoe UI Light"/>
              </a:rPr>
              <a:t>Services</a:t>
            </a:r>
            <a:endParaRPr lang="pl-PL" sz="3200" dirty="0" smtClean="0">
              <a:solidFill>
                <a:schemeClr val="tx1"/>
              </a:solidFill>
              <a:latin typeface="Segoe UI Light"/>
            </a:endParaRPr>
          </a:p>
          <a:p>
            <a:pPr lvl="0">
              <a:lnSpc>
                <a:spcPct val="90000"/>
              </a:lnSpc>
              <a:spcBef>
                <a:spcPct val="20000"/>
              </a:spcBef>
              <a:buClr>
                <a:srgbClr val="FFFFFF"/>
              </a:buClr>
              <a:buSzPct val="100000"/>
            </a:pPr>
            <a:endParaRPr lang="pl-PL" sz="3200" dirty="0">
              <a:solidFill>
                <a:schemeClr val="tx1"/>
              </a:solidFill>
              <a:latin typeface="Segoe UI Light"/>
            </a:endParaRPr>
          </a:p>
        </p:txBody>
      </p:sp>
      <p:sp>
        <p:nvSpPr>
          <p:cNvPr id="9" name="Rectangle 8"/>
          <p:cNvSpPr/>
          <p:nvPr/>
        </p:nvSpPr>
        <p:spPr>
          <a:xfrm>
            <a:off x="3806824" y="1668462"/>
            <a:ext cx="5546726" cy="3243965"/>
          </a:xfrm>
          <a:prstGeom prst="rect">
            <a:avLst/>
          </a:prstGeom>
        </p:spPr>
        <p:txBody>
          <a:bodyPr wrap="square">
            <a:spAutoFit/>
          </a:bodyPr>
          <a:lstStyle/>
          <a:p>
            <a:pPr lvl="0">
              <a:lnSpc>
                <a:spcPct val="90000"/>
              </a:lnSpc>
              <a:spcBef>
                <a:spcPct val="20000"/>
              </a:spcBef>
              <a:buClr>
                <a:srgbClr val="FFFFFF"/>
              </a:buClr>
              <a:buSzPct val="100000"/>
            </a:pPr>
            <a:r>
              <a:rPr lang="en-US" sz="3200" dirty="0" err="1">
                <a:latin typeface="Segoe UI Light"/>
              </a:rPr>
              <a:t>UserAssist</a:t>
            </a:r>
            <a:endParaRPr lang="en-US" sz="3200" dirty="0">
              <a:latin typeface="Segoe UI Light"/>
            </a:endParaRPr>
          </a:p>
          <a:p>
            <a:pPr lvl="0">
              <a:lnSpc>
                <a:spcPct val="90000"/>
              </a:lnSpc>
              <a:spcBef>
                <a:spcPct val="20000"/>
              </a:spcBef>
              <a:buClr>
                <a:srgbClr val="FFFFFF"/>
              </a:buClr>
              <a:buSzPct val="100000"/>
            </a:pPr>
            <a:r>
              <a:rPr lang="en-US" sz="3200" dirty="0" err="1">
                <a:latin typeface="Segoe UI Light"/>
              </a:rPr>
              <a:t>Shellbags</a:t>
            </a:r>
            <a:endParaRPr lang="en-US" sz="3200" dirty="0">
              <a:latin typeface="Segoe UI Light"/>
            </a:endParaRPr>
          </a:p>
          <a:p>
            <a:pPr lvl="0">
              <a:lnSpc>
                <a:spcPct val="90000"/>
              </a:lnSpc>
              <a:spcBef>
                <a:spcPct val="20000"/>
              </a:spcBef>
              <a:buClr>
                <a:srgbClr val="FFFFFF"/>
              </a:buClr>
              <a:buSzPct val="100000"/>
            </a:pPr>
            <a:r>
              <a:rPr lang="en-US" sz="3200" dirty="0" err="1">
                <a:latin typeface="Segoe UI Light"/>
              </a:rPr>
              <a:t>ShimCache</a:t>
            </a:r>
            <a:endParaRPr lang="en-US" sz="3200" dirty="0">
              <a:latin typeface="Segoe UI Light"/>
            </a:endParaRPr>
          </a:p>
          <a:p>
            <a:pPr lvl="0">
              <a:lnSpc>
                <a:spcPct val="90000"/>
              </a:lnSpc>
              <a:spcBef>
                <a:spcPct val="20000"/>
              </a:spcBef>
              <a:buClr>
                <a:srgbClr val="FFFFFF"/>
              </a:buClr>
              <a:buSzPct val="100000"/>
            </a:pPr>
            <a:r>
              <a:rPr lang="en-US" sz="3200" dirty="0">
                <a:latin typeface="Segoe UI Light"/>
              </a:rPr>
              <a:t>Event Logs</a:t>
            </a:r>
          </a:p>
          <a:p>
            <a:pPr lvl="0">
              <a:lnSpc>
                <a:spcPct val="90000"/>
              </a:lnSpc>
              <a:spcBef>
                <a:spcPct val="20000"/>
              </a:spcBef>
              <a:buClr>
                <a:srgbClr val="FFFFFF"/>
              </a:buClr>
              <a:buSzPct val="100000"/>
            </a:pPr>
            <a:r>
              <a:rPr lang="en-US" sz="3200" dirty="0">
                <a:latin typeface="Segoe UI Light"/>
              </a:rPr>
              <a:t>Registry (again)</a:t>
            </a:r>
          </a:p>
          <a:p>
            <a:pPr lvl="0">
              <a:lnSpc>
                <a:spcPct val="90000"/>
              </a:lnSpc>
              <a:spcBef>
                <a:spcPct val="20000"/>
              </a:spcBef>
              <a:buClr>
                <a:srgbClr val="FFFFFF"/>
              </a:buClr>
              <a:buSzPct val="100000"/>
            </a:pPr>
            <a:r>
              <a:rPr lang="en-US" sz="3200" dirty="0" smtClean="0">
                <a:latin typeface="Segoe UI Light"/>
              </a:rPr>
              <a:t>Timeline</a:t>
            </a:r>
            <a:endParaRPr lang="pl-PL" sz="3200" dirty="0" smtClean="0">
              <a:latin typeface="Segoe UI Light"/>
            </a:endParaRPr>
          </a:p>
        </p:txBody>
      </p:sp>
    </p:spTree>
    <p:extLst>
      <p:ext uri="{BB962C8B-B14F-4D97-AF65-F5344CB8AC3E}">
        <p14:creationId xmlns:p14="http://schemas.microsoft.com/office/powerpoint/2010/main" val="22496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Handles</a:t>
            </a:r>
            <a:r>
              <a:rPr lang="pl-PL" dirty="0" smtClean="0"/>
              <a:t>: </a:t>
            </a:r>
            <a:r>
              <a:rPr lang="pl-PL" dirty="0" err="1" smtClean="0"/>
              <a:t>More</a:t>
            </a:r>
            <a:r>
              <a:rPr lang="pl-PL" dirty="0" smtClean="0"/>
              <a:t> </a:t>
            </a:r>
            <a:r>
              <a:rPr lang="pl-PL" dirty="0" err="1" smtClean="0"/>
              <a:t>Than</a:t>
            </a:r>
            <a:r>
              <a:rPr lang="pl-PL" dirty="0" smtClean="0"/>
              <a:t> </a:t>
            </a:r>
            <a:r>
              <a:rPr lang="pl-PL" dirty="0" err="1" smtClean="0"/>
              <a:t>Files</a:t>
            </a:r>
            <a:endParaRPr lang="en-US" sz="4800" dirty="0"/>
          </a:p>
        </p:txBody>
      </p:sp>
      <p:grpSp>
        <p:nvGrpSpPr>
          <p:cNvPr id="15" name="Group 14"/>
          <p:cNvGrpSpPr/>
          <p:nvPr>
            <p:custDataLst>
              <p:tags r:id="rId2"/>
            </p:custDataLst>
          </p:nvPr>
        </p:nvGrpSpPr>
        <p:grpSpPr>
          <a:xfrm>
            <a:off x="529660" y="1475865"/>
            <a:ext cx="11546726" cy="791847"/>
            <a:chOff x="519113" y="1447058"/>
            <a:chExt cx="11316793" cy="776391"/>
          </a:xfrm>
        </p:grpSpPr>
        <p:sp>
          <p:nvSpPr>
            <p:cNvPr id="16" name="Rectangle 15"/>
            <p:cNvSpPr/>
            <p:nvPr/>
          </p:nvSpPr>
          <p:spPr bwMode="auto">
            <a:xfrm>
              <a:off x="519113" y="1447058"/>
              <a:ext cx="1131679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7"/>
              </p:custDataLst>
            </p:nvPr>
          </p:nvSpPr>
          <p:spPr>
            <a:xfrm>
              <a:off x="584143" y="1518395"/>
              <a:ext cx="11251763"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0"/>
                </a:buBlip>
              </a:pPr>
              <a:r>
                <a:rPr lang="en-US" sz="3200" dirty="0">
                  <a:gradFill>
                    <a:gsLst>
                      <a:gs pos="0">
                        <a:srgbClr val="FFFFFF"/>
                      </a:gs>
                      <a:gs pos="99000">
                        <a:srgbClr val="FFFFFF"/>
                      </a:gs>
                    </a:gsLst>
                    <a:lin ang="5400000" scaled="1"/>
                  </a:gradFill>
                </a:rPr>
                <a:t>Can be to processes, threads, registry, files, </a:t>
              </a:r>
              <a:r>
                <a:rPr lang="en-US" sz="3200" dirty="0" err="1">
                  <a:gradFill>
                    <a:gsLst>
                      <a:gs pos="0">
                        <a:srgbClr val="FFFFFF"/>
                      </a:gs>
                      <a:gs pos="99000">
                        <a:srgbClr val="FFFFFF"/>
                      </a:gs>
                    </a:gsLst>
                    <a:lin ang="5400000" scaled="1"/>
                  </a:gradFill>
                </a:rPr>
                <a:t>mutexes</a:t>
              </a:r>
              <a:r>
                <a:rPr lang="en-US" sz="3200" dirty="0">
                  <a:gradFill>
                    <a:gsLst>
                      <a:gs pos="0">
                        <a:srgbClr val="FFFFFF"/>
                      </a:gs>
                      <a:gs pos="99000">
                        <a:srgbClr val="FFFFFF"/>
                      </a:gs>
                    </a:gsLst>
                    <a:lin ang="5400000" scaled="1"/>
                  </a:gradFill>
                </a:rPr>
                <a:t> </a:t>
              </a:r>
            </a:p>
          </p:txBody>
        </p:sp>
      </p:grpSp>
      <p:sp>
        <p:nvSpPr>
          <p:cNvPr id="18" name="Rectangle 17"/>
          <p:cNvSpPr/>
          <p:nvPr/>
        </p:nvSpPr>
        <p:spPr>
          <a:xfrm>
            <a:off x="1236050" y="2361765"/>
            <a:ext cx="10840336" cy="461665"/>
          </a:xfrm>
          <a:prstGeom prst="rect">
            <a:avLst/>
          </a:prstGeom>
        </p:spPr>
        <p:txBody>
          <a:bodyPr wrap="square">
            <a:spAutoFit/>
          </a:bodyPr>
          <a:lstStyle/>
          <a:p>
            <a:pPr marL="16194" lvl="1">
              <a:spcBef>
                <a:spcPts val="612"/>
              </a:spcBef>
              <a:buSzPct val="90000"/>
            </a:pPr>
            <a:r>
              <a:rPr lang="pl-PL" sz="2400" dirty="0" err="1" smtClean="0">
                <a:gradFill>
                  <a:gsLst>
                    <a:gs pos="0">
                      <a:srgbClr val="FFFFFF"/>
                    </a:gs>
                    <a:gs pos="99000">
                      <a:srgbClr val="FFFFFF"/>
                    </a:gs>
                  </a:gsLst>
                  <a:lin ang="5400000" scaled="1"/>
                </a:gradFill>
              </a:rPr>
              <a:t>Also</a:t>
            </a:r>
            <a:r>
              <a:rPr lang="pl-PL" sz="2400" dirty="0" smtClean="0">
                <a:gradFill>
                  <a:gsLst>
                    <a:gs pos="0">
                      <a:srgbClr val="FFFFFF"/>
                    </a:gs>
                    <a:gs pos="99000">
                      <a:srgbClr val="FFFFFF"/>
                    </a:gs>
                  </a:gsLst>
                  <a:lin ang="5400000" scaled="1"/>
                </a:gradFill>
              </a:rPr>
              <a:t> to </a:t>
            </a:r>
            <a:r>
              <a:rPr lang="pl-PL" sz="2400" dirty="0" err="1" smtClean="0">
                <a:gradFill>
                  <a:gsLst>
                    <a:gs pos="0">
                      <a:srgbClr val="FFFFFF"/>
                    </a:gs>
                    <a:gs pos="99000">
                      <a:srgbClr val="FFFFFF"/>
                    </a:gs>
                  </a:gsLst>
                  <a:lin ang="5400000" scaled="1"/>
                </a:gradFill>
              </a:rPr>
              <a:t>drives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dlls</a:t>
            </a:r>
            <a:r>
              <a:rPr lang="pl-PL" sz="2400" dirty="0" smtClean="0">
                <a:gradFill>
                  <a:gsLst>
                    <a:gs pos="0">
                      <a:srgbClr val="FFFFFF"/>
                    </a:gs>
                    <a:gs pos="99000">
                      <a:srgbClr val="FFFFFF"/>
                    </a:gs>
                  </a:gsLst>
                  <a:lin ang="5400000" scaled="1"/>
                </a:gradFill>
              </a:rPr>
              <a:t> etc.</a:t>
            </a:r>
            <a:endParaRPr lang="en-US" sz="2400" dirty="0">
              <a:gradFill>
                <a:gsLst>
                  <a:gs pos="0">
                    <a:srgbClr val="FFFFFF"/>
                  </a:gs>
                  <a:gs pos="99000">
                    <a:srgbClr val="FFFFFF"/>
                  </a:gs>
                </a:gsLst>
                <a:lin ang="5400000" scaled="1"/>
              </a:gradFill>
            </a:endParaRPr>
          </a:p>
        </p:txBody>
      </p:sp>
      <p:grpSp>
        <p:nvGrpSpPr>
          <p:cNvPr id="20" name="Group 19"/>
          <p:cNvGrpSpPr/>
          <p:nvPr>
            <p:custDataLst>
              <p:tags r:id="rId3"/>
            </p:custDataLst>
          </p:nvPr>
        </p:nvGrpSpPr>
        <p:grpSpPr>
          <a:xfrm>
            <a:off x="529659" y="2990906"/>
            <a:ext cx="11546727" cy="791847"/>
            <a:chOff x="519113" y="1447058"/>
            <a:chExt cx="11316794" cy="776391"/>
          </a:xfrm>
          <a:solidFill>
            <a:srgbClr val="7FBA00"/>
          </a:solidFill>
        </p:grpSpPr>
        <p:sp>
          <p:nvSpPr>
            <p:cNvPr id="21" name="Rectangle 20"/>
            <p:cNvSpPr/>
            <p:nvPr/>
          </p:nvSpPr>
          <p:spPr bwMode="auto">
            <a:xfrm>
              <a:off x="519113" y="1447058"/>
              <a:ext cx="11316792" cy="776391"/>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2" name="TextBox 21"/>
            <p:cNvSpPr txBox="1"/>
            <p:nvPr>
              <p:custDataLst>
                <p:tags r:id="rId6"/>
              </p:custDataLst>
            </p:nvPr>
          </p:nvSpPr>
          <p:spPr>
            <a:xfrm>
              <a:off x="584143" y="1518395"/>
              <a:ext cx="11251764" cy="573361"/>
            </a:xfrm>
            <a:prstGeom prst="rect">
              <a:avLst/>
            </a:prstGeom>
            <a:grpFill/>
          </p:spPr>
          <p:txBody>
            <a:bodyPr wrap="square" lIns="182880" tIns="45720" rIns="91440" bIns="45720" rtlCol="0">
              <a:spAutoFit/>
            </a:bodyPr>
            <a:lstStyle/>
            <a:p>
              <a:pPr marL="568325" lvl="1" indent="-552450">
                <a:spcBef>
                  <a:spcPts val="612"/>
                </a:spcBef>
                <a:buSzPct val="90000"/>
                <a:buBlip>
                  <a:blip r:embed="rId10"/>
                </a:buBlip>
              </a:pPr>
              <a:r>
                <a:rPr lang="en-US" sz="3200" dirty="0">
                  <a:gradFill>
                    <a:gsLst>
                      <a:gs pos="0">
                        <a:srgbClr val="FFFFFF"/>
                      </a:gs>
                      <a:gs pos="99000">
                        <a:srgbClr val="FFFFFF"/>
                      </a:gs>
                    </a:gsLst>
                    <a:lin ang="5400000" scaled="1"/>
                  </a:gradFill>
                </a:rPr>
                <a:t>Csrss.exe – manages </a:t>
              </a:r>
              <a:r>
                <a:rPr lang="en-US" sz="3200" dirty="0" smtClean="0">
                  <a:gradFill>
                    <a:gsLst>
                      <a:gs pos="0">
                        <a:srgbClr val="FFFFFF"/>
                      </a:gs>
                      <a:gs pos="99000">
                        <a:srgbClr val="FFFFFF"/>
                      </a:gs>
                    </a:gsLst>
                    <a:lin ang="5400000" scaled="1"/>
                  </a:gradFill>
                </a:rPr>
                <a:t>processes</a:t>
              </a:r>
              <a:r>
                <a:rPr lang="pl-PL" sz="3200" dirty="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so</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it</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maintains</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handles</a:t>
              </a:r>
              <a:endParaRPr lang="en-US" sz="3200" dirty="0">
                <a:gradFill>
                  <a:gsLst>
                    <a:gs pos="0">
                      <a:srgbClr val="FFFFFF"/>
                    </a:gs>
                    <a:gs pos="99000">
                      <a:srgbClr val="FFFFFF"/>
                    </a:gs>
                  </a:gsLst>
                  <a:lin ang="5400000" scaled="1"/>
                </a:gradFill>
              </a:endParaRPr>
            </a:p>
          </p:txBody>
        </p:sp>
      </p:grpSp>
      <p:sp>
        <p:nvSpPr>
          <p:cNvPr id="23" name="Rectangle 22"/>
          <p:cNvSpPr/>
          <p:nvPr/>
        </p:nvSpPr>
        <p:spPr>
          <a:xfrm>
            <a:off x="1236049" y="3876806"/>
            <a:ext cx="10840336" cy="907941"/>
          </a:xfrm>
          <a:prstGeom prst="rect">
            <a:avLst/>
          </a:prstGeom>
        </p:spPr>
        <p:txBody>
          <a:bodyPr wrap="square">
            <a:spAutoFit/>
          </a:bodyPr>
          <a:lstStyle/>
          <a:p>
            <a:pPr marL="16194" lvl="1">
              <a:spcBef>
                <a:spcPts val="612"/>
              </a:spcBef>
              <a:buSzPct val="90000"/>
            </a:pPr>
            <a:r>
              <a:rPr lang="pl-PL" sz="2400" dirty="0" err="1" smtClean="0">
                <a:gradFill>
                  <a:gsLst>
                    <a:gs pos="0">
                      <a:srgbClr val="FFFFFF"/>
                    </a:gs>
                    <a:gs pos="99000">
                      <a:srgbClr val="FFFFFF"/>
                    </a:gs>
                  </a:gsLst>
                  <a:lin ang="5400000" scaled="1"/>
                </a:gradFill>
              </a:rPr>
              <a:t>Hidden</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processes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also</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have</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handles</a:t>
            </a:r>
            <a:endParaRPr lang="pl-PL" sz="2400" dirty="0" smtClean="0">
              <a:gradFill>
                <a:gsLst>
                  <a:gs pos="0">
                    <a:srgbClr val="FFFFFF"/>
                  </a:gs>
                  <a:gs pos="99000">
                    <a:srgbClr val="FFFFFF"/>
                  </a:gs>
                </a:gsLst>
                <a:lin ang="5400000" scaled="1"/>
              </a:gradFill>
            </a:endParaRPr>
          </a:p>
          <a:p>
            <a:pPr marL="16194" lvl="1">
              <a:spcBef>
                <a:spcPts val="612"/>
              </a:spcBef>
              <a:buSzPct val="90000"/>
            </a:pPr>
            <a:r>
              <a:rPr lang="pl-PL" sz="2400" dirty="0" err="1" smtClean="0">
                <a:gradFill>
                  <a:gsLst>
                    <a:gs pos="0">
                      <a:srgbClr val="FFFFFF"/>
                    </a:gs>
                    <a:gs pos="99000">
                      <a:srgbClr val="FFFFFF"/>
                    </a:gs>
                  </a:gsLst>
                  <a:lin ang="5400000" scaled="1"/>
                </a:gradFill>
              </a:rPr>
              <a:t>Handles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are</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used</a:t>
            </a:r>
            <a:r>
              <a:rPr lang="pl-PL" sz="2400" dirty="0" smtClean="0">
                <a:gradFill>
                  <a:gsLst>
                    <a:gs pos="0">
                      <a:srgbClr val="FFFFFF"/>
                    </a:gs>
                    <a:gs pos="99000">
                      <a:srgbClr val="FFFFFF"/>
                    </a:gs>
                  </a:gsLst>
                  <a:lin ang="5400000" scaled="1"/>
                </a:gradFill>
              </a:rPr>
              <a:t> by </a:t>
            </a:r>
            <a:r>
              <a:rPr lang="pl-PL" sz="2400" dirty="0" err="1" smtClean="0">
                <a:gradFill>
                  <a:gsLst>
                    <a:gs pos="0">
                      <a:srgbClr val="FFFFFF"/>
                    </a:gs>
                    <a:gs pos="99000">
                      <a:srgbClr val="FFFFFF"/>
                    </a:gs>
                  </a:gsLst>
                  <a:lin ang="5400000" scaled="1"/>
                </a:gradFill>
              </a:rPr>
              <a:t>every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process</a:t>
            </a:r>
            <a:endParaRPr lang="en-US" sz="2400" dirty="0">
              <a:gradFill>
                <a:gsLst>
                  <a:gs pos="0">
                    <a:srgbClr val="FFFFFF"/>
                  </a:gs>
                  <a:gs pos="99000">
                    <a:srgbClr val="FFFFFF"/>
                  </a:gs>
                </a:gsLst>
                <a:lin ang="5400000" scaled="1"/>
              </a:gradFill>
            </a:endParaRPr>
          </a:p>
        </p:txBody>
      </p:sp>
      <p:grpSp>
        <p:nvGrpSpPr>
          <p:cNvPr id="24" name="Group 23"/>
          <p:cNvGrpSpPr/>
          <p:nvPr>
            <p:custDataLst>
              <p:tags r:id="rId4"/>
            </p:custDataLst>
          </p:nvPr>
        </p:nvGrpSpPr>
        <p:grpSpPr>
          <a:xfrm>
            <a:off x="529659" y="4878799"/>
            <a:ext cx="11546727" cy="1199958"/>
            <a:chOff x="519113" y="1447058"/>
            <a:chExt cx="11316794" cy="776391"/>
          </a:xfrm>
        </p:grpSpPr>
        <p:sp>
          <p:nvSpPr>
            <p:cNvPr id="25" name="Rectangle 24"/>
            <p:cNvSpPr/>
            <p:nvPr/>
          </p:nvSpPr>
          <p:spPr bwMode="auto">
            <a:xfrm>
              <a:off x="519113" y="1447058"/>
              <a:ext cx="11316792"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6" name="TextBox 25"/>
            <p:cNvSpPr txBox="1"/>
            <p:nvPr>
              <p:custDataLst>
                <p:tags r:id="rId5"/>
              </p:custDataLst>
            </p:nvPr>
          </p:nvSpPr>
          <p:spPr>
            <a:xfrm>
              <a:off x="584144" y="1511267"/>
              <a:ext cx="11251763" cy="696976"/>
            </a:xfrm>
            <a:prstGeom prst="rect">
              <a:avLst/>
            </a:prstGeom>
            <a:noFill/>
          </p:spPr>
          <p:txBody>
            <a:bodyPr wrap="square" lIns="182880" tIns="45720" rIns="91440" bIns="45720" rtlCol="0">
              <a:spAutoFit/>
            </a:bodyPr>
            <a:lstStyle/>
            <a:p>
              <a:pPr marL="568325" lvl="1" indent="-552450">
                <a:spcBef>
                  <a:spcPts val="612"/>
                </a:spcBef>
                <a:buSzPct val="90000"/>
                <a:buBlip>
                  <a:blip r:embed="rId10"/>
                </a:buBlip>
              </a:pPr>
              <a:r>
                <a:rPr lang="en-US" sz="3200" dirty="0">
                  <a:gradFill>
                    <a:gsLst>
                      <a:gs pos="0">
                        <a:srgbClr val="FFFFFF"/>
                      </a:gs>
                      <a:gs pos="99000">
                        <a:srgbClr val="FFFFFF"/>
                      </a:gs>
                    </a:gsLst>
                    <a:lin ang="5400000" scaled="1"/>
                  </a:gradFill>
                </a:rPr>
                <a:t>This is a good way of finding malware or narrowing down places to look</a:t>
              </a:r>
            </a:p>
          </p:txBody>
        </p:sp>
      </p:grpSp>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28" name="Rectangle 27"/>
          <p:cNvSpPr/>
          <p:nvPr/>
        </p:nvSpPr>
        <p:spPr bwMode="auto">
          <a:xfrm>
            <a:off x="0" y="6226365"/>
            <a:ext cx="2049517" cy="76816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7585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211263"/>
            <a:ext cx="10056813" cy="2751137"/>
          </a:xfrm>
          <a:solidFill>
            <a:srgbClr val="68217A"/>
          </a:solidFill>
        </p:spPr>
        <p:txBody>
          <a:bodyPr/>
          <a:lstStyle/>
          <a:p>
            <a:r>
              <a:rPr lang="pl-PL" sz="6600" b="1" dirty="0" smtClean="0"/>
              <a:t>Memory </a:t>
            </a:r>
            <a:r>
              <a:rPr lang="pl-PL" sz="6600" b="1" dirty="0" err="1" smtClean="0"/>
              <a:t>Dump</a:t>
            </a:r>
            <a:r>
              <a:rPr lang="pl-PL" sz="6600" b="1" dirty="0" smtClean="0"/>
              <a:t> Analysis</a:t>
            </a:r>
            <a:endParaRPr lang="en-US" sz="6600" b="1" dirty="0"/>
          </a:p>
        </p:txBody>
      </p:sp>
      <p:sp>
        <p:nvSpPr>
          <p:cNvPr id="5" name="Text Placeholder 4"/>
          <p:cNvSpPr>
            <a:spLocks noGrp="1"/>
          </p:cNvSpPr>
          <p:nvPr>
            <p:ph type="body" sz="quarter" idx="4294967295"/>
          </p:nvPr>
        </p:nvSpPr>
        <p:spPr>
          <a:xfrm>
            <a:off x="0" y="3954463"/>
            <a:ext cx="10058400" cy="1828800"/>
          </a:xfrm>
        </p:spPr>
        <p:txBody>
          <a:bodyPr/>
          <a:lstStyle/>
          <a:p>
            <a:r>
              <a:rPr lang="pl-PL" dirty="0" err="1" smtClean="0"/>
              <a:t>Searching</a:t>
            </a:r>
            <a:r>
              <a:rPr lang="pl-PL" dirty="0" smtClean="0"/>
              <a:t>, </a:t>
            </a:r>
            <a:r>
              <a:rPr lang="pl-PL" dirty="0" err="1" smtClean="0"/>
              <a:t>Searching</a:t>
            </a:r>
            <a:r>
              <a:rPr lang="pl-PL" dirty="0" smtClean="0"/>
              <a:t>, </a:t>
            </a:r>
            <a:r>
              <a:rPr lang="pl-PL" dirty="0" err="1" smtClean="0"/>
              <a:t>Searching</a:t>
            </a:r>
            <a:r>
              <a:rPr lang="pl-PL" dirty="0" smtClean="0"/>
              <a:t>…</a:t>
            </a:r>
            <a:endParaRPr lang="en-US" dirty="0"/>
          </a:p>
        </p:txBody>
      </p:sp>
    </p:spTree>
    <p:extLst>
      <p:ext uri="{BB962C8B-B14F-4D97-AF65-F5344CB8AC3E}">
        <p14:creationId xmlns:p14="http://schemas.microsoft.com/office/powerpoint/2010/main" val="36897439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987" y="3344862"/>
            <a:ext cx="12409488" cy="3649663"/>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p:txBody>
          <a:bodyPr/>
          <a:lstStyle/>
          <a:p>
            <a:r>
              <a:rPr lang="en-US" dirty="0" smtClean="0"/>
              <a:t>Registry</a:t>
            </a:r>
            <a:r>
              <a:rPr lang="pl-PL" dirty="0" smtClean="0"/>
              <a:t> </a:t>
            </a:r>
            <a:r>
              <a:rPr lang="en-GB" dirty="0" smtClean="0"/>
              <a:t>can </a:t>
            </a:r>
            <a:r>
              <a:rPr lang="en-GB" dirty="0"/>
              <a:t>hide a lot of goodies…</a:t>
            </a:r>
            <a:r>
              <a:rPr lang="en-US" dirty="0"/>
              <a:t/>
            </a:r>
            <a:br>
              <a:rPr lang="en-US" dirty="0"/>
            </a:br>
            <a:endParaRPr lang="en-US" dirty="0"/>
          </a:p>
        </p:txBody>
      </p:sp>
      <p:sp>
        <p:nvSpPr>
          <p:cNvPr id="3" name="Content Placeholder 2"/>
          <p:cNvSpPr>
            <a:spLocks noGrp="1"/>
          </p:cNvSpPr>
          <p:nvPr>
            <p:ph type="body" sz="quarter" idx="4294967295"/>
          </p:nvPr>
        </p:nvSpPr>
        <p:spPr>
          <a:xfrm>
            <a:off x="547688" y="1212850"/>
            <a:ext cx="11888787" cy="1416050"/>
          </a:xfrm>
        </p:spPr>
        <p:txBody>
          <a:bodyPr/>
          <a:lstStyle/>
          <a:p>
            <a:r>
              <a:rPr lang="pl-PL" dirty="0" smtClean="0"/>
              <a:t>U</a:t>
            </a:r>
            <a:r>
              <a:rPr lang="en-GB" dirty="0" smtClean="0"/>
              <a:t>se </a:t>
            </a:r>
            <a:r>
              <a:rPr lang="pl-PL" dirty="0" err="1" smtClean="0"/>
              <a:t>volatility</a:t>
            </a:r>
            <a:r>
              <a:rPr lang="pl-PL" dirty="0" smtClean="0"/>
              <a:t> </a:t>
            </a:r>
            <a:r>
              <a:rPr lang="en-GB" i="1" dirty="0" err="1" smtClean="0"/>
              <a:t>printkey</a:t>
            </a:r>
            <a:r>
              <a:rPr lang="en-GB" dirty="0" smtClean="0"/>
              <a:t> to look at registry keys</a:t>
            </a:r>
            <a:endParaRPr lang="pl-PL" dirty="0" smtClean="0"/>
          </a:p>
          <a:p>
            <a:r>
              <a:rPr lang="pl-PL" dirty="0" err="1" smtClean="0"/>
              <a:t>Wi</a:t>
            </a:r>
            <a:r>
              <a:rPr lang="en-GB" dirty="0" err="1" smtClean="0"/>
              <a:t>nlogon</a:t>
            </a:r>
            <a:r>
              <a:rPr lang="en-GB" dirty="0" smtClean="0"/>
              <a:t> &amp; run are common persistence keys</a:t>
            </a:r>
          </a:p>
        </p:txBody>
      </p:sp>
      <p:pic>
        <p:nvPicPr>
          <p:cNvPr id="4" name="Picture 3"/>
          <p:cNvPicPr>
            <a:picLocks noChangeAspect="1"/>
          </p:cNvPicPr>
          <p:nvPr/>
        </p:nvPicPr>
        <p:blipFill>
          <a:blip r:embed="rId2"/>
          <a:stretch>
            <a:fillRect/>
          </a:stretch>
        </p:blipFill>
        <p:spPr>
          <a:xfrm>
            <a:off x="230187" y="3576358"/>
            <a:ext cx="12003088" cy="3203366"/>
          </a:xfrm>
          <a:prstGeom prst="rect">
            <a:avLst/>
          </a:prstGeom>
        </p:spPr>
      </p:pic>
    </p:spTree>
    <p:extLst>
      <p:ext uri="{BB962C8B-B14F-4D97-AF65-F5344CB8AC3E}">
        <p14:creationId xmlns:p14="http://schemas.microsoft.com/office/powerpoint/2010/main" val="2860631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263"/>
            <a:ext cx="10056813" cy="2751137"/>
          </a:xfrm>
          <a:solidFill>
            <a:srgbClr val="68217A"/>
          </a:solidFill>
        </p:spPr>
        <p:txBody>
          <a:bodyPr/>
          <a:lstStyle/>
          <a:p>
            <a:r>
              <a:rPr lang="pl-PL" sz="6600" b="1" dirty="0" err="1" smtClean="0"/>
              <a:t>BitLocker</a:t>
            </a:r>
            <a:r>
              <a:rPr lang="pl-PL" sz="6600" b="1" dirty="0" smtClean="0"/>
              <a:t> </a:t>
            </a:r>
            <a:r>
              <a:rPr lang="pl-PL" sz="6600" b="1" dirty="0" err="1" smtClean="0"/>
              <a:t>Offline</a:t>
            </a:r>
            <a:endParaRPr lang="en-US" sz="6600" b="1" dirty="0"/>
          </a:p>
        </p:txBody>
      </p:sp>
      <p:sp>
        <p:nvSpPr>
          <p:cNvPr id="3" name="Text Placeholder 2"/>
          <p:cNvSpPr>
            <a:spLocks noGrp="1"/>
          </p:cNvSpPr>
          <p:nvPr>
            <p:ph type="body" sz="quarter" idx="4294967295"/>
          </p:nvPr>
        </p:nvSpPr>
        <p:spPr>
          <a:xfrm>
            <a:off x="0" y="3954463"/>
            <a:ext cx="10058400" cy="1828800"/>
          </a:xfrm>
        </p:spPr>
        <p:txBody>
          <a:bodyPr/>
          <a:lstStyle/>
          <a:p>
            <a:r>
              <a:rPr lang="pl-PL" dirty="0" err="1" smtClean="0"/>
              <a:t>Combining</a:t>
            </a:r>
            <a:r>
              <a:rPr lang="pl-PL" dirty="0" smtClean="0"/>
              <a:t> </a:t>
            </a:r>
            <a:r>
              <a:rPr lang="pl-PL" dirty="0" err="1" smtClean="0"/>
              <a:t>memory</a:t>
            </a:r>
            <a:r>
              <a:rPr lang="pl-PL" dirty="0" smtClean="0"/>
              <a:t> </a:t>
            </a:r>
            <a:r>
              <a:rPr lang="pl-PL" dirty="0" err="1" smtClean="0"/>
              <a:t>dump</a:t>
            </a:r>
            <a:r>
              <a:rPr lang="pl-PL" dirty="0" smtClean="0"/>
              <a:t> and </a:t>
            </a:r>
            <a:r>
              <a:rPr lang="pl-PL" dirty="0" err="1" smtClean="0"/>
              <a:t>disk</a:t>
            </a:r>
            <a:r>
              <a:rPr lang="pl-PL" dirty="0" smtClean="0"/>
              <a:t> </a:t>
            </a:r>
            <a:r>
              <a:rPr lang="pl-PL" dirty="0" err="1" smtClean="0"/>
              <a:t>dump</a:t>
            </a:r>
            <a:endParaRPr lang="en-US" dirty="0"/>
          </a:p>
        </p:txBody>
      </p:sp>
    </p:spTree>
    <p:extLst>
      <p:ext uri="{BB962C8B-B14F-4D97-AF65-F5344CB8AC3E}">
        <p14:creationId xmlns:p14="http://schemas.microsoft.com/office/powerpoint/2010/main" val="1706568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263"/>
            <a:ext cx="10056813" cy="2751137"/>
          </a:xfrm>
          <a:solidFill>
            <a:srgbClr val="7030A0"/>
          </a:solidFill>
        </p:spPr>
        <p:txBody>
          <a:bodyPr/>
          <a:lstStyle/>
          <a:p>
            <a:r>
              <a:rPr lang="pl-PL" sz="6600" b="1" dirty="0" smtClean="0"/>
              <a:t>YARA and </a:t>
            </a:r>
            <a:r>
              <a:rPr lang="pl-PL" sz="6600" b="1" dirty="0" err="1" smtClean="0"/>
              <a:t>Other</a:t>
            </a:r>
            <a:r>
              <a:rPr lang="pl-PL" sz="6600" b="1" dirty="0" smtClean="0"/>
              <a:t> </a:t>
            </a:r>
            <a:r>
              <a:rPr lang="pl-PL" sz="6600" b="1" dirty="0" err="1" smtClean="0"/>
              <a:t>tools</a:t>
            </a:r>
            <a:endParaRPr lang="en-US" sz="6600" b="1" dirty="0"/>
          </a:p>
        </p:txBody>
      </p:sp>
    </p:spTree>
    <p:extLst>
      <p:ext uri="{BB962C8B-B14F-4D97-AF65-F5344CB8AC3E}">
        <p14:creationId xmlns:p14="http://schemas.microsoft.com/office/powerpoint/2010/main" val="14498796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0" y="233363"/>
            <a:ext cx="11374438" cy="620712"/>
          </a:xfrm>
        </p:spPr>
        <p:txBody>
          <a:bodyPr/>
          <a:lstStyle/>
          <a:p>
            <a:r>
              <a:rPr lang="pl-PL" dirty="0" smtClean="0"/>
              <a:t>YARA and </a:t>
            </a:r>
            <a:r>
              <a:rPr lang="pl-PL" dirty="0" err="1" smtClean="0"/>
              <a:t>Other</a:t>
            </a:r>
            <a:r>
              <a:rPr lang="pl-PL" dirty="0" smtClean="0"/>
              <a:t> Tools</a:t>
            </a:r>
            <a:endParaRPr lang="en-US" sz="4800" dirty="0"/>
          </a:p>
        </p:txBody>
      </p:sp>
      <p:sp>
        <p:nvSpPr>
          <p:cNvPr id="16" name="Rectangle 15"/>
          <p:cNvSpPr/>
          <p:nvPr/>
        </p:nvSpPr>
        <p:spPr bwMode="auto">
          <a:xfrm>
            <a:off x="529660" y="1337636"/>
            <a:ext cx="7508554" cy="75446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Blip>
                <a:blip r:embed="rId4"/>
              </a:buBlip>
            </a:pPr>
            <a:r>
              <a:rPr lang="pl-PL" sz="2400" dirty="0" smtClean="0">
                <a:gradFill>
                  <a:gsLst>
                    <a:gs pos="0">
                      <a:srgbClr val="FFFFFF"/>
                    </a:gs>
                    <a:gs pos="99000">
                      <a:srgbClr val="FFFFFF"/>
                    </a:gs>
                  </a:gsLst>
                  <a:lin ang="5400000" scaled="1"/>
                </a:gradFill>
              </a:rPr>
              <a:t>YARA: </a:t>
            </a:r>
            <a:r>
              <a:rPr lang="en-US" sz="2400" dirty="0" smtClean="0">
                <a:gradFill>
                  <a:gsLst>
                    <a:gs pos="0">
                      <a:srgbClr val="FFFFFF"/>
                    </a:gs>
                    <a:gs pos="99000">
                      <a:srgbClr val="FFFFFF"/>
                    </a:gs>
                  </a:gsLst>
                  <a:lin ang="5400000" scaled="1"/>
                </a:gradFill>
              </a:rPr>
              <a:t>Malware </a:t>
            </a:r>
            <a:r>
              <a:rPr lang="en-US" sz="2400" dirty="0">
                <a:gradFill>
                  <a:gsLst>
                    <a:gs pos="0">
                      <a:srgbClr val="FFFFFF"/>
                    </a:gs>
                    <a:gs pos="99000">
                      <a:srgbClr val="FFFFFF"/>
                    </a:gs>
                  </a:gsLst>
                  <a:lin ang="5400000" scaled="1"/>
                </a:gradFill>
              </a:rPr>
              <a:t>identification and classification </a:t>
            </a:r>
            <a:r>
              <a:rPr lang="en-US" sz="2400" dirty="0" smtClean="0">
                <a:gradFill>
                  <a:gsLst>
                    <a:gs pos="0">
                      <a:srgbClr val="FFFFFF"/>
                    </a:gs>
                    <a:gs pos="99000">
                      <a:srgbClr val="FFFFFF"/>
                    </a:gs>
                  </a:gsLst>
                  <a:lin ang="5400000" scaled="1"/>
                </a:gradFill>
              </a:rPr>
              <a:t>tool</a:t>
            </a:r>
            <a:endParaRPr lang="en-US" sz="2400" dirty="0">
              <a:gradFill>
                <a:gsLst>
                  <a:gs pos="0">
                    <a:srgbClr val="FFFFFF"/>
                  </a:gs>
                  <a:gs pos="99000">
                    <a:srgbClr val="FFFFFF"/>
                  </a:gs>
                </a:gsLst>
                <a:lin ang="5400000" scaled="1"/>
              </a:gradFill>
            </a:endParaRPr>
          </a:p>
        </p:txBody>
      </p:sp>
      <p:sp>
        <p:nvSpPr>
          <p:cNvPr id="18" name="Rectangle 17"/>
          <p:cNvSpPr/>
          <p:nvPr/>
        </p:nvSpPr>
        <p:spPr>
          <a:xfrm>
            <a:off x="989008" y="2125662"/>
            <a:ext cx="7049206" cy="830997"/>
          </a:xfrm>
          <a:prstGeom prst="rect">
            <a:avLst/>
          </a:prstGeom>
        </p:spPr>
        <p:txBody>
          <a:bodyPr wrap="square">
            <a:spAutoFit/>
          </a:bodyPr>
          <a:lstStyle/>
          <a:p>
            <a:pPr marL="339725" lvl="1" indent="-323850">
              <a:spcBef>
                <a:spcPts val="612"/>
              </a:spcBef>
              <a:buSzPct val="90000"/>
              <a:buBlip>
                <a:blip r:embed="rId4"/>
              </a:buBlip>
            </a:pPr>
            <a:r>
              <a:rPr lang="en-US" sz="2400" dirty="0">
                <a:gradFill>
                  <a:gsLst>
                    <a:gs pos="0">
                      <a:srgbClr val="FFFFFF"/>
                    </a:gs>
                    <a:gs pos="99000">
                      <a:srgbClr val="FFFFFF"/>
                    </a:gs>
                  </a:gsLst>
                  <a:lin ang="5400000" scaled="1"/>
                </a:gradFill>
              </a:rPr>
              <a:t>Even default rules can be very useful, and new rules are easy to write!</a:t>
            </a:r>
          </a:p>
        </p:txBody>
      </p:sp>
      <p:sp>
        <p:nvSpPr>
          <p:cNvPr id="21" name="Rectangle 20"/>
          <p:cNvSpPr/>
          <p:nvPr/>
        </p:nvSpPr>
        <p:spPr bwMode="auto">
          <a:xfrm>
            <a:off x="529659" y="3005362"/>
            <a:ext cx="7508555" cy="603504"/>
          </a:xfrm>
          <a:prstGeom prst="rect">
            <a:avLst/>
          </a:prstGeom>
          <a:solidFill>
            <a:srgbClr val="7FBA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Blip>
                <a:blip r:embed="rId4"/>
              </a:buBlip>
            </a:pPr>
            <a:r>
              <a:rPr lang="pl-PL" sz="2400" dirty="0" err="1" smtClean="0">
                <a:gradFill>
                  <a:gsLst>
                    <a:gs pos="0">
                      <a:srgbClr val="FFFFFF"/>
                    </a:gs>
                    <a:gs pos="99000">
                      <a:srgbClr val="FFFFFF"/>
                    </a:gs>
                  </a:gsLst>
                  <a:lin ang="5400000" scaled="1"/>
                </a:gradFill>
              </a:rPr>
              <a:t>MemGator</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Automates</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Extraction</a:t>
            </a:r>
            <a:r>
              <a:rPr lang="pl-PL" sz="2400" dirty="0">
                <a:gradFill>
                  <a:gsLst>
                    <a:gs pos="0">
                      <a:srgbClr val="FFFFFF"/>
                    </a:gs>
                    <a:gs pos="99000">
                      <a:srgbClr val="FFFFFF"/>
                    </a:gs>
                  </a:gsLst>
                  <a:lin ang="5400000" scaled="1"/>
                </a:gradFill>
              </a:rPr>
              <a:t> of </a:t>
            </a:r>
            <a:r>
              <a:rPr lang="pl-PL" sz="2400" dirty="0" smtClean="0">
                <a:gradFill>
                  <a:gsLst>
                    <a:gs pos="0">
                      <a:srgbClr val="FFFFFF"/>
                    </a:gs>
                    <a:gs pos="99000">
                      <a:srgbClr val="FFFFFF"/>
                    </a:gs>
                  </a:gsLst>
                  <a:lin ang="5400000" scaled="1"/>
                </a:gradFill>
              </a:rPr>
              <a:t>data</a:t>
            </a:r>
            <a:endParaRPr lang="en-US" sz="2400" dirty="0">
              <a:gradFill>
                <a:gsLst>
                  <a:gs pos="0">
                    <a:srgbClr val="FFFFFF"/>
                  </a:gs>
                  <a:gs pos="99000">
                    <a:srgbClr val="FFFFFF"/>
                  </a:gs>
                </a:gsLst>
                <a:lin ang="5400000" scaled="1"/>
              </a:gradFill>
            </a:endParaRPr>
          </a:p>
        </p:txBody>
      </p:sp>
      <p:sp>
        <p:nvSpPr>
          <p:cNvPr id="23" name="Rectangle 22"/>
          <p:cNvSpPr/>
          <p:nvPr/>
        </p:nvSpPr>
        <p:spPr>
          <a:xfrm>
            <a:off x="989006" y="3710501"/>
            <a:ext cx="7049206" cy="1200329"/>
          </a:xfrm>
          <a:prstGeom prst="rect">
            <a:avLst/>
          </a:prstGeom>
        </p:spPr>
        <p:txBody>
          <a:bodyPr wrap="square">
            <a:spAutoFit/>
          </a:bodyPr>
          <a:lstStyle/>
          <a:p>
            <a:pPr marL="339725" lvl="1" indent="-323850">
              <a:spcBef>
                <a:spcPts val="612"/>
              </a:spcBef>
              <a:buSzPct val="90000"/>
              <a:buBlip>
                <a:blip r:embed="rId4"/>
              </a:buBlip>
            </a:pPr>
            <a:r>
              <a:rPr lang="pl-PL" sz="2400" dirty="0" err="1">
                <a:gradFill>
                  <a:gsLst>
                    <a:gs pos="0">
                      <a:srgbClr val="FFFFFF"/>
                    </a:gs>
                    <a:gs pos="99000">
                      <a:srgbClr val="FFFFFF"/>
                    </a:gs>
                  </a:gsLst>
                  <a:lin ang="5400000" scaled="1"/>
                </a:gradFill>
              </a:rPr>
              <a:t>L</a:t>
            </a:r>
            <a:r>
              <a:rPr lang="pl-PL" sz="2400" dirty="0" err="1" smtClean="0">
                <a:gradFill>
                  <a:gsLst>
                    <a:gs pos="0">
                      <a:srgbClr val="FFFFFF"/>
                    </a:gs>
                    <a:gs pos="99000">
                      <a:srgbClr val="FFFFFF"/>
                    </a:gs>
                  </a:gsLst>
                  <a:lin ang="5400000" scaled="1"/>
                </a:gradFill>
              </a:rPr>
              <a:t>ists</a:t>
            </a:r>
            <a:r>
              <a:rPr lang="pl-PL" sz="2400" dirty="0" smtClean="0">
                <a:gradFill>
                  <a:gsLst>
                    <a:gs pos="0">
                      <a:srgbClr val="FFFFFF"/>
                    </a:gs>
                    <a:gs pos="99000">
                      <a:srgbClr val="FFFFFF"/>
                    </a:gs>
                  </a:gsLst>
                  <a:lin ang="5400000" scaled="1"/>
                </a:gradFill>
              </a:rPr>
              <a:t> </a:t>
            </a:r>
            <a:r>
              <a:rPr lang="en-US" sz="2400" dirty="0" smtClean="0">
                <a:gradFill>
                  <a:gsLst>
                    <a:gs pos="0">
                      <a:srgbClr val="FFFFFF"/>
                    </a:gs>
                    <a:gs pos="99000">
                      <a:srgbClr val="FFFFFF"/>
                    </a:gs>
                  </a:gsLst>
                  <a:lin ang="5400000" scaled="1"/>
                </a:gradFill>
              </a:rPr>
              <a:t>processes, network connections, malware detection, passwords &amp; encryption keys and the registry</a:t>
            </a:r>
            <a:endParaRPr lang="en-US" sz="2400" dirty="0">
              <a:gradFill>
                <a:gsLst>
                  <a:gs pos="0">
                    <a:srgbClr val="FFFFFF"/>
                  </a:gs>
                  <a:gs pos="99000">
                    <a:srgbClr val="FFFFFF"/>
                  </a:gs>
                </a:gsLst>
                <a:lin ang="5400000" scaled="1"/>
              </a:gradFill>
            </a:endParaRPr>
          </a:p>
        </p:txBody>
      </p:sp>
      <p:sp>
        <p:nvSpPr>
          <p:cNvPr id="25" name="Rectangle 24"/>
          <p:cNvSpPr/>
          <p:nvPr/>
        </p:nvSpPr>
        <p:spPr bwMode="auto">
          <a:xfrm>
            <a:off x="529661" y="5032712"/>
            <a:ext cx="7508553" cy="60350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Blip>
                <a:blip r:embed="rId4"/>
              </a:buBlip>
            </a:pPr>
            <a:r>
              <a:rPr lang="en-US" sz="2400" dirty="0" err="1" smtClean="0"/>
              <a:t>Memoryze</a:t>
            </a:r>
            <a:r>
              <a:rPr lang="pl-PL" sz="2400" dirty="0" smtClean="0"/>
              <a:t>: Live </a:t>
            </a:r>
            <a:r>
              <a:rPr lang="pl-PL" sz="2400" dirty="0" err="1" smtClean="0"/>
              <a:t>analysis</a:t>
            </a:r>
            <a:endParaRPr lang="en-US" sz="2400" dirty="0">
              <a:gradFill>
                <a:gsLst>
                  <a:gs pos="0">
                    <a:srgbClr val="FFFFFF"/>
                  </a:gs>
                  <a:gs pos="99000">
                    <a:srgbClr val="FFFFFF"/>
                  </a:gs>
                </a:gsLst>
                <a:lin ang="5400000" scaled="1"/>
              </a:gradFill>
            </a:endParaRPr>
          </a:p>
        </p:txBody>
      </p:sp>
      <p:sp>
        <p:nvSpPr>
          <p:cNvPr id="27" name="Rectangle 26"/>
          <p:cNvSpPr/>
          <p:nvPr/>
        </p:nvSpPr>
        <p:spPr>
          <a:xfrm>
            <a:off x="989006" y="5778797"/>
            <a:ext cx="7049206" cy="461665"/>
          </a:xfrm>
          <a:prstGeom prst="rect">
            <a:avLst/>
          </a:prstGeom>
        </p:spPr>
        <p:txBody>
          <a:bodyPr wrap="square">
            <a:spAutoFit/>
          </a:bodyPr>
          <a:lstStyle/>
          <a:p>
            <a:pPr marL="339725" lvl="1" indent="-323850">
              <a:spcBef>
                <a:spcPts val="612"/>
              </a:spcBef>
              <a:buSzPct val="90000"/>
              <a:buBlip>
                <a:blip r:embed="rId4"/>
              </a:buBlip>
            </a:pPr>
            <a:r>
              <a:rPr lang="en-US" sz="2400" dirty="0" smtClean="0">
                <a:gradFill>
                  <a:gsLst>
                    <a:gs pos="0">
                      <a:srgbClr val="FFFFFF"/>
                    </a:gs>
                    <a:gs pos="99000">
                      <a:srgbClr val="FFFFFF"/>
                    </a:gs>
                  </a:gsLst>
                  <a:lin ang="5400000" scaled="1"/>
                </a:gradFill>
              </a:rPr>
              <a:t>Used by professional forensic investigators</a:t>
            </a:r>
            <a:endParaRPr lang="en-US" sz="2400" dirty="0">
              <a:gradFill>
                <a:gsLst>
                  <a:gs pos="0">
                    <a:srgbClr val="FFFFFF"/>
                  </a:gs>
                  <a:gs pos="99000">
                    <a:srgbClr val="FFFFFF"/>
                  </a:gs>
                </a:gsLst>
                <a:lin ang="5400000" scaled="1"/>
              </a:gradFill>
            </a:endParaRPr>
          </a:p>
        </p:txBody>
      </p:sp>
      <p:grpSp>
        <p:nvGrpSpPr>
          <p:cNvPr id="6" name="Group 5"/>
          <p:cNvGrpSpPr/>
          <p:nvPr/>
        </p:nvGrpSpPr>
        <p:grpSpPr>
          <a:xfrm>
            <a:off x="0" y="1214472"/>
            <a:ext cx="1031356" cy="5780053"/>
            <a:chOff x="0" y="1214472"/>
            <a:chExt cx="1031356" cy="5780053"/>
          </a:xfrm>
        </p:grpSpPr>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31" name="Rectangle 30"/>
            <p:cNvSpPr/>
            <p:nvPr/>
          </p:nvSpPr>
          <p:spPr bwMode="auto">
            <a:xfrm>
              <a:off x="13583" y="5659807"/>
              <a:ext cx="1017773" cy="13347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36158" y="1323607"/>
            <a:ext cx="4300318" cy="4336199"/>
          </a:xfrm>
          <a:prstGeom prst="rect">
            <a:avLst/>
          </a:prstGeom>
        </p:spPr>
      </p:pic>
    </p:spTree>
    <p:extLst>
      <p:ext uri="{BB962C8B-B14F-4D97-AF65-F5344CB8AC3E}">
        <p14:creationId xmlns:p14="http://schemas.microsoft.com/office/powerpoint/2010/main" val="1407159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childTnLst>
                          </p:cTn>
                        </p:par>
                        <p:par>
                          <p:cTn id="20" fill="hold">
                            <p:stCondLst>
                              <p:cond delay="3000"/>
                            </p:stCondLst>
                            <p:childTnLst>
                              <p:par>
                                <p:cTn id="21" presetID="2" presetClass="entr" presetSubtype="8" decel="1000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0-#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23" grpId="0"/>
      <p:bldP spid="25"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47688" y="295275"/>
            <a:ext cx="11888787" cy="917575"/>
          </a:xfrm>
          <a:prstGeom prst="rect">
            <a:avLst/>
          </a:prstGeom>
        </p:spPr>
        <p:txBody>
          <a:bodyPr/>
          <a:lstStyle/>
          <a:p>
            <a:r>
              <a:rPr lang="en-GB" dirty="0" smtClean="0"/>
              <a:t>Agenda</a:t>
            </a:r>
            <a:endParaRPr lang="en-GB" dirty="0"/>
          </a:p>
        </p:txBody>
      </p:sp>
      <p:grpSp>
        <p:nvGrpSpPr>
          <p:cNvPr id="4" name="Group 3"/>
          <p:cNvGrpSpPr/>
          <p:nvPr/>
        </p:nvGrpSpPr>
        <p:grpSpPr>
          <a:xfrm>
            <a:off x="1079467" y="2011518"/>
            <a:ext cx="4609821" cy="2422611"/>
            <a:chOff x="1079467" y="2005576"/>
            <a:chExt cx="4609821" cy="2432300"/>
          </a:xfrm>
        </p:grpSpPr>
        <p:sp>
          <p:nvSpPr>
            <p:cNvPr id="31" name="TextBox 30"/>
            <p:cNvSpPr txBox="1"/>
            <p:nvPr>
              <p:custDataLst>
                <p:tags r:id="rId17"/>
              </p:custDataLst>
            </p:nvPr>
          </p:nvSpPr>
          <p:spPr>
            <a:xfrm>
              <a:off x="1079467" y="2005576"/>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33" name="TextBox 32"/>
            <p:cNvSpPr txBox="1"/>
            <p:nvPr>
              <p:custDataLst>
                <p:tags r:id="rId18"/>
              </p:custDataLst>
            </p:nvPr>
          </p:nvSpPr>
          <p:spPr>
            <a:xfrm>
              <a:off x="1396328"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Dumping Techniques</a:t>
              </a:r>
              <a:endParaRPr lang="en-US" sz="2763" dirty="0">
                <a:gradFill>
                  <a:gsLst>
                    <a:gs pos="0">
                      <a:srgbClr val="FFFFFF"/>
                    </a:gs>
                    <a:gs pos="100000">
                      <a:srgbClr val="FFFFFF"/>
                    </a:gs>
                  </a:gsLst>
                  <a:lin ang="5400000" scaled="0"/>
                </a:gradFill>
              </a:endParaRPr>
            </a:p>
          </p:txBody>
        </p:sp>
        <p:sp>
          <p:nvSpPr>
            <p:cNvPr id="41" name="Right Triangle 40"/>
            <p:cNvSpPr/>
            <p:nvPr>
              <p:custDataLst>
                <p:tags r:id="rId19"/>
              </p:custDataLst>
            </p:nvPr>
          </p:nvSpPr>
          <p:spPr bwMode="auto">
            <a:xfrm rot="10800000" flipV="1">
              <a:off x="2046692" y="2743672"/>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custDataLst>
                <p:tags r:id="rId20"/>
              </p:custDataLst>
            </p:nvPr>
          </p:nvSpPr>
          <p:spPr bwMode="auto">
            <a:xfrm>
              <a:off x="1457971" y="3393360"/>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custDataLst>
                <p:tags r:id="rId21"/>
              </p:custDataLst>
            </p:nvPr>
          </p:nvSpPr>
          <p:spPr>
            <a:xfrm>
              <a:off x="191214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1</a:t>
              </a:r>
            </a:p>
          </p:txBody>
        </p:sp>
      </p:grpSp>
      <p:grpSp>
        <p:nvGrpSpPr>
          <p:cNvPr id="6" name="Group 5"/>
          <p:cNvGrpSpPr/>
          <p:nvPr/>
        </p:nvGrpSpPr>
        <p:grpSpPr>
          <a:xfrm>
            <a:off x="5608613" y="2011518"/>
            <a:ext cx="5690887" cy="2422611"/>
            <a:chOff x="5608612" y="2005576"/>
            <a:chExt cx="5690887" cy="2432300"/>
          </a:xfrm>
        </p:grpSpPr>
        <p:sp>
          <p:nvSpPr>
            <p:cNvPr id="46" name="TextBox 45"/>
            <p:cNvSpPr txBox="1"/>
            <p:nvPr>
              <p:custDataLst>
                <p:tags r:id="rId12"/>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sz="1520" dirty="0">
                <a:ln>
                  <a:solidFill>
                    <a:srgbClr val="FFFFFF">
                      <a:alpha val="99000"/>
                    </a:srgbClr>
                  </a:solidFill>
                </a:ln>
                <a:gradFill>
                  <a:gsLst>
                    <a:gs pos="0">
                      <a:srgbClr val="FFFFFF"/>
                    </a:gs>
                    <a:gs pos="100000">
                      <a:srgbClr val="FFFFFF"/>
                    </a:gs>
                  </a:gsLst>
                  <a:lin ang="5400000" scaled="0"/>
                </a:gradFill>
              </a:endParaRPr>
            </a:p>
          </p:txBody>
        </p:sp>
        <p:sp>
          <p:nvSpPr>
            <p:cNvPr id="47" name="TextBox 46"/>
            <p:cNvSpPr txBox="1"/>
            <p:nvPr>
              <p:custDataLst>
                <p:tags r:id="rId13"/>
              </p:custDataLst>
            </p:nvPr>
          </p:nvSpPr>
          <p:spPr>
            <a:xfrm>
              <a:off x="7006539"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Live Memory Analysis</a:t>
              </a:r>
              <a:endParaRPr lang="en-US" sz="2763" dirty="0">
                <a:gradFill>
                  <a:gsLst>
                    <a:gs pos="0">
                      <a:srgbClr val="FFFFFF"/>
                    </a:gs>
                    <a:gs pos="100000">
                      <a:srgbClr val="FFFFFF"/>
                    </a:gs>
                  </a:gsLst>
                  <a:lin ang="5400000" scaled="0"/>
                </a:gradFill>
              </a:endParaRPr>
            </a:p>
          </p:txBody>
        </p:sp>
        <p:sp>
          <p:nvSpPr>
            <p:cNvPr id="49" name="Rectangle 48"/>
            <p:cNvSpPr/>
            <p:nvPr>
              <p:custDataLst>
                <p:tags r:id="rId14"/>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custDataLst>
                <p:tags r:id="rId15"/>
              </p:custDataLst>
            </p:nvPr>
          </p:nvSpPr>
          <p:spPr>
            <a:xfrm>
              <a:off x="713910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3</a:t>
              </a:r>
            </a:p>
          </p:txBody>
        </p:sp>
        <p:sp>
          <p:nvSpPr>
            <p:cNvPr id="60" name="Right Triangle 59"/>
            <p:cNvSpPr/>
            <p:nvPr>
              <p:custDataLst>
                <p:tags r:id="rId16"/>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1079467" y="3393773"/>
            <a:ext cx="4609821" cy="2418561"/>
            <a:chOff x="1079467" y="3393360"/>
            <a:chExt cx="4609821" cy="2428234"/>
          </a:xfrm>
          <a:solidFill>
            <a:srgbClr val="7030A0"/>
          </a:solidFill>
        </p:grpSpPr>
        <p:sp>
          <p:nvSpPr>
            <p:cNvPr id="51" name="Rectangle 50"/>
            <p:cNvSpPr/>
            <p:nvPr>
              <p:custDataLst>
                <p:tags r:id="rId7"/>
              </p:custDataLst>
            </p:nvPr>
          </p:nvSpPr>
          <p:spPr bwMode="auto">
            <a:xfrm>
              <a:off x="3024887" y="3393360"/>
              <a:ext cx="2511649"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custDataLst>
                <p:tags r:id="rId8"/>
              </p:custDataLst>
            </p:nvPr>
          </p:nvSpPr>
          <p:spPr>
            <a:xfrm>
              <a:off x="3987464"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2</a:t>
              </a:r>
            </a:p>
          </p:txBody>
        </p:sp>
        <p:sp>
          <p:nvSpPr>
            <p:cNvPr id="56" name="TextBox 55"/>
            <p:cNvSpPr txBox="1"/>
            <p:nvPr>
              <p:custDataLst>
                <p:tags r:id="rId9"/>
              </p:custDataLst>
            </p:nvPr>
          </p:nvSpPr>
          <p:spPr>
            <a:xfrm>
              <a:off x="1079467"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7" name="TextBox 56"/>
            <p:cNvSpPr txBox="1"/>
            <p:nvPr>
              <p:custDataLst>
                <p:tags r:id="rId10"/>
              </p:custDataLst>
            </p:nvPr>
          </p:nvSpPr>
          <p:spPr>
            <a:xfrm>
              <a:off x="1396328" y="5240667"/>
              <a:ext cx="3976097" cy="492205"/>
            </a:xfrm>
            <a:prstGeom prst="rect">
              <a:avLst/>
            </a:prstGeom>
            <a:grp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Memory Dump Analysis</a:t>
              </a:r>
              <a:endParaRPr lang="en-US" sz="2763" dirty="0">
                <a:gradFill>
                  <a:gsLst>
                    <a:gs pos="0">
                      <a:srgbClr val="FFFFFF"/>
                    </a:gs>
                    <a:gs pos="100000">
                      <a:srgbClr val="FFFFFF"/>
                    </a:gs>
                  </a:gsLst>
                  <a:lin ang="5400000" scaled="0"/>
                </a:gradFill>
              </a:endParaRPr>
            </a:p>
          </p:txBody>
        </p:sp>
        <p:sp>
          <p:nvSpPr>
            <p:cNvPr id="61" name="Right Triangle 60"/>
            <p:cNvSpPr/>
            <p:nvPr>
              <p:custDataLst>
                <p:tags r:id="rId11"/>
              </p:custDataLst>
            </p:nvPr>
          </p:nvSpPr>
          <p:spPr bwMode="auto">
            <a:xfrm flipV="1">
              <a:off x="3987462"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6753911" y="3393773"/>
            <a:ext cx="4609821" cy="2418561"/>
            <a:chOff x="6753911" y="3393360"/>
            <a:chExt cx="4609821" cy="2428234"/>
          </a:xfrm>
          <a:solidFill>
            <a:srgbClr val="009E49"/>
          </a:solidFill>
        </p:grpSpPr>
        <p:sp>
          <p:nvSpPr>
            <p:cNvPr id="52" name="Rectangle 51"/>
            <p:cNvSpPr/>
            <p:nvPr>
              <p:custDataLst>
                <p:tags r:id="rId2"/>
              </p:custDataLst>
            </p:nvPr>
          </p:nvSpPr>
          <p:spPr bwMode="auto">
            <a:xfrm>
              <a:off x="9328166" y="3393360"/>
              <a:ext cx="1494841"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custDataLst>
                <p:tags r:id="rId3"/>
              </p:custDataLst>
            </p:nvPr>
          </p:nvSpPr>
          <p:spPr>
            <a:xfrm>
              <a:off x="9782338"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4</a:t>
              </a:r>
            </a:p>
          </p:txBody>
        </p:sp>
        <p:sp>
          <p:nvSpPr>
            <p:cNvPr id="58" name="TextBox 57"/>
            <p:cNvSpPr txBox="1"/>
            <p:nvPr>
              <p:custDataLst>
                <p:tags r:id="rId4"/>
              </p:custDataLst>
            </p:nvPr>
          </p:nvSpPr>
          <p:spPr>
            <a:xfrm>
              <a:off x="6753911"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9" name="TextBox 58"/>
            <p:cNvSpPr txBox="1"/>
            <p:nvPr>
              <p:custDataLst>
                <p:tags r:id="rId5"/>
              </p:custDataLst>
            </p:nvPr>
          </p:nvSpPr>
          <p:spPr>
            <a:xfrm>
              <a:off x="7070772" y="5247182"/>
              <a:ext cx="3976097" cy="492205"/>
            </a:xfrm>
            <a:prstGeom prst="rect">
              <a:avLst/>
            </a:prstGeom>
            <a:grpFill/>
          </p:spPr>
          <p:txBody>
            <a:bodyPr wrap="square" lIns="64433" tIns="32217" rIns="64433" bIns="32217" rtlCol="0">
              <a:spAutoFit/>
            </a:bodyPr>
            <a:lstStyle/>
            <a:p>
              <a:pPr algn="ctr">
                <a:buSzPct val="90000"/>
              </a:pPr>
              <a:r>
                <a:rPr lang="en-US" sz="2763" dirty="0">
                  <a:gradFill>
                    <a:gsLst>
                      <a:gs pos="0">
                        <a:srgbClr val="FFFFFF"/>
                      </a:gs>
                      <a:gs pos="100000">
                        <a:srgbClr val="FFFFFF"/>
                      </a:gs>
                    </a:gsLst>
                    <a:lin ang="5400000" scaled="0"/>
                  </a:gradFill>
                </a:rPr>
                <a:t>Summary </a:t>
              </a:r>
            </a:p>
          </p:txBody>
        </p:sp>
        <p:sp>
          <p:nvSpPr>
            <p:cNvPr id="62" name="Right Triangle 61"/>
            <p:cNvSpPr/>
            <p:nvPr>
              <p:custDataLst>
                <p:tags r:id="rId6"/>
              </p:custDataLst>
            </p:nvPr>
          </p:nvSpPr>
          <p:spPr bwMode="auto">
            <a:xfrm flipV="1">
              <a:off x="9924515"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506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2161773" cy="1828786"/>
          </a:xfrm>
        </p:spPr>
        <p:txBody>
          <a:bodyPr/>
          <a:lstStyle/>
          <a:p>
            <a:r>
              <a:rPr lang="en-US" sz="6000" dirty="0">
                <a:gradFill>
                  <a:gsLst>
                    <a:gs pos="99115">
                      <a:srgbClr val="000000"/>
                    </a:gs>
                    <a:gs pos="79000">
                      <a:srgbClr val="000000"/>
                    </a:gs>
                  </a:gsLst>
                  <a:lin ang="5400000" scaled="0"/>
                </a:gradFill>
              </a:rPr>
              <a:t>Recalling Windows Memories: </a:t>
            </a:r>
            <a:br>
              <a:rPr lang="en-US" sz="6000" dirty="0">
                <a:gradFill>
                  <a:gsLst>
                    <a:gs pos="99115">
                      <a:srgbClr val="000000"/>
                    </a:gs>
                    <a:gs pos="79000">
                      <a:srgbClr val="000000"/>
                    </a:gs>
                  </a:gsLst>
                  <a:lin ang="5400000" scaled="0"/>
                </a:gradFill>
              </a:rPr>
            </a:br>
            <a:r>
              <a:rPr lang="en-US" sz="4000" dirty="0">
                <a:gradFill>
                  <a:gsLst>
                    <a:gs pos="99115">
                      <a:srgbClr val="000000"/>
                    </a:gs>
                    <a:gs pos="79000">
                      <a:srgbClr val="000000"/>
                    </a:gs>
                  </a:gsLst>
                  <a:lin ang="5400000" scaled="0"/>
                </a:gradFill>
              </a:rPr>
              <a:t>Useful Guide to Retrieving and Analyzing Memory Content </a:t>
            </a:r>
            <a:endParaRPr lang="en-US" dirty="0"/>
          </a:p>
        </p:txBody>
      </p:sp>
      <p:sp>
        <p:nvSpPr>
          <p:cNvPr id="5" name="Text Placeholder 4"/>
          <p:cNvSpPr>
            <a:spLocks noGrp="1"/>
          </p:cNvSpPr>
          <p:nvPr>
            <p:ph type="body" sz="quarter" idx="12"/>
          </p:nvPr>
        </p:nvSpPr>
        <p:spPr>
          <a:xfrm>
            <a:off x="274702" y="3955785"/>
            <a:ext cx="9220135" cy="1828007"/>
          </a:xfrm>
        </p:spPr>
        <p:txBody>
          <a:bodyPr/>
          <a:lstStyle/>
          <a:p>
            <a:pPr lvl="0">
              <a:buClr>
                <a:srgbClr val="000000"/>
              </a:buClr>
            </a:pPr>
            <a:r>
              <a:rPr lang="pl-PL" sz="4000" dirty="0">
                <a:gradFill>
                  <a:gsLst>
                    <a:gs pos="99115">
                      <a:srgbClr val="000000"/>
                    </a:gs>
                    <a:gs pos="79000">
                      <a:srgbClr val="000000"/>
                    </a:gs>
                  </a:gsLst>
                  <a:lin ang="5400000" scaled="0"/>
                </a:gradFill>
              </a:rPr>
              <a:t>Paula Januszkiewicz</a:t>
            </a:r>
          </a:p>
          <a:p>
            <a:pPr lvl="0">
              <a:buClr>
                <a:srgbClr val="000000"/>
              </a:buClr>
            </a:pPr>
            <a:r>
              <a:rPr lang="en-US" sz="2800" b="1" dirty="0">
                <a:gradFill>
                  <a:gsLst>
                    <a:gs pos="99115">
                      <a:srgbClr val="000000"/>
                    </a:gs>
                    <a:gs pos="79000">
                      <a:srgbClr val="000000"/>
                    </a:gs>
                  </a:gsLst>
                  <a:lin ang="5400000" scaled="0"/>
                </a:gradFill>
              </a:rPr>
              <a:t>MVP: </a:t>
            </a:r>
            <a:r>
              <a:rPr lang="en-US" sz="2800" dirty="0">
                <a:gradFill>
                  <a:gsLst>
                    <a:gs pos="99115">
                      <a:srgbClr val="000000"/>
                    </a:gs>
                    <a:gs pos="79000">
                      <a:srgbClr val="000000"/>
                    </a:gs>
                  </a:gsLst>
                  <a:lin ang="5400000" scaled="0"/>
                </a:gradFill>
              </a:rPr>
              <a:t>Enterprise Security, MCT</a:t>
            </a:r>
            <a:endParaRPr lang="en-US" sz="2800" b="1" dirty="0">
              <a:gradFill>
                <a:gsLst>
                  <a:gs pos="99115">
                    <a:srgbClr val="000000"/>
                  </a:gs>
                  <a:gs pos="79000">
                    <a:srgbClr val="000000"/>
                  </a:gs>
                </a:gsLst>
                <a:lin ang="5400000" scaled="0"/>
              </a:gradFill>
            </a:endParaRPr>
          </a:p>
          <a:p>
            <a:pPr lvl="0">
              <a:buClr>
                <a:srgbClr val="000000"/>
              </a:buClr>
            </a:pPr>
            <a:r>
              <a:rPr lang="en-US" sz="2800" b="1" dirty="0">
                <a:gradFill>
                  <a:gsLst>
                    <a:gs pos="99115">
                      <a:srgbClr val="000000"/>
                    </a:gs>
                    <a:gs pos="79000">
                      <a:srgbClr val="000000"/>
                    </a:gs>
                  </a:gsLst>
                  <a:lin ang="5400000" scaled="0"/>
                </a:gradFill>
              </a:rPr>
              <a:t>CQURE</a:t>
            </a:r>
            <a:r>
              <a:rPr lang="pl-PL" sz="2800" b="1" dirty="0">
                <a:gradFill>
                  <a:gsLst>
                    <a:gs pos="99115">
                      <a:srgbClr val="000000"/>
                    </a:gs>
                    <a:gs pos="79000">
                      <a:srgbClr val="000000"/>
                    </a:gs>
                  </a:gsLst>
                  <a:lin ang="5400000" scaled="0"/>
                </a:gradFill>
              </a:rPr>
              <a:t>: </a:t>
            </a:r>
            <a:r>
              <a:rPr lang="pl-PL" sz="2800" dirty="0">
                <a:gradFill>
                  <a:gsLst>
                    <a:gs pos="99115">
                      <a:srgbClr val="000000"/>
                    </a:gs>
                    <a:gs pos="79000">
                      <a:srgbClr val="000000"/>
                    </a:gs>
                  </a:gsLst>
                  <a:lin ang="5400000" scaled="0"/>
                </a:gradFill>
              </a:rPr>
              <a:t>CEO, Penetration Tester </a:t>
            </a:r>
            <a:r>
              <a:rPr lang="en-US" sz="2800" dirty="0">
                <a:gradFill>
                  <a:gsLst>
                    <a:gs pos="99115">
                      <a:srgbClr val="000000"/>
                    </a:gs>
                    <a:gs pos="79000">
                      <a:srgbClr val="000000"/>
                    </a:gs>
                  </a:gsLst>
                  <a:lin ang="5400000" scaled="0"/>
                </a:gradFill>
              </a:rPr>
              <a:t>/ Security Expert</a:t>
            </a:r>
            <a:endParaRPr lang="pl-PL" sz="2800" dirty="0">
              <a:gradFill>
                <a:gsLst>
                  <a:gs pos="99115">
                    <a:srgbClr val="000000"/>
                  </a:gs>
                  <a:gs pos="79000">
                    <a:srgbClr val="000000"/>
                  </a:gs>
                </a:gsLst>
                <a:lin ang="5400000" scaled="0"/>
              </a:gradFill>
            </a:endParaRPr>
          </a:p>
          <a:p>
            <a:pPr lvl="0">
              <a:buClr>
                <a:srgbClr val="000000"/>
              </a:buClr>
            </a:pPr>
            <a:r>
              <a:rPr lang="pl-PL" sz="2800" b="1" dirty="0">
                <a:gradFill>
                  <a:gsLst>
                    <a:gs pos="99115">
                      <a:srgbClr val="000000"/>
                    </a:gs>
                    <a:gs pos="79000">
                      <a:srgbClr val="000000"/>
                    </a:gs>
                  </a:gsLst>
                  <a:lin ang="5400000" scaled="0"/>
                </a:gradFill>
              </a:rPr>
              <a:t>CQURE Academy</a:t>
            </a:r>
            <a:r>
              <a:rPr lang="pl-PL" sz="2800" dirty="0">
                <a:gradFill>
                  <a:gsLst>
                    <a:gs pos="99115">
                      <a:srgbClr val="000000"/>
                    </a:gs>
                    <a:gs pos="79000">
                      <a:srgbClr val="000000"/>
                    </a:gs>
                  </a:gsLst>
                  <a:lin ang="5400000" scaled="0"/>
                </a:gradFill>
              </a:rPr>
              <a:t>: </a:t>
            </a:r>
            <a:r>
              <a:rPr lang="en-US" sz="2800" dirty="0">
                <a:gradFill>
                  <a:gsLst>
                    <a:gs pos="99115">
                      <a:srgbClr val="000000"/>
                    </a:gs>
                    <a:gs pos="79000">
                      <a:srgbClr val="000000"/>
                    </a:gs>
                  </a:gsLst>
                  <a:lin ang="5400000" scaled="0"/>
                </a:gradFill>
              </a:rPr>
              <a:t>Trainer</a:t>
            </a:r>
          </a:p>
          <a:p>
            <a:pPr lvl="0">
              <a:buClr>
                <a:srgbClr val="000000"/>
              </a:buClr>
            </a:pPr>
            <a:r>
              <a:rPr lang="en-US" sz="2800" b="1" dirty="0">
                <a:gradFill>
                  <a:gsLst>
                    <a:gs pos="99115">
                      <a:srgbClr val="000000"/>
                    </a:gs>
                    <a:gs pos="79000">
                      <a:srgbClr val="000000"/>
                    </a:gs>
                  </a:gsLst>
                  <a:lin ang="5400000" scaled="0"/>
                </a:gradFill>
              </a:rPr>
              <a:t>Contact</a:t>
            </a:r>
            <a:r>
              <a:rPr lang="en-US" sz="2800" dirty="0">
                <a:gradFill>
                  <a:gsLst>
                    <a:gs pos="99115">
                      <a:srgbClr val="000000"/>
                    </a:gs>
                    <a:gs pos="79000">
                      <a:srgbClr val="000000"/>
                    </a:gs>
                  </a:gsLst>
                  <a:lin ang="5400000" scaled="0"/>
                </a:gradFill>
              </a:rPr>
              <a:t>: </a:t>
            </a:r>
            <a:r>
              <a:rPr lang="pl-PL" sz="2800" dirty="0">
                <a:gradFill>
                  <a:gsLst>
                    <a:gs pos="99115">
                      <a:srgbClr val="000000"/>
                    </a:gs>
                    <a:gs pos="79000">
                      <a:srgbClr val="000000"/>
                    </a:gs>
                  </a:gsLst>
                  <a:lin ang="5400000" scaled="0"/>
                </a:gradFill>
              </a:rPr>
              <a:t>paula@cqure.</a:t>
            </a:r>
            <a:r>
              <a:rPr lang="en-US" sz="2800" dirty="0">
                <a:gradFill>
                  <a:gsLst>
                    <a:gs pos="99115">
                      <a:srgbClr val="000000"/>
                    </a:gs>
                    <a:gs pos="79000">
                      <a:srgbClr val="000000"/>
                    </a:gs>
                  </a:gsLst>
                  <a:lin ang="5400000" scaled="0"/>
                </a:gradFill>
              </a:rPr>
              <a:t>us</a:t>
            </a:r>
            <a:r>
              <a:rPr lang="pl-PL" sz="2800" dirty="0">
                <a:gradFill>
                  <a:gsLst>
                    <a:gs pos="99115">
                      <a:srgbClr val="000000"/>
                    </a:gs>
                    <a:gs pos="79000">
                      <a:srgbClr val="000000"/>
                    </a:gs>
                  </a:gsLst>
                  <a:lin ang="5400000" scaled="0"/>
                </a:gradFill>
              </a:rPr>
              <a:t>  | http://cqure.</a:t>
            </a:r>
            <a:r>
              <a:rPr lang="en-US" sz="2800" dirty="0">
                <a:gradFill>
                  <a:gsLst>
                    <a:gs pos="99115">
                      <a:srgbClr val="000000"/>
                    </a:gs>
                    <a:gs pos="79000">
                      <a:srgbClr val="000000"/>
                    </a:gs>
                  </a:gsLst>
                  <a:lin ang="5400000" scaled="0"/>
                </a:gradFill>
              </a:rPr>
              <a:t>us</a:t>
            </a:r>
            <a:endParaRPr lang="pl-PL" sz="2800" dirty="0">
              <a:gradFill>
                <a:gsLst>
                  <a:gs pos="99115">
                    <a:srgbClr val="000000"/>
                  </a:gs>
                  <a:gs pos="79000">
                    <a:srgbClr val="000000"/>
                  </a:gs>
                </a:gsLst>
                <a:lin ang="5400000" scaled="0"/>
              </a:gradFill>
            </a:endParaRPr>
          </a:p>
        </p:txBody>
      </p:sp>
      <p:sp>
        <p:nvSpPr>
          <p:cNvPr id="6" name="Text Placeholder 5"/>
          <p:cNvSpPr>
            <a:spLocks noGrp="1"/>
          </p:cNvSpPr>
          <p:nvPr>
            <p:ph type="body" sz="quarter" idx="13"/>
          </p:nvPr>
        </p:nvSpPr>
        <p:spPr/>
        <p:txBody>
          <a:bodyPr/>
          <a:lstStyle/>
          <a:p>
            <a:r>
              <a:rPr lang="en-US" dirty="0" smtClean="0"/>
              <a:t>BRK2342</a:t>
            </a:r>
            <a:endParaRPr lang="en-US" dirty="0"/>
          </a:p>
        </p:txBody>
      </p:sp>
      <p:pic>
        <p:nvPicPr>
          <p:cNvPr id="7" name="Picture 6"/>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1018837" y="4945062"/>
            <a:ext cx="884280" cy="718915"/>
          </a:xfrm>
          <a:prstGeom prst="rect">
            <a:avLst/>
          </a:prstGeom>
        </p:spPr>
      </p:pic>
      <p:sp>
        <p:nvSpPr>
          <p:cNvPr id="8" name="Rectangle 7"/>
          <p:cNvSpPr/>
          <p:nvPr/>
        </p:nvSpPr>
        <p:spPr>
          <a:xfrm>
            <a:off x="10206957" y="5746963"/>
            <a:ext cx="2072747" cy="646331"/>
          </a:xfrm>
          <a:prstGeom prst="rect">
            <a:avLst/>
          </a:prstGeom>
        </p:spPr>
        <p:txBody>
          <a:bodyPr wrap="none">
            <a:spAutoFit/>
          </a:bodyPr>
          <a:lstStyle/>
          <a:p>
            <a:pPr algn="r"/>
            <a:r>
              <a:rPr lang="pl-PL" dirty="0"/>
              <a:t>@</a:t>
            </a:r>
            <a:r>
              <a:rPr lang="pl-PL" dirty="0" err="1" smtClean="0"/>
              <a:t>paulacqure</a:t>
            </a:r>
            <a:r>
              <a:rPr lang="pl-PL" dirty="0" smtClean="0"/>
              <a:t> </a:t>
            </a:r>
            <a:endParaRPr lang="en-US" dirty="0" smtClean="0"/>
          </a:p>
          <a:p>
            <a:pPr algn="r"/>
            <a:r>
              <a:rPr lang="pl-PL" dirty="0" smtClean="0"/>
              <a:t>@</a:t>
            </a:r>
            <a:r>
              <a:rPr lang="pl-PL" dirty="0" err="1"/>
              <a:t>CQUREAcademy</a:t>
            </a:r>
            <a:endParaRPr lang="pl-PL" dirty="0"/>
          </a:p>
        </p:txBody>
      </p:sp>
    </p:spTree>
    <p:extLst>
      <p:ext uri="{BB962C8B-B14F-4D97-AF65-F5344CB8AC3E}">
        <p14:creationId xmlns:p14="http://schemas.microsoft.com/office/powerpoint/2010/main" val="10788277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263"/>
            <a:ext cx="10056813" cy="2751137"/>
          </a:xfrm>
          <a:solidFill>
            <a:srgbClr val="7030A0"/>
          </a:solidFill>
        </p:spPr>
        <p:txBody>
          <a:bodyPr/>
          <a:lstStyle/>
          <a:p>
            <a:r>
              <a:rPr lang="pl-PL" sz="6600" b="1" dirty="0" err="1" smtClean="0"/>
              <a:t>Certificates</a:t>
            </a:r>
            <a:endParaRPr lang="en-US" sz="6600" b="1" dirty="0"/>
          </a:p>
        </p:txBody>
      </p:sp>
      <p:sp>
        <p:nvSpPr>
          <p:cNvPr id="3" name="Text Placeholder 2"/>
          <p:cNvSpPr>
            <a:spLocks noGrp="1"/>
          </p:cNvSpPr>
          <p:nvPr>
            <p:ph type="body" sz="quarter" idx="4294967295"/>
          </p:nvPr>
        </p:nvSpPr>
        <p:spPr>
          <a:xfrm>
            <a:off x="0" y="3954463"/>
            <a:ext cx="10058400" cy="1828800"/>
          </a:xfrm>
        </p:spPr>
        <p:txBody>
          <a:bodyPr/>
          <a:lstStyle/>
          <a:p>
            <a:r>
              <a:rPr lang="en-US" dirty="0" smtClean="0"/>
              <a:t>Procedures not to be certified</a:t>
            </a:r>
            <a:endParaRPr lang="en-US" dirty="0"/>
          </a:p>
        </p:txBody>
      </p:sp>
    </p:spTree>
    <p:extLst>
      <p:ext uri="{BB962C8B-B14F-4D97-AF65-F5344CB8AC3E}">
        <p14:creationId xmlns:p14="http://schemas.microsoft.com/office/powerpoint/2010/main" val="40533544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263"/>
            <a:ext cx="10056813" cy="2751137"/>
          </a:xfrm>
          <a:solidFill>
            <a:srgbClr val="7030A0"/>
          </a:solidFill>
        </p:spPr>
        <p:txBody>
          <a:bodyPr/>
          <a:lstStyle/>
          <a:p>
            <a:r>
              <a:rPr lang="pl-PL" sz="6600" b="1" dirty="0" smtClean="0"/>
              <a:t>Remote </a:t>
            </a:r>
            <a:r>
              <a:rPr lang="pl-PL" sz="6600" b="1" dirty="0" err="1" smtClean="0"/>
              <a:t>Powershell</a:t>
            </a:r>
            <a:endParaRPr lang="en-US" sz="6600" b="1" dirty="0"/>
          </a:p>
        </p:txBody>
      </p:sp>
      <p:sp>
        <p:nvSpPr>
          <p:cNvPr id="3" name="Text Placeholder 2"/>
          <p:cNvSpPr>
            <a:spLocks noGrp="1"/>
          </p:cNvSpPr>
          <p:nvPr>
            <p:ph type="body" sz="quarter" idx="4294967295"/>
          </p:nvPr>
        </p:nvSpPr>
        <p:spPr>
          <a:xfrm>
            <a:off x="0" y="3954463"/>
            <a:ext cx="10058400" cy="1828800"/>
          </a:xfrm>
        </p:spPr>
        <p:txBody>
          <a:bodyPr/>
          <a:lstStyle/>
          <a:p>
            <a:r>
              <a:rPr lang="pl-PL" dirty="0" err="1" smtClean="0"/>
              <a:t>Procedures</a:t>
            </a:r>
            <a:r>
              <a:rPr lang="pl-PL" dirty="0" smtClean="0"/>
              <a:t> not to be </a:t>
            </a:r>
            <a:r>
              <a:rPr lang="pl-PL" dirty="0" err="1" smtClean="0"/>
              <a:t>certified</a:t>
            </a:r>
            <a:endParaRPr lang="en-US" dirty="0"/>
          </a:p>
        </p:txBody>
      </p:sp>
    </p:spTree>
    <p:extLst>
      <p:ext uri="{BB962C8B-B14F-4D97-AF65-F5344CB8AC3E}">
        <p14:creationId xmlns:p14="http://schemas.microsoft.com/office/powerpoint/2010/main" val="25250027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6814" y="303378"/>
            <a:ext cx="12435614" cy="6411648"/>
          </a:xfrm>
          <a:prstGeom prst="rect">
            <a:avLst/>
          </a:prstGeom>
        </p:spPr>
      </p:pic>
    </p:spTree>
    <p:extLst>
      <p:ext uri="{BB962C8B-B14F-4D97-AF65-F5344CB8AC3E}">
        <p14:creationId xmlns:p14="http://schemas.microsoft.com/office/powerpoint/2010/main" val="39583660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211263"/>
            <a:ext cx="10056813" cy="2751137"/>
          </a:xfrm>
          <a:solidFill>
            <a:srgbClr val="7030A0"/>
          </a:solidFill>
        </p:spPr>
        <p:txBody>
          <a:bodyPr/>
          <a:lstStyle/>
          <a:p>
            <a:r>
              <a:rPr lang="en-US" sz="6600" b="1" dirty="0" smtClean="0"/>
              <a:t>Kerberos tickets vs. Dumps</a:t>
            </a:r>
            <a:endParaRPr lang="en-US" sz="6600" b="1" dirty="0"/>
          </a:p>
        </p:txBody>
      </p:sp>
    </p:spTree>
    <p:extLst>
      <p:ext uri="{BB962C8B-B14F-4D97-AF65-F5344CB8AC3E}">
        <p14:creationId xmlns:p14="http://schemas.microsoft.com/office/powerpoint/2010/main" val="24982572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47688" y="295275"/>
            <a:ext cx="11888787" cy="917575"/>
          </a:xfrm>
          <a:prstGeom prst="rect">
            <a:avLst/>
          </a:prstGeom>
        </p:spPr>
        <p:txBody>
          <a:bodyPr/>
          <a:lstStyle/>
          <a:p>
            <a:r>
              <a:rPr lang="en-GB" dirty="0" smtClean="0"/>
              <a:t>Agenda</a:t>
            </a:r>
            <a:endParaRPr lang="en-GB" dirty="0"/>
          </a:p>
        </p:txBody>
      </p:sp>
      <p:grpSp>
        <p:nvGrpSpPr>
          <p:cNvPr id="4" name="Group 3"/>
          <p:cNvGrpSpPr/>
          <p:nvPr/>
        </p:nvGrpSpPr>
        <p:grpSpPr>
          <a:xfrm>
            <a:off x="1079467" y="2011518"/>
            <a:ext cx="4609821" cy="2422611"/>
            <a:chOff x="1079467" y="2005576"/>
            <a:chExt cx="4609821" cy="2432300"/>
          </a:xfrm>
        </p:grpSpPr>
        <p:sp>
          <p:nvSpPr>
            <p:cNvPr id="31" name="TextBox 30"/>
            <p:cNvSpPr txBox="1"/>
            <p:nvPr>
              <p:custDataLst>
                <p:tags r:id="rId17"/>
              </p:custDataLst>
            </p:nvPr>
          </p:nvSpPr>
          <p:spPr>
            <a:xfrm>
              <a:off x="1079467" y="2005576"/>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33" name="TextBox 32"/>
            <p:cNvSpPr txBox="1"/>
            <p:nvPr>
              <p:custDataLst>
                <p:tags r:id="rId18"/>
              </p:custDataLst>
            </p:nvPr>
          </p:nvSpPr>
          <p:spPr>
            <a:xfrm>
              <a:off x="1396328"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Dumping Techniques</a:t>
              </a:r>
              <a:endParaRPr lang="en-US" sz="2763" dirty="0">
                <a:gradFill>
                  <a:gsLst>
                    <a:gs pos="0">
                      <a:srgbClr val="FFFFFF"/>
                    </a:gs>
                    <a:gs pos="100000">
                      <a:srgbClr val="FFFFFF"/>
                    </a:gs>
                  </a:gsLst>
                  <a:lin ang="5400000" scaled="0"/>
                </a:gradFill>
              </a:endParaRPr>
            </a:p>
          </p:txBody>
        </p:sp>
        <p:sp>
          <p:nvSpPr>
            <p:cNvPr id="41" name="Right Triangle 40"/>
            <p:cNvSpPr/>
            <p:nvPr>
              <p:custDataLst>
                <p:tags r:id="rId19"/>
              </p:custDataLst>
            </p:nvPr>
          </p:nvSpPr>
          <p:spPr bwMode="auto">
            <a:xfrm rot="10800000" flipV="1">
              <a:off x="2046692" y="2743672"/>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custDataLst>
                <p:tags r:id="rId20"/>
              </p:custDataLst>
            </p:nvPr>
          </p:nvSpPr>
          <p:spPr bwMode="auto">
            <a:xfrm>
              <a:off x="1457971" y="3393360"/>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custDataLst>
                <p:tags r:id="rId21"/>
              </p:custDataLst>
            </p:nvPr>
          </p:nvSpPr>
          <p:spPr>
            <a:xfrm>
              <a:off x="191214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1</a:t>
              </a:r>
            </a:p>
          </p:txBody>
        </p:sp>
      </p:grpSp>
      <p:grpSp>
        <p:nvGrpSpPr>
          <p:cNvPr id="6" name="Group 5"/>
          <p:cNvGrpSpPr/>
          <p:nvPr/>
        </p:nvGrpSpPr>
        <p:grpSpPr>
          <a:xfrm>
            <a:off x="5608613" y="2011518"/>
            <a:ext cx="5690887" cy="2422611"/>
            <a:chOff x="5608612" y="2005576"/>
            <a:chExt cx="5690887" cy="2432300"/>
          </a:xfrm>
        </p:grpSpPr>
        <p:sp>
          <p:nvSpPr>
            <p:cNvPr id="46" name="TextBox 45"/>
            <p:cNvSpPr txBox="1"/>
            <p:nvPr>
              <p:custDataLst>
                <p:tags r:id="rId12"/>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sz="1520" dirty="0">
                <a:ln>
                  <a:solidFill>
                    <a:srgbClr val="FFFFFF">
                      <a:alpha val="99000"/>
                    </a:srgbClr>
                  </a:solidFill>
                </a:ln>
                <a:gradFill>
                  <a:gsLst>
                    <a:gs pos="0">
                      <a:srgbClr val="FFFFFF"/>
                    </a:gs>
                    <a:gs pos="100000">
                      <a:srgbClr val="FFFFFF"/>
                    </a:gs>
                  </a:gsLst>
                  <a:lin ang="5400000" scaled="0"/>
                </a:gradFill>
              </a:endParaRPr>
            </a:p>
          </p:txBody>
        </p:sp>
        <p:sp>
          <p:nvSpPr>
            <p:cNvPr id="47" name="TextBox 46"/>
            <p:cNvSpPr txBox="1"/>
            <p:nvPr>
              <p:custDataLst>
                <p:tags r:id="rId13"/>
              </p:custDataLst>
            </p:nvPr>
          </p:nvSpPr>
          <p:spPr>
            <a:xfrm>
              <a:off x="7006539"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Live Memory Analysis</a:t>
              </a:r>
              <a:endParaRPr lang="en-US" sz="2763" dirty="0">
                <a:gradFill>
                  <a:gsLst>
                    <a:gs pos="0">
                      <a:srgbClr val="FFFFFF"/>
                    </a:gs>
                    <a:gs pos="100000">
                      <a:srgbClr val="FFFFFF"/>
                    </a:gs>
                  </a:gsLst>
                  <a:lin ang="5400000" scaled="0"/>
                </a:gradFill>
              </a:endParaRPr>
            </a:p>
          </p:txBody>
        </p:sp>
        <p:sp>
          <p:nvSpPr>
            <p:cNvPr id="49" name="Rectangle 48"/>
            <p:cNvSpPr/>
            <p:nvPr>
              <p:custDataLst>
                <p:tags r:id="rId14"/>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custDataLst>
                <p:tags r:id="rId15"/>
              </p:custDataLst>
            </p:nvPr>
          </p:nvSpPr>
          <p:spPr>
            <a:xfrm>
              <a:off x="713910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3</a:t>
              </a:r>
            </a:p>
          </p:txBody>
        </p:sp>
        <p:sp>
          <p:nvSpPr>
            <p:cNvPr id="60" name="Right Triangle 59"/>
            <p:cNvSpPr/>
            <p:nvPr>
              <p:custDataLst>
                <p:tags r:id="rId16"/>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1079467" y="3393773"/>
            <a:ext cx="4609821" cy="2418561"/>
            <a:chOff x="1079467" y="3393360"/>
            <a:chExt cx="4609821" cy="2428234"/>
          </a:xfrm>
          <a:solidFill>
            <a:srgbClr val="7030A0"/>
          </a:solidFill>
        </p:grpSpPr>
        <p:sp>
          <p:nvSpPr>
            <p:cNvPr id="51" name="Rectangle 50"/>
            <p:cNvSpPr/>
            <p:nvPr>
              <p:custDataLst>
                <p:tags r:id="rId7"/>
              </p:custDataLst>
            </p:nvPr>
          </p:nvSpPr>
          <p:spPr bwMode="auto">
            <a:xfrm>
              <a:off x="3024887" y="3393360"/>
              <a:ext cx="2511649"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custDataLst>
                <p:tags r:id="rId8"/>
              </p:custDataLst>
            </p:nvPr>
          </p:nvSpPr>
          <p:spPr>
            <a:xfrm>
              <a:off x="3987464"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2</a:t>
              </a:r>
            </a:p>
          </p:txBody>
        </p:sp>
        <p:sp>
          <p:nvSpPr>
            <p:cNvPr id="56" name="TextBox 55"/>
            <p:cNvSpPr txBox="1"/>
            <p:nvPr>
              <p:custDataLst>
                <p:tags r:id="rId9"/>
              </p:custDataLst>
            </p:nvPr>
          </p:nvSpPr>
          <p:spPr>
            <a:xfrm>
              <a:off x="1079467"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7" name="TextBox 56"/>
            <p:cNvSpPr txBox="1"/>
            <p:nvPr>
              <p:custDataLst>
                <p:tags r:id="rId10"/>
              </p:custDataLst>
            </p:nvPr>
          </p:nvSpPr>
          <p:spPr>
            <a:xfrm>
              <a:off x="1396328" y="5240667"/>
              <a:ext cx="3976097" cy="492205"/>
            </a:xfrm>
            <a:prstGeom prst="rect">
              <a:avLst/>
            </a:prstGeom>
            <a:grp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Memory Dump Analysis</a:t>
              </a:r>
              <a:endParaRPr lang="en-US" sz="2763" dirty="0">
                <a:gradFill>
                  <a:gsLst>
                    <a:gs pos="0">
                      <a:srgbClr val="FFFFFF"/>
                    </a:gs>
                    <a:gs pos="100000">
                      <a:srgbClr val="FFFFFF"/>
                    </a:gs>
                  </a:gsLst>
                  <a:lin ang="5400000" scaled="0"/>
                </a:gradFill>
              </a:endParaRPr>
            </a:p>
          </p:txBody>
        </p:sp>
        <p:sp>
          <p:nvSpPr>
            <p:cNvPr id="61" name="Right Triangle 60"/>
            <p:cNvSpPr/>
            <p:nvPr>
              <p:custDataLst>
                <p:tags r:id="rId11"/>
              </p:custDataLst>
            </p:nvPr>
          </p:nvSpPr>
          <p:spPr bwMode="auto">
            <a:xfrm flipV="1">
              <a:off x="3987462"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6753911" y="3393773"/>
            <a:ext cx="4609821" cy="2418561"/>
            <a:chOff x="6753911" y="3393360"/>
            <a:chExt cx="4609821" cy="2428234"/>
          </a:xfrm>
          <a:solidFill>
            <a:srgbClr val="009E49"/>
          </a:solidFill>
        </p:grpSpPr>
        <p:sp>
          <p:nvSpPr>
            <p:cNvPr id="52" name="Rectangle 51"/>
            <p:cNvSpPr/>
            <p:nvPr>
              <p:custDataLst>
                <p:tags r:id="rId2"/>
              </p:custDataLst>
            </p:nvPr>
          </p:nvSpPr>
          <p:spPr bwMode="auto">
            <a:xfrm>
              <a:off x="9328166" y="3393360"/>
              <a:ext cx="1494841"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custDataLst>
                <p:tags r:id="rId3"/>
              </p:custDataLst>
            </p:nvPr>
          </p:nvSpPr>
          <p:spPr>
            <a:xfrm>
              <a:off x="9782338"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4</a:t>
              </a:r>
            </a:p>
          </p:txBody>
        </p:sp>
        <p:sp>
          <p:nvSpPr>
            <p:cNvPr id="58" name="TextBox 57"/>
            <p:cNvSpPr txBox="1"/>
            <p:nvPr>
              <p:custDataLst>
                <p:tags r:id="rId4"/>
              </p:custDataLst>
            </p:nvPr>
          </p:nvSpPr>
          <p:spPr>
            <a:xfrm>
              <a:off x="6753911"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9" name="TextBox 58"/>
            <p:cNvSpPr txBox="1"/>
            <p:nvPr>
              <p:custDataLst>
                <p:tags r:id="rId5"/>
              </p:custDataLst>
            </p:nvPr>
          </p:nvSpPr>
          <p:spPr>
            <a:xfrm>
              <a:off x="7070772" y="5247182"/>
              <a:ext cx="3976097" cy="492205"/>
            </a:xfrm>
            <a:prstGeom prst="rect">
              <a:avLst/>
            </a:prstGeom>
            <a:grpFill/>
          </p:spPr>
          <p:txBody>
            <a:bodyPr wrap="square" lIns="64433" tIns="32217" rIns="64433" bIns="32217" rtlCol="0">
              <a:spAutoFit/>
            </a:bodyPr>
            <a:lstStyle/>
            <a:p>
              <a:pPr algn="ctr">
                <a:buSzPct val="90000"/>
              </a:pPr>
              <a:r>
                <a:rPr lang="en-US" sz="2763" dirty="0">
                  <a:gradFill>
                    <a:gsLst>
                      <a:gs pos="0">
                        <a:srgbClr val="FFFFFF"/>
                      </a:gs>
                      <a:gs pos="100000">
                        <a:srgbClr val="FFFFFF"/>
                      </a:gs>
                    </a:gsLst>
                    <a:lin ang="5400000" scaled="0"/>
                  </a:gradFill>
                </a:rPr>
                <a:t>Summary </a:t>
              </a:r>
            </a:p>
          </p:txBody>
        </p:sp>
        <p:sp>
          <p:nvSpPr>
            <p:cNvPr id="62" name="Right Triangle 61"/>
            <p:cNvSpPr/>
            <p:nvPr>
              <p:custDataLst>
                <p:tags r:id="rId6"/>
              </p:custDataLst>
            </p:nvPr>
          </p:nvSpPr>
          <p:spPr bwMode="auto">
            <a:xfrm flipV="1">
              <a:off x="9924515"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1617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0" y="233363"/>
            <a:ext cx="11374438" cy="620712"/>
          </a:xfrm>
        </p:spPr>
        <p:txBody>
          <a:bodyPr/>
          <a:lstStyle/>
          <a:p>
            <a:r>
              <a:rPr lang="pl-PL" dirty="0" smtClean="0"/>
              <a:t>Memory </a:t>
            </a:r>
            <a:r>
              <a:rPr lang="pl-PL" dirty="0" err="1" smtClean="0"/>
              <a:t>Memories</a:t>
            </a:r>
            <a:r>
              <a:rPr lang="pl-PL" dirty="0" smtClean="0"/>
              <a:t>: </a:t>
            </a:r>
            <a:r>
              <a:rPr lang="pl-PL" dirty="0" err="1" smtClean="0"/>
              <a:t>Summary</a:t>
            </a:r>
            <a:endParaRPr lang="en-US" sz="4800" dirty="0"/>
          </a:p>
        </p:txBody>
      </p:sp>
      <p:sp>
        <p:nvSpPr>
          <p:cNvPr id="16" name="Rectangle 15"/>
          <p:cNvSpPr/>
          <p:nvPr/>
        </p:nvSpPr>
        <p:spPr bwMode="auto">
          <a:xfrm>
            <a:off x="529661" y="1337637"/>
            <a:ext cx="6609078" cy="70788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4"/>
              </a:buBlip>
            </a:pPr>
            <a:r>
              <a:rPr lang="pl-PL" sz="2800" dirty="0" err="1" smtClean="0">
                <a:gradFill>
                  <a:gsLst>
                    <a:gs pos="0">
                      <a:srgbClr val="FFFFFF"/>
                    </a:gs>
                    <a:gs pos="99000">
                      <a:srgbClr val="FFFFFF"/>
                    </a:gs>
                  </a:gsLst>
                  <a:lin ang="5400000" scaled="1"/>
                </a:gradFill>
              </a:rPr>
              <a:t>Whatever</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works</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will</a:t>
            </a:r>
            <a:r>
              <a:rPr lang="pl-PL" sz="2800" dirty="0" smtClean="0">
                <a:gradFill>
                  <a:gsLst>
                    <a:gs pos="0">
                      <a:srgbClr val="FFFFFF"/>
                    </a:gs>
                    <a:gs pos="99000">
                      <a:srgbClr val="FFFFFF"/>
                    </a:gs>
                  </a:gsLst>
                  <a:lin ang="5400000" scaled="1"/>
                </a:gradFill>
              </a:rPr>
              <a:t> be in </a:t>
            </a:r>
            <a:r>
              <a:rPr lang="pl-PL" sz="2800" dirty="0" err="1" smtClean="0">
                <a:gradFill>
                  <a:gsLst>
                    <a:gs pos="0">
                      <a:srgbClr val="FFFFFF"/>
                    </a:gs>
                    <a:gs pos="99000">
                      <a:srgbClr val="FFFFFF"/>
                    </a:gs>
                  </a:gsLst>
                  <a:lin ang="5400000" scaled="1"/>
                </a:gradFill>
              </a:rPr>
              <a:t>memory</a:t>
            </a:r>
            <a:endParaRPr lang="en-US" sz="2800" dirty="0">
              <a:gradFill>
                <a:gsLst>
                  <a:gs pos="0">
                    <a:srgbClr val="FFFFFF"/>
                  </a:gs>
                  <a:gs pos="99000">
                    <a:srgbClr val="FFFFFF"/>
                  </a:gs>
                </a:gsLst>
                <a:lin ang="5400000" scaled="1"/>
              </a:gradFill>
            </a:endParaRPr>
          </a:p>
        </p:txBody>
      </p:sp>
      <p:sp>
        <p:nvSpPr>
          <p:cNvPr id="21" name="Rectangle 20"/>
          <p:cNvSpPr/>
          <p:nvPr/>
        </p:nvSpPr>
        <p:spPr bwMode="auto">
          <a:xfrm>
            <a:off x="529660" y="2194541"/>
            <a:ext cx="6609078" cy="70788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4"/>
              </a:buBlip>
            </a:pPr>
            <a:r>
              <a:rPr lang="pl-PL" sz="2800" dirty="0" smtClean="0">
                <a:gradFill>
                  <a:gsLst>
                    <a:gs pos="0">
                      <a:srgbClr val="FFFFFF"/>
                    </a:gs>
                    <a:gs pos="99000">
                      <a:srgbClr val="FFFFFF"/>
                    </a:gs>
                  </a:gsLst>
                  <a:lin ang="5400000" scaled="1"/>
                </a:gradFill>
              </a:rPr>
              <a:t>One </a:t>
            </a:r>
            <a:r>
              <a:rPr lang="pl-PL" sz="2800" dirty="0" err="1" smtClean="0">
                <a:gradFill>
                  <a:gsLst>
                    <a:gs pos="0">
                      <a:srgbClr val="FFFFFF"/>
                    </a:gs>
                    <a:gs pos="99000">
                      <a:srgbClr val="FFFFFF"/>
                    </a:gs>
                  </a:gsLst>
                  <a:lin ang="5400000" scaled="1"/>
                </a:gradFill>
              </a:rPr>
              <a:t>more</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dump</a:t>
            </a:r>
            <a:r>
              <a:rPr lang="pl-PL" sz="2800" dirty="0" smtClean="0">
                <a:gradFill>
                  <a:gsLst>
                    <a:gs pos="0">
                      <a:srgbClr val="FFFFFF"/>
                    </a:gs>
                    <a:gs pos="99000">
                      <a:srgbClr val="FFFFFF"/>
                    </a:gs>
                  </a:gsLst>
                  <a:lin ang="5400000" scaled="1"/>
                </a:gradFill>
              </a:rPr>
              <a:t> = </a:t>
            </a:r>
            <a:r>
              <a:rPr lang="pl-PL" sz="2800" dirty="0" err="1" smtClean="0">
                <a:gradFill>
                  <a:gsLst>
                    <a:gs pos="0">
                      <a:srgbClr val="FFFFFF"/>
                    </a:gs>
                    <a:gs pos="99000">
                      <a:srgbClr val="FFFFFF"/>
                    </a:gs>
                  </a:gsLst>
                  <a:lin ang="5400000" scaled="1"/>
                </a:gradFill>
              </a:rPr>
              <a:t>more</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experience</a:t>
            </a:r>
            <a:endParaRPr lang="en-US" sz="2800" dirty="0">
              <a:gradFill>
                <a:gsLst>
                  <a:gs pos="0">
                    <a:srgbClr val="FFFFFF"/>
                  </a:gs>
                  <a:gs pos="99000">
                    <a:srgbClr val="FFFFFF"/>
                  </a:gs>
                </a:gsLst>
                <a:lin ang="5400000" scaled="1"/>
              </a:gradFill>
            </a:endParaRPr>
          </a:p>
        </p:txBody>
      </p:sp>
      <p:sp>
        <p:nvSpPr>
          <p:cNvPr id="25" name="Rectangle 24"/>
          <p:cNvSpPr/>
          <p:nvPr/>
        </p:nvSpPr>
        <p:spPr bwMode="auto">
          <a:xfrm>
            <a:off x="529660" y="3051445"/>
            <a:ext cx="6609078" cy="113877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4"/>
              </a:buBlip>
            </a:pPr>
            <a:r>
              <a:rPr lang="pl-PL" sz="2800" dirty="0" err="1" smtClean="0">
                <a:gradFill>
                  <a:gsLst>
                    <a:gs pos="0">
                      <a:srgbClr val="FFFFFF"/>
                    </a:gs>
                    <a:gs pos="99000">
                      <a:srgbClr val="FFFFFF"/>
                    </a:gs>
                  </a:gsLst>
                  <a:lin ang="5400000" scaled="1"/>
                </a:gradFill>
              </a:rPr>
              <a:t>Pay</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attention</a:t>
            </a:r>
            <a:r>
              <a:rPr lang="pl-PL" sz="2800" dirty="0" smtClean="0">
                <a:gradFill>
                  <a:gsLst>
                    <a:gs pos="0">
                      <a:srgbClr val="FFFFFF"/>
                    </a:gs>
                    <a:gs pos="99000">
                      <a:srgbClr val="FFFFFF"/>
                    </a:gs>
                  </a:gsLst>
                  <a:lin ang="5400000" scaled="1"/>
                </a:gradFill>
              </a:rPr>
              <a:t> to </a:t>
            </a:r>
            <a:r>
              <a:rPr lang="pl-PL" sz="2800" dirty="0">
                <a:gradFill>
                  <a:gsLst>
                    <a:gs pos="0">
                      <a:srgbClr val="FFFFFF"/>
                    </a:gs>
                    <a:gs pos="99000">
                      <a:srgbClr val="FFFFFF"/>
                    </a:gs>
                  </a:gsLst>
                  <a:lin ang="5400000" scaled="1"/>
                </a:gradFill>
              </a:rPr>
              <a:t>the </a:t>
            </a:r>
            <a:r>
              <a:rPr lang="pl-PL" sz="2800" dirty="0" smtClean="0">
                <a:gradFill>
                  <a:gsLst>
                    <a:gs pos="0">
                      <a:srgbClr val="FFFFFF"/>
                    </a:gs>
                    <a:gs pos="99000">
                      <a:srgbClr val="FFFFFF"/>
                    </a:gs>
                  </a:gsLst>
                  <a:lin ang="5400000" scaled="1"/>
                </a:gradFill>
              </a:rPr>
              <a:t>’</a:t>
            </a:r>
            <a:r>
              <a:rPr lang="pl-PL" sz="2800" dirty="0" err="1" smtClean="0">
                <a:gradFill>
                  <a:gsLst>
                    <a:gs pos="0">
                      <a:srgbClr val="FFFFFF"/>
                    </a:gs>
                    <a:gs pos="99000">
                      <a:srgbClr val="FFFFFF"/>
                    </a:gs>
                  </a:gsLst>
                  <a:lin ang="5400000" scaled="1"/>
                </a:gradFill>
              </a:rPr>
              <a:t>strange</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looking</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objects</a:t>
            </a:r>
            <a:endParaRPr lang="en-US" sz="2800" dirty="0">
              <a:gradFill>
                <a:gsLst>
                  <a:gs pos="0">
                    <a:srgbClr val="FFFFFF"/>
                  </a:gs>
                  <a:gs pos="99000">
                    <a:srgbClr val="FFFFFF"/>
                  </a:gs>
                </a:gsLst>
                <a:lin ang="5400000" scaled="1"/>
              </a:gradFill>
            </a:endParaRPr>
          </a:p>
        </p:txBody>
      </p:sp>
      <p:grpSp>
        <p:nvGrpSpPr>
          <p:cNvPr id="6" name="Group 5"/>
          <p:cNvGrpSpPr/>
          <p:nvPr/>
        </p:nvGrpSpPr>
        <p:grpSpPr>
          <a:xfrm>
            <a:off x="0" y="1214472"/>
            <a:ext cx="1031356" cy="5780053"/>
            <a:chOff x="0" y="1214472"/>
            <a:chExt cx="1031356" cy="5780053"/>
          </a:xfrm>
        </p:grpSpPr>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31" name="Rectangle 30"/>
            <p:cNvSpPr/>
            <p:nvPr/>
          </p:nvSpPr>
          <p:spPr bwMode="auto">
            <a:xfrm>
              <a:off x="13583" y="5659807"/>
              <a:ext cx="1017773" cy="13347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 name="Rectangle 10"/>
          <p:cNvSpPr/>
          <p:nvPr/>
        </p:nvSpPr>
        <p:spPr bwMode="auto">
          <a:xfrm>
            <a:off x="522470" y="4339236"/>
            <a:ext cx="6609078" cy="70788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4"/>
              </a:buBlip>
            </a:pPr>
            <a:r>
              <a:rPr lang="pl-PL" sz="2800" dirty="0" smtClean="0">
                <a:gradFill>
                  <a:gsLst>
                    <a:gs pos="0">
                      <a:srgbClr val="FFFFFF"/>
                    </a:gs>
                    <a:gs pos="99000">
                      <a:srgbClr val="FFFFFF"/>
                    </a:gs>
                  </a:gsLst>
                  <a:lin ang="5400000" scaled="1"/>
                </a:gradFill>
              </a:rPr>
              <a:t>Do not </a:t>
            </a:r>
            <a:r>
              <a:rPr lang="pl-PL" sz="2800" dirty="0" err="1" smtClean="0">
                <a:gradFill>
                  <a:gsLst>
                    <a:gs pos="0">
                      <a:srgbClr val="FFFFFF"/>
                    </a:gs>
                    <a:gs pos="99000">
                      <a:srgbClr val="FFFFFF"/>
                    </a:gs>
                  </a:gsLst>
                  <a:lin ang="5400000" scaled="1"/>
                </a:gradFill>
              </a:rPr>
              <a:t>share</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dumps</a:t>
            </a:r>
            <a:r>
              <a:rPr lang="pl-PL" sz="2800" dirty="0" smtClean="0">
                <a:gradFill>
                  <a:gsLst>
                    <a:gs pos="0">
                      <a:srgbClr val="FFFFFF"/>
                    </a:gs>
                    <a:gs pos="99000">
                      <a:srgbClr val="FFFFFF"/>
                    </a:gs>
                  </a:gsLst>
                  <a:lin ang="5400000" scaled="1"/>
                </a:gradFill>
              </a:rPr>
              <a:t> with </a:t>
            </a:r>
            <a:r>
              <a:rPr lang="pl-PL" sz="2800" dirty="0" err="1" smtClean="0">
                <a:gradFill>
                  <a:gsLst>
                    <a:gs pos="0">
                      <a:srgbClr val="FFFFFF"/>
                    </a:gs>
                    <a:gs pos="99000">
                      <a:srgbClr val="FFFFFF"/>
                    </a:gs>
                  </a:gsLst>
                  <a:lin ang="5400000" scaled="1"/>
                </a:gradFill>
              </a:rPr>
              <a:t>others</a:t>
            </a:r>
            <a:endParaRPr lang="en-US" sz="2800" dirty="0">
              <a:gradFill>
                <a:gsLst>
                  <a:gs pos="0">
                    <a:srgbClr val="FFFFFF"/>
                  </a:gs>
                  <a:gs pos="99000">
                    <a:srgbClr val="FFFFFF"/>
                  </a:gs>
                </a:gsLst>
                <a:lin ang="5400000" scaled="1"/>
              </a:gradFill>
            </a:endParaRPr>
          </a:p>
        </p:txBody>
      </p:sp>
      <p:sp>
        <p:nvSpPr>
          <p:cNvPr id="13" name="Rectangle 12"/>
          <p:cNvSpPr/>
          <p:nvPr/>
        </p:nvSpPr>
        <p:spPr bwMode="auto">
          <a:xfrm>
            <a:off x="543243" y="5196139"/>
            <a:ext cx="6609078" cy="70788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4"/>
              </a:buBlip>
            </a:pPr>
            <a:r>
              <a:rPr lang="pl-PL" sz="2800" dirty="0" err="1" smtClean="0">
                <a:gradFill>
                  <a:gsLst>
                    <a:gs pos="0">
                      <a:srgbClr val="FFFFFF"/>
                    </a:gs>
                    <a:gs pos="99000">
                      <a:srgbClr val="FFFFFF"/>
                    </a:gs>
                  </a:gsLst>
                  <a:lin ang="5400000" scaled="1"/>
                </a:gradFill>
              </a:rPr>
              <a:t>Use</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them</a:t>
            </a:r>
            <a:r>
              <a:rPr lang="pl-PL" sz="2800" dirty="0" smtClean="0">
                <a:gradFill>
                  <a:gsLst>
                    <a:gs pos="0">
                      <a:srgbClr val="FFFFFF"/>
                    </a:gs>
                    <a:gs pos="99000">
                      <a:srgbClr val="FFFFFF"/>
                    </a:gs>
                  </a:gsLst>
                  <a:lin ang="5400000" scaled="1"/>
                </a:gradFill>
              </a:rPr>
              <a:t> for </a:t>
            </a:r>
            <a:r>
              <a:rPr lang="pl-PL" sz="2800" dirty="0" err="1" smtClean="0">
                <a:gradFill>
                  <a:gsLst>
                    <a:gs pos="0">
                      <a:srgbClr val="FFFFFF"/>
                    </a:gs>
                    <a:gs pos="99000">
                      <a:srgbClr val="FFFFFF"/>
                    </a:gs>
                  </a:gsLst>
                  <a:lin ang="5400000" scaled="1"/>
                </a:gradFill>
              </a:rPr>
              <a:t>troubleshooting</a:t>
            </a:r>
            <a:endParaRPr lang="en-US" sz="2800" dirty="0">
              <a:gradFill>
                <a:gsLst>
                  <a:gs pos="0">
                    <a:srgbClr val="FFFFFF"/>
                  </a:gs>
                  <a:gs pos="99000">
                    <a:srgbClr val="FFFFFF"/>
                  </a:gs>
                </a:gsLst>
                <a:lin ang="5400000" scaled="1"/>
              </a:gradFill>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285037" y="1348749"/>
            <a:ext cx="5151437" cy="4572809"/>
          </a:xfrm>
          <a:prstGeom prst="rect">
            <a:avLst/>
          </a:prstGeom>
        </p:spPr>
      </p:pic>
    </p:spTree>
    <p:extLst>
      <p:ext uri="{BB962C8B-B14F-4D97-AF65-F5344CB8AC3E}">
        <p14:creationId xmlns:p14="http://schemas.microsoft.com/office/powerpoint/2010/main" val="3728684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0-#ppt_w/2"/>
                                          </p:val>
                                        </p:tav>
                                        <p:tav tm="100000">
                                          <p:val>
                                            <p:strVal val="#ppt_x"/>
                                          </p:val>
                                        </p:tav>
                                      </p:tavLst>
                                    </p:anim>
                                    <p:anim calcmode="lin" valueType="num">
                                      <p:cBhvr additive="base">
                                        <p:cTn id="13" dur="10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decel="10000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0-#ppt_w/2"/>
                                          </p:val>
                                        </p:tav>
                                        <p:tav tm="100000">
                                          <p:val>
                                            <p:strVal val="#ppt_x"/>
                                          </p:val>
                                        </p:tav>
                                      </p:tavLst>
                                    </p:anim>
                                    <p:anim calcmode="lin" valueType="num">
                                      <p:cBhvr additive="base">
                                        <p:cTn id="18" dur="10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decel="10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decel="10000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5"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r>
              <a:rPr lang="pl-PL" dirty="0" smtClean="0"/>
              <a:t>Tools!</a:t>
            </a:r>
            <a:endParaRPr lang="en-US" dirty="0"/>
          </a:p>
        </p:txBody>
      </p:sp>
      <p:sp>
        <p:nvSpPr>
          <p:cNvPr id="6" name="Rectangle 5"/>
          <p:cNvSpPr/>
          <p:nvPr/>
        </p:nvSpPr>
        <p:spPr bwMode="auto">
          <a:xfrm>
            <a:off x="274320" y="1214472"/>
            <a:ext cx="11887518" cy="5483191"/>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3637919"/>
          </a:xfrm>
          <a:prstGeom prst="rect">
            <a:avLst/>
          </a:prstGeom>
          <a:solidFill>
            <a:srgbClr val="7030A0"/>
          </a:solidFill>
        </p:spPr>
        <p:txBody>
          <a:bodyPr wrap="square">
            <a:spAutoFit/>
          </a:bodyPr>
          <a:lstStyle/>
          <a:p>
            <a:pPr marL="571500" lvl="0" indent="-571500">
              <a:lnSpc>
                <a:spcPct val="90000"/>
              </a:lnSpc>
              <a:spcBef>
                <a:spcPct val="20000"/>
              </a:spcBef>
              <a:buSzPct val="105000"/>
              <a:buBlip>
                <a:blip r:embed="rId3"/>
              </a:buBlip>
            </a:pPr>
            <a:r>
              <a:rPr lang="en-US" sz="3600" dirty="0" smtClean="0">
                <a:latin typeface="+mj-lt"/>
                <a:sym typeface="Wingdings" pitchFamily="2" charset="2"/>
              </a:rPr>
              <a:t>Check out the following links:</a:t>
            </a:r>
          </a:p>
          <a:p>
            <a:pPr marL="1037871" lvl="1" indent="-571500">
              <a:lnSpc>
                <a:spcPct val="90000"/>
              </a:lnSpc>
              <a:spcBef>
                <a:spcPct val="20000"/>
              </a:spcBef>
              <a:buSzPct val="105000"/>
              <a:buBlip>
                <a:blip r:embed="rId3"/>
              </a:buBlip>
            </a:pPr>
            <a:r>
              <a:rPr lang="pl-PL" sz="3600" dirty="0" err="1">
                <a:gradFill>
                  <a:gsLst>
                    <a:gs pos="1250">
                      <a:schemeClr val="tx1"/>
                    </a:gs>
                    <a:gs pos="100000">
                      <a:schemeClr val="tx1"/>
                    </a:gs>
                  </a:gsLst>
                  <a:lin ang="5400000" scaled="0"/>
                </a:gradFill>
                <a:sym typeface="Wingdings" pitchFamily="2" charset="2"/>
              </a:rPr>
              <a:t>Our</a:t>
            </a:r>
            <a:r>
              <a:rPr lang="pl-PL" sz="3600" dirty="0">
                <a:gradFill>
                  <a:gsLst>
                    <a:gs pos="1250">
                      <a:schemeClr val="tx1"/>
                    </a:gs>
                    <a:gs pos="100000">
                      <a:schemeClr val="tx1"/>
                    </a:gs>
                  </a:gsLst>
                  <a:lin ang="5400000" scaled="0"/>
                </a:gradFill>
                <a:sym typeface="Wingdings" pitchFamily="2" charset="2"/>
              </a:rPr>
              <a:t> </a:t>
            </a:r>
            <a:r>
              <a:rPr lang="pl-PL" sz="3600" dirty="0" err="1">
                <a:gradFill>
                  <a:gsLst>
                    <a:gs pos="1250">
                      <a:schemeClr val="tx1"/>
                    </a:gs>
                    <a:gs pos="100000">
                      <a:schemeClr val="tx1"/>
                    </a:gs>
                  </a:gsLst>
                  <a:lin ang="5400000" scaled="0"/>
                </a:gradFill>
                <a:sym typeface="Wingdings" pitchFamily="2" charset="2"/>
              </a:rPr>
              <a:t>tools</a:t>
            </a:r>
            <a:r>
              <a:rPr lang="pl-PL" sz="3600" dirty="0">
                <a:gradFill>
                  <a:gsLst>
                    <a:gs pos="1250">
                      <a:schemeClr val="tx1"/>
                    </a:gs>
                    <a:gs pos="100000">
                      <a:schemeClr val="tx1"/>
                    </a:gs>
                  </a:gsLst>
                  <a:lin ang="5400000" scaled="0"/>
                </a:gradFill>
                <a:sym typeface="Wingdings" pitchFamily="2" charset="2"/>
              </a:rPr>
              <a:t>: </a:t>
            </a:r>
            <a:r>
              <a:rPr lang="pl-PL" sz="3600" b="1" dirty="0">
                <a:gradFill>
                  <a:gsLst>
                    <a:gs pos="1250">
                      <a:schemeClr val="tx1"/>
                    </a:gs>
                    <a:gs pos="100000">
                      <a:schemeClr val="tx1"/>
                    </a:gs>
                  </a:gsLst>
                  <a:lin ang="5400000" scaled="0"/>
                </a:gradFill>
                <a:sym typeface="Wingdings" pitchFamily="2" charset="2"/>
              </a:rPr>
              <a:t>http://cqure.pl  Tools</a:t>
            </a:r>
          </a:p>
          <a:p>
            <a:pPr marL="1037871" lvl="1" indent="-571500">
              <a:lnSpc>
                <a:spcPct val="90000"/>
              </a:lnSpc>
              <a:spcBef>
                <a:spcPct val="20000"/>
              </a:spcBef>
              <a:buSzPct val="105000"/>
              <a:buBlip>
                <a:blip r:embed="rId3"/>
              </a:buBlip>
            </a:pPr>
            <a:endParaRPr lang="pl-PL" sz="3600" dirty="0">
              <a:gradFill>
                <a:gsLst>
                  <a:gs pos="1250">
                    <a:schemeClr val="tx1"/>
                  </a:gs>
                  <a:gs pos="100000">
                    <a:schemeClr val="tx1"/>
                  </a:gs>
                </a:gsLst>
                <a:lin ang="5400000" scaled="0"/>
              </a:gradFill>
              <a:latin typeface="+mj-lt"/>
              <a:sym typeface="Wingdings" pitchFamily="2" charset="2"/>
            </a:endParaRP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sym typeface="Wingdings" pitchFamily="2" charset="2"/>
              </a:rPr>
              <a:t>http</a:t>
            </a:r>
            <a:r>
              <a:rPr lang="en-US" sz="3600" dirty="0">
                <a:gradFill>
                  <a:gsLst>
                    <a:gs pos="1250">
                      <a:schemeClr val="tx1"/>
                    </a:gs>
                    <a:gs pos="100000">
                      <a:schemeClr val="tx1"/>
                    </a:gs>
                  </a:gsLst>
                  <a:lin ang="5400000" scaled="0"/>
                </a:gradFill>
                <a:latin typeface="+mj-lt"/>
                <a:sym typeface="Wingdings" pitchFamily="2" charset="2"/>
              </a:rPr>
              <a:t>://www.gentilkiwi.com/ - Benjamin </a:t>
            </a:r>
            <a:r>
              <a:rPr lang="en-US" sz="3600" dirty="0" err="1" smtClean="0">
                <a:gradFill>
                  <a:gsLst>
                    <a:gs pos="1250">
                      <a:schemeClr val="tx1"/>
                    </a:gs>
                    <a:gs pos="100000">
                      <a:schemeClr val="tx1"/>
                    </a:gs>
                  </a:gsLst>
                  <a:lin ang="5400000" scaled="0"/>
                </a:gradFill>
                <a:latin typeface="+mj-lt"/>
                <a:sym typeface="Wingdings" pitchFamily="2" charset="2"/>
              </a:rPr>
              <a:t>Delpy</a:t>
            </a:r>
            <a:endParaRPr lang="pl-PL" sz="3600" dirty="0" smtClean="0">
              <a:gradFill>
                <a:gsLst>
                  <a:gs pos="1250">
                    <a:schemeClr val="tx1"/>
                  </a:gs>
                  <a:gs pos="100000">
                    <a:schemeClr val="tx1"/>
                  </a:gs>
                </a:gsLst>
                <a:lin ang="5400000" scaled="0"/>
              </a:gradFill>
              <a:latin typeface="+mj-lt"/>
              <a:sym typeface="Wingdings" pitchFamily="2" charset="2"/>
            </a:endParaRPr>
          </a:p>
          <a:p>
            <a:pPr marL="1037871" lvl="1" indent="-571500">
              <a:lnSpc>
                <a:spcPct val="90000"/>
              </a:lnSpc>
              <a:spcBef>
                <a:spcPct val="20000"/>
              </a:spcBef>
              <a:buSzPct val="105000"/>
              <a:buBlip>
                <a:blip r:embed="rId3"/>
              </a:buBlip>
            </a:pPr>
            <a:endParaRPr lang="pl-PL" sz="3600" dirty="0" smtClean="0">
              <a:gradFill>
                <a:gsLst>
                  <a:gs pos="1250">
                    <a:schemeClr val="tx1"/>
                  </a:gs>
                  <a:gs pos="100000">
                    <a:schemeClr val="tx1"/>
                  </a:gs>
                </a:gsLst>
                <a:lin ang="5400000" scaled="0"/>
              </a:gradFill>
              <a:latin typeface="+mj-lt"/>
              <a:sym typeface="Wingdings" pitchFamily="2" charset="2"/>
            </a:endParaRPr>
          </a:p>
          <a:p>
            <a:pPr marL="1037871" lvl="1" indent="-571500">
              <a:lnSpc>
                <a:spcPct val="90000"/>
              </a:lnSpc>
              <a:spcBef>
                <a:spcPct val="20000"/>
              </a:spcBef>
              <a:buSzPct val="105000"/>
              <a:buBlip>
                <a:blip r:embed="rId3"/>
              </a:buBlip>
            </a:pPr>
            <a:r>
              <a:rPr lang="pl-PL" sz="3600" dirty="0" smtClean="0">
                <a:gradFill>
                  <a:gsLst>
                    <a:gs pos="1250">
                      <a:schemeClr val="tx1"/>
                    </a:gs>
                    <a:gs pos="100000">
                      <a:schemeClr val="tx1"/>
                    </a:gs>
                  </a:gsLst>
                  <a:lin ang="5400000" scaled="0"/>
                </a:gradFill>
                <a:latin typeface="+mj-lt"/>
                <a:sym typeface="Wingdings" pitchFamily="2" charset="2"/>
              </a:rPr>
              <a:t>http://</a:t>
            </a:r>
            <a:r>
              <a:rPr lang="pl-PL" sz="3600" dirty="0">
                <a:gradFill>
                  <a:gsLst>
                    <a:gs pos="1250">
                      <a:schemeClr val="tx1"/>
                    </a:gs>
                    <a:gs pos="100000">
                      <a:schemeClr val="tx1"/>
                    </a:gs>
                  </a:gsLst>
                  <a:lin ang="5400000" scaled="0"/>
                </a:gradFill>
                <a:latin typeface="+mj-lt"/>
                <a:sym typeface="Wingdings" pitchFamily="2" charset="2"/>
              </a:rPr>
              <a:t>code.google.com/p/volatility</a:t>
            </a:r>
            <a:endParaRPr lang="pl-PL" sz="3600" dirty="0" smtClean="0">
              <a:gradFill>
                <a:gsLst>
                  <a:gs pos="1250">
                    <a:schemeClr val="tx1"/>
                  </a:gs>
                  <a:gs pos="100000">
                    <a:schemeClr val="tx1"/>
                  </a:gs>
                </a:gsLst>
                <a:lin ang="5400000" scaled="0"/>
              </a:gradFill>
              <a:latin typeface="+mj-lt"/>
              <a:sym typeface="Wingdings" pitchFamily="2" charset="2"/>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337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013434"/>
            <a:ext cx="11889565" cy="6598730"/>
          </a:xfrm>
        </p:spPr>
        <p:txBody>
          <a:bodyPr/>
          <a:lstStyle/>
          <a:p>
            <a:r>
              <a:rPr lang="en-US" sz="3200" b="1" dirty="0"/>
              <a:t>The Ultimate Hardening Guide: What to Do to Make Hackers Pick Someone </a:t>
            </a:r>
            <a:r>
              <a:rPr lang="en-US" sz="3200" b="1" dirty="0" smtClean="0"/>
              <a:t>Else</a:t>
            </a:r>
          </a:p>
          <a:p>
            <a:pPr lvl="1"/>
            <a:r>
              <a:rPr lang="en-US" b="1" dirty="0"/>
              <a:t>Thursday, May </a:t>
            </a:r>
            <a:r>
              <a:rPr lang="en-US" b="1" dirty="0" smtClean="0"/>
              <a:t>7</a:t>
            </a:r>
            <a:r>
              <a:rPr lang="en-US" b="1" baseline="30000" dirty="0" smtClean="0"/>
              <a:t>th</a:t>
            </a:r>
            <a:r>
              <a:rPr lang="en-US" b="1" dirty="0" smtClean="0"/>
              <a:t>, 10:45AM </a:t>
            </a:r>
            <a:r>
              <a:rPr lang="en-US" b="1" dirty="0"/>
              <a:t>- </a:t>
            </a:r>
            <a:r>
              <a:rPr lang="en-US" b="1" dirty="0" smtClean="0"/>
              <a:t>12:00PM</a:t>
            </a:r>
          </a:p>
          <a:p>
            <a:pPr lvl="1"/>
            <a:endParaRPr lang="en-US" sz="500" b="1" dirty="0"/>
          </a:p>
          <a:p>
            <a:r>
              <a:rPr lang="en-US" sz="3200" b="1" dirty="0" smtClean="0"/>
              <a:t>Hidden </a:t>
            </a:r>
            <a:r>
              <a:rPr lang="en-US" sz="3200" b="1" dirty="0"/>
              <a:t>Talents: Things Administrators Never Expect from Their Users Regarding </a:t>
            </a:r>
            <a:r>
              <a:rPr lang="en-US" sz="3200" b="1" dirty="0" smtClean="0"/>
              <a:t>Security</a:t>
            </a:r>
          </a:p>
          <a:p>
            <a:pPr lvl="1"/>
            <a:r>
              <a:rPr lang="en-US" b="1" dirty="0"/>
              <a:t>Thursday, May </a:t>
            </a:r>
            <a:r>
              <a:rPr lang="en-US" b="1" dirty="0" smtClean="0"/>
              <a:t>7</a:t>
            </a:r>
            <a:r>
              <a:rPr lang="en-US" b="1" baseline="30000" dirty="0" smtClean="0"/>
              <a:t>th</a:t>
            </a:r>
            <a:r>
              <a:rPr lang="en-US" b="1" dirty="0" smtClean="0"/>
              <a:t>, 03:15PM </a:t>
            </a:r>
            <a:r>
              <a:rPr lang="en-US" b="1" dirty="0"/>
              <a:t>- </a:t>
            </a:r>
            <a:r>
              <a:rPr lang="en-US" b="1" dirty="0" smtClean="0"/>
              <a:t>04:30PM</a:t>
            </a:r>
          </a:p>
          <a:p>
            <a:pPr lvl="1"/>
            <a:endParaRPr lang="en-US" sz="500" b="1" dirty="0"/>
          </a:p>
          <a:p>
            <a:r>
              <a:rPr lang="en-US" sz="3200" b="1" dirty="0" smtClean="0"/>
              <a:t>Recalling </a:t>
            </a:r>
            <a:r>
              <a:rPr lang="en-US" sz="3200" b="1" dirty="0"/>
              <a:t>Windows Memories: A Useful Guide to Retrieving and Analyzing Memory </a:t>
            </a:r>
            <a:r>
              <a:rPr lang="en-US" sz="3200" b="1" dirty="0" smtClean="0"/>
              <a:t>Content</a:t>
            </a:r>
          </a:p>
          <a:p>
            <a:pPr lvl="1"/>
            <a:r>
              <a:rPr lang="en-US" sz="2500" b="1" dirty="0"/>
              <a:t>Friday, May </a:t>
            </a:r>
            <a:r>
              <a:rPr lang="en-US" sz="2500" b="1" dirty="0" smtClean="0"/>
              <a:t>8</a:t>
            </a:r>
            <a:r>
              <a:rPr lang="en-US" sz="2500" b="1" baseline="30000" dirty="0" smtClean="0"/>
              <a:t>th</a:t>
            </a:r>
            <a:r>
              <a:rPr lang="en-US" sz="2500" b="1" dirty="0" smtClean="0"/>
              <a:t>, 09:00AM </a:t>
            </a:r>
            <a:r>
              <a:rPr lang="en-US" sz="2500" b="1" dirty="0"/>
              <a:t>- </a:t>
            </a:r>
            <a:r>
              <a:rPr lang="en-US" sz="2500" b="1" dirty="0" smtClean="0"/>
              <a:t>10:15AM</a:t>
            </a:r>
          </a:p>
          <a:p>
            <a:pPr lvl="1"/>
            <a:endParaRPr lang="en-US" sz="500" dirty="0" smtClean="0"/>
          </a:p>
          <a:p>
            <a:r>
              <a:rPr lang="en-US" sz="3200" b="1" dirty="0"/>
              <a:t>Adventures in </a:t>
            </a:r>
            <a:r>
              <a:rPr lang="en-US" sz="3200" b="1" dirty="0" err="1"/>
              <a:t>Underland</a:t>
            </a:r>
            <a:r>
              <a:rPr lang="en-US" sz="3200" b="1" dirty="0"/>
              <a:t>: What Your System Stores on the Disk without Telling </a:t>
            </a:r>
            <a:r>
              <a:rPr lang="en-US" sz="3200" b="1" dirty="0" smtClean="0"/>
              <a:t>You</a:t>
            </a:r>
          </a:p>
          <a:p>
            <a:pPr lvl="1"/>
            <a:r>
              <a:rPr lang="en-US" sz="2500" b="1" dirty="0"/>
              <a:t>Friday, May </a:t>
            </a:r>
            <a:r>
              <a:rPr lang="en-US" sz="2500" b="1" dirty="0" smtClean="0"/>
              <a:t>8</a:t>
            </a:r>
            <a:r>
              <a:rPr lang="en-US" sz="2500" b="1" baseline="30000" dirty="0" smtClean="0"/>
              <a:t>th</a:t>
            </a:r>
            <a:r>
              <a:rPr lang="en-US" sz="2500" b="1" dirty="0" smtClean="0"/>
              <a:t>, 12:30PM </a:t>
            </a:r>
            <a:r>
              <a:rPr lang="en-US" sz="2500" b="1" dirty="0"/>
              <a:t>- </a:t>
            </a:r>
            <a:r>
              <a:rPr lang="en-US" sz="2500" b="1" dirty="0" smtClean="0"/>
              <a:t>01:45PM</a:t>
            </a:r>
          </a:p>
          <a:p>
            <a:endParaRPr lang="en-US" sz="3600" dirty="0"/>
          </a:p>
        </p:txBody>
      </p:sp>
      <p:sp>
        <p:nvSpPr>
          <p:cNvPr id="3" name="Title 2"/>
          <p:cNvSpPr>
            <a:spLocks noGrp="1"/>
          </p:cNvSpPr>
          <p:nvPr>
            <p:ph type="title"/>
          </p:nvPr>
        </p:nvSpPr>
        <p:spPr/>
        <p:txBody>
          <a:bodyPr/>
          <a:lstStyle/>
          <a:p>
            <a:r>
              <a:rPr lang="en-US" dirty="0" smtClean="0"/>
              <a:t>Paula - Sessions</a:t>
            </a:r>
            <a:endParaRPr lang="en-US" dirty="0"/>
          </a:p>
        </p:txBody>
      </p:sp>
    </p:spTree>
    <p:extLst>
      <p:ext uri="{BB962C8B-B14F-4D97-AF65-F5344CB8AC3E}">
        <p14:creationId xmlns:p14="http://schemas.microsoft.com/office/powerpoint/2010/main" val="33999992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a:t>
            </a:r>
            <a:r>
              <a:rPr sz="4000">
                <a:gradFill>
                  <a:gsLst>
                    <a:gs pos="1250">
                      <a:srgbClr val="FFFFFF"/>
                    </a:gs>
                    <a:gs pos="100000">
                      <a:srgbClr val="FFFFFF"/>
                    </a:gs>
                  </a:gsLst>
                  <a:lin ang="5400000" scaled="0"/>
                </a:gradFill>
              </a:rPr>
              <a:t>this </a:t>
            </a:r>
            <a:r>
              <a:rPr sz="4000">
                <a:gradFill>
                  <a:gsLst>
                    <a:gs pos="1250">
                      <a:srgbClr val="FFFFFF"/>
                    </a:gs>
                    <a:gs pos="100000">
                      <a:srgbClr val="FFFFFF"/>
                    </a:gs>
                  </a:gsLst>
                  <a:lin ang="5400000" scaled="0"/>
                </a:gradFill>
              </a:rPr>
              <a:t>session</a:t>
            </a:r>
          </a:p>
          <a:p>
            <a:pPr>
              <a:lnSpc>
                <a:spcPct val="80000"/>
              </a:lnSpc>
            </a:pPr>
            <a:r>
              <a:rPr sz="3200">
                <a:gradFill>
                  <a:gsLst>
                    <a:gs pos="1250">
                      <a:srgbClr val="FF8C00"/>
                    </a:gs>
                    <a:gs pos="100000">
                      <a:srgbClr val="FF8C00"/>
                    </a:gs>
                  </a:gsLst>
                  <a:lin ang="5400000" scaled="0"/>
                </a:gradFill>
              </a:rPr>
              <a:t>Your feedback is </a:t>
            </a:r>
            <a:r>
              <a:rPr sz="3200">
                <a:gradFill>
                  <a:gsLst>
                    <a:gs pos="1250">
                      <a:srgbClr val="FF8C00"/>
                    </a:gs>
                    <a:gs pos="100000">
                      <a:srgbClr val="FF8C00"/>
                    </a:gs>
                  </a:gsLst>
                  <a:lin ang="5400000" scaled="0"/>
                </a:gradFill>
              </a:rPr>
              <a:t>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417548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872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436475" cy="7002461"/>
          </a:xfrm>
          <a:prstGeom prst="rect">
            <a:avLst/>
          </a:prstGeom>
        </p:spPr>
      </p:pic>
      <p:sp>
        <p:nvSpPr>
          <p:cNvPr id="4" name="TextBox 3"/>
          <p:cNvSpPr txBox="1"/>
          <p:nvPr>
            <p:custDataLst>
              <p:tags r:id="rId1"/>
            </p:custDataLst>
          </p:nvPr>
        </p:nvSpPr>
        <p:spPr>
          <a:xfrm>
            <a:off x="-48352" y="5241558"/>
            <a:ext cx="18003839" cy="1752967"/>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4353" tIns="132177" rIns="264353" bIns="264353" numCol="1" spcCol="0" rtlCol="0" fromWordArt="0" anchor="b" anchorCtr="0" forceAA="0" compatLnSpc="1">
            <a:prstTxWarp prst="textNoShape">
              <a:avLst/>
            </a:prstTxWarp>
            <a:noAutofit/>
          </a:bodyPr>
          <a:lstStyle>
            <a:defPPr>
              <a:defRPr lang="en-US"/>
            </a:defPPr>
            <a:lvl1pPr defTabSz="685848" fontAlgn="base">
              <a:lnSpc>
                <a:spcPct val="90000"/>
              </a:lnSpc>
              <a:spcBef>
                <a:spcPct val="0"/>
              </a:spcBef>
              <a:spcAft>
                <a:spcPct val="0"/>
              </a:spcAft>
              <a:buNone/>
              <a:defRPr sz="4000" b="0" cap="none" spc="-38" baseline="0">
                <a:ln w="3175">
                  <a:noFill/>
                </a:ln>
                <a:solidFill>
                  <a:schemeClr val="tx1">
                    <a:alpha val="99000"/>
                  </a:schemeClr>
                </a:solidFill>
                <a:effectLst/>
                <a:latin typeface="Segoe UI" pitchFamily="34" charset="0"/>
                <a:ea typeface="Segoe UI" pitchFamily="34" charset="0"/>
                <a:cs typeface="Segoe UI" pitchFamily="34" charset="0"/>
              </a:defRPr>
            </a:lvl1pPr>
          </a:lstStyle>
          <a:p>
            <a:r>
              <a:rPr lang="en-US" dirty="0" smtClean="0"/>
              <a:t>Deeper research never hurt</a:t>
            </a:r>
            <a:r>
              <a:rPr lang="pl-PL" dirty="0" smtClean="0"/>
              <a:t>s!</a:t>
            </a:r>
            <a:endParaRPr lang="en-US" dirty="0"/>
          </a:p>
        </p:txBody>
      </p:sp>
    </p:spTree>
    <p:extLst>
      <p:ext uri="{BB962C8B-B14F-4D97-AF65-F5344CB8AC3E}">
        <p14:creationId xmlns:p14="http://schemas.microsoft.com/office/powerpoint/2010/main" val="1097212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47688" y="295275"/>
            <a:ext cx="11888787" cy="917575"/>
          </a:xfrm>
          <a:prstGeom prst="rect">
            <a:avLst/>
          </a:prstGeom>
        </p:spPr>
        <p:txBody>
          <a:bodyPr/>
          <a:lstStyle/>
          <a:p>
            <a:r>
              <a:rPr lang="en-GB" dirty="0" smtClean="0"/>
              <a:t>Agenda</a:t>
            </a:r>
            <a:endParaRPr lang="en-GB" dirty="0"/>
          </a:p>
        </p:txBody>
      </p:sp>
      <p:grpSp>
        <p:nvGrpSpPr>
          <p:cNvPr id="4" name="Group 3"/>
          <p:cNvGrpSpPr/>
          <p:nvPr/>
        </p:nvGrpSpPr>
        <p:grpSpPr>
          <a:xfrm>
            <a:off x="1079467" y="2011518"/>
            <a:ext cx="4609821" cy="2422611"/>
            <a:chOff x="1079467" y="2005576"/>
            <a:chExt cx="4609821" cy="2432300"/>
          </a:xfrm>
        </p:grpSpPr>
        <p:sp>
          <p:nvSpPr>
            <p:cNvPr id="31" name="TextBox 30"/>
            <p:cNvSpPr txBox="1"/>
            <p:nvPr>
              <p:custDataLst>
                <p:tags r:id="rId17"/>
              </p:custDataLst>
            </p:nvPr>
          </p:nvSpPr>
          <p:spPr>
            <a:xfrm>
              <a:off x="1079467" y="2005576"/>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18"/>
              </p:custDataLst>
            </p:nvPr>
          </p:nvSpPr>
          <p:spPr>
            <a:xfrm>
              <a:off x="1396328"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Dumping Techniques</a:t>
              </a:r>
              <a:endParaRPr lang="en-US" sz="2763" dirty="0">
                <a:gradFill>
                  <a:gsLst>
                    <a:gs pos="0">
                      <a:srgbClr val="FFFFFF"/>
                    </a:gs>
                    <a:gs pos="100000">
                      <a:srgbClr val="FFFFFF"/>
                    </a:gs>
                  </a:gsLst>
                  <a:lin ang="5400000" scaled="0"/>
                </a:gradFill>
              </a:endParaRPr>
            </a:p>
          </p:txBody>
        </p:sp>
        <p:sp>
          <p:nvSpPr>
            <p:cNvPr id="41" name="Right Triangle 40"/>
            <p:cNvSpPr/>
            <p:nvPr>
              <p:custDataLst>
                <p:tags r:id="rId19"/>
              </p:custDataLst>
            </p:nvPr>
          </p:nvSpPr>
          <p:spPr bwMode="auto">
            <a:xfrm rot="10800000" flipV="1">
              <a:off x="2046692" y="2743672"/>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0"/>
              </p:custDataLst>
            </p:nvPr>
          </p:nvSpPr>
          <p:spPr bwMode="auto">
            <a:xfrm>
              <a:off x="1457971" y="3393360"/>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1"/>
              </p:custDataLst>
            </p:nvPr>
          </p:nvSpPr>
          <p:spPr>
            <a:xfrm>
              <a:off x="191214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1</a:t>
              </a:r>
            </a:p>
          </p:txBody>
        </p:sp>
      </p:grpSp>
      <p:grpSp>
        <p:nvGrpSpPr>
          <p:cNvPr id="6" name="Group 5"/>
          <p:cNvGrpSpPr/>
          <p:nvPr/>
        </p:nvGrpSpPr>
        <p:grpSpPr>
          <a:xfrm>
            <a:off x="5608613" y="2011518"/>
            <a:ext cx="5690887" cy="2422611"/>
            <a:chOff x="5608612" y="2005576"/>
            <a:chExt cx="5690887" cy="2432300"/>
          </a:xfrm>
        </p:grpSpPr>
        <p:sp>
          <p:nvSpPr>
            <p:cNvPr id="46" name="TextBox 45"/>
            <p:cNvSpPr txBox="1"/>
            <p:nvPr>
              <p:custDataLst>
                <p:tags r:id="rId12"/>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sz="1520"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3"/>
              </p:custDataLst>
            </p:nvPr>
          </p:nvSpPr>
          <p:spPr>
            <a:xfrm>
              <a:off x="7006539" y="2052724"/>
              <a:ext cx="3976097" cy="492205"/>
            </a:xfrm>
            <a:prstGeom prst="rect">
              <a:avLst/>
            </a:prstGeom>
            <a:no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Live Memory Analysis</a:t>
              </a:r>
              <a:endParaRPr lang="en-US" sz="2763" dirty="0">
                <a:gradFill>
                  <a:gsLst>
                    <a:gs pos="0">
                      <a:srgbClr val="FFFFFF"/>
                    </a:gs>
                    <a:gs pos="100000">
                      <a:srgbClr val="FFFFFF"/>
                    </a:gs>
                  </a:gsLst>
                  <a:lin ang="5400000" scaled="0"/>
                </a:gradFill>
              </a:endParaRPr>
            </a:p>
          </p:txBody>
        </p:sp>
        <p:sp>
          <p:nvSpPr>
            <p:cNvPr id="49" name="Rectangle 48"/>
            <p:cNvSpPr/>
            <p:nvPr>
              <p:custDataLst>
                <p:tags r:id="rId14"/>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5"/>
              </p:custDataLst>
            </p:nvPr>
          </p:nvSpPr>
          <p:spPr>
            <a:xfrm>
              <a:off x="713910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3</a:t>
              </a:r>
            </a:p>
          </p:txBody>
        </p:sp>
        <p:sp>
          <p:nvSpPr>
            <p:cNvPr id="60" name="Right Triangle 59"/>
            <p:cNvSpPr/>
            <p:nvPr>
              <p:custDataLst>
                <p:tags r:id="rId16"/>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773"/>
            <a:ext cx="4609821" cy="2418561"/>
            <a:chOff x="1079467" y="3393360"/>
            <a:chExt cx="4609821" cy="2428234"/>
          </a:xfrm>
          <a:solidFill>
            <a:srgbClr val="7030A0"/>
          </a:solidFill>
        </p:grpSpPr>
        <p:sp>
          <p:nvSpPr>
            <p:cNvPr id="51" name="Rectangle 50"/>
            <p:cNvSpPr/>
            <p:nvPr>
              <p:custDataLst>
                <p:tags r:id="rId7"/>
              </p:custDataLst>
            </p:nvPr>
          </p:nvSpPr>
          <p:spPr bwMode="auto">
            <a:xfrm>
              <a:off x="3024887" y="3393360"/>
              <a:ext cx="2511649"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8"/>
              </p:custDataLst>
            </p:nvPr>
          </p:nvSpPr>
          <p:spPr>
            <a:xfrm>
              <a:off x="3987464"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2</a:t>
              </a:r>
            </a:p>
          </p:txBody>
        </p:sp>
        <p:sp>
          <p:nvSpPr>
            <p:cNvPr id="56" name="TextBox 55"/>
            <p:cNvSpPr txBox="1"/>
            <p:nvPr>
              <p:custDataLst>
                <p:tags r:id="rId9"/>
              </p:custDataLst>
            </p:nvPr>
          </p:nvSpPr>
          <p:spPr>
            <a:xfrm>
              <a:off x="1079467"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0"/>
              </p:custDataLst>
            </p:nvPr>
          </p:nvSpPr>
          <p:spPr>
            <a:xfrm>
              <a:off x="1396328" y="5240667"/>
              <a:ext cx="3976097" cy="492205"/>
            </a:xfrm>
            <a:prstGeom prst="rect">
              <a:avLst/>
            </a:prstGeom>
            <a:grpFill/>
          </p:spPr>
          <p:txBody>
            <a:bodyPr wrap="square" lIns="64433" tIns="32217" rIns="64433" bIns="32217" rtlCol="0">
              <a:spAutoFit/>
            </a:bodyPr>
            <a:lstStyle/>
            <a:p>
              <a:pPr algn="ctr">
                <a:buSzPct val="90000"/>
              </a:pPr>
              <a:r>
                <a:rPr lang="en-US" sz="2763" dirty="0" smtClean="0">
                  <a:gradFill>
                    <a:gsLst>
                      <a:gs pos="0">
                        <a:srgbClr val="FFFFFF"/>
                      </a:gs>
                      <a:gs pos="100000">
                        <a:srgbClr val="FFFFFF"/>
                      </a:gs>
                    </a:gsLst>
                    <a:lin ang="5400000" scaled="0"/>
                  </a:gradFill>
                </a:rPr>
                <a:t>Memory Dump Analysis</a:t>
              </a:r>
              <a:endParaRPr lang="en-US" sz="2763" dirty="0">
                <a:gradFill>
                  <a:gsLst>
                    <a:gs pos="0">
                      <a:srgbClr val="FFFFFF"/>
                    </a:gs>
                    <a:gs pos="100000">
                      <a:srgbClr val="FFFFFF"/>
                    </a:gs>
                  </a:gsLst>
                  <a:lin ang="5400000" scaled="0"/>
                </a:gradFill>
              </a:endParaRPr>
            </a:p>
          </p:txBody>
        </p:sp>
        <p:sp>
          <p:nvSpPr>
            <p:cNvPr id="61" name="Right Triangle 60"/>
            <p:cNvSpPr/>
            <p:nvPr>
              <p:custDataLst>
                <p:tags r:id="rId11"/>
              </p:custDataLst>
            </p:nvPr>
          </p:nvSpPr>
          <p:spPr bwMode="auto">
            <a:xfrm flipV="1">
              <a:off x="3987462"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773"/>
            <a:ext cx="4609821" cy="2418561"/>
            <a:chOff x="6753911" y="3393360"/>
            <a:chExt cx="4609821" cy="2428234"/>
          </a:xfrm>
          <a:solidFill>
            <a:srgbClr val="009E49"/>
          </a:solidFill>
        </p:grpSpPr>
        <p:sp>
          <p:nvSpPr>
            <p:cNvPr id="52" name="Rectangle 51"/>
            <p:cNvSpPr/>
            <p:nvPr>
              <p:custDataLst>
                <p:tags r:id="rId2"/>
              </p:custDataLst>
            </p:nvPr>
          </p:nvSpPr>
          <p:spPr bwMode="auto">
            <a:xfrm>
              <a:off x="9328166" y="3393360"/>
              <a:ext cx="1494841"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3"/>
              </p:custDataLst>
            </p:nvPr>
          </p:nvSpPr>
          <p:spPr>
            <a:xfrm>
              <a:off x="9782338"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4</a:t>
              </a:r>
            </a:p>
          </p:txBody>
        </p:sp>
        <p:sp>
          <p:nvSpPr>
            <p:cNvPr id="58" name="TextBox 57"/>
            <p:cNvSpPr txBox="1"/>
            <p:nvPr>
              <p:custDataLst>
                <p:tags r:id="rId4"/>
              </p:custDataLst>
            </p:nvPr>
          </p:nvSpPr>
          <p:spPr>
            <a:xfrm>
              <a:off x="6753911" y="5202222"/>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5"/>
              </p:custDataLst>
            </p:nvPr>
          </p:nvSpPr>
          <p:spPr>
            <a:xfrm>
              <a:off x="7070772" y="5247182"/>
              <a:ext cx="3976097" cy="492205"/>
            </a:xfrm>
            <a:prstGeom prst="rect">
              <a:avLst/>
            </a:prstGeom>
            <a:grpFill/>
          </p:spPr>
          <p:txBody>
            <a:bodyPr wrap="square" lIns="64433" tIns="32217" rIns="64433" bIns="32217" rtlCol="0">
              <a:spAutoFit/>
            </a:bodyPr>
            <a:lstStyle/>
            <a:p>
              <a:pPr algn="ctr">
                <a:buSzPct val="90000"/>
              </a:pPr>
              <a:r>
                <a:rPr lang="en-US" sz="2763" dirty="0">
                  <a:gradFill>
                    <a:gsLst>
                      <a:gs pos="0">
                        <a:srgbClr val="FFFFFF"/>
                      </a:gs>
                      <a:gs pos="100000">
                        <a:srgbClr val="FFFFFF"/>
                      </a:gs>
                    </a:gsLst>
                    <a:lin ang="5400000" scaled="0"/>
                  </a:gradFill>
                </a:rPr>
                <a:t>Summary </a:t>
              </a:r>
            </a:p>
          </p:txBody>
        </p:sp>
        <p:sp>
          <p:nvSpPr>
            <p:cNvPr id="62" name="Right Triangle 61"/>
            <p:cNvSpPr/>
            <p:nvPr>
              <p:custDataLst>
                <p:tags r:id="rId6"/>
              </p:custDataLst>
            </p:nvPr>
          </p:nvSpPr>
          <p:spPr bwMode="auto">
            <a:xfrm flipV="1">
              <a:off x="9924515" y="4437876"/>
              <a:ext cx="451948"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7098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Tools!</a:t>
            </a:r>
            <a:endParaRPr lang="en-US" dirty="0"/>
          </a:p>
        </p:txBody>
      </p:sp>
      <p:sp>
        <p:nvSpPr>
          <p:cNvPr id="6" name="Rectangle 5"/>
          <p:cNvSpPr/>
          <p:nvPr/>
        </p:nvSpPr>
        <p:spPr bwMode="auto">
          <a:xfrm>
            <a:off x="274320" y="1214472"/>
            <a:ext cx="11887518" cy="548319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3637919"/>
          </a:xfrm>
          <a:prstGeom prst="rect">
            <a:avLst/>
          </a:prstGeom>
          <a:solidFill>
            <a:srgbClr val="68217A"/>
          </a:solidFill>
        </p:spPr>
        <p:txBody>
          <a:bodyPr wrap="square">
            <a:spAutoFit/>
          </a:bodyPr>
          <a:lstStyle/>
          <a:p>
            <a:pPr marL="571500" lvl="0" indent="-571500">
              <a:lnSpc>
                <a:spcPct val="90000"/>
              </a:lnSpc>
              <a:spcBef>
                <a:spcPct val="20000"/>
              </a:spcBef>
              <a:buSzPct val="105000"/>
              <a:buBlip>
                <a:blip r:embed="rId3"/>
              </a:buBlip>
            </a:pPr>
            <a:r>
              <a:rPr lang="en-US" sz="3600" dirty="0" smtClean="0">
                <a:latin typeface="+mj-lt"/>
                <a:sym typeface="Wingdings" pitchFamily="2" charset="2"/>
              </a:rPr>
              <a:t>Check out the following links:</a:t>
            </a:r>
          </a:p>
          <a:p>
            <a:pPr marL="1037871" lvl="1" indent="-571500">
              <a:lnSpc>
                <a:spcPct val="90000"/>
              </a:lnSpc>
              <a:spcBef>
                <a:spcPct val="20000"/>
              </a:spcBef>
              <a:buSzPct val="105000"/>
              <a:buBlip>
                <a:blip r:embed="rId3"/>
              </a:buBlip>
            </a:pPr>
            <a:r>
              <a:rPr lang="pl-PL" sz="3600" dirty="0" err="1">
                <a:sym typeface="Wingdings" pitchFamily="2" charset="2"/>
              </a:rPr>
              <a:t>Our</a:t>
            </a:r>
            <a:r>
              <a:rPr lang="pl-PL" sz="3600" dirty="0">
                <a:sym typeface="Wingdings" pitchFamily="2" charset="2"/>
              </a:rPr>
              <a:t> </a:t>
            </a:r>
            <a:r>
              <a:rPr lang="pl-PL" sz="3600" dirty="0" err="1">
                <a:sym typeface="Wingdings" pitchFamily="2" charset="2"/>
              </a:rPr>
              <a:t>tools</a:t>
            </a:r>
            <a:r>
              <a:rPr lang="pl-PL" sz="3600" dirty="0">
                <a:sym typeface="Wingdings" pitchFamily="2" charset="2"/>
              </a:rPr>
              <a:t>: </a:t>
            </a:r>
            <a:r>
              <a:rPr lang="pl-PL" sz="3600" b="1" dirty="0">
                <a:sym typeface="Wingdings" pitchFamily="2" charset="2"/>
              </a:rPr>
              <a:t>http://cqure.pl  Tools</a:t>
            </a:r>
          </a:p>
          <a:p>
            <a:pPr marL="1037871" lvl="1" indent="-571500">
              <a:lnSpc>
                <a:spcPct val="90000"/>
              </a:lnSpc>
              <a:spcBef>
                <a:spcPct val="20000"/>
              </a:spcBef>
              <a:buSzPct val="105000"/>
              <a:buBlip>
                <a:blip r:embed="rId3"/>
              </a:buBlip>
            </a:pPr>
            <a:endParaRPr lang="pl-PL" sz="3600" dirty="0">
              <a:latin typeface="+mj-lt"/>
              <a:sym typeface="Wingdings" pitchFamily="2" charset="2"/>
            </a:endParaRPr>
          </a:p>
          <a:p>
            <a:pPr marL="1037871" lvl="1" indent="-571500">
              <a:lnSpc>
                <a:spcPct val="90000"/>
              </a:lnSpc>
              <a:spcBef>
                <a:spcPct val="20000"/>
              </a:spcBef>
              <a:buSzPct val="105000"/>
              <a:buBlip>
                <a:blip r:embed="rId3"/>
              </a:buBlip>
            </a:pPr>
            <a:r>
              <a:rPr lang="en-US" sz="3600" dirty="0" smtClean="0">
                <a:latin typeface="+mj-lt"/>
                <a:sym typeface="Wingdings" pitchFamily="2" charset="2"/>
              </a:rPr>
              <a:t>http</a:t>
            </a:r>
            <a:r>
              <a:rPr lang="en-US" sz="3600" dirty="0">
                <a:latin typeface="+mj-lt"/>
                <a:sym typeface="Wingdings" pitchFamily="2" charset="2"/>
              </a:rPr>
              <a:t>://www.gentilkiwi.com/ - Benjamin </a:t>
            </a:r>
            <a:r>
              <a:rPr lang="en-US" sz="3600" dirty="0" err="1" smtClean="0">
                <a:latin typeface="+mj-lt"/>
                <a:sym typeface="Wingdings" pitchFamily="2" charset="2"/>
              </a:rPr>
              <a:t>Delpy</a:t>
            </a:r>
            <a:endParaRPr lang="pl-PL" sz="3600" dirty="0" smtClean="0">
              <a:latin typeface="+mj-lt"/>
              <a:sym typeface="Wingdings" pitchFamily="2" charset="2"/>
            </a:endParaRPr>
          </a:p>
          <a:p>
            <a:pPr marL="1037871" lvl="1" indent="-571500">
              <a:lnSpc>
                <a:spcPct val="90000"/>
              </a:lnSpc>
              <a:spcBef>
                <a:spcPct val="20000"/>
              </a:spcBef>
              <a:buSzPct val="105000"/>
              <a:buBlip>
                <a:blip r:embed="rId3"/>
              </a:buBlip>
            </a:pPr>
            <a:endParaRPr lang="pl-PL" sz="3600" dirty="0" smtClean="0">
              <a:latin typeface="+mj-lt"/>
              <a:sym typeface="Wingdings" pitchFamily="2" charset="2"/>
            </a:endParaRPr>
          </a:p>
          <a:p>
            <a:pPr marL="1037871" lvl="1" indent="-571500">
              <a:lnSpc>
                <a:spcPct val="90000"/>
              </a:lnSpc>
              <a:spcBef>
                <a:spcPct val="20000"/>
              </a:spcBef>
              <a:buSzPct val="105000"/>
              <a:buBlip>
                <a:blip r:embed="rId3"/>
              </a:buBlip>
            </a:pPr>
            <a:r>
              <a:rPr lang="pl-PL" sz="3600" dirty="0" smtClean="0">
                <a:latin typeface="+mj-lt"/>
                <a:sym typeface="Wingdings" pitchFamily="2" charset="2"/>
              </a:rPr>
              <a:t>http://</a:t>
            </a:r>
            <a:r>
              <a:rPr lang="pl-PL" sz="3600" dirty="0">
                <a:latin typeface="+mj-lt"/>
                <a:sym typeface="Wingdings" pitchFamily="2" charset="2"/>
              </a:rPr>
              <a:t>code.google.com/p/volatility</a:t>
            </a:r>
            <a:endParaRPr lang="pl-PL" sz="3600" dirty="0" smtClean="0">
              <a:latin typeface="+mj-lt"/>
              <a:sym typeface="Wingdings" pitchFamily="2" charset="2"/>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6963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211263"/>
            <a:ext cx="10056813" cy="2751137"/>
          </a:xfrm>
          <a:solidFill>
            <a:srgbClr val="68217A"/>
          </a:solidFill>
        </p:spPr>
        <p:txBody>
          <a:bodyPr/>
          <a:lstStyle/>
          <a:p>
            <a:r>
              <a:rPr lang="pl-PL" b="1" dirty="0" err="1" smtClean="0"/>
              <a:t>Hidden</a:t>
            </a:r>
            <a:r>
              <a:rPr lang="pl-PL" b="1" dirty="0" smtClean="0"/>
              <a:t> </a:t>
            </a:r>
            <a:r>
              <a:rPr lang="pl-PL" b="1" dirty="0" err="1" smtClean="0"/>
              <a:t>Process</a:t>
            </a:r>
            <a:r>
              <a:rPr lang="pl-PL" b="1" dirty="0" smtClean="0"/>
              <a:t>, </a:t>
            </a:r>
            <a:r>
              <a:rPr lang="pl-PL" b="1" dirty="0" err="1" smtClean="0"/>
              <a:t>Crouching</a:t>
            </a:r>
            <a:r>
              <a:rPr lang="pl-PL" b="1" dirty="0" smtClean="0"/>
              <a:t> Handle</a:t>
            </a:r>
            <a:endParaRPr lang="en-US" b="1" dirty="0"/>
          </a:p>
        </p:txBody>
      </p:sp>
      <p:sp>
        <p:nvSpPr>
          <p:cNvPr id="4" name="Text Placeholder 3"/>
          <p:cNvSpPr>
            <a:spLocks noGrp="1"/>
          </p:cNvSpPr>
          <p:nvPr>
            <p:ph type="body" sz="quarter" idx="4294967295"/>
          </p:nvPr>
        </p:nvSpPr>
        <p:spPr>
          <a:xfrm>
            <a:off x="0" y="3954463"/>
            <a:ext cx="10058400" cy="1828800"/>
          </a:xfrm>
        </p:spPr>
        <p:txBody>
          <a:bodyPr/>
          <a:lstStyle/>
          <a:p>
            <a:r>
              <a:rPr lang="pl-PL" dirty="0" smtClean="0"/>
              <a:t>The </a:t>
            </a:r>
            <a:r>
              <a:rPr lang="pl-PL" i="1" dirty="0" err="1" smtClean="0"/>
              <a:t>curtain</a:t>
            </a:r>
            <a:r>
              <a:rPr lang="pl-PL" dirty="0" smtClean="0"/>
              <a:t> </a:t>
            </a:r>
            <a:r>
              <a:rPr lang="pl-PL" dirty="0" err="1" smtClean="0"/>
              <a:t>perspective</a:t>
            </a:r>
            <a:endParaRPr lang="en-US" dirty="0"/>
          </a:p>
        </p:txBody>
      </p:sp>
    </p:spTree>
    <p:extLst>
      <p:ext uri="{BB962C8B-B14F-4D97-AF65-F5344CB8AC3E}">
        <p14:creationId xmlns:p14="http://schemas.microsoft.com/office/powerpoint/2010/main" val="36568576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229"/>
          <a:stretch/>
        </p:blipFill>
        <p:spPr>
          <a:xfrm>
            <a:off x="1112837" y="-7939"/>
            <a:ext cx="10134600" cy="6975475"/>
          </a:xfrm>
          <a:prstGeom prst="rect">
            <a:avLst/>
          </a:prstGeom>
        </p:spPr>
      </p:pic>
    </p:spTree>
    <p:extLst>
      <p:ext uri="{BB962C8B-B14F-4D97-AF65-F5344CB8AC3E}">
        <p14:creationId xmlns:p14="http://schemas.microsoft.com/office/powerpoint/2010/main" val="28778532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a:t>Memory Dumps: </a:t>
            </a:r>
            <a:r>
              <a:rPr lang="pl-PL" dirty="0" smtClean="0"/>
              <a:t>The </a:t>
            </a:r>
            <a:r>
              <a:rPr lang="pl-PL" dirty="0" err="1" smtClean="0"/>
              <a:t>Purpose</a:t>
            </a:r>
            <a:endParaRPr lang="en-US" sz="4800" dirty="0"/>
          </a:p>
        </p:txBody>
      </p:sp>
      <p:sp>
        <p:nvSpPr>
          <p:cNvPr id="16" name="Rectangle 15"/>
          <p:cNvSpPr/>
          <p:nvPr/>
        </p:nvSpPr>
        <p:spPr bwMode="auto">
          <a:xfrm>
            <a:off x="529660" y="1337636"/>
            <a:ext cx="7508553" cy="602457"/>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Blip>
                <a:blip r:embed="rId5"/>
              </a:buBlip>
            </a:pPr>
            <a:r>
              <a:rPr lang="en-US" sz="2400" dirty="0">
                <a:gradFill>
                  <a:gsLst>
                    <a:gs pos="0">
                      <a:srgbClr val="FFFFFF"/>
                    </a:gs>
                    <a:gs pos="99000">
                      <a:srgbClr val="FFFFFF"/>
                    </a:gs>
                  </a:gsLst>
                  <a:lin ang="5400000" scaled="1"/>
                </a:gradFill>
              </a:rPr>
              <a:t>Whatever runs – it is in the memory</a:t>
            </a:r>
          </a:p>
        </p:txBody>
      </p:sp>
      <p:sp>
        <p:nvSpPr>
          <p:cNvPr id="18" name="Rectangle 17"/>
          <p:cNvSpPr/>
          <p:nvPr/>
        </p:nvSpPr>
        <p:spPr>
          <a:xfrm>
            <a:off x="989008" y="2032142"/>
            <a:ext cx="7049206" cy="424732"/>
          </a:xfrm>
          <a:prstGeom prst="rect">
            <a:avLst/>
          </a:prstGeom>
        </p:spPr>
        <p:txBody>
          <a:bodyPr wrap="square">
            <a:spAutoFit/>
          </a:bodyPr>
          <a:lstStyle/>
          <a:p>
            <a:pPr marL="16194" lvl="1">
              <a:lnSpc>
                <a:spcPct val="90000"/>
              </a:lnSpc>
              <a:spcBef>
                <a:spcPts val="612"/>
              </a:spcBef>
              <a:buSzPct val="90000"/>
            </a:pPr>
            <a:r>
              <a:rPr lang="en-US" sz="2400" dirty="0">
                <a:gradFill>
                  <a:gsLst>
                    <a:gs pos="0">
                      <a:srgbClr val="FFFFFF"/>
                    </a:gs>
                    <a:gs pos="99000">
                      <a:srgbClr val="FFFFFF"/>
                    </a:gs>
                  </a:gsLst>
                  <a:lin ang="5400000" scaled="1"/>
                </a:gradFill>
              </a:rPr>
              <a:t>Whatever sensitive was used – it is in the memory</a:t>
            </a:r>
          </a:p>
        </p:txBody>
      </p:sp>
      <p:sp>
        <p:nvSpPr>
          <p:cNvPr id="21" name="Rectangle 20"/>
          <p:cNvSpPr/>
          <p:nvPr/>
        </p:nvSpPr>
        <p:spPr bwMode="auto">
          <a:xfrm>
            <a:off x="529659" y="2650659"/>
            <a:ext cx="7508553" cy="603504"/>
          </a:xfrm>
          <a:prstGeom prst="rect">
            <a:avLst/>
          </a:prstGeom>
          <a:solidFill>
            <a:srgbClr val="7FBA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Blip>
                <a:blip r:embed="rId5"/>
              </a:buBlip>
            </a:pPr>
            <a:r>
              <a:rPr lang="en-US" sz="2400" dirty="0">
                <a:gradFill>
                  <a:gsLst>
                    <a:gs pos="0">
                      <a:srgbClr val="FFFFFF"/>
                    </a:gs>
                    <a:gs pos="99000">
                      <a:srgbClr val="FFFFFF"/>
                    </a:gs>
                  </a:gsLst>
                  <a:lin ang="5400000" scaled="1"/>
                </a:gradFill>
              </a:rPr>
              <a:t>Done automatically</a:t>
            </a:r>
          </a:p>
        </p:txBody>
      </p:sp>
      <p:sp>
        <p:nvSpPr>
          <p:cNvPr id="23" name="Rectangle 22"/>
          <p:cNvSpPr/>
          <p:nvPr/>
        </p:nvSpPr>
        <p:spPr>
          <a:xfrm>
            <a:off x="989007" y="3355798"/>
            <a:ext cx="7049206" cy="834074"/>
          </a:xfrm>
          <a:prstGeom prst="rect">
            <a:avLst/>
          </a:prstGeom>
        </p:spPr>
        <p:txBody>
          <a:bodyPr wrap="square">
            <a:spAutoFit/>
          </a:bodyPr>
          <a:lstStyle/>
          <a:p>
            <a:pPr marL="16194" lvl="1">
              <a:lnSpc>
                <a:spcPct val="90000"/>
              </a:lnSpc>
              <a:spcBef>
                <a:spcPts val="612"/>
              </a:spcBef>
              <a:buSzPct val="90000"/>
            </a:pPr>
            <a:r>
              <a:rPr lang="en-US" sz="2400" dirty="0">
                <a:gradFill>
                  <a:gsLst>
                    <a:gs pos="0">
                      <a:srgbClr val="FFFFFF"/>
                    </a:gs>
                    <a:gs pos="99000">
                      <a:srgbClr val="FFFFFF"/>
                    </a:gs>
                  </a:gsLst>
                  <a:lin ang="5400000" scaled="1"/>
                </a:gradFill>
              </a:rPr>
              <a:t>Used for detect suspicious </a:t>
            </a:r>
            <a:r>
              <a:rPr lang="en-US" sz="2400" dirty="0" smtClean="0">
                <a:gradFill>
                  <a:gsLst>
                    <a:gs pos="0">
                      <a:srgbClr val="FFFFFF"/>
                    </a:gs>
                    <a:gs pos="99000">
                      <a:srgbClr val="FFFFFF"/>
                    </a:gs>
                  </a:gsLst>
                  <a:lin ang="5400000" scaled="1"/>
                </a:gradFill>
              </a:rPr>
              <a:t>behavior </a:t>
            </a:r>
            <a:r>
              <a:rPr lang="en-US" sz="2400" dirty="0">
                <a:gradFill>
                  <a:gsLst>
                    <a:gs pos="0">
                      <a:srgbClr val="FFFFFF"/>
                    </a:gs>
                    <a:gs pos="99000">
                      <a:srgbClr val="FFFFFF"/>
                    </a:gs>
                  </a:gsLst>
                  <a:lin ang="5400000" scaled="1"/>
                </a:gradFill>
              </a:rPr>
              <a:t>of processes</a:t>
            </a:r>
          </a:p>
          <a:p>
            <a:pPr marL="16194" lvl="1">
              <a:lnSpc>
                <a:spcPct val="90000"/>
              </a:lnSpc>
              <a:spcBef>
                <a:spcPts val="612"/>
              </a:spcBef>
              <a:buSzPct val="90000"/>
            </a:pPr>
            <a:r>
              <a:rPr lang="en-US" sz="2400" dirty="0">
                <a:gradFill>
                  <a:gsLst>
                    <a:gs pos="0">
                      <a:srgbClr val="FFFFFF"/>
                    </a:gs>
                    <a:gs pos="99000">
                      <a:srgbClr val="FFFFFF"/>
                    </a:gs>
                  </a:gsLst>
                  <a:lin ang="5400000" scaled="1"/>
                </a:gradFill>
              </a:rPr>
              <a:t>Saved in %</a:t>
            </a:r>
            <a:r>
              <a:rPr lang="en-US" sz="2400" dirty="0" err="1">
                <a:gradFill>
                  <a:gsLst>
                    <a:gs pos="0">
                      <a:srgbClr val="FFFFFF"/>
                    </a:gs>
                    <a:gs pos="99000">
                      <a:srgbClr val="FFFFFF"/>
                    </a:gs>
                  </a:gsLst>
                  <a:lin ang="5400000" scaled="1"/>
                </a:gradFill>
              </a:rPr>
              <a:t>windir</a:t>
            </a:r>
            <a:r>
              <a:rPr lang="en-US" sz="2400" dirty="0">
                <a:gradFill>
                  <a:gsLst>
                    <a:gs pos="0">
                      <a:srgbClr val="FFFFFF"/>
                    </a:gs>
                    <a:gs pos="99000">
                      <a:srgbClr val="FFFFFF"/>
                    </a:gs>
                  </a:gsLst>
                  <a:lin ang="5400000" scaled="1"/>
                </a:gradFill>
              </a:rPr>
              <a:t>%</a:t>
            </a:r>
          </a:p>
        </p:txBody>
      </p:sp>
      <p:sp>
        <p:nvSpPr>
          <p:cNvPr id="25" name="Rectangle 24"/>
          <p:cNvSpPr/>
          <p:nvPr/>
        </p:nvSpPr>
        <p:spPr bwMode="auto">
          <a:xfrm>
            <a:off x="529659" y="4240836"/>
            <a:ext cx="7508553" cy="60350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Blip>
                <a:blip r:embed="rId5"/>
              </a:buBlip>
            </a:pPr>
            <a:r>
              <a:rPr lang="en-US" sz="2400" dirty="0">
                <a:gradFill>
                  <a:gsLst>
                    <a:gs pos="0">
                      <a:srgbClr val="FFFFFF"/>
                    </a:gs>
                    <a:gs pos="99000">
                      <a:srgbClr val="FFFFFF"/>
                    </a:gs>
                  </a:gsLst>
                  <a:lin ang="5400000" scaled="1"/>
                </a:gradFill>
              </a:rPr>
              <a:t>Sharing is caring</a:t>
            </a:r>
          </a:p>
        </p:txBody>
      </p:sp>
      <p:sp>
        <p:nvSpPr>
          <p:cNvPr id="27" name="Rectangle 26"/>
          <p:cNvSpPr/>
          <p:nvPr/>
        </p:nvSpPr>
        <p:spPr>
          <a:xfrm>
            <a:off x="989007" y="4956608"/>
            <a:ext cx="7049206" cy="424732"/>
          </a:xfrm>
          <a:prstGeom prst="rect">
            <a:avLst/>
          </a:prstGeom>
        </p:spPr>
        <p:txBody>
          <a:bodyPr wrap="square">
            <a:spAutoFit/>
          </a:bodyPr>
          <a:lstStyle/>
          <a:p>
            <a:pPr marL="16194" lvl="1">
              <a:lnSpc>
                <a:spcPct val="90000"/>
              </a:lnSpc>
              <a:spcBef>
                <a:spcPts val="612"/>
              </a:spcBef>
              <a:buSzPct val="90000"/>
            </a:pPr>
            <a:r>
              <a:rPr lang="en-US" sz="2400" dirty="0">
                <a:gradFill>
                  <a:gsLst>
                    <a:gs pos="0">
                      <a:srgbClr val="FFFFFF"/>
                    </a:gs>
                    <a:gs pos="99000">
                      <a:srgbClr val="FFFFFF"/>
                    </a:gs>
                  </a:gsLst>
                  <a:lin ang="5400000" scaled="1"/>
                </a:gradFill>
              </a:rPr>
              <a:t>Published carelessly on the public forums</a:t>
            </a:r>
          </a:p>
        </p:txBody>
      </p:sp>
      <p:sp>
        <p:nvSpPr>
          <p:cNvPr id="30" name="TextBox 29"/>
          <p:cNvSpPr txBox="1"/>
          <p:nvPr>
            <p:custDataLst>
              <p:tags r:id="rId2"/>
            </p:custDataLst>
          </p:nvPr>
        </p:nvSpPr>
        <p:spPr>
          <a:xfrm>
            <a:off x="655637" y="6096386"/>
            <a:ext cx="11249559" cy="525076"/>
          </a:xfrm>
          <a:prstGeom prst="rect">
            <a:avLst/>
          </a:prstGeom>
          <a:noFill/>
        </p:spPr>
        <p:txBody>
          <a:bodyPr wrap="square" lIns="186556" tIns="46639" rIns="93278" bIns="46639" rtlCol="0">
            <a:spAutoFit/>
          </a:bodyPr>
          <a:lstStyle/>
          <a:p>
            <a:pPr algn="ctr">
              <a:buSzPct val="90000"/>
            </a:pPr>
            <a:r>
              <a:rPr lang="pl-PL" sz="2800" spc="-153" dirty="0" smtClean="0">
                <a:solidFill>
                  <a:schemeClr val="tx1">
                    <a:alpha val="99000"/>
                  </a:schemeClr>
                </a:solidFill>
                <a:latin typeface="Segoe UI" panose="020B0502040204020203" pitchFamily="34" charset="0"/>
                <a:cs typeface="Segoe UI" panose="020B0502040204020203" pitchFamily="34" charset="0"/>
              </a:rPr>
              <a:t>Memory </a:t>
            </a:r>
            <a:r>
              <a:rPr lang="pl-PL" sz="2800" spc="-153" dirty="0" err="1" smtClean="0">
                <a:solidFill>
                  <a:schemeClr val="tx1">
                    <a:alpha val="99000"/>
                  </a:schemeClr>
                </a:solidFill>
                <a:latin typeface="Segoe UI" panose="020B0502040204020203" pitchFamily="34" charset="0"/>
                <a:cs typeface="Segoe UI" panose="020B0502040204020203" pitchFamily="34" charset="0"/>
              </a:rPr>
              <a:t>dumps</a:t>
            </a:r>
            <a:r>
              <a:rPr lang="pl-PL" sz="2800" spc="-153" dirty="0" smtClean="0">
                <a:solidFill>
                  <a:schemeClr val="tx1">
                    <a:alpha val="99000"/>
                  </a:schemeClr>
                </a:solidFill>
                <a:latin typeface="Segoe UI" panose="020B0502040204020203" pitchFamily="34" charset="0"/>
                <a:cs typeface="Segoe UI" panose="020B0502040204020203" pitchFamily="34" charset="0"/>
              </a:rPr>
              <a:t> </a:t>
            </a:r>
            <a:r>
              <a:rPr lang="pl-PL" sz="2800" b="1" spc="-153" dirty="0" err="1" smtClean="0">
                <a:solidFill>
                  <a:schemeClr val="tx1">
                    <a:alpha val="99000"/>
                  </a:schemeClr>
                </a:solidFill>
                <a:latin typeface="Segoe UI" panose="020B0502040204020203" pitchFamily="34" charset="0"/>
                <a:cs typeface="Segoe UI" panose="020B0502040204020203" pitchFamily="34" charset="0"/>
              </a:rPr>
              <a:t>contain</a:t>
            </a:r>
            <a:r>
              <a:rPr lang="pl-PL" sz="2800" b="1" spc="-153" dirty="0" smtClean="0">
                <a:solidFill>
                  <a:schemeClr val="tx1">
                    <a:alpha val="99000"/>
                  </a:schemeClr>
                </a:solidFill>
                <a:latin typeface="Segoe UI" panose="020B0502040204020203" pitchFamily="34" charset="0"/>
                <a:cs typeface="Segoe UI" panose="020B0502040204020203" pitchFamily="34" charset="0"/>
              </a:rPr>
              <a:t> </a:t>
            </a:r>
            <a:r>
              <a:rPr lang="pl-PL" sz="2800" b="1" spc="-153" dirty="0" err="1" smtClean="0">
                <a:solidFill>
                  <a:schemeClr val="tx1">
                    <a:alpha val="99000"/>
                  </a:schemeClr>
                </a:solidFill>
                <a:latin typeface="Segoe UI" panose="020B0502040204020203" pitchFamily="34" charset="0"/>
                <a:cs typeface="Segoe UI" panose="020B0502040204020203" pitchFamily="34" charset="0"/>
              </a:rPr>
              <a:t>personal</a:t>
            </a:r>
            <a:r>
              <a:rPr lang="pl-PL" sz="2800" b="1" spc="-153" dirty="0" smtClean="0">
                <a:solidFill>
                  <a:schemeClr val="tx1">
                    <a:alpha val="99000"/>
                  </a:schemeClr>
                </a:solidFill>
                <a:latin typeface="Segoe UI" panose="020B0502040204020203" pitchFamily="34" charset="0"/>
                <a:cs typeface="Segoe UI" panose="020B0502040204020203" pitchFamily="34" charset="0"/>
              </a:rPr>
              <a:t> </a:t>
            </a:r>
            <a:r>
              <a:rPr lang="pl-PL" sz="2800" b="1" spc="-153" dirty="0" err="1" smtClean="0">
                <a:solidFill>
                  <a:schemeClr val="tx1">
                    <a:alpha val="99000"/>
                  </a:schemeClr>
                </a:solidFill>
                <a:latin typeface="Segoe UI" panose="020B0502040204020203" pitchFamily="34" charset="0"/>
                <a:cs typeface="Segoe UI" panose="020B0502040204020203" pitchFamily="34" charset="0"/>
              </a:rPr>
              <a:t>information</a:t>
            </a:r>
            <a:r>
              <a:rPr lang="pl-PL" sz="2800" spc="-153" dirty="0" smtClean="0">
                <a:solidFill>
                  <a:schemeClr val="tx1">
                    <a:alpha val="99000"/>
                  </a:schemeClr>
                </a:solidFill>
                <a:latin typeface="Segoe UI" panose="020B0502040204020203" pitchFamily="34" charset="0"/>
                <a:cs typeface="Segoe UI" panose="020B0502040204020203" pitchFamily="34" charset="0"/>
              </a:rPr>
              <a:t>, but… </a:t>
            </a:r>
            <a:r>
              <a:rPr lang="pl-PL" sz="2800" spc="-153" dirty="0" err="1" smtClean="0">
                <a:solidFill>
                  <a:schemeClr val="tx1">
                    <a:alpha val="99000"/>
                  </a:schemeClr>
                </a:solidFill>
                <a:latin typeface="Segoe UI" panose="020B0502040204020203" pitchFamily="34" charset="0"/>
                <a:cs typeface="Segoe UI" panose="020B0502040204020203" pitchFamily="34" charset="0"/>
              </a:rPr>
              <a:t>how</a:t>
            </a:r>
            <a:r>
              <a:rPr lang="pl-PL" sz="2800" spc="-153" dirty="0" smtClean="0">
                <a:solidFill>
                  <a:schemeClr val="tx1">
                    <a:alpha val="99000"/>
                  </a:schemeClr>
                </a:solidFill>
                <a:latin typeface="Segoe UI" panose="020B0502040204020203" pitchFamily="34" charset="0"/>
                <a:cs typeface="Segoe UI" panose="020B0502040204020203" pitchFamily="34" charset="0"/>
              </a:rPr>
              <a:t> </a:t>
            </a:r>
            <a:r>
              <a:rPr lang="pl-PL" sz="2800" spc="-153" dirty="0" err="1" smtClean="0">
                <a:solidFill>
                  <a:schemeClr val="tx1">
                    <a:alpha val="99000"/>
                  </a:schemeClr>
                </a:solidFill>
                <a:latin typeface="Segoe UI" panose="020B0502040204020203" pitchFamily="34" charset="0"/>
                <a:cs typeface="Segoe UI" panose="020B0502040204020203" pitchFamily="34" charset="0"/>
              </a:rPr>
              <a:t>personal</a:t>
            </a:r>
            <a:r>
              <a:rPr lang="pl-PL" sz="2800" spc="-153" dirty="0" smtClean="0">
                <a:solidFill>
                  <a:schemeClr val="tx1">
                    <a:alpha val="99000"/>
                  </a:schemeClr>
                </a:solidFill>
                <a:latin typeface="Segoe UI" panose="020B0502040204020203" pitchFamily="34" charset="0"/>
                <a:cs typeface="Segoe UI" panose="020B0502040204020203" pitchFamily="34" charset="0"/>
              </a:rPr>
              <a:t>?  </a:t>
            </a:r>
            <a:endParaRPr lang="en-US" sz="2800" spc="-153" dirty="0">
              <a:solidFill>
                <a:schemeClr val="tx1">
                  <a:alpha val="99000"/>
                </a:schemeClr>
              </a:solidFill>
              <a:latin typeface="Segoe UI" panose="020B0502040204020203" pitchFamily="34" charset="0"/>
              <a:cs typeface="Segoe UI" panose="020B0502040204020203" pitchFamily="34" charset="0"/>
            </a:endParaRPr>
          </a:p>
        </p:txBody>
      </p:sp>
      <p:grpSp>
        <p:nvGrpSpPr>
          <p:cNvPr id="6" name="Group 5"/>
          <p:cNvGrpSpPr/>
          <p:nvPr/>
        </p:nvGrpSpPr>
        <p:grpSpPr>
          <a:xfrm>
            <a:off x="0" y="1214472"/>
            <a:ext cx="1031356" cy="5780053"/>
            <a:chOff x="0" y="1214472"/>
            <a:chExt cx="1031356" cy="5780053"/>
          </a:xfrm>
        </p:grpSpPr>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31" name="Rectangle 30"/>
            <p:cNvSpPr/>
            <p:nvPr/>
          </p:nvSpPr>
          <p:spPr bwMode="auto">
            <a:xfrm>
              <a:off x="13583" y="5659807"/>
              <a:ext cx="1017773" cy="13347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5" name="Picture 8" descr="http://www.oriste.com/photos/knossou-dump/Knossou%20dump%202008-03-19-8.jp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234804" y="1337636"/>
            <a:ext cx="4201671" cy="3960604"/>
          </a:xfrm>
          <a:prstGeom prst="rect">
            <a:avLst/>
          </a:prstGeom>
          <a:noFill/>
          <a:ln>
            <a:noFill/>
          </a:ln>
          <a:extLst/>
        </p:spPr>
      </p:pic>
    </p:spTree>
    <p:extLst>
      <p:ext uri="{BB962C8B-B14F-4D97-AF65-F5344CB8AC3E}">
        <p14:creationId xmlns:p14="http://schemas.microsoft.com/office/powerpoint/2010/main" val="3029158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1500"/>
                            </p:stCondLst>
                            <p:childTnLst>
                              <p:par>
                                <p:cTn id="17" presetID="2" presetClass="entr" presetSubtype="8" decel="100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0-#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7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50"/>
                                        <p:tgtEl>
                                          <p:spTgt spid="23"/>
                                        </p:tgtEl>
                                      </p:cBhvr>
                                    </p:animEffect>
                                  </p:childTnLst>
                                </p:cTn>
                              </p:par>
                            </p:childTnLst>
                          </p:cTn>
                        </p:par>
                        <p:par>
                          <p:cTn id="24" fill="hold">
                            <p:stCondLst>
                              <p:cond delay="3000"/>
                            </p:stCondLst>
                            <p:childTnLst>
                              <p:par>
                                <p:cTn id="25" presetID="2" presetClass="entr" presetSubtype="8" decel="10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75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750"/>
                                        <p:tgtEl>
                                          <p:spTgt spid="27"/>
                                        </p:tgtEl>
                                      </p:cBhvr>
                                    </p:animEffect>
                                  </p:childTnLst>
                                </p:cTn>
                              </p:par>
                            </p:childTnLst>
                          </p:cTn>
                        </p:par>
                        <p:par>
                          <p:cTn id="32" fill="hold">
                            <p:stCondLst>
                              <p:cond delay="4500"/>
                            </p:stCondLst>
                            <p:childTnLst>
                              <p:par>
                                <p:cTn id="33" presetID="2" presetClass="entr" presetSubtype="8" decel="10000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0-#ppt_w/2"/>
                                          </p:val>
                                        </p:tav>
                                        <p:tav tm="100000">
                                          <p:val>
                                            <p:strVal val="#ppt_x"/>
                                          </p:val>
                                        </p:tav>
                                      </p:tavLst>
                                    </p:anim>
                                    <p:anim calcmode="lin" valueType="num">
                                      <p:cBhvr additive="base">
                                        <p:cTn id="36"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23" grpId="0"/>
      <p:bldP spid="25" grpId="0" animBg="1"/>
      <p:bldP spid="27"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How to make a memory dump?</a:t>
            </a:r>
            <a:endParaRPr lang="en-US" sz="4800" dirty="0"/>
          </a:p>
        </p:txBody>
      </p:sp>
      <p:sp>
        <p:nvSpPr>
          <p:cNvPr id="16" name="Rectangle 15"/>
          <p:cNvSpPr/>
          <p:nvPr/>
        </p:nvSpPr>
        <p:spPr bwMode="auto">
          <a:xfrm>
            <a:off x="529659" y="1398004"/>
            <a:ext cx="6609079" cy="198515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5"/>
              </a:buBlip>
            </a:pPr>
            <a:r>
              <a:rPr lang="pl-PL" sz="2400" dirty="0" err="1" smtClean="0">
                <a:gradFill>
                  <a:gsLst>
                    <a:gs pos="0">
                      <a:srgbClr val="FFFFFF"/>
                    </a:gs>
                    <a:gs pos="99000">
                      <a:srgbClr val="FFFFFF"/>
                    </a:gs>
                  </a:gsLst>
                  <a:lin ang="5400000" scaled="1"/>
                </a:gradFill>
              </a:rPr>
              <a:t>Process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dumps</a:t>
            </a:r>
            <a:r>
              <a:rPr lang="pl-PL" sz="2400" dirty="0" smtClean="0">
                <a:gradFill>
                  <a:gsLst>
                    <a:gs pos="0">
                      <a:srgbClr val="FFFFFF"/>
                    </a:gs>
                    <a:gs pos="99000">
                      <a:srgbClr val="FFFFFF"/>
                    </a:gs>
                  </a:gsLst>
                  <a:lin ang="5400000" scaled="1"/>
                </a:gradFill>
              </a:rPr>
              <a:t>:</a:t>
            </a:r>
          </a:p>
          <a:p>
            <a:pPr marL="806096" lvl="2" indent="-323850">
              <a:spcBef>
                <a:spcPts val="612"/>
              </a:spcBef>
              <a:buSzPct val="90000"/>
              <a:buBlip>
                <a:blip r:embed="rId5"/>
              </a:buBlip>
            </a:pPr>
            <a:r>
              <a:rPr lang="en-US" sz="2400" dirty="0" smtClean="0">
                <a:gradFill>
                  <a:gsLst>
                    <a:gs pos="0">
                      <a:srgbClr val="FFFFFF"/>
                    </a:gs>
                    <a:gs pos="99000">
                      <a:srgbClr val="FFFFFF"/>
                    </a:gs>
                  </a:gsLst>
                  <a:lin ang="5400000" scaled="1"/>
                </a:gradFill>
              </a:rPr>
              <a:t>Process </a:t>
            </a:r>
            <a:r>
              <a:rPr lang="en-US" sz="2400" dirty="0">
                <a:gradFill>
                  <a:gsLst>
                    <a:gs pos="0">
                      <a:srgbClr val="FFFFFF"/>
                    </a:gs>
                    <a:gs pos="99000">
                      <a:srgbClr val="FFFFFF"/>
                    </a:gs>
                  </a:gsLst>
                  <a:lin ang="5400000" scaled="1"/>
                </a:gradFill>
              </a:rPr>
              <a:t>Explorer, Process </a:t>
            </a:r>
            <a:r>
              <a:rPr lang="en-US" sz="2400" dirty="0" smtClean="0">
                <a:gradFill>
                  <a:gsLst>
                    <a:gs pos="0">
                      <a:srgbClr val="FFFFFF"/>
                    </a:gs>
                    <a:gs pos="99000">
                      <a:srgbClr val="FFFFFF"/>
                    </a:gs>
                  </a:gsLst>
                  <a:lin ang="5400000" scaled="1"/>
                </a:gradFill>
              </a:rPr>
              <a:t>hacker</a:t>
            </a:r>
            <a:endParaRPr lang="pl-PL" sz="2400" dirty="0" smtClean="0">
              <a:gradFill>
                <a:gsLst>
                  <a:gs pos="0">
                    <a:srgbClr val="FFFFFF"/>
                  </a:gs>
                  <a:gs pos="99000">
                    <a:srgbClr val="FFFFFF"/>
                  </a:gs>
                </a:gsLst>
                <a:lin ang="5400000" scaled="1"/>
              </a:gradFill>
            </a:endParaRPr>
          </a:p>
          <a:p>
            <a:pPr marL="806096" lvl="2" indent="-323850">
              <a:spcBef>
                <a:spcPts val="612"/>
              </a:spcBef>
              <a:buSzPct val="90000"/>
              <a:buBlip>
                <a:blip r:embed="rId5"/>
              </a:buBlip>
            </a:pPr>
            <a:r>
              <a:rPr lang="en-US" sz="2400" dirty="0" smtClean="0">
                <a:gradFill>
                  <a:gsLst>
                    <a:gs pos="0">
                      <a:srgbClr val="FFFFFF"/>
                    </a:gs>
                    <a:gs pos="99000">
                      <a:srgbClr val="FFFFFF"/>
                    </a:gs>
                  </a:gsLst>
                  <a:lin ang="5400000" scaled="1"/>
                </a:gradFill>
              </a:rPr>
              <a:t>Task Manager</a:t>
            </a:r>
            <a:endParaRPr lang="pl-PL" sz="2400" dirty="0" smtClean="0">
              <a:gradFill>
                <a:gsLst>
                  <a:gs pos="0">
                    <a:srgbClr val="FFFFFF"/>
                  </a:gs>
                  <a:gs pos="99000">
                    <a:srgbClr val="FFFFFF"/>
                  </a:gs>
                </a:gsLst>
                <a:lin ang="5400000" scaled="1"/>
              </a:gradFill>
            </a:endParaRPr>
          </a:p>
          <a:p>
            <a:pPr marL="806096" lvl="2" indent="-323850">
              <a:spcBef>
                <a:spcPts val="612"/>
              </a:spcBef>
              <a:buSzPct val="90000"/>
              <a:buBlip>
                <a:blip r:embed="rId5"/>
              </a:buBlip>
            </a:pPr>
            <a:r>
              <a:rPr lang="en-US" sz="2400" dirty="0" err="1" smtClean="0">
                <a:gradFill>
                  <a:gsLst>
                    <a:gs pos="0">
                      <a:srgbClr val="FFFFFF"/>
                    </a:gs>
                    <a:gs pos="99000">
                      <a:srgbClr val="FFFFFF"/>
                    </a:gs>
                  </a:gsLst>
                  <a:lin ang="5400000" scaled="1"/>
                </a:gradFill>
              </a:rPr>
              <a:t>Procdump</a:t>
            </a:r>
            <a:endParaRPr lang="en-US" sz="2400" dirty="0">
              <a:gradFill>
                <a:gsLst>
                  <a:gs pos="0">
                    <a:srgbClr val="FFFFFF"/>
                  </a:gs>
                  <a:gs pos="99000">
                    <a:srgbClr val="FFFFFF"/>
                  </a:gs>
                </a:gsLst>
                <a:lin ang="5400000" scaled="1"/>
              </a:gradFill>
            </a:endParaRPr>
          </a:p>
        </p:txBody>
      </p:sp>
      <p:grpSp>
        <p:nvGrpSpPr>
          <p:cNvPr id="6" name="Group 5"/>
          <p:cNvGrpSpPr/>
          <p:nvPr/>
        </p:nvGrpSpPr>
        <p:grpSpPr>
          <a:xfrm>
            <a:off x="0" y="1214472"/>
            <a:ext cx="1031356" cy="5780053"/>
            <a:chOff x="0" y="1214472"/>
            <a:chExt cx="1031356" cy="5780053"/>
          </a:xfrm>
        </p:grpSpPr>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31" name="Rectangle 30"/>
            <p:cNvSpPr/>
            <p:nvPr/>
          </p:nvSpPr>
          <p:spPr bwMode="auto">
            <a:xfrm>
              <a:off x="13583" y="5659807"/>
              <a:ext cx="1017773" cy="13347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 name="Rectangle 10"/>
          <p:cNvSpPr/>
          <p:nvPr/>
        </p:nvSpPr>
        <p:spPr bwMode="auto">
          <a:xfrm>
            <a:off x="529660" y="3472590"/>
            <a:ext cx="6609078" cy="2431435"/>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137160" rIns="91436" bIns="137160" numCol="1" rtlCol="0" anchor="ctr" anchorCtr="0" compatLnSpc="1">
            <a:prstTxWarp prst="textNoShape">
              <a:avLst/>
            </a:prstTxWarp>
            <a:spAutoFit/>
          </a:bodyPr>
          <a:lstStyle/>
          <a:p>
            <a:pPr marL="339725" lvl="1" indent="-323850">
              <a:spcBef>
                <a:spcPts val="612"/>
              </a:spcBef>
              <a:buSzPct val="90000"/>
              <a:buBlip>
                <a:blip r:embed="rId5"/>
              </a:buBlip>
            </a:pPr>
            <a:r>
              <a:rPr lang="pl-PL" sz="2400" dirty="0" smtClean="0">
                <a:gradFill>
                  <a:gsLst>
                    <a:gs pos="0">
                      <a:srgbClr val="FFFFFF"/>
                    </a:gs>
                    <a:gs pos="99000">
                      <a:srgbClr val="FFFFFF"/>
                    </a:gs>
                  </a:gsLst>
                  <a:lin ang="5400000" scaled="1"/>
                </a:gradFill>
              </a:rPr>
              <a:t>System </a:t>
            </a:r>
            <a:r>
              <a:rPr lang="pl-PL" sz="2400" dirty="0" err="1" smtClean="0">
                <a:gradFill>
                  <a:gsLst>
                    <a:gs pos="0">
                      <a:srgbClr val="FFFFFF"/>
                    </a:gs>
                    <a:gs pos="99000">
                      <a:srgbClr val="FFFFFF"/>
                    </a:gs>
                  </a:gsLst>
                  <a:lin ang="5400000" scaled="1"/>
                </a:gradFill>
              </a:rPr>
              <a:t>memory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dumps</a:t>
            </a:r>
            <a:r>
              <a:rPr lang="pl-PL" sz="2400" dirty="0" smtClean="0">
                <a:gradFill>
                  <a:gsLst>
                    <a:gs pos="0">
                      <a:srgbClr val="FFFFFF"/>
                    </a:gs>
                    <a:gs pos="99000">
                      <a:srgbClr val="FFFFFF"/>
                    </a:gs>
                  </a:gsLst>
                  <a:lin ang="5400000" scaled="1"/>
                </a:gradFill>
              </a:rPr>
              <a:t>:</a:t>
            </a:r>
          </a:p>
          <a:p>
            <a:pPr marL="806096" lvl="2" indent="-323850">
              <a:spcBef>
                <a:spcPts val="612"/>
              </a:spcBef>
              <a:buSzPct val="90000"/>
              <a:buBlip>
                <a:blip r:embed="rId5"/>
              </a:buBlip>
            </a:pPr>
            <a:r>
              <a:rPr lang="en-US" sz="2400" dirty="0" err="1" smtClean="0">
                <a:gradFill>
                  <a:gsLst>
                    <a:gs pos="0">
                      <a:srgbClr val="FFFFFF"/>
                    </a:gs>
                    <a:gs pos="99000">
                      <a:srgbClr val="FFFFFF"/>
                    </a:gs>
                  </a:gsLst>
                  <a:lin ang="5400000" scaled="1"/>
                </a:gradFill>
              </a:rPr>
              <a:t>Windbg</a:t>
            </a:r>
            <a:r>
              <a:rPr lang="en-US" sz="2400" dirty="0" smtClean="0">
                <a:gradFill>
                  <a:gsLst>
                    <a:gs pos="0">
                      <a:srgbClr val="FFFFFF"/>
                    </a:gs>
                    <a:gs pos="99000">
                      <a:srgbClr val="FFFFFF"/>
                    </a:gs>
                  </a:gsLst>
                  <a:lin ang="5400000" scaled="1"/>
                </a:gradFill>
              </a:rPr>
              <a:t> </a:t>
            </a:r>
            <a:r>
              <a:rPr lang="en-US" sz="2400" dirty="0">
                <a:gradFill>
                  <a:gsLst>
                    <a:gs pos="0">
                      <a:srgbClr val="FFFFFF"/>
                    </a:gs>
                    <a:gs pos="99000">
                      <a:srgbClr val="FFFFFF"/>
                    </a:gs>
                  </a:gsLst>
                  <a:lin ang="5400000" scaled="1"/>
                </a:gradFill>
              </a:rPr>
              <a:t>(.dump</a:t>
            </a:r>
            <a:r>
              <a:rPr lang="en-US" sz="2400" dirty="0" smtClean="0">
                <a:gradFill>
                  <a:gsLst>
                    <a:gs pos="0">
                      <a:srgbClr val="FFFFFF"/>
                    </a:gs>
                    <a:gs pos="99000">
                      <a:srgbClr val="FFFFFF"/>
                    </a:gs>
                  </a:gsLst>
                  <a:lin ang="5400000" scaled="1"/>
                </a:gradFill>
              </a:rPr>
              <a:t>)</a:t>
            </a:r>
            <a:endParaRPr lang="pl-PL" sz="2400" dirty="0" smtClean="0">
              <a:gradFill>
                <a:gsLst>
                  <a:gs pos="0">
                    <a:srgbClr val="FFFFFF"/>
                  </a:gs>
                  <a:gs pos="99000">
                    <a:srgbClr val="FFFFFF"/>
                  </a:gs>
                </a:gsLst>
                <a:lin ang="5400000" scaled="1"/>
              </a:gradFill>
            </a:endParaRPr>
          </a:p>
          <a:p>
            <a:pPr marL="806096" lvl="2" indent="-323850">
              <a:spcBef>
                <a:spcPts val="612"/>
              </a:spcBef>
              <a:buSzPct val="90000"/>
              <a:buBlip>
                <a:blip r:embed="rId5"/>
              </a:buBlip>
            </a:pPr>
            <a:r>
              <a:rPr lang="en-US" sz="2400" dirty="0" err="1">
                <a:gradFill>
                  <a:gsLst>
                    <a:gs pos="0">
                      <a:srgbClr val="FFFFFF"/>
                    </a:gs>
                    <a:gs pos="99000">
                      <a:srgbClr val="FFFFFF"/>
                    </a:gs>
                  </a:gsLst>
                  <a:lin ang="5400000" scaled="1"/>
                </a:gradFill>
              </a:rPr>
              <a:t>MemDD</a:t>
            </a:r>
            <a:r>
              <a:rPr lang="en-US" sz="2400" dirty="0">
                <a:gradFill>
                  <a:gsLst>
                    <a:gs pos="0">
                      <a:srgbClr val="FFFFFF"/>
                    </a:gs>
                    <a:gs pos="99000">
                      <a:srgbClr val="FFFFFF"/>
                    </a:gs>
                  </a:gsLst>
                  <a:lin ang="5400000" scaled="1"/>
                </a:gradFill>
              </a:rPr>
              <a:t>, </a:t>
            </a:r>
            <a:r>
              <a:rPr lang="en-US" sz="2400" dirty="0" err="1" smtClean="0">
                <a:gradFill>
                  <a:gsLst>
                    <a:gs pos="0">
                      <a:srgbClr val="FFFFFF"/>
                    </a:gs>
                    <a:gs pos="99000">
                      <a:srgbClr val="FFFFFF"/>
                    </a:gs>
                  </a:gsLst>
                  <a:lin ang="5400000" scaled="1"/>
                </a:gradFill>
              </a:rPr>
              <a:t>WinDD</a:t>
            </a:r>
            <a:endParaRPr lang="pl-PL" sz="2400" dirty="0" smtClean="0">
              <a:gradFill>
                <a:gsLst>
                  <a:gs pos="0">
                    <a:srgbClr val="FFFFFF"/>
                  </a:gs>
                  <a:gs pos="99000">
                    <a:srgbClr val="FFFFFF"/>
                  </a:gs>
                </a:gsLst>
                <a:lin ang="5400000" scaled="1"/>
              </a:gradFill>
            </a:endParaRPr>
          </a:p>
          <a:p>
            <a:pPr marL="806096" lvl="2" indent="-323850">
              <a:spcBef>
                <a:spcPts val="612"/>
              </a:spcBef>
              <a:buSzPct val="90000"/>
              <a:buBlip>
                <a:blip r:embed="rId5"/>
              </a:buBlip>
            </a:pPr>
            <a:r>
              <a:rPr lang="en-US" sz="2400" dirty="0" err="1" smtClean="0">
                <a:gradFill>
                  <a:gsLst>
                    <a:gs pos="0">
                      <a:srgbClr val="FFFFFF"/>
                    </a:gs>
                    <a:gs pos="99000">
                      <a:srgbClr val="FFFFFF"/>
                    </a:gs>
                  </a:gsLst>
                  <a:lin ang="5400000" scaled="1"/>
                </a:gradFill>
              </a:rPr>
              <a:t>Dumpit</a:t>
            </a:r>
            <a:endParaRPr lang="pl-PL" sz="2400" dirty="0" smtClean="0">
              <a:gradFill>
                <a:gsLst>
                  <a:gs pos="0">
                    <a:srgbClr val="FFFFFF"/>
                  </a:gs>
                  <a:gs pos="99000">
                    <a:srgbClr val="FFFFFF"/>
                  </a:gs>
                </a:gsLst>
                <a:lin ang="5400000" scaled="1"/>
              </a:gradFill>
            </a:endParaRPr>
          </a:p>
          <a:p>
            <a:pPr marL="806096" lvl="2" indent="-323850">
              <a:spcBef>
                <a:spcPts val="612"/>
              </a:spcBef>
              <a:buSzPct val="90000"/>
              <a:buBlip>
                <a:blip r:embed="rId5"/>
              </a:buBlip>
            </a:pPr>
            <a:r>
              <a:rPr lang="pl-PL" sz="2400" dirty="0" smtClean="0">
                <a:gradFill>
                  <a:gsLst>
                    <a:gs pos="0">
                      <a:srgbClr val="FFFFFF"/>
                    </a:gs>
                    <a:gs pos="99000">
                      <a:srgbClr val="FFFFFF"/>
                    </a:gs>
                  </a:gsLst>
                  <a:lin ang="5400000" scaled="1"/>
                </a:gradFill>
              </a:rPr>
              <a:t>System </a:t>
            </a:r>
            <a:r>
              <a:rPr lang="pl-PL" sz="2400" dirty="0" err="1" smtClean="0">
                <a:gradFill>
                  <a:gsLst>
                    <a:gs pos="0">
                      <a:srgbClr val="FFFFFF"/>
                    </a:gs>
                    <a:gs pos="99000">
                      <a:srgbClr val="FFFFFF"/>
                    </a:gs>
                  </a:gsLst>
                  <a:lin ang="5400000" scaled="1"/>
                </a:gradFill>
              </a:rPr>
              <a:t>Recovery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Settings</a:t>
            </a:r>
            <a:endParaRPr lang="en-US" sz="2400" dirty="0">
              <a:gradFill>
                <a:gsLst>
                  <a:gs pos="0">
                    <a:srgbClr val="FFFFFF"/>
                  </a:gs>
                  <a:gs pos="99000">
                    <a:srgbClr val="FFFFFF"/>
                  </a:gs>
                </a:gsLst>
                <a:lin ang="5400000" scaled="1"/>
              </a:gradFill>
            </a:endParaRPr>
          </a:p>
        </p:txBody>
      </p:sp>
      <p:pic>
        <p:nvPicPr>
          <p:cNvPr id="5" name="Picture 4"/>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285037" y="1337637"/>
            <a:ext cx="5151438" cy="4566388"/>
          </a:xfrm>
          <a:prstGeom prst="rect">
            <a:avLst/>
          </a:prstGeom>
        </p:spPr>
      </p:pic>
      <p:sp>
        <p:nvSpPr>
          <p:cNvPr id="18" name="TextBox 17"/>
          <p:cNvSpPr txBox="1"/>
          <p:nvPr>
            <p:custDataLst>
              <p:tags r:id="rId2"/>
            </p:custDataLst>
          </p:nvPr>
        </p:nvSpPr>
        <p:spPr>
          <a:xfrm>
            <a:off x="40570" y="5897628"/>
            <a:ext cx="12436475" cy="1121036"/>
          </a:xfrm>
          <a:prstGeom prst="rect">
            <a:avLst/>
          </a:prstGeom>
          <a:noFill/>
        </p:spPr>
        <p:txBody>
          <a:bodyPr wrap="square" lIns="269667" tIns="67417" rIns="134833" bIns="67417" rtlCol="0">
            <a:spAutoFit/>
          </a:bodyPr>
          <a:lstStyle/>
          <a:p>
            <a:pPr algn="ctr">
              <a:buSzPct val="90000"/>
            </a:pPr>
            <a:r>
              <a:rPr lang="en-US" sz="3200" spc="-221" dirty="0">
                <a:ea typeface="Segoe UI" pitchFamily="34" charset="0"/>
                <a:cs typeface="Segoe UI" pitchFamily="34" charset="0"/>
              </a:rPr>
              <a:t>Memory Forensics grabs the data </a:t>
            </a:r>
            <a:r>
              <a:rPr lang="en-US" sz="3200" b="1" spc="-221" dirty="0">
                <a:ea typeface="Segoe UI" pitchFamily="34" charset="0"/>
                <a:cs typeface="Segoe UI" pitchFamily="34" charset="0"/>
              </a:rPr>
              <a:t>at the lowest </a:t>
            </a:r>
            <a:r>
              <a:rPr lang="en-US" sz="3200" b="1" spc="-221" dirty="0" smtClean="0">
                <a:ea typeface="Segoe UI" pitchFamily="34" charset="0"/>
                <a:cs typeface="Segoe UI" pitchFamily="34" charset="0"/>
              </a:rPr>
              <a:t>level</a:t>
            </a:r>
            <a:r>
              <a:rPr lang="pl-PL" sz="3200" spc="-221" dirty="0" smtClean="0">
                <a:ea typeface="Segoe UI" pitchFamily="34" charset="0"/>
                <a:cs typeface="Segoe UI" pitchFamily="34" charset="0"/>
              </a:rPr>
              <a:t>:</a:t>
            </a:r>
          </a:p>
          <a:p>
            <a:pPr algn="ctr">
              <a:buSzPct val="90000"/>
            </a:pPr>
            <a:r>
              <a:rPr lang="en-US" sz="3200" spc="-221" dirty="0" smtClean="0">
                <a:ea typeface="Segoe UI" pitchFamily="34" charset="0"/>
                <a:cs typeface="Segoe UI" pitchFamily="34" charset="0"/>
              </a:rPr>
              <a:t>(</a:t>
            </a:r>
            <a:r>
              <a:rPr lang="en-US" sz="3200" spc="-221" dirty="0">
                <a:ea typeface="Segoe UI" pitchFamily="34" charset="0"/>
                <a:cs typeface="Segoe UI" pitchFamily="34" charset="0"/>
              </a:rPr>
              <a:t>most) malware </a:t>
            </a:r>
            <a:r>
              <a:rPr lang="en-US" sz="3200" b="1" spc="-221" dirty="0">
                <a:ea typeface="Segoe UI" pitchFamily="34" charset="0"/>
                <a:cs typeface="Segoe UI" pitchFamily="34" charset="0"/>
              </a:rPr>
              <a:t>cannot hide</a:t>
            </a:r>
            <a:r>
              <a:rPr lang="en-US" sz="3200" spc="-221" dirty="0">
                <a:ea typeface="Segoe UI" pitchFamily="34" charset="0"/>
                <a:cs typeface="Segoe UI" pitchFamily="34" charset="0"/>
              </a:rPr>
              <a:t>!</a:t>
            </a:r>
          </a:p>
        </p:txBody>
      </p:sp>
    </p:spTree>
    <p:extLst>
      <p:ext uri="{BB962C8B-B14F-4D97-AF65-F5344CB8AC3E}">
        <p14:creationId xmlns:p14="http://schemas.microsoft.com/office/powerpoint/2010/main" val="365637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decel="10000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0-#ppt_w/2"/>
                                          </p:val>
                                        </p:tav>
                                        <p:tav tm="100000">
                                          <p:val>
                                            <p:strVal val="#ppt_x"/>
                                          </p:val>
                                        </p:tav>
                                      </p:tavLst>
                                    </p:anim>
                                    <p:anim calcmode="lin" valueType="num">
                                      <p:cBhvr additive="base">
                                        <p:cTn id="1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JiU1r.AoEutIxVWB1jZT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2015-05-08T00:00:00-05:00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Paula Januszkiewicz</External_x0020_Speaker>
    <Session_x0020_Code xmlns="12a172fe-0250-434a-85cf-03b10810c5e5">BRK2342</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12a172fe-0250-434a-85cf-03b10810c5e5"/>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230e9df3-be65-4c73-a93b-d1236ebd677e"/>
    <ds:schemaRef ds:uri="http://schemas.microsoft.com/office/infopath/2007/PartnerControls"/>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1975</TotalTime>
  <Words>1523</Words>
  <Application>Microsoft Office PowerPoint</Application>
  <PresentationFormat>Custom</PresentationFormat>
  <Paragraphs>187</Paragraphs>
  <Slides>29</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Consolas</vt:lpstr>
      <vt:lpstr>Segoe UI</vt:lpstr>
      <vt:lpstr>Segoe UI Light</vt:lpstr>
      <vt:lpstr>Wingdings</vt:lpstr>
      <vt:lpstr>5-30610_Microsoft_Ignite_Keynote_Template</vt:lpstr>
      <vt:lpstr>1_5-30610_Microsoft_Ignite_Keynote_Template</vt:lpstr>
      <vt:lpstr>PowerPoint Presentation</vt:lpstr>
      <vt:lpstr>Recalling Windows Memories:  Useful Guide to Retrieving and Analyzing Memory Content </vt:lpstr>
      <vt:lpstr>PowerPoint Presentation</vt:lpstr>
      <vt:lpstr>Agenda</vt:lpstr>
      <vt:lpstr>Tools!</vt:lpstr>
      <vt:lpstr>Hidden Process, Crouching Handle</vt:lpstr>
      <vt:lpstr>PowerPoint Presentation</vt:lpstr>
      <vt:lpstr>Memory Dumps: The Purpose</vt:lpstr>
      <vt:lpstr>How to make a memory dump?</vt:lpstr>
      <vt:lpstr>Memory Dump Techniques</vt:lpstr>
      <vt:lpstr>Agenda</vt:lpstr>
      <vt:lpstr>What to search for?</vt:lpstr>
      <vt:lpstr>Handles: More Than Files</vt:lpstr>
      <vt:lpstr>Memory Dump Analysis</vt:lpstr>
      <vt:lpstr>Registry can hide a lot of goodies… </vt:lpstr>
      <vt:lpstr>BitLocker Offline</vt:lpstr>
      <vt:lpstr>YARA and Other tools</vt:lpstr>
      <vt:lpstr>YARA and Other Tools</vt:lpstr>
      <vt:lpstr>Agenda</vt:lpstr>
      <vt:lpstr>Certificates</vt:lpstr>
      <vt:lpstr>Remote Powershell</vt:lpstr>
      <vt:lpstr>PowerPoint Presentation</vt:lpstr>
      <vt:lpstr>Kerberos tickets vs. Dumps</vt:lpstr>
      <vt:lpstr>Agenda</vt:lpstr>
      <vt:lpstr>Memory Memories: Summary</vt:lpstr>
      <vt:lpstr>Tools!</vt:lpstr>
      <vt:lpstr>Paula - Sessions</vt:lpstr>
      <vt:lpstr>PowerPoint Presentation</vt:lpstr>
      <vt:lpstr>PowerPoint Presentation</vt:lpstr>
    </vt:vector>
  </TitlesOfParts>
  <Manager/>
  <Company>CQURE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Recalling Windows Memories: Useful Guide to Retrieving and Analyzing Memory Content</dc:title>
  <dc:subject>Microsoft Ignite 2015</dc:subject>
  <dc:creator>Paula Januszkiewicz</dc:creator>
  <cp:keywords>Microsoft Ignite 2015</cp:keywords>
  <dc:description>Template: Mitchell Derrey, Silver Fox Productions
Formatting: 
Audience Type: Internal/External</dc:description>
  <cp:lastModifiedBy>Brittany Hart</cp:lastModifiedBy>
  <cp:revision>11</cp:revision>
  <dcterms:created xsi:type="dcterms:W3CDTF">2015-05-04T17:08:17Z</dcterms:created>
  <dcterms:modified xsi:type="dcterms:W3CDTF">2015-05-08T14:56:18Z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